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8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91C2E0-C592-4126-A2E9-BB8486EB1200}"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2100371567"/>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1C2E0-C592-4126-A2E9-BB8486EB1200}"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3145065587"/>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1C2E0-C592-4126-A2E9-BB8486EB1200}"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3385843883"/>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1C2E0-C592-4126-A2E9-BB8486EB1200}"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744809671"/>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91C2E0-C592-4126-A2E9-BB8486EB1200}"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182887001"/>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91C2E0-C592-4126-A2E9-BB8486EB1200}"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3910098230"/>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91C2E0-C592-4126-A2E9-BB8486EB1200}" type="datetimeFigureOut">
              <a:rPr lang="en-US" smtClean="0"/>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4146088396"/>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91C2E0-C592-4126-A2E9-BB8486EB1200}" type="datetimeFigureOut">
              <a:rPr lang="en-US" smtClean="0"/>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800546768"/>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1C2E0-C592-4126-A2E9-BB8486EB1200}" type="datetimeFigureOut">
              <a:rPr lang="en-US" smtClean="0"/>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8796370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1C2E0-C592-4126-A2E9-BB8486EB1200}"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2253157251"/>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1C2E0-C592-4126-A2E9-BB8486EB1200}"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EA9E2-A527-4D8F-9199-6323CEE469A5}" type="slidenum">
              <a:rPr lang="en-US" smtClean="0"/>
              <a:t>‹#›</a:t>
            </a:fld>
            <a:endParaRPr lang="en-US"/>
          </a:p>
        </p:txBody>
      </p:sp>
    </p:spTree>
    <p:extLst>
      <p:ext uri="{BB962C8B-B14F-4D97-AF65-F5344CB8AC3E}">
        <p14:creationId xmlns:p14="http://schemas.microsoft.com/office/powerpoint/2010/main" val="199728293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1C2E0-C592-4126-A2E9-BB8486EB1200}" type="datetimeFigureOut">
              <a:rPr lang="en-US" smtClean="0"/>
              <a:t>9/3/2013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EA9E2-A527-4D8F-9199-6323CEE469A5}" type="slidenum">
              <a:rPr lang="en-US" smtClean="0"/>
              <a:t>‹#›</a:t>
            </a:fld>
            <a:endParaRPr lang="en-US"/>
          </a:p>
        </p:txBody>
      </p:sp>
    </p:spTree>
    <p:extLst>
      <p:ext uri="{BB962C8B-B14F-4D97-AF65-F5344CB8AC3E}">
        <p14:creationId xmlns:p14="http://schemas.microsoft.com/office/powerpoint/2010/main" val="584847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5000">
              <a:schemeClr val="accent6">
                <a:lumMod val="75000"/>
                <a:alpha val="60000"/>
              </a:schemeClr>
            </a:gs>
            <a:gs pos="65000">
              <a:schemeClr val="accent1">
                <a:tint val="44500"/>
                <a:satMod val="160000"/>
              </a:schemeClr>
            </a:gs>
            <a:gs pos="100000">
              <a:schemeClr val="accent1">
                <a:tint val="23500"/>
                <a:satMod val="16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a:bodyPr>
          <a:lstStyle/>
          <a:p>
            <a:r>
              <a:rPr lang="en-US" sz="7200" dirty="0" smtClean="0"/>
              <a:t>What Happened?</a:t>
            </a:r>
            <a:br>
              <a:rPr lang="en-US" sz="7200" dirty="0" smtClean="0"/>
            </a:br>
            <a:r>
              <a:rPr lang="en-US" sz="7200" dirty="0" smtClean="0"/>
              <a:t>Then And Now</a:t>
            </a:r>
            <a:endParaRPr lang="en-US" sz="7200" dirty="0"/>
          </a:p>
        </p:txBody>
      </p:sp>
      <p:sp>
        <p:nvSpPr>
          <p:cNvPr id="3" name="Subtitle 2"/>
          <p:cNvSpPr>
            <a:spLocks noGrp="1"/>
          </p:cNvSpPr>
          <p:nvPr>
            <p:ph type="subTitle" idx="1"/>
          </p:nvPr>
        </p:nvSpPr>
        <p:spPr>
          <a:xfrm>
            <a:off x="1371600" y="3886200"/>
            <a:ext cx="6400800" cy="2514600"/>
          </a:xfrm>
        </p:spPr>
        <p:txBody>
          <a:bodyPr>
            <a:normAutofit/>
          </a:bodyPr>
          <a:lstStyle/>
          <a:p>
            <a:r>
              <a:rPr lang="en-US" sz="4800" dirty="0" smtClean="0">
                <a:solidFill>
                  <a:schemeClr val="tx2">
                    <a:lumMod val="50000"/>
                  </a:schemeClr>
                </a:solidFill>
              </a:rPr>
              <a:t>If people do not learn from their history, they are doomed to repeat it.</a:t>
            </a:r>
            <a:endParaRPr lang="en-US" sz="4800" dirty="0">
              <a:solidFill>
                <a:schemeClr val="tx2">
                  <a:lumMod val="50000"/>
                </a:schemeClr>
              </a:solidFill>
            </a:endParaRPr>
          </a:p>
        </p:txBody>
      </p:sp>
    </p:spTree>
    <p:extLst>
      <p:ext uri="{BB962C8B-B14F-4D97-AF65-F5344CB8AC3E}">
        <p14:creationId xmlns:p14="http://schemas.microsoft.com/office/powerpoint/2010/main" val="2002768189"/>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4000">
              <a:schemeClr val="accent6">
                <a:lumMod val="60000"/>
                <a:lumOff val="40000"/>
              </a:schemeClr>
            </a:gs>
            <a:gs pos="46000">
              <a:schemeClr val="accent5">
                <a:lumMod val="20000"/>
                <a:lumOff val="80000"/>
              </a:schemeClr>
            </a:gs>
            <a:gs pos="84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Despised God’s Words</a:t>
            </a:r>
            <a:endParaRPr lang="en-US" dirty="0"/>
          </a:p>
        </p:txBody>
      </p:sp>
      <p:sp>
        <p:nvSpPr>
          <p:cNvPr id="3" name="Content Placeholder 2"/>
          <p:cNvSpPr>
            <a:spLocks noGrp="1"/>
          </p:cNvSpPr>
          <p:nvPr>
            <p:ph idx="1"/>
          </p:nvPr>
        </p:nvSpPr>
        <p:spPr/>
        <p:txBody>
          <a:bodyPr>
            <a:normAutofit/>
          </a:bodyPr>
          <a:lstStyle/>
          <a:p>
            <a:r>
              <a:rPr lang="en-US" dirty="0" err="1" smtClean="0"/>
              <a:t>Gods</a:t>
            </a:r>
            <a:r>
              <a:rPr lang="en-US" dirty="0" smtClean="0"/>
              <a:t> word is despised when it is disobeyed</a:t>
            </a:r>
          </a:p>
          <a:p>
            <a:r>
              <a:rPr lang="en-US" dirty="0" smtClean="0"/>
              <a:t>David: 2 Sam. 12:9-10 “Why have you </a:t>
            </a:r>
            <a:r>
              <a:rPr lang="en-US" u="sng" dirty="0" smtClean="0"/>
              <a:t>despised the word of the LORD </a:t>
            </a:r>
            <a:r>
              <a:rPr lang="en-US" dirty="0" smtClean="0"/>
              <a:t>by doing evil in His sight?  You have struck down Uriah the Hittite with the sword, have taken his wife to be your wife, and have killed him with the sword of the sons of Ammon”.</a:t>
            </a:r>
          </a:p>
        </p:txBody>
      </p:sp>
    </p:spTree>
    <p:extLst>
      <p:ext uri="{BB962C8B-B14F-4D97-AF65-F5344CB8AC3E}">
        <p14:creationId xmlns:p14="http://schemas.microsoft.com/office/powerpoint/2010/main" val="293377984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4000">
              <a:schemeClr val="accent6">
                <a:lumMod val="60000"/>
                <a:lumOff val="40000"/>
              </a:schemeClr>
            </a:gs>
            <a:gs pos="46000">
              <a:schemeClr val="accent5">
                <a:lumMod val="20000"/>
                <a:lumOff val="80000"/>
              </a:schemeClr>
            </a:gs>
            <a:gs pos="84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Despised God’s Words</a:t>
            </a:r>
            <a:endParaRPr lang="en-US" dirty="0"/>
          </a:p>
        </p:txBody>
      </p:sp>
      <p:sp>
        <p:nvSpPr>
          <p:cNvPr id="3" name="Content Placeholder 2"/>
          <p:cNvSpPr>
            <a:spLocks noGrp="1"/>
          </p:cNvSpPr>
          <p:nvPr>
            <p:ph idx="1"/>
          </p:nvPr>
        </p:nvSpPr>
        <p:spPr/>
        <p:txBody>
          <a:bodyPr/>
          <a:lstStyle/>
          <a:p>
            <a:r>
              <a:rPr lang="en-US" dirty="0" smtClean="0"/>
              <a:t>Since </a:t>
            </a:r>
            <a:r>
              <a:rPr lang="en-US" dirty="0" err="1" smtClean="0"/>
              <a:t>Gods</a:t>
            </a:r>
            <a:r>
              <a:rPr lang="en-US" dirty="0" smtClean="0"/>
              <a:t> words are given for our good, only a fool will despise them: </a:t>
            </a:r>
          </a:p>
          <a:p>
            <a:r>
              <a:rPr lang="en-US" dirty="0" smtClean="0"/>
              <a:t>Proverbs 1:7 “The fear of the LORD is the beginning of knowledge; Fools despise wisdom and instruction.</a:t>
            </a:r>
          </a:p>
          <a:p>
            <a:r>
              <a:rPr lang="en-US" dirty="0" smtClean="0"/>
              <a:t>Isaiah 30:9 “For this is a rebellious people, false sons, sons who refuse to listen to the instruction of the LORD”:</a:t>
            </a:r>
            <a:endParaRPr lang="en-US" dirty="0" smtClean="0"/>
          </a:p>
          <a:p>
            <a:endParaRPr lang="en-US" dirty="0"/>
          </a:p>
        </p:txBody>
      </p:sp>
    </p:spTree>
    <p:extLst>
      <p:ext uri="{BB962C8B-B14F-4D97-AF65-F5344CB8AC3E}">
        <p14:creationId xmlns:p14="http://schemas.microsoft.com/office/powerpoint/2010/main" val="272117915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4000">
              <a:schemeClr val="accent6">
                <a:lumMod val="60000"/>
                <a:lumOff val="40000"/>
              </a:schemeClr>
            </a:gs>
            <a:gs pos="46000">
              <a:schemeClr val="accent5">
                <a:lumMod val="20000"/>
                <a:lumOff val="80000"/>
              </a:schemeClr>
            </a:gs>
            <a:gs pos="84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Despised God’s Words</a:t>
            </a:r>
            <a:endParaRPr lang="en-US" dirty="0"/>
          </a:p>
        </p:txBody>
      </p:sp>
      <p:sp>
        <p:nvSpPr>
          <p:cNvPr id="3" name="Content Placeholder 2"/>
          <p:cNvSpPr>
            <a:spLocks noGrp="1"/>
          </p:cNvSpPr>
          <p:nvPr>
            <p:ph idx="1"/>
          </p:nvPr>
        </p:nvSpPr>
        <p:spPr/>
        <p:txBody>
          <a:bodyPr/>
          <a:lstStyle/>
          <a:p>
            <a:r>
              <a:rPr lang="en-US" dirty="0" smtClean="0"/>
              <a:t>Isaiah 30: 10-11: “ Who say to the seers, You must not see visions; and to the prophets, You must not prophesy to us what is right, speak to us pleasant words, prophesy illusions.  Get out of the way, turn aside from the path, Let us hear no more about the Holy One of Israel”.</a:t>
            </a:r>
          </a:p>
          <a:p>
            <a:r>
              <a:rPr lang="en-US" dirty="0" smtClean="0"/>
              <a:t>Is this not happening in our day?</a:t>
            </a:r>
            <a:endParaRPr lang="en-US" dirty="0"/>
          </a:p>
        </p:txBody>
      </p:sp>
    </p:spTree>
    <p:extLst>
      <p:ext uri="{BB962C8B-B14F-4D97-AF65-F5344CB8AC3E}">
        <p14:creationId xmlns:p14="http://schemas.microsoft.com/office/powerpoint/2010/main" val="3832940170"/>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4000">
              <a:schemeClr val="accent6">
                <a:lumMod val="60000"/>
                <a:lumOff val="40000"/>
              </a:schemeClr>
            </a:gs>
            <a:gs pos="85000">
              <a:schemeClr val="accent5">
                <a:lumMod val="20000"/>
                <a:lumOff val="80000"/>
              </a:schemeClr>
            </a:gs>
            <a:gs pos="100000">
              <a:schemeClr val="accent1">
                <a:tint val="23500"/>
                <a:satMod val="16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Scoffed At The Prophets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To scoff is to express scorn, contempt, or reproach: </a:t>
            </a:r>
            <a:endParaRPr lang="en-US" dirty="0" smtClean="0"/>
          </a:p>
          <a:p>
            <a:r>
              <a:rPr lang="en-US" dirty="0" smtClean="0"/>
              <a:t>Psalm 1:1 “How blessed is the man who does not walk in the counsel of the wicked, nor stand in the path of sinners, nor sit in the seat of scoffers!” </a:t>
            </a:r>
          </a:p>
          <a:p>
            <a:r>
              <a:rPr lang="en-US" dirty="0" smtClean="0"/>
              <a:t>Proverbs 13:1 “A wise son accepts his father’s discipline, but a scoffer does not listen to rebuke”.</a:t>
            </a:r>
          </a:p>
          <a:p>
            <a:r>
              <a:rPr lang="en-US" dirty="0" smtClean="0"/>
              <a:t>There </a:t>
            </a:r>
            <a:r>
              <a:rPr lang="en-US" dirty="0"/>
              <a:t>were scoffers and scorners in Judah during the days of </a:t>
            </a:r>
            <a:r>
              <a:rPr lang="en-US" dirty="0" smtClean="0"/>
              <a:t>Isaiah and Jeremiah</a:t>
            </a:r>
            <a:r>
              <a:rPr lang="en-US" dirty="0"/>
              <a:t/>
            </a:r>
            <a:br>
              <a:rPr lang="en-US" dirty="0"/>
            </a:br>
            <a:endParaRPr lang="en-US" dirty="0"/>
          </a:p>
        </p:txBody>
      </p:sp>
    </p:spTree>
    <p:extLst>
      <p:ext uri="{BB962C8B-B14F-4D97-AF65-F5344CB8AC3E}">
        <p14:creationId xmlns:p14="http://schemas.microsoft.com/office/powerpoint/2010/main" val="6412190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4000">
              <a:schemeClr val="accent6">
                <a:lumMod val="60000"/>
                <a:lumOff val="40000"/>
              </a:schemeClr>
            </a:gs>
            <a:gs pos="50000">
              <a:schemeClr val="bg1"/>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Scoffed At The Prophets</a:t>
            </a:r>
            <a:endParaRPr lang="en-US" dirty="0"/>
          </a:p>
        </p:txBody>
      </p:sp>
      <p:sp>
        <p:nvSpPr>
          <p:cNvPr id="3" name="Content Placeholder 2"/>
          <p:cNvSpPr>
            <a:spLocks noGrp="1"/>
          </p:cNvSpPr>
          <p:nvPr>
            <p:ph idx="1"/>
          </p:nvPr>
        </p:nvSpPr>
        <p:spPr/>
        <p:txBody>
          <a:bodyPr/>
          <a:lstStyle/>
          <a:p>
            <a:r>
              <a:rPr lang="en-US" dirty="0" smtClean="0"/>
              <a:t>While we </a:t>
            </a:r>
            <a:r>
              <a:rPr lang="en-US" dirty="0" err="1" smtClean="0"/>
              <a:t>don’t</a:t>
            </a:r>
            <a:r>
              <a:rPr lang="en-US" dirty="0" smtClean="0"/>
              <a:t> have prophets today, the New Testament was written by them.</a:t>
            </a:r>
          </a:p>
          <a:p>
            <a:r>
              <a:rPr lang="en-US" dirty="0" smtClean="0"/>
              <a:t>Ephesians 3:5 “which in other generations was not made known to the sons of men, as it has now been revealed to His holy apostles and prophets in the Spirit:”</a:t>
            </a:r>
          </a:p>
          <a:p>
            <a:r>
              <a:rPr lang="en-US" dirty="0" smtClean="0"/>
              <a:t>There will always be those who scoff at </a:t>
            </a:r>
            <a:r>
              <a:rPr lang="en-US" dirty="0" err="1" smtClean="0"/>
              <a:t>God’s</a:t>
            </a:r>
            <a:r>
              <a:rPr lang="en-US" dirty="0" smtClean="0"/>
              <a:t> revelation:</a:t>
            </a:r>
            <a:endParaRPr lang="en-US" dirty="0"/>
          </a:p>
        </p:txBody>
      </p:sp>
    </p:spTree>
    <p:extLst>
      <p:ext uri="{BB962C8B-B14F-4D97-AF65-F5344CB8AC3E}">
        <p14:creationId xmlns:p14="http://schemas.microsoft.com/office/powerpoint/2010/main" val="424130294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4000">
              <a:schemeClr val="accent6">
                <a:lumMod val="60000"/>
                <a:lumOff val="40000"/>
              </a:schemeClr>
            </a:gs>
            <a:gs pos="50000">
              <a:schemeClr val="bg1"/>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Scoffed At The Prophets</a:t>
            </a:r>
            <a:endParaRPr lang="en-US" dirty="0"/>
          </a:p>
        </p:txBody>
      </p:sp>
      <p:sp>
        <p:nvSpPr>
          <p:cNvPr id="3" name="Content Placeholder 2"/>
          <p:cNvSpPr>
            <a:spLocks noGrp="1"/>
          </p:cNvSpPr>
          <p:nvPr>
            <p:ph idx="1"/>
          </p:nvPr>
        </p:nvSpPr>
        <p:spPr/>
        <p:txBody>
          <a:bodyPr>
            <a:normAutofit lnSpcReduction="10000"/>
          </a:bodyPr>
          <a:lstStyle/>
          <a:p>
            <a:r>
              <a:rPr lang="en-US" dirty="0" smtClean="0"/>
              <a:t>2 Peter 3:1-3 “This is now, beloved, the second letter I am writing to you in which I am stirring up your sincere mind by way of reminder, that you should remember the words spoken beforehand by the holy prophets and the commandment of the Lord and savior spoken by your apostles. Know this first of all, that in the last days mockers will come with their mocking, following after their own lusts,”</a:t>
            </a:r>
            <a:endParaRPr lang="en-US" dirty="0"/>
          </a:p>
        </p:txBody>
      </p:sp>
    </p:spTree>
    <p:extLst>
      <p:ext uri="{BB962C8B-B14F-4D97-AF65-F5344CB8AC3E}">
        <p14:creationId xmlns:p14="http://schemas.microsoft.com/office/powerpoint/2010/main" val="154296867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4000">
              <a:schemeClr val="accent6">
                <a:lumMod val="60000"/>
                <a:lumOff val="40000"/>
              </a:schemeClr>
            </a:gs>
            <a:gs pos="30000">
              <a:schemeClr val="bg1"/>
            </a:gs>
            <a:gs pos="100000">
              <a:schemeClr val="accent1">
                <a:tint val="23500"/>
                <a:satMod val="160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28600" y="1143000"/>
            <a:ext cx="8839200" cy="5562600"/>
          </a:xfrm>
        </p:spPr>
        <p:txBody>
          <a:bodyPr>
            <a:normAutofit fontScale="85000" lnSpcReduction="20000"/>
          </a:bodyPr>
          <a:lstStyle/>
          <a:p>
            <a:r>
              <a:rPr lang="en-US" dirty="0"/>
              <a:t>In every generation and even today, there have been those who mock the followers of God who declare His message, despise the revelation of His words in Scripture, and scoff at those who have made it known</a:t>
            </a:r>
            <a:r>
              <a:rPr lang="en-US" dirty="0" smtClean="0"/>
              <a:t>.</a:t>
            </a:r>
          </a:p>
          <a:p>
            <a:r>
              <a:rPr lang="en-US" dirty="0" smtClean="0"/>
              <a:t>But </a:t>
            </a:r>
            <a:r>
              <a:rPr lang="en-US" dirty="0"/>
              <a:t>just as God punished Judah for her sins, so will all who treat Him thus be punished: 2 </a:t>
            </a:r>
            <a:r>
              <a:rPr lang="en-US" dirty="0" smtClean="0"/>
              <a:t>Thessalonians 1:7-9</a:t>
            </a:r>
          </a:p>
          <a:p>
            <a:r>
              <a:rPr lang="en-US" dirty="0" smtClean="0"/>
              <a:t>But </a:t>
            </a:r>
            <a:r>
              <a:rPr lang="en-US" dirty="0"/>
              <a:t>you and I </a:t>
            </a:r>
            <a:r>
              <a:rPr lang="en-US" dirty="0" err="1"/>
              <a:t>don</a:t>
            </a:r>
            <a:r>
              <a:rPr lang="en-US" dirty="0" err="1" smtClean="0"/>
              <a:t>’t</a:t>
            </a:r>
            <a:r>
              <a:rPr lang="en-US" dirty="0" smtClean="0"/>
              <a:t> </a:t>
            </a:r>
            <a:r>
              <a:rPr lang="en-US" dirty="0"/>
              <a:t>have to be among that number who will be punished with everlasting destruction from the Lord and from the glory of His power.</a:t>
            </a:r>
            <a:r>
              <a:rPr lang="en-US" dirty="0" smtClean="0"/>
              <a:t></a:t>
            </a:r>
          </a:p>
          <a:p>
            <a:r>
              <a:rPr lang="en-US" dirty="0" smtClean="0"/>
              <a:t>By </a:t>
            </a:r>
            <a:r>
              <a:rPr lang="en-US" dirty="0" err="1" smtClean="0"/>
              <a:t>God</a:t>
            </a:r>
            <a:r>
              <a:rPr lang="en-US" dirty="0" err="1"/>
              <a:t>s</a:t>
            </a:r>
            <a:r>
              <a:rPr lang="en-US" dirty="0"/>
              <a:t> grace, salvation is available through Christ to all who will hear, believe, </a:t>
            </a:r>
            <a:r>
              <a:rPr lang="en-US" dirty="0" smtClean="0"/>
              <a:t>repent, confess and </a:t>
            </a:r>
            <a:r>
              <a:rPr lang="en-US" dirty="0"/>
              <a:t>obey </a:t>
            </a:r>
            <a:r>
              <a:rPr lang="en-US" dirty="0" smtClean="0"/>
              <a:t>Gods </a:t>
            </a:r>
            <a:r>
              <a:rPr lang="en-US" dirty="0"/>
              <a:t>revealed </a:t>
            </a:r>
            <a:r>
              <a:rPr lang="en-US" dirty="0" smtClean="0"/>
              <a:t>will of baptism.</a:t>
            </a:r>
          </a:p>
          <a:p>
            <a:r>
              <a:rPr lang="en-US" dirty="0" smtClean="0"/>
              <a:t>Are you ready to obey God?</a:t>
            </a:r>
            <a:r>
              <a:rPr lang="en-US" dirty="0"/>
              <a:t/>
            </a:r>
            <a:br>
              <a:rPr lang="en-US" dirty="0"/>
            </a:br>
            <a:endParaRPr lang="en-US" dirty="0"/>
          </a:p>
        </p:txBody>
      </p:sp>
    </p:spTree>
    <p:extLst>
      <p:ext uri="{BB962C8B-B14F-4D97-AF65-F5344CB8AC3E}">
        <p14:creationId xmlns:p14="http://schemas.microsoft.com/office/powerpoint/2010/main" val="401116959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25000">
              <a:schemeClr val="accent6">
                <a:lumMod val="60000"/>
                <a:lumOff val="40000"/>
              </a:schemeClr>
            </a:gs>
            <a:gs pos="65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history recorded in the Bible </a:t>
            </a:r>
            <a:r>
              <a:rPr lang="en-US" dirty="0" err="1" smtClean="0"/>
              <a:t>isn</a:t>
            </a:r>
            <a:r>
              <a:rPr lang="en-US" dirty="0" smtClean="0"/>
              <a:t>’</a:t>
            </a:r>
            <a:r>
              <a:rPr lang="en-US" dirty="0"/>
              <a:t>t just dry, dusty stories about old people who did things in ancient times. </a:t>
            </a:r>
            <a:endParaRPr lang="en-US" dirty="0" smtClean="0"/>
          </a:p>
          <a:p>
            <a:r>
              <a:rPr lang="en-US" dirty="0" smtClean="0"/>
              <a:t>It is </a:t>
            </a:r>
            <a:r>
              <a:rPr lang="en-US" dirty="0"/>
              <a:t>important because it not only establishes a historical context for </a:t>
            </a:r>
            <a:r>
              <a:rPr lang="en-US" dirty="0" err="1" smtClean="0"/>
              <a:t>God</a:t>
            </a:r>
            <a:r>
              <a:rPr lang="en-US" dirty="0" err="1"/>
              <a:t>s</a:t>
            </a:r>
            <a:r>
              <a:rPr lang="en-US" dirty="0"/>
              <a:t> scheme of redemption but also provides innumerable lessons that God wants us to learn</a:t>
            </a:r>
            <a:r>
              <a:rPr lang="en-US" dirty="0" smtClean="0"/>
              <a:t>.</a:t>
            </a:r>
          </a:p>
          <a:p>
            <a:r>
              <a:rPr lang="en-US" dirty="0" smtClean="0"/>
              <a:t>Following </a:t>
            </a:r>
            <a:r>
              <a:rPr lang="en-US" dirty="0"/>
              <a:t>the death of Solomon, the nation of Israel divided into the northern kingdom of ten tribes which kept the name Israel and the southern kingdom of two tribes known as Judah which kept the house of David. </a:t>
            </a:r>
          </a:p>
        </p:txBody>
      </p:sp>
    </p:spTree>
    <p:extLst>
      <p:ext uri="{BB962C8B-B14F-4D97-AF65-F5344CB8AC3E}">
        <p14:creationId xmlns:p14="http://schemas.microsoft.com/office/powerpoint/2010/main" val="21864386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25000">
              <a:schemeClr val="accent6">
                <a:lumMod val="60000"/>
                <a:lumOff val="40000"/>
              </a:schemeClr>
            </a:gs>
            <a:gs pos="65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northern kingdom quickly went into apostasy and was taken into Assyrian captivity around 722 B.C.</a:t>
            </a:r>
          </a:p>
          <a:p>
            <a:r>
              <a:rPr lang="en-US" dirty="0"/>
              <a:t>Judah remained faithful a little longer, but it too eventually went into apostasy and was taken into Babylonian captivity in 586 B.C. </a:t>
            </a:r>
            <a:endParaRPr lang="en-US" dirty="0" smtClean="0"/>
          </a:p>
          <a:p>
            <a:r>
              <a:rPr lang="en-US" dirty="0" smtClean="0"/>
              <a:t>In </a:t>
            </a:r>
            <a:r>
              <a:rPr lang="en-US" dirty="0"/>
              <a:t>order to teach an important lesson for future generations, the inspired chronicler explained some of the reasons for </a:t>
            </a:r>
            <a:r>
              <a:rPr lang="en-US" dirty="0" err="1"/>
              <a:t>Judah</a:t>
            </a:r>
            <a:r>
              <a:rPr lang="en-US" dirty="0" err="1" smtClean="0"/>
              <a:t>’s</a:t>
            </a:r>
            <a:r>
              <a:rPr lang="en-US" dirty="0" smtClean="0"/>
              <a:t> </a:t>
            </a:r>
            <a:r>
              <a:rPr lang="en-US" dirty="0"/>
              <a:t>apostasy and punishment.</a:t>
            </a:r>
            <a:endParaRPr lang="en-US" dirty="0" smtClean="0"/>
          </a:p>
          <a:p>
            <a:endParaRPr lang="en-US" dirty="0"/>
          </a:p>
        </p:txBody>
      </p:sp>
    </p:spTree>
    <p:extLst>
      <p:ext uri="{BB962C8B-B14F-4D97-AF65-F5344CB8AC3E}">
        <p14:creationId xmlns:p14="http://schemas.microsoft.com/office/powerpoint/2010/main" val="135753577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25000">
              <a:schemeClr val="accent6">
                <a:lumMod val="60000"/>
                <a:lumOff val="40000"/>
              </a:schemeClr>
            </a:gs>
            <a:gs pos="65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God Taught Them</a:t>
            </a:r>
            <a:endParaRPr lang="en-US" dirty="0"/>
          </a:p>
        </p:txBody>
      </p:sp>
      <p:sp>
        <p:nvSpPr>
          <p:cNvPr id="3" name="Content Placeholder 2"/>
          <p:cNvSpPr>
            <a:spLocks noGrp="1"/>
          </p:cNvSpPr>
          <p:nvPr>
            <p:ph idx="1"/>
          </p:nvPr>
        </p:nvSpPr>
        <p:spPr/>
        <p:txBody>
          <a:bodyPr/>
          <a:lstStyle/>
          <a:p>
            <a:r>
              <a:rPr lang="en-US" dirty="0" smtClean="0"/>
              <a:t>1 Chronicles 36:15: “And the LORD, the God of their fathers, sent word to them again and again by His messengers, because He had compassion on His people and on His dwelling place;”</a:t>
            </a:r>
          </a:p>
          <a:p>
            <a:r>
              <a:rPr lang="en-US" dirty="0" smtClean="0"/>
              <a:t>God showed concern and cared for His people.</a:t>
            </a:r>
          </a:p>
          <a:p>
            <a:r>
              <a:rPr lang="en-US" dirty="0" smtClean="0"/>
              <a:t>God wanted the best for them.</a:t>
            </a:r>
            <a:endParaRPr lang="en-US" dirty="0"/>
          </a:p>
        </p:txBody>
      </p:sp>
    </p:spTree>
    <p:extLst>
      <p:ext uri="{BB962C8B-B14F-4D97-AF65-F5344CB8AC3E}">
        <p14:creationId xmlns:p14="http://schemas.microsoft.com/office/powerpoint/2010/main" val="28523434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000">
              <a:schemeClr val="accent6">
                <a:lumMod val="60000"/>
                <a:lumOff val="40000"/>
              </a:schemeClr>
            </a:gs>
            <a:gs pos="65000">
              <a:schemeClr val="accent5">
                <a:lumMod val="20000"/>
                <a:lumOff val="8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a:t>
            </a:r>
            <a:endParaRPr lang="en-US" dirty="0"/>
          </a:p>
        </p:txBody>
      </p:sp>
      <p:sp>
        <p:nvSpPr>
          <p:cNvPr id="3" name="Content Placeholder 2"/>
          <p:cNvSpPr>
            <a:spLocks noGrp="1"/>
          </p:cNvSpPr>
          <p:nvPr>
            <p:ph idx="1"/>
          </p:nvPr>
        </p:nvSpPr>
        <p:spPr/>
        <p:txBody>
          <a:bodyPr/>
          <a:lstStyle/>
          <a:p>
            <a:r>
              <a:rPr lang="en-US" dirty="0" smtClean="0"/>
              <a:t>1 Chronicles 36:16: “but they continually mocked the messengers of God, despised His words and scoffed at His prophets, until the wrath of the LORD arose against His people, until there was no remedy.”</a:t>
            </a:r>
          </a:p>
          <a:p>
            <a:r>
              <a:rPr lang="en-US" dirty="0" smtClean="0"/>
              <a:t>Verse 21 says that all was fulfilled that the prophet Jeremiah had spoken for God against God’s people and the land.</a:t>
            </a:r>
            <a:endParaRPr lang="en-US" dirty="0"/>
          </a:p>
        </p:txBody>
      </p:sp>
    </p:spTree>
    <p:extLst>
      <p:ext uri="{BB962C8B-B14F-4D97-AF65-F5344CB8AC3E}">
        <p14:creationId xmlns:p14="http://schemas.microsoft.com/office/powerpoint/2010/main" val="262677669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8000">
              <a:schemeClr val="accent6">
                <a:lumMod val="60000"/>
                <a:lumOff val="40000"/>
              </a:schemeClr>
            </a:gs>
            <a:gs pos="65000">
              <a:schemeClr val="accent5">
                <a:lumMod val="20000"/>
                <a:lumOff val="80000"/>
              </a:schemeClr>
            </a:gs>
            <a:gs pos="100000">
              <a:schemeClr val="accent1">
                <a:tint val="23500"/>
                <a:satMod val="160000"/>
              </a:schemeClr>
            </a:gs>
          </a:gsLst>
          <a:lin ang="108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Lessons Should We Learn?</a:t>
            </a:r>
            <a:endParaRPr lang="en-US" dirty="0"/>
          </a:p>
        </p:txBody>
      </p:sp>
      <p:sp>
        <p:nvSpPr>
          <p:cNvPr id="3" name="Content Placeholder 2"/>
          <p:cNvSpPr>
            <a:spLocks noGrp="1"/>
          </p:cNvSpPr>
          <p:nvPr>
            <p:ph idx="1"/>
          </p:nvPr>
        </p:nvSpPr>
        <p:spPr/>
        <p:txBody>
          <a:bodyPr/>
          <a:lstStyle/>
          <a:p>
            <a:r>
              <a:rPr lang="en-US" dirty="0" smtClean="0"/>
              <a:t>First and foremost, not to do what they did.</a:t>
            </a:r>
          </a:p>
          <a:p>
            <a:r>
              <a:rPr lang="en-US" dirty="0" smtClean="0"/>
              <a:t>We know that had they repented and served God, He was willing to restore their blessings.</a:t>
            </a:r>
          </a:p>
          <a:p>
            <a:r>
              <a:rPr lang="en-US" dirty="0" smtClean="0"/>
              <a:t>We know that their rejection of God was constant.</a:t>
            </a:r>
          </a:p>
          <a:p>
            <a:r>
              <a:rPr lang="en-US" dirty="0" smtClean="0"/>
              <a:t>We know that God gave them curses and not blessings, but for some reason this did not change their ways.</a:t>
            </a:r>
            <a:endParaRPr lang="en-US" dirty="0"/>
          </a:p>
        </p:txBody>
      </p:sp>
    </p:spTree>
    <p:extLst>
      <p:ext uri="{BB962C8B-B14F-4D97-AF65-F5344CB8AC3E}">
        <p14:creationId xmlns:p14="http://schemas.microsoft.com/office/powerpoint/2010/main" val="312041532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2000">
              <a:schemeClr val="accent6">
                <a:lumMod val="60000"/>
                <a:lumOff val="40000"/>
              </a:schemeClr>
            </a:gs>
            <a:gs pos="29000">
              <a:schemeClr val="accent5">
                <a:lumMod val="20000"/>
                <a:lumOff val="80000"/>
              </a:schemeClr>
            </a:gs>
            <a:gs pos="84000">
              <a:schemeClr val="accent1">
                <a:tint val="23500"/>
                <a:satMod val="160000"/>
              </a:schemeClr>
            </a:gs>
          </a:gsLst>
          <a:lin ang="108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Mocked The Messenger</a:t>
            </a:r>
            <a:endParaRPr lang="en-US" dirty="0"/>
          </a:p>
        </p:txBody>
      </p:sp>
      <p:sp>
        <p:nvSpPr>
          <p:cNvPr id="3" name="Content Placeholder 2"/>
          <p:cNvSpPr>
            <a:spLocks noGrp="1"/>
          </p:cNvSpPr>
          <p:nvPr>
            <p:ph idx="1"/>
          </p:nvPr>
        </p:nvSpPr>
        <p:spPr/>
        <p:txBody>
          <a:bodyPr>
            <a:normAutofit lnSpcReduction="10000"/>
          </a:bodyPr>
          <a:lstStyle/>
          <a:p>
            <a:r>
              <a:rPr lang="en-US" dirty="0"/>
              <a:t>To mock means to ridicule or deride, and those who prefer their own ways have always mocked </a:t>
            </a:r>
            <a:r>
              <a:rPr lang="en-US" dirty="0" err="1" smtClean="0"/>
              <a:t>God</a:t>
            </a:r>
            <a:r>
              <a:rPr lang="en-US" dirty="0" err="1"/>
              <a:t>s</a:t>
            </a:r>
            <a:r>
              <a:rPr lang="en-US" dirty="0"/>
              <a:t> messengers: </a:t>
            </a:r>
            <a:endParaRPr lang="en-US" dirty="0" smtClean="0"/>
          </a:p>
          <a:p>
            <a:r>
              <a:rPr lang="en-US" dirty="0" smtClean="0"/>
              <a:t>Even </a:t>
            </a:r>
            <a:r>
              <a:rPr lang="en-US" dirty="0"/>
              <a:t>Jesus, </a:t>
            </a:r>
            <a:r>
              <a:rPr lang="en-US" dirty="0" smtClean="0"/>
              <a:t>Gods </a:t>
            </a:r>
            <a:r>
              <a:rPr lang="en-US" dirty="0"/>
              <a:t>Son Himself, when He came to earth was mocked: </a:t>
            </a:r>
            <a:r>
              <a:rPr lang="en-US" dirty="0" smtClean="0"/>
              <a:t>Matthew. 27:27-31</a:t>
            </a:r>
          </a:p>
          <a:p>
            <a:r>
              <a:rPr lang="en-US" dirty="0" smtClean="0"/>
              <a:t>However</a:t>
            </a:r>
            <a:r>
              <a:rPr lang="en-US" dirty="0"/>
              <a:t>, while some may mock here on </a:t>
            </a:r>
            <a:r>
              <a:rPr lang="en-US" dirty="0" smtClean="0"/>
              <a:t>earth, our </a:t>
            </a:r>
            <a:r>
              <a:rPr lang="en-US" dirty="0"/>
              <a:t>God is not someone to be mocked and He will ultimately do something about those who </a:t>
            </a:r>
            <a:r>
              <a:rPr lang="en-US" dirty="0" smtClean="0"/>
              <a:t>do</a:t>
            </a:r>
            <a:endParaRPr lang="en-US" dirty="0"/>
          </a:p>
        </p:txBody>
      </p:sp>
    </p:spTree>
    <p:extLst>
      <p:ext uri="{BB962C8B-B14F-4D97-AF65-F5344CB8AC3E}">
        <p14:creationId xmlns:p14="http://schemas.microsoft.com/office/powerpoint/2010/main" val="72757779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accent6">
                <a:lumMod val="60000"/>
                <a:lumOff val="40000"/>
              </a:schemeClr>
            </a:gs>
            <a:gs pos="47000">
              <a:schemeClr val="accent5">
                <a:lumMod val="20000"/>
                <a:lumOff val="80000"/>
              </a:schemeClr>
            </a:gs>
            <a:gs pos="84000">
              <a:schemeClr val="accent1">
                <a:tint val="23500"/>
                <a:satMod val="16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Mocked The Messenger</a:t>
            </a:r>
            <a:endParaRPr lang="en-US" dirty="0"/>
          </a:p>
        </p:txBody>
      </p:sp>
      <p:sp>
        <p:nvSpPr>
          <p:cNvPr id="3" name="Content Placeholder 2"/>
          <p:cNvSpPr>
            <a:spLocks noGrp="1"/>
          </p:cNvSpPr>
          <p:nvPr>
            <p:ph idx="1"/>
          </p:nvPr>
        </p:nvSpPr>
        <p:spPr/>
        <p:txBody>
          <a:bodyPr/>
          <a:lstStyle/>
          <a:p>
            <a:r>
              <a:rPr lang="en-US" dirty="0" smtClean="0"/>
              <a:t>They mocked the prophets,</a:t>
            </a:r>
          </a:p>
          <a:p>
            <a:r>
              <a:rPr lang="en-US" dirty="0" smtClean="0"/>
              <a:t>They mocked the Son,</a:t>
            </a:r>
          </a:p>
          <a:p>
            <a:r>
              <a:rPr lang="en-US" dirty="0" smtClean="0"/>
              <a:t>They mock all Christians who try to share their faith with others.</a:t>
            </a:r>
            <a:endParaRPr lang="en-US" dirty="0"/>
          </a:p>
        </p:txBody>
      </p:sp>
    </p:spTree>
    <p:extLst>
      <p:ext uri="{BB962C8B-B14F-4D97-AF65-F5344CB8AC3E}">
        <p14:creationId xmlns:p14="http://schemas.microsoft.com/office/powerpoint/2010/main" val="368383775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accent6">
                <a:lumMod val="60000"/>
                <a:lumOff val="40000"/>
              </a:schemeClr>
            </a:gs>
            <a:gs pos="68000">
              <a:schemeClr val="accent5">
                <a:lumMod val="20000"/>
                <a:lumOff val="80000"/>
              </a:schemeClr>
            </a:gs>
            <a:gs pos="84000">
              <a:schemeClr val="accent1">
                <a:tint val="23500"/>
                <a:satMod val="160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Despised God’s Words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To despise means to disdain or regard as worthless; </a:t>
            </a:r>
            <a:endParaRPr lang="en-US" dirty="0" smtClean="0"/>
          </a:p>
          <a:p>
            <a:r>
              <a:rPr lang="en-US" dirty="0" smtClean="0"/>
              <a:t>Gods </a:t>
            </a:r>
            <a:r>
              <a:rPr lang="en-US" dirty="0"/>
              <a:t>words are His message, His revelation, and He warned Israel against despising them: </a:t>
            </a:r>
            <a:endParaRPr lang="en-US" dirty="0" smtClean="0"/>
          </a:p>
          <a:p>
            <a:r>
              <a:rPr lang="en-US" dirty="0" smtClean="0"/>
              <a:t>Lev</a:t>
            </a:r>
            <a:r>
              <a:rPr lang="en-US" dirty="0"/>
              <a:t>. </a:t>
            </a:r>
            <a:r>
              <a:rPr lang="en-US" dirty="0" smtClean="0"/>
              <a:t>26:14-15 “But if you do not obey Me and do not carry out all these commandments, if instead, you reject My statutes, and if your soul abhors My ordinances so as not to carry out all My commandments, and so break My covenant…”</a:t>
            </a:r>
            <a:r>
              <a:rPr lang="en-US" dirty="0"/>
              <a:t/>
            </a:r>
            <a:br>
              <a:rPr lang="en-US" dirty="0"/>
            </a:br>
            <a:endParaRPr lang="en-US" dirty="0"/>
          </a:p>
        </p:txBody>
      </p:sp>
    </p:spTree>
    <p:extLst>
      <p:ext uri="{BB962C8B-B14F-4D97-AF65-F5344CB8AC3E}">
        <p14:creationId xmlns:p14="http://schemas.microsoft.com/office/powerpoint/2010/main" val="98679962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1150</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What Happened? Then And Now</vt:lpstr>
      <vt:lpstr>Introduction</vt:lpstr>
      <vt:lpstr>Introduction</vt:lpstr>
      <vt:lpstr>Why God Taught Them</vt:lpstr>
      <vt:lpstr>But…</vt:lpstr>
      <vt:lpstr>What Lessons Should We Learn?</vt:lpstr>
      <vt:lpstr>They Mocked The Messenger</vt:lpstr>
      <vt:lpstr>They Mocked The Messenger</vt:lpstr>
      <vt:lpstr>They Despised God’s Words</vt:lpstr>
      <vt:lpstr>They Despised God’s Words</vt:lpstr>
      <vt:lpstr>They Despised God’s Words</vt:lpstr>
      <vt:lpstr>They Despised God’s Words</vt:lpstr>
      <vt:lpstr>They Scoffed At The Prophets</vt:lpstr>
      <vt:lpstr>They Scoffed At The Prophets</vt:lpstr>
      <vt:lpstr>They Scoffed At The Prophets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Happened? Then And Now</dc:title>
  <dc:creator>Aarons</dc:creator>
  <cp:lastModifiedBy>Aarons</cp:lastModifiedBy>
  <cp:revision>7</cp:revision>
  <dcterms:created xsi:type="dcterms:W3CDTF">2013-09-03T18:15:48Z</dcterms:created>
  <dcterms:modified xsi:type="dcterms:W3CDTF">2013-09-03T19:10:09Z</dcterms:modified>
</cp:coreProperties>
</file>