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70" r:id="rId7"/>
    <p:sldId id="260" r:id="rId8"/>
    <p:sldId id="261" r:id="rId9"/>
    <p:sldId id="262" r:id="rId10"/>
    <p:sldId id="263" r:id="rId11"/>
    <p:sldId id="264" r:id="rId12"/>
    <p:sldId id="271" r:id="rId13"/>
    <p:sldId id="265" r:id="rId14"/>
    <p:sldId id="266" r:id="rId15"/>
    <p:sldId id="267" r:id="rId16"/>
    <p:sldId id="272" r:id="rId17"/>
    <p:sldId id="273"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8" d="100"/>
          <a:sy n="98"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C0E6B9-8606-4ACC-8E06-DDF71007664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18578708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C0E6B9-8606-4ACC-8E06-DDF71007664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31631164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C0E6B9-8606-4ACC-8E06-DDF71007664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14745219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C0E6B9-8606-4ACC-8E06-DDF71007664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10873548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0E6B9-8606-4ACC-8E06-DDF71007664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26099662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C0E6B9-8606-4ACC-8E06-DDF71007664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111598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C0E6B9-8606-4ACC-8E06-DDF71007664A}"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26739838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C0E6B9-8606-4ACC-8E06-DDF71007664A}"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13664744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0E6B9-8606-4ACC-8E06-DDF71007664A}"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34603399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0E6B9-8606-4ACC-8E06-DDF71007664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27183564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0E6B9-8606-4ACC-8E06-DDF71007664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70958-B4DB-4D0A-9E7F-0F9B42F64A3E}" type="slidenum">
              <a:rPr lang="en-US" smtClean="0"/>
              <a:t>‹#›</a:t>
            </a:fld>
            <a:endParaRPr lang="en-US"/>
          </a:p>
        </p:txBody>
      </p:sp>
    </p:spTree>
    <p:extLst>
      <p:ext uri="{BB962C8B-B14F-4D97-AF65-F5344CB8AC3E}">
        <p14:creationId xmlns:p14="http://schemas.microsoft.com/office/powerpoint/2010/main" val="12849626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0E6B9-8606-4ACC-8E06-DDF71007664A}" type="datetimeFigureOut">
              <a:rPr lang="en-US" smtClean="0"/>
              <a:t>11/7/2022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70958-B4DB-4D0A-9E7F-0F9B42F64A3E}" type="slidenum">
              <a:rPr lang="en-US" smtClean="0"/>
              <a:t>‹#›</a:t>
            </a:fld>
            <a:endParaRPr lang="en-US"/>
          </a:p>
        </p:txBody>
      </p:sp>
    </p:spTree>
    <p:extLst>
      <p:ext uri="{BB962C8B-B14F-4D97-AF65-F5344CB8AC3E}">
        <p14:creationId xmlns:p14="http://schemas.microsoft.com/office/powerpoint/2010/main" val="8451717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ECA29-9A96-44C1-9E09-E3DF63796E9B}"/>
              </a:ext>
            </a:extLst>
          </p:cNvPr>
          <p:cNvSpPr>
            <a:spLocks noGrp="1"/>
          </p:cNvSpPr>
          <p:nvPr>
            <p:ph type="ctrTitle"/>
          </p:nvPr>
        </p:nvSpPr>
        <p:spPr>
          <a:xfrm>
            <a:off x="0" y="113252"/>
            <a:ext cx="12029813" cy="2302778"/>
          </a:xfrm>
        </p:spPr>
        <p:txBody>
          <a:bodyPr>
            <a:normAutofit/>
          </a:bodyPr>
          <a:lstStyle/>
          <a:p>
            <a:r>
              <a:rPr lang="en-US" sz="13800" b="1" dirty="0">
                <a:solidFill>
                  <a:srgbClr val="FF0000"/>
                </a:solidFill>
                <a:highlight>
                  <a:srgbClr val="FFFF00"/>
                </a:highlight>
              </a:rPr>
              <a:t>“We Got This”</a:t>
            </a:r>
          </a:p>
        </p:txBody>
      </p:sp>
      <p:sp>
        <p:nvSpPr>
          <p:cNvPr id="3" name="Subtitle 2">
            <a:extLst>
              <a:ext uri="{FF2B5EF4-FFF2-40B4-BE49-F238E27FC236}">
                <a16:creationId xmlns:a16="http://schemas.microsoft.com/office/drawing/2014/main" id="{75C65723-B039-4468-B103-38811FF07907}"/>
              </a:ext>
            </a:extLst>
          </p:cNvPr>
          <p:cNvSpPr>
            <a:spLocks noGrp="1"/>
          </p:cNvSpPr>
          <p:nvPr>
            <p:ph type="subTitle" idx="1"/>
          </p:nvPr>
        </p:nvSpPr>
        <p:spPr>
          <a:xfrm>
            <a:off x="75501" y="2416029"/>
            <a:ext cx="12029813" cy="4328720"/>
          </a:xfrm>
        </p:spPr>
        <p:txBody>
          <a:bodyPr>
            <a:normAutofit/>
          </a:bodyPr>
          <a:lstStyle/>
          <a:p>
            <a:r>
              <a:rPr lang="en-US" sz="6000" dirty="0"/>
              <a:t>How many times do we hear of a sports team that gets a big lead and then start telling each other that "we got this won"; only to see the other team come back and beat them? </a:t>
            </a:r>
          </a:p>
        </p:txBody>
      </p:sp>
    </p:spTree>
    <p:extLst>
      <p:ext uri="{BB962C8B-B14F-4D97-AF65-F5344CB8AC3E}">
        <p14:creationId xmlns:p14="http://schemas.microsoft.com/office/powerpoint/2010/main" val="4757794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8CCB9B-A29B-415D-AEFB-4692F20D60F7}"/>
              </a:ext>
            </a:extLst>
          </p:cNvPr>
          <p:cNvSpPr>
            <a:spLocks noGrp="1"/>
          </p:cNvSpPr>
          <p:nvPr>
            <p:ph idx="1"/>
          </p:nvPr>
        </p:nvSpPr>
        <p:spPr>
          <a:xfrm>
            <a:off x="171450" y="157162"/>
            <a:ext cx="11887200" cy="6543675"/>
          </a:xfrm>
        </p:spPr>
        <p:txBody>
          <a:bodyPr>
            <a:normAutofit lnSpcReduction="10000"/>
          </a:bodyPr>
          <a:lstStyle/>
          <a:p>
            <a:r>
              <a:rPr lang="en-US" sz="4400" dirty="0"/>
              <a:t>This change would be evident by the changes that are made in the sight of everyone.</a:t>
            </a:r>
          </a:p>
          <a:p>
            <a:r>
              <a:rPr lang="en-US" sz="4400" dirty="0"/>
              <a:t>The new convert must change their lifestyle and attitude. </a:t>
            </a:r>
          </a:p>
          <a:p>
            <a:r>
              <a:rPr lang="en-US" sz="4400" dirty="0"/>
              <a:t>And if necessary, they need to change the relationships that they cherish. </a:t>
            </a:r>
          </a:p>
          <a:p>
            <a:r>
              <a:rPr lang="en-US" sz="4400" dirty="0"/>
              <a:t>And of course their conduct and behavior need to be changed.</a:t>
            </a:r>
          </a:p>
          <a:p>
            <a:r>
              <a:rPr lang="en-US" sz="4400" dirty="0"/>
              <a:t>Some have never really been converted, or they have returned back to their former lifestyle.</a:t>
            </a:r>
          </a:p>
          <a:p>
            <a:endParaRPr lang="en-US" dirty="0"/>
          </a:p>
        </p:txBody>
      </p:sp>
    </p:spTree>
    <p:extLst>
      <p:ext uri="{BB962C8B-B14F-4D97-AF65-F5344CB8AC3E}">
        <p14:creationId xmlns:p14="http://schemas.microsoft.com/office/powerpoint/2010/main" val="20933280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477B7D-661E-47FB-A4AD-0505DF68CF10}"/>
              </a:ext>
            </a:extLst>
          </p:cNvPr>
          <p:cNvSpPr>
            <a:spLocks noGrp="1"/>
          </p:cNvSpPr>
          <p:nvPr>
            <p:ph idx="1"/>
          </p:nvPr>
        </p:nvSpPr>
        <p:spPr>
          <a:xfrm>
            <a:off x="185738" y="128588"/>
            <a:ext cx="11830050" cy="6543675"/>
          </a:xfrm>
        </p:spPr>
        <p:txBody>
          <a:bodyPr/>
          <a:lstStyle/>
          <a:p>
            <a:r>
              <a:rPr lang="en-US" sz="5400" dirty="0"/>
              <a:t>Some who wear the name of Christ really do not want to get involved in Christianity at all. </a:t>
            </a:r>
          </a:p>
          <a:p>
            <a:r>
              <a:rPr lang="en-US" sz="5400" dirty="0"/>
              <a:t>This type of person is not involved and is not diligent in serving. </a:t>
            </a:r>
          </a:p>
          <a:p>
            <a:r>
              <a:rPr lang="en-US" sz="5400" dirty="0"/>
              <a:t>For most of these, they really do nothing more that warm the pews in the church building. </a:t>
            </a:r>
          </a:p>
          <a:p>
            <a:endParaRPr lang="en-US" sz="3600" dirty="0"/>
          </a:p>
          <a:p>
            <a:endParaRPr lang="en-US" dirty="0"/>
          </a:p>
        </p:txBody>
      </p:sp>
    </p:spTree>
    <p:extLst>
      <p:ext uri="{BB962C8B-B14F-4D97-AF65-F5344CB8AC3E}">
        <p14:creationId xmlns:p14="http://schemas.microsoft.com/office/powerpoint/2010/main" val="17417977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EC99E7-FB1E-499D-9DEE-058E4CDCF3D8}"/>
              </a:ext>
            </a:extLst>
          </p:cNvPr>
          <p:cNvSpPr>
            <a:spLocks noGrp="1"/>
          </p:cNvSpPr>
          <p:nvPr>
            <p:ph idx="1"/>
          </p:nvPr>
        </p:nvSpPr>
        <p:spPr>
          <a:xfrm>
            <a:off x="128588" y="200025"/>
            <a:ext cx="11887200" cy="6529388"/>
          </a:xfrm>
        </p:spPr>
        <p:txBody>
          <a:bodyPr/>
          <a:lstStyle/>
          <a:p>
            <a:r>
              <a:rPr lang="en-US" sz="4000" dirty="0"/>
              <a:t>They do not spend time with other Christians.</a:t>
            </a:r>
          </a:p>
          <a:p>
            <a:r>
              <a:rPr lang="en-US" sz="4000" dirty="0"/>
              <a:t>It seems that they dislike the other Christians because it seems they cannot get out the door fast enough. </a:t>
            </a:r>
          </a:p>
          <a:p>
            <a:r>
              <a:rPr lang="en-US" sz="4000" dirty="0"/>
              <a:t>They do not want to be around the faithful.</a:t>
            </a:r>
          </a:p>
          <a:p>
            <a:r>
              <a:rPr lang="en-US" sz="4000" dirty="0"/>
              <a:t>We are commanded to </a:t>
            </a:r>
            <a:r>
              <a:rPr lang="en-US" sz="4000" b="1" u="sng" dirty="0"/>
              <a:t>serve one another </a:t>
            </a:r>
            <a:r>
              <a:rPr lang="en-US" sz="4000" dirty="0">
                <a:solidFill>
                  <a:srgbClr val="FFC000"/>
                </a:solidFill>
              </a:rPr>
              <a:t>(Galatians 5:13).</a:t>
            </a:r>
          </a:p>
          <a:p>
            <a:r>
              <a:rPr lang="en-US" sz="4000" b="1" dirty="0">
                <a:solidFill>
                  <a:schemeClr val="bg1"/>
                </a:solidFill>
                <a:highlight>
                  <a:srgbClr val="FFFF00"/>
                </a:highlight>
              </a:rPr>
              <a:t>How can you do that if you are never around your fellow Christians?</a:t>
            </a:r>
          </a:p>
          <a:p>
            <a:r>
              <a:rPr lang="en-US" sz="4000" dirty="0"/>
              <a:t>This is very sad because we read in scripture that only those who diligently serve the master will be saved. </a:t>
            </a:r>
          </a:p>
          <a:p>
            <a:endParaRPr lang="en-US" dirty="0"/>
          </a:p>
        </p:txBody>
      </p:sp>
    </p:spTree>
    <p:extLst>
      <p:ext uri="{BB962C8B-B14F-4D97-AF65-F5344CB8AC3E}">
        <p14:creationId xmlns:p14="http://schemas.microsoft.com/office/powerpoint/2010/main" val="35153308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8A99EB-799B-4A27-9EE8-4DB46CA2C10E}"/>
              </a:ext>
            </a:extLst>
          </p:cNvPr>
          <p:cNvSpPr>
            <a:spLocks noGrp="1"/>
          </p:cNvSpPr>
          <p:nvPr>
            <p:ph idx="1"/>
          </p:nvPr>
        </p:nvSpPr>
        <p:spPr>
          <a:xfrm>
            <a:off x="171450" y="128588"/>
            <a:ext cx="11830050" cy="6543675"/>
          </a:xfrm>
        </p:spPr>
        <p:txBody>
          <a:bodyPr>
            <a:normAutofit lnSpcReduction="10000"/>
          </a:bodyPr>
          <a:lstStyle/>
          <a:p>
            <a:r>
              <a:rPr lang="en-US" sz="4400" dirty="0"/>
              <a:t>Many of these have a lack of commitment.</a:t>
            </a:r>
          </a:p>
          <a:p>
            <a:r>
              <a:rPr lang="en-US" sz="4400" dirty="0"/>
              <a:t> Each of us makes a promise to God when we are baptized that we will dedicate our life to Him. </a:t>
            </a:r>
          </a:p>
          <a:p>
            <a:r>
              <a:rPr lang="en-US" sz="4400" dirty="0"/>
              <a:t>That usually does not last long, unless the person allows others to assist and edify them. </a:t>
            </a:r>
          </a:p>
          <a:p>
            <a:r>
              <a:rPr lang="en-US" sz="4400" dirty="0"/>
              <a:t>There are many willing to help these weak Christians, but they have to want the help in the first place. </a:t>
            </a:r>
          </a:p>
          <a:p>
            <a:r>
              <a:rPr lang="en-US" sz="4400" dirty="0"/>
              <a:t>This comes from having a heart focused upon God and seeking to please God. </a:t>
            </a:r>
          </a:p>
        </p:txBody>
      </p:sp>
    </p:spTree>
    <p:extLst>
      <p:ext uri="{BB962C8B-B14F-4D97-AF65-F5344CB8AC3E}">
        <p14:creationId xmlns:p14="http://schemas.microsoft.com/office/powerpoint/2010/main" val="32206029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E4884-26D5-454E-9F31-6C50F79D5607}"/>
              </a:ext>
            </a:extLst>
          </p:cNvPr>
          <p:cNvSpPr>
            <a:spLocks noGrp="1"/>
          </p:cNvSpPr>
          <p:nvPr>
            <p:ph idx="1"/>
          </p:nvPr>
        </p:nvSpPr>
        <p:spPr>
          <a:xfrm>
            <a:off x="-1" y="128588"/>
            <a:ext cx="11987213" cy="6500812"/>
          </a:xfrm>
        </p:spPr>
        <p:txBody>
          <a:bodyPr>
            <a:normAutofit/>
          </a:bodyPr>
          <a:lstStyle/>
          <a:p>
            <a:r>
              <a:rPr lang="en-US" sz="5400" dirty="0"/>
              <a:t>We are to </a:t>
            </a:r>
            <a:r>
              <a:rPr lang="en-US" sz="5400" dirty="0">
                <a:solidFill>
                  <a:srgbClr val="FFFF00"/>
                </a:solidFill>
              </a:rPr>
              <a:t>"seek first the kingdom of God and His righteousness" </a:t>
            </a:r>
            <a:r>
              <a:rPr lang="en-US" sz="5400" dirty="0">
                <a:solidFill>
                  <a:srgbClr val="FFC000"/>
                </a:solidFill>
              </a:rPr>
              <a:t>(Matthew 6:33). </a:t>
            </a:r>
          </a:p>
          <a:p>
            <a:r>
              <a:rPr lang="en-US" sz="5400" dirty="0"/>
              <a:t>Whenever we put something before God, it becomes difficult if not impossible to do.</a:t>
            </a:r>
          </a:p>
          <a:p>
            <a:r>
              <a:rPr lang="en-US" sz="5400" dirty="0"/>
              <a:t>Whatever it is that is more important than serving God becomes our idol.</a:t>
            </a:r>
          </a:p>
          <a:p>
            <a:r>
              <a:rPr lang="en-US" sz="5400" dirty="0"/>
              <a:t>And yes, there are many idols out there.</a:t>
            </a:r>
          </a:p>
          <a:p>
            <a:endParaRPr lang="en-US" dirty="0"/>
          </a:p>
        </p:txBody>
      </p:sp>
    </p:spTree>
    <p:extLst>
      <p:ext uri="{BB962C8B-B14F-4D97-AF65-F5344CB8AC3E}">
        <p14:creationId xmlns:p14="http://schemas.microsoft.com/office/powerpoint/2010/main" val="34627648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E73618-729F-4660-9228-BC96D841E137}"/>
              </a:ext>
            </a:extLst>
          </p:cNvPr>
          <p:cNvSpPr>
            <a:spLocks noGrp="1"/>
          </p:cNvSpPr>
          <p:nvPr>
            <p:ph idx="1"/>
          </p:nvPr>
        </p:nvSpPr>
        <p:spPr>
          <a:xfrm>
            <a:off x="114299" y="142874"/>
            <a:ext cx="11815763" cy="6543675"/>
          </a:xfrm>
        </p:spPr>
        <p:txBody>
          <a:bodyPr>
            <a:normAutofit lnSpcReduction="10000"/>
          </a:bodyPr>
          <a:lstStyle/>
          <a:p>
            <a:r>
              <a:rPr lang="en-US" sz="5400" dirty="0"/>
              <a:t>Another problem is because many do not understand their personal responsibility towards God, their fellow Christians, and the lost. </a:t>
            </a:r>
          </a:p>
          <a:p>
            <a:r>
              <a:rPr lang="en-US" sz="5400" dirty="0"/>
              <a:t>We are to be servants. </a:t>
            </a:r>
          </a:p>
          <a:p>
            <a:r>
              <a:rPr lang="en-US" sz="5400" dirty="0"/>
              <a:t>If we fail to serve our fellow man as we should, God is not going to welcome us with open arms just because we wear His name. </a:t>
            </a:r>
          </a:p>
          <a:p>
            <a:endParaRPr lang="en-US" dirty="0"/>
          </a:p>
        </p:txBody>
      </p:sp>
    </p:spTree>
    <p:extLst>
      <p:ext uri="{BB962C8B-B14F-4D97-AF65-F5344CB8AC3E}">
        <p14:creationId xmlns:p14="http://schemas.microsoft.com/office/powerpoint/2010/main" val="32247624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9E3F25-1829-4484-BA08-0D3FA9F6B02E}"/>
              </a:ext>
            </a:extLst>
          </p:cNvPr>
          <p:cNvSpPr>
            <a:spLocks noGrp="1"/>
          </p:cNvSpPr>
          <p:nvPr>
            <p:ph idx="1"/>
          </p:nvPr>
        </p:nvSpPr>
        <p:spPr>
          <a:xfrm>
            <a:off x="171449" y="185738"/>
            <a:ext cx="11801475" cy="6472237"/>
          </a:xfrm>
        </p:spPr>
        <p:txBody>
          <a:bodyPr/>
          <a:lstStyle/>
          <a:p>
            <a:r>
              <a:rPr lang="en-US" sz="4800" dirty="0"/>
              <a:t>The Bible teaches us that we are to try to be like Jesus, and Jesus was a servant dedicated to serving God faithfully, and in the process, giving us an example worth following </a:t>
            </a:r>
            <a:r>
              <a:rPr lang="en-US" sz="4800" dirty="0">
                <a:solidFill>
                  <a:srgbClr val="FFC000"/>
                </a:solidFill>
              </a:rPr>
              <a:t>(2 Peter 2:21-25). </a:t>
            </a:r>
          </a:p>
          <a:p>
            <a:r>
              <a:rPr lang="en-US" sz="4800" dirty="0"/>
              <a:t>Jesus said, </a:t>
            </a:r>
            <a:r>
              <a:rPr lang="en-US" sz="4800" dirty="0">
                <a:solidFill>
                  <a:srgbClr val="FFFF00"/>
                </a:solidFill>
              </a:rPr>
              <a:t>"not My will, but Thine be done" </a:t>
            </a:r>
            <a:r>
              <a:rPr lang="en-US" sz="4800" dirty="0">
                <a:solidFill>
                  <a:srgbClr val="FFC000"/>
                </a:solidFill>
              </a:rPr>
              <a:t>(Luke 22:42).</a:t>
            </a:r>
          </a:p>
          <a:p>
            <a:r>
              <a:rPr lang="en-US" sz="4800" dirty="0"/>
              <a:t>That should be our attitude also.</a:t>
            </a:r>
          </a:p>
          <a:p>
            <a:endParaRPr lang="en-US" dirty="0"/>
          </a:p>
        </p:txBody>
      </p:sp>
    </p:spTree>
    <p:extLst>
      <p:ext uri="{BB962C8B-B14F-4D97-AF65-F5344CB8AC3E}">
        <p14:creationId xmlns:p14="http://schemas.microsoft.com/office/powerpoint/2010/main" val="395532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6DFAD9-CBCE-42A1-B47E-FEDDF1DBC7FF}"/>
              </a:ext>
            </a:extLst>
          </p:cNvPr>
          <p:cNvSpPr>
            <a:spLocks noGrp="1"/>
          </p:cNvSpPr>
          <p:nvPr>
            <p:ph idx="1"/>
          </p:nvPr>
        </p:nvSpPr>
        <p:spPr>
          <a:xfrm>
            <a:off x="126460" y="116732"/>
            <a:ext cx="11819106" cy="6585625"/>
          </a:xfrm>
        </p:spPr>
        <p:txBody>
          <a:bodyPr/>
          <a:lstStyle/>
          <a:p>
            <a:r>
              <a:rPr lang="en-US" sz="4800" dirty="0"/>
              <a:t>When someone says “I got this”, it usually means that I will take care of the problem myself.</a:t>
            </a:r>
          </a:p>
          <a:p>
            <a:r>
              <a:rPr lang="en-US" sz="4800" dirty="0"/>
              <a:t>When a group says “We got this”, it is supposed to mean that everyone in that group is committed to seeing the task at hand handled properly and with zeal and enthusiasm (not leave it up to a select few). </a:t>
            </a:r>
          </a:p>
          <a:p>
            <a:endParaRPr lang="en-US" dirty="0"/>
          </a:p>
        </p:txBody>
      </p:sp>
    </p:spTree>
    <p:extLst>
      <p:ext uri="{BB962C8B-B14F-4D97-AF65-F5344CB8AC3E}">
        <p14:creationId xmlns:p14="http://schemas.microsoft.com/office/powerpoint/2010/main" val="19130086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22D5-8355-4E8E-8EEA-7FA04A80D878}"/>
              </a:ext>
            </a:extLst>
          </p:cNvPr>
          <p:cNvSpPr>
            <a:spLocks noGrp="1"/>
          </p:cNvSpPr>
          <p:nvPr>
            <p:ph type="title"/>
          </p:nvPr>
        </p:nvSpPr>
        <p:spPr>
          <a:xfrm>
            <a:off x="838200" y="18255"/>
            <a:ext cx="4248150" cy="1325563"/>
          </a:xfrm>
        </p:spPr>
        <p:txBody>
          <a:bodyPr>
            <a:normAutofit/>
          </a:bodyPr>
          <a:lstStyle/>
          <a:p>
            <a:r>
              <a:rPr lang="en-US" sz="6000" b="1" dirty="0"/>
              <a:t>Conclusion</a:t>
            </a:r>
          </a:p>
        </p:txBody>
      </p:sp>
      <p:sp>
        <p:nvSpPr>
          <p:cNvPr id="3" name="Content Placeholder 2">
            <a:extLst>
              <a:ext uri="{FF2B5EF4-FFF2-40B4-BE49-F238E27FC236}">
                <a16:creationId xmlns:a16="http://schemas.microsoft.com/office/drawing/2014/main" id="{802BDE45-9CBA-46D4-A358-E058B044F12E}"/>
              </a:ext>
            </a:extLst>
          </p:cNvPr>
          <p:cNvSpPr>
            <a:spLocks noGrp="1"/>
          </p:cNvSpPr>
          <p:nvPr>
            <p:ph idx="1"/>
          </p:nvPr>
        </p:nvSpPr>
        <p:spPr>
          <a:xfrm>
            <a:off x="128588" y="1085850"/>
            <a:ext cx="11930062" cy="5629275"/>
          </a:xfrm>
        </p:spPr>
        <p:txBody>
          <a:bodyPr>
            <a:normAutofit lnSpcReduction="10000"/>
          </a:bodyPr>
          <a:lstStyle/>
          <a:p>
            <a:r>
              <a:rPr lang="en-US" sz="4000" dirty="0"/>
              <a:t>Sadly, many seem to have this idea of “we got this” so they feel that they no longer have to put forth any effort.</a:t>
            </a:r>
          </a:p>
          <a:p>
            <a:r>
              <a:rPr lang="en-US" sz="4000" dirty="0"/>
              <a:t>This is nothing more than pride keeping one from doing their duty to God.</a:t>
            </a:r>
          </a:p>
          <a:p>
            <a:r>
              <a:rPr lang="en-US" sz="4000" dirty="0"/>
              <a:t>Will you say “I Got This” ?</a:t>
            </a:r>
          </a:p>
          <a:p>
            <a:r>
              <a:rPr lang="en-US" sz="4000" dirty="0"/>
              <a:t>Or are you saying that “we got this won and we do not need to put forth any effort to win now”.</a:t>
            </a:r>
          </a:p>
          <a:p>
            <a:r>
              <a:rPr lang="en-US" sz="4000" dirty="0"/>
              <a:t>Did not Jesus say, you must endure until the end </a:t>
            </a:r>
            <a:r>
              <a:rPr lang="en-US" sz="4000" dirty="0">
                <a:solidFill>
                  <a:srgbClr val="FFC000"/>
                </a:solidFill>
              </a:rPr>
              <a:t>(Matthew 24:13)?</a:t>
            </a:r>
          </a:p>
        </p:txBody>
      </p:sp>
    </p:spTree>
    <p:extLst>
      <p:ext uri="{BB962C8B-B14F-4D97-AF65-F5344CB8AC3E}">
        <p14:creationId xmlns:p14="http://schemas.microsoft.com/office/powerpoint/2010/main" val="38135952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C6BBB5-A607-4ADE-B56C-1D274A82B678}"/>
              </a:ext>
            </a:extLst>
          </p:cNvPr>
          <p:cNvSpPr>
            <a:spLocks noGrp="1"/>
          </p:cNvSpPr>
          <p:nvPr>
            <p:ph idx="1"/>
          </p:nvPr>
        </p:nvSpPr>
        <p:spPr>
          <a:xfrm>
            <a:off x="-1" y="100013"/>
            <a:ext cx="12030075" cy="6615112"/>
          </a:xfrm>
        </p:spPr>
        <p:txBody>
          <a:bodyPr>
            <a:normAutofit/>
          </a:bodyPr>
          <a:lstStyle/>
          <a:p>
            <a:r>
              <a:rPr lang="en-US" sz="6000" dirty="0"/>
              <a:t>Yes it happens quite often.</a:t>
            </a:r>
          </a:p>
          <a:p>
            <a:r>
              <a:rPr lang="en-US" sz="6000" dirty="0"/>
              <a:t>If you are a fan of the sport, you can usually tell even though a team may be in the lead that they are going to lose the game. </a:t>
            </a:r>
          </a:p>
          <a:p>
            <a:r>
              <a:rPr lang="en-US" sz="6000" dirty="0"/>
              <a:t>How can you tell?</a:t>
            </a:r>
          </a:p>
          <a:p>
            <a:endParaRPr lang="en-US" dirty="0"/>
          </a:p>
        </p:txBody>
      </p:sp>
    </p:spTree>
    <p:extLst>
      <p:ext uri="{BB962C8B-B14F-4D97-AF65-F5344CB8AC3E}">
        <p14:creationId xmlns:p14="http://schemas.microsoft.com/office/powerpoint/2010/main" val="37127103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A0C998-C035-4AAF-9543-B0D7064BBC19}"/>
              </a:ext>
            </a:extLst>
          </p:cNvPr>
          <p:cNvSpPr>
            <a:spLocks noGrp="1"/>
          </p:cNvSpPr>
          <p:nvPr>
            <p:ph idx="1"/>
          </p:nvPr>
        </p:nvSpPr>
        <p:spPr>
          <a:xfrm>
            <a:off x="114299" y="328612"/>
            <a:ext cx="11872913" cy="6372225"/>
          </a:xfrm>
        </p:spPr>
        <p:txBody>
          <a:bodyPr>
            <a:normAutofit/>
          </a:bodyPr>
          <a:lstStyle/>
          <a:p>
            <a:r>
              <a:rPr lang="en-US" sz="6000" dirty="0"/>
              <a:t>Because the team just gave up.</a:t>
            </a:r>
          </a:p>
          <a:p>
            <a:r>
              <a:rPr lang="en-US" sz="6000" dirty="0"/>
              <a:t>By the time they realize that they are in trouble, it is too late.</a:t>
            </a:r>
          </a:p>
          <a:p>
            <a:r>
              <a:rPr lang="en-US" sz="6000" dirty="0"/>
              <a:t>It is very difficult to regain the momentum they need to win.</a:t>
            </a:r>
          </a:p>
          <a:p>
            <a:r>
              <a:rPr lang="en-US" sz="6000" dirty="0"/>
              <a:t>They were convinced they would win. </a:t>
            </a:r>
          </a:p>
          <a:p>
            <a:endParaRPr lang="en-US" dirty="0"/>
          </a:p>
        </p:txBody>
      </p:sp>
    </p:spTree>
    <p:extLst>
      <p:ext uri="{BB962C8B-B14F-4D97-AF65-F5344CB8AC3E}">
        <p14:creationId xmlns:p14="http://schemas.microsoft.com/office/powerpoint/2010/main" val="38348914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61E7AF-77AC-4BD0-9DD0-89E4026FB327}"/>
              </a:ext>
            </a:extLst>
          </p:cNvPr>
          <p:cNvSpPr>
            <a:spLocks noGrp="1"/>
          </p:cNvSpPr>
          <p:nvPr>
            <p:ph idx="1"/>
          </p:nvPr>
        </p:nvSpPr>
        <p:spPr>
          <a:xfrm>
            <a:off x="128588" y="271462"/>
            <a:ext cx="12063412" cy="6415087"/>
          </a:xfrm>
        </p:spPr>
        <p:txBody>
          <a:bodyPr/>
          <a:lstStyle/>
          <a:p>
            <a:r>
              <a:rPr lang="en-US" sz="5400" dirty="0"/>
              <a:t>They were so sure of themselves that they just gave up trying. </a:t>
            </a:r>
          </a:p>
          <a:p>
            <a:r>
              <a:rPr lang="en-US" sz="5400" dirty="0"/>
              <a:t>They forgot that the game is not over until the clock runs out, or the buzzer goes off. </a:t>
            </a:r>
          </a:p>
          <a:p>
            <a:r>
              <a:rPr lang="en-US" sz="5400" dirty="0"/>
              <a:t>As long as a team is in the game, they will continue to try to overcome their opponent.</a:t>
            </a:r>
          </a:p>
          <a:p>
            <a:endParaRPr lang="en-US" dirty="0"/>
          </a:p>
        </p:txBody>
      </p:sp>
    </p:spTree>
    <p:extLst>
      <p:ext uri="{BB962C8B-B14F-4D97-AF65-F5344CB8AC3E}">
        <p14:creationId xmlns:p14="http://schemas.microsoft.com/office/powerpoint/2010/main" val="35573289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DACFA3-4070-4FE3-BB15-E970FD0D8A5C}"/>
              </a:ext>
            </a:extLst>
          </p:cNvPr>
          <p:cNvSpPr>
            <a:spLocks noGrp="1"/>
          </p:cNvSpPr>
          <p:nvPr>
            <p:ph idx="1"/>
          </p:nvPr>
        </p:nvSpPr>
        <p:spPr>
          <a:xfrm>
            <a:off x="171449" y="257175"/>
            <a:ext cx="11858625" cy="6457950"/>
          </a:xfrm>
        </p:spPr>
        <p:txBody>
          <a:bodyPr>
            <a:normAutofit lnSpcReduction="10000"/>
          </a:bodyPr>
          <a:lstStyle/>
          <a:p>
            <a:r>
              <a:rPr lang="en-US" sz="4400" dirty="0"/>
              <a:t>But, let us turn this into a spiritual application for us. </a:t>
            </a:r>
          </a:p>
          <a:p>
            <a:r>
              <a:rPr lang="en-US" sz="4400" dirty="0"/>
              <a:t>The other day, I read an article that asked why many Christians are not actively trying to evangelize or save souls. </a:t>
            </a:r>
          </a:p>
          <a:p>
            <a:r>
              <a:rPr lang="en-US" sz="4400" dirty="0"/>
              <a:t>That is a valid question.</a:t>
            </a:r>
          </a:p>
          <a:p>
            <a:r>
              <a:rPr lang="en-US" sz="4400" dirty="0"/>
              <a:t>This is a matter of concern for many who are in the Lord's church and are wondering why so few are really involved in evangelism and the work of the church.</a:t>
            </a:r>
          </a:p>
        </p:txBody>
      </p:sp>
    </p:spTree>
    <p:extLst>
      <p:ext uri="{BB962C8B-B14F-4D97-AF65-F5344CB8AC3E}">
        <p14:creationId xmlns:p14="http://schemas.microsoft.com/office/powerpoint/2010/main" val="24050066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E2784B-2A5F-4E87-A5AE-3720A1F28AA4}"/>
              </a:ext>
            </a:extLst>
          </p:cNvPr>
          <p:cNvSpPr>
            <a:spLocks noGrp="1"/>
          </p:cNvSpPr>
          <p:nvPr>
            <p:ph idx="1"/>
          </p:nvPr>
        </p:nvSpPr>
        <p:spPr>
          <a:xfrm>
            <a:off x="200025" y="471488"/>
            <a:ext cx="11815763" cy="6215062"/>
          </a:xfrm>
        </p:spPr>
        <p:txBody>
          <a:bodyPr>
            <a:normAutofit fontScale="92500" lnSpcReduction="10000"/>
          </a:bodyPr>
          <a:lstStyle/>
          <a:p>
            <a:r>
              <a:rPr lang="en-US" sz="4800" dirty="0"/>
              <a:t>We look at our history, and see that the church of Christ used to be a growing group in our society.</a:t>
            </a:r>
          </a:p>
          <a:p>
            <a:r>
              <a:rPr lang="en-US" sz="4800" dirty="0"/>
              <a:t>This is because many followed the example of the early Christians in Acts 8:4 where the saints went everywhere preaching the word.</a:t>
            </a:r>
          </a:p>
          <a:p>
            <a:r>
              <a:rPr lang="en-US" sz="4800" dirty="0"/>
              <a:t>The church grew greatly over many years.</a:t>
            </a:r>
          </a:p>
          <a:p>
            <a:r>
              <a:rPr lang="en-US" sz="4800" dirty="0"/>
              <a:t>The real reason this changed:</a:t>
            </a:r>
          </a:p>
          <a:p>
            <a:r>
              <a:rPr lang="en-US" sz="5800" b="1" dirty="0">
                <a:solidFill>
                  <a:srgbClr val="C00000"/>
                </a:solidFill>
                <a:highlight>
                  <a:srgbClr val="FFFF00"/>
                </a:highlight>
              </a:rPr>
              <a:t>It is a matter of just not caring for other souls?</a:t>
            </a:r>
          </a:p>
          <a:p>
            <a:endParaRPr lang="en-US" dirty="0"/>
          </a:p>
        </p:txBody>
      </p:sp>
    </p:spTree>
    <p:extLst>
      <p:ext uri="{BB962C8B-B14F-4D97-AF65-F5344CB8AC3E}">
        <p14:creationId xmlns:p14="http://schemas.microsoft.com/office/powerpoint/2010/main" val="12937192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77F1C7-BA1B-4D00-93B0-893AD2A14C17}"/>
              </a:ext>
            </a:extLst>
          </p:cNvPr>
          <p:cNvSpPr>
            <a:spLocks noGrp="1"/>
          </p:cNvSpPr>
          <p:nvPr>
            <p:ph idx="1"/>
          </p:nvPr>
        </p:nvSpPr>
        <p:spPr>
          <a:xfrm>
            <a:off x="128588" y="214312"/>
            <a:ext cx="11887200" cy="6429375"/>
          </a:xfrm>
        </p:spPr>
        <p:txBody>
          <a:bodyPr/>
          <a:lstStyle/>
          <a:p>
            <a:r>
              <a:rPr lang="en-US" sz="4800" dirty="0"/>
              <a:t>Perhaps one reason is because of our teaching from the book of Revelation.</a:t>
            </a:r>
          </a:p>
          <a:p>
            <a:r>
              <a:rPr lang="en-US" sz="4800" dirty="0"/>
              <a:t>You see, the main theme of the book is this: "Jesus Wins". </a:t>
            </a:r>
          </a:p>
          <a:p>
            <a:r>
              <a:rPr lang="en-US" sz="4800" dirty="0"/>
              <a:t>And if we are on the Lord's side, guess what? </a:t>
            </a:r>
          </a:p>
          <a:p>
            <a:r>
              <a:rPr lang="en-US" sz="4800" dirty="0"/>
              <a:t>We win also. </a:t>
            </a:r>
          </a:p>
          <a:p>
            <a:r>
              <a:rPr lang="en-US" sz="4800" dirty="0"/>
              <a:t>If we got this won, is it any wonder that people just give up trying?</a:t>
            </a:r>
          </a:p>
          <a:p>
            <a:endParaRPr lang="en-US" dirty="0"/>
          </a:p>
        </p:txBody>
      </p:sp>
    </p:spTree>
    <p:extLst>
      <p:ext uri="{BB962C8B-B14F-4D97-AF65-F5344CB8AC3E}">
        <p14:creationId xmlns:p14="http://schemas.microsoft.com/office/powerpoint/2010/main" val="30385035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EDB429-25D9-4BE6-83C8-8FA1F31C0E68}"/>
              </a:ext>
            </a:extLst>
          </p:cNvPr>
          <p:cNvSpPr>
            <a:spLocks noGrp="1"/>
          </p:cNvSpPr>
          <p:nvPr>
            <p:ph idx="1"/>
          </p:nvPr>
        </p:nvSpPr>
        <p:spPr>
          <a:xfrm>
            <a:off x="185738" y="157162"/>
            <a:ext cx="11872912" cy="6529387"/>
          </a:xfrm>
        </p:spPr>
        <p:txBody>
          <a:bodyPr>
            <a:normAutofit fontScale="92500" lnSpcReduction="20000"/>
          </a:bodyPr>
          <a:lstStyle/>
          <a:p>
            <a:r>
              <a:rPr lang="en-US" sz="4400" dirty="0"/>
              <a:t>So perhaps many who are Christians have this attitude of "we got this won", and thus become lazy or just do not care to try hard to win. </a:t>
            </a:r>
          </a:p>
          <a:p>
            <a:r>
              <a:rPr lang="en-US" sz="4400" dirty="0"/>
              <a:t>It is as if we do not care what happens to the opposition.</a:t>
            </a:r>
          </a:p>
          <a:p>
            <a:r>
              <a:rPr lang="en-US" sz="4400" dirty="0"/>
              <a:t>This is where many make a grievous mistake.</a:t>
            </a:r>
          </a:p>
          <a:p>
            <a:r>
              <a:rPr lang="en-US" sz="4400" dirty="0"/>
              <a:t>We must remember that we are still in a battle all the time.</a:t>
            </a:r>
          </a:p>
          <a:p>
            <a:r>
              <a:rPr lang="en-US" sz="4400" dirty="0">
                <a:solidFill>
                  <a:srgbClr val="FFFF00"/>
                </a:solidFill>
              </a:rPr>
              <a:t>2 Corinthians 10:3-4 “For though we walk in the flesh, we do not war according to the flesh, for the weapons of our warfare are not of the flesh, but divinely powerful for the destruction of fortresses.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730423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BD1892-D210-41FF-8CF1-BAA3A8F68649}"/>
              </a:ext>
            </a:extLst>
          </p:cNvPr>
          <p:cNvSpPr>
            <a:spLocks noGrp="1"/>
          </p:cNvSpPr>
          <p:nvPr>
            <p:ph idx="1"/>
          </p:nvPr>
        </p:nvSpPr>
        <p:spPr>
          <a:xfrm>
            <a:off x="114299" y="157162"/>
            <a:ext cx="11872913" cy="6543675"/>
          </a:xfrm>
        </p:spPr>
        <p:txBody>
          <a:bodyPr/>
          <a:lstStyle/>
          <a:p>
            <a:r>
              <a:rPr lang="en-US" sz="4800" dirty="0"/>
              <a:t>Perhaps another reason is because many who wear the name of Christ were not really converted. </a:t>
            </a:r>
          </a:p>
          <a:p>
            <a:r>
              <a:rPr lang="en-US" sz="4800" dirty="0"/>
              <a:t>To be converted is to make a transformation in your life. </a:t>
            </a:r>
          </a:p>
          <a:p>
            <a:r>
              <a:rPr lang="en-US" sz="4800" dirty="0"/>
              <a:t>It is to change your position or attitude on certain matters.</a:t>
            </a:r>
          </a:p>
          <a:p>
            <a:r>
              <a:rPr lang="en-US" sz="4800" dirty="0"/>
              <a:t>Conversion to Christ is to put off the old self and put on Christ as your Lord and Master.</a:t>
            </a:r>
          </a:p>
          <a:p>
            <a:endParaRPr lang="en-US" dirty="0"/>
          </a:p>
        </p:txBody>
      </p:sp>
    </p:spTree>
    <p:extLst>
      <p:ext uri="{BB962C8B-B14F-4D97-AF65-F5344CB8AC3E}">
        <p14:creationId xmlns:p14="http://schemas.microsoft.com/office/powerpoint/2010/main" val="2414720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1193</Words>
  <Application>Microsoft Office PowerPoint</Application>
  <PresentationFormat>Widescreen</PresentationFormat>
  <Paragraphs>72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“We Got This”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Got This Won”</dc:title>
  <dc:creator>cwser</dc:creator>
  <cp:lastModifiedBy>cwser</cp:lastModifiedBy>
  <cp:revision>11</cp:revision>
  <dcterms:created xsi:type="dcterms:W3CDTF">2022-11-08T03:18:16Z</dcterms:created>
  <dcterms:modified xsi:type="dcterms:W3CDTF">2022-11-08T04:24:08Z</dcterms:modified>
</cp:coreProperties>
</file>