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0" autoAdjust="0"/>
    <p:restoredTop sz="86458" autoAdjust="0"/>
  </p:normalViewPr>
  <p:slideViewPr>
    <p:cSldViewPr>
      <p:cViewPr varScale="1">
        <p:scale>
          <a:sx n="97" d="100"/>
          <a:sy n="97" d="100"/>
        </p:scale>
        <p:origin x="-174" y="-96"/>
      </p:cViewPr>
      <p:guideLst>
        <p:guide orient="horz" pos="2160"/>
        <p:guide pos="2880"/>
      </p:guideLst>
    </p:cSldViewPr>
  </p:slideViewPr>
  <p:outlineViewPr>
    <p:cViewPr>
      <p:scale>
        <a:sx n="33" d="100"/>
        <a:sy n="33" d="100"/>
      </p:scale>
      <p:origin x="48" y="164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6FDD71F-7ADC-4D1C-9D7C-ED63541F99E8}" type="datetimeFigureOut">
              <a:rPr lang="en-US" smtClean="0"/>
              <a:t>2/6/2017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FDD71F-7ADC-4D1C-9D7C-ED63541F99E8}"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FDD71F-7ADC-4D1C-9D7C-ED63541F99E8}"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6FDD71F-7ADC-4D1C-9D7C-ED63541F99E8}" type="datetimeFigureOut">
              <a:rPr lang="en-US" smtClean="0"/>
              <a:t>2/6/2017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6FDD71F-7ADC-4D1C-9D7C-ED63541F99E8}" type="datetimeFigureOut">
              <a:rPr lang="en-US" smtClean="0"/>
              <a:t>2/6/2017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387D55-9640-4F22-B6AD-3730F3329D11}"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6FDD71F-7ADC-4D1C-9D7C-ED63541F99E8}" type="datetimeFigureOut">
              <a:rPr lang="en-US" smtClean="0"/>
              <a:t>2/6/2017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6FDD71F-7ADC-4D1C-9D7C-ED63541F99E8}"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387D55-9640-4F22-B6AD-3730F3329D11}"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6FDD71F-7ADC-4D1C-9D7C-ED63541F99E8}" type="datetimeFigureOut">
              <a:rPr lang="en-US" smtClean="0"/>
              <a:t>2/6/2017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FDD71F-7ADC-4D1C-9D7C-ED63541F99E8}" type="datetimeFigureOut">
              <a:rPr lang="en-US" smtClean="0"/>
              <a:t>2/6/2017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6FDD71F-7ADC-4D1C-9D7C-ED63541F99E8}" type="datetimeFigureOut">
              <a:rPr lang="en-US" smtClean="0"/>
              <a:t>2/6/2017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D55-9640-4F22-B6AD-3730F3329D11}" type="slidenum">
              <a:rPr lang="en-US" smtClean="0"/>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6FDD71F-7ADC-4D1C-9D7C-ED63541F99E8}"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387D55-9640-4F22-B6AD-3730F3329D11}"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6FDD71F-7ADC-4D1C-9D7C-ED63541F99E8}" type="datetimeFigureOut">
              <a:rPr lang="en-US" smtClean="0"/>
              <a:t>2/6/2017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387D55-9640-4F22-B6AD-3730F3329D11}"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
            <a:ext cx="8839200" cy="3809999"/>
          </a:xfrm>
        </p:spPr>
        <p:txBody>
          <a:bodyPr>
            <a:noAutofit/>
          </a:bodyPr>
          <a:lstStyle/>
          <a:p>
            <a:r>
              <a:rPr lang="en-US" sz="8000" dirty="0" smtClean="0">
                <a:latin typeface="Tristan" pitchFamily="2" charset="0"/>
              </a:rPr>
              <a:t>WHY DID UZZAH HAVE TO DIE?</a:t>
            </a:r>
            <a:endParaRPr lang="en-US" sz="8000" dirty="0">
              <a:latin typeface="Tristan" pitchFamily="2" charset="0"/>
            </a:endParaRPr>
          </a:p>
        </p:txBody>
      </p:sp>
      <p:sp>
        <p:nvSpPr>
          <p:cNvPr id="3" name="Subtitle 2"/>
          <p:cNvSpPr>
            <a:spLocks noGrp="1"/>
          </p:cNvSpPr>
          <p:nvPr>
            <p:ph type="subTitle" idx="1"/>
          </p:nvPr>
        </p:nvSpPr>
        <p:spPr>
          <a:xfrm>
            <a:off x="228600" y="3886200"/>
            <a:ext cx="8610600" cy="2514600"/>
          </a:xfrm>
        </p:spPr>
        <p:txBody>
          <a:bodyPr>
            <a:normAutofit/>
          </a:bodyPr>
          <a:lstStyle/>
          <a:p>
            <a:r>
              <a:rPr lang="en-US" sz="3600" dirty="0" smtClean="0"/>
              <a:t>THIS HAS PERPLEXED MANY SOULS AND TEACHES US LESSONS THAT DO NOT DEPEND UPON EMOTIONS BUT COLD HARD FACTS.</a:t>
            </a:r>
            <a:endParaRPr lang="en-US" sz="3600" dirty="0"/>
          </a:p>
        </p:txBody>
      </p:sp>
    </p:spTree>
    <p:extLst>
      <p:ext uri="{BB962C8B-B14F-4D97-AF65-F5344CB8AC3E}">
        <p14:creationId xmlns:p14="http://schemas.microsoft.com/office/powerpoint/2010/main" val="130588073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686800" cy="838200"/>
          </a:xfrm>
        </p:spPr>
        <p:txBody>
          <a:bodyPr/>
          <a:lstStyle/>
          <a:p>
            <a:r>
              <a:rPr lang="en-US" dirty="0" smtClean="0"/>
              <a:t>God does not accept sloppiness.</a:t>
            </a:r>
            <a:endParaRPr lang="en-US" dirty="0"/>
          </a:p>
        </p:txBody>
      </p:sp>
      <p:sp>
        <p:nvSpPr>
          <p:cNvPr id="3" name="Content Placeholder 2"/>
          <p:cNvSpPr>
            <a:spLocks noGrp="1"/>
          </p:cNvSpPr>
          <p:nvPr>
            <p:ph idx="1"/>
          </p:nvPr>
        </p:nvSpPr>
        <p:spPr>
          <a:xfrm>
            <a:off x="76200" y="1219200"/>
            <a:ext cx="9067800" cy="5486400"/>
          </a:xfrm>
        </p:spPr>
        <p:txBody>
          <a:bodyPr>
            <a:normAutofit fontScale="92500" lnSpcReduction="20000"/>
          </a:bodyPr>
          <a:lstStyle/>
          <a:p>
            <a:pPr>
              <a:buFont typeface="Arial" panose="020B0604020202020204" pitchFamily="34" charset="0"/>
              <a:buChar char="•"/>
            </a:pPr>
            <a:r>
              <a:rPr lang="en-US" altLang="en-US" dirty="0"/>
              <a:t>In this story, we see </a:t>
            </a:r>
            <a:r>
              <a:rPr lang="en-US" altLang="en-US" b="1" dirty="0"/>
              <a:t>sloppiness</a:t>
            </a:r>
            <a:r>
              <a:rPr lang="en-US" altLang="en-US" dirty="0"/>
              <a:t> in the service to God. </a:t>
            </a:r>
            <a:endParaRPr lang="en-US" altLang="en-US" dirty="0" smtClean="0"/>
          </a:p>
          <a:p>
            <a:pPr>
              <a:buFont typeface="Arial" panose="020B0604020202020204" pitchFamily="34" charset="0"/>
              <a:buChar char="•"/>
            </a:pPr>
            <a:r>
              <a:rPr lang="en-US" altLang="en-US" dirty="0" smtClean="0"/>
              <a:t>This </a:t>
            </a:r>
            <a:r>
              <a:rPr lang="en-US" altLang="en-US" dirty="0"/>
              <a:t>revealed a </a:t>
            </a:r>
            <a:r>
              <a:rPr lang="en-US" altLang="en-US" b="1" dirty="0"/>
              <a:t>lack of concern</a:t>
            </a:r>
            <a:r>
              <a:rPr lang="en-US" altLang="en-US" dirty="0"/>
              <a:t> for Gods Laws and </a:t>
            </a:r>
            <a:r>
              <a:rPr lang="en-US" altLang="en-US" b="1" dirty="0"/>
              <a:t>took away from His honor and His glory</a:t>
            </a:r>
            <a:r>
              <a:rPr lang="en-US" altLang="en-US" dirty="0"/>
              <a:t>. </a:t>
            </a:r>
            <a:endParaRPr lang="en-US" altLang="en-US" dirty="0" smtClean="0"/>
          </a:p>
          <a:p>
            <a:pPr>
              <a:buFont typeface="Arial" panose="020B0604020202020204" pitchFamily="34" charset="0"/>
              <a:buChar char="•"/>
            </a:pPr>
            <a:r>
              <a:rPr lang="en-US" altLang="en-US" dirty="0" smtClean="0"/>
              <a:t>Though </a:t>
            </a:r>
            <a:r>
              <a:rPr lang="en-US" altLang="en-US" dirty="0" err="1"/>
              <a:t>Uzzah</a:t>
            </a:r>
            <a:r>
              <a:rPr lang="en-US" altLang="en-US" dirty="0"/>
              <a:t> was the one who </a:t>
            </a:r>
            <a:r>
              <a:rPr lang="en-US" altLang="en-US" dirty="0" smtClean="0"/>
              <a:t>died, it was </a:t>
            </a:r>
            <a:r>
              <a:rPr lang="en-US" altLang="en-US" dirty="0"/>
              <a:t>David who was guilty of </a:t>
            </a:r>
            <a:r>
              <a:rPr lang="en-US" altLang="en-US" dirty="0" smtClean="0"/>
              <a:t>the transgression</a:t>
            </a:r>
            <a:r>
              <a:rPr lang="en-US" altLang="en-US" dirty="0"/>
              <a:t>. </a:t>
            </a:r>
            <a:endParaRPr lang="en-US" altLang="en-US" dirty="0" smtClean="0"/>
          </a:p>
          <a:p>
            <a:pPr>
              <a:buFont typeface="Arial" panose="020B0604020202020204" pitchFamily="34" charset="0"/>
              <a:buChar char="•"/>
            </a:pPr>
            <a:r>
              <a:rPr lang="en-US" altLang="en-US" dirty="0" smtClean="0"/>
              <a:t>Poor </a:t>
            </a:r>
            <a:r>
              <a:rPr lang="en-US" altLang="en-US" dirty="0" err="1"/>
              <a:t>Uzzah</a:t>
            </a:r>
            <a:r>
              <a:rPr lang="en-US" altLang="en-US" dirty="0"/>
              <a:t> was a victim. </a:t>
            </a:r>
            <a:endParaRPr lang="en-US" altLang="en-US" dirty="0" smtClean="0"/>
          </a:p>
          <a:p>
            <a:pPr>
              <a:buFont typeface="Arial" panose="020B0604020202020204" pitchFamily="34" charset="0"/>
              <a:buChar char="•"/>
            </a:pPr>
            <a:r>
              <a:rPr lang="en-US" altLang="en-US" dirty="0" smtClean="0"/>
              <a:t>His </a:t>
            </a:r>
            <a:r>
              <a:rPr lang="en-US" altLang="en-US" dirty="0"/>
              <a:t>good, well intended, actions brought on sudden death. </a:t>
            </a:r>
            <a:endParaRPr lang="en-US" altLang="en-US" dirty="0" smtClean="0"/>
          </a:p>
          <a:p>
            <a:pPr>
              <a:buFont typeface="Arial" panose="020B0604020202020204" pitchFamily="34" charset="0"/>
              <a:buChar char="•"/>
            </a:pPr>
            <a:r>
              <a:rPr lang="en-US" altLang="en-US" dirty="0" smtClean="0"/>
              <a:t>In </a:t>
            </a:r>
            <a:r>
              <a:rPr lang="en-US" altLang="en-US" dirty="0"/>
              <a:t>a way, he was lucky. </a:t>
            </a:r>
            <a:endParaRPr lang="en-US" altLang="en-US" dirty="0" smtClean="0"/>
          </a:p>
          <a:p>
            <a:pPr>
              <a:buFont typeface="Arial" panose="020B0604020202020204" pitchFamily="34" charset="0"/>
              <a:buChar char="•"/>
            </a:pPr>
            <a:r>
              <a:rPr lang="en-US" altLang="en-US" dirty="0" smtClean="0"/>
              <a:t>David </a:t>
            </a:r>
            <a:r>
              <a:rPr lang="en-US" altLang="en-US" dirty="0"/>
              <a:t>had to suffer the pain of the loss, because he realized it was his fault.</a:t>
            </a:r>
            <a:endParaRPr lang="en-US" dirty="0"/>
          </a:p>
        </p:txBody>
      </p:sp>
    </p:spTree>
    <p:extLst>
      <p:ext uri="{BB962C8B-B14F-4D97-AF65-F5344CB8AC3E}">
        <p14:creationId xmlns:p14="http://schemas.microsoft.com/office/powerpoint/2010/main" val="29106479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0"/>
            <a:ext cx="8686800" cy="990600"/>
          </a:xfrm>
        </p:spPr>
        <p:txBody>
          <a:bodyPr>
            <a:normAutofit fontScale="90000"/>
          </a:bodyPr>
          <a:lstStyle/>
          <a:p>
            <a:r>
              <a:rPr lang="en-US" dirty="0" smtClean="0"/>
              <a:t>This story does not fit with the false teaching of good intentions.</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a:buFont typeface="Arial" panose="020B0604020202020204" pitchFamily="34" charset="0"/>
              <a:buChar char="•"/>
            </a:pPr>
            <a:r>
              <a:rPr lang="en-US" altLang="en-US" sz="4000" dirty="0">
                <a:solidFill>
                  <a:schemeClr val="tx1"/>
                </a:solidFill>
              </a:rPr>
              <a:t>Proverbs 16:2 </a:t>
            </a:r>
            <a:r>
              <a:rPr lang="en-US" altLang="en-US" dirty="0">
                <a:solidFill>
                  <a:schemeClr val="tx1"/>
                </a:solidFill>
              </a:rPr>
              <a:t>(NKJV) "All the ways of a man are pure in his own eyes, But the LORD weighs the spirits." </a:t>
            </a:r>
            <a:endParaRPr lang="en-US" altLang="en-US" dirty="0" smtClean="0">
              <a:solidFill>
                <a:schemeClr val="tx1"/>
              </a:solidFill>
            </a:endParaRPr>
          </a:p>
          <a:p>
            <a:pPr>
              <a:buFont typeface="Arial" panose="020B0604020202020204" pitchFamily="34" charset="0"/>
              <a:buChar char="•"/>
            </a:pPr>
            <a:r>
              <a:rPr lang="en-US" altLang="en-US" dirty="0"/>
              <a:t>Many people have a hard time accepting the fact that they have faults. </a:t>
            </a:r>
            <a:endParaRPr lang="en-US" altLang="en-US" dirty="0" smtClean="0"/>
          </a:p>
          <a:p>
            <a:pPr>
              <a:buFont typeface="Arial" panose="020B0604020202020204" pitchFamily="34" charset="0"/>
              <a:buChar char="•"/>
            </a:pPr>
            <a:r>
              <a:rPr lang="en-US" altLang="en-US" dirty="0" smtClean="0"/>
              <a:t>Most </a:t>
            </a:r>
            <a:r>
              <a:rPr lang="en-US" altLang="en-US" dirty="0"/>
              <a:t>get very defensive when challenged on the job or some other place about their shortcomings. </a:t>
            </a:r>
            <a:endParaRPr lang="en-US" altLang="en-US" dirty="0" smtClean="0"/>
          </a:p>
          <a:p>
            <a:pPr>
              <a:buFont typeface="Arial" panose="020B0604020202020204" pitchFamily="34" charset="0"/>
              <a:buChar char="•"/>
            </a:pPr>
            <a:r>
              <a:rPr lang="en-US" altLang="en-US" dirty="0" smtClean="0"/>
              <a:t>Only </a:t>
            </a:r>
            <a:r>
              <a:rPr lang="en-US" altLang="en-US" dirty="0"/>
              <a:t>the truly humble will accept the fact and do something about it.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5171887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915400" cy="6629400"/>
          </a:xfrm>
        </p:spPr>
        <p:txBody>
          <a:bodyPr>
            <a:normAutofit/>
          </a:bodyPr>
          <a:lstStyle/>
          <a:p>
            <a:pPr>
              <a:buFont typeface="Arial" panose="020B0604020202020204" pitchFamily="34" charset="0"/>
              <a:buChar char="•"/>
            </a:pPr>
            <a:r>
              <a:rPr lang="en-US" altLang="en-US" sz="4000" dirty="0">
                <a:solidFill>
                  <a:schemeClr val="tx1"/>
                </a:solidFill>
              </a:rPr>
              <a:t>Proverbs 16:25 </a:t>
            </a:r>
            <a:r>
              <a:rPr lang="en-US" altLang="en-US" dirty="0">
                <a:solidFill>
                  <a:schemeClr val="tx1"/>
                </a:solidFill>
              </a:rPr>
              <a:t>(NKJV) "There is a way that seems right to a man, But its end is the way of death." </a:t>
            </a:r>
            <a:endParaRPr lang="en-US" altLang="en-US" dirty="0" smtClean="0">
              <a:solidFill>
                <a:schemeClr val="tx1"/>
              </a:solidFill>
            </a:endParaRPr>
          </a:p>
          <a:p>
            <a:pPr>
              <a:buFont typeface="Arial" panose="020B0604020202020204" pitchFamily="34" charset="0"/>
              <a:buChar char="•"/>
            </a:pPr>
            <a:r>
              <a:rPr lang="en-US" altLang="en-US" dirty="0"/>
              <a:t>People will almost always look at things from a human perspective. </a:t>
            </a:r>
            <a:endParaRPr lang="en-US" altLang="en-US" dirty="0" smtClean="0"/>
          </a:p>
          <a:p>
            <a:pPr>
              <a:buFont typeface="Arial" panose="020B0604020202020204" pitchFamily="34" charset="0"/>
              <a:buChar char="•"/>
            </a:pPr>
            <a:r>
              <a:rPr lang="en-US" altLang="en-US" dirty="0" smtClean="0"/>
              <a:t>Seldom </a:t>
            </a:r>
            <a:r>
              <a:rPr lang="en-US" altLang="en-US" dirty="0"/>
              <a:t>will they view things from a spiritual perspective. </a:t>
            </a:r>
            <a:endParaRPr lang="en-US" altLang="en-US" dirty="0" smtClean="0"/>
          </a:p>
          <a:p>
            <a:pPr>
              <a:buFont typeface="Arial" panose="020B0604020202020204" pitchFamily="34" charset="0"/>
              <a:buChar char="•"/>
            </a:pPr>
            <a:r>
              <a:rPr lang="en-US" altLang="en-US" dirty="0" smtClean="0"/>
              <a:t>What </a:t>
            </a:r>
            <a:r>
              <a:rPr lang="en-US" altLang="en-US" dirty="0"/>
              <a:t>seems right from a human viewpoint is not what God teaches sometimes. </a:t>
            </a:r>
            <a:endParaRPr lang="en-US" altLang="en-US" dirty="0" smtClean="0"/>
          </a:p>
          <a:p>
            <a:pPr>
              <a:buFont typeface="Arial" panose="020B0604020202020204" pitchFamily="34" charset="0"/>
              <a:buChar char="•"/>
            </a:pPr>
            <a:r>
              <a:rPr lang="en-US" altLang="en-US" dirty="0" smtClean="0"/>
              <a:t>Sometimes </a:t>
            </a:r>
            <a:r>
              <a:rPr lang="en-US" altLang="en-US" dirty="0"/>
              <a:t>the rules and instructions from God make no sense at all, or they just don't seem fair.</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333782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49143"/>
          </a:xfrm>
        </p:spPr>
        <p:txBody>
          <a:bodyPr/>
          <a:lstStyle/>
          <a:p>
            <a:pPr>
              <a:buFont typeface="Arial" panose="020B0604020202020204" pitchFamily="34" charset="0"/>
              <a:buChar char="•"/>
            </a:pPr>
            <a:r>
              <a:rPr lang="en-US" altLang="en-US" sz="4000" dirty="0">
                <a:solidFill>
                  <a:schemeClr val="tx1"/>
                </a:solidFill>
              </a:rPr>
              <a:t>Proverbs 21:2 </a:t>
            </a:r>
            <a:r>
              <a:rPr lang="en-US" altLang="en-US" dirty="0">
                <a:solidFill>
                  <a:schemeClr val="tx1"/>
                </a:solidFill>
              </a:rPr>
              <a:t>(NKJV) "Every way of a man is right in his own eyes, But the LORD weighs the hearts." </a:t>
            </a:r>
            <a:endParaRPr lang="en-US" altLang="en-US" dirty="0" smtClean="0">
              <a:solidFill>
                <a:schemeClr val="tx1"/>
              </a:solidFill>
            </a:endParaRPr>
          </a:p>
          <a:p>
            <a:pPr>
              <a:lnSpc>
                <a:spcPct val="90000"/>
              </a:lnSpc>
              <a:buFont typeface="Arial" panose="020B0604020202020204" pitchFamily="34" charset="0"/>
              <a:buChar char="•"/>
            </a:pPr>
            <a:r>
              <a:rPr lang="en-US" altLang="en-US" dirty="0"/>
              <a:t>Some people will say:</a:t>
            </a:r>
          </a:p>
          <a:p>
            <a:pPr>
              <a:lnSpc>
                <a:spcPct val="90000"/>
              </a:lnSpc>
              <a:buFont typeface="Arial" panose="020B0604020202020204" pitchFamily="34" charset="0"/>
              <a:buChar char="•"/>
            </a:pPr>
            <a:r>
              <a:rPr lang="en-US" altLang="en-US" dirty="0"/>
              <a:t>I feel that God is too good to condemn anyone. </a:t>
            </a:r>
          </a:p>
          <a:p>
            <a:pPr>
              <a:lnSpc>
                <a:spcPct val="90000"/>
              </a:lnSpc>
              <a:buFont typeface="Arial" panose="020B0604020202020204" pitchFamily="34" charset="0"/>
              <a:buChar char="•"/>
            </a:pPr>
            <a:r>
              <a:rPr lang="en-US" altLang="en-US" dirty="0"/>
              <a:t>I feel that as long as my intentions are good, everything will be alright. </a:t>
            </a:r>
          </a:p>
          <a:p>
            <a:pPr>
              <a:lnSpc>
                <a:spcPct val="90000"/>
              </a:lnSpc>
              <a:buFont typeface="Arial" panose="020B0604020202020204" pitchFamily="34" charset="0"/>
              <a:buChar char="•"/>
            </a:pPr>
            <a:r>
              <a:rPr lang="en-US" altLang="en-US" dirty="0"/>
              <a:t>I can feel, I can think, I can do anything and still go to heaven. </a:t>
            </a:r>
          </a:p>
          <a:p>
            <a:pPr>
              <a:lnSpc>
                <a:spcPct val="90000"/>
              </a:lnSpc>
              <a:buFont typeface="Arial" panose="020B0604020202020204" pitchFamily="34" charset="0"/>
              <a:buChar char="•"/>
            </a:pPr>
            <a:r>
              <a:rPr lang="en-US" altLang="en-US" dirty="0"/>
              <a:t>It does not matter how you worship God, just so long as you are sincere.</a:t>
            </a:r>
          </a:p>
          <a:p>
            <a:pPr>
              <a:lnSpc>
                <a:spcPct val="90000"/>
              </a:lnSpc>
              <a:buFont typeface="Arial" panose="020B0604020202020204" pitchFamily="34" charset="0"/>
              <a:buChar char="•"/>
            </a:pPr>
            <a:r>
              <a:rPr lang="en-US" altLang="en-US" dirty="0"/>
              <a:t>As much as we would like it to be this way, </a:t>
            </a:r>
            <a:r>
              <a:rPr lang="en-US" altLang="en-US" dirty="0" smtClean="0"/>
              <a:t>the </a:t>
            </a:r>
            <a:r>
              <a:rPr lang="en-US" altLang="en-US" dirty="0"/>
              <a:t>Bible teaches us that it is </a:t>
            </a:r>
            <a:r>
              <a:rPr lang="en-US" altLang="en-US" dirty="0" smtClean="0"/>
              <a:t>wrong thinking.</a:t>
            </a:r>
            <a:endParaRPr lang="en-US" alt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910563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063"/>
            <a:ext cx="8686800" cy="838200"/>
          </a:xfrm>
        </p:spPr>
        <p:txBody>
          <a:bodyPr/>
          <a:lstStyle/>
          <a:p>
            <a:r>
              <a:rPr lang="en-US" dirty="0" smtClean="0"/>
              <a:t>God wants obedience</a:t>
            </a:r>
            <a:endParaRPr lang="en-US" dirty="0"/>
          </a:p>
        </p:txBody>
      </p:sp>
      <p:sp>
        <p:nvSpPr>
          <p:cNvPr id="3" name="Content Placeholder 2"/>
          <p:cNvSpPr>
            <a:spLocks noGrp="1"/>
          </p:cNvSpPr>
          <p:nvPr>
            <p:ph idx="1"/>
          </p:nvPr>
        </p:nvSpPr>
        <p:spPr>
          <a:xfrm>
            <a:off x="76200" y="1066800"/>
            <a:ext cx="9067800" cy="5791200"/>
          </a:xfrm>
        </p:spPr>
        <p:txBody>
          <a:bodyPr>
            <a:normAutofit fontScale="85000" lnSpcReduction="20000"/>
          </a:bodyPr>
          <a:lstStyle/>
          <a:p>
            <a:pPr>
              <a:lnSpc>
                <a:spcPct val="80000"/>
              </a:lnSpc>
              <a:buFont typeface="Arial" panose="020B0604020202020204" pitchFamily="34" charset="0"/>
              <a:buChar char="•"/>
            </a:pPr>
            <a:r>
              <a:rPr lang="en-US" altLang="en-US" sz="3800" dirty="0"/>
              <a:t>Proverbs 21:3 </a:t>
            </a:r>
            <a:r>
              <a:rPr lang="en-US" altLang="en-US" dirty="0"/>
              <a:t>(NKJV) "To do righteousness and justice Is more acceptable to the LORD than sacrifice." </a:t>
            </a:r>
          </a:p>
          <a:p>
            <a:pPr>
              <a:lnSpc>
                <a:spcPct val="80000"/>
              </a:lnSpc>
              <a:buFont typeface="Arial" panose="020B0604020202020204" pitchFamily="34" charset="0"/>
              <a:buChar char="•"/>
            </a:pPr>
            <a:r>
              <a:rPr lang="en-US" altLang="en-US" sz="3800" dirty="0"/>
              <a:t>1 Samuel 15:22 </a:t>
            </a:r>
            <a:r>
              <a:rPr lang="en-US" altLang="en-US" dirty="0"/>
              <a:t>(NKJV) "Then Samuel said: "Has the LORD as great delight in burnt offerings and sacrifices, As in obeying the voice of the LORD? Behold, to obey is better than sacrifice, And to heed than the fat of rams." </a:t>
            </a:r>
          </a:p>
          <a:p>
            <a:pPr>
              <a:lnSpc>
                <a:spcPct val="80000"/>
              </a:lnSpc>
              <a:buFont typeface="Arial" panose="020B0604020202020204" pitchFamily="34" charset="0"/>
              <a:buChar char="•"/>
            </a:pPr>
            <a:r>
              <a:rPr lang="en-US" altLang="en-US" sz="3800" dirty="0"/>
              <a:t>Micah 6:6-8 </a:t>
            </a:r>
            <a:r>
              <a:rPr lang="en-US" altLang="en-US" dirty="0"/>
              <a:t>(NKJV) "With what shall I come before the LORD, And bow myself before the High God? Shall I come before Him with burnt offerings, With calves a year old? Will the LORD be pleased with thousands of rams, Ten thousand rivers of oil? Shall I give my firstborn for my transgression, The fruit of my body for the sin of my soul? He has shown you, O man, what is good; And what does the LORD require of you But to do justly, To love mercy, And to walk humbly with your God?" </a:t>
            </a:r>
          </a:p>
          <a:p>
            <a:pPr>
              <a:lnSpc>
                <a:spcPct val="80000"/>
              </a:lnSpc>
              <a:buFont typeface="Arial" panose="020B0604020202020204" pitchFamily="34" charset="0"/>
              <a:buChar char="•"/>
            </a:pPr>
            <a:r>
              <a:rPr lang="en-US" altLang="en-US" sz="3800" dirty="0"/>
              <a:t>Hosea 6:6 </a:t>
            </a:r>
            <a:r>
              <a:rPr lang="en-US" altLang="en-US" dirty="0"/>
              <a:t>(NKJV) "For I desire mercy and not sacrifice, And the knowledge of God more than burnt offerings." </a:t>
            </a:r>
          </a:p>
          <a:p>
            <a:endParaRPr lang="en-US" dirty="0"/>
          </a:p>
        </p:txBody>
      </p:sp>
    </p:spTree>
    <p:extLst>
      <p:ext uri="{BB962C8B-B14F-4D97-AF65-F5344CB8AC3E}">
        <p14:creationId xmlns:p14="http://schemas.microsoft.com/office/powerpoint/2010/main" val="26871635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838200"/>
          </a:xfrm>
        </p:spPr>
        <p:txBody>
          <a:bodyPr/>
          <a:lstStyle/>
          <a:p>
            <a:r>
              <a:rPr lang="en-US" dirty="0" smtClean="0"/>
              <a:t>History repeats itself</a:t>
            </a:r>
            <a:endParaRPr lang="en-US" dirty="0"/>
          </a:p>
        </p:txBody>
      </p:sp>
      <p:sp>
        <p:nvSpPr>
          <p:cNvPr id="3" name="Content Placeholder 2"/>
          <p:cNvSpPr>
            <a:spLocks noGrp="1"/>
          </p:cNvSpPr>
          <p:nvPr>
            <p:ph idx="1"/>
          </p:nvPr>
        </p:nvSpPr>
        <p:spPr>
          <a:xfrm>
            <a:off x="0" y="1066800"/>
            <a:ext cx="9144000" cy="5715000"/>
          </a:xfrm>
        </p:spPr>
        <p:txBody>
          <a:bodyPr>
            <a:normAutofit fontScale="77500" lnSpcReduction="20000"/>
          </a:bodyPr>
          <a:lstStyle/>
          <a:p>
            <a:pPr>
              <a:buFont typeface="Arial" panose="020B0604020202020204" pitchFamily="34" charset="0"/>
              <a:buChar char="•"/>
            </a:pPr>
            <a:r>
              <a:rPr lang="en-US" altLang="en-US" sz="4100" dirty="0"/>
              <a:t>Jeremiah 7:21-26 </a:t>
            </a:r>
            <a:r>
              <a:rPr lang="en-US" altLang="en-US" dirty="0"/>
              <a:t>(NKJV) "Thus says the LORD of hosts, the God of Israel: "Add your burnt offerings to your sacrifices and eat meat. For I did not speak to your fathers, or command them in the day that I brought them out of the land of Egypt, concerning burnt offerings or sacrifices. But this is what I commanded them, saying, </a:t>
            </a:r>
            <a:r>
              <a:rPr lang="en-US" altLang="en-US" sz="3600" b="1" dirty="0"/>
              <a:t>'Obey My voice, and I will be your God, and you shall be My people. And walk in all the ways that I have commanded you, that it may be well with you.</a:t>
            </a:r>
            <a:r>
              <a:rPr lang="en-US" altLang="en-US" dirty="0"/>
              <a:t> Yet they did not obey or incline their ear, but followed the counsels and the dictates of their evil hearts, and went backward and not forward. Since the day that your fathers came out of the land of Egypt until this day, I have even sent to you all My servants the prophets, daily rising up early and sending them. Yet they did not obey Me or incline their ear, but stiffened their neck. They did worse than their fathers. </a:t>
            </a:r>
          </a:p>
          <a:p>
            <a:endParaRPr lang="en-US" dirty="0"/>
          </a:p>
        </p:txBody>
      </p:sp>
    </p:spTree>
    <p:extLst>
      <p:ext uri="{BB962C8B-B14F-4D97-AF65-F5344CB8AC3E}">
        <p14:creationId xmlns:p14="http://schemas.microsoft.com/office/powerpoint/2010/main" val="16878924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14400"/>
          </a:xfrm>
        </p:spPr>
        <p:txBody>
          <a:bodyPr/>
          <a:lstStyle/>
          <a:p>
            <a:r>
              <a:rPr lang="en-US" dirty="0" smtClean="0"/>
              <a:t>Getting back to our story</a:t>
            </a:r>
            <a:endParaRPr lang="en-US" dirty="0"/>
          </a:p>
        </p:txBody>
      </p:sp>
      <p:sp>
        <p:nvSpPr>
          <p:cNvPr id="3" name="Content Placeholder 2"/>
          <p:cNvSpPr>
            <a:spLocks noGrp="1"/>
          </p:cNvSpPr>
          <p:nvPr>
            <p:ph idx="1"/>
          </p:nvPr>
        </p:nvSpPr>
        <p:spPr>
          <a:xfrm>
            <a:off x="76200" y="1143000"/>
            <a:ext cx="9067800" cy="5562600"/>
          </a:xfrm>
        </p:spPr>
        <p:txBody>
          <a:bodyPr/>
          <a:lstStyle/>
          <a:p>
            <a:pPr>
              <a:buFont typeface="Arial" panose="020B0604020202020204" pitchFamily="34" charset="0"/>
              <a:buChar char="•"/>
            </a:pPr>
            <a:r>
              <a:rPr lang="en-US" dirty="0" smtClean="0"/>
              <a:t>David was extremely upset with God for killing </a:t>
            </a:r>
            <a:r>
              <a:rPr lang="en-US" dirty="0" err="1" smtClean="0"/>
              <a:t>Uzzah</a:t>
            </a:r>
            <a:r>
              <a:rPr lang="en-US" dirty="0" smtClean="0"/>
              <a:t>.</a:t>
            </a:r>
          </a:p>
          <a:p>
            <a:pPr>
              <a:buFont typeface="Arial" panose="020B0604020202020204" pitchFamily="34" charset="0"/>
              <a:buChar char="•"/>
            </a:pPr>
            <a:r>
              <a:rPr lang="en-US" dirty="0" smtClean="0"/>
              <a:t>When D	avid learned the proper way to transport the ark, he kind of blamed the priests because they should have known better and should have told him so.</a:t>
            </a:r>
            <a:endParaRPr lang="en-US" dirty="0"/>
          </a:p>
        </p:txBody>
      </p:sp>
    </p:spTree>
    <p:extLst>
      <p:ext uri="{BB962C8B-B14F-4D97-AF65-F5344CB8AC3E}">
        <p14:creationId xmlns:p14="http://schemas.microsoft.com/office/powerpoint/2010/main" val="39659734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9067800" cy="6172200"/>
          </a:xfrm>
        </p:spPr>
        <p:txBody>
          <a:bodyPr>
            <a:normAutofit fontScale="92500" lnSpcReduction="10000"/>
          </a:bodyPr>
          <a:lstStyle/>
          <a:p>
            <a:pPr>
              <a:buFont typeface="Arial" panose="020B0604020202020204" pitchFamily="34" charset="0"/>
              <a:buChar char="•"/>
            </a:pPr>
            <a:r>
              <a:rPr lang="en-US" altLang="en-US" sz="3900" dirty="0"/>
              <a:t>1 Chronicles 15:12-15 </a:t>
            </a:r>
            <a:r>
              <a:rPr lang="en-US" altLang="en-US" dirty="0"/>
              <a:t>(NKJV) "He said to them, "You are the heads of the fathers' houses of the Levites; sanctify yourselves, you and your brethren, that you may bring up the ark of the LORD God of Israel to the place I have prepared for it. For because you did not do it the first time, </a:t>
            </a:r>
            <a:r>
              <a:rPr lang="en-US" altLang="en-US" b="1" dirty="0"/>
              <a:t>the LORD our God broke out against us, because we did not consult Him about the proper order.</a:t>
            </a:r>
            <a:r>
              <a:rPr lang="en-US" altLang="en-US" dirty="0"/>
              <a:t> So the priests and the Levites sanctified themselves to bring up the ark of the LORD God of Israel. And the children of the Levites bore the ark of God on their shoulders, by its poles, as Moses had commanded according to the word of the LORD." </a:t>
            </a:r>
          </a:p>
          <a:p>
            <a:endParaRPr lang="en-US" dirty="0"/>
          </a:p>
        </p:txBody>
      </p:sp>
    </p:spTree>
    <p:extLst>
      <p:ext uri="{BB962C8B-B14F-4D97-AF65-F5344CB8AC3E}">
        <p14:creationId xmlns:p14="http://schemas.microsoft.com/office/powerpoint/2010/main" val="15634144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
            <a:ext cx="8686800" cy="807720"/>
          </a:xfrm>
        </p:spPr>
        <p:txBody>
          <a:bodyPr/>
          <a:lstStyle/>
          <a:p>
            <a:r>
              <a:rPr lang="en-US" dirty="0" smtClean="0"/>
              <a:t>Lesson to be learned</a:t>
            </a:r>
            <a:endParaRPr lang="en-US" dirty="0"/>
          </a:p>
        </p:txBody>
      </p:sp>
      <p:sp>
        <p:nvSpPr>
          <p:cNvPr id="3" name="Content Placeholder 2"/>
          <p:cNvSpPr>
            <a:spLocks noGrp="1"/>
          </p:cNvSpPr>
          <p:nvPr>
            <p:ph idx="1"/>
          </p:nvPr>
        </p:nvSpPr>
        <p:spPr>
          <a:xfrm>
            <a:off x="76200" y="1143000"/>
            <a:ext cx="9067800" cy="5562600"/>
          </a:xfrm>
        </p:spPr>
        <p:txBody>
          <a:bodyPr/>
          <a:lstStyle/>
          <a:p>
            <a:pPr>
              <a:buFont typeface="Arial" panose="020B0604020202020204" pitchFamily="34" charset="0"/>
              <a:buChar char="•"/>
            </a:pPr>
            <a:r>
              <a:rPr lang="en-US" sz="3600" dirty="0" smtClean="0"/>
              <a:t>David finally got it right when he had the ark transported the way God had commanded.</a:t>
            </a:r>
          </a:p>
          <a:p>
            <a:pPr>
              <a:buFont typeface="Arial" panose="020B0604020202020204" pitchFamily="34" charset="0"/>
              <a:buChar char="•"/>
            </a:pPr>
            <a:r>
              <a:rPr lang="en-US" altLang="en-US" sz="3600" dirty="0"/>
              <a:t>Good Intentions Do Not </a:t>
            </a:r>
            <a:r>
              <a:rPr lang="en-US" altLang="en-US" sz="3600" dirty="0" smtClean="0"/>
              <a:t>Take The Precedence Over God’s Laws</a:t>
            </a:r>
            <a:endParaRPr lang="en-US" altLang="en-US" sz="3600" dirty="0"/>
          </a:p>
          <a:p>
            <a:pPr>
              <a:buFont typeface="Arial" panose="020B0604020202020204" pitchFamily="34" charset="0"/>
              <a:buChar char="•"/>
            </a:pPr>
            <a:r>
              <a:rPr lang="en-US" altLang="en-US" sz="3600" dirty="0"/>
              <a:t>We Must Be Reverent  </a:t>
            </a:r>
          </a:p>
          <a:p>
            <a:pPr>
              <a:buFont typeface="Arial" panose="020B0604020202020204" pitchFamily="34" charset="0"/>
              <a:buChar char="•"/>
            </a:pPr>
            <a:r>
              <a:rPr lang="en-US" altLang="en-US" sz="3600" dirty="0"/>
              <a:t>We Must Do Things His Way</a:t>
            </a:r>
          </a:p>
          <a:p>
            <a:pPr>
              <a:buFont typeface="Arial" panose="020B0604020202020204" pitchFamily="34" charset="0"/>
              <a:buChar char="•"/>
            </a:pPr>
            <a:r>
              <a:rPr lang="en-US" altLang="en-US" sz="3600" dirty="0" smtClean="0"/>
              <a:t>We </a:t>
            </a:r>
            <a:r>
              <a:rPr lang="en-US" altLang="en-US" sz="3600" dirty="0"/>
              <a:t>Must Not Treat any Holy Thing with sloppiness.</a:t>
            </a:r>
          </a:p>
          <a:p>
            <a:endParaRPr lang="en-US" dirty="0"/>
          </a:p>
        </p:txBody>
      </p:sp>
    </p:spTree>
    <p:extLst>
      <p:ext uri="{BB962C8B-B14F-4D97-AF65-F5344CB8AC3E}">
        <p14:creationId xmlns:p14="http://schemas.microsoft.com/office/powerpoint/2010/main" val="24312721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holy things of god?</a:t>
            </a:r>
            <a:endParaRPr lang="en-US" dirty="0"/>
          </a:p>
        </p:txBody>
      </p:sp>
      <p:sp>
        <p:nvSpPr>
          <p:cNvPr id="3" name="Content Placeholder 2"/>
          <p:cNvSpPr>
            <a:spLocks noGrp="1"/>
          </p:cNvSpPr>
          <p:nvPr>
            <p:ph idx="1"/>
          </p:nvPr>
        </p:nvSpPr>
        <p:spPr>
          <a:xfrm>
            <a:off x="0" y="1554162"/>
            <a:ext cx="9144000" cy="5227638"/>
          </a:xfrm>
        </p:spPr>
        <p:txBody>
          <a:bodyPr/>
          <a:lstStyle/>
          <a:p>
            <a:pPr>
              <a:lnSpc>
                <a:spcPct val="90000"/>
              </a:lnSpc>
              <a:buFont typeface="Arial" panose="020B0604020202020204" pitchFamily="34" charset="0"/>
              <a:buChar char="•"/>
            </a:pPr>
            <a:r>
              <a:rPr lang="en-US" altLang="en-US" sz="4800" dirty="0"/>
              <a:t>His Word/Truth</a:t>
            </a:r>
          </a:p>
          <a:p>
            <a:pPr>
              <a:lnSpc>
                <a:spcPct val="90000"/>
              </a:lnSpc>
              <a:buFont typeface="Arial" panose="020B0604020202020204" pitchFamily="34" charset="0"/>
              <a:buChar char="•"/>
            </a:pPr>
            <a:r>
              <a:rPr lang="en-US" altLang="en-US" sz="4800" dirty="0"/>
              <a:t>His Church/ Body Of Christ</a:t>
            </a:r>
          </a:p>
          <a:p>
            <a:pPr>
              <a:lnSpc>
                <a:spcPct val="90000"/>
              </a:lnSpc>
              <a:buFont typeface="Arial" panose="020B0604020202020204" pitchFamily="34" charset="0"/>
              <a:buChar char="•"/>
            </a:pPr>
            <a:r>
              <a:rPr lang="en-US" altLang="en-US" sz="4800" dirty="0"/>
              <a:t>His Saints/ Children/ Servants/ Followers/ Adopted Ones / Christians</a:t>
            </a:r>
          </a:p>
          <a:p>
            <a:pPr>
              <a:lnSpc>
                <a:spcPct val="90000"/>
              </a:lnSpc>
              <a:buFont typeface="Arial" panose="020B0604020202020204" pitchFamily="34" charset="0"/>
              <a:buChar char="•"/>
            </a:pPr>
            <a:r>
              <a:rPr lang="en-US" altLang="en-US" sz="4800" dirty="0"/>
              <a:t>The Souls of The Lost.</a:t>
            </a:r>
          </a:p>
          <a:p>
            <a:endParaRPr lang="en-US" dirty="0"/>
          </a:p>
        </p:txBody>
      </p:sp>
    </p:spTree>
    <p:extLst>
      <p:ext uri="{BB962C8B-B14F-4D97-AF65-F5344CB8AC3E}">
        <p14:creationId xmlns:p14="http://schemas.microsoft.com/office/powerpoint/2010/main" val="852653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1143000"/>
            <a:ext cx="9144000" cy="5562600"/>
          </a:xfrm>
        </p:spPr>
        <p:txBody>
          <a:bodyPr>
            <a:normAutofit lnSpcReduction="10000"/>
          </a:bodyPr>
          <a:lstStyle/>
          <a:p>
            <a:pPr>
              <a:buFont typeface="Arial" panose="020B0604020202020204" pitchFamily="34" charset="0"/>
              <a:buChar char="•"/>
            </a:pPr>
            <a:r>
              <a:rPr lang="en-US" dirty="0" smtClean="0"/>
              <a:t>Many people remember the story of </a:t>
            </a:r>
            <a:r>
              <a:rPr lang="en-US" dirty="0" err="1" smtClean="0"/>
              <a:t>Uzzah</a:t>
            </a:r>
            <a:r>
              <a:rPr lang="en-US" dirty="0" smtClean="0"/>
              <a:t> who touched the ark of the Covenant and died.</a:t>
            </a:r>
          </a:p>
          <a:p>
            <a:pPr>
              <a:buFont typeface="Arial" panose="020B0604020202020204" pitchFamily="34" charset="0"/>
              <a:buChar char="•"/>
            </a:pPr>
            <a:r>
              <a:rPr lang="en-US" dirty="0" smtClean="0"/>
              <a:t>Some may have never heard this story.</a:t>
            </a:r>
          </a:p>
          <a:p>
            <a:pPr>
              <a:buFont typeface="Arial" panose="020B0604020202020204" pitchFamily="34" charset="0"/>
              <a:buChar char="•"/>
            </a:pPr>
            <a:r>
              <a:rPr lang="en-US" dirty="0" smtClean="0"/>
              <a:t>It is found in </a:t>
            </a:r>
            <a:r>
              <a:rPr lang="en-US" sz="4000" dirty="0" smtClean="0"/>
              <a:t>2 Samuel 6:1-7</a:t>
            </a:r>
          </a:p>
          <a:p>
            <a:pPr>
              <a:buFont typeface="Arial" panose="020B0604020202020204" pitchFamily="34" charset="0"/>
              <a:buChar char="•"/>
            </a:pPr>
            <a:r>
              <a:rPr lang="en-US" dirty="0" smtClean="0"/>
              <a:t>“</a:t>
            </a:r>
            <a:r>
              <a:rPr lang="en-US" altLang="en-US" dirty="0" smtClean="0"/>
              <a:t>Now </a:t>
            </a:r>
            <a:r>
              <a:rPr lang="en-US" altLang="en-US" dirty="0"/>
              <a:t>David again gathered all the chosen men of Israel, thirty </a:t>
            </a:r>
            <a:r>
              <a:rPr lang="en-US" altLang="en-US" dirty="0" smtClean="0"/>
              <a:t>thousand. {2} </a:t>
            </a:r>
            <a:r>
              <a:rPr lang="en-US" altLang="en-US" dirty="0"/>
              <a:t>And David arose and went with all the people who were with him to </a:t>
            </a:r>
            <a:r>
              <a:rPr lang="en-US" altLang="en-US" dirty="0" err="1"/>
              <a:t>Baale-judah</a:t>
            </a:r>
            <a:r>
              <a:rPr lang="en-US" altLang="en-US" dirty="0"/>
              <a:t>, to bring up from there the ark of God which is called by the Name , the very name of the LORD of hosts who is enthroned above the cherubim.</a:t>
            </a:r>
          </a:p>
          <a:p>
            <a:endParaRPr lang="en-US" dirty="0"/>
          </a:p>
        </p:txBody>
      </p:sp>
    </p:spTree>
    <p:extLst>
      <p:ext uri="{BB962C8B-B14F-4D97-AF65-F5344CB8AC3E}">
        <p14:creationId xmlns:p14="http://schemas.microsoft.com/office/powerpoint/2010/main" val="9530018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t>Conclusion</a:t>
            </a:r>
            <a:endParaRPr lang="en-US" dirty="0"/>
          </a:p>
        </p:txBody>
      </p:sp>
      <p:sp>
        <p:nvSpPr>
          <p:cNvPr id="3" name="Content Placeholder 2"/>
          <p:cNvSpPr>
            <a:spLocks noGrp="1"/>
          </p:cNvSpPr>
          <p:nvPr>
            <p:ph idx="1"/>
          </p:nvPr>
        </p:nvSpPr>
        <p:spPr>
          <a:xfrm>
            <a:off x="76200" y="1219200"/>
            <a:ext cx="9067800" cy="5562600"/>
          </a:xfrm>
        </p:spPr>
        <p:txBody>
          <a:bodyPr/>
          <a:lstStyle/>
          <a:p>
            <a:pPr>
              <a:buFont typeface="Arial" panose="020B0604020202020204" pitchFamily="34" charset="0"/>
              <a:buChar char="•"/>
            </a:pPr>
            <a:r>
              <a:rPr lang="en-US" altLang="en-US" dirty="0"/>
              <a:t>Don’t let your sloppiness cause one to lose their soul.  </a:t>
            </a:r>
            <a:endParaRPr lang="en-US" altLang="en-US" dirty="0" smtClean="0"/>
          </a:p>
          <a:p>
            <a:pPr>
              <a:buFont typeface="Arial" panose="020B0604020202020204" pitchFamily="34" charset="0"/>
              <a:buChar char="•"/>
            </a:pPr>
            <a:r>
              <a:rPr lang="en-US" altLang="en-US" dirty="0" smtClean="0"/>
              <a:t>Don’t </a:t>
            </a:r>
            <a:r>
              <a:rPr lang="en-US" altLang="en-US" dirty="0"/>
              <a:t>let your laziness be the cause of someone losing their soul. </a:t>
            </a:r>
            <a:endParaRPr lang="en-US" altLang="en-US" dirty="0" smtClean="0"/>
          </a:p>
          <a:p>
            <a:pPr>
              <a:buFont typeface="Arial" panose="020B0604020202020204" pitchFamily="34" charset="0"/>
              <a:buChar char="•"/>
            </a:pPr>
            <a:r>
              <a:rPr lang="en-US" altLang="en-US" dirty="0" smtClean="0"/>
              <a:t>Ignorance </a:t>
            </a:r>
            <a:r>
              <a:rPr lang="en-US" altLang="en-US" dirty="0"/>
              <a:t>is no excuse</a:t>
            </a:r>
            <a:r>
              <a:rPr lang="en-US" altLang="en-US" dirty="0" smtClean="0"/>
              <a:t>.</a:t>
            </a:r>
          </a:p>
          <a:p>
            <a:pPr>
              <a:buFont typeface="Arial" panose="020B0604020202020204" pitchFamily="34" charset="0"/>
              <a:buChar char="•"/>
            </a:pPr>
            <a:r>
              <a:rPr lang="en-US" altLang="en-US" dirty="0" smtClean="0"/>
              <a:t>Be ready to teach those who teach otherwise about good intentions.</a:t>
            </a:r>
          </a:p>
          <a:p>
            <a:pPr>
              <a:buFont typeface="Arial" panose="020B0604020202020204" pitchFamily="34" charset="0"/>
              <a:buChar char="•"/>
            </a:pPr>
            <a:r>
              <a:rPr lang="en-US" altLang="en-US" dirty="0" smtClean="0"/>
              <a:t>Have you been sloppy with God’s things?</a:t>
            </a:r>
            <a:endParaRPr lang="en-US" altLang="en-US" dirty="0"/>
          </a:p>
          <a:p>
            <a:endParaRPr lang="en-US" dirty="0"/>
          </a:p>
        </p:txBody>
      </p:sp>
    </p:spTree>
    <p:extLst>
      <p:ext uri="{BB962C8B-B14F-4D97-AF65-F5344CB8AC3E}">
        <p14:creationId xmlns:p14="http://schemas.microsoft.com/office/powerpoint/2010/main" val="622802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553200"/>
          </a:xfrm>
        </p:spPr>
        <p:txBody>
          <a:bodyPr>
            <a:normAutofit lnSpcReduction="10000"/>
          </a:bodyPr>
          <a:lstStyle/>
          <a:p>
            <a:pPr>
              <a:lnSpc>
                <a:spcPct val="90000"/>
              </a:lnSpc>
              <a:buFont typeface="Arial" panose="020B0604020202020204" pitchFamily="34" charset="0"/>
              <a:buChar char="•"/>
            </a:pPr>
            <a:r>
              <a:rPr lang="en-US" altLang="en-US" sz="3600" dirty="0" smtClean="0"/>
              <a:t>{3} </a:t>
            </a:r>
            <a:r>
              <a:rPr lang="en-US" altLang="en-US" sz="3600" dirty="0"/>
              <a:t>And they placed the ark of God on a new cart that they might bring it from the house of </a:t>
            </a:r>
            <a:r>
              <a:rPr lang="en-US" altLang="en-US" sz="3600" dirty="0" err="1"/>
              <a:t>Abinadab</a:t>
            </a:r>
            <a:r>
              <a:rPr lang="en-US" altLang="en-US" sz="3600" dirty="0"/>
              <a:t> which was on the hill; and </a:t>
            </a:r>
            <a:r>
              <a:rPr lang="en-US" altLang="en-US" sz="3600" dirty="0" err="1"/>
              <a:t>Uzzah</a:t>
            </a:r>
            <a:r>
              <a:rPr lang="en-US" altLang="en-US" sz="3600" dirty="0"/>
              <a:t> and </a:t>
            </a:r>
            <a:r>
              <a:rPr lang="en-US" altLang="en-US" sz="3600" dirty="0" err="1"/>
              <a:t>Ahio</a:t>
            </a:r>
            <a:r>
              <a:rPr lang="en-US" altLang="en-US" sz="3600" dirty="0"/>
              <a:t>, the sons of </a:t>
            </a:r>
            <a:r>
              <a:rPr lang="en-US" altLang="en-US" sz="3600" dirty="0" err="1"/>
              <a:t>Abinadab</a:t>
            </a:r>
            <a:r>
              <a:rPr lang="en-US" altLang="en-US" sz="3600" dirty="0"/>
              <a:t> were leading the new </a:t>
            </a:r>
            <a:r>
              <a:rPr lang="en-US" altLang="en-US" sz="3600" dirty="0" smtClean="0"/>
              <a:t>cart. {4} </a:t>
            </a:r>
            <a:r>
              <a:rPr lang="en-US" altLang="en-US" sz="3600" dirty="0"/>
              <a:t>So they brought it with the ark of God from the house of </a:t>
            </a:r>
            <a:r>
              <a:rPr lang="en-US" altLang="en-US" sz="3600" dirty="0" err="1"/>
              <a:t>Abinadab</a:t>
            </a:r>
            <a:r>
              <a:rPr lang="en-US" altLang="en-US" sz="3600" dirty="0"/>
              <a:t>, which was on the hill; and </a:t>
            </a:r>
            <a:r>
              <a:rPr lang="en-US" altLang="en-US" sz="3600" dirty="0" err="1"/>
              <a:t>Ahio</a:t>
            </a:r>
            <a:r>
              <a:rPr lang="en-US" altLang="en-US" sz="3600" dirty="0"/>
              <a:t> was walking ahead of the ark</a:t>
            </a:r>
            <a:r>
              <a:rPr lang="en-US" altLang="en-US" sz="3600" dirty="0" smtClean="0"/>
              <a:t>.{5}</a:t>
            </a:r>
            <a:r>
              <a:rPr lang="en-US" altLang="en-US" sz="3600" dirty="0"/>
              <a:t> </a:t>
            </a:r>
            <a:r>
              <a:rPr lang="en-US" altLang="en-US" sz="3600" dirty="0" smtClean="0"/>
              <a:t>Meanwhile</a:t>
            </a:r>
            <a:r>
              <a:rPr lang="en-US" altLang="en-US" sz="3600" dirty="0"/>
              <a:t>, David and all the house of Israel were celebrating before the LORD with all kinds of instruments made of fir wood, and with lyres, harps, tambourines, castanets, and cymbals.</a:t>
            </a:r>
          </a:p>
          <a:p>
            <a:pPr>
              <a:lnSpc>
                <a:spcPct val="90000"/>
              </a:lnSpc>
              <a:buFont typeface="Arial" panose="020B0604020202020204" pitchFamily="34" charset="0"/>
              <a:buChar char="•"/>
            </a:pPr>
            <a:endParaRPr lang="en-US" altLang="en-US" dirty="0"/>
          </a:p>
          <a:p>
            <a:endParaRPr lang="en-US" dirty="0"/>
          </a:p>
        </p:txBody>
      </p:sp>
    </p:spTree>
    <p:extLst>
      <p:ext uri="{BB962C8B-B14F-4D97-AF65-F5344CB8AC3E}">
        <p14:creationId xmlns:p14="http://schemas.microsoft.com/office/powerpoint/2010/main" val="7207803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019800"/>
          </a:xfrm>
        </p:spPr>
        <p:txBody>
          <a:bodyPr>
            <a:noAutofit/>
          </a:bodyPr>
          <a:lstStyle/>
          <a:p>
            <a:pPr>
              <a:buFont typeface="Arial" panose="020B0604020202020204" pitchFamily="34" charset="0"/>
              <a:buChar char="•"/>
            </a:pPr>
            <a:r>
              <a:rPr lang="en-US" altLang="en-US" sz="4000" dirty="0" smtClean="0"/>
              <a:t>{6} </a:t>
            </a:r>
            <a:r>
              <a:rPr lang="en-US" altLang="en-US" sz="4000" dirty="0"/>
              <a:t>But when they came to the threshing floor of </a:t>
            </a:r>
            <a:r>
              <a:rPr lang="en-US" altLang="en-US" sz="4000" dirty="0" err="1"/>
              <a:t>Nacon</a:t>
            </a:r>
            <a:r>
              <a:rPr lang="en-US" altLang="en-US" sz="4000" dirty="0"/>
              <a:t>, </a:t>
            </a:r>
            <a:r>
              <a:rPr lang="en-US" altLang="en-US" sz="4000" dirty="0" err="1"/>
              <a:t>Uzzah</a:t>
            </a:r>
            <a:r>
              <a:rPr lang="en-US" altLang="en-US" sz="4000" dirty="0"/>
              <a:t> reached out toward the ark of God and took hold of it, for the oxen nearly upset it</a:t>
            </a:r>
            <a:r>
              <a:rPr lang="en-US" altLang="en-US" sz="4000" dirty="0" smtClean="0"/>
              <a:t>. {7} </a:t>
            </a:r>
            <a:r>
              <a:rPr lang="en-US" altLang="en-US" sz="4000" dirty="0"/>
              <a:t>And the anger of the LORD burned against </a:t>
            </a:r>
            <a:r>
              <a:rPr lang="en-US" altLang="en-US" sz="4000" dirty="0" err="1"/>
              <a:t>Uzzah</a:t>
            </a:r>
            <a:r>
              <a:rPr lang="en-US" altLang="en-US" sz="4000" dirty="0"/>
              <a:t>, and God struck him down there for his irreverence; and he died there by the ark of God.</a:t>
            </a:r>
            <a:endParaRPr lang="en-US" sz="4000" dirty="0"/>
          </a:p>
        </p:txBody>
      </p:sp>
    </p:spTree>
    <p:extLst>
      <p:ext uri="{BB962C8B-B14F-4D97-AF65-F5344CB8AC3E}">
        <p14:creationId xmlns:p14="http://schemas.microsoft.com/office/powerpoint/2010/main" val="31495438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the situation</a:t>
            </a:r>
            <a:endParaRPr lang="en-US" dirty="0"/>
          </a:p>
        </p:txBody>
      </p:sp>
      <p:sp>
        <p:nvSpPr>
          <p:cNvPr id="3" name="Content Placeholder 2"/>
          <p:cNvSpPr>
            <a:spLocks noGrp="1"/>
          </p:cNvSpPr>
          <p:nvPr>
            <p:ph idx="1"/>
          </p:nvPr>
        </p:nvSpPr>
        <p:spPr>
          <a:xfrm>
            <a:off x="0" y="1554162"/>
            <a:ext cx="9144000" cy="4999038"/>
          </a:xfrm>
        </p:spPr>
        <p:txBody>
          <a:bodyPr>
            <a:noAutofit/>
          </a:bodyPr>
          <a:lstStyle/>
          <a:p>
            <a:pPr>
              <a:buFont typeface="Arial" panose="020B0604020202020204" pitchFamily="34" charset="0"/>
              <a:buChar char="•"/>
            </a:pPr>
            <a:r>
              <a:rPr lang="en-US" sz="3600" dirty="0" err="1" smtClean="0"/>
              <a:t>Uzzah</a:t>
            </a:r>
            <a:r>
              <a:rPr lang="en-US" sz="3600" dirty="0" smtClean="0"/>
              <a:t> was protecting the ark.</a:t>
            </a:r>
          </a:p>
          <a:p>
            <a:pPr>
              <a:buFont typeface="Arial" panose="020B0604020202020204" pitchFamily="34" charset="0"/>
              <a:buChar char="•"/>
            </a:pPr>
            <a:r>
              <a:rPr lang="en-US" sz="3600" dirty="0" smtClean="0"/>
              <a:t>It was a 400 year old piece of furniture.</a:t>
            </a:r>
          </a:p>
          <a:p>
            <a:pPr>
              <a:buFont typeface="Arial" panose="020B0604020202020204" pitchFamily="34" charset="0"/>
              <a:buChar char="•"/>
            </a:pPr>
            <a:r>
              <a:rPr lang="en-US" sz="3600" dirty="0" smtClean="0"/>
              <a:t>Had it fallen, it could have been shattered.</a:t>
            </a:r>
          </a:p>
          <a:p>
            <a:pPr>
              <a:buFont typeface="Arial" panose="020B0604020202020204" pitchFamily="34" charset="0"/>
              <a:buChar char="•"/>
            </a:pPr>
            <a:r>
              <a:rPr lang="en-US" sz="3600" dirty="0" smtClean="0"/>
              <a:t>He was doing something very noble.</a:t>
            </a:r>
          </a:p>
          <a:p>
            <a:pPr>
              <a:buFont typeface="Arial" panose="020B0604020202020204" pitchFamily="34" charset="0"/>
              <a:buChar char="•"/>
            </a:pPr>
            <a:r>
              <a:rPr lang="en-US" sz="3600" dirty="0" smtClean="0"/>
              <a:t>AND, GOD STILL STRUCK HIM DEAD.</a:t>
            </a:r>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42382731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771"/>
            <a:ext cx="8686800" cy="838200"/>
          </a:xfrm>
        </p:spPr>
        <p:txBody>
          <a:bodyPr/>
          <a:lstStyle/>
          <a:p>
            <a:r>
              <a:rPr lang="en-US" dirty="0" smtClean="0"/>
              <a:t>NOW, WE HAVE TO ASK; WAS THIS FAIR?</a:t>
            </a:r>
            <a:endParaRPr lang="en-US" dirty="0"/>
          </a:p>
        </p:txBody>
      </p:sp>
      <p:sp>
        <p:nvSpPr>
          <p:cNvPr id="3" name="Content Placeholder 2"/>
          <p:cNvSpPr>
            <a:spLocks noGrp="1"/>
          </p:cNvSpPr>
          <p:nvPr>
            <p:ph idx="1"/>
          </p:nvPr>
        </p:nvSpPr>
        <p:spPr>
          <a:xfrm>
            <a:off x="0" y="1066800"/>
            <a:ext cx="9144000" cy="5638800"/>
          </a:xfrm>
        </p:spPr>
        <p:txBody>
          <a:bodyPr>
            <a:normAutofit fontScale="92500" lnSpcReduction="20000"/>
          </a:bodyPr>
          <a:lstStyle/>
          <a:p>
            <a:pPr>
              <a:buFont typeface="Arial" panose="020B0604020202020204" pitchFamily="34" charset="0"/>
              <a:buChar char="•"/>
            </a:pPr>
            <a:r>
              <a:rPr lang="en-US" dirty="0" smtClean="0"/>
              <a:t>When we listen to false teachers, we are told that our good intentions will get us to heaven.</a:t>
            </a:r>
          </a:p>
          <a:p>
            <a:pPr>
              <a:lnSpc>
                <a:spcPct val="90000"/>
              </a:lnSpc>
              <a:buFontTx/>
              <a:buChar char="•"/>
            </a:pPr>
            <a:r>
              <a:rPr lang="en-US" altLang="en-US" dirty="0" smtClean="0"/>
              <a:t>There </a:t>
            </a:r>
            <a:r>
              <a:rPr lang="en-US" altLang="en-US" dirty="0"/>
              <a:t>are many people who feel that the intentions of the heart will be acceptable to God even if their actions do not show it.</a:t>
            </a:r>
          </a:p>
          <a:p>
            <a:pPr>
              <a:lnSpc>
                <a:spcPct val="90000"/>
              </a:lnSpc>
              <a:buFontTx/>
              <a:buChar char="•"/>
            </a:pPr>
            <a:r>
              <a:rPr lang="en-US" altLang="en-US" dirty="0"/>
              <a:t>It does not matter to them if they observe, follow or even know the Law. They believe that God knows the heart of man, and will pardon any faults a person might have.</a:t>
            </a:r>
          </a:p>
          <a:p>
            <a:pPr>
              <a:lnSpc>
                <a:spcPct val="90000"/>
              </a:lnSpc>
              <a:buFontTx/>
              <a:buChar char="•"/>
            </a:pPr>
            <a:r>
              <a:rPr lang="en-US" altLang="en-US" dirty="0"/>
              <a:t>What is the old </a:t>
            </a:r>
            <a:r>
              <a:rPr lang="en-US" altLang="en-US" dirty="0" err="1"/>
              <a:t>cliche</a:t>
            </a:r>
            <a:r>
              <a:rPr lang="en-US" altLang="en-US" dirty="0"/>
              <a:t>'? </a:t>
            </a:r>
          </a:p>
          <a:p>
            <a:pPr>
              <a:lnSpc>
                <a:spcPct val="90000"/>
              </a:lnSpc>
              <a:buFontTx/>
              <a:buChar char="•"/>
            </a:pPr>
            <a:r>
              <a:rPr lang="en-US" altLang="en-US" dirty="0"/>
              <a:t>THE ROAD TO HELL IS PAVED WITH GOOD INTENTIONS</a:t>
            </a:r>
            <a:r>
              <a:rPr lang="en-US" altLang="en-US" dirty="0" smtClean="0"/>
              <a:t>.</a:t>
            </a:r>
          </a:p>
          <a:p>
            <a:pPr>
              <a:lnSpc>
                <a:spcPct val="90000"/>
              </a:lnSpc>
              <a:buFontTx/>
              <a:buChar char="•"/>
            </a:pPr>
            <a:r>
              <a:rPr lang="en-US" altLang="en-US" b="1" dirty="0">
                <a:solidFill>
                  <a:schemeClr val="tx1"/>
                </a:solidFill>
              </a:rPr>
              <a:t>The lesson for us to learn is that good intentions will not make up for failing to keep the Laws of God.</a:t>
            </a:r>
          </a:p>
          <a:p>
            <a:pPr>
              <a:lnSpc>
                <a:spcPct val="90000"/>
              </a:lnSpc>
              <a:buFontTx/>
              <a:buChar char="•"/>
            </a:pPr>
            <a:endParaRPr lang="en-US" altLang="en-US" dirty="0"/>
          </a:p>
          <a:p>
            <a:endParaRPr lang="en-US" dirty="0"/>
          </a:p>
        </p:txBody>
      </p:sp>
    </p:spTree>
    <p:extLst>
      <p:ext uri="{BB962C8B-B14F-4D97-AF65-F5344CB8AC3E}">
        <p14:creationId xmlns:p14="http://schemas.microsoft.com/office/powerpoint/2010/main" val="1700397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219200"/>
          </a:xfrm>
        </p:spPr>
        <p:txBody>
          <a:bodyPr>
            <a:normAutofit/>
          </a:bodyPr>
          <a:lstStyle/>
          <a:p>
            <a:r>
              <a:rPr lang="en-US" dirty="0" smtClean="0"/>
              <a:t>Here are the instructions for transporting the ark.</a:t>
            </a:r>
            <a:endParaRPr lang="en-US" dirty="0"/>
          </a:p>
        </p:txBody>
      </p:sp>
      <p:sp>
        <p:nvSpPr>
          <p:cNvPr id="3" name="Content Placeholder 2"/>
          <p:cNvSpPr>
            <a:spLocks noGrp="1"/>
          </p:cNvSpPr>
          <p:nvPr>
            <p:ph idx="1"/>
          </p:nvPr>
        </p:nvSpPr>
        <p:spPr>
          <a:xfrm>
            <a:off x="76200" y="1554162"/>
            <a:ext cx="9067800" cy="5227638"/>
          </a:xfrm>
        </p:spPr>
        <p:txBody>
          <a:bodyPr>
            <a:normAutofit fontScale="92500" lnSpcReduction="20000"/>
          </a:bodyPr>
          <a:lstStyle/>
          <a:p>
            <a:pPr>
              <a:lnSpc>
                <a:spcPct val="90000"/>
              </a:lnSpc>
              <a:buFont typeface="Arial" panose="020B0604020202020204" pitchFamily="34" charset="0"/>
              <a:buChar char="•"/>
            </a:pPr>
            <a:r>
              <a:rPr lang="en-US" altLang="en-US" dirty="0"/>
              <a:t>Numbers 4:15 (NKJV) "And when Aaron and his sons have finished covering the sanctuary and all the furnishings of the sanctuary, when the camp is set to go, then the sons of Kohath shall come to carry them; </a:t>
            </a:r>
            <a:r>
              <a:rPr lang="en-US" altLang="en-US" b="1" dirty="0">
                <a:solidFill>
                  <a:schemeClr val="tx1"/>
                </a:solidFill>
              </a:rPr>
              <a:t>but they shall not touch any holy thing, lest they die</a:t>
            </a:r>
            <a:r>
              <a:rPr lang="en-US" altLang="en-US" b="1" dirty="0"/>
              <a:t>.</a:t>
            </a:r>
            <a:r>
              <a:rPr lang="en-US" altLang="en-US" dirty="0"/>
              <a:t> These are the things in the tabernacle of meeting which the sons of Kohath are to carry." </a:t>
            </a:r>
          </a:p>
          <a:p>
            <a:pPr>
              <a:lnSpc>
                <a:spcPct val="90000"/>
              </a:lnSpc>
              <a:buFont typeface="Arial" panose="020B0604020202020204" pitchFamily="34" charset="0"/>
              <a:buChar char="•"/>
            </a:pPr>
            <a:r>
              <a:rPr lang="en-US" altLang="en-US" dirty="0"/>
              <a:t>Exodus 37:5 (NKJV) "And he put the poles into the rings at the sides of the ark, to bear the ark. </a:t>
            </a:r>
          </a:p>
          <a:p>
            <a:pPr>
              <a:lnSpc>
                <a:spcPct val="90000"/>
              </a:lnSpc>
              <a:buFont typeface="Arial" panose="020B0604020202020204" pitchFamily="34" charset="0"/>
              <a:buChar char="•"/>
            </a:pPr>
            <a:r>
              <a:rPr lang="en-US" altLang="en-US" dirty="0"/>
              <a:t>Numbers 4:6 (NKJV) "Then they shall put on it a covering of badger skins, and spread over that a cloth entirely of blue; and they shall insert its poles." </a:t>
            </a:r>
          </a:p>
          <a:p>
            <a:endParaRPr lang="en-US" dirty="0"/>
          </a:p>
        </p:txBody>
      </p:sp>
    </p:spTree>
    <p:extLst>
      <p:ext uri="{BB962C8B-B14F-4D97-AF65-F5344CB8AC3E}">
        <p14:creationId xmlns:p14="http://schemas.microsoft.com/office/powerpoint/2010/main" val="229757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92500" lnSpcReduction="20000"/>
          </a:bodyPr>
          <a:lstStyle/>
          <a:p>
            <a:pPr>
              <a:buFont typeface="Arial" panose="020B0604020202020204" pitchFamily="34" charset="0"/>
              <a:buChar char="•"/>
            </a:pPr>
            <a:r>
              <a:rPr lang="en-US" altLang="en-US" sz="4000" dirty="0"/>
              <a:t>God had given some strict instructions concerning the objects of the Tabernacle and the Ark of the Covenant. </a:t>
            </a:r>
            <a:endParaRPr lang="en-US" altLang="en-US" sz="4000" dirty="0" smtClean="0"/>
          </a:p>
          <a:p>
            <a:pPr>
              <a:buFont typeface="Arial" panose="020B0604020202020204" pitchFamily="34" charset="0"/>
              <a:buChar char="•"/>
            </a:pPr>
            <a:r>
              <a:rPr lang="en-US" altLang="en-US" sz="4000" dirty="0" smtClean="0"/>
              <a:t>Moses </a:t>
            </a:r>
            <a:r>
              <a:rPr lang="en-US" altLang="en-US" sz="4000" dirty="0"/>
              <a:t>was instructed to carefully observe these rules, and Moses was to relay the rules to the people</a:t>
            </a:r>
            <a:r>
              <a:rPr lang="en-US" altLang="en-US" sz="4000" dirty="0" smtClean="0"/>
              <a:t>.</a:t>
            </a:r>
          </a:p>
          <a:p>
            <a:pPr>
              <a:buFont typeface="Arial" panose="020B0604020202020204" pitchFamily="34" charset="0"/>
              <a:buChar char="•"/>
            </a:pPr>
            <a:r>
              <a:rPr lang="en-US" altLang="en-US" sz="4000" dirty="0"/>
              <a:t>All the stories of the Bible have a purpose. </a:t>
            </a:r>
            <a:endParaRPr lang="en-US" altLang="en-US" sz="4000" dirty="0" smtClean="0"/>
          </a:p>
          <a:p>
            <a:pPr>
              <a:buFont typeface="Arial" panose="020B0604020202020204" pitchFamily="34" charset="0"/>
              <a:buChar char="•"/>
            </a:pPr>
            <a:r>
              <a:rPr lang="en-US" altLang="en-US" sz="4000" dirty="0" smtClean="0"/>
              <a:t>Some </a:t>
            </a:r>
            <a:r>
              <a:rPr lang="en-US" altLang="en-US" sz="4000" dirty="0"/>
              <a:t>are </a:t>
            </a:r>
            <a:r>
              <a:rPr lang="en-US" altLang="en-US" sz="4000" dirty="0" smtClean="0"/>
              <a:t>difficult </a:t>
            </a:r>
            <a:r>
              <a:rPr lang="en-US" altLang="en-US" sz="4000" dirty="0"/>
              <a:t>to understand why they are there. </a:t>
            </a:r>
            <a:endParaRPr lang="en-US" altLang="en-US" sz="4000" dirty="0" smtClean="0"/>
          </a:p>
          <a:p>
            <a:pPr>
              <a:buFont typeface="Arial" panose="020B0604020202020204" pitchFamily="34" charset="0"/>
              <a:buChar char="•"/>
            </a:pPr>
            <a:r>
              <a:rPr lang="en-US" altLang="en-US" sz="4000" dirty="0" smtClean="0"/>
              <a:t>If </a:t>
            </a:r>
            <a:r>
              <a:rPr lang="en-US" altLang="en-US" sz="4000" dirty="0"/>
              <a:t>we study enough, we will get a better understanding of why they are given to us.</a:t>
            </a:r>
          </a:p>
          <a:p>
            <a:pPr>
              <a:buFont typeface="Arial" panose="020B0604020202020204" pitchFamily="34" charset="0"/>
              <a:buChar char="•"/>
            </a:pPr>
            <a:endParaRPr lang="en-US" sz="4000" dirty="0"/>
          </a:p>
        </p:txBody>
      </p:sp>
    </p:spTree>
    <p:extLst>
      <p:ext uri="{BB962C8B-B14F-4D97-AF65-F5344CB8AC3E}">
        <p14:creationId xmlns:p14="http://schemas.microsoft.com/office/powerpoint/2010/main" val="9143083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r>
              <a:rPr lang="en-US" dirty="0" smtClean="0"/>
              <a:t>WHY Was this story written?</a:t>
            </a:r>
            <a:endParaRPr lang="en-US" dirty="0"/>
          </a:p>
        </p:txBody>
      </p:sp>
      <p:sp>
        <p:nvSpPr>
          <p:cNvPr id="3" name="Content Placeholder 2"/>
          <p:cNvSpPr>
            <a:spLocks noGrp="1"/>
          </p:cNvSpPr>
          <p:nvPr>
            <p:ph idx="1"/>
          </p:nvPr>
        </p:nvSpPr>
        <p:spPr>
          <a:xfrm>
            <a:off x="152400" y="1219200"/>
            <a:ext cx="8991600" cy="5486400"/>
          </a:xfrm>
        </p:spPr>
        <p:txBody>
          <a:bodyPr>
            <a:normAutofit fontScale="92500"/>
          </a:bodyPr>
          <a:lstStyle/>
          <a:p>
            <a:pPr>
              <a:lnSpc>
                <a:spcPct val="90000"/>
              </a:lnSpc>
              <a:buFont typeface="Arial" panose="020B0604020202020204" pitchFamily="34" charset="0"/>
              <a:buChar char="•"/>
            </a:pPr>
            <a:r>
              <a:rPr lang="en-US" altLang="en-US" sz="4300" dirty="0" smtClean="0"/>
              <a:t>Romans </a:t>
            </a:r>
            <a:r>
              <a:rPr lang="en-US" altLang="en-US" sz="4300" dirty="0"/>
              <a:t>15:4 </a:t>
            </a:r>
            <a:r>
              <a:rPr lang="en-US" altLang="en-US" sz="3600" dirty="0"/>
              <a:t>(NKJV) "For whatever things were written before were written for our learning, that we through the patience and comfort of the Scriptures might have hope." </a:t>
            </a:r>
          </a:p>
          <a:p>
            <a:pPr>
              <a:lnSpc>
                <a:spcPct val="90000"/>
              </a:lnSpc>
              <a:buFont typeface="Arial" panose="020B0604020202020204" pitchFamily="34" charset="0"/>
              <a:buChar char="•"/>
            </a:pPr>
            <a:r>
              <a:rPr lang="en-US" altLang="en-US" sz="4300" dirty="0"/>
              <a:t>1 Corinthians 10:11 </a:t>
            </a:r>
            <a:r>
              <a:rPr lang="en-US" altLang="en-US" sz="3600" dirty="0"/>
              <a:t>(NKJV) "Now all these things happened to them as examples, and they were written for our admonition, upon whom the ends of the ages have come." </a:t>
            </a:r>
            <a:endParaRPr lang="en-US" altLang="en-US" sz="3600" dirty="0" smtClean="0"/>
          </a:p>
          <a:p>
            <a:pPr>
              <a:lnSpc>
                <a:spcPct val="90000"/>
              </a:lnSpc>
              <a:buFont typeface="Arial" panose="020B0604020202020204" pitchFamily="34" charset="0"/>
              <a:buChar char="•"/>
            </a:pPr>
            <a:r>
              <a:rPr lang="en-US" altLang="en-US" sz="3600" b="1" u="sng" dirty="0"/>
              <a:t>THIS is the real reason </a:t>
            </a:r>
            <a:r>
              <a:rPr lang="en-US" altLang="en-US" sz="3600" b="1" u="sng" dirty="0" err="1"/>
              <a:t>Uzzah</a:t>
            </a:r>
            <a:r>
              <a:rPr lang="en-US" altLang="en-US" sz="3600" b="1" u="sng" dirty="0"/>
              <a:t> had to die</a:t>
            </a:r>
            <a:r>
              <a:rPr lang="en-US" altLang="en-US" sz="3600" b="1" u="sng" dirty="0" smtClean="0"/>
              <a:t>.</a:t>
            </a:r>
            <a:endParaRPr lang="en-US" altLang="en-US" sz="3600" dirty="0"/>
          </a:p>
          <a:p>
            <a:endParaRPr lang="en-US" dirty="0"/>
          </a:p>
        </p:txBody>
      </p:sp>
    </p:spTree>
    <p:extLst>
      <p:ext uri="{BB962C8B-B14F-4D97-AF65-F5344CB8AC3E}">
        <p14:creationId xmlns:p14="http://schemas.microsoft.com/office/powerpoint/2010/main" val="3750196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TotalTime>
  <Words>1877</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WHY DID UZZAH HAVE TO DIE?</vt:lpstr>
      <vt:lpstr>INTRODUCTION</vt:lpstr>
      <vt:lpstr>PowerPoint Presentation</vt:lpstr>
      <vt:lpstr>PowerPoint Presentation</vt:lpstr>
      <vt:lpstr>Here is the situation</vt:lpstr>
      <vt:lpstr>NOW, WE HAVE TO ASK; WAS THIS FAIR?</vt:lpstr>
      <vt:lpstr>Here are the instructions for transporting the ark.</vt:lpstr>
      <vt:lpstr>PowerPoint Presentation</vt:lpstr>
      <vt:lpstr>WHY Was this story written?</vt:lpstr>
      <vt:lpstr>God does not accept sloppiness.</vt:lpstr>
      <vt:lpstr>This story does not fit with the false teaching of good intentions.</vt:lpstr>
      <vt:lpstr>PowerPoint Presentation</vt:lpstr>
      <vt:lpstr>PowerPoint Presentation</vt:lpstr>
      <vt:lpstr>God wants obedience</vt:lpstr>
      <vt:lpstr>History repeats itself</vt:lpstr>
      <vt:lpstr>Getting back to our story</vt:lpstr>
      <vt:lpstr>PowerPoint Presentation</vt:lpstr>
      <vt:lpstr>Lesson to be learned</vt:lpstr>
      <vt:lpstr>What are the holy things of god?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UZZAH HAVE TO DIE?</dc:title>
  <dc:creator>Aarons</dc:creator>
  <cp:lastModifiedBy>Aarons</cp:lastModifiedBy>
  <cp:revision>9</cp:revision>
  <dcterms:created xsi:type="dcterms:W3CDTF">2017-02-06T22:53:41Z</dcterms:created>
  <dcterms:modified xsi:type="dcterms:W3CDTF">2017-02-07T00:28:42Z</dcterms:modified>
</cp:coreProperties>
</file>