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70" r:id="rId4"/>
    <p:sldId id="271" r:id="rId5"/>
    <p:sldId id="269" r:id="rId6"/>
    <p:sldId id="268" r:id="rId7"/>
    <p:sldId id="272" r:id="rId8"/>
    <p:sldId id="267" r:id="rId9"/>
    <p:sldId id="266" r:id="rId10"/>
    <p:sldId id="265" r:id="rId11"/>
    <p:sldId id="273" r:id="rId12"/>
    <p:sldId id="264" r:id="rId13"/>
    <p:sldId id="274" r:id="rId14"/>
    <p:sldId id="263" r:id="rId15"/>
    <p:sldId id="262" r:id="rId16"/>
    <p:sldId id="275" r:id="rId17"/>
    <p:sldId id="276"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476" autoAdjust="0"/>
  </p:normalViewPr>
  <p:slideViewPr>
    <p:cSldViewPr>
      <p:cViewPr varScale="1">
        <p:scale>
          <a:sx n="54" d="100"/>
          <a:sy n="54" d="100"/>
        </p:scale>
        <p:origin x="-18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6ABEF249-3B37-4275-9675-6B8FA525B5A0}" type="datetimeFigureOut">
              <a:rPr lang="en-US" smtClean="0"/>
              <a:t>4/22/2015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1FE26DD2-7174-488B-A2F3-A0D7B80D0B48}" type="slidenum">
              <a:rPr lang="en-US" smtClean="0"/>
              <a:t>‹#›</a:t>
            </a:fld>
            <a:endParaRPr lang="en-US"/>
          </a:p>
        </p:txBody>
      </p:sp>
    </p:spTree>
    <p:extLst>
      <p:ext uri="{BB962C8B-B14F-4D97-AF65-F5344CB8AC3E}">
        <p14:creationId xmlns:p14="http://schemas.microsoft.com/office/powerpoint/2010/main" val="168801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2</a:t>
            </a:fld>
            <a:endParaRPr lang="en-US"/>
          </a:p>
        </p:txBody>
      </p:sp>
    </p:spTree>
    <p:extLst>
      <p:ext uri="{BB962C8B-B14F-4D97-AF65-F5344CB8AC3E}">
        <p14:creationId xmlns:p14="http://schemas.microsoft.com/office/powerpoint/2010/main" val="3707154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11</a:t>
            </a:fld>
            <a:endParaRPr lang="en-US"/>
          </a:p>
        </p:txBody>
      </p:sp>
    </p:spTree>
    <p:extLst>
      <p:ext uri="{BB962C8B-B14F-4D97-AF65-F5344CB8AC3E}">
        <p14:creationId xmlns:p14="http://schemas.microsoft.com/office/powerpoint/2010/main" val="1940335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12</a:t>
            </a:fld>
            <a:endParaRPr lang="en-US"/>
          </a:p>
        </p:txBody>
      </p:sp>
    </p:spTree>
    <p:extLst>
      <p:ext uri="{BB962C8B-B14F-4D97-AF65-F5344CB8AC3E}">
        <p14:creationId xmlns:p14="http://schemas.microsoft.com/office/powerpoint/2010/main" val="3431431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13</a:t>
            </a:fld>
            <a:endParaRPr lang="en-US"/>
          </a:p>
        </p:txBody>
      </p:sp>
    </p:spTree>
    <p:extLst>
      <p:ext uri="{BB962C8B-B14F-4D97-AF65-F5344CB8AC3E}">
        <p14:creationId xmlns:p14="http://schemas.microsoft.com/office/powerpoint/2010/main" val="3431431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14</a:t>
            </a:fld>
            <a:endParaRPr lang="en-US"/>
          </a:p>
        </p:txBody>
      </p:sp>
    </p:spTree>
    <p:extLst>
      <p:ext uri="{BB962C8B-B14F-4D97-AF65-F5344CB8AC3E}">
        <p14:creationId xmlns:p14="http://schemas.microsoft.com/office/powerpoint/2010/main" val="1703959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15</a:t>
            </a:fld>
            <a:endParaRPr lang="en-US"/>
          </a:p>
        </p:txBody>
      </p:sp>
    </p:spTree>
    <p:extLst>
      <p:ext uri="{BB962C8B-B14F-4D97-AF65-F5344CB8AC3E}">
        <p14:creationId xmlns:p14="http://schemas.microsoft.com/office/powerpoint/2010/main" val="3680116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16</a:t>
            </a:fld>
            <a:endParaRPr lang="en-US"/>
          </a:p>
        </p:txBody>
      </p:sp>
    </p:spTree>
    <p:extLst>
      <p:ext uri="{BB962C8B-B14F-4D97-AF65-F5344CB8AC3E}">
        <p14:creationId xmlns:p14="http://schemas.microsoft.com/office/powerpoint/2010/main" val="3680116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17</a:t>
            </a:fld>
            <a:endParaRPr lang="en-US"/>
          </a:p>
        </p:txBody>
      </p:sp>
    </p:spTree>
    <p:extLst>
      <p:ext uri="{BB962C8B-B14F-4D97-AF65-F5344CB8AC3E}">
        <p14:creationId xmlns:p14="http://schemas.microsoft.com/office/powerpoint/2010/main" val="3680116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3</a:t>
            </a:fld>
            <a:endParaRPr lang="en-US"/>
          </a:p>
        </p:txBody>
      </p:sp>
    </p:spTree>
    <p:extLst>
      <p:ext uri="{BB962C8B-B14F-4D97-AF65-F5344CB8AC3E}">
        <p14:creationId xmlns:p14="http://schemas.microsoft.com/office/powerpoint/2010/main" val="2553997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4</a:t>
            </a:fld>
            <a:endParaRPr lang="en-US"/>
          </a:p>
        </p:txBody>
      </p:sp>
    </p:spTree>
    <p:extLst>
      <p:ext uri="{BB962C8B-B14F-4D97-AF65-F5344CB8AC3E}">
        <p14:creationId xmlns:p14="http://schemas.microsoft.com/office/powerpoint/2010/main" val="2553997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5</a:t>
            </a:fld>
            <a:endParaRPr lang="en-US"/>
          </a:p>
        </p:txBody>
      </p:sp>
    </p:spTree>
    <p:extLst>
      <p:ext uri="{BB962C8B-B14F-4D97-AF65-F5344CB8AC3E}">
        <p14:creationId xmlns:p14="http://schemas.microsoft.com/office/powerpoint/2010/main" val="2975195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1"/>
              </a:solidFill>
            </a:endParaRPr>
          </a:p>
        </p:txBody>
      </p:sp>
      <p:sp>
        <p:nvSpPr>
          <p:cNvPr id="4" name="Slide Number Placeholder 3"/>
          <p:cNvSpPr>
            <a:spLocks noGrp="1"/>
          </p:cNvSpPr>
          <p:nvPr>
            <p:ph type="sldNum" sz="quarter" idx="10"/>
          </p:nvPr>
        </p:nvSpPr>
        <p:spPr/>
        <p:txBody>
          <a:bodyPr/>
          <a:lstStyle/>
          <a:p>
            <a:fld id="{1FE26DD2-7174-488B-A2F3-A0D7B80D0B48}" type="slidenum">
              <a:rPr lang="en-US" smtClean="0"/>
              <a:t>6</a:t>
            </a:fld>
            <a:endParaRPr lang="en-US"/>
          </a:p>
        </p:txBody>
      </p:sp>
    </p:spTree>
    <p:extLst>
      <p:ext uri="{BB962C8B-B14F-4D97-AF65-F5344CB8AC3E}">
        <p14:creationId xmlns:p14="http://schemas.microsoft.com/office/powerpoint/2010/main" val="79007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1"/>
              </a:solidFill>
            </a:endParaRPr>
          </a:p>
        </p:txBody>
      </p:sp>
      <p:sp>
        <p:nvSpPr>
          <p:cNvPr id="4" name="Slide Number Placeholder 3"/>
          <p:cNvSpPr>
            <a:spLocks noGrp="1"/>
          </p:cNvSpPr>
          <p:nvPr>
            <p:ph type="sldNum" sz="quarter" idx="10"/>
          </p:nvPr>
        </p:nvSpPr>
        <p:spPr/>
        <p:txBody>
          <a:bodyPr/>
          <a:lstStyle/>
          <a:p>
            <a:fld id="{1FE26DD2-7174-488B-A2F3-A0D7B80D0B48}" type="slidenum">
              <a:rPr lang="en-US" smtClean="0"/>
              <a:t>7</a:t>
            </a:fld>
            <a:endParaRPr lang="en-US"/>
          </a:p>
        </p:txBody>
      </p:sp>
    </p:spTree>
    <p:extLst>
      <p:ext uri="{BB962C8B-B14F-4D97-AF65-F5344CB8AC3E}">
        <p14:creationId xmlns:p14="http://schemas.microsoft.com/office/powerpoint/2010/main" val="790070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1"/>
              </a:solidFill>
            </a:endParaRPr>
          </a:p>
        </p:txBody>
      </p:sp>
      <p:sp>
        <p:nvSpPr>
          <p:cNvPr id="4" name="Slide Number Placeholder 3"/>
          <p:cNvSpPr>
            <a:spLocks noGrp="1"/>
          </p:cNvSpPr>
          <p:nvPr>
            <p:ph type="sldNum" sz="quarter" idx="10"/>
          </p:nvPr>
        </p:nvSpPr>
        <p:spPr/>
        <p:txBody>
          <a:bodyPr/>
          <a:lstStyle/>
          <a:p>
            <a:fld id="{1FE26DD2-7174-488B-A2F3-A0D7B80D0B48}" type="slidenum">
              <a:rPr lang="en-US" smtClean="0"/>
              <a:t>8</a:t>
            </a:fld>
            <a:endParaRPr lang="en-US"/>
          </a:p>
        </p:txBody>
      </p:sp>
    </p:spTree>
    <p:extLst>
      <p:ext uri="{BB962C8B-B14F-4D97-AF65-F5344CB8AC3E}">
        <p14:creationId xmlns:p14="http://schemas.microsoft.com/office/powerpoint/2010/main" val="3945245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1FE26DD2-7174-488B-A2F3-A0D7B80D0B48}" type="slidenum">
              <a:rPr lang="en-US" smtClean="0"/>
              <a:t>9</a:t>
            </a:fld>
            <a:endParaRPr lang="en-US"/>
          </a:p>
        </p:txBody>
      </p:sp>
    </p:spTree>
    <p:extLst>
      <p:ext uri="{BB962C8B-B14F-4D97-AF65-F5344CB8AC3E}">
        <p14:creationId xmlns:p14="http://schemas.microsoft.com/office/powerpoint/2010/main" val="3141903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26DD2-7174-488B-A2F3-A0D7B80D0B48}" type="slidenum">
              <a:rPr lang="en-US" smtClean="0"/>
              <a:t>10</a:t>
            </a:fld>
            <a:endParaRPr lang="en-US"/>
          </a:p>
        </p:txBody>
      </p:sp>
    </p:spTree>
    <p:extLst>
      <p:ext uri="{BB962C8B-B14F-4D97-AF65-F5344CB8AC3E}">
        <p14:creationId xmlns:p14="http://schemas.microsoft.com/office/powerpoint/2010/main" val="1940335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1ED2CD-04BC-4991-9047-04C86C1FBF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ED2CD-04BC-4991-9047-04C86C1FBF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ED2CD-04BC-4991-9047-04C86C1FBF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ED2CD-04BC-4991-9047-04C86C1FBF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ED2CD-04BC-4991-9047-04C86C1FBF00}"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ED2CD-04BC-4991-9047-04C86C1FBF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ED2CD-04BC-4991-9047-04C86C1FBF00}"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1ED2CD-04BC-4991-9047-04C86C1FBF00}"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ED2CD-04BC-4991-9047-04C86C1FBF00}"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D2CD-04BC-4991-9047-04C86C1FBF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D2CD-04BC-4991-9047-04C86C1FBF00}"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5FE1DA-F716-4988-8F96-C08B457D4E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D2CD-04BC-4991-9047-04C86C1FBF00}"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FE1DA-F716-4988-8F96-C08B457D4E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0"/>
            <a:ext cx="5867400" cy="3429000"/>
          </a:xfrm>
        </p:spPr>
        <p:txBody>
          <a:bodyPr>
            <a:normAutofit/>
          </a:bodyPr>
          <a:lstStyle/>
          <a:p>
            <a:r>
              <a:rPr lang="en-US" sz="5400" dirty="0" smtClean="0">
                <a:solidFill>
                  <a:schemeClr val="bg1"/>
                </a:solidFill>
              </a:rPr>
              <a:t>Ten Lies We Tell Ourselves</a:t>
            </a:r>
            <a:endParaRPr lang="en-US" sz="5400" dirty="0">
              <a:solidFill>
                <a:schemeClr val="bg1"/>
              </a:solidFill>
            </a:endParaRPr>
          </a:p>
        </p:txBody>
      </p:sp>
      <p:sp>
        <p:nvSpPr>
          <p:cNvPr id="3" name="Subtitle 2"/>
          <p:cNvSpPr>
            <a:spLocks noGrp="1"/>
          </p:cNvSpPr>
          <p:nvPr>
            <p:ph type="subTitle" idx="1"/>
          </p:nvPr>
        </p:nvSpPr>
        <p:spPr>
          <a:xfrm>
            <a:off x="4724400" y="3276600"/>
            <a:ext cx="3962400" cy="2819400"/>
          </a:xfrm>
        </p:spPr>
        <p:txBody>
          <a:bodyPr>
            <a:normAutofit/>
          </a:bodyPr>
          <a:lstStyle/>
          <a:p>
            <a:r>
              <a:rPr lang="en-US" sz="4000" dirty="0" smtClean="0">
                <a:solidFill>
                  <a:schemeClr val="bg1"/>
                </a:solidFill>
              </a:rPr>
              <a:t>Understanding lies for what they really do to us</a:t>
            </a:r>
            <a:endParaRPr lang="en-US" sz="4000" dirty="0">
              <a:solidFill>
                <a:schemeClr val="bg1"/>
              </a:solidFill>
            </a:endParaRPr>
          </a:p>
        </p:txBody>
      </p:sp>
      <p:pic>
        <p:nvPicPr>
          <p:cNvPr id="16386" name="Picture 2" descr="http://su2.info/gallery/photos/stills/lie.jpg"/>
          <p:cNvPicPr>
            <a:picLocks noChangeAspect="1" noChangeArrowheads="1"/>
          </p:cNvPicPr>
          <p:nvPr/>
        </p:nvPicPr>
        <p:blipFill>
          <a:blip r:embed="rId2" cstate="print"/>
          <a:srcRect/>
          <a:stretch>
            <a:fillRect/>
          </a:stretch>
        </p:blipFill>
        <p:spPr bwMode="auto">
          <a:xfrm>
            <a:off x="-228600" y="1143000"/>
            <a:ext cx="4095750" cy="5467351"/>
          </a:xfrm>
          <a:prstGeom prst="rect">
            <a:avLst/>
          </a:prstGeom>
          <a:noFill/>
          <a:scene3d>
            <a:camera prst="orthographicFront">
              <a:rot lat="0" lon="0" rev="1800000"/>
            </a:camera>
            <a:lightRig rig="threePt" dir="t"/>
          </a:scene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dirty="0" smtClean="0">
                <a:solidFill>
                  <a:schemeClr val="bg1"/>
                </a:solidFill>
              </a:rPr>
              <a:t>Lie #7 – “I’m sure God is pleased with it”</a:t>
            </a:r>
            <a:endParaRPr lang="en-US" dirty="0">
              <a:solidFill>
                <a:schemeClr val="bg1"/>
              </a:solidFill>
            </a:endParaRPr>
          </a:p>
        </p:txBody>
      </p:sp>
      <p:sp>
        <p:nvSpPr>
          <p:cNvPr id="3" name="Content Placeholder 2"/>
          <p:cNvSpPr>
            <a:spLocks noGrp="1"/>
          </p:cNvSpPr>
          <p:nvPr>
            <p:ph idx="1"/>
          </p:nvPr>
        </p:nvSpPr>
        <p:spPr>
          <a:xfrm>
            <a:off x="152400" y="1600200"/>
            <a:ext cx="8839200" cy="4800600"/>
          </a:xfrm>
        </p:spPr>
        <p:txBody>
          <a:bodyPr>
            <a:noAutofit/>
          </a:bodyPr>
          <a:lstStyle/>
          <a:p>
            <a:r>
              <a:rPr lang="en-US" dirty="0" smtClean="0">
                <a:solidFill>
                  <a:schemeClr val="bg1"/>
                </a:solidFill>
              </a:rPr>
              <a:t>1 Samuel 15:10-23 (read)</a:t>
            </a:r>
          </a:p>
          <a:p>
            <a:r>
              <a:rPr lang="en-US" dirty="0" smtClean="0">
                <a:solidFill>
                  <a:schemeClr val="bg1"/>
                </a:solidFill>
              </a:rPr>
              <a:t>Col. 3:17</a:t>
            </a:r>
          </a:p>
          <a:p>
            <a:pPr lvl="1"/>
            <a:r>
              <a:rPr lang="en-US" i="1" dirty="0">
                <a:solidFill>
                  <a:schemeClr val="bg1"/>
                </a:solidFill>
              </a:rPr>
              <a:t>And whatever you do in word or deed, do all in the name of the Lord Jesus, giving thanks to God the Father through Him</a:t>
            </a:r>
            <a:r>
              <a:rPr lang="en-US" i="1" dirty="0" smtClean="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par>
                                <p:cTn id="21" presetID="54" presetClass="entr" presetSubtype="0" accel="10000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dirty="0" smtClean="0">
                <a:solidFill>
                  <a:schemeClr val="bg1"/>
                </a:solidFill>
              </a:rPr>
              <a:t>Lie #7 – “I’m sure God is pleased with it”</a:t>
            </a:r>
            <a:endParaRPr lang="en-US" dirty="0">
              <a:solidFill>
                <a:schemeClr val="bg1"/>
              </a:solidFill>
            </a:endParaRPr>
          </a:p>
        </p:txBody>
      </p:sp>
      <p:sp>
        <p:nvSpPr>
          <p:cNvPr id="3" name="Content Placeholder 2"/>
          <p:cNvSpPr>
            <a:spLocks noGrp="1"/>
          </p:cNvSpPr>
          <p:nvPr>
            <p:ph idx="1"/>
          </p:nvPr>
        </p:nvSpPr>
        <p:spPr>
          <a:xfrm>
            <a:off x="152400" y="1295400"/>
            <a:ext cx="8839200" cy="5105400"/>
          </a:xfrm>
        </p:spPr>
        <p:txBody>
          <a:bodyPr>
            <a:noAutofit/>
          </a:bodyPr>
          <a:lstStyle/>
          <a:p>
            <a:r>
              <a:rPr lang="en-US" sz="3000" dirty="0" smtClean="0">
                <a:solidFill>
                  <a:schemeClr val="bg1"/>
                </a:solidFill>
              </a:rPr>
              <a:t>1 Cor. 4:6</a:t>
            </a:r>
          </a:p>
          <a:p>
            <a:pPr lvl="1"/>
            <a:r>
              <a:rPr lang="en-US" sz="2600" i="1" dirty="0">
                <a:solidFill>
                  <a:schemeClr val="bg1"/>
                </a:solidFill>
              </a:rPr>
              <a:t>Now these things, brethren, I have figuratively transferred to myself and Apollos for your sakes, that you may learn in us </a:t>
            </a:r>
            <a:r>
              <a:rPr lang="en-US" sz="2600" i="1" u="sng" dirty="0">
                <a:solidFill>
                  <a:schemeClr val="bg1"/>
                </a:solidFill>
              </a:rPr>
              <a:t>not to think beyond what is written</a:t>
            </a:r>
            <a:r>
              <a:rPr lang="en-US" sz="2600" i="1" dirty="0">
                <a:solidFill>
                  <a:schemeClr val="bg1"/>
                </a:solidFill>
              </a:rPr>
              <a:t>, that none of you may be puffed up on behalf of one against the other</a:t>
            </a:r>
            <a:r>
              <a:rPr lang="en-US" sz="2600" i="1" dirty="0" smtClean="0">
                <a:solidFill>
                  <a:schemeClr val="bg1"/>
                </a:solidFill>
              </a:rPr>
              <a:t>.</a:t>
            </a:r>
          </a:p>
          <a:p>
            <a:r>
              <a:rPr lang="en-US" sz="3000" dirty="0" smtClean="0">
                <a:solidFill>
                  <a:schemeClr val="bg1"/>
                </a:solidFill>
              </a:rPr>
              <a:t>2 John 9-11</a:t>
            </a:r>
          </a:p>
          <a:p>
            <a:pPr lvl="1"/>
            <a:r>
              <a:rPr lang="en-US" sz="2600" i="1" u="sng" dirty="0">
                <a:solidFill>
                  <a:schemeClr val="bg1"/>
                </a:solidFill>
              </a:rPr>
              <a:t>Whoever transgresses and does not abide in the doctrine of Christ does not have God</a:t>
            </a:r>
            <a:r>
              <a:rPr lang="en-US" sz="2600" i="1" dirty="0">
                <a:solidFill>
                  <a:schemeClr val="bg1"/>
                </a:solidFill>
              </a:rPr>
              <a:t>. He who abides in the doctrine of Christ has both the Father and the Son. 10 If anyone comes to you and does not bring this doctrine, do not receive him into your house nor greet him; 11 for he who greets him shares in his evil deeds</a:t>
            </a:r>
            <a:r>
              <a:rPr lang="en-US" sz="2600" i="1" dirty="0" smtClean="0">
                <a:solidFill>
                  <a:schemeClr val="bg1"/>
                </a:solidFill>
              </a:rPr>
              <a:t>.</a:t>
            </a:r>
          </a:p>
        </p:txBody>
      </p:sp>
    </p:spTree>
    <p:extLst>
      <p:ext uri="{BB962C8B-B14F-4D97-AF65-F5344CB8AC3E}">
        <p14:creationId xmlns:p14="http://schemas.microsoft.com/office/powerpoint/2010/main" val="212555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#8 – “I’m too young”</a:t>
            </a:r>
            <a:endParaRPr lang="en-US" dirty="0">
              <a:solidFill>
                <a:schemeClr val="bg1"/>
              </a:solidFill>
            </a:endParaRPr>
          </a:p>
        </p:txBody>
      </p:sp>
      <p:sp>
        <p:nvSpPr>
          <p:cNvPr id="3" name="Content Placeholder 2"/>
          <p:cNvSpPr>
            <a:spLocks noGrp="1"/>
          </p:cNvSpPr>
          <p:nvPr>
            <p:ph idx="1"/>
          </p:nvPr>
        </p:nvSpPr>
        <p:spPr>
          <a:xfrm>
            <a:off x="152400" y="1600200"/>
            <a:ext cx="8839200" cy="4648199"/>
          </a:xfrm>
        </p:spPr>
        <p:txBody>
          <a:bodyPr>
            <a:normAutofit fontScale="92500" lnSpcReduction="10000"/>
          </a:bodyPr>
          <a:lstStyle/>
          <a:p>
            <a:r>
              <a:rPr lang="en-US" dirty="0" smtClean="0">
                <a:solidFill>
                  <a:schemeClr val="bg1"/>
                </a:solidFill>
              </a:rPr>
              <a:t>1 Tim. 4:12</a:t>
            </a:r>
          </a:p>
          <a:p>
            <a:pPr lvl="1"/>
            <a:r>
              <a:rPr lang="en-US" i="1" u="sng" dirty="0">
                <a:solidFill>
                  <a:schemeClr val="bg1"/>
                </a:solidFill>
              </a:rPr>
              <a:t>Let no one despise your youth</a:t>
            </a:r>
            <a:r>
              <a:rPr lang="en-US" i="1" dirty="0">
                <a:solidFill>
                  <a:schemeClr val="bg1"/>
                </a:solidFill>
              </a:rPr>
              <a:t>, but be an example to the believers in word, in conduct, in love, in spirit, in faith, in purity.</a:t>
            </a:r>
            <a:endParaRPr lang="en-US" i="1" dirty="0" smtClean="0">
              <a:solidFill>
                <a:schemeClr val="bg1"/>
              </a:solidFill>
            </a:endParaRPr>
          </a:p>
          <a:p>
            <a:r>
              <a:rPr lang="en-US" dirty="0" smtClean="0">
                <a:solidFill>
                  <a:schemeClr val="bg1"/>
                </a:solidFill>
              </a:rPr>
              <a:t>Titus 2:6-8</a:t>
            </a:r>
          </a:p>
          <a:p>
            <a:pPr lvl="1"/>
            <a:r>
              <a:rPr lang="en-US" i="1" dirty="0">
                <a:solidFill>
                  <a:schemeClr val="bg1"/>
                </a:solidFill>
              </a:rPr>
              <a:t>Likewise, exhort the young men to be sober-minded, 7 in all things showing yourself to be a pattern of good works; in doctrine showing integrity, reverence, incorruptibility, 8 sound speech that cannot be condemned, that one who is an opponent may be ashamed, having nothing evil to say of you</a:t>
            </a:r>
            <a:r>
              <a:rPr lang="en-US" i="1" dirty="0" smtClean="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#8 – “I’m too young”</a:t>
            </a:r>
            <a:endParaRPr lang="en-US" dirty="0">
              <a:solidFill>
                <a:schemeClr val="bg1"/>
              </a:solidFill>
            </a:endParaRPr>
          </a:p>
        </p:txBody>
      </p:sp>
      <p:sp>
        <p:nvSpPr>
          <p:cNvPr id="3" name="Content Placeholder 2"/>
          <p:cNvSpPr>
            <a:spLocks noGrp="1"/>
          </p:cNvSpPr>
          <p:nvPr>
            <p:ph idx="1"/>
          </p:nvPr>
        </p:nvSpPr>
        <p:spPr>
          <a:xfrm>
            <a:off x="152400" y="1600200"/>
            <a:ext cx="8839200" cy="4648199"/>
          </a:xfrm>
        </p:spPr>
        <p:txBody>
          <a:bodyPr>
            <a:normAutofit/>
          </a:bodyPr>
          <a:lstStyle/>
          <a:p>
            <a:r>
              <a:rPr lang="en-US" dirty="0" smtClean="0">
                <a:solidFill>
                  <a:schemeClr val="bg1"/>
                </a:solidFill>
              </a:rPr>
              <a:t>1 John 2:13</a:t>
            </a:r>
          </a:p>
          <a:p>
            <a:pPr lvl="1"/>
            <a:r>
              <a:rPr lang="en-US" i="1" dirty="0">
                <a:solidFill>
                  <a:schemeClr val="bg1"/>
                </a:solidFill>
              </a:rPr>
              <a:t>I write to you, fathers, </a:t>
            </a:r>
            <a:br>
              <a:rPr lang="en-US" i="1" dirty="0">
                <a:solidFill>
                  <a:schemeClr val="bg1"/>
                </a:solidFill>
              </a:rPr>
            </a:br>
            <a:r>
              <a:rPr lang="en-US" i="1" dirty="0">
                <a:solidFill>
                  <a:schemeClr val="bg1"/>
                </a:solidFill>
              </a:rPr>
              <a:t>Because you have known Him who is from the beginning. </a:t>
            </a:r>
            <a:br>
              <a:rPr lang="en-US" i="1" dirty="0">
                <a:solidFill>
                  <a:schemeClr val="bg1"/>
                </a:solidFill>
              </a:rPr>
            </a:br>
            <a:r>
              <a:rPr lang="en-US" i="1" dirty="0">
                <a:solidFill>
                  <a:schemeClr val="bg1"/>
                </a:solidFill>
              </a:rPr>
              <a:t>      I write to you, </a:t>
            </a:r>
            <a:r>
              <a:rPr lang="en-US" i="1" u="sng" dirty="0">
                <a:solidFill>
                  <a:schemeClr val="bg1"/>
                </a:solidFill>
              </a:rPr>
              <a:t>young men, </a:t>
            </a:r>
            <a:br>
              <a:rPr lang="en-US" i="1" u="sng" dirty="0">
                <a:solidFill>
                  <a:schemeClr val="bg1"/>
                </a:solidFill>
              </a:rPr>
            </a:br>
            <a:r>
              <a:rPr lang="en-US" i="1" u="sng" dirty="0">
                <a:solidFill>
                  <a:schemeClr val="bg1"/>
                </a:solidFill>
              </a:rPr>
              <a:t>Because you have overcome the wicked one</a:t>
            </a:r>
            <a:r>
              <a:rPr lang="en-US" i="1" dirty="0">
                <a:solidFill>
                  <a:schemeClr val="bg1"/>
                </a:solidFill>
              </a:rPr>
              <a:t>. </a:t>
            </a:r>
            <a:br>
              <a:rPr lang="en-US" i="1" dirty="0">
                <a:solidFill>
                  <a:schemeClr val="bg1"/>
                </a:solidFill>
              </a:rPr>
            </a:br>
            <a:r>
              <a:rPr lang="en-US" i="1" dirty="0">
                <a:solidFill>
                  <a:schemeClr val="bg1"/>
                </a:solidFill>
              </a:rPr>
              <a:t>      I write to you, little children, </a:t>
            </a:r>
            <a:br>
              <a:rPr lang="en-US" i="1" dirty="0">
                <a:solidFill>
                  <a:schemeClr val="bg1"/>
                </a:solidFill>
              </a:rPr>
            </a:br>
            <a:r>
              <a:rPr lang="en-US" i="1" dirty="0">
                <a:solidFill>
                  <a:schemeClr val="bg1"/>
                </a:solidFill>
              </a:rPr>
              <a:t>Because you have known the Father. </a:t>
            </a:r>
          </a:p>
        </p:txBody>
      </p:sp>
    </p:spTree>
    <p:extLst>
      <p:ext uri="{BB962C8B-B14F-4D97-AF65-F5344CB8AC3E}">
        <p14:creationId xmlns:p14="http://schemas.microsoft.com/office/powerpoint/2010/main" val="75141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smtClean="0">
                <a:solidFill>
                  <a:schemeClr val="bg1"/>
                </a:solidFill>
              </a:rPr>
              <a:t>Lie #9 – “I’m too old” “I’ve done my part”</a:t>
            </a:r>
            <a:endParaRPr lang="en-US" dirty="0">
              <a:solidFill>
                <a:schemeClr val="bg1"/>
              </a:solidFill>
            </a:endParaRPr>
          </a:p>
        </p:txBody>
      </p:sp>
      <p:sp>
        <p:nvSpPr>
          <p:cNvPr id="3" name="Content Placeholder 2"/>
          <p:cNvSpPr>
            <a:spLocks noGrp="1"/>
          </p:cNvSpPr>
          <p:nvPr>
            <p:ph idx="1"/>
          </p:nvPr>
        </p:nvSpPr>
        <p:spPr>
          <a:xfrm>
            <a:off x="152400" y="1600200"/>
            <a:ext cx="8839200" cy="4572000"/>
          </a:xfrm>
        </p:spPr>
        <p:txBody>
          <a:bodyPr>
            <a:normAutofit fontScale="92500" lnSpcReduction="10000"/>
          </a:bodyPr>
          <a:lstStyle/>
          <a:p>
            <a:r>
              <a:rPr lang="en-US" dirty="0" smtClean="0">
                <a:solidFill>
                  <a:schemeClr val="bg1"/>
                </a:solidFill>
              </a:rPr>
              <a:t>Titus 2:3-4</a:t>
            </a:r>
          </a:p>
          <a:p>
            <a:pPr lvl="1"/>
            <a:r>
              <a:rPr lang="en-US" i="1" dirty="0">
                <a:solidFill>
                  <a:schemeClr val="bg1"/>
                </a:solidFill>
              </a:rPr>
              <a:t>the older women likewise, that they be reverent in behavior, not slanderers, not given to much wine, teachers of good things— 4 that they admonish the young women to love their husbands, to love their children,</a:t>
            </a:r>
            <a:endParaRPr lang="en-US" i="1" dirty="0" smtClean="0">
              <a:solidFill>
                <a:schemeClr val="bg1"/>
              </a:solidFill>
            </a:endParaRPr>
          </a:p>
          <a:p>
            <a:r>
              <a:rPr lang="en-US" dirty="0" smtClean="0">
                <a:solidFill>
                  <a:schemeClr val="bg1"/>
                </a:solidFill>
              </a:rPr>
              <a:t>Acts 15:22</a:t>
            </a:r>
          </a:p>
          <a:p>
            <a:pPr lvl="1"/>
            <a:r>
              <a:rPr lang="en-US" i="1" dirty="0">
                <a:solidFill>
                  <a:schemeClr val="bg1"/>
                </a:solidFill>
              </a:rPr>
              <a:t>Then it pleased the </a:t>
            </a:r>
            <a:r>
              <a:rPr lang="en-US" i="1" u="sng" dirty="0">
                <a:solidFill>
                  <a:schemeClr val="bg1"/>
                </a:solidFill>
              </a:rPr>
              <a:t>apostles and elders</a:t>
            </a:r>
            <a:r>
              <a:rPr lang="en-US" i="1" dirty="0">
                <a:solidFill>
                  <a:schemeClr val="bg1"/>
                </a:solidFill>
              </a:rPr>
              <a:t>, with the whole church, to send chosen men of their own company to Antioch with Paul and Barnabas, namely, Judas who was also named </a:t>
            </a:r>
            <a:r>
              <a:rPr lang="en-US" i="1" dirty="0" err="1">
                <a:solidFill>
                  <a:schemeClr val="bg1"/>
                </a:solidFill>
              </a:rPr>
              <a:t>Barsabas</a:t>
            </a:r>
            <a:r>
              <a:rPr lang="en-US" i="1" dirty="0">
                <a:solidFill>
                  <a:schemeClr val="bg1"/>
                </a:solidFill>
              </a:rPr>
              <a:t>, and Silas, leading men among the brethren.</a:t>
            </a:r>
            <a:endParaRPr lang="en-US" i="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smtClean="0">
                <a:solidFill>
                  <a:schemeClr val="bg1"/>
                </a:solidFill>
              </a:rPr>
              <a:t>Lie #10 – “He’ll never convert”</a:t>
            </a:r>
            <a:endParaRPr lang="en-US" dirty="0">
              <a:solidFill>
                <a:schemeClr val="bg1"/>
              </a:solidFill>
            </a:endParaRPr>
          </a:p>
        </p:txBody>
      </p:sp>
      <p:sp>
        <p:nvSpPr>
          <p:cNvPr id="3" name="Content Placeholder 2"/>
          <p:cNvSpPr>
            <a:spLocks noGrp="1"/>
          </p:cNvSpPr>
          <p:nvPr>
            <p:ph idx="1"/>
          </p:nvPr>
        </p:nvSpPr>
        <p:spPr>
          <a:xfrm>
            <a:off x="152400" y="1447800"/>
            <a:ext cx="8839200" cy="4724399"/>
          </a:xfrm>
        </p:spPr>
        <p:txBody>
          <a:bodyPr>
            <a:normAutofit fontScale="92500" lnSpcReduction="20000"/>
          </a:bodyPr>
          <a:lstStyle/>
          <a:p>
            <a:r>
              <a:rPr lang="en-US" dirty="0" smtClean="0">
                <a:solidFill>
                  <a:schemeClr val="bg1"/>
                </a:solidFill>
              </a:rPr>
              <a:t>Romans 1:16</a:t>
            </a:r>
            <a:endParaRPr lang="en-US" i="1" dirty="0" smtClean="0">
              <a:solidFill>
                <a:schemeClr val="bg1"/>
              </a:solidFill>
            </a:endParaRPr>
          </a:p>
          <a:p>
            <a:pPr lvl="1"/>
            <a:r>
              <a:rPr lang="en-US" i="1" dirty="0">
                <a:solidFill>
                  <a:schemeClr val="bg1"/>
                </a:solidFill>
              </a:rPr>
              <a:t>For I am not ashamed of the gospel of Christ, for it is the </a:t>
            </a:r>
            <a:r>
              <a:rPr lang="en-US" i="1" u="sng" dirty="0">
                <a:solidFill>
                  <a:schemeClr val="bg1"/>
                </a:solidFill>
              </a:rPr>
              <a:t>power of God to salvation </a:t>
            </a:r>
            <a:r>
              <a:rPr lang="en-US" i="1" dirty="0">
                <a:solidFill>
                  <a:schemeClr val="bg1"/>
                </a:solidFill>
              </a:rPr>
              <a:t>for everyone who believes, for the Jew first and also for the Greek</a:t>
            </a:r>
            <a:r>
              <a:rPr lang="en-US" i="1" dirty="0" smtClean="0">
                <a:solidFill>
                  <a:schemeClr val="bg1"/>
                </a:solidFill>
              </a:rPr>
              <a:t>.</a:t>
            </a:r>
          </a:p>
          <a:p>
            <a:r>
              <a:rPr lang="en-US" i="1" dirty="0" smtClean="0">
                <a:solidFill>
                  <a:schemeClr val="bg1"/>
                </a:solidFill>
              </a:rPr>
              <a:t>1 Sam. 14:6</a:t>
            </a:r>
          </a:p>
          <a:p>
            <a:pPr lvl="1"/>
            <a:r>
              <a:rPr lang="en-US" i="1" dirty="0">
                <a:solidFill>
                  <a:schemeClr val="bg1"/>
                </a:solidFill>
              </a:rPr>
              <a:t>Then Jonathan said to the young man who bore his armor, “Come, let us go over to the garrison of these uncircumcised; it may be that the LORD will work for us. For </a:t>
            </a:r>
            <a:r>
              <a:rPr lang="en-US" i="1" u="sng" dirty="0">
                <a:solidFill>
                  <a:schemeClr val="bg1"/>
                </a:solidFill>
              </a:rPr>
              <a:t>nothing restrains the LORD from saving by many or by few</a:t>
            </a:r>
            <a:r>
              <a:rPr lang="en-US" i="1" dirty="0">
                <a:solidFill>
                  <a:schemeClr val="bg1"/>
                </a:solidFill>
              </a:rPr>
              <a:t>.” </a:t>
            </a:r>
            <a:endParaRPr lang="en-US" i="1" dirty="0" smtClean="0">
              <a:solidFill>
                <a:schemeClr val="bg1"/>
              </a:solidFill>
            </a:endParaRPr>
          </a:p>
          <a:p>
            <a:r>
              <a:rPr lang="en-US" dirty="0" smtClean="0">
                <a:solidFill>
                  <a:schemeClr val="bg1"/>
                </a:solidFill>
              </a:rPr>
              <a:t>Luke 1:37</a:t>
            </a:r>
          </a:p>
          <a:p>
            <a:pPr lvl="1"/>
            <a:r>
              <a:rPr lang="en-US" i="1" dirty="0">
                <a:solidFill>
                  <a:schemeClr val="bg1"/>
                </a:solidFill>
              </a:rPr>
              <a:t>For with God nothing will be impossible</a:t>
            </a:r>
            <a:r>
              <a:rPr lang="en-US" i="1" dirty="0" smtClean="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smtClean="0">
                <a:solidFill>
                  <a:schemeClr val="bg1"/>
                </a:solidFill>
              </a:rPr>
              <a:t>Lie #10 – “He’ll never convert”</a:t>
            </a:r>
            <a:endParaRPr lang="en-US" dirty="0">
              <a:solidFill>
                <a:schemeClr val="bg1"/>
              </a:solidFill>
            </a:endParaRPr>
          </a:p>
        </p:txBody>
      </p:sp>
      <p:sp>
        <p:nvSpPr>
          <p:cNvPr id="3" name="Content Placeholder 2"/>
          <p:cNvSpPr>
            <a:spLocks noGrp="1"/>
          </p:cNvSpPr>
          <p:nvPr>
            <p:ph idx="1"/>
          </p:nvPr>
        </p:nvSpPr>
        <p:spPr>
          <a:xfrm>
            <a:off x="152400" y="1295400"/>
            <a:ext cx="8839200" cy="5105400"/>
          </a:xfrm>
        </p:spPr>
        <p:txBody>
          <a:bodyPr>
            <a:normAutofit fontScale="92500" lnSpcReduction="20000"/>
          </a:bodyPr>
          <a:lstStyle/>
          <a:p>
            <a:r>
              <a:rPr lang="en-US" dirty="0" smtClean="0">
                <a:solidFill>
                  <a:schemeClr val="bg1"/>
                </a:solidFill>
              </a:rPr>
              <a:t>Acts 9:1, 20</a:t>
            </a:r>
          </a:p>
          <a:p>
            <a:pPr lvl="1"/>
            <a:r>
              <a:rPr lang="en-US" i="1" dirty="0">
                <a:solidFill>
                  <a:schemeClr val="bg1"/>
                </a:solidFill>
              </a:rPr>
              <a:t>Then Saul, still breathing threats and murder against the disciples of the Lord, went to the high priest </a:t>
            </a:r>
          </a:p>
          <a:p>
            <a:pPr lvl="1"/>
            <a:r>
              <a:rPr lang="en-US" i="1" dirty="0">
                <a:solidFill>
                  <a:schemeClr val="bg1"/>
                </a:solidFill>
              </a:rPr>
              <a:t>20 Immediately he preached the Christ in the synagogues, that He is the Son of God</a:t>
            </a:r>
            <a:r>
              <a:rPr lang="en-US" i="1" dirty="0" smtClean="0">
                <a:solidFill>
                  <a:schemeClr val="bg1"/>
                </a:solidFill>
              </a:rPr>
              <a:t>.</a:t>
            </a:r>
          </a:p>
          <a:p>
            <a:r>
              <a:rPr lang="en-US" dirty="0" smtClean="0">
                <a:solidFill>
                  <a:schemeClr val="bg1"/>
                </a:solidFill>
              </a:rPr>
              <a:t>1 Cor. 6:9-11</a:t>
            </a:r>
          </a:p>
          <a:p>
            <a:pPr lvl="1"/>
            <a:r>
              <a:rPr lang="en-US" i="1" dirty="0">
                <a:solidFill>
                  <a:schemeClr val="bg1"/>
                </a:solidFill>
              </a:rPr>
              <a:t>Do you not know that the unrighteous will not inherit the kingdom of God? Do not be deceived. Neither fornicators, nor idolaters, nor adulterers, nor homosexuals, nor sodomites, </a:t>
            </a:r>
            <a:r>
              <a:rPr lang="en-US" i="1" baseline="30000" dirty="0">
                <a:solidFill>
                  <a:schemeClr val="bg1"/>
                </a:solidFill>
              </a:rPr>
              <a:t>10</a:t>
            </a:r>
            <a:r>
              <a:rPr lang="en-US" i="1" dirty="0">
                <a:solidFill>
                  <a:schemeClr val="bg1"/>
                </a:solidFill>
              </a:rPr>
              <a:t> nor thieves, nor covetous, nor drunkards, nor revilers, nor </a:t>
            </a:r>
            <a:r>
              <a:rPr lang="en-US" i="1" dirty="0" err="1">
                <a:solidFill>
                  <a:schemeClr val="bg1"/>
                </a:solidFill>
              </a:rPr>
              <a:t>extortioners</a:t>
            </a:r>
            <a:r>
              <a:rPr lang="en-US" i="1" dirty="0">
                <a:solidFill>
                  <a:schemeClr val="bg1"/>
                </a:solidFill>
              </a:rPr>
              <a:t> will inherit the kingdom of God. </a:t>
            </a:r>
            <a:r>
              <a:rPr lang="en-US" i="1" baseline="30000" dirty="0">
                <a:solidFill>
                  <a:schemeClr val="bg1"/>
                </a:solidFill>
              </a:rPr>
              <a:t>11</a:t>
            </a:r>
            <a:r>
              <a:rPr lang="en-US" i="1" dirty="0">
                <a:solidFill>
                  <a:schemeClr val="bg1"/>
                </a:solidFill>
              </a:rPr>
              <a:t> </a:t>
            </a:r>
            <a:r>
              <a:rPr lang="en-US" i="1" u="sng" dirty="0">
                <a:solidFill>
                  <a:schemeClr val="bg1"/>
                </a:solidFill>
              </a:rPr>
              <a:t>And such were some of you. But you were </a:t>
            </a:r>
            <a:r>
              <a:rPr lang="en-US" i="1" dirty="0">
                <a:solidFill>
                  <a:schemeClr val="bg1"/>
                </a:solidFill>
              </a:rPr>
              <a:t>washed, </a:t>
            </a:r>
            <a:r>
              <a:rPr lang="en-US" i="1" u="sng" dirty="0">
                <a:solidFill>
                  <a:schemeClr val="bg1"/>
                </a:solidFill>
              </a:rPr>
              <a:t>but you were </a:t>
            </a:r>
            <a:r>
              <a:rPr lang="en-US" i="1" dirty="0">
                <a:solidFill>
                  <a:schemeClr val="bg1"/>
                </a:solidFill>
              </a:rPr>
              <a:t>sanctified, </a:t>
            </a:r>
            <a:r>
              <a:rPr lang="en-US" i="1" u="sng" dirty="0">
                <a:solidFill>
                  <a:schemeClr val="bg1"/>
                </a:solidFill>
              </a:rPr>
              <a:t>but you were </a:t>
            </a:r>
            <a:r>
              <a:rPr lang="en-US" i="1" dirty="0">
                <a:solidFill>
                  <a:schemeClr val="bg1"/>
                </a:solidFill>
              </a:rPr>
              <a:t>justified in the name of the Lord Jesus and by the Spirit of our God</a:t>
            </a:r>
            <a:r>
              <a:rPr lang="en-US" i="1" dirty="0" smtClean="0">
                <a:solidFill>
                  <a:schemeClr val="bg1"/>
                </a:solidFill>
              </a:rPr>
              <a:t>.</a:t>
            </a:r>
            <a:endParaRPr lang="en-US" i="1" dirty="0">
              <a:solidFill>
                <a:schemeClr val="bg1"/>
              </a:solidFill>
            </a:endParaRPr>
          </a:p>
        </p:txBody>
      </p:sp>
    </p:spTree>
    <p:extLst>
      <p:ext uri="{BB962C8B-B14F-4D97-AF65-F5344CB8AC3E}">
        <p14:creationId xmlns:p14="http://schemas.microsoft.com/office/powerpoint/2010/main" val="42583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9"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dirty="0" smtClean="0">
                <a:solidFill>
                  <a:schemeClr val="bg1"/>
                </a:solidFill>
              </a:rPr>
              <a:t>What’s it to me?</a:t>
            </a:r>
            <a:endParaRPr lang="en-US" dirty="0">
              <a:solidFill>
                <a:schemeClr val="bg1"/>
              </a:solidFill>
            </a:endParaRPr>
          </a:p>
        </p:txBody>
      </p:sp>
      <p:sp>
        <p:nvSpPr>
          <p:cNvPr id="3" name="Content Placeholder 2"/>
          <p:cNvSpPr>
            <a:spLocks noGrp="1"/>
          </p:cNvSpPr>
          <p:nvPr>
            <p:ph idx="1"/>
          </p:nvPr>
        </p:nvSpPr>
        <p:spPr>
          <a:xfrm>
            <a:off x="152400" y="1295400"/>
            <a:ext cx="8839200" cy="5105400"/>
          </a:xfrm>
        </p:spPr>
        <p:txBody>
          <a:bodyPr>
            <a:normAutofit/>
          </a:bodyPr>
          <a:lstStyle/>
          <a:p>
            <a:r>
              <a:rPr lang="en-US" dirty="0" smtClean="0">
                <a:solidFill>
                  <a:schemeClr val="bg1"/>
                </a:solidFill>
              </a:rPr>
              <a:t>If we want to be faithful children of God we MUST STOP LYING TO OURSELVES ABOUT SIN!</a:t>
            </a:r>
            <a:endParaRPr lang="en-US" i="1" dirty="0">
              <a:solidFill>
                <a:schemeClr val="bg1"/>
              </a:solidFill>
            </a:endParaRPr>
          </a:p>
        </p:txBody>
      </p:sp>
    </p:spTree>
    <p:extLst>
      <p:ext uri="{BB962C8B-B14F-4D97-AF65-F5344CB8AC3E}">
        <p14:creationId xmlns:p14="http://schemas.microsoft.com/office/powerpoint/2010/main" val="3839511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#1 – “I don’t have time”</a:t>
            </a:r>
            <a:endParaRPr lang="en-US" dirty="0">
              <a:solidFill>
                <a:schemeClr val="bg1"/>
              </a:solidFill>
            </a:endParaRPr>
          </a:p>
        </p:txBody>
      </p:sp>
      <p:sp>
        <p:nvSpPr>
          <p:cNvPr id="3" name="Content Placeholder 2"/>
          <p:cNvSpPr>
            <a:spLocks noGrp="1"/>
          </p:cNvSpPr>
          <p:nvPr>
            <p:ph idx="1"/>
          </p:nvPr>
        </p:nvSpPr>
        <p:spPr>
          <a:xfrm>
            <a:off x="0" y="1295400"/>
            <a:ext cx="8991600" cy="5105400"/>
          </a:xfrm>
        </p:spPr>
        <p:txBody>
          <a:bodyPr>
            <a:normAutofit fontScale="92500" lnSpcReduction="10000"/>
          </a:bodyPr>
          <a:lstStyle/>
          <a:p>
            <a:r>
              <a:rPr lang="en-US" dirty="0" smtClean="0">
                <a:solidFill>
                  <a:schemeClr val="bg1"/>
                </a:solidFill>
              </a:rPr>
              <a:t>Eccl. 12:13-14 </a:t>
            </a:r>
            <a:endParaRPr lang="en-US" dirty="0">
              <a:solidFill>
                <a:schemeClr val="bg1"/>
              </a:solidFill>
            </a:endParaRPr>
          </a:p>
          <a:p>
            <a:pPr lvl="1"/>
            <a:r>
              <a:rPr lang="en-US" i="1" dirty="0" smtClean="0">
                <a:solidFill>
                  <a:schemeClr val="bg1"/>
                </a:solidFill>
              </a:rPr>
              <a:t>Let </a:t>
            </a:r>
            <a:r>
              <a:rPr lang="en-US" i="1" dirty="0">
                <a:solidFill>
                  <a:schemeClr val="bg1"/>
                </a:solidFill>
              </a:rPr>
              <a:t>us hear the conclusion of the whole matter</a:t>
            </a:r>
            <a:r>
              <a:rPr lang="en-US" i="1" dirty="0" smtClean="0">
                <a:solidFill>
                  <a:schemeClr val="bg1"/>
                </a:solidFill>
              </a:rPr>
              <a:t>:  Fear </a:t>
            </a:r>
            <a:r>
              <a:rPr lang="en-US" i="1" dirty="0">
                <a:solidFill>
                  <a:schemeClr val="bg1"/>
                </a:solidFill>
              </a:rPr>
              <a:t>God and keep His </a:t>
            </a:r>
            <a:r>
              <a:rPr lang="en-US" i="1" dirty="0" smtClean="0">
                <a:solidFill>
                  <a:schemeClr val="bg1"/>
                </a:solidFill>
              </a:rPr>
              <a:t>commandments</a:t>
            </a:r>
            <a:r>
              <a:rPr lang="en-US" i="1" dirty="0">
                <a:solidFill>
                  <a:schemeClr val="bg1"/>
                </a:solidFill>
              </a:rPr>
              <a:t>, </a:t>
            </a:r>
            <a:r>
              <a:rPr lang="en-US" i="1" dirty="0" smtClean="0">
                <a:solidFill>
                  <a:schemeClr val="bg1"/>
                </a:solidFill>
              </a:rPr>
              <a:t>for </a:t>
            </a:r>
            <a:r>
              <a:rPr lang="en-US" i="1" u="sng" dirty="0">
                <a:solidFill>
                  <a:schemeClr val="bg1"/>
                </a:solidFill>
              </a:rPr>
              <a:t>this is man’s all</a:t>
            </a:r>
            <a:r>
              <a:rPr lang="en-US" i="1" dirty="0">
                <a:solidFill>
                  <a:schemeClr val="bg1"/>
                </a:solidFill>
              </a:rPr>
              <a:t>. </a:t>
            </a:r>
            <a:r>
              <a:rPr lang="en-US" i="1" dirty="0" smtClean="0">
                <a:solidFill>
                  <a:schemeClr val="bg1"/>
                </a:solidFill>
              </a:rPr>
              <a:t>  14 </a:t>
            </a:r>
            <a:r>
              <a:rPr lang="en-US" i="1" dirty="0">
                <a:solidFill>
                  <a:schemeClr val="bg1"/>
                </a:solidFill>
              </a:rPr>
              <a:t>For God will bring every work into judgment, </a:t>
            </a:r>
            <a:r>
              <a:rPr lang="en-US" i="1" dirty="0" smtClean="0">
                <a:solidFill>
                  <a:schemeClr val="bg1"/>
                </a:solidFill>
              </a:rPr>
              <a:t>including </a:t>
            </a:r>
            <a:r>
              <a:rPr lang="en-US" i="1" dirty="0">
                <a:solidFill>
                  <a:schemeClr val="bg1"/>
                </a:solidFill>
              </a:rPr>
              <a:t>every secret thing, w</a:t>
            </a:r>
            <a:r>
              <a:rPr lang="en-US" i="1" dirty="0" smtClean="0">
                <a:solidFill>
                  <a:schemeClr val="bg1"/>
                </a:solidFill>
              </a:rPr>
              <a:t>hether </a:t>
            </a:r>
            <a:r>
              <a:rPr lang="en-US" i="1" dirty="0">
                <a:solidFill>
                  <a:schemeClr val="bg1"/>
                </a:solidFill>
              </a:rPr>
              <a:t>good or evil</a:t>
            </a:r>
            <a:r>
              <a:rPr lang="en-US" dirty="0">
                <a:solidFill>
                  <a:schemeClr val="bg1"/>
                </a:solidFill>
              </a:rPr>
              <a:t>. </a:t>
            </a:r>
            <a:endParaRPr lang="en-US" dirty="0" smtClean="0">
              <a:solidFill>
                <a:schemeClr val="bg1"/>
              </a:solidFill>
            </a:endParaRPr>
          </a:p>
          <a:p>
            <a:r>
              <a:rPr lang="en-US" dirty="0" smtClean="0">
                <a:solidFill>
                  <a:schemeClr val="bg1"/>
                </a:solidFill>
              </a:rPr>
              <a:t>Matt. 6:33</a:t>
            </a:r>
          </a:p>
          <a:p>
            <a:pPr lvl="1"/>
            <a:r>
              <a:rPr lang="en-US" i="1" dirty="0" smtClean="0">
                <a:solidFill>
                  <a:schemeClr val="bg1"/>
                </a:solidFill>
              </a:rPr>
              <a:t>But </a:t>
            </a:r>
            <a:r>
              <a:rPr lang="en-US" i="1" u="sng" dirty="0">
                <a:solidFill>
                  <a:schemeClr val="bg1"/>
                </a:solidFill>
              </a:rPr>
              <a:t>seek first</a:t>
            </a:r>
            <a:r>
              <a:rPr lang="en-US" i="1" dirty="0">
                <a:solidFill>
                  <a:schemeClr val="bg1"/>
                </a:solidFill>
              </a:rPr>
              <a:t> the kingdom of God and His righteousness, and all these things shall be added to you.</a:t>
            </a:r>
            <a:endParaRPr lang="en-US" i="1" dirty="0" smtClean="0">
              <a:solidFill>
                <a:schemeClr val="bg1"/>
              </a:solidFill>
            </a:endParaRPr>
          </a:p>
          <a:p>
            <a:r>
              <a:rPr lang="en-US" dirty="0" smtClean="0">
                <a:solidFill>
                  <a:schemeClr val="bg1"/>
                </a:solidFill>
              </a:rPr>
              <a:t>Matt. 16:26 </a:t>
            </a:r>
          </a:p>
          <a:p>
            <a:pPr lvl="1"/>
            <a:r>
              <a:rPr lang="en-US" i="1" dirty="0" smtClean="0">
                <a:solidFill>
                  <a:schemeClr val="bg1"/>
                </a:solidFill>
              </a:rPr>
              <a:t>For </a:t>
            </a:r>
            <a:r>
              <a:rPr lang="en-US" i="1" dirty="0">
                <a:solidFill>
                  <a:schemeClr val="bg1"/>
                </a:solidFill>
              </a:rPr>
              <a:t>what profit is it to a man if he gains the whole world, and loses his own soul? Or what will a man give in exchange for his soul</a:t>
            </a:r>
            <a:r>
              <a:rPr lang="en-US" i="1" dirty="0" smtClean="0">
                <a:solidFill>
                  <a:schemeClr val="bg1"/>
                </a:solidFill>
              </a:rPr>
              <a:t>?</a:t>
            </a:r>
            <a:endParaRPr lang="en-US"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#2 – “I have Plenty of Time”</a:t>
            </a:r>
            <a:endParaRPr lang="en-US"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solidFill>
                  <a:schemeClr val="bg1"/>
                </a:solidFill>
              </a:rPr>
              <a:t>Prov. 6:6, 9 </a:t>
            </a:r>
          </a:p>
          <a:p>
            <a:pPr lvl="1"/>
            <a:r>
              <a:rPr lang="en-US" dirty="0" smtClean="0">
                <a:solidFill>
                  <a:schemeClr val="bg1"/>
                </a:solidFill>
              </a:rPr>
              <a:t>6 </a:t>
            </a:r>
            <a:r>
              <a:rPr lang="en-US" i="1" dirty="0" smtClean="0">
                <a:solidFill>
                  <a:schemeClr val="bg1"/>
                </a:solidFill>
              </a:rPr>
              <a:t>Go to the ant, you sluggard! </a:t>
            </a:r>
            <a:br>
              <a:rPr lang="en-US" i="1" dirty="0" smtClean="0">
                <a:solidFill>
                  <a:schemeClr val="bg1"/>
                </a:solidFill>
              </a:rPr>
            </a:br>
            <a:r>
              <a:rPr lang="en-US" i="1" dirty="0" smtClean="0">
                <a:solidFill>
                  <a:schemeClr val="bg1"/>
                </a:solidFill>
              </a:rPr>
              <a:t>      Consider her ways and be wise, </a:t>
            </a:r>
          </a:p>
          <a:p>
            <a:pPr lvl="1"/>
            <a:r>
              <a:rPr lang="en-US" i="1" dirty="0" smtClean="0">
                <a:solidFill>
                  <a:schemeClr val="bg1"/>
                </a:solidFill>
              </a:rPr>
              <a:t>9 How long will you slumber, O sluggard? </a:t>
            </a:r>
            <a:br>
              <a:rPr lang="en-US" i="1" dirty="0" smtClean="0">
                <a:solidFill>
                  <a:schemeClr val="bg1"/>
                </a:solidFill>
              </a:rPr>
            </a:br>
            <a:r>
              <a:rPr lang="en-US" i="1" dirty="0" smtClean="0">
                <a:solidFill>
                  <a:schemeClr val="bg1"/>
                </a:solidFill>
              </a:rPr>
              <a:t>      When will you rise from your sleep? </a:t>
            </a:r>
          </a:p>
          <a:p>
            <a:r>
              <a:rPr lang="en-US" dirty="0" smtClean="0">
                <a:solidFill>
                  <a:schemeClr val="bg1"/>
                </a:solidFill>
              </a:rPr>
              <a:t>Prov. 10:26</a:t>
            </a:r>
          </a:p>
          <a:p>
            <a:pPr lvl="1"/>
            <a:r>
              <a:rPr lang="en-US" i="1" dirty="0" smtClean="0">
                <a:solidFill>
                  <a:schemeClr val="bg1"/>
                </a:solidFill>
              </a:rPr>
              <a:t>As vinegar to the teeth and smoke to the eyes, </a:t>
            </a:r>
            <a:br>
              <a:rPr lang="en-US" i="1" dirty="0" smtClean="0">
                <a:solidFill>
                  <a:schemeClr val="bg1"/>
                </a:solidFill>
              </a:rPr>
            </a:br>
            <a:r>
              <a:rPr lang="en-US" i="1" dirty="0" smtClean="0">
                <a:solidFill>
                  <a:schemeClr val="bg1"/>
                </a:solidFill>
              </a:rPr>
              <a:t>      So is the lazy man to those who send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par>
                                <p:cTn id="19" presetID="54" presetClass="entr" presetSubtype="0" accel="10000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4"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9"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0"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#2 – “I have Plenty of Time”</a:t>
            </a:r>
            <a:endParaRPr lang="en-US" dirty="0">
              <a:solidFill>
                <a:schemeClr val="bg1"/>
              </a:solidFill>
            </a:endParaRP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solidFill>
                  <a:schemeClr val="bg1"/>
                </a:solidFill>
              </a:rPr>
              <a:t>1 Peter 1:24</a:t>
            </a:r>
          </a:p>
          <a:p>
            <a:pPr lvl="1"/>
            <a:r>
              <a:rPr lang="en-US" i="1" dirty="0" smtClean="0">
                <a:solidFill>
                  <a:schemeClr val="bg1"/>
                </a:solidFill>
              </a:rPr>
              <a:t>“ All flesh is as grass,</a:t>
            </a:r>
            <a:br>
              <a:rPr lang="en-US" i="1" dirty="0" smtClean="0">
                <a:solidFill>
                  <a:schemeClr val="bg1"/>
                </a:solidFill>
              </a:rPr>
            </a:br>
            <a:r>
              <a:rPr lang="en-US" i="1" dirty="0" smtClean="0">
                <a:solidFill>
                  <a:schemeClr val="bg1"/>
                </a:solidFill>
              </a:rPr>
              <a:t>      And all the glory of man as the flower of the grass.</a:t>
            </a:r>
            <a:br>
              <a:rPr lang="en-US" i="1" dirty="0" smtClean="0">
                <a:solidFill>
                  <a:schemeClr val="bg1"/>
                </a:solidFill>
              </a:rPr>
            </a:br>
            <a:r>
              <a:rPr lang="en-US" i="1" dirty="0" smtClean="0">
                <a:solidFill>
                  <a:schemeClr val="bg1"/>
                </a:solidFill>
              </a:rPr>
              <a:t>      The grass withers,</a:t>
            </a:r>
            <a:br>
              <a:rPr lang="en-US" i="1" dirty="0" smtClean="0">
                <a:solidFill>
                  <a:schemeClr val="bg1"/>
                </a:solidFill>
              </a:rPr>
            </a:br>
            <a:r>
              <a:rPr lang="en-US" i="1" dirty="0" smtClean="0">
                <a:solidFill>
                  <a:schemeClr val="bg1"/>
                </a:solidFill>
              </a:rPr>
              <a:t>      And its flower falls away”</a:t>
            </a:r>
          </a:p>
          <a:p>
            <a:r>
              <a:rPr lang="en-US" dirty="0" smtClean="0">
                <a:solidFill>
                  <a:schemeClr val="bg1"/>
                </a:solidFill>
              </a:rPr>
              <a:t>James 4:14</a:t>
            </a:r>
          </a:p>
          <a:p>
            <a:pPr lvl="1"/>
            <a:r>
              <a:rPr lang="en-US" i="1" dirty="0" smtClean="0">
                <a:solidFill>
                  <a:schemeClr val="bg1"/>
                </a:solidFill>
              </a:rPr>
              <a:t>whereas you do not know what will happen tomorrow. For what is your life? It is even a vapor that appears for a little time and then vanishes away</a:t>
            </a:r>
          </a:p>
          <a:p>
            <a:r>
              <a:rPr lang="en-US" dirty="0" smtClean="0">
                <a:solidFill>
                  <a:schemeClr val="bg1"/>
                </a:solidFill>
              </a:rPr>
              <a:t>1 John 2:17</a:t>
            </a:r>
          </a:p>
          <a:p>
            <a:pPr lvl="1"/>
            <a:r>
              <a:rPr lang="en-US" i="1" dirty="0">
                <a:solidFill>
                  <a:schemeClr val="bg1"/>
                </a:solidFill>
              </a:rPr>
              <a:t>And the world is passing away, and the lust of it; but he who does the will of God abides forever</a:t>
            </a:r>
            <a:r>
              <a:rPr lang="en-US" i="1" dirty="0" smtClean="0">
                <a:solidFill>
                  <a:schemeClr val="bg1"/>
                </a:solidFill>
              </a:rPr>
              <a:t>.</a:t>
            </a:r>
            <a:endParaRPr lang="en-US" i="1" dirty="0">
              <a:solidFill>
                <a:schemeClr val="bg1"/>
              </a:solidFill>
            </a:endParaRPr>
          </a:p>
        </p:txBody>
      </p:sp>
    </p:spTree>
    <p:extLst>
      <p:ext uri="{BB962C8B-B14F-4D97-AF65-F5344CB8AC3E}">
        <p14:creationId xmlns:p14="http://schemas.microsoft.com/office/powerpoint/2010/main" val="156534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par>
                                <p:cTn id="44" presetID="54" presetClass="entr" presetSubtype="0" accel="100000" fill="hold" grpId="0"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Lie #3 – “No one will see me”</a:t>
            </a:r>
            <a:endParaRPr lang="en-US" dirty="0">
              <a:solidFill>
                <a:schemeClr val="bg1"/>
              </a:solidFill>
            </a:endParaRPr>
          </a:p>
        </p:txBody>
      </p:sp>
      <p:sp>
        <p:nvSpPr>
          <p:cNvPr id="3" name="Content Placeholder 2"/>
          <p:cNvSpPr>
            <a:spLocks noGrp="1"/>
          </p:cNvSpPr>
          <p:nvPr>
            <p:ph idx="1"/>
          </p:nvPr>
        </p:nvSpPr>
        <p:spPr>
          <a:xfrm>
            <a:off x="152400" y="1600200"/>
            <a:ext cx="8839200" cy="4495800"/>
          </a:xfrm>
        </p:spPr>
        <p:txBody>
          <a:bodyPr>
            <a:normAutofit/>
          </a:bodyPr>
          <a:lstStyle/>
          <a:p>
            <a:r>
              <a:rPr lang="en-US" dirty="0" smtClean="0">
                <a:solidFill>
                  <a:schemeClr val="bg1"/>
                </a:solidFill>
              </a:rPr>
              <a:t>Num. 32:23</a:t>
            </a:r>
          </a:p>
          <a:p>
            <a:pPr lvl="1"/>
            <a:r>
              <a:rPr lang="en-US" i="1" dirty="0">
                <a:solidFill>
                  <a:schemeClr val="bg1"/>
                </a:solidFill>
              </a:rPr>
              <a:t>But if you do not do so, then take note, you have sinned against the LORD; and </a:t>
            </a:r>
            <a:r>
              <a:rPr lang="en-US" i="1" u="sng" dirty="0">
                <a:solidFill>
                  <a:schemeClr val="bg1"/>
                </a:solidFill>
              </a:rPr>
              <a:t>be sure your sin will find you out</a:t>
            </a:r>
            <a:r>
              <a:rPr lang="en-US" dirty="0">
                <a:solidFill>
                  <a:schemeClr val="bg1"/>
                </a:solidFill>
              </a:rPr>
              <a:t>.</a:t>
            </a:r>
          </a:p>
          <a:p>
            <a:r>
              <a:rPr lang="en-US" dirty="0" smtClean="0">
                <a:solidFill>
                  <a:schemeClr val="bg1"/>
                </a:solidFill>
              </a:rPr>
              <a:t>2 Sam. 12:7 </a:t>
            </a:r>
          </a:p>
          <a:p>
            <a:pPr lvl="1"/>
            <a:r>
              <a:rPr lang="en-US" i="1" dirty="0">
                <a:solidFill>
                  <a:schemeClr val="bg1"/>
                </a:solidFill>
              </a:rPr>
              <a:t>Then Nathan said to David, “You are the man! Thus says the LORD God of Israel: ‘I anointed you king over Israel, and I delivered you from the hand of Saul.</a:t>
            </a:r>
          </a:p>
          <a:p>
            <a:r>
              <a:rPr lang="en-US" dirty="0" smtClean="0">
                <a:solidFill>
                  <a:schemeClr val="bg1"/>
                </a:solidFill>
              </a:rPr>
              <a:t>Acts 5 – Ananias and </a:t>
            </a:r>
            <a:r>
              <a:rPr lang="en-US" dirty="0" err="1" smtClean="0">
                <a:solidFill>
                  <a:schemeClr val="bg1"/>
                </a:solidFill>
              </a:rPr>
              <a:t>Sapphira</a:t>
            </a:r>
            <a:r>
              <a:rPr lang="en-US"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Lie #4 – “God understands that’s the way I am”  “He made me that way”</a:t>
            </a:r>
            <a:endParaRPr lang="en-US" dirty="0">
              <a:solidFill>
                <a:schemeClr val="bg1"/>
              </a:solidFill>
            </a:endParaRPr>
          </a:p>
        </p:txBody>
      </p:sp>
      <p:sp>
        <p:nvSpPr>
          <p:cNvPr id="3" name="Content Placeholder 2"/>
          <p:cNvSpPr>
            <a:spLocks noGrp="1"/>
          </p:cNvSpPr>
          <p:nvPr>
            <p:ph idx="1"/>
          </p:nvPr>
        </p:nvSpPr>
        <p:spPr>
          <a:xfrm>
            <a:off x="152400" y="1600200"/>
            <a:ext cx="8839200" cy="5029200"/>
          </a:xfrm>
        </p:spPr>
        <p:txBody>
          <a:bodyPr>
            <a:normAutofit/>
          </a:bodyPr>
          <a:lstStyle/>
          <a:p>
            <a:r>
              <a:rPr lang="en-US" dirty="0" smtClean="0">
                <a:solidFill>
                  <a:schemeClr val="bg1"/>
                </a:solidFill>
              </a:rPr>
              <a:t>Ezek. 28:15</a:t>
            </a:r>
          </a:p>
          <a:p>
            <a:pPr lvl="1"/>
            <a:r>
              <a:rPr lang="en-US" sz="3200" i="1" dirty="0">
                <a:solidFill>
                  <a:schemeClr val="bg1"/>
                </a:solidFill>
              </a:rPr>
              <a:t>You were perfect in your ways from the day you were created, </a:t>
            </a:r>
            <a:r>
              <a:rPr lang="en-US" sz="3200" i="1" dirty="0" smtClean="0">
                <a:solidFill>
                  <a:schemeClr val="bg1"/>
                </a:solidFill>
              </a:rPr>
              <a:t>Till </a:t>
            </a:r>
            <a:r>
              <a:rPr lang="en-US" sz="3200" i="1" dirty="0">
                <a:solidFill>
                  <a:schemeClr val="bg1"/>
                </a:solidFill>
              </a:rPr>
              <a:t>iniquity was found in you. </a:t>
            </a:r>
          </a:p>
          <a:p>
            <a:r>
              <a:rPr lang="en-US" dirty="0" smtClean="0">
                <a:solidFill>
                  <a:schemeClr val="bg1"/>
                </a:solidFill>
              </a:rPr>
              <a:t>James 1:17</a:t>
            </a:r>
          </a:p>
          <a:p>
            <a:pPr lvl="1"/>
            <a:r>
              <a:rPr lang="en-US" sz="3200" i="1" dirty="0" smtClean="0">
                <a:solidFill>
                  <a:schemeClr val="bg1"/>
                </a:solidFill>
              </a:rPr>
              <a:t>Every good gift and every perfect gift is from above, and comes down from the Father of lights, with whom there is no variation or shadow of turning.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Lie #4 – “God understands that’s the way I am”  “He made me that way”</a:t>
            </a:r>
            <a:endParaRPr lang="en-US" dirty="0">
              <a:solidFill>
                <a:schemeClr val="bg1"/>
              </a:solidFill>
            </a:endParaRPr>
          </a:p>
        </p:txBody>
      </p:sp>
      <p:sp>
        <p:nvSpPr>
          <p:cNvPr id="3" name="Content Placeholder 2"/>
          <p:cNvSpPr>
            <a:spLocks noGrp="1"/>
          </p:cNvSpPr>
          <p:nvPr>
            <p:ph idx="1"/>
          </p:nvPr>
        </p:nvSpPr>
        <p:spPr>
          <a:xfrm>
            <a:off x="152400" y="1600200"/>
            <a:ext cx="8839200" cy="5029200"/>
          </a:xfrm>
        </p:spPr>
        <p:txBody>
          <a:bodyPr>
            <a:normAutofit/>
          </a:bodyPr>
          <a:lstStyle/>
          <a:p>
            <a:r>
              <a:rPr lang="en-US" dirty="0" smtClean="0">
                <a:solidFill>
                  <a:schemeClr val="bg1"/>
                </a:solidFill>
              </a:rPr>
              <a:t>Acts 17:30</a:t>
            </a:r>
          </a:p>
          <a:p>
            <a:pPr lvl="1"/>
            <a:r>
              <a:rPr lang="en-US" sz="3200" i="1" dirty="0">
                <a:solidFill>
                  <a:schemeClr val="bg1"/>
                </a:solidFill>
              </a:rPr>
              <a:t>Truly, these times of ignorance God overlooked, but now commands all men everywhere to repent</a:t>
            </a:r>
            <a:r>
              <a:rPr lang="en-US" sz="3200" i="1" dirty="0" smtClean="0">
                <a:solidFill>
                  <a:schemeClr val="bg1"/>
                </a:solidFill>
              </a:rPr>
              <a:t>,</a:t>
            </a:r>
          </a:p>
          <a:p>
            <a:r>
              <a:rPr lang="en-US" dirty="0" smtClean="0">
                <a:solidFill>
                  <a:schemeClr val="bg1"/>
                </a:solidFill>
              </a:rPr>
              <a:t>Luke 13:3</a:t>
            </a:r>
          </a:p>
          <a:p>
            <a:pPr lvl="1"/>
            <a:r>
              <a:rPr lang="en-US" sz="3200" i="1" dirty="0">
                <a:solidFill>
                  <a:schemeClr val="bg1"/>
                </a:solidFill>
              </a:rPr>
              <a:t>…but unless you repent you will all likewise perish</a:t>
            </a:r>
            <a:r>
              <a:rPr lang="en-US" sz="3200" i="1" dirty="0" smtClean="0">
                <a:solidFill>
                  <a:schemeClr val="bg1"/>
                </a:solidFill>
              </a:rPr>
              <a:t>.</a:t>
            </a:r>
          </a:p>
        </p:txBody>
      </p:sp>
    </p:spTree>
    <p:extLst>
      <p:ext uri="{BB962C8B-B14F-4D97-AF65-F5344CB8AC3E}">
        <p14:creationId xmlns:p14="http://schemas.microsoft.com/office/powerpoint/2010/main" val="233765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fontScale="90000"/>
          </a:bodyPr>
          <a:lstStyle/>
          <a:p>
            <a:r>
              <a:rPr lang="en-US" dirty="0" smtClean="0">
                <a:solidFill>
                  <a:schemeClr val="bg1"/>
                </a:solidFill>
              </a:rPr>
              <a:t>Lie #5 – “I can ask for forgiveness later”</a:t>
            </a:r>
            <a:endParaRPr lang="en-US" dirty="0">
              <a:solidFill>
                <a:schemeClr val="bg1"/>
              </a:solidFill>
            </a:endParaRPr>
          </a:p>
        </p:txBody>
      </p:sp>
      <p:sp>
        <p:nvSpPr>
          <p:cNvPr id="3" name="Content Placeholder 2"/>
          <p:cNvSpPr>
            <a:spLocks noGrp="1"/>
          </p:cNvSpPr>
          <p:nvPr>
            <p:ph idx="1"/>
          </p:nvPr>
        </p:nvSpPr>
        <p:spPr>
          <a:xfrm>
            <a:off x="152400" y="1600200"/>
            <a:ext cx="8839200" cy="4495800"/>
          </a:xfrm>
        </p:spPr>
        <p:txBody>
          <a:bodyPr/>
          <a:lstStyle/>
          <a:p>
            <a:r>
              <a:rPr lang="en-US" dirty="0" smtClean="0">
                <a:solidFill>
                  <a:schemeClr val="bg1"/>
                </a:solidFill>
              </a:rPr>
              <a:t>Rom. 6:17</a:t>
            </a:r>
          </a:p>
          <a:p>
            <a:pPr lvl="1"/>
            <a:r>
              <a:rPr lang="en-US" i="1" dirty="0" smtClean="0">
                <a:solidFill>
                  <a:schemeClr val="bg1"/>
                </a:solidFill>
              </a:rPr>
              <a:t>But </a:t>
            </a:r>
            <a:r>
              <a:rPr lang="en-US" i="1" dirty="0">
                <a:solidFill>
                  <a:schemeClr val="bg1"/>
                </a:solidFill>
              </a:rPr>
              <a:t>God be thanked that though you were slaves of sin, yet you obeyed from the heart that form of doctrine to which you were delivered.</a:t>
            </a:r>
          </a:p>
          <a:p>
            <a:r>
              <a:rPr lang="en-US" dirty="0" smtClean="0">
                <a:solidFill>
                  <a:schemeClr val="bg1"/>
                </a:solidFill>
              </a:rPr>
              <a:t>Matt. 24:36</a:t>
            </a:r>
          </a:p>
          <a:p>
            <a:pPr lvl="1"/>
            <a:r>
              <a:rPr lang="en-US" i="1" dirty="0">
                <a:solidFill>
                  <a:schemeClr val="bg1"/>
                </a:solidFill>
              </a:rPr>
              <a:t>“But of that day and hour no one knows, not even the angels of heaven, but My Father only</a:t>
            </a:r>
            <a:r>
              <a:rPr lang="en-US" i="1" dirty="0" smtClean="0">
                <a:solidFill>
                  <a:schemeClr val="bg1"/>
                </a:solidFill>
              </a:rPr>
              <a:t>.”</a:t>
            </a:r>
            <a:endParaRPr lang="en-US"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2"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sz="4000" dirty="0" smtClean="0">
                <a:solidFill>
                  <a:schemeClr val="bg1"/>
                </a:solidFill>
              </a:rPr>
              <a:t>Lie #6 </a:t>
            </a:r>
            <a:r>
              <a:rPr lang="en-US" dirty="0" smtClean="0">
                <a:solidFill>
                  <a:schemeClr val="bg1"/>
                </a:solidFill>
              </a:rPr>
              <a:t>-  “It’s ok if my intentions are good”</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dirty="0" err="1" smtClean="0">
                <a:solidFill>
                  <a:schemeClr val="bg1"/>
                </a:solidFill>
              </a:rPr>
              <a:t>Uzzah</a:t>
            </a:r>
            <a:r>
              <a:rPr lang="en-US" dirty="0" smtClean="0">
                <a:solidFill>
                  <a:schemeClr val="bg1"/>
                </a:solidFill>
              </a:rPr>
              <a:t> – 2 Samuel 6:6-7</a:t>
            </a:r>
          </a:p>
          <a:p>
            <a:pPr lvl="1"/>
            <a:r>
              <a:rPr lang="en-US" i="1" dirty="0" err="1">
                <a:solidFill>
                  <a:schemeClr val="bg1"/>
                </a:solidFill>
              </a:rPr>
              <a:t>Uzzah</a:t>
            </a:r>
            <a:r>
              <a:rPr lang="en-US" i="1" dirty="0">
                <a:solidFill>
                  <a:schemeClr val="bg1"/>
                </a:solidFill>
              </a:rPr>
              <a:t> put out his hand to the ark of God and took hold of it, for the oxen stumbled. 7 Then the anger of the LORD was aroused against </a:t>
            </a:r>
            <a:r>
              <a:rPr lang="en-US" i="1" dirty="0" err="1">
                <a:solidFill>
                  <a:schemeClr val="bg1"/>
                </a:solidFill>
              </a:rPr>
              <a:t>Uzzah</a:t>
            </a:r>
            <a:r>
              <a:rPr lang="en-US" i="1" dirty="0">
                <a:solidFill>
                  <a:schemeClr val="bg1"/>
                </a:solidFill>
              </a:rPr>
              <a:t>, and God struck him there for his error; and he died there by the ark of God</a:t>
            </a:r>
            <a:r>
              <a:rPr lang="en-US" i="1" dirty="0" smtClean="0">
                <a:solidFill>
                  <a:schemeClr val="bg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par>
                                <p:cTn id="12" presetID="54" presetClass="entr" presetSubtype="0" accel="10000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46440</TotalTime>
  <Words>1252</Words>
  <Application>Microsoft Office PowerPoint</Application>
  <PresentationFormat>On-screen Show (4:3)</PresentationFormat>
  <Paragraphs>99</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Ten Lies We Tell Ourselves</vt:lpstr>
      <vt:lpstr>Lie #1 – “I don’t have time”</vt:lpstr>
      <vt:lpstr>Lie #2 – “I have Plenty of Time”</vt:lpstr>
      <vt:lpstr>Lie #2 – “I have Plenty of Time”</vt:lpstr>
      <vt:lpstr>Lie #3 – “No one will see me”</vt:lpstr>
      <vt:lpstr>Lie #4 – “God understands that’s the way I am”  “He made me that way”</vt:lpstr>
      <vt:lpstr>Lie #4 – “God understands that’s the way I am”  “He made me that way”</vt:lpstr>
      <vt:lpstr>Lie #5 – “I can ask for forgiveness later”</vt:lpstr>
      <vt:lpstr>Lie #6 -  “It’s ok if my intentions are good”</vt:lpstr>
      <vt:lpstr>Lie #7 – “I’m sure God is pleased with it”</vt:lpstr>
      <vt:lpstr>Lie #7 – “I’m sure God is pleased with it”</vt:lpstr>
      <vt:lpstr>Lie #8 – “I’m too young”</vt:lpstr>
      <vt:lpstr>Lie #8 – “I’m too young”</vt:lpstr>
      <vt:lpstr>Lie #9 – “I’m too old” “I’ve done my part”</vt:lpstr>
      <vt:lpstr>Lie #10 – “He’ll never convert”</vt:lpstr>
      <vt:lpstr>Lie #10 – “He’ll never convert”</vt:lpstr>
      <vt:lpstr>What’s it to me?</vt:lpstr>
    </vt:vector>
  </TitlesOfParts>
  <Company>Granbury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Tim E Stevens</dc:creator>
  <cp:keywords>Lies we tell ourselves</cp:keywords>
  <cp:lastModifiedBy>Tim</cp:lastModifiedBy>
  <cp:revision>30</cp:revision>
  <cp:lastPrinted>2015-01-15T15:53:40Z</cp:lastPrinted>
  <dcterms:created xsi:type="dcterms:W3CDTF">2011-05-25T13:44:29Z</dcterms:created>
  <dcterms:modified xsi:type="dcterms:W3CDTF">2015-04-22T21:49:22Z</dcterms:modified>
</cp:coreProperties>
</file>