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7" r:id="rId4"/>
    <p:sldId id="268" r:id="rId5"/>
    <p:sldId id="266" r:id="rId6"/>
    <p:sldId id="269" r:id="rId7"/>
    <p:sldId id="270" r:id="rId8"/>
    <p:sldId id="274" r:id="rId9"/>
    <p:sldId id="275" r:id="rId10"/>
    <p:sldId id="265" r:id="rId11"/>
    <p:sldId id="272" r:id="rId12"/>
    <p:sldId id="276" r:id="rId13"/>
    <p:sldId id="264" r:id="rId14"/>
    <p:sldId id="273" r:id="rId15"/>
    <p:sldId id="263" r:id="rId16"/>
    <p:sldId id="278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88" autoAdjust="0"/>
  </p:normalViewPr>
  <p:slideViewPr>
    <p:cSldViewPr>
      <p:cViewPr varScale="1">
        <p:scale>
          <a:sx n="56" d="100"/>
          <a:sy n="56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AFF2F-C738-4D0A-9B4B-82A416352C7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1D2C5-5D42-4A77-BD4F-739CA72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6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65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25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74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74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88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30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532EC-E9D0-467F-B452-DF9FFD82EE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5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2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41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46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6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36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9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D2C5-5D42-4A77-BD4F-739CA72253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D6BB-4180-4BB0-93C3-7687935C9FA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D550-1A53-48EA-B60E-FCFA121D6B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solidFill>
                  <a:schemeClr val="bg1"/>
                </a:solidFill>
              </a:rPr>
              <a:t>Gods Plumb </a:t>
            </a:r>
            <a:r>
              <a:rPr lang="en-US" sz="4800" dirty="0" smtClean="0">
                <a:solidFill>
                  <a:schemeClr val="bg1"/>
                </a:solidFill>
              </a:rPr>
              <a:t>line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Amos 7:7-9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Plumb Line Emphasizes that God Judges Everything by an Exact Standard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Isaiah 28:16-17 - Therefore thus says the Lord GOD:     “ Behold, I lay in Zion a stone for a foundation,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tried stone, a </a:t>
            </a:r>
            <a:r>
              <a:rPr lang="en-US" dirty="0" smtClean="0">
                <a:solidFill>
                  <a:schemeClr val="bg1"/>
                </a:solidFill>
              </a:rPr>
              <a:t>precious cornerstone</a:t>
            </a:r>
            <a:r>
              <a:rPr lang="en-US" dirty="0">
                <a:solidFill>
                  <a:schemeClr val="bg1"/>
                </a:solidFill>
              </a:rPr>
              <a:t>, a sure foundation;   Whoever believes will not act hastily.   17 Also I will make </a:t>
            </a:r>
            <a:r>
              <a:rPr lang="en-US" u="sng" dirty="0">
                <a:solidFill>
                  <a:schemeClr val="bg1"/>
                </a:solidFill>
              </a:rPr>
              <a:t>justice the measuring line</a:t>
            </a:r>
            <a:r>
              <a:rPr lang="en-US" dirty="0">
                <a:solidFill>
                  <a:schemeClr val="bg1"/>
                </a:solidFill>
              </a:rPr>
              <a:t>,   </a:t>
            </a:r>
            <a:r>
              <a:rPr lang="en-US" u="sng" dirty="0">
                <a:solidFill>
                  <a:schemeClr val="bg1"/>
                </a:solidFill>
              </a:rPr>
              <a:t>And righteousness the plummet</a:t>
            </a:r>
            <a:r>
              <a:rPr lang="en-US" dirty="0">
                <a:solidFill>
                  <a:schemeClr val="bg1"/>
                </a:solidFill>
              </a:rPr>
              <a:t>;  The hail will sweep away the refuge of lies,  And the waters will overflow the hiding place.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Plumb Line Emphasizes that God Judges Everything by an Exact Standard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Isaiah </a:t>
            </a:r>
            <a:r>
              <a:rPr lang="en-US" dirty="0" smtClean="0">
                <a:solidFill>
                  <a:schemeClr val="bg1"/>
                </a:solidFill>
              </a:rPr>
              <a:t>28:16-17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Romans 2:2 </a:t>
            </a: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i="1" dirty="0">
                <a:solidFill>
                  <a:schemeClr val="bg1"/>
                </a:solidFill>
              </a:rPr>
              <a:t>But we know that </a:t>
            </a:r>
            <a:r>
              <a:rPr lang="en-US" i="1" u="sng" dirty="0">
                <a:solidFill>
                  <a:schemeClr val="bg1"/>
                </a:solidFill>
              </a:rPr>
              <a:t>the judgment of God is according to truth</a:t>
            </a:r>
            <a:r>
              <a:rPr lang="en-US" i="1" dirty="0">
                <a:solidFill>
                  <a:schemeClr val="bg1"/>
                </a:solidFill>
              </a:rPr>
              <a:t> against those who practice such things.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John 12:48 - </a:t>
            </a:r>
            <a:r>
              <a:rPr lang="en-US" i="1" dirty="0">
                <a:solidFill>
                  <a:schemeClr val="bg1"/>
                </a:solidFill>
              </a:rPr>
              <a:t>He who rejects Me, and does not receive </a:t>
            </a:r>
            <a:r>
              <a:rPr lang="en-US" i="1" u="sng" dirty="0">
                <a:solidFill>
                  <a:schemeClr val="bg1"/>
                </a:solidFill>
              </a:rPr>
              <a:t>My words, has that which judges him</a:t>
            </a:r>
            <a:r>
              <a:rPr lang="en-US" i="1" dirty="0">
                <a:solidFill>
                  <a:schemeClr val="bg1"/>
                </a:solidFill>
              </a:rPr>
              <a:t>—the word that I have spoken will judge him in the last day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Plumb Line Emphasizes that God Judges Everything by an Exact Standard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Isaiah </a:t>
            </a:r>
            <a:r>
              <a:rPr lang="en-US" dirty="0" smtClean="0">
                <a:solidFill>
                  <a:schemeClr val="bg1"/>
                </a:solidFill>
              </a:rPr>
              <a:t>28:16-17; Romans 2:2; John 12:48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Rev. </a:t>
            </a:r>
            <a:r>
              <a:rPr lang="en-US" dirty="0">
                <a:solidFill>
                  <a:schemeClr val="bg1"/>
                </a:solidFill>
              </a:rPr>
              <a:t>20:12 - </a:t>
            </a:r>
            <a:r>
              <a:rPr lang="en-US" i="1" dirty="0">
                <a:solidFill>
                  <a:schemeClr val="bg1"/>
                </a:solidFill>
              </a:rPr>
              <a:t>And I saw the dead, small and great, standing before God, and books were opened. And another book was opened, which is the Book of Life. </a:t>
            </a:r>
            <a:r>
              <a:rPr lang="en-US" i="1" u="sng" dirty="0">
                <a:solidFill>
                  <a:schemeClr val="bg1"/>
                </a:solidFill>
              </a:rPr>
              <a:t>And the dead were judged according to their works, by the things which were written in the </a:t>
            </a:r>
            <a:r>
              <a:rPr lang="en-US" i="1" u="sng" dirty="0" smtClean="0">
                <a:solidFill>
                  <a:schemeClr val="bg1"/>
                </a:solidFill>
              </a:rPr>
              <a:t>books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Rom. 2:11 – “For there is no partiality with God.”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Gal. </a:t>
            </a:r>
            <a:r>
              <a:rPr lang="en-US" dirty="0">
                <a:solidFill>
                  <a:schemeClr val="bg1"/>
                </a:solidFill>
              </a:rPr>
              <a:t>6:7-8 - </a:t>
            </a:r>
            <a:r>
              <a:rPr lang="en-US" i="1" dirty="0">
                <a:solidFill>
                  <a:schemeClr val="bg1"/>
                </a:solidFill>
              </a:rPr>
              <a:t>Do not be deceived, God is not mocked; for whatever a man sows, that he will also reap.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3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Building Our “Wall” We Should Test Against the Plumb Line as We 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 Cor. </a:t>
            </a:r>
            <a:r>
              <a:rPr lang="en-US" dirty="0">
                <a:solidFill>
                  <a:schemeClr val="bg1"/>
                </a:solidFill>
              </a:rPr>
              <a:t>13:5 - </a:t>
            </a:r>
            <a:r>
              <a:rPr lang="en-US" i="1" dirty="0">
                <a:solidFill>
                  <a:schemeClr val="bg1"/>
                </a:solidFill>
              </a:rPr>
              <a:t>Examine yourselves as to whether you are in the faith. Test yourselves. Do you not know yourselves, that Jesus Christ is in you?—unless indeed you are disqualified.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 Cor. 9:27 </a:t>
            </a: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i="1" dirty="0">
                <a:solidFill>
                  <a:schemeClr val="bg1"/>
                </a:solidFill>
              </a:rPr>
              <a:t>But I discipline my body and bring it into subjection, lest, when I have preached to others, I myself should become disqualified</a:t>
            </a:r>
            <a:endParaRPr lang="en-US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Building Our “Wall” We Should Test Against the Plumb Line as We 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2 Cor. </a:t>
            </a:r>
            <a:r>
              <a:rPr lang="pt-BR" dirty="0" smtClean="0">
                <a:solidFill>
                  <a:schemeClr val="bg1"/>
                </a:solidFill>
              </a:rPr>
              <a:t>13:5; 1 </a:t>
            </a:r>
            <a:r>
              <a:rPr lang="pt-BR" dirty="0">
                <a:solidFill>
                  <a:schemeClr val="bg1"/>
                </a:solidFill>
              </a:rPr>
              <a:t>Cor. 9:27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 Tim. 2:15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baseline="30000" dirty="0" smtClean="0">
                <a:solidFill>
                  <a:schemeClr val="bg1"/>
                </a:solidFill>
              </a:rPr>
              <a:t>15</a:t>
            </a:r>
            <a:r>
              <a:rPr lang="en-US" dirty="0" smtClean="0">
                <a:solidFill>
                  <a:schemeClr val="bg1"/>
                </a:solidFill>
              </a:rPr>
              <a:t> Be diligent to present yourself approved to God, a worker who does not need to be ashamed, </a:t>
            </a:r>
            <a:r>
              <a:rPr lang="en-US" u="sng" dirty="0" smtClean="0">
                <a:solidFill>
                  <a:schemeClr val="bg1"/>
                </a:solidFill>
              </a:rPr>
              <a:t>rightly dividing the word of truth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is a standard for everything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Sports there are rules.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Science and Math there are exact systems of weights and measurements.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Carpenter has his rule and level.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Mason has the plumb line.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Why would God, the Creator, not expect us to follow His standard??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en-US" sz="3600" b="1" kern="0" dirty="0" smtClean="0">
                <a:latin typeface="Times New Roman"/>
                <a:ea typeface="+mj-ea"/>
                <a:cs typeface="+mj-cs"/>
              </a:rPr>
              <a:t>		</a:t>
            </a:r>
            <a:r>
              <a:rPr lang="en-US" altLang="en-US" sz="3600" b="1" u="sng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The </a:t>
            </a:r>
            <a:r>
              <a:rPr lang="en-US" altLang="en-US" sz="3600" b="1" u="sng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Steps to Salvation</a:t>
            </a:r>
            <a:r>
              <a:rPr lang="en-US" altLang="en-US" sz="22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	  </a:t>
            </a:r>
            <a:br>
              <a:rPr lang="en-US" altLang="en-US" sz="22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</a:br>
            <a:r>
              <a:rPr lang="en-US" altLang="en-US" sz="2800" b="1" u="sng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Hear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 – Romans 10:17 “So then faith comes by hearing and 	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hearing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by the word of God.”                             </a:t>
            </a:r>
            <a:b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</a:br>
            <a:r>
              <a:rPr lang="en-US" altLang="en-US" sz="2800" b="1" u="sng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Believe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 – Mark 16:16 “He who believes and is baptized will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be saved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; but he who does not believe will be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condemned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.”                                                      </a:t>
            </a:r>
            <a:b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</a:br>
            <a:r>
              <a:rPr lang="en-US" altLang="en-US" sz="2800" b="1" u="sng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Repent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 – Acts 26:20 “…that they should repent, turn to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God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, and 	do works befitting repentance.                </a:t>
            </a:r>
            <a:b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</a:br>
            <a:r>
              <a:rPr lang="en-US" altLang="en-US" sz="2800" b="1" u="sng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Confess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 – Matthew 10:32 “Therefore whoever confesses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Me before men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, him I will also confess before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My Father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who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is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in heaven.	                                                 </a:t>
            </a:r>
            <a:b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</a:br>
            <a:r>
              <a:rPr lang="en-US" altLang="en-US" sz="2800" b="1" u="sng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Be Baptized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– Acts 2:38 “…repent, and let every one of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you be baptized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in the name of Jesus Christ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for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the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remission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of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sins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; and you shall receive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the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gift of the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Holy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Spirit.”                                                                </a:t>
            </a:r>
            <a:b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</a:br>
            <a:r>
              <a:rPr lang="en-US" altLang="en-US" sz="2800" b="1" u="sng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Remain Faithful 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– Revelation 2:10 “…Be faithful until </a:t>
            </a:r>
            <a:r>
              <a:rPr lang="en-US" altLang="en-US" sz="2800" b="1" kern="0" dirty="0" smtClean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		death</a:t>
            </a:r>
            <a:r>
              <a:rPr lang="en-US" altLang="en-US" sz="2800" b="1" kern="0" dirty="0">
                <a:solidFill>
                  <a:schemeClr val="bg1"/>
                </a:solidFill>
                <a:latin typeface="Times New Roman"/>
                <a:ea typeface="+mj-ea"/>
                <a:cs typeface="+mj-cs"/>
              </a:rPr>
              <a:t>, and 	I will give you the crown of life.”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Amos 7:7-9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Vision of the Plumb Line</a:t>
            </a: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7</a:t>
            </a:r>
            <a:r>
              <a:rPr lang="en-US" sz="2800" dirty="0" smtClean="0">
                <a:solidFill>
                  <a:schemeClr val="bg1"/>
                </a:solidFill>
              </a:rPr>
              <a:t> Thus He showed me: Behold, the Lord stood on a wall </a:t>
            </a:r>
            <a:r>
              <a:rPr lang="en-US" sz="2800" i="1" u="sng" dirty="0" smtClean="0">
                <a:solidFill>
                  <a:schemeClr val="bg1"/>
                </a:solidFill>
              </a:rPr>
              <a:t>made</a:t>
            </a:r>
            <a:r>
              <a:rPr lang="en-US" sz="2800" u="sng" dirty="0" smtClean="0">
                <a:solidFill>
                  <a:schemeClr val="bg1"/>
                </a:solidFill>
              </a:rPr>
              <a:t> with a plumb line</a:t>
            </a:r>
            <a:r>
              <a:rPr lang="en-US" sz="2800" dirty="0" smtClean="0">
                <a:solidFill>
                  <a:schemeClr val="bg1"/>
                </a:solidFill>
              </a:rPr>
              <a:t>, with a plumb line in His hand. </a:t>
            </a:r>
            <a:r>
              <a:rPr lang="en-US" sz="2800" baseline="30000" dirty="0" smtClean="0">
                <a:solidFill>
                  <a:schemeClr val="bg1"/>
                </a:solidFill>
              </a:rPr>
              <a:t>8</a:t>
            </a:r>
            <a:r>
              <a:rPr lang="en-US" sz="2800" dirty="0" smtClean="0">
                <a:solidFill>
                  <a:schemeClr val="bg1"/>
                </a:solidFill>
              </a:rPr>
              <a:t> And the LORD said to me, “Amos, what do you see?”  And I said, “A plumb line.”  Then the Lord said: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“ Behold, I am setting a plumb line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In the midst of My people Israel;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I will not pass by them anymore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baseline="30000" dirty="0" smtClean="0">
                <a:solidFill>
                  <a:schemeClr val="bg1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> The high places of Isaac shall be desolate,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And the sanctuaries of Israel shall be laid waste.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I will rise with the sword against the house of Jeroboam.”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Importance of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Straight and Solid Foundations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Matt. 7:24-27 – </a:t>
            </a:r>
            <a:r>
              <a:rPr lang="en-US" i="1" dirty="0" smtClean="0">
                <a:solidFill>
                  <a:schemeClr val="bg1"/>
                </a:solidFill>
              </a:rPr>
              <a:t>“Therefore </a:t>
            </a:r>
            <a:r>
              <a:rPr lang="en-US" i="1" u="sng" dirty="0" smtClean="0">
                <a:solidFill>
                  <a:schemeClr val="bg1"/>
                </a:solidFill>
              </a:rPr>
              <a:t>whoever </a:t>
            </a:r>
            <a:r>
              <a:rPr lang="en-US" b="1" i="1" u="sng" dirty="0" smtClean="0">
                <a:solidFill>
                  <a:schemeClr val="bg1"/>
                </a:solidFill>
              </a:rPr>
              <a:t>hears</a:t>
            </a:r>
            <a:r>
              <a:rPr lang="en-US" i="1" u="sng" dirty="0" smtClean="0">
                <a:solidFill>
                  <a:schemeClr val="bg1"/>
                </a:solidFill>
              </a:rPr>
              <a:t> these sayings of Mine, and </a:t>
            </a:r>
            <a:r>
              <a:rPr lang="en-US" b="1" i="1" u="sng" dirty="0" smtClean="0">
                <a:solidFill>
                  <a:schemeClr val="bg1"/>
                </a:solidFill>
              </a:rPr>
              <a:t>does</a:t>
            </a:r>
            <a:r>
              <a:rPr lang="en-US" i="1" u="sng" dirty="0" smtClean="0">
                <a:solidFill>
                  <a:schemeClr val="bg1"/>
                </a:solidFill>
              </a:rPr>
              <a:t> them</a:t>
            </a:r>
            <a:r>
              <a:rPr lang="en-US" i="1" dirty="0" smtClean="0">
                <a:solidFill>
                  <a:schemeClr val="bg1"/>
                </a:solidFill>
              </a:rPr>
              <a:t>, I will liken him to a wise man who built his house on the rock…”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Importance of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Straight and Solid Foundations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Matt. 7:24-27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 Cor. 3:11 </a:t>
            </a: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i="1" dirty="0">
                <a:solidFill>
                  <a:schemeClr val="bg1"/>
                </a:solidFill>
              </a:rPr>
              <a:t>For no other foundation can anyone lay than that which is laid, which is Jesus Christ. </a:t>
            </a:r>
            <a:endParaRPr lang="en-US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 Expects Every “Wall”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to be Built by His Plumb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“Standard of Pleasure?”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Luke 12:13-21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“Standard of Popular Opinion?”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Ex. </a:t>
            </a:r>
            <a:r>
              <a:rPr lang="en-US" dirty="0">
                <a:solidFill>
                  <a:schemeClr val="bg1"/>
                </a:solidFill>
              </a:rPr>
              <a:t>23:2 – </a:t>
            </a:r>
            <a:r>
              <a:rPr lang="en-US" i="1" dirty="0">
                <a:solidFill>
                  <a:schemeClr val="bg1"/>
                </a:solidFill>
              </a:rPr>
              <a:t>“You shall not follow a crowd to do </a:t>
            </a:r>
            <a:r>
              <a:rPr lang="en-US" i="1" dirty="0" smtClean="0">
                <a:solidFill>
                  <a:schemeClr val="bg1"/>
                </a:solidFill>
              </a:rPr>
              <a:t>evil”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“Standard of Certain Prejudices?”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 Expects Every “Wall”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to be Built by His Plumb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181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Luke </a:t>
            </a:r>
            <a:r>
              <a:rPr lang="en-US" dirty="0" smtClean="0">
                <a:solidFill>
                  <a:schemeClr val="bg1"/>
                </a:solidFill>
              </a:rPr>
              <a:t>12:13-21; Ex</a:t>
            </a:r>
            <a:r>
              <a:rPr lang="en-US" dirty="0">
                <a:solidFill>
                  <a:schemeClr val="bg1"/>
                </a:solidFill>
              </a:rPr>
              <a:t>. 23:2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 Tim. </a:t>
            </a:r>
            <a:r>
              <a:rPr lang="en-US" dirty="0">
                <a:solidFill>
                  <a:schemeClr val="bg1"/>
                </a:solidFill>
              </a:rPr>
              <a:t>3:16-17 – “All Scripture is given by inspiration of God, </a:t>
            </a:r>
            <a:r>
              <a:rPr lang="en-US" u="sng" dirty="0">
                <a:solidFill>
                  <a:schemeClr val="bg1"/>
                </a:solidFill>
              </a:rPr>
              <a:t>and is </a:t>
            </a:r>
            <a:r>
              <a:rPr lang="en-US" u="sng" dirty="0" smtClean="0">
                <a:solidFill>
                  <a:schemeClr val="bg1"/>
                </a:solidFill>
              </a:rPr>
              <a:t>profitable</a:t>
            </a:r>
            <a:r>
              <a:rPr lang="en-US" dirty="0" smtClean="0">
                <a:solidFill>
                  <a:schemeClr val="bg1"/>
                </a:solidFill>
              </a:rPr>
              <a:t>...”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Heb. 2:1-3</a:t>
            </a:r>
          </a:p>
          <a:p>
            <a:pPr lvl="1"/>
            <a:r>
              <a:rPr lang="en-US" sz="3000" i="1" dirty="0">
                <a:solidFill>
                  <a:schemeClr val="bg1"/>
                </a:solidFill>
              </a:rPr>
              <a:t>Therefore we must give the </a:t>
            </a:r>
            <a:r>
              <a:rPr lang="en-US" sz="3000" i="1" u="sng" dirty="0">
                <a:solidFill>
                  <a:schemeClr val="bg1"/>
                </a:solidFill>
              </a:rPr>
              <a:t>more earnest heed </a:t>
            </a:r>
            <a:r>
              <a:rPr lang="en-US" sz="3000" i="1" dirty="0">
                <a:solidFill>
                  <a:schemeClr val="bg1"/>
                </a:solidFill>
              </a:rPr>
              <a:t>to the things we have heard, </a:t>
            </a:r>
            <a:r>
              <a:rPr lang="en-US" sz="3000" i="1" u="sng" dirty="0">
                <a:solidFill>
                  <a:schemeClr val="bg1"/>
                </a:solidFill>
              </a:rPr>
              <a:t>lest we drift away</a:t>
            </a:r>
            <a:r>
              <a:rPr lang="en-US" sz="3000" i="1" dirty="0">
                <a:solidFill>
                  <a:schemeClr val="bg1"/>
                </a:solidFill>
              </a:rPr>
              <a:t>. 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>
                <a:solidFill>
                  <a:schemeClr val="bg1"/>
                </a:solidFill>
              </a:rPr>
              <a:t>For if the word spoken through angels proved </a:t>
            </a:r>
            <a:r>
              <a:rPr lang="en-US" sz="3000" i="1" u="sng" dirty="0">
                <a:solidFill>
                  <a:schemeClr val="bg1"/>
                </a:solidFill>
              </a:rPr>
              <a:t>steadfast</a:t>
            </a:r>
            <a:r>
              <a:rPr lang="en-US" sz="3000" i="1" dirty="0">
                <a:solidFill>
                  <a:schemeClr val="bg1"/>
                </a:solidFill>
              </a:rPr>
              <a:t>, and every transgression and disobedience received a just reward, </a:t>
            </a:r>
            <a:r>
              <a:rPr lang="en-US" sz="3000" i="1" u="sng" dirty="0" smtClean="0">
                <a:solidFill>
                  <a:schemeClr val="bg1"/>
                </a:solidFill>
              </a:rPr>
              <a:t>how </a:t>
            </a:r>
            <a:r>
              <a:rPr lang="en-US" sz="3000" i="1" u="sng" dirty="0">
                <a:solidFill>
                  <a:schemeClr val="bg1"/>
                </a:solidFill>
              </a:rPr>
              <a:t>shall we escape if we neglect </a:t>
            </a:r>
            <a:r>
              <a:rPr lang="en-US" sz="3000" i="1" dirty="0">
                <a:solidFill>
                  <a:schemeClr val="bg1"/>
                </a:solidFill>
              </a:rPr>
              <a:t>so great a salvation, which at the first began to be spoken by the Lord, and was confirmed to us by those who heard Him,</a:t>
            </a:r>
            <a:endParaRPr lang="en-US" sz="30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 Expects Every “Wall”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to be Built by His Plumb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Luke </a:t>
            </a:r>
            <a:r>
              <a:rPr lang="en-US" dirty="0" smtClean="0">
                <a:solidFill>
                  <a:schemeClr val="bg1"/>
                </a:solidFill>
              </a:rPr>
              <a:t>12:13-21; Ex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23:2; 2 </a:t>
            </a:r>
            <a:r>
              <a:rPr lang="en-US" dirty="0">
                <a:solidFill>
                  <a:schemeClr val="bg1"/>
                </a:solidFill>
              </a:rPr>
              <a:t>Tim. </a:t>
            </a:r>
            <a:r>
              <a:rPr lang="en-US" dirty="0" smtClean="0">
                <a:solidFill>
                  <a:schemeClr val="bg1"/>
                </a:solidFill>
              </a:rPr>
              <a:t>3:16-17; Heb</a:t>
            </a:r>
            <a:r>
              <a:rPr lang="en-US" dirty="0">
                <a:solidFill>
                  <a:schemeClr val="bg1"/>
                </a:solidFill>
              </a:rPr>
              <a:t>. 2:1-3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 Peter </a:t>
            </a:r>
            <a:r>
              <a:rPr lang="en-US" dirty="0">
                <a:solidFill>
                  <a:schemeClr val="bg1"/>
                </a:solidFill>
              </a:rPr>
              <a:t>4:11 - </a:t>
            </a:r>
            <a:r>
              <a:rPr lang="en-US" i="1" dirty="0">
                <a:solidFill>
                  <a:schemeClr val="bg1"/>
                </a:solidFill>
              </a:rPr>
              <a:t>If anyone speaks, let him speak </a:t>
            </a:r>
            <a:r>
              <a:rPr lang="en-US" i="1" u="sng" dirty="0">
                <a:solidFill>
                  <a:schemeClr val="bg1"/>
                </a:solidFill>
              </a:rPr>
              <a:t>as the oracles of God</a:t>
            </a:r>
            <a:r>
              <a:rPr lang="en-US" i="1" dirty="0">
                <a:solidFill>
                  <a:schemeClr val="bg1"/>
                </a:solidFill>
              </a:rPr>
              <a:t>. If anyone ministers, let him do it as </a:t>
            </a:r>
            <a:r>
              <a:rPr lang="en-US" i="1" u="sng" dirty="0">
                <a:solidFill>
                  <a:schemeClr val="bg1"/>
                </a:solidFill>
              </a:rPr>
              <a:t>with the ability which God supplies</a:t>
            </a:r>
            <a:r>
              <a:rPr lang="en-US" i="1" dirty="0">
                <a:solidFill>
                  <a:schemeClr val="bg1"/>
                </a:solidFill>
              </a:rPr>
              <a:t>, that </a:t>
            </a:r>
            <a:r>
              <a:rPr lang="en-US" i="1" u="sng" dirty="0">
                <a:solidFill>
                  <a:schemeClr val="bg1"/>
                </a:solidFill>
              </a:rPr>
              <a:t>in all things God may be glorified</a:t>
            </a:r>
            <a:r>
              <a:rPr lang="en-US" i="1" dirty="0">
                <a:solidFill>
                  <a:schemeClr val="bg1"/>
                </a:solidFill>
              </a:rPr>
              <a:t> through Jesus Christ, to whom belong the glory and the dominion forever and ever. Amen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 Expects Every “Wall”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to be Built by His Plumb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Luke </a:t>
            </a:r>
            <a:r>
              <a:rPr lang="en-US" dirty="0" smtClean="0">
                <a:solidFill>
                  <a:schemeClr val="bg1"/>
                </a:solidFill>
              </a:rPr>
              <a:t>12:13-21; Ex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23:2; 2 </a:t>
            </a:r>
            <a:r>
              <a:rPr lang="en-US" dirty="0">
                <a:solidFill>
                  <a:schemeClr val="bg1"/>
                </a:solidFill>
              </a:rPr>
              <a:t>Tim. </a:t>
            </a:r>
            <a:r>
              <a:rPr lang="en-US" dirty="0" smtClean="0">
                <a:solidFill>
                  <a:schemeClr val="bg1"/>
                </a:solidFill>
              </a:rPr>
              <a:t>3:16-17; Heb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2:1-3; 1 Peter 4:11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Prov. </a:t>
            </a:r>
            <a:r>
              <a:rPr lang="en-US" dirty="0">
                <a:solidFill>
                  <a:schemeClr val="bg1"/>
                </a:solidFill>
              </a:rPr>
              <a:t>14:12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i="1" dirty="0" smtClean="0">
                <a:solidFill>
                  <a:schemeClr val="bg1"/>
                </a:solidFill>
              </a:rPr>
              <a:t>There </a:t>
            </a:r>
            <a:r>
              <a:rPr lang="en-US" i="1" dirty="0">
                <a:solidFill>
                  <a:schemeClr val="bg1"/>
                </a:solidFill>
              </a:rPr>
              <a:t>is a way that seems right to a man, </a:t>
            </a:r>
            <a:r>
              <a:rPr lang="en-US" i="1" dirty="0" smtClean="0">
                <a:solidFill>
                  <a:schemeClr val="bg1"/>
                </a:solidFill>
              </a:rPr>
              <a:t>But </a:t>
            </a:r>
            <a:r>
              <a:rPr lang="en-US" i="1" dirty="0">
                <a:solidFill>
                  <a:schemeClr val="bg1"/>
                </a:solidFill>
              </a:rPr>
              <a:t>its end is the way of death. </a:t>
            </a:r>
          </a:p>
        </p:txBody>
      </p:sp>
    </p:spTree>
    <p:extLst>
      <p:ext uri="{BB962C8B-B14F-4D97-AF65-F5344CB8AC3E}">
        <p14:creationId xmlns:p14="http://schemas.microsoft.com/office/powerpoint/2010/main" val="262500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"/>
            <a:ext cx="12191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 Expects Every “Wall”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to be Built by His Plumb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9530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Luke </a:t>
            </a:r>
            <a:r>
              <a:rPr lang="en-US" dirty="0" smtClean="0">
                <a:solidFill>
                  <a:schemeClr val="bg1"/>
                </a:solidFill>
              </a:rPr>
              <a:t>12:13-21; Ex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23:2; 2 </a:t>
            </a:r>
            <a:r>
              <a:rPr lang="en-US" dirty="0">
                <a:solidFill>
                  <a:schemeClr val="bg1"/>
                </a:solidFill>
              </a:rPr>
              <a:t>Tim. </a:t>
            </a:r>
            <a:r>
              <a:rPr lang="en-US" dirty="0" smtClean="0">
                <a:solidFill>
                  <a:schemeClr val="bg1"/>
                </a:solidFill>
              </a:rPr>
              <a:t>3:16-17; Heb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2:1-3; 1 Peter 4:11; Prov. </a:t>
            </a:r>
            <a:r>
              <a:rPr lang="en-US" dirty="0">
                <a:solidFill>
                  <a:schemeClr val="bg1"/>
                </a:solidFill>
              </a:rPr>
              <a:t>14:12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James 1:22-25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But be doers </a:t>
            </a:r>
            <a:r>
              <a:rPr lang="en-US" i="1" u="sng" dirty="0">
                <a:solidFill>
                  <a:schemeClr val="bg1"/>
                </a:solidFill>
              </a:rPr>
              <a:t>of the word</a:t>
            </a:r>
            <a:r>
              <a:rPr lang="en-US" i="1" dirty="0">
                <a:solidFill>
                  <a:schemeClr val="bg1"/>
                </a:solidFill>
              </a:rPr>
              <a:t>, and not hearers only, deceiving yourselves. 23 For if anyone is a hearer of the word and not a doer, he is like a man observing his natural face in a mirror; 24 for he observes himself, goes away, and immediately forgets what kind of man he was. 25 But he who </a:t>
            </a:r>
            <a:r>
              <a:rPr lang="en-US" i="1" u="sng" dirty="0">
                <a:solidFill>
                  <a:schemeClr val="bg1"/>
                </a:solidFill>
              </a:rPr>
              <a:t>looks into the perfect law of liberty and continues in it</a:t>
            </a:r>
            <a:r>
              <a:rPr lang="en-US" i="1" dirty="0">
                <a:solidFill>
                  <a:schemeClr val="bg1"/>
                </a:solidFill>
              </a:rPr>
              <a:t>, and is not a forgetful hearer but </a:t>
            </a:r>
            <a:r>
              <a:rPr lang="en-US" i="1" u="sng" dirty="0">
                <a:solidFill>
                  <a:schemeClr val="bg1"/>
                </a:solidFill>
              </a:rPr>
              <a:t>a doer of the work, this one will be blessed in what he does</a:t>
            </a:r>
            <a:r>
              <a:rPr lang="en-US" u="sng" dirty="0">
                <a:solidFill>
                  <a:schemeClr val="bg1"/>
                </a:solidFill>
              </a:rPr>
              <a:t>. </a:t>
            </a:r>
            <a:endParaRPr lang="en-US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8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9108</TotalTime>
  <Words>1032</Words>
  <Application>Microsoft Office PowerPoint</Application>
  <PresentationFormat>On-screen Show (4:3)</PresentationFormat>
  <Paragraphs>72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Gods Plumb line</vt:lpstr>
      <vt:lpstr>Amos 7:7-9</vt:lpstr>
      <vt:lpstr>The Importance of  Straight and Solid Foundations</vt:lpstr>
      <vt:lpstr>The Importance of  Straight and Solid Foundations</vt:lpstr>
      <vt:lpstr>God Expects Every “Wall”  to be Built by His Plumb Line</vt:lpstr>
      <vt:lpstr>God Expects Every “Wall”  to be Built by His Plumb Line</vt:lpstr>
      <vt:lpstr>God Expects Every “Wall”  to be Built by His Plumb Line</vt:lpstr>
      <vt:lpstr>God Expects Every “Wall”  to be Built by His Plumb Line</vt:lpstr>
      <vt:lpstr>God Expects Every “Wall”  to be Built by His Plumb Line</vt:lpstr>
      <vt:lpstr>The Plumb Line Emphasizes that God Judges Everything by an Exact Standard</vt:lpstr>
      <vt:lpstr>The Plumb Line Emphasizes that God Judges Everything by an Exact Standard</vt:lpstr>
      <vt:lpstr>The Plumb Line Emphasizes that God Judges Everything by an Exact Standard</vt:lpstr>
      <vt:lpstr>In Building Our “Wall” We Should Test Against the Plumb Line as We Go</vt:lpstr>
      <vt:lpstr>In Building Our “Wall” We Should Test Against the Plumb Line as We Go</vt:lpstr>
      <vt:lpstr>There is a standard for everything</vt:lpstr>
      <vt:lpstr>PowerPoint Presentation</vt:lpstr>
    </vt:vector>
  </TitlesOfParts>
  <Company>Granbury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of the Plumb line</dc:title>
  <dc:creator>Tim E Stevens</dc:creator>
  <cp:keywords>God's Plumb line</cp:keywords>
  <cp:lastModifiedBy>Tim</cp:lastModifiedBy>
  <cp:revision>53</cp:revision>
  <cp:lastPrinted>2015-02-15T22:02:07Z</cp:lastPrinted>
  <dcterms:created xsi:type="dcterms:W3CDTF">2011-02-24T13:47:55Z</dcterms:created>
  <dcterms:modified xsi:type="dcterms:W3CDTF">2015-04-22T12:30:19Z</dcterms:modified>
</cp:coreProperties>
</file>