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71" r:id="rId7"/>
    <p:sldId id="260" r:id="rId8"/>
    <p:sldId id="272" r:id="rId9"/>
    <p:sldId id="261" r:id="rId10"/>
    <p:sldId id="273" r:id="rId11"/>
    <p:sldId id="262" r:id="rId12"/>
    <p:sldId id="274" r:id="rId13"/>
    <p:sldId id="263" r:id="rId14"/>
    <p:sldId id="275" r:id="rId15"/>
    <p:sldId id="264" r:id="rId16"/>
    <p:sldId id="276" r:id="rId17"/>
    <p:sldId id="265" r:id="rId18"/>
    <p:sldId id="266" r:id="rId19"/>
    <p:sldId id="267" r:id="rId20"/>
    <p:sldId id="277" r:id="rId21"/>
    <p:sldId id="268" r:id="rId22"/>
    <p:sldId id="278"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0" autoAdjust="0"/>
    <p:restoredTop sz="86464" autoAdjust="0"/>
  </p:normalViewPr>
  <p:slideViewPr>
    <p:cSldViewPr>
      <p:cViewPr varScale="1">
        <p:scale>
          <a:sx n="67" d="100"/>
          <a:sy n="67" d="100"/>
        </p:scale>
        <p:origin x="-1284" y="-90"/>
      </p:cViewPr>
      <p:guideLst>
        <p:guide orient="horz" pos="2160"/>
        <p:guide pos="2880"/>
      </p:guideLst>
    </p:cSldViewPr>
  </p:slideViewPr>
  <p:outlineViewPr>
    <p:cViewPr>
      <p:scale>
        <a:sx n="33" d="100"/>
        <a:sy n="33" d="100"/>
      </p:scale>
      <p:origin x="42" y="149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4F4205-AACB-42F9-A952-AB154BD01F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180699907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F4205-AACB-42F9-A952-AB154BD01F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101101946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F4205-AACB-42F9-A952-AB154BD01F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348846754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F4205-AACB-42F9-A952-AB154BD01F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313709711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4F4205-AACB-42F9-A952-AB154BD01FB7}"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250512731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4F4205-AACB-42F9-A952-AB154BD01F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130757080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4F4205-AACB-42F9-A952-AB154BD01FB7}"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222832944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4F4205-AACB-42F9-A952-AB154BD01FB7}"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223178323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F4205-AACB-42F9-A952-AB154BD01FB7}"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92993703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F4205-AACB-42F9-A952-AB154BD01F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372817642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F4205-AACB-42F9-A952-AB154BD01FB7}"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7C94D-8477-4906-9124-E88E9685C1D6}" type="slidenum">
              <a:rPr lang="en-US" smtClean="0"/>
              <a:t>‹#›</a:t>
            </a:fld>
            <a:endParaRPr lang="en-US"/>
          </a:p>
        </p:txBody>
      </p:sp>
    </p:spTree>
    <p:extLst>
      <p:ext uri="{BB962C8B-B14F-4D97-AF65-F5344CB8AC3E}">
        <p14:creationId xmlns:p14="http://schemas.microsoft.com/office/powerpoint/2010/main" val="290276318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schemeClr>
            </a:gs>
            <a:gs pos="8000">
              <a:srgbClr val="FFA800">
                <a:alpha val="43000"/>
              </a:srgbClr>
            </a:gs>
            <a:gs pos="28000">
              <a:schemeClr val="accent3">
                <a:lumMod val="40000"/>
                <a:lumOff val="60000"/>
              </a:schemeClr>
            </a:gs>
            <a:gs pos="42999">
              <a:srgbClr val="FFA800">
                <a:alpha val="54000"/>
              </a:srgbClr>
            </a:gs>
            <a:gs pos="58000">
              <a:schemeClr val="accent1">
                <a:lumMod val="20000"/>
                <a:lumOff val="80000"/>
              </a:schemeClr>
            </a:gs>
            <a:gs pos="79000">
              <a:srgbClr val="FFA800">
                <a:alpha val="54000"/>
              </a:srgbClr>
            </a:gs>
            <a:gs pos="94000">
              <a:srgbClr val="FFFF00">
                <a:alpha val="24000"/>
              </a:srgbClr>
            </a:gs>
            <a:gs pos="100000">
              <a:schemeClr val="accent2">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F4205-AACB-42F9-A952-AB154BD01FB7}" type="datetimeFigureOut">
              <a:rPr lang="en-US" smtClean="0"/>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7C94D-8477-4906-9124-E88E9685C1D6}" type="slidenum">
              <a:rPr lang="en-US" smtClean="0"/>
              <a:t>‹#›</a:t>
            </a:fld>
            <a:endParaRPr lang="en-US"/>
          </a:p>
        </p:txBody>
      </p:sp>
    </p:spTree>
    <p:extLst>
      <p:ext uri="{BB962C8B-B14F-4D97-AF65-F5344CB8AC3E}">
        <p14:creationId xmlns:p14="http://schemas.microsoft.com/office/powerpoint/2010/main" val="3288754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fontScale="90000"/>
          </a:bodyPr>
          <a:lstStyle/>
          <a:p>
            <a:r>
              <a:rPr lang="en-US" sz="8000" dirty="0"/>
              <a:t>SPIRITUAL GROWTH </a:t>
            </a:r>
            <a:r>
              <a:rPr lang="en-US" dirty="0" smtClean="0"/>
              <a:t># </a:t>
            </a:r>
            <a:r>
              <a:rPr lang="en-US" dirty="0"/>
              <a:t>4</a:t>
            </a:r>
            <a:br>
              <a:rPr lang="en-US" dirty="0"/>
            </a:br>
            <a:r>
              <a:rPr lang="en-US" dirty="0"/>
              <a:t/>
            </a:r>
            <a:br>
              <a:rPr lang="en-US" dirty="0"/>
            </a:br>
            <a:endParaRPr lang="en-US" dirty="0"/>
          </a:p>
        </p:txBody>
      </p:sp>
      <p:sp>
        <p:nvSpPr>
          <p:cNvPr id="3" name="Subtitle 2"/>
          <p:cNvSpPr>
            <a:spLocks noGrp="1"/>
          </p:cNvSpPr>
          <p:nvPr>
            <p:ph type="subTitle" idx="1"/>
          </p:nvPr>
        </p:nvSpPr>
        <p:spPr>
          <a:xfrm>
            <a:off x="304800" y="3886200"/>
            <a:ext cx="8610600" cy="2590800"/>
          </a:xfrm>
        </p:spPr>
        <p:txBody>
          <a:bodyPr>
            <a:normAutofit/>
          </a:bodyPr>
          <a:lstStyle/>
          <a:p>
            <a:r>
              <a:rPr lang="en-US" sz="6000" dirty="0" smtClean="0">
                <a:solidFill>
                  <a:schemeClr val="tx1"/>
                </a:solidFill>
              </a:rPr>
              <a:t>Develop Good Habits </a:t>
            </a:r>
          </a:p>
          <a:p>
            <a:r>
              <a:rPr lang="en-US" sz="6000" dirty="0" smtClean="0">
                <a:solidFill>
                  <a:schemeClr val="tx1"/>
                </a:solidFill>
              </a:rPr>
              <a:t>For Spiritual Growth</a:t>
            </a:r>
            <a:endParaRPr lang="en-US" sz="6000" dirty="0">
              <a:solidFill>
                <a:schemeClr val="tx1"/>
              </a:solidFill>
            </a:endParaRPr>
          </a:p>
        </p:txBody>
      </p:sp>
    </p:spTree>
    <p:extLst>
      <p:ext uri="{BB962C8B-B14F-4D97-AF65-F5344CB8AC3E}">
        <p14:creationId xmlns:p14="http://schemas.microsoft.com/office/powerpoint/2010/main" val="263037981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447800"/>
            <a:ext cx="9144000" cy="5334000"/>
          </a:xfrm>
        </p:spPr>
        <p:txBody>
          <a:bodyPr>
            <a:noAutofit/>
          </a:bodyPr>
          <a:lstStyle/>
          <a:p>
            <a:r>
              <a:rPr lang="en-US" sz="3600" dirty="0" smtClean="0"/>
              <a:t>The </a:t>
            </a:r>
            <a:r>
              <a:rPr lang="en-US" sz="3600" dirty="0"/>
              <a:t>Christian should make singing a habit that is second nature to him or </a:t>
            </a:r>
            <a:r>
              <a:rPr lang="en-US" sz="3600" dirty="0" smtClean="0"/>
              <a:t>her.</a:t>
            </a:r>
          </a:p>
          <a:p>
            <a:r>
              <a:rPr lang="en-US" sz="3600" dirty="0" smtClean="0"/>
              <a:t>When </a:t>
            </a:r>
            <a:r>
              <a:rPr lang="en-US" sz="3600" dirty="0"/>
              <a:t>happy, we should sing – James </a:t>
            </a:r>
            <a:r>
              <a:rPr lang="en-US" sz="3600" dirty="0" smtClean="0"/>
              <a:t>5:13.</a:t>
            </a:r>
          </a:p>
          <a:p>
            <a:r>
              <a:rPr lang="en-US" sz="3600" dirty="0" smtClean="0"/>
              <a:t>In </a:t>
            </a:r>
            <a:r>
              <a:rPr lang="en-US" sz="3600" dirty="0"/>
              <a:t>times of trial, we should sing – cf. Acts </a:t>
            </a:r>
            <a:r>
              <a:rPr lang="en-US" sz="3600" dirty="0" smtClean="0"/>
              <a:t>16:25.</a:t>
            </a:r>
          </a:p>
          <a:p>
            <a:r>
              <a:rPr lang="en-US" sz="3600" dirty="0" smtClean="0"/>
              <a:t>As </a:t>
            </a:r>
            <a:r>
              <a:rPr lang="en-US" sz="3600" dirty="0"/>
              <a:t>we develop the habits of daily Bible reading and prayer, let us also develop the habit of singing praises to God daily if we seek to grow!</a:t>
            </a:r>
          </a:p>
        </p:txBody>
      </p:sp>
    </p:spTree>
    <p:extLst>
      <p:ext uri="{BB962C8B-B14F-4D97-AF65-F5344CB8AC3E}">
        <p14:creationId xmlns:p14="http://schemas.microsoft.com/office/powerpoint/2010/main" val="1573347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447800"/>
            <a:ext cx="9144000" cy="5181600"/>
          </a:xfrm>
        </p:spPr>
        <p:txBody>
          <a:bodyPr>
            <a:normAutofit fontScale="92500"/>
          </a:bodyPr>
          <a:lstStyle/>
          <a:p>
            <a:r>
              <a:rPr lang="en-US" sz="4000" dirty="0" smtClean="0"/>
              <a:t>Assembling:</a:t>
            </a:r>
          </a:p>
          <a:p>
            <a:r>
              <a:rPr lang="en-US" sz="4000" dirty="0" smtClean="0"/>
              <a:t>Assembling together with other Christians is very important – Hebrews 10:24-25.</a:t>
            </a:r>
          </a:p>
          <a:p>
            <a:r>
              <a:rPr lang="en-US" sz="4000" dirty="0" smtClean="0"/>
              <a:t>It is a means of stimulating one another to love and good works.</a:t>
            </a:r>
          </a:p>
          <a:p>
            <a:r>
              <a:rPr lang="en-US" sz="4000" dirty="0" smtClean="0"/>
              <a:t>We exhort one another in our service to Christ.</a:t>
            </a:r>
            <a:r>
              <a:rPr lang="en-US" dirty="0" smtClean="0"/>
              <a:t/>
            </a:r>
            <a:br>
              <a:rPr lang="en-US" dirty="0" smtClean="0"/>
            </a:br>
            <a:endParaRPr lang="en-US" dirty="0"/>
          </a:p>
        </p:txBody>
      </p:sp>
    </p:spTree>
    <p:extLst>
      <p:ext uri="{BB962C8B-B14F-4D97-AF65-F5344CB8AC3E}">
        <p14:creationId xmlns:p14="http://schemas.microsoft.com/office/powerpoint/2010/main" val="1526896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219200"/>
            <a:ext cx="9144000" cy="5638800"/>
          </a:xfrm>
        </p:spPr>
        <p:txBody>
          <a:bodyPr>
            <a:normAutofit fontScale="92500"/>
          </a:bodyPr>
          <a:lstStyle/>
          <a:p>
            <a:r>
              <a:rPr lang="en-US" dirty="0"/>
              <a:t>Therefore Christians should make a strong habit of attending church</a:t>
            </a:r>
            <a:r>
              <a:rPr lang="en-US" dirty="0" smtClean="0"/>
              <a:t>.</a:t>
            </a:r>
          </a:p>
          <a:p>
            <a:r>
              <a:rPr lang="en-US" dirty="0" smtClean="0"/>
              <a:t>Attending </a:t>
            </a:r>
            <a:r>
              <a:rPr lang="en-US" dirty="0"/>
              <a:t>as often as possible, for worship, Bible study, etc</a:t>
            </a:r>
            <a:r>
              <a:rPr lang="en-US" dirty="0" smtClean="0"/>
              <a:t>.</a:t>
            </a:r>
          </a:p>
          <a:p>
            <a:r>
              <a:rPr lang="en-US" dirty="0" smtClean="0"/>
              <a:t>The </a:t>
            </a:r>
            <a:r>
              <a:rPr lang="en-US" dirty="0"/>
              <a:t>more we attend, the stronger the habit becomes; the less we attend, the weaker the habit </a:t>
            </a:r>
            <a:r>
              <a:rPr lang="en-US" dirty="0" smtClean="0"/>
              <a:t>becomes.</a:t>
            </a:r>
          </a:p>
          <a:p>
            <a:r>
              <a:rPr lang="en-US" dirty="0" smtClean="0"/>
              <a:t>Christians </a:t>
            </a:r>
            <a:r>
              <a:rPr lang="en-US" dirty="0"/>
              <a:t>who make it a habit to skip the assemblies struggle in their efforts to grow spiritually; </a:t>
            </a:r>
            <a:endParaRPr lang="en-US" dirty="0" smtClean="0"/>
          </a:p>
          <a:p>
            <a:r>
              <a:rPr lang="en-US" dirty="0" smtClean="0"/>
              <a:t>No </a:t>
            </a:r>
            <a:r>
              <a:rPr lang="en-US" dirty="0"/>
              <a:t>Christian has become stronger by neglecting the assembly!</a:t>
            </a:r>
          </a:p>
        </p:txBody>
      </p:sp>
    </p:spTree>
    <p:extLst>
      <p:ext uri="{BB962C8B-B14F-4D97-AF65-F5344CB8AC3E}">
        <p14:creationId xmlns:p14="http://schemas.microsoft.com/office/powerpoint/2010/main" val="35155870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600200"/>
            <a:ext cx="9144000" cy="5029200"/>
          </a:xfrm>
        </p:spPr>
        <p:txBody>
          <a:bodyPr>
            <a:normAutofit fontScale="92500" lnSpcReduction="10000"/>
          </a:bodyPr>
          <a:lstStyle/>
          <a:p>
            <a:r>
              <a:rPr lang="en-US" sz="4000" dirty="0" smtClean="0"/>
              <a:t>The formation and exercise of such behavioral habits builds the foundation for solid spiritual growth that leads to maturity in Christ. </a:t>
            </a:r>
          </a:p>
          <a:p>
            <a:r>
              <a:rPr lang="en-US" sz="4000" dirty="0" smtClean="0"/>
              <a:t>Bible study, prayer, and singing bring us closer to God which can transform our character </a:t>
            </a:r>
          </a:p>
          <a:p>
            <a:r>
              <a:rPr lang="en-US" sz="4000" dirty="0" smtClean="0"/>
              <a:t>(cf. 2 Corinthians 3:18).</a:t>
            </a:r>
            <a:r>
              <a:rPr lang="en-US" dirty="0" smtClean="0"/>
              <a:t/>
            </a:r>
            <a:br>
              <a:rPr lang="en-US" dirty="0" smtClean="0"/>
            </a:br>
            <a:endParaRPr lang="en-US" dirty="0"/>
          </a:p>
        </p:txBody>
      </p:sp>
    </p:spTree>
    <p:extLst>
      <p:ext uri="{BB962C8B-B14F-4D97-AF65-F5344CB8AC3E}">
        <p14:creationId xmlns:p14="http://schemas.microsoft.com/office/powerpoint/2010/main" val="11040873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p:txBody>
          <a:bodyPr/>
          <a:lstStyle/>
          <a:p>
            <a:r>
              <a:rPr lang="en-US" dirty="0" smtClean="0"/>
              <a:t>Assembling </a:t>
            </a:r>
            <a:r>
              <a:rPr lang="en-US" dirty="0"/>
              <a:t>together brings us closer to one another, and provides the opportunity to develop our functional goals in the body of Christ</a:t>
            </a:r>
            <a:r>
              <a:rPr lang="en-US" dirty="0" smtClean="0"/>
              <a:t>.</a:t>
            </a:r>
          </a:p>
          <a:p>
            <a:r>
              <a:rPr lang="en-US" dirty="0" smtClean="0"/>
              <a:t>That </a:t>
            </a:r>
            <a:r>
              <a:rPr lang="en-US" dirty="0"/>
              <a:t>leads us to our next point, in which we consider what I call…</a:t>
            </a:r>
          </a:p>
          <a:p>
            <a:endParaRPr lang="en-US" dirty="0"/>
          </a:p>
        </p:txBody>
      </p:sp>
    </p:spTree>
    <p:extLst>
      <p:ext uri="{BB962C8B-B14F-4D97-AF65-F5344CB8AC3E}">
        <p14:creationId xmlns:p14="http://schemas.microsoft.com/office/powerpoint/2010/main" val="480720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HABITS</a:t>
            </a:r>
          </a:p>
        </p:txBody>
      </p:sp>
      <p:sp>
        <p:nvSpPr>
          <p:cNvPr id="3" name="Content Placeholder 2"/>
          <p:cNvSpPr>
            <a:spLocks noGrp="1"/>
          </p:cNvSpPr>
          <p:nvPr>
            <p:ph idx="1"/>
          </p:nvPr>
        </p:nvSpPr>
        <p:spPr>
          <a:xfrm>
            <a:off x="0" y="1295400"/>
            <a:ext cx="9144000" cy="5486400"/>
          </a:xfrm>
        </p:spPr>
        <p:txBody>
          <a:bodyPr>
            <a:normAutofit lnSpcReduction="10000"/>
          </a:bodyPr>
          <a:lstStyle/>
          <a:p>
            <a:r>
              <a:rPr lang="en-US" sz="4000" dirty="0" smtClean="0"/>
              <a:t>Assembling </a:t>
            </a:r>
            <a:r>
              <a:rPr lang="en-US" sz="4000" dirty="0"/>
              <a:t>Together With The </a:t>
            </a:r>
            <a:r>
              <a:rPr lang="en-US" sz="4000" dirty="0" smtClean="0"/>
              <a:t>Church</a:t>
            </a:r>
          </a:p>
          <a:p>
            <a:r>
              <a:rPr lang="en-US" sz="4000" dirty="0" smtClean="0"/>
              <a:t>Yes</a:t>
            </a:r>
            <a:r>
              <a:rPr lang="en-US" sz="4000" dirty="0"/>
              <a:t>, we have already mentioned the habit of assembling with </a:t>
            </a:r>
            <a:r>
              <a:rPr lang="en-US" sz="4000" dirty="0" smtClean="0"/>
              <a:t>Christians.</a:t>
            </a:r>
          </a:p>
          <a:p>
            <a:r>
              <a:rPr lang="en-US" sz="4000" dirty="0" smtClean="0"/>
              <a:t>But </a:t>
            </a:r>
            <a:r>
              <a:rPr lang="en-US" sz="4000" dirty="0"/>
              <a:t>that was in connection with your personal spiritual </a:t>
            </a:r>
            <a:r>
              <a:rPr lang="en-US" sz="4000" dirty="0" smtClean="0"/>
              <a:t>growth.</a:t>
            </a:r>
          </a:p>
          <a:p>
            <a:r>
              <a:rPr lang="en-US" sz="4000" dirty="0" smtClean="0"/>
              <a:t>If </a:t>
            </a:r>
            <a:r>
              <a:rPr lang="en-US" sz="4000" dirty="0"/>
              <a:t>we are to reach our functional goals, it will be within the framework of the local </a:t>
            </a:r>
            <a:r>
              <a:rPr lang="en-US" sz="4000" dirty="0" smtClean="0"/>
              <a:t>church.</a:t>
            </a:r>
            <a:r>
              <a:rPr lang="en-US" dirty="0"/>
              <a:t/>
            </a:r>
            <a:br>
              <a:rPr lang="en-US" dirty="0"/>
            </a:br>
            <a:endParaRPr lang="en-US" dirty="0"/>
          </a:p>
        </p:txBody>
      </p:sp>
    </p:spTree>
    <p:extLst>
      <p:ext uri="{BB962C8B-B14F-4D97-AF65-F5344CB8AC3E}">
        <p14:creationId xmlns:p14="http://schemas.microsoft.com/office/powerpoint/2010/main" val="11575094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HABITS</a:t>
            </a:r>
          </a:p>
        </p:txBody>
      </p:sp>
      <p:sp>
        <p:nvSpPr>
          <p:cNvPr id="3" name="Content Placeholder 2"/>
          <p:cNvSpPr>
            <a:spLocks noGrp="1"/>
          </p:cNvSpPr>
          <p:nvPr>
            <p:ph idx="1"/>
          </p:nvPr>
        </p:nvSpPr>
        <p:spPr>
          <a:xfrm>
            <a:off x="0" y="1447800"/>
            <a:ext cx="9144000" cy="5334000"/>
          </a:xfrm>
        </p:spPr>
        <p:txBody>
          <a:bodyPr>
            <a:normAutofit fontScale="92500"/>
          </a:bodyPr>
          <a:lstStyle/>
          <a:p>
            <a:r>
              <a:rPr lang="en-US" dirty="0" smtClean="0"/>
              <a:t>Through </a:t>
            </a:r>
            <a:r>
              <a:rPr lang="en-US" dirty="0"/>
              <a:t>frequent assembling with the church</a:t>
            </a:r>
            <a:r>
              <a:rPr lang="en-US" dirty="0" smtClean="0"/>
              <a:t>…</a:t>
            </a:r>
          </a:p>
          <a:p>
            <a:r>
              <a:rPr lang="en-US" dirty="0" smtClean="0"/>
              <a:t>We </a:t>
            </a:r>
            <a:r>
              <a:rPr lang="en-US" dirty="0"/>
              <a:t>become familiar with identities and needs of other </a:t>
            </a:r>
            <a:r>
              <a:rPr lang="en-US" dirty="0" smtClean="0"/>
              <a:t>members.</a:t>
            </a:r>
          </a:p>
          <a:p>
            <a:r>
              <a:rPr lang="en-US" dirty="0" smtClean="0"/>
              <a:t>We </a:t>
            </a:r>
            <a:r>
              <a:rPr lang="en-US" dirty="0"/>
              <a:t>learn what functions are needed in the body of Christ – cf. Romans </a:t>
            </a:r>
            <a:r>
              <a:rPr lang="en-US" dirty="0" smtClean="0"/>
              <a:t>12:3-8.</a:t>
            </a:r>
          </a:p>
          <a:p>
            <a:r>
              <a:rPr lang="en-US" dirty="0" smtClean="0"/>
              <a:t>We </a:t>
            </a:r>
            <a:r>
              <a:rPr lang="en-US" dirty="0"/>
              <a:t>are given opportunity to be of service</a:t>
            </a:r>
            <a:r>
              <a:rPr lang="en-US" dirty="0" smtClean="0"/>
              <a:t>…</a:t>
            </a:r>
          </a:p>
          <a:p>
            <a:r>
              <a:rPr lang="en-US" dirty="0" smtClean="0"/>
              <a:t>The </a:t>
            </a:r>
            <a:r>
              <a:rPr lang="en-US" dirty="0"/>
              <a:t>habit of going to church is essential if we are going to be of much use to the Lord’s church</a:t>
            </a:r>
            <a:r>
              <a:rPr lang="en-US" dirty="0" smtClean="0"/>
              <a:t>;</a:t>
            </a:r>
          </a:p>
          <a:p>
            <a:r>
              <a:rPr lang="en-US" dirty="0" smtClean="0"/>
              <a:t>Otherwise</a:t>
            </a:r>
            <a:r>
              <a:rPr lang="en-US" dirty="0"/>
              <a:t>, we cannot be counted on for much </a:t>
            </a:r>
            <a:r>
              <a:rPr lang="en-US" dirty="0" smtClean="0"/>
              <a:t>service.</a:t>
            </a:r>
            <a:r>
              <a:rPr lang="en-US" dirty="0"/>
              <a:t/>
            </a:r>
            <a:br>
              <a:rPr lang="en-US" dirty="0"/>
            </a:br>
            <a:endParaRPr lang="en-US" dirty="0"/>
          </a:p>
        </p:txBody>
      </p:sp>
    </p:spTree>
    <p:extLst>
      <p:ext uri="{BB962C8B-B14F-4D97-AF65-F5344CB8AC3E}">
        <p14:creationId xmlns:p14="http://schemas.microsoft.com/office/powerpoint/2010/main" val="24539619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HABITS</a:t>
            </a:r>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r>
              <a:rPr lang="en-US" dirty="0" smtClean="0"/>
              <a:t>Participation In The Work Of The Church.</a:t>
            </a:r>
          </a:p>
          <a:p>
            <a:r>
              <a:rPr lang="en-US" dirty="0" smtClean="0"/>
              <a:t>Such as the habit of participating in the assemblies of the church…teaching classes, leading singing, ushering, counting attendance, serving the Lord’s Supper, etc.</a:t>
            </a:r>
          </a:p>
          <a:p>
            <a:r>
              <a:rPr lang="en-US" dirty="0" smtClean="0"/>
              <a:t>Such as the habit of providing for other services needed in the church… greeting visitors, ministering to the sick, encouraging the weak, teaching the gospel to the lost, providing maintenance for the building and grounds, etc.</a:t>
            </a:r>
          </a:p>
          <a:p>
            <a:r>
              <a:rPr lang="en-US" dirty="0" smtClean="0"/>
              <a:t>If we hope to reach our functional goals in which we are useful to the Master, then we need to make participation in the work of the church a habit!</a:t>
            </a:r>
            <a:br>
              <a:rPr lang="en-US" dirty="0" smtClean="0"/>
            </a:br>
            <a:endParaRPr lang="en-US" dirty="0" smtClean="0"/>
          </a:p>
          <a:p>
            <a:endParaRPr lang="en-US" dirty="0"/>
          </a:p>
        </p:txBody>
      </p:sp>
    </p:spTree>
    <p:extLst>
      <p:ext uri="{BB962C8B-B14F-4D97-AF65-F5344CB8AC3E}">
        <p14:creationId xmlns:p14="http://schemas.microsoft.com/office/powerpoint/2010/main" val="17439696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CONGREGATIONAL HABITS</a:t>
            </a:r>
          </a:p>
        </p:txBody>
      </p:sp>
      <p:sp>
        <p:nvSpPr>
          <p:cNvPr id="3" name="Content Placeholder 2"/>
          <p:cNvSpPr>
            <a:spLocks noGrp="1"/>
          </p:cNvSpPr>
          <p:nvPr>
            <p:ph idx="1"/>
          </p:nvPr>
        </p:nvSpPr>
        <p:spPr>
          <a:xfrm>
            <a:off x="0" y="1371600"/>
            <a:ext cx="9067800" cy="5486400"/>
          </a:xfrm>
        </p:spPr>
        <p:txBody>
          <a:bodyPr>
            <a:normAutofit/>
          </a:bodyPr>
          <a:lstStyle/>
          <a:p>
            <a:r>
              <a:rPr lang="en-US" dirty="0" smtClean="0"/>
              <a:t>Defining </a:t>
            </a:r>
            <a:r>
              <a:rPr lang="en-US" dirty="0"/>
              <a:t>Roles That Are </a:t>
            </a:r>
            <a:r>
              <a:rPr lang="en-US" dirty="0" smtClean="0"/>
              <a:t>Available:</a:t>
            </a:r>
          </a:p>
          <a:p>
            <a:r>
              <a:rPr lang="en-US" dirty="0" smtClean="0"/>
              <a:t>Participation </a:t>
            </a:r>
            <a:r>
              <a:rPr lang="en-US" dirty="0"/>
              <a:t>in functional roles is more likely when members are aware of what needs to be </a:t>
            </a:r>
            <a:r>
              <a:rPr lang="en-US" dirty="0" smtClean="0"/>
              <a:t>done.</a:t>
            </a:r>
          </a:p>
          <a:p>
            <a:r>
              <a:rPr lang="en-US" dirty="0" smtClean="0"/>
              <a:t>A </a:t>
            </a:r>
            <a:r>
              <a:rPr lang="en-US" dirty="0"/>
              <a:t>congregation can encourage spiritual growth by clearly defining what functional roles are available for </a:t>
            </a:r>
            <a:r>
              <a:rPr lang="en-US" dirty="0" smtClean="0"/>
              <a:t>service.</a:t>
            </a:r>
          </a:p>
          <a:p>
            <a:r>
              <a:rPr lang="en-US" dirty="0" smtClean="0"/>
              <a:t>A </a:t>
            </a:r>
            <a:r>
              <a:rPr lang="en-US" dirty="0"/>
              <a:t>congregation needs to be in the habit of letting its members know what kind of services are </a:t>
            </a:r>
            <a:r>
              <a:rPr lang="en-US" dirty="0" smtClean="0"/>
              <a:t>available and needed.</a:t>
            </a:r>
            <a:r>
              <a:rPr lang="en-US" dirty="0"/>
              <a:t/>
            </a:r>
            <a:br>
              <a:rPr lang="en-US" dirty="0"/>
            </a:br>
            <a:endParaRPr lang="en-US" dirty="0"/>
          </a:p>
        </p:txBody>
      </p:sp>
    </p:spTree>
    <p:extLst>
      <p:ext uri="{BB962C8B-B14F-4D97-AF65-F5344CB8AC3E}">
        <p14:creationId xmlns:p14="http://schemas.microsoft.com/office/powerpoint/2010/main" val="353404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CONGREGATIONAL HABITS</a:t>
            </a:r>
          </a:p>
        </p:txBody>
      </p:sp>
      <p:sp>
        <p:nvSpPr>
          <p:cNvPr id="3" name="Content Placeholder 2"/>
          <p:cNvSpPr>
            <a:spLocks noGrp="1"/>
          </p:cNvSpPr>
          <p:nvPr>
            <p:ph idx="1"/>
          </p:nvPr>
        </p:nvSpPr>
        <p:spPr>
          <a:xfrm>
            <a:off x="0" y="1143000"/>
            <a:ext cx="9144000" cy="5638800"/>
          </a:xfrm>
        </p:spPr>
        <p:txBody>
          <a:bodyPr>
            <a:normAutofit fontScale="92500" lnSpcReduction="20000"/>
          </a:bodyPr>
          <a:lstStyle/>
          <a:p>
            <a:r>
              <a:rPr lang="en-US" dirty="0" smtClean="0"/>
              <a:t>Providing Opportunities To Learn And Serve.</a:t>
            </a:r>
          </a:p>
          <a:p>
            <a:r>
              <a:rPr lang="en-US" dirty="0" smtClean="0"/>
              <a:t>2 Timothy 2:2</a:t>
            </a:r>
          </a:p>
          <a:p>
            <a:r>
              <a:rPr lang="en-US" dirty="0" smtClean="0"/>
              <a:t>Providing training classes to develop various abilities.</a:t>
            </a:r>
          </a:p>
          <a:p>
            <a:r>
              <a:rPr lang="en-US" dirty="0" smtClean="0"/>
              <a:t>E.g., making sure those trained are making good use of their abilities.</a:t>
            </a:r>
          </a:p>
          <a:p>
            <a:r>
              <a:rPr lang="en-US" dirty="0" smtClean="0"/>
              <a:t>In which people are assigned to serve in various capacities.</a:t>
            </a:r>
          </a:p>
          <a:p>
            <a:r>
              <a:rPr lang="en-US" dirty="0" smtClean="0"/>
              <a:t>Making sure that all who wish to serve are given opportunities.</a:t>
            </a:r>
          </a:p>
          <a:p>
            <a:r>
              <a:rPr lang="en-US" dirty="0" smtClean="0"/>
              <a:t>Each congregation should have some habitual way of training and involving its members in the work and worship of the church.</a:t>
            </a:r>
            <a:br>
              <a:rPr lang="en-US" dirty="0" smtClean="0"/>
            </a:br>
            <a:endParaRPr lang="en-US" dirty="0"/>
          </a:p>
        </p:txBody>
      </p:sp>
    </p:spTree>
    <p:extLst>
      <p:ext uri="{BB962C8B-B14F-4D97-AF65-F5344CB8AC3E}">
        <p14:creationId xmlns:p14="http://schemas.microsoft.com/office/powerpoint/2010/main" val="22183643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sz="3600" dirty="0" smtClean="0"/>
              <a:t>So far in our lessons on spiritual growth we have seen that spiritual growth is commanded of God.</a:t>
            </a:r>
          </a:p>
          <a:p>
            <a:r>
              <a:rPr lang="en-US" sz="3600" dirty="0" smtClean="0"/>
              <a:t>But we also note that spiritual growth is a personal choice.</a:t>
            </a:r>
          </a:p>
          <a:p>
            <a:r>
              <a:rPr lang="en-US" sz="3600" dirty="0" smtClean="0"/>
              <a:t>We have seen how self-esteem plays in our growth.</a:t>
            </a:r>
          </a:p>
          <a:p>
            <a:r>
              <a:rPr lang="en-US" sz="3600" dirty="0" smtClean="0"/>
              <a:t>And we have learned to set goals for our growth.</a:t>
            </a:r>
            <a:endParaRPr lang="en-US" sz="3600" dirty="0"/>
          </a:p>
        </p:txBody>
      </p:sp>
    </p:spTree>
    <p:extLst>
      <p:ext uri="{BB962C8B-B14F-4D97-AF65-F5344CB8AC3E}">
        <p14:creationId xmlns:p14="http://schemas.microsoft.com/office/powerpoint/2010/main" val="3496746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CONGREGATIONAL HABITS</a:t>
            </a:r>
          </a:p>
        </p:txBody>
      </p:sp>
      <p:sp>
        <p:nvSpPr>
          <p:cNvPr id="3" name="Content Placeholder 2"/>
          <p:cNvSpPr>
            <a:spLocks noGrp="1"/>
          </p:cNvSpPr>
          <p:nvPr>
            <p:ph idx="1"/>
          </p:nvPr>
        </p:nvSpPr>
        <p:spPr>
          <a:xfrm>
            <a:off x="0" y="1295400"/>
            <a:ext cx="9144000" cy="5486400"/>
          </a:xfrm>
        </p:spPr>
        <p:txBody>
          <a:bodyPr/>
          <a:lstStyle/>
          <a:p>
            <a:r>
              <a:rPr lang="en-US" dirty="0" smtClean="0"/>
              <a:t>Encouraging </a:t>
            </a:r>
            <a:r>
              <a:rPr lang="en-US" dirty="0"/>
              <a:t>Participation Activities Of </a:t>
            </a:r>
            <a:r>
              <a:rPr lang="en-US" dirty="0" smtClean="0"/>
              <a:t>Service.</a:t>
            </a:r>
          </a:p>
          <a:p>
            <a:r>
              <a:rPr lang="en-US" dirty="0" smtClean="0"/>
              <a:t>A </a:t>
            </a:r>
            <a:r>
              <a:rPr lang="en-US" dirty="0"/>
              <a:t>congregation should also be in the habit of encouraging spiritual </a:t>
            </a:r>
            <a:r>
              <a:rPr lang="en-US" dirty="0" smtClean="0"/>
              <a:t>growth.</a:t>
            </a:r>
          </a:p>
          <a:p>
            <a:r>
              <a:rPr lang="en-US" dirty="0" smtClean="0"/>
              <a:t>One </a:t>
            </a:r>
            <a:r>
              <a:rPr lang="en-US" dirty="0"/>
              <a:t>good habit is to let the inexperienced gain experience; for example</a:t>
            </a:r>
            <a:r>
              <a:rPr lang="en-US" dirty="0" smtClean="0"/>
              <a:t>…</a:t>
            </a:r>
          </a:p>
          <a:p>
            <a:r>
              <a:rPr lang="en-US" dirty="0" smtClean="0"/>
              <a:t>Preaching</a:t>
            </a:r>
          </a:p>
          <a:p>
            <a:r>
              <a:rPr lang="en-US" dirty="0" smtClean="0"/>
              <a:t>Teaching</a:t>
            </a:r>
          </a:p>
          <a:p>
            <a:r>
              <a:rPr lang="en-US" dirty="0" smtClean="0"/>
              <a:t>Home bible study presentation.</a:t>
            </a:r>
            <a:endParaRPr lang="en-US" dirty="0"/>
          </a:p>
        </p:txBody>
      </p:sp>
    </p:spTree>
    <p:extLst>
      <p:ext uri="{BB962C8B-B14F-4D97-AF65-F5344CB8AC3E}">
        <p14:creationId xmlns:p14="http://schemas.microsoft.com/office/powerpoint/2010/main" val="6531504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CONGREGATIONAL HABITS</a:t>
            </a:r>
          </a:p>
        </p:txBody>
      </p:sp>
      <p:sp>
        <p:nvSpPr>
          <p:cNvPr id="3" name="Content Placeholder 2"/>
          <p:cNvSpPr>
            <a:spLocks noGrp="1"/>
          </p:cNvSpPr>
          <p:nvPr>
            <p:ph idx="1"/>
          </p:nvPr>
        </p:nvSpPr>
        <p:spPr>
          <a:xfrm>
            <a:off x="0" y="1600200"/>
            <a:ext cx="9144000" cy="5029200"/>
          </a:xfrm>
        </p:spPr>
        <p:txBody>
          <a:bodyPr>
            <a:normAutofit/>
          </a:bodyPr>
          <a:lstStyle/>
          <a:p>
            <a:r>
              <a:rPr lang="en-US" sz="3600" dirty="0" smtClean="0"/>
              <a:t>A congregation should have the habit of encouraging participation.</a:t>
            </a:r>
          </a:p>
          <a:p>
            <a:r>
              <a:rPr lang="en-US" sz="3600" dirty="0" smtClean="0"/>
              <a:t>Even if it means utilizing those who are inexperienced, nervous or awkward, </a:t>
            </a:r>
          </a:p>
          <a:p>
            <a:r>
              <a:rPr lang="en-US" sz="3600" dirty="0" smtClean="0"/>
              <a:t>Even if it means letting them to go to serve elsewhere as the need arises.</a:t>
            </a:r>
          </a:p>
          <a:p>
            <a:endParaRPr lang="en-US" dirty="0"/>
          </a:p>
        </p:txBody>
      </p:sp>
    </p:spTree>
    <p:extLst>
      <p:ext uri="{BB962C8B-B14F-4D97-AF65-F5344CB8AC3E}">
        <p14:creationId xmlns:p14="http://schemas.microsoft.com/office/powerpoint/2010/main" val="686723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CONGREGATIONAL HABITS</a:t>
            </a:r>
          </a:p>
        </p:txBody>
      </p:sp>
      <p:sp>
        <p:nvSpPr>
          <p:cNvPr id="3" name="Content Placeholder 2"/>
          <p:cNvSpPr>
            <a:spLocks noGrp="1"/>
          </p:cNvSpPr>
          <p:nvPr>
            <p:ph idx="1"/>
          </p:nvPr>
        </p:nvSpPr>
        <p:spPr>
          <a:xfrm>
            <a:off x="0" y="1219200"/>
            <a:ext cx="9144000" cy="5562600"/>
          </a:xfrm>
        </p:spPr>
        <p:txBody>
          <a:bodyPr>
            <a:normAutofit/>
          </a:bodyPr>
          <a:lstStyle/>
          <a:p>
            <a:r>
              <a:rPr lang="en-US" dirty="0" smtClean="0"/>
              <a:t>Wholesome </a:t>
            </a:r>
            <a:r>
              <a:rPr lang="en-US" dirty="0"/>
              <a:t>and well-rounded spiritual growth occurs </a:t>
            </a:r>
            <a:r>
              <a:rPr lang="en-US" dirty="0" smtClean="0"/>
              <a:t>when:</a:t>
            </a:r>
          </a:p>
          <a:p>
            <a:r>
              <a:rPr lang="en-US" dirty="0" smtClean="0"/>
              <a:t>An </a:t>
            </a:r>
            <a:r>
              <a:rPr lang="en-US" dirty="0"/>
              <a:t>individual develops both behavioral and functional habits that will help them along to reaching their behavioral and functional </a:t>
            </a:r>
            <a:r>
              <a:rPr lang="en-US" dirty="0" smtClean="0"/>
              <a:t>goals.</a:t>
            </a:r>
          </a:p>
          <a:p>
            <a:r>
              <a:rPr lang="en-US" dirty="0" smtClean="0"/>
              <a:t>A </a:t>
            </a:r>
            <a:r>
              <a:rPr lang="en-US" dirty="0"/>
              <a:t>congregation promotes habits that will encourage participation in its work, especially in helping Christians develop their functional goals in the body of Christ</a:t>
            </a:r>
          </a:p>
        </p:txBody>
      </p:sp>
    </p:spTree>
    <p:extLst>
      <p:ext uri="{BB962C8B-B14F-4D97-AF65-F5344CB8AC3E}">
        <p14:creationId xmlns:p14="http://schemas.microsoft.com/office/powerpoint/2010/main" val="2326419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dirty="0" smtClean="0"/>
              <a:t>Remember</a:t>
            </a:r>
            <a:r>
              <a:rPr lang="en-US" dirty="0"/>
              <a:t>, goals are obtained whenever good habits are established</a:t>
            </a:r>
            <a:r>
              <a:rPr lang="en-US" dirty="0" smtClean="0"/>
              <a:t>…</a:t>
            </a:r>
          </a:p>
          <a:p>
            <a:r>
              <a:rPr lang="en-US" dirty="0" smtClean="0"/>
              <a:t>The </a:t>
            </a:r>
            <a:r>
              <a:rPr lang="en-US" dirty="0"/>
              <a:t>creation of good habits sets the stage for spiritual </a:t>
            </a:r>
            <a:r>
              <a:rPr lang="en-US" dirty="0" smtClean="0"/>
              <a:t>growth.</a:t>
            </a:r>
          </a:p>
          <a:p>
            <a:r>
              <a:rPr lang="en-US" dirty="0" smtClean="0"/>
              <a:t>As </a:t>
            </a:r>
            <a:r>
              <a:rPr lang="en-US" dirty="0"/>
              <a:t>spiritual habits are developed, spiritual growth is incremental but </a:t>
            </a:r>
            <a:r>
              <a:rPr lang="en-US" dirty="0" smtClean="0"/>
              <a:t>steady. </a:t>
            </a:r>
          </a:p>
          <a:p>
            <a:r>
              <a:rPr lang="en-US" dirty="0" smtClean="0"/>
              <a:t>Are </a:t>
            </a:r>
            <a:r>
              <a:rPr lang="en-US" dirty="0"/>
              <a:t>we developing the kind of habits that will help us grow spiritually?</a:t>
            </a:r>
          </a:p>
        </p:txBody>
      </p:sp>
    </p:spTree>
    <p:extLst>
      <p:ext uri="{BB962C8B-B14F-4D97-AF65-F5344CB8AC3E}">
        <p14:creationId xmlns:p14="http://schemas.microsoft.com/office/powerpoint/2010/main" val="430807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144000" cy="5410200"/>
          </a:xfrm>
        </p:spPr>
        <p:txBody>
          <a:bodyPr>
            <a:normAutofit lnSpcReduction="10000"/>
          </a:bodyPr>
          <a:lstStyle/>
          <a:p>
            <a:r>
              <a:rPr lang="en-US" dirty="0"/>
              <a:t>In our previous lesson we talked about goals for spiritual growth</a:t>
            </a:r>
            <a:r>
              <a:rPr lang="en-US" dirty="0" smtClean="0"/>
              <a:t>…</a:t>
            </a:r>
          </a:p>
          <a:p>
            <a:r>
              <a:rPr lang="en-US" dirty="0" smtClean="0"/>
              <a:t>Behavioral </a:t>
            </a:r>
            <a:r>
              <a:rPr lang="en-US" dirty="0"/>
              <a:t>goals – in which we seek to become like Jesus, emulating His </a:t>
            </a:r>
            <a:r>
              <a:rPr lang="en-US" dirty="0" smtClean="0"/>
              <a:t>character.</a:t>
            </a:r>
          </a:p>
          <a:p>
            <a:r>
              <a:rPr lang="en-US" dirty="0" smtClean="0"/>
              <a:t>Functional </a:t>
            </a:r>
            <a:r>
              <a:rPr lang="en-US" dirty="0"/>
              <a:t>goals – in which we aim to determine and develop our abilities and functions in the body of </a:t>
            </a:r>
            <a:r>
              <a:rPr lang="en-US" dirty="0" smtClean="0"/>
              <a:t>Christ.</a:t>
            </a:r>
          </a:p>
          <a:p>
            <a:r>
              <a:rPr lang="en-US" dirty="0" smtClean="0"/>
              <a:t>Congregational </a:t>
            </a:r>
            <a:r>
              <a:rPr lang="en-US" dirty="0"/>
              <a:t>goals – in which brethren unite in our aspirations to grow as a congregation as well as individual Christians</a:t>
            </a:r>
            <a:br>
              <a:rPr lang="en-US" dirty="0"/>
            </a:br>
            <a:endParaRPr lang="en-US" dirty="0"/>
          </a:p>
        </p:txBody>
      </p:sp>
    </p:spTree>
    <p:extLst>
      <p:ext uri="{BB962C8B-B14F-4D97-AF65-F5344CB8AC3E}">
        <p14:creationId xmlns:p14="http://schemas.microsoft.com/office/powerpoint/2010/main" val="36026569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Good Habits</a:t>
            </a:r>
            <a:endParaRPr lang="en-US" dirty="0"/>
          </a:p>
        </p:txBody>
      </p:sp>
      <p:sp>
        <p:nvSpPr>
          <p:cNvPr id="3" name="Content Placeholder 2"/>
          <p:cNvSpPr>
            <a:spLocks noGrp="1"/>
          </p:cNvSpPr>
          <p:nvPr>
            <p:ph idx="1"/>
          </p:nvPr>
        </p:nvSpPr>
        <p:spPr>
          <a:xfrm>
            <a:off x="0" y="1295400"/>
            <a:ext cx="9067800" cy="5486400"/>
          </a:xfrm>
        </p:spPr>
        <p:txBody>
          <a:bodyPr>
            <a:normAutofit/>
          </a:bodyPr>
          <a:lstStyle/>
          <a:p>
            <a:r>
              <a:rPr lang="en-US" dirty="0" smtClean="0"/>
              <a:t>To meet our goals requires the development of good habits…</a:t>
            </a:r>
          </a:p>
          <a:p>
            <a:r>
              <a:rPr lang="en-US" dirty="0" smtClean="0"/>
              <a:t>Habits are stepping stones which ensure that we eventually meet our goals.</a:t>
            </a:r>
          </a:p>
          <a:p>
            <a:r>
              <a:rPr lang="en-US" dirty="0" smtClean="0"/>
              <a:t>Habits are things done on a frequent basis (daily, weekly, etc.) that slowly produce a certain effect</a:t>
            </a:r>
          </a:p>
          <a:p>
            <a:r>
              <a:rPr lang="en-US" dirty="0" smtClean="0"/>
              <a:t>Unless we establish good habits, bad habits will set in that hinder our spiritual growth!</a:t>
            </a:r>
          </a:p>
          <a:p>
            <a:r>
              <a:rPr lang="en-US" dirty="0" smtClean="0"/>
              <a:t>What are some good habits that will help us meet our spiritual goals?</a:t>
            </a:r>
          </a:p>
        </p:txBody>
      </p:sp>
    </p:spTree>
    <p:extLst>
      <p:ext uri="{BB962C8B-B14F-4D97-AF65-F5344CB8AC3E}">
        <p14:creationId xmlns:p14="http://schemas.microsoft.com/office/powerpoint/2010/main" val="42491758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p:txBody>
          <a:bodyPr>
            <a:normAutofit lnSpcReduction="10000"/>
          </a:bodyPr>
          <a:lstStyle/>
          <a:p>
            <a:r>
              <a:rPr lang="en-US" dirty="0" smtClean="0"/>
              <a:t>Bible Reading</a:t>
            </a:r>
          </a:p>
          <a:p>
            <a:r>
              <a:rPr lang="en-US" dirty="0" smtClean="0"/>
              <a:t>The </a:t>
            </a:r>
            <a:r>
              <a:rPr lang="en-US" dirty="0"/>
              <a:t>Word of God is crucial to growing spiritually </a:t>
            </a:r>
            <a:r>
              <a:rPr lang="en-US" dirty="0" smtClean="0"/>
              <a:t/>
            </a:r>
            <a:br>
              <a:rPr lang="en-US" dirty="0" smtClean="0"/>
            </a:br>
            <a:r>
              <a:rPr lang="en-US" dirty="0" smtClean="0"/>
              <a:t>– </a:t>
            </a:r>
            <a:r>
              <a:rPr lang="en-US" dirty="0"/>
              <a:t>1 Peter </a:t>
            </a:r>
            <a:r>
              <a:rPr lang="en-US" dirty="0" smtClean="0"/>
              <a:t>2:2</a:t>
            </a:r>
          </a:p>
          <a:p>
            <a:r>
              <a:rPr lang="en-US" dirty="0" smtClean="0"/>
              <a:t>Its </a:t>
            </a:r>
            <a:r>
              <a:rPr lang="en-US" dirty="0"/>
              <a:t>value… Psalm </a:t>
            </a:r>
            <a:r>
              <a:rPr lang="en-US" dirty="0" smtClean="0"/>
              <a:t>19:7-11</a:t>
            </a:r>
          </a:p>
          <a:p>
            <a:r>
              <a:rPr lang="en-US" dirty="0" smtClean="0"/>
              <a:t>The </a:t>
            </a:r>
            <a:r>
              <a:rPr lang="en-US" dirty="0"/>
              <a:t>blessedness and fortitude of one who meditated daily on the Word of God – Psalm 1:1-3</a:t>
            </a:r>
            <a:br>
              <a:rPr lang="en-US" dirty="0"/>
            </a:br>
            <a:endParaRPr lang="en-US" dirty="0"/>
          </a:p>
        </p:txBody>
      </p:sp>
    </p:spTree>
    <p:extLst>
      <p:ext uri="{BB962C8B-B14F-4D97-AF65-F5344CB8AC3E}">
        <p14:creationId xmlns:p14="http://schemas.microsoft.com/office/powerpoint/2010/main" val="4223515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447800"/>
            <a:ext cx="9144000" cy="5257800"/>
          </a:xfrm>
        </p:spPr>
        <p:txBody>
          <a:bodyPr>
            <a:normAutofit lnSpcReduction="10000"/>
          </a:bodyPr>
          <a:lstStyle/>
          <a:p>
            <a:r>
              <a:rPr lang="en-US" dirty="0" smtClean="0"/>
              <a:t>The </a:t>
            </a:r>
            <a:r>
              <a:rPr lang="en-US" dirty="0"/>
              <a:t>Christian who wants to grow spiritually must therefore develop the habit of </a:t>
            </a:r>
            <a:r>
              <a:rPr lang="en-US" dirty="0" smtClean="0"/>
              <a:t>frequent </a:t>
            </a:r>
            <a:r>
              <a:rPr lang="en-US" dirty="0"/>
              <a:t>Bible reading</a:t>
            </a:r>
            <a:r>
              <a:rPr lang="en-US" dirty="0" smtClean="0"/>
              <a:t>…</a:t>
            </a:r>
          </a:p>
          <a:p>
            <a:r>
              <a:rPr lang="en-US" dirty="0" smtClean="0"/>
              <a:t>Such </a:t>
            </a:r>
            <a:r>
              <a:rPr lang="en-US" dirty="0"/>
              <a:t>as reading through the Bible each </a:t>
            </a:r>
            <a:r>
              <a:rPr lang="en-US" dirty="0" smtClean="0"/>
              <a:t>year.</a:t>
            </a:r>
          </a:p>
          <a:p>
            <a:r>
              <a:rPr lang="en-US" dirty="0" smtClean="0"/>
              <a:t>By </a:t>
            </a:r>
            <a:r>
              <a:rPr lang="en-US" dirty="0"/>
              <a:t>feeding upon God’s Word daily, we receive the spiritual nourishment necessary to grow</a:t>
            </a:r>
            <a:r>
              <a:rPr lang="en-US" dirty="0" smtClean="0"/>
              <a:t>;</a:t>
            </a:r>
          </a:p>
          <a:p>
            <a:r>
              <a:rPr lang="en-US" dirty="0" smtClean="0"/>
              <a:t>2 Corinthians 4:16; Psalm 119</a:t>
            </a:r>
          </a:p>
          <a:p>
            <a:r>
              <a:rPr lang="en-US" dirty="0" smtClean="0"/>
              <a:t>Have </a:t>
            </a:r>
            <a:r>
              <a:rPr lang="en-US" dirty="0"/>
              <a:t>you developed the habit of daily Bible reading?</a:t>
            </a:r>
            <a:br>
              <a:rPr lang="en-US" dirty="0"/>
            </a:br>
            <a:endParaRPr lang="en-US" dirty="0"/>
          </a:p>
        </p:txBody>
      </p:sp>
    </p:spTree>
    <p:extLst>
      <p:ext uri="{BB962C8B-B14F-4D97-AF65-F5344CB8AC3E}">
        <p14:creationId xmlns:p14="http://schemas.microsoft.com/office/powerpoint/2010/main" val="35213061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447800"/>
            <a:ext cx="9144000" cy="5257800"/>
          </a:xfrm>
        </p:spPr>
        <p:txBody>
          <a:bodyPr>
            <a:normAutofit/>
          </a:bodyPr>
          <a:lstStyle/>
          <a:p>
            <a:r>
              <a:rPr lang="en-US" sz="4000" dirty="0" smtClean="0"/>
              <a:t>Praying:</a:t>
            </a:r>
          </a:p>
          <a:p>
            <a:r>
              <a:rPr lang="en-US" sz="4000" dirty="0" smtClean="0"/>
              <a:t>Prayer is also required for spiritual growth.</a:t>
            </a:r>
          </a:p>
          <a:p>
            <a:r>
              <a:rPr lang="en-US" sz="4000" dirty="0" smtClean="0"/>
              <a:t>Hebrews 4:16; Philippians 4:6-7</a:t>
            </a:r>
          </a:p>
          <a:p>
            <a:r>
              <a:rPr lang="en-US" sz="4000" dirty="0" smtClean="0"/>
              <a:t>The Christian must therefore continue steadfastly in prayer – Romans 12:12</a:t>
            </a:r>
            <a:endParaRPr lang="en-US" sz="4000" dirty="0"/>
          </a:p>
        </p:txBody>
      </p:sp>
    </p:spTree>
    <p:extLst>
      <p:ext uri="{BB962C8B-B14F-4D97-AF65-F5344CB8AC3E}">
        <p14:creationId xmlns:p14="http://schemas.microsoft.com/office/powerpoint/2010/main" val="10482147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600200"/>
            <a:ext cx="9144000" cy="5257800"/>
          </a:xfrm>
        </p:spPr>
        <p:txBody>
          <a:bodyPr>
            <a:noAutofit/>
          </a:bodyPr>
          <a:lstStyle/>
          <a:p>
            <a:r>
              <a:rPr lang="en-US" sz="4000" dirty="0"/>
              <a:t>Emulating the example of David </a:t>
            </a:r>
            <a:r>
              <a:rPr lang="en-US" sz="4000" dirty="0" smtClean="0"/>
              <a:t>–</a:t>
            </a:r>
            <a:br>
              <a:rPr lang="en-US" sz="4000" dirty="0" smtClean="0"/>
            </a:br>
            <a:r>
              <a:rPr lang="en-US" sz="4000" dirty="0" smtClean="0"/>
              <a:t>Psalm </a:t>
            </a:r>
            <a:r>
              <a:rPr lang="en-US" sz="4000" dirty="0"/>
              <a:t>55:17</a:t>
            </a:r>
          </a:p>
          <a:p>
            <a:r>
              <a:rPr lang="en-US" sz="4000" dirty="0"/>
              <a:t>And the custom of Daniel – Daniel 6:10</a:t>
            </a:r>
          </a:p>
          <a:p>
            <a:r>
              <a:rPr lang="en-US" sz="4000" dirty="0"/>
              <a:t>Just as we must listen to God daily through His Word, so we must talk to Him daily if we are to grow; </a:t>
            </a:r>
          </a:p>
          <a:p>
            <a:r>
              <a:rPr lang="en-US" sz="4000" dirty="0" smtClean="0"/>
              <a:t>Have </a:t>
            </a:r>
            <a:r>
              <a:rPr lang="en-US" sz="4000" dirty="0"/>
              <a:t>you developed the habit of praying regularly?</a:t>
            </a:r>
          </a:p>
        </p:txBody>
      </p:sp>
    </p:spTree>
    <p:extLst>
      <p:ext uri="{BB962C8B-B14F-4D97-AF65-F5344CB8AC3E}">
        <p14:creationId xmlns:p14="http://schemas.microsoft.com/office/powerpoint/2010/main" val="35340152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HABITS</a:t>
            </a:r>
          </a:p>
        </p:txBody>
      </p:sp>
      <p:sp>
        <p:nvSpPr>
          <p:cNvPr id="3" name="Content Placeholder 2"/>
          <p:cNvSpPr>
            <a:spLocks noGrp="1"/>
          </p:cNvSpPr>
          <p:nvPr>
            <p:ph idx="1"/>
          </p:nvPr>
        </p:nvSpPr>
        <p:spPr>
          <a:xfrm>
            <a:off x="0" y="1447800"/>
            <a:ext cx="9144000" cy="5181600"/>
          </a:xfrm>
        </p:spPr>
        <p:txBody>
          <a:bodyPr>
            <a:normAutofit fontScale="92500" lnSpcReduction="20000"/>
          </a:bodyPr>
          <a:lstStyle/>
          <a:p>
            <a:r>
              <a:rPr lang="en-US" sz="3900" dirty="0" smtClean="0"/>
              <a:t>Singing:</a:t>
            </a:r>
          </a:p>
          <a:p>
            <a:r>
              <a:rPr lang="en-US" sz="3900" dirty="0" smtClean="0"/>
              <a:t>Praising God in song is also conducive to spiritual growth.</a:t>
            </a:r>
          </a:p>
          <a:p>
            <a:r>
              <a:rPr lang="en-US" sz="3900" dirty="0" smtClean="0"/>
              <a:t>David developed the practice of praising God daily – Psalm 104:33; 119:164</a:t>
            </a:r>
          </a:p>
          <a:p>
            <a:r>
              <a:rPr lang="en-US" sz="3900" dirty="0" smtClean="0"/>
              <a:t>If we teach one another through songs, do we not also teach ourselves when we sing? – cf. Colossians 3:16</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009853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1230</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SPIRITUAL GROWTH # 4  </vt:lpstr>
      <vt:lpstr>Introduction</vt:lpstr>
      <vt:lpstr>Introduction</vt:lpstr>
      <vt:lpstr>Develop Good Habits</vt:lpstr>
      <vt:lpstr>BEHAVIORAL HABITS</vt:lpstr>
      <vt:lpstr>BEHAVIORAL HABITS</vt:lpstr>
      <vt:lpstr>BEHAVIORAL HABITS</vt:lpstr>
      <vt:lpstr>BEHAVIORAL HABITS</vt:lpstr>
      <vt:lpstr>BEHAVIORAL HABITS</vt:lpstr>
      <vt:lpstr>BEHAVIORAL HABITS</vt:lpstr>
      <vt:lpstr>BEHAVIORAL HABITS</vt:lpstr>
      <vt:lpstr>BEHAVIORAL HABITS</vt:lpstr>
      <vt:lpstr>BEHAVIORAL HABITS</vt:lpstr>
      <vt:lpstr>BEHAVIORAL HABITS</vt:lpstr>
      <vt:lpstr>FUNCTIONAL HABITS</vt:lpstr>
      <vt:lpstr>FUNCTIONAL HABITS</vt:lpstr>
      <vt:lpstr>FUNCTIONAL HABITS</vt:lpstr>
      <vt:lpstr>CONGREGATIONAL HABITS</vt:lpstr>
      <vt:lpstr>CONGREGATIONAL HABITS</vt:lpstr>
      <vt:lpstr>CONGREGATIONAL HABITS</vt:lpstr>
      <vt:lpstr>CONGREGATIONAL HABITS</vt:lpstr>
      <vt:lpstr>CONGREGATIONAL HABITS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GROWTH # 4  </dc:title>
  <dc:creator>Aarons</dc:creator>
  <cp:lastModifiedBy>Aarons</cp:lastModifiedBy>
  <cp:revision>6</cp:revision>
  <dcterms:created xsi:type="dcterms:W3CDTF">2015-09-21T01:30:59Z</dcterms:created>
  <dcterms:modified xsi:type="dcterms:W3CDTF">2015-09-21T19:25:29Z</dcterms:modified>
</cp:coreProperties>
</file>