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456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630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282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368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2182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0674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991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379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452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792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0206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81000">
              <a:srgbClr val="BD922A"/>
            </a:gs>
            <a:gs pos="85000">
              <a:srgbClr val="835E17"/>
            </a:gs>
            <a:gs pos="90000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7BE8-7698-4A07-BD2F-92EF1CA37743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52D0-0F1F-4EA4-985A-677732E6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1"/>
            <a:ext cx="9067800" cy="2838450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SPIRITUAL GROWTH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52800"/>
            <a:ext cx="8686800" cy="1676400"/>
          </a:xfrm>
        </p:spPr>
        <p:txBody>
          <a:bodyPr>
            <a:normAutofit fontScale="925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400" dirty="0">
                <a:solidFill>
                  <a:schemeClr val="tx1"/>
                </a:solidFill>
              </a:rPr>
              <a:t>Spiritual Growth Is A Choice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33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SPIRITUAL GROWTH IS A CHOICE THAT REQUIRES DILIGENT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/>
              <a:t>Spiritual growth requires concentrated effort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Jesus </a:t>
            </a:r>
            <a:r>
              <a:rPr lang="en-US" dirty="0"/>
              <a:t>said it requires labor… John </a:t>
            </a:r>
            <a:r>
              <a:rPr lang="en-US" dirty="0" smtClean="0"/>
              <a:t>6:27.</a:t>
            </a:r>
          </a:p>
          <a:p>
            <a:r>
              <a:rPr lang="en-US" dirty="0" smtClean="0"/>
              <a:t>Paul </a:t>
            </a:r>
            <a:r>
              <a:rPr lang="en-US" dirty="0"/>
              <a:t>wrote that it requires work, pressing on…</a:t>
            </a:r>
            <a:br>
              <a:rPr lang="en-US" dirty="0"/>
            </a:br>
            <a:r>
              <a:rPr lang="en-US" dirty="0"/>
              <a:t>Philippians 2:12; </a:t>
            </a:r>
            <a:r>
              <a:rPr lang="en-US" dirty="0" smtClean="0"/>
              <a:t>3:13-14.</a:t>
            </a:r>
          </a:p>
          <a:p>
            <a:r>
              <a:rPr lang="en-US" dirty="0" smtClean="0"/>
              <a:t>Peter </a:t>
            </a:r>
            <a:r>
              <a:rPr lang="en-US" dirty="0"/>
              <a:t>wrote that it requires diligence…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</a:t>
            </a:r>
            <a:r>
              <a:rPr lang="en-US" dirty="0"/>
              <a:t>Peter </a:t>
            </a:r>
            <a:r>
              <a:rPr lang="en-US" dirty="0" smtClean="0"/>
              <a:t>1:5,10.</a:t>
            </a:r>
          </a:p>
          <a:p>
            <a:r>
              <a:rPr lang="en-US" dirty="0" smtClean="0"/>
              <a:t>Like </a:t>
            </a:r>
            <a:r>
              <a:rPr lang="en-US" dirty="0"/>
              <a:t>physical health, spiritual growth requires </a:t>
            </a:r>
            <a:r>
              <a:rPr lang="en-US" dirty="0" smtClean="0"/>
              <a:t>regular exercise</a:t>
            </a:r>
            <a:r>
              <a:rPr lang="en-US" dirty="0"/>
              <a:t>… 1 Timothy </a:t>
            </a:r>
            <a:r>
              <a:rPr lang="en-US" dirty="0" smtClean="0"/>
              <a:t>4:7-8.</a:t>
            </a:r>
          </a:p>
        </p:txBody>
      </p:sp>
    </p:spTree>
    <p:extLst>
      <p:ext uri="{BB962C8B-B14F-4D97-AF65-F5344CB8AC3E}">
        <p14:creationId xmlns:p14="http://schemas.microsoft.com/office/powerpoint/2010/main" val="1695455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SPIRITUAL GROWTH IS A CHOICE THAT REQUIRES DILIGENT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Spiritual growth is not easy. </a:t>
            </a:r>
          </a:p>
          <a:p>
            <a:r>
              <a:rPr lang="en-US" sz="4000" dirty="0" smtClean="0"/>
              <a:t>We must work at it.  </a:t>
            </a:r>
          </a:p>
          <a:p>
            <a:r>
              <a:rPr lang="en-US" sz="4000" dirty="0" smtClean="0"/>
              <a:t>Today.</a:t>
            </a:r>
          </a:p>
          <a:p>
            <a:r>
              <a:rPr lang="en-US" sz="4000" dirty="0" smtClean="0"/>
              <a:t>Tomorrow. </a:t>
            </a:r>
          </a:p>
          <a:p>
            <a:r>
              <a:rPr lang="en-US" sz="4000" dirty="0" smtClean="0"/>
              <a:t>As long as we live and are able to function.</a:t>
            </a:r>
          </a:p>
        </p:txBody>
      </p:sp>
    </p:spTree>
    <p:extLst>
      <p:ext uri="{BB962C8B-B14F-4D97-AF65-F5344CB8AC3E}">
        <p14:creationId xmlns:p14="http://schemas.microsoft.com/office/powerpoint/2010/main" val="360428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ASSISTED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r>
              <a:rPr lang="en-US" sz="3600" dirty="0"/>
              <a:t>We are not alone in our efforts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While </a:t>
            </a:r>
            <a:r>
              <a:rPr lang="en-US" sz="3600" dirty="0"/>
              <a:t>we work out our salvation, God is at work in </a:t>
            </a:r>
            <a:r>
              <a:rPr lang="en-US" sz="3600" dirty="0" smtClean="0"/>
              <a:t>us… </a:t>
            </a:r>
            <a:r>
              <a:rPr lang="en-US" sz="3600" dirty="0"/>
              <a:t>Philippians </a:t>
            </a:r>
            <a:r>
              <a:rPr lang="en-US" sz="3600" dirty="0" smtClean="0"/>
              <a:t>2:12-13.</a:t>
            </a:r>
          </a:p>
          <a:p>
            <a:r>
              <a:rPr lang="en-US" sz="3600" dirty="0" smtClean="0"/>
              <a:t>God </a:t>
            </a:r>
            <a:r>
              <a:rPr lang="en-US" sz="3600" dirty="0"/>
              <a:t>desires to complete the work He started when </a:t>
            </a:r>
            <a:r>
              <a:rPr lang="en-US" sz="3600" dirty="0" smtClean="0"/>
              <a:t>He saved </a:t>
            </a:r>
            <a:r>
              <a:rPr lang="en-US" sz="3600" dirty="0"/>
              <a:t>us… Philippians </a:t>
            </a:r>
            <a:r>
              <a:rPr lang="en-US" sz="3600" dirty="0" smtClean="0"/>
              <a:t>1:6.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are strengthened by God in our efforts</a:t>
            </a:r>
            <a:r>
              <a:rPr lang="en-US" sz="3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68993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ASSISTED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strengthens us by His Spirit in our inner man…</a:t>
            </a:r>
            <a:br>
              <a:rPr lang="en-US" sz="3600" dirty="0" smtClean="0"/>
            </a:br>
            <a:r>
              <a:rPr lang="en-US" sz="3600" dirty="0" smtClean="0"/>
              <a:t>Ephesians 3:16.</a:t>
            </a:r>
          </a:p>
          <a:p>
            <a:r>
              <a:rPr lang="en-US" sz="3600" dirty="0" smtClean="0"/>
              <a:t>He empowers us with unimaginable power that is in us… Ephesians 3:20.</a:t>
            </a:r>
          </a:p>
          <a:p>
            <a:r>
              <a:rPr lang="en-US" sz="3600" dirty="0" smtClean="0"/>
              <a:t>He provides the armor to stand strong in the power of His might… Ephesians 6:10-11.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6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ASSISTED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is no excuse not to grow, for Christ strengthens us! … Philippians 4:13.</a:t>
            </a:r>
          </a:p>
          <a:p>
            <a:r>
              <a:rPr lang="en-US" sz="3600" dirty="0" smtClean="0"/>
              <a:t>With God as our aid, spiritual growth is possible. </a:t>
            </a:r>
          </a:p>
          <a:p>
            <a:r>
              <a:rPr lang="en-US" sz="3600" dirty="0" smtClean="0"/>
              <a:t>And not mediocre growth, but spiritual growth beyond what limits we might think hinder us!</a:t>
            </a:r>
          </a:p>
          <a:p>
            <a:r>
              <a:rPr lang="en-US" sz="3600" dirty="0" smtClean="0"/>
              <a:t>Finally, let us remember that…</a:t>
            </a:r>
          </a:p>
        </p:txBody>
      </p:sp>
    </p:spTree>
    <p:extLst>
      <p:ext uri="{BB962C8B-B14F-4D97-AF65-F5344CB8AC3E}">
        <p14:creationId xmlns:p14="http://schemas.microsoft.com/office/powerpoint/2010/main" val="1791988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BLESSED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The blessings begin in this </a:t>
            </a:r>
            <a:r>
              <a:rPr lang="en-US" sz="3600" dirty="0" smtClean="0"/>
              <a:t>life… 2 </a:t>
            </a:r>
            <a:r>
              <a:rPr lang="en-US" sz="3600" dirty="0"/>
              <a:t>Peter </a:t>
            </a:r>
            <a:r>
              <a:rPr lang="en-US" sz="3600" dirty="0" smtClean="0"/>
              <a:t>3:18</a:t>
            </a:r>
          </a:p>
          <a:p>
            <a:r>
              <a:rPr lang="en-US" sz="3600" dirty="0" smtClean="0"/>
              <a:t>As </a:t>
            </a:r>
            <a:r>
              <a:rPr lang="en-US" sz="3600" dirty="0"/>
              <a:t>we grow we experience the blessings of the </a:t>
            </a:r>
            <a:r>
              <a:rPr lang="en-US" sz="3600" dirty="0" smtClean="0"/>
              <a:t>grace in </a:t>
            </a:r>
            <a:r>
              <a:rPr lang="en-US" sz="3600" dirty="0"/>
              <a:t>which we </a:t>
            </a:r>
            <a:r>
              <a:rPr lang="en-US" sz="3600" dirty="0" smtClean="0"/>
              <a:t>stand.</a:t>
            </a:r>
          </a:p>
          <a:p>
            <a:r>
              <a:rPr lang="en-US" sz="3600" dirty="0" smtClean="0"/>
              <a:t>Such </a:t>
            </a:r>
            <a:r>
              <a:rPr lang="en-US" sz="3600" dirty="0"/>
              <a:t>as peace with God, rejoicing in hope…</a:t>
            </a:r>
            <a:br>
              <a:rPr lang="en-US" sz="3600" dirty="0"/>
            </a:br>
            <a:r>
              <a:rPr lang="en-US" sz="3600" dirty="0"/>
              <a:t>Romans </a:t>
            </a:r>
            <a:r>
              <a:rPr lang="en-US" sz="3600" dirty="0" smtClean="0"/>
              <a:t>5:1-2.</a:t>
            </a:r>
          </a:p>
          <a:p>
            <a:r>
              <a:rPr lang="en-US" sz="3600" dirty="0" smtClean="0"/>
              <a:t>When </a:t>
            </a:r>
            <a:r>
              <a:rPr lang="en-US" sz="3600" dirty="0"/>
              <a:t>we grow we experience the blessings of </a:t>
            </a:r>
            <a:r>
              <a:rPr lang="en-US" sz="3600" dirty="0" smtClean="0"/>
              <a:t>adding virtue</a:t>
            </a:r>
            <a:r>
              <a:rPr lang="en-US" sz="3600" dirty="0"/>
              <a:t>, knowledge, self-control, etc. to our </a:t>
            </a:r>
            <a:r>
              <a:rPr lang="en-US" sz="3600" dirty="0" smtClean="0"/>
              <a:t>faith.</a:t>
            </a:r>
          </a:p>
        </p:txBody>
      </p:sp>
    </p:spTree>
    <p:extLst>
      <p:ext uri="{BB962C8B-B14F-4D97-AF65-F5344CB8AC3E}">
        <p14:creationId xmlns:p14="http://schemas.microsoft.com/office/powerpoint/2010/main" val="1916317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BLESSED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Such as a victorious life, in which we do not stumble</a:t>
            </a:r>
            <a:br>
              <a:rPr lang="en-US" dirty="0" smtClean="0"/>
            </a:br>
            <a:r>
              <a:rPr lang="en-US" dirty="0" smtClean="0"/>
              <a:t>so as to fall… 2 Peter 1:10.</a:t>
            </a:r>
          </a:p>
          <a:p>
            <a:r>
              <a:rPr lang="en-US" dirty="0" smtClean="0"/>
              <a:t>Indeed, it is spiritual growth that ensures the “abundant life” – now that Jesus promised! </a:t>
            </a:r>
            <a:br>
              <a:rPr lang="en-US" dirty="0" smtClean="0"/>
            </a:br>
            <a:r>
              <a:rPr lang="en-US" dirty="0" smtClean="0"/>
              <a:t>… John 10:10.</a:t>
            </a:r>
          </a:p>
          <a:p>
            <a:r>
              <a:rPr lang="en-US" dirty="0" smtClean="0"/>
              <a:t>The blessings continue into the life to come.</a:t>
            </a:r>
          </a:p>
          <a:p>
            <a:r>
              <a:rPr lang="en-US" dirty="0" smtClean="0"/>
              <a:t>We will experience an “abundant entrance” into the</a:t>
            </a:r>
            <a:br>
              <a:rPr lang="en-US" dirty="0" smtClean="0"/>
            </a:br>
            <a:r>
              <a:rPr lang="en-US" dirty="0" smtClean="0"/>
              <a:t>everlasting kingdom… 2 Peter 1:11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77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THAT IS BLESSED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 </a:t>
            </a:r>
            <a:r>
              <a:rPr lang="en-US" sz="4000" dirty="0"/>
              <a:t>some way, our works do follow </a:t>
            </a:r>
            <a:r>
              <a:rPr lang="en-US" sz="4000" dirty="0" smtClean="0"/>
              <a:t>us…Revelation 14:13.</a:t>
            </a:r>
          </a:p>
          <a:p>
            <a:r>
              <a:rPr lang="en-US" sz="4000" dirty="0" smtClean="0"/>
              <a:t>At </a:t>
            </a:r>
            <a:r>
              <a:rPr lang="en-US" sz="4000" dirty="0"/>
              <a:t>the very least, we know that our labors will not be </a:t>
            </a:r>
            <a:r>
              <a:rPr lang="en-US" sz="4000" dirty="0" smtClean="0"/>
              <a:t>in vain</a:t>
            </a:r>
            <a:r>
              <a:rPr lang="en-US" sz="4000" dirty="0"/>
              <a:t>! …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 </a:t>
            </a:r>
            <a:r>
              <a:rPr lang="en-US" sz="4000" dirty="0"/>
              <a:t>Corinthians 15:58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68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 ABOUT THE WRONG KIND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r>
              <a:rPr lang="en-US" sz="3600" dirty="0"/>
              <a:t>We have been talking about growth; but not just </a:t>
            </a:r>
            <a:r>
              <a:rPr lang="en-US" sz="3600" dirty="0" smtClean="0"/>
              <a:t>any growth</a:t>
            </a:r>
            <a:r>
              <a:rPr lang="en-US" sz="3600" dirty="0"/>
              <a:t>, for not all growth is good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hearts of some grow dull (</a:t>
            </a:r>
            <a:r>
              <a:rPr lang="en-US" sz="3600" dirty="0" smtClean="0"/>
              <a:t>Matthew </a:t>
            </a:r>
            <a:r>
              <a:rPr lang="en-US" sz="3600" dirty="0"/>
              <a:t>13:15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love of many grow cold (</a:t>
            </a:r>
            <a:r>
              <a:rPr lang="en-US" sz="3600" dirty="0" smtClean="0"/>
              <a:t>Matthew </a:t>
            </a:r>
            <a:r>
              <a:rPr lang="en-US" sz="3600" dirty="0"/>
              <a:t>24:12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There </a:t>
            </a:r>
            <a:r>
              <a:rPr lang="en-US" sz="3600" dirty="0"/>
              <a:t>is the danger of growing weary in doing </a:t>
            </a:r>
            <a:r>
              <a:rPr lang="en-US" sz="3600" dirty="0" smtClean="0"/>
              <a:t>good (Galatians </a:t>
            </a:r>
            <a:r>
              <a:rPr lang="en-US" sz="3600" dirty="0"/>
              <a:t>6:9; 2 </a:t>
            </a:r>
            <a:r>
              <a:rPr lang="en-US" sz="3600" dirty="0" smtClean="0"/>
              <a:t>Thessalonians </a:t>
            </a:r>
            <a:r>
              <a:rPr lang="en-US" sz="3600" dirty="0"/>
              <a:t>3:13</a:t>
            </a:r>
            <a:r>
              <a:rPr lang="en-U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61136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 ABOUT THE WRONG KIND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possibility of growing corrupt according to deceitful lusts (Ephesians 4:22).</a:t>
            </a:r>
          </a:p>
          <a:p>
            <a:r>
              <a:rPr lang="en-US" dirty="0" smtClean="0"/>
              <a:t>There is danger of growing wanton against Christ</a:t>
            </a:r>
            <a:br>
              <a:rPr lang="en-US" dirty="0" smtClean="0"/>
            </a:br>
            <a:r>
              <a:rPr lang="en-US" dirty="0" smtClean="0"/>
              <a:t>(1 Timothy 5:11).</a:t>
            </a:r>
          </a:p>
          <a:p>
            <a:r>
              <a:rPr lang="en-US" dirty="0" smtClean="0"/>
              <a:t>There are those who grow worse and worse, deceiving and being deceived (2 Timothy 3:13).</a:t>
            </a:r>
          </a:p>
          <a:p>
            <a:r>
              <a:rPr lang="en-US" dirty="0" smtClean="0"/>
              <a:t>Like the growth of cancerous cells, the wrong growth can be deadly!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10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Just </a:t>
            </a:r>
            <a:r>
              <a:rPr lang="en-US" sz="3600" dirty="0"/>
              <a:t>as a healthy physical life is one of </a:t>
            </a:r>
            <a:r>
              <a:rPr lang="en-US" sz="3600" dirty="0" smtClean="0"/>
              <a:t>growth.</a:t>
            </a:r>
          </a:p>
          <a:p>
            <a:r>
              <a:rPr lang="en-US" sz="3600" dirty="0" smtClean="0"/>
              <a:t>So </a:t>
            </a:r>
            <a:r>
              <a:rPr lang="en-US" sz="3600" dirty="0"/>
              <a:t>a healthy spiritual life is a process of </a:t>
            </a:r>
            <a:r>
              <a:rPr lang="en-US" sz="3600" dirty="0" smtClean="0"/>
              <a:t>growth.</a:t>
            </a:r>
          </a:p>
          <a:p>
            <a:r>
              <a:rPr lang="en-US" sz="3600" dirty="0" smtClean="0"/>
              <a:t>Sadly</a:t>
            </a:r>
            <a:r>
              <a:rPr lang="en-US" sz="3600" dirty="0"/>
              <a:t>, not all Christians grow spiritually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Many </a:t>
            </a:r>
            <a:r>
              <a:rPr lang="en-US" sz="3600" dirty="0"/>
              <a:t>have been Christians for years, with little change </a:t>
            </a:r>
            <a:r>
              <a:rPr lang="en-US" sz="3600" dirty="0" smtClean="0"/>
              <a:t>or improvement.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12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 ABOUT THE WRONG KIND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Is </a:t>
            </a:r>
            <a:r>
              <a:rPr lang="en-US" dirty="0"/>
              <a:t>it a deadly kind of growth, creating dull hearts, love that</a:t>
            </a:r>
            <a:br>
              <a:rPr lang="en-US" dirty="0"/>
            </a:br>
            <a:r>
              <a:rPr lang="en-US" dirty="0"/>
              <a:t>is cold, weariness in doing good, even </a:t>
            </a:r>
            <a:r>
              <a:rPr lang="en-US" dirty="0" smtClean="0"/>
              <a:t>moral corruption?</a:t>
            </a:r>
          </a:p>
          <a:p>
            <a:r>
              <a:rPr lang="en-US" dirty="0" smtClean="0"/>
              <a:t>Or </a:t>
            </a:r>
            <a:r>
              <a:rPr lang="en-US" dirty="0"/>
              <a:t>is it a vibrant kind of growth in which we are</a:t>
            </a:r>
            <a:br>
              <a:rPr lang="en-US" dirty="0"/>
            </a:br>
            <a:r>
              <a:rPr lang="en-US" dirty="0"/>
              <a:t>abounding in love, joy, and peace, being faithful and</a:t>
            </a:r>
            <a:br>
              <a:rPr lang="en-US" dirty="0"/>
            </a:br>
            <a:r>
              <a:rPr lang="en-US" dirty="0"/>
              <a:t>fruitful in our service to Jesus Christ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</a:t>
            </a:r>
            <a:r>
              <a:rPr lang="en-US" dirty="0"/>
              <a:t>one kind of growth is often the result of neglect, the</a:t>
            </a:r>
            <a:br>
              <a:rPr lang="en-US" dirty="0"/>
            </a:br>
            <a:r>
              <a:rPr lang="en-US" dirty="0"/>
              <a:t>other kind of growth comes only when we make the right</a:t>
            </a:r>
            <a:br>
              <a:rPr lang="en-US" dirty="0"/>
            </a:br>
            <a:r>
              <a:rPr lang="en-US" dirty="0"/>
              <a:t>choice</a:t>
            </a:r>
            <a:r>
              <a:rPr lang="en-US" dirty="0" smtClean="0"/>
              <a:t>!</a:t>
            </a:r>
          </a:p>
          <a:p>
            <a:r>
              <a:rPr lang="en-US" dirty="0" smtClean="0"/>
              <a:t>If </a:t>
            </a:r>
            <a:r>
              <a:rPr lang="en-US" dirty="0"/>
              <a:t>we desire to experience the blessings of the right kind of</a:t>
            </a:r>
            <a:br>
              <a:rPr lang="en-US" dirty="0"/>
            </a:br>
            <a:r>
              <a:rPr lang="en-US" dirty="0"/>
              <a:t>growth, then never forget that </a:t>
            </a:r>
            <a:r>
              <a:rPr lang="en-US" b="1" u="sng" dirty="0"/>
              <a:t>Spiritual Growth Is A</a:t>
            </a:r>
            <a:br>
              <a:rPr lang="en-US" b="1" u="sng" dirty="0"/>
            </a:br>
            <a:r>
              <a:rPr lang="en-US" b="1" u="sng" dirty="0"/>
              <a:t>Choice!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have been talking about spiritual growth, the kind </a:t>
            </a:r>
            <a:r>
              <a:rPr lang="en-US" dirty="0" smtClean="0"/>
              <a:t>of growth </a:t>
            </a:r>
            <a:r>
              <a:rPr lang="en-US" dirty="0"/>
              <a:t>that is…</a:t>
            </a:r>
            <a:br>
              <a:rPr lang="en-US" dirty="0"/>
            </a:br>
            <a:r>
              <a:rPr lang="en-US" dirty="0" smtClean="0"/>
              <a:t>Commanded </a:t>
            </a:r>
            <a:r>
              <a:rPr lang="en-US" dirty="0"/>
              <a:t>by God</a:t>
            </a:r>
            <a:br>
              <a:rPr lang="en-US" dirty="0"/>
            </a:br>
            <a:r>
              <a:rPr lang="en-US" dirty="0" smtClean="0"/>
              <a:t>Requires </a:t>
            </a:r>
            <a:r>
              <a:rPr lang="en-US" dirty="0"/>
              <a:t>diligent effort</a:t>
            </a:r>
            <a:br>
              <a:rPr lang="en-US" dirty="0"/>
            </a:br>
            <a:r>
              <a:rPr lang="en-US" dirty="0" smtClean="0"/>
              <a:t>Assisted </a:t>
            </a:r>
            <a:r>
              <a:rPr lang="en-US" dirty="0"/>
              <a:t>by God</a:t>
            </a:r>
            <a:br>
              <a:rPr lang="en-US" dirty="0"/>
            </a:br>
            <a:r>
              <a:rPr lang="en-US" dirty="0" smtClean="0"/>
              <a:t>Blessed </a:t>
            </a:r>
            <a:r>
              <a:rPr lang="en-US"/>
              <a:t>by </a:t>
            </a:r>
            <a:r>
              <a:rPr lang="en-US" smtClean="0"/>
              <a:t>God</a:t>
            </a:r>
          </a:p>
          <a:p>
            <a:r>
              <a:rPr lang="en-US" smtClean="0"/>
              <a:t>It </a:t>
            </a:r>
            <a:r>
              <a:rPr lang="en-US" dirty="0"/>
              <a:t>is this kind of growth that Peter enjoined as he </a:t>
            </a:r>
            <a:r>
              <a:rPr lang="en-US" dirty="0" smtClean="0"/>
              <a:t>closed his </a:t>
            </a:r>
            <a:r>
              <a:rPr lang="en-US" dirty="0"/>
              <a:t>epistle (2 </a:t>
            </a:r>
            <a:r>
              <a:rPr lang="en-US" dirty="0" smtClean="0"/>
              <a:t>Peter </a:t>
            </a:r>
            <a:r>
              <a:rPr lang="en-US" dirty="0"/>
              <a:t>3:18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What </a:t>
            </a:r>
            <a:r>
              <a:rPr lang="en-US" dirty="0"/>
              <a:t>kind of growth is taking place in our </a:t>
            </a:r>
            <a:r>
              <a:rPr lang="en-US" dirty="0" smtClean="0"/>
              <a:t>spiritual lives?</a:t>
            </a:r>
          </a:p>
          <a:p>
            <a:r>
              <a:rPr lang="en-US" dirty="0" smtClean="0"/>
              <a:t>Each of us must give an answer.</a:t>
            </a:r>
          </a:p>
          <a:p>
            <a:r>
              <a:rPr lang="en-US" dirty="0" smtClean="0"/>
              <a:t>Are you making the right choice today and every day?</a:t>
            </a:r>
          </a:p>
        </p:txBody>
      </p:sp>
    </p:spTree>
    <p:extLst>
      <p:ext uri="{BB962C8B-B14F-4D97-AF65-F5344CB8AC3E}">
        <p14:creationId xmlns:p14="http://schemas.microsoft.com/office/powerpoint/2010/main" val="1087996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They are no more, useful to the Lord than when they first became Christians.</a:t>
            </a:r>
          </a:p>
          <a:p>
            <a:r>
              <a:rPr lang="en-US" sz="4000" dirty="0" smtClean="0"/>
              <a:t>Often times they are less useful to the Lord.</a:t>
            </a:r>
          </a:p>
          <a:p>
            <a:r>
              <a:rPr lang="en-US" sz="4000" dirty="0" smtClean="0"/>
              <a:t>When they fail to grow – they become as a stagnant pool of water.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1359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That </a:t>
            </a:r>
            <a:r>
              <a:rPr lang="en-US" sz="3600" dirty="0"/>
              <a:t>is because Spiritual Growth Is A </a:t>
            </a:r>
            <a:r>
              <a:rPr lang="en-US" sz="3600" dirty="0" smtClean="0"/>
              <a:t>Choice.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doesn’t happen by default (unlike physical growth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Spiritual </a:t>
            </a:r>
            <a:r>
              <a:rPr lang="en-US" sz="3600" dirty="0"/>
              <a:t>growth (like emotional maturity) occurs </a:t>
            </a:r>
            <a:r>
              <a:rPr lang="en-US" sz="3600" dirty="0" smtClean="0"/>
              <a:t>only when </a:t>
            </a:r>
            <a:r>
              <a:rPr lang="en-US" sz="3600" dirty="0"/>
              <a:t>we choose to </a:t>
            </a:r>
            <a:r>
              <a:rPr lang="en-US" sz="3600" dirty="0" smtClean="0"/>
              <a:t>grow.</a:t>
            </a:r>
          </a:p>
          <a:p>
            <a:r>
              <a:rPr lang="en-US" sz="3600" dirty="0" smtClean="0"/>
              <a:t>If </a:t>
            </a:r>
            <a:r>
              <a:rPr lang="en-US" sz="3600" dirty="0"/>
              <a:t>we do not make that choice, and stick to it, there will </a:t>
            </a:r>
            <a:r>
              <a:rPr lang="en-US" sz="3600" dirty="0" smtClean="0"/>
              <a:t>be no </a:t>
            </a:r>
            <a:r>
              <a:rPr lang="en-US" sz="3600" dirty="0"/>
              <a:t>spiritual growth!</a:t>
            </a:r>
          </a:p>
        </p:txBody>
      </p:sp>
    </p:spTree>
    <p:extLst>
      <p:ext uri="{BB962C8B-B14F-4D97-AF65-F5344CB8AC3E}">
        <p14:creationId xmlns:p14="http://schemas.microsoft.com/office/powerpoint/2010/main" val="3464912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COMMANDED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This command is implicitly </a:t>
            </a:r>
            <a:r>
              <a:rPr lang="en-US" dirty="0" smtClean="0"/>
              <a:t>stated in what we call the Great Commission.</a:t>
            </a:r>
          </a:p>
          <a:p>
            <a:r>
              <a:rPr lang="en-US" dirty="0" smtClean="0"/>
              <a:t>Matthew 28:18-20.</a:t>
            </a:r>
          </a:p>
          <a:p>
            <a:r>
              <a:rPr lang="en-US" dirty="0" smtClean="0"/>
              <a:t>Jesus </a:t>
            </a:r>
            <a:r>
              <a:rPr lang="en-US" dirty="0"/>
              <a:t>commanded His apostles to make disciples,</a:t>
            </a:r>
            <a:br>
              <a:rPr lang="en-US" dirty="0"/>
            </a:br>
            <a:r>
              <a:rPr lang="en-US" dirty="0"/>
              <a:t>baptize, and </a:t>
            </a:r>
            <a:r>
              <a:rPr lang="en-US" dirty="0" smtClean="0"/>
              <a:t>TEACH.</a:t>
            </a:r>
          </a:p>
          <a:p>
            <a:r>
              <a:rPr lang="en-US" dirty="0" smtClean="0"/>
              <a:t>Implicit </a:t>
            </a:r>
            <a:r>
              <a:rPr lang="en-US" dirty="0"/>
              <a:t>in the command to teach, is that disciples </a:t>
            </a:r>
            <a:r>
              <a:rPr lang="en-US" dirty="0" smtClean="0"/>
              <a:t>would be </a:t>
            </a:r>
            <a:r>
              <a:rPr lang="en-US" dirty="0"/>
              <a:t>obedient learners, i.e., constantly growing as </a:t>
            </a:r>
            <a:r>
              <a:rPr lang="en-US" dirty="0" smtClean="0"/>
              <a:t>they learned </a:t>
            </a:r>
            <a:r>
              <a:rPr lang="en-US" dirty="0"/>
              <a:t>and obeyed their </a:t>
            </a:r>
            <a:r>
              <a:rPr lang="en-US" dirty="0" smtClean="0"/>
              <a:t>Lord.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72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COMMANDED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4400" dirty="0"/>
              <a:t>Commanded explicitly in the Apostolic </a:t>
            </a:r>
            <a:r>
              <a:rPr lang="en-US" sz="4400" dirty="0" smtClean="0"/>
              <a:t>Epistles.</a:t>
            </a:r>
          </a:p>
          <a:p>
            <a:r>
              <a:rPr lang="en-US" sz="4400" dirty="0" smtClean="0"/>
              <a:t>2 </a:t>
            </a:r>
            <a:r>
              <a:rPr lang="en-US" sz="4400" dirty="0"/>
              <a:t>Peter </a:t>
            </a:r>
            <a:r>
              <a:rPr lang="en-US" sz="4400" dirty="0" smtClean="0"/>
              <a:t>3:18</a:t>
            </a:r>
          </a:p>
          <a:p>
            <a:r>
              <a:rPr lang="en-US" sz="4400" dirty="0" smtClean="0"/>
              <a:t>We </a:t>
            </a:r>
            <a:r>
              <a:rPr lang="en-US" sz="4400" dirty="0"/>
              <a:t>are to grow in </a:t>
            </a:r>
            <a:r>
              <a:rPr lang="en-US" sz="4400" dirty="0" smtClean="0"/>
              <a:t>grace.</a:t>
            </a:r>
          </a:p>
          <a:p>
            <a:r>
              <a:rPr lang="en-US" sz="4400" dirty="0" smtClean="0"/>
              <a:t>We </a:t>
            </a:r>
            <a:r>
              <a:rPr lang="en-US" sz="4400" dirty="0"/>
              <a:t>are to grow in the knowledge of Jesus </a:t>
            </a:r>
            <a:r>
              <a:rPr lang="en-US" sz="4400" dirty="0" smtClean="0"/>
              <a:t>Christ.</a:t>
            </a:r>
          </a:p>
        </p:txBody>
      </p:sp>
    </p:spTree>
    <p:extLst>
      <p:ext uri="{BB962C8B-B14F-4D97-AF65-F5344CB8AC3E}">
        <p14:creationId xmlns:p14="http://schemas.microsoft.com/office/powerpoint/2010/main" val="3065831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SPIRITUAL GROWTH IS A CHOICE COMMANDED BY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/>
          <a:lstStyle/>
          <a:p>
            <a:r>
              <a:rPr lang="en-US" sz="4000" dirty="0" smtClean="0"/>
              <a:t>Peter begins his second epistle describing how we are to grow (2 Peter 1:5-8).</a:t>
            </a:r>
          </a:p>
          <a:p>
            <a:r>
              <a:rPr lang="en-US" sz="4000" dirty="0" smtClean="0"/>
              <a:t>We must add to our faith such graces as virtue, knowledge, self-control, etc.</a:t>
            </a:r>
          </a:p>
          <a:p>
            <a:r>
              <a:rPr lang="en-US" sz="4000" dirty="0" smtClean="0"/>
              <a:t>Abounding in these graces, being fruitful, which implies growth.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89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SPIRITUAL GROWTH IS A CHOICE COMMANDED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r>
              <a:rPr lang="en-US" sz="4000" dirty="0"/>
              <a:t>Christians who did not grow, were sternly rebuked </a:t>
            </a:r>
            <a:r>
              <a:rPr lang="en-US" sz="4000" dirty="0" smtClean="0"/>
              <a:t>(Hebrews 5:12-6:1).</a:t>
            </a:r>
          </a:p>
          <a:p>
            <a:r>
              <a:rPr lang="en-US" sz="4000" dirty="0" smtClean="0"/>
              <a:t>Spiritual </a:t>
            </a:r>
            <a:r>
              <a:rPr lang="en-US" sz="4000" dirty="0"/>
              <a:t>growth is a not an option, reserved for a </a:t>
            </a:r>
            <a:r>
              <a:rPr lang="en-US" sz="4000" dirty="0" smtClean="0"/>
              <a:t>few select </a:t>
            </a:r>
            <a:r>
              <a:rPr lang="en-US" sz="4000" dirty="0"/>
              <a:t>Christians.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Word of God commands </a:t>
            </a:r>
            <a:r>
              <a:rPr lang="en-US" sz="4000" dirty="0" smtClean="0"/>
              <a:t>growth!</a:t>
            </a:r>
          </a:p>
          <a:p>
            <a:r>
              <a:rPr lang="en-US" sz="4000" dirty="0" smtClean="0"/>
              <a:t>We </a:t>
            </a:r>
            <a:r>
              <a:rPr lang="en-US" sz="4000" dirty="0"/>
              <a:t>should also remember that…</a:t>
            </a:r>
          </a:p>
        </p:txBody>
      </p:sp>
    </p:spTree>
    <p:extLst>
      <p:ext uri="{BB962C8B-B14F-4D97-AF65-F5344CB8AC3E}">
        <p14:creationId xmlns:p14="http://schemas.microsoft.com/office/powerpoint/2010/main" val="2991889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SPIRITUAL GROWTH IS A CHOICE THAT REQUIRES DILIGENT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This is unlike physical </a:t>
            </a:r>
            <a:r>
              <a:rPr lang="en-US" dirty="0" smtClean="0"/>
              <a:t>growth.</a:t>
            </a:r>
          </a:p>
          <a:p>
            <a:r>
              <a:rPr lang="en-US" dirty="0" smtClean="0"/>
              <a:t>People </a:t>
            </a:r>
            <a:r>
              <a:rPr lang="en-US" dirty="0"/>
              <a:t>grow physically by default (unless … disorder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No </a:t>
            </a:r>
            <a:r>
              <a:rPr lang="en-US" dirty="0"/>
              <a:t>effort is required on our part; we mature </a:t>
            </a:r>
            <a:r>
              <a:rPr lang="en-US" dirty="0" smtClean="0"/>
              <a:t>physically whether </a:t>
            </a:r>
            <a:r>
              <a:rPr lang="en-US" dirty="0"/>
              <a:t>we want to or </a:t>
            </a:r>
            <a:r>
              <a:rPr lang="en-US" dirty="0" smtClean="0"/>
              <a:t>not.</a:t>
            </a:r>
          </a:p>
          <a:p>
            <a:r>
              <a:rPr lang="en-US" dirty="0" smtClean="0"/>
              <a:t>Don’t </a:t>
            </a:r>
            <a:r>
              <a:rPr lang="en-US" dirty="0"/>
              <a:t>think that just because you grow older, you </a:t>
            </a:r>
            <a:r>
              <a:rPr lang="en-US" dirty="0" smtClean="0"/>
              <a:t>are growing </a:t>
            </a:r>
            <a:r>
              <a:rPr lang="en-US" dirty="0"/>
              <a:t>spiritually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That is two different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3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759</Words>
  <Application>Microsoft Office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SPIRITUAL GROWTH  #1</vt:lpstr>
      <vt:lpstr>Introduction</vt:lpstr>
      <vt:lpstr>Introduction</vt:lpstr>
      <vt:lpstr>Introduction</vt:lpstr>
      <vt:lpstr>SPIRITUAL GROWTH IS A CHOICE COMMANDED BY GOD</vt:lpstr>
      <vt:lpstr>SPIRITUAL GROWTH IS A CHOICE COMMANDED BY GOD</vt:lpstr>
      <vt:lpstr>SPIRITUAL GROWTH IS A CHOICE COMMANDED BY GOD</vt:lpstr>
      <vt:lpstr>SPIRITUAL GROWTH IS A CHOICE COMMANDED BY GOD</vt:lpstr>
      <vt:lpstr>SPIRITUAL GROWTH IS A CHOICE THAT REQUIRES DILIGENT EFFORT</vt:lpstr>
      <vt:lpstr>SPIRITUAL GROWTH IS A CHOICE THAT REQUIRES DILIGENT EFFORT</vt:lpstr>
      <vt:lpstr>SPIRITUAL GROWTH IS A CHOICE THAT REQUIRES DILIGENT EFFORT</vt:lpstr>
      <vt:lpstr>SPIRITUAL GROWTH IS A CHOICE THAT IS ASSISTED BY GOD</vt:lpstr>
      <vt:lpstr>SPIRITUAL GROWTH IS A CHOICE THAT IS ASSISTED BY GOD</vt:lpstr>
      <vt:lpstr>SPIRITUAL GROWTH IS A CHOICE THAT IS ASSISTED BY GOD</vt:lpstr>
      <vt:lpstr>SPIRITUAL GROWTH IS A CHOICE THAT IS BLESSED BY GOD</vt:lpstr>
      <vt:lpstr>SPIRITUAL GROWTH IS A CHOICE THAT IS BLESSED BY GOD</vt:lpstr>
      <vt:lpstr>SPIRITUAL GROWTH IS A CHOICE THAT IS BLESSED BY GOD</vt:lpstr>
      <vt:lpstr>WARNING ABOUT THE WRONG KIND OF GROWTH</vt:lpstr>
      <vt:lpstr>WARNING ABOUT THE WRONG KIND OF GROWTH</vt:lpstr>
      <vt:lpstr>WARNING ABOUT THE WRONG KIND OF GROWTH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GROWTH  #1</dc:title>
  <dc:creator>Aarons</dc:creator>
  <cp:lastModifiedBy>Aarons</cp:lastModifiedBy>
  <cp:revision>8</cp:revision>
  <dcterms:created xsi:type="dcterms:W3CDTF">2015-08-19T02:06:13Z</dcterms:created>
  <dcterms:modified xsi:type="dcterms:W3CDTF">2015-08-19T02:58:09Z</dcterms:modified>
</cp:coreProperties>
</file>