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0" r:id="rId7"/>
    <p:sldId id="261" r:id="rId8"/>
    <p:sldId id="266" r:id="rId9"/>
    <p:sldId id="262" r:id="rId10"/>
    <p:sldId id="263" r:id="rId11"/>
    <p:sldId id="267" r:id="rId12"/>
    <p:sldId id="264" r:id="rId13"/>
    <p:sldId id="268"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8" autoAdjust="0"/>
    <p:restoredTop sz="94660"/>
  </p:normalViewPr>
  <p:slideViewPr>
    <p:cSldViewPr snapToGrid="0">
      <p:cViewPr varScale="1">
        <p:scale>
          <a:sx n="97" d="100"/>
          <a:sy n="97" d="100"/>
        </p:scale>
        <p:origin x="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9B9317-E7A8-4C5C-BB51-FE102CAF372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3015824698"/>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9B9317-E7A8-4C5C-BB51-FE102CAF372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2489814036"/>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9B9317-E7A8-4C5C-BB51-FE102CAF372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221633388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9B9317-E7A8-4C5C-BB51-FE102CAF372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59591763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9B9317-E7A8-4C5C-BB51-FE102CAF372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109223498"/>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9B9317-E7A8-4C5C-BB51-FE102CAF372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112149404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9B9317-E7A8-4C5C-BB51-FE102CAF3727}"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68379099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9B9317-E7A8-4C5C-BB51-FE102CAF3727}"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202377412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B9317-E7A8-4C5C-BB51-FE102CAF3727}"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77340805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9B9317-E7A8-4C5C-BB51-FE102CAF372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926888958"/>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9B9317-E7A8-4C5C-BB51-FE102CAF372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CE7F4-F0A6-4600-8AE8-CD92F79A319E}" type="slidenum">
              <a:rPr lang="en-US" smtClean="0"/>
              <a:t>‹#›</a:t>
            </a:fld>
            <a:endParaRPr lang="en-US"/>
          </a:p>
        </p:txBody>
      </p:sp>
    </p:spTree>
    <p:extLst>
      <p:ext uri="{BB962C8B-B14F-4D97-AF65-F5344CB8AC3E}">
        <p14:creationId xmlns:p14="http://schemas.microsoft.com/office/powerpoint/2010/main" val="72387111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B9317-E7A8-4C5C-BB51-FE102CAF3727}" type="datetimeFigureOut">
              <a:rPr lang="en-US" smtClean="0"/>
              <a:t>11/30/2022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CE7F4-F0A6-4600-8AE8-CD92F79A319E}" type="slidenum">
              <a:rPr lang="en-US" smtClean="0"/>
              <a:t>‹#›</a:t>
            </a:fld>
            <a:endParaRPr lang="en-US"/>
          </a:p>
        </p:txBody>
      </p:sp>
    </p:spTree>
    <p:extLst>
      <p:ext uri="{BB962C8B-B14F-4D97-AF65-F5344CB8AC3E}">
        <p14:creationId xmlns:p14="http://schemas.microsoft.com/office/powerpoint/2010/main" val="30730596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FA6B-91B3-4800-B371-0DB568282C99}"/>
              </a:ext>
            </a:extLst>
          </p:cNvPr>
          <p:cNvSpPr>
            <a:spLocks noGrp="1"/>
          </p:cNvSpPr>
          <p:nvPr>
            <p:ph type="ctrTitle"/>
          </p:nvPr>
        </p:nvSpPr>
        <p:spPr>
          <a:xfrm>
            <a:off x="336331" y="262759"/>
            <a:ext cx="11456276" cy="2814738"/>
          </a:xfrm>
          <a:solidFill>
            <a:srgbClr val="002060"/>
          </a:solidFill>
        </p:spPr>
        <p:txBody>
          <a:bodyPr>
            <a:normAutofit fontScale="90000"/>
          </a:bodyPr>
          <a:lstStyle/>
          <a:p>
            <a:r>
              <a:rPr lang="en-US" sz="13900" b="1" dirty="0">
                <a:solidFill>
                  <a:schemeClr val="accent2">
                    <a:lumMod val="60000"/>
                    <a:lumOff val="40000"/>
                  </a:schemeClr>
                </a:solidFill>
              </a:rPr>
              <a:t>Return to God</a:t>
            </a:r>
            <a:br>
              <a:rPr lang="en-US" dirty="0"/>
            </a:br>
            <a:endParaRPr lang="en-US" dirty="0"/>
          </a:p>
        </p:txBody>
      </p:sp>
      <p:sp>
        <p:nvSpPr>
          <p:cNvPr id="3" name="Subtitle 2">
            <a:extLst>
              <a:ext uri="{FF2B5EF4-FFF2-40B4-BE49-F238E27FC236}">
                <a16:creationId xmlns:a16="http://schemas.microsoft.com/office/drawing/2014/main" id="{8FFF150B-A35B-404E-BEDA-D492EB582A15}"/>
              </a:ext>
            </a:extLst>
          </p:cNvPr>
          <p:cNvSpPr>
            <a:spLocks noGrp="1"/>
          </p:cNvSpPr>
          <p:nvPr>
            <p:ph type="subTitle" idx="1"/>
          </p:nvPr>
        </p:nvSpPr>
        <p:spPr>
          <a:xfrm>
            <a:off x="409903" y="3077497"/>
            <a:ext cx="11571890" cy="3517744"/>
          </a:xfrm>
        </p:spPr>
        <p:txBody>
          <a:bodyPr>
            <a:normAutofit/>
          </a:bodyPr>
          <a:lstStyle/>
          <a:p>
            <a:r>
              <a:rPr lang="en-US" sz="4800" dirty="0"/>
              <a:t>Not only return, but to keep your vow to be faithful to Him.</a:t>
            </a:r>
          </a:p>
          <a:p>
            <a:r>
              <a:rPr lang="en-US" sz="4800" dirty="0"/>
              <a:t>Some who need to return, have never left.</a:t>
            </a:r>
          </a:p>
          <a:p>
            <a:r>
              <a:rPr lang="en-US" sz="4800" dirty="0"/>
              <a:t>Let us explain!</a:t>
            </a:r>
          </a:p>
        </p:txBody>
      </p:sp>
    </p:spTree>
    <p:extLst>
      <p:ext uri="{BB962C8B-B14F-4D97-AF65-F5344CB8AC3E}">
        <p14:creationId xmlns:p14="http://schemas.microsoft.com/office/powerpoint/2010/main" val="11982218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C5789-E2E6-4B7D-A214-0D41F77A2E28}"/>
              </a:ext>
            </a:extLst>
          </p:cNvPr>
          <p:cNvSpPr>
            <a:spLocks noGrp="1"/>
          </p:cNvSpPr>
          <p:nvPr>
            <p:ph idx="1"/>
          </p:nvPr>
        </p:nvSpPr>
        <p:spPr>
          <a:xfrm>
            <a:off x="112542" y="98474"/>
            <a:ext cx="11943470" cy="6611815"/>
          </a:xfrm>
        </p:spPr>
        <p:txBody>
          <a:bodyPr/>
          <a:lstStyle/>
          <a:p>
            <a:r>
              <a:rPr lang="en-US" sz="4800" dirty="0"/>
              <a:t>Jeremiah 24:7 </a:t>
            </a:r>
            <a:r>
              <a:rPr lang="en-US" sz="4800" dirty="0">
                <a:solidFill>
                  <a:srgbClr val="FFFF00"/>
                </a:solidFill>
              </a:rPr>
              <a:t>'Then I will give them a heart to know Me, that I am the LORD; and they shall be My people, and I will be their God, for they shall return to Me with their whole heart”.</a:t>
            </a:r>
          </a:p>
          <a:p>
            <a:r>
              <a:rPr lang="en-US" sz="4800" dirty="0"/>
              <a:t>When we become so overwhelmed by the things in life, we begin to despair and where we seek our help speaks volumes.</a:t>
            </a:r>
          </a:p>
          <a:p>
            <a:r>
              <a:rPr lang="en-US" sz="4800" dirty="0"/>
              <a:t>Do we seek help from humans or from God?</a:t>
            </a:r>
          </a:p>
          <a:p>
            <a:endParaRPr lang="en-US" dirty="0"/>
          </a:p>
        </p:txBody>
      </p:sp>
    </p:spTree>
    <p:extLst>
      <p:ext uri="{BB962C8B-B14F-4D97-AF65-F5344CB8AC3E}">
        <p14:creationId xmlns:p14="http://schemas.microsoft.com/office/powerpoint/2010/main" val="4351650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DBF602-0590-4BB5-940B-6E6FB5BA5AB3}"/>
              </a:ext>
            </a:extLst>
          </p:cNvPr>
          <p:cNvSpPr>
            <a:spLocks noGrp="1"/>
          </p:cNvSpPr>
          <p:nvPr>
            <p:ph idx="1"/>
          </p:nvPr>
        </p:nvSpPr>
        <p:spPr>
          <a:xfrm>
            <a:off x="155643" y="136186"/>
            <a:ext cx="11848289" cy="6595353"/>
          </a:xfrm>
        </p:spPr>
        <p:txBody>
          <a:bodyPr/>
          <a:lstStyle/>
          <a:p>
            <a:r>
              <a:rPr lang="en-US" sz="4400" dirty="0"/>
              <a:t>There are times that require prayer and those times come every day. </a:t>
            </a:r>
          </a:p>
          <a:p>
            <a:r>
              <a:rPr lang="en-US" sz="4400" dirty="0"/>
              <a:t>How often in your prayers do you call upon the Heavenly Father's forgiveness and protection for our nation? </a:t>
            </a:r>
          </a:p>
          <a:p>
            <a:r>
              <a:rPr lang="en-US" sz="4400" dirty="0"/>
              <a:t>Not often enough, I suppose. </a:t>
            </a:r>
          </a:p>
          <a:p>
            <a:r>
              <a:rPr lang="en-US" sz="4400" dirty="0"/>
              <a:t>Yes, we need to confess our sins. </a:t>
            </a:r>
          </a:p>
          <a:p>
            <a:r>
              <a:rPr lang="en-US" sz="4400" dirty="0"/>
              <a:t>And yes, we know that most people need to recognize their sins.</a:t>
            </a:r>
          </a:p>
          <a:p>
            <a:endParaRPr lang="en-US" dirty="0"/>
          </a:p>
        </p:txBody>
      </p:sp>
    </p:spTree>
    <p:extLst>
      <p:ext uri="{BB962C8B-B14F-4D97-AF65-F5344CB8AC3E}">
        <p14:creationId xmlns:p14="http://schemas.microsoft.com/office/powerpoint/2010/main" val="40172815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470B7-363E-4522-96C4-70106528A144}"/>
              </a:ext>
            </a:extLst>
          </p:cNvPr>
          <p:cNvSpPr>
            <a:spLocks noGrp="1"/>
          </p:cNvSpPr>
          <p:nvPr>
            <p:ph idx="1"/>
          </p:nvPr>
        </p:nvSpPr>
        <p:spPr>
          <a:xfrm>
            <a:off x="211015" y="196948"/>
            <a:ext cx="11880466" cy="6583231"/>
          </a:xfrm>
        </p:spPr>
        <p:txBody>
          <a:bodyPr>
            <a:normAutofit/>
          </a:bodyPr>
          <a:lstStyle/>
          <a:p>
            <a:r>
              <a:rPr lang="en-US" sz="4000" dirty="0"/>
              <a:t>Some people have departed from their first love.</a:t>
            </a:r>
          </a:p>
          <a:p>
            <a:r>
              <a:rPr lang="en-US" sz="4000" dirty="0"/>
              <a:t>They may have started out with great zeal in their service to God, but somehow got sidetracked.</a:t>
            </a:r>
          </a:p>
          <a:p>
            <a:r>
              <a:rPr lang="en-US" sz="4000" dirty="0"/>
              <a:t>Some have even departed the Lord, even while making sure they attend services and go through the motions of worship.</a:t>
            </a:r>
          </a:p>
          <a:p>
            <a:r>
              <a:rPr lang="en-US" sz="4000" dirty="0"/>
              <a:t>We may be describing someone in this room.</a:t>
            </a:r>
          </a:p>
          <a:p>
            <a:r>
              <a:rPr lang="en-US" sz="4000" dirty="0"/>
              <a:t>Something is blocking our connection with God, and we need to return to His ways; follow His commandments; and follow the example of Jesus.</a:t>
            </a:r>
          </a:p>
          <a:p>
            <a:endParaRPr lang="en-US" dirty="0"/>
          </a:p>
        </p:txBody>
      </p:sp>
    </p:spTree>
    <p:extLst>
      <p:ext uri="{BB962C8B-B14F-4D97-AF65-F5344CB8AC3E}">
        <p14:creationId xmlns:p14="http://schemas.microsoft.com/office/powerpoint/2010/main" val="251051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D8D8D7-CD7D-459F-A5A7-00CF4E7AD6F7}"/>
              </a:ext>
            </a:extLst>
          </p:cNvPr>
          <p:cNvSpPr>
            <a:spLocks noGrp="1"/>
          </p:cNvSpPr>
          <p:nvPr>
            <p:ph idx="1"/>
          </p:nvPr>
        </p:nvSpPr>
        <p:spPr>
          <a:xfrm>
            <a:off x="87549" y="97277"/>
            <a:ext cx="11906655" cy="6614808"/>
          </a:xfrm>
        </p:spPr>
        <p:txBody>
          <a:bodyPr>
            <a:normAutofit lnSpcReduction="10000"/>
          </a:bodyPr>
          <a:lstStyle/>
          <a:p>
            <a:r>
              <a:rPr lang="en-US" sz="4000" dirty="0">
                <a:solidFill>
                  <a:srgbClr val="FFC000"/>
                </a:solidFill>
              </a:rPr>
              <a:t>Hosea 14:1 </a:t>
            </a:r>
            <a:r>
              <a:rPr lang="en-US" sz="4000" dirty="0"/>
              <a:t>tells us the reason we need to return to the Lord your God; </a:t>
            </a:r>
            <a:r>
              <a:rPr lang="en-US" sz="4000" dirty="0">
                <a:solidFill>
                  <a:srgbClr val="FFFF00"/>
                </a:solidFill>
              </a:rPr>
              <a:t>“because you have stumbled in your iniquities”. </a:t>
            </a:r>
          </a:p>
          <a:p>
            <a:r>
              <a:rPr lang="en-US" sz="4000" dirty="0"/>
              <a:t>Iniquities is just another word for sin, error, bad judgment, or just plain ole selfishness. </a:t>
            </a:r>
          </a:p>
          <a:p>
            <a:r>
              <a:rPr lang="en-US" sz="4000" dirty="0">
                <a:solidFill>
                  <a:srgbClr val="FFC000"/>
                </a:solidFill>
              </a:rPr>
              <a:t>Isaiah 59:2 </a:t>
            </a:r>
            <a:r>
              <a:rPr lang="en-US" sz="4000" dirty="0"/>
              <a:t>tells us that our sins separate us from God, so for us to return to God there must be a reconciliation, and that we cannot do by our own works.</a:t>
            </a:r>
          </a:p>
          <a:p>
            <a:r>
              <a:rPr lang="en-US" sz="4000" dirty="0"/>
              <a:t>Jesus provides such for us, and it is through Jesus that we can be saved.</a:t>
            </a:r>
          </a:p>
          <a:p>
            <a:r>
              <a:rPr lang="en-US" sz="4000" dirty="0"/>
              <a:t>How?</a:t>
            </a:r>
          </a:p>
          <a:p>
            <a:endParaRPr lang="en-US" dirty="0"/>
          </a:p>
        </p:txBody>
      </p:sp>
    </p:spTree>
    <p:extLst>
      <p:ext uri="{BB962C8B-B14F-4D97-AF65-F5344CB8AC3E}">
        <p14:creationId xmlns:p14="http://schemas.microsoft.com/office/powerpoint/2010/main" val="14863025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2A980-20C7-4EA2-8C41-FBCEF2651136}"/>
              </a:ext>
            </a:extLst>
          </p:cNvPr>
          <p:cNvSpPr>
            <a:spLocks noGrp="1"/>
          </p:cNvSpPr>
          <p:nvPr>
            <p:ph type="title"/>
          </p:nvPr>
        </p:nvSpPr>
        <p:spPr>
          <a:xfrm>
            <a:off x="838200" y="18255"/>
            <a:ext cx="10515600" cy="966483"/>
          </a:xfrm>
        </p:spPr>
        <p:txBody>
          <a:bodyPr>
            <a:normAutofit/>
          </a:bodyPr>
          <a:lstStyle/>
          <a:p>
            <a:r>
              <a:rPr lang="en-US" sz="6000" b="1" dirty="0"/>
              <a:t>Conclusion</a:t>
            </a:r>
          </a:p>
        </p:txBody>
      </p:sp>
      <p:sp>
        <p:nvSpPr>
          <p:cNvPr id="3" name="Content Placeholder 2">
            <a:extLst>
              <a:ext uri="{FF2B5EF4-FFF2-40B4-BE49-F238E27FC236}">
                <a16:creationId xmlns:a16="http://schemas.microsoft.com/office/drawing/2014/main" id="{4173C993-56BA-4B17-88A7-F325A5AEC1AB}"/>
              </a:ext>
            </a:extLst>
          </p:cNvPr>
          <p:cNvSpPr>
            <a:spLocks noGrp="1"/>
          </p:cNvSpPr>
          <p:nvPr>
            <p:ph idx="1"/>
          </p:nvPr>
        </p:nvSpPr>
        <p:spPr>
          <a:xfrm>
            <a:off x="154745" y="858128"/>
            <a:ext cx="11887200" cy="5824025"/>
          </a:xfrm>
        </p:spPr>
        <p:txBody>
          <a:bodyPr>
            <a:normAutofit/>
          </a:bodyPr>
          <a:lstStyle/>
          <a:p>
            <a:r>
              <a:rPr lang="en-US" sz="4000" dirty="0"/>
              <a:t>We are commanded to believe that Jesus is the Son of God and died on the cross for our sins. (</a:t>
            </a:r>
            <a:r>
              <a:rPr lang="en-US" sz="4000" dirty="0">
                <a:solidFill>
                  <a:srgbClr val="FFC000"/>
                </a:solidFill>
              </a:rPr>
              <a:t>Acts 8:37</a:t>
            </a:r>
            <a:r>
              <a:rPr lang="en-US" sz="4000" dirty="0"/>
              <a:t>). </a:t>
            </a:r>
          </a:p>
          <a:p>
            <a:r>
              <a:rPr lang="en-US" sz="4000" dirty="0"/>
              <a:t>We must repent of our sins (</a:t>
            </a:r>
            <a:r>
              <a:rPr lang="en-US" sz="4000" dirty="0">
                <a:solidFill>
                  <a:srgbClr val="FFC000"/>
                </a:solidFill>
              </a:rPr>
              <a:t>Luke 13:3</a:t>
            </a:r>
            <a:r>
              <a:rPr lang="en-US" sz="4000" dirty="0"/>
              <a:t>); </a:t>
            </a:r>
          </a:p>
          <a:p>
            <a:r>
              <a:rPr lang="en-US" sz="4000" dirty="0"/>
              <a:t>We must confess Jesus as Lord (</a:t>
            </a:r>
            <a:r>
              <a:rPr lang="en-US" sz="4000" dirty="0">
                <a:solidFill>
                  <a:srgbClr val="FFC000"/>
                </a:solidFill>
              </a:rPr>
              <a:t>Matthew 10:32</a:t>
            </a:r>
            <a:r>
              <a:rPr lang="en-US" sz="4000" dirty="0"/>
              <a:t>); </a:t>
            </a:r>
          </a:p>
          <a:p>
            <a:r>
              <a:rPr lang="en-US" sz="4000" dirty="0"/>
              <a:t>We must be baptized for the remission of sins (</a:t>
            </a:r>
            <a:r>
              <a:rPr lang="en-US" sz="4000" dirty="0">
                <a:solidFill>
                  <a:srgbClr val="FFC000"/>
                </a:solidFill>
              </a:rPr>
              <a:t>Acts 2:38; 22:16</a:t>
            </a:r>
            <a:r>
              <a:rPr lang="en-US" sz="4000" dirty="0"/>
              <a:t>).</a:t>
            </a:r>
          </a:p>
          <a:p>
            <a:r>
              <a:rPr lang="en-US" sz="4000" dirty="0"/>
              <a:t>Then we must remain faithful and continue learning (</a:t>
            </a:r>
            <a:r>
              <a:rPr lang="en-US" sz="4000" dirty="0">
                <a:solidFill>
                  <a:srgbClr val="FFC000"/>
                </a:solidFill>
              </a:rPr>
              <a:t>Revelation 2:10; 2 Peter 3:18</a:t>
            </a:r>
            <a:r>
              <a:rPr lang="en-US" sz="4000" dirty="0"/>
              <a:t>). </a:t>
            </a:r>
          </a:p>
          <a:p>
            <a:r>
              <a:rPr lang="en-US" sz="4000" dirty="0"/>
              <a:t>Let us help you on your spiritual journey. </a:t>
            </a:r>
          </a:p>
        </p:txBody>
      </p:sp>
    </p:spTree>
    <p:extLst>
      <p:ext uri="{BB962C8B-B14F-4D97-AF65-F5344CB8AC3E}">
        <p14:creationId xmlns:p14="http://schemas.microsoft.com/office/powerpoint/2010/main" val="11066081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5058-09A9-48CE-B3FF-56E18C76B6C2}"/>
              </a:ext>
            </a:extLst>
          </p:cNvPr>
          <p:cNvSpPr>
            <a:spLocks noGrp="1"/>
          </p:cNvSpPr>
          <p:nvPr>
            <p:ph type="title"/>
          </p:nvPr>
        </p:nvSpPr>
        <p:spPr>
          <a:xfrm>
            <a:off x="838200" y="40783"/>
            <a:ext cx="10515600" cy="1325563"/>
          </a:xfrm>
        </p:spPr>
        <p:txBody>
          <a:bodyPr>
            <a:normAutofit/>
          </a:bodyPr>
          <a:lstStyle/>
          <a:p>
            <a:r>
              <a:rPr lang="en-US" sz="6000" b="1" dirty="0"/>
              <a:t>2 Chronicles 30:9</a:t>
            </a:r>
          </a:p>
        </p:txBody>
      </p:sp>
      <p:sp>
        <p:nvSpPr>
          <p:cNvPr id="3" name="Content Placeholder 2">
            <a:extLst>
              <a:ext uri="{FF2B5EF4-FFF2-40B4-BE49-F238E27FC236}">
                <a16:creationId xmlns:a16="http://schemas.microsoft.com/office/drawing/2014/main" id="{E266B3B7-931E-4300-B9DE-3A0164BC1645}"/>
              </a:ext>
            </a:extLst>
          </p:cNvPr>
          <p:cNvSpPr>
            <a:spLocks noGrp="1"/>
          </p:cNvSpPr>
          <p:nvPr>
            <p:ph idx="1"/>
          </p:nvPr>
        </p:nvSpPr>
        <p:spPr>
          <a:xfrm>
            <a:off x="220717" y="1366346"/>
            <a:ext cx="11845159" cy="5276192"/>
          </a:xfrm>
        </p:spPr>
        <p:txBody>
          <a:bodyPr>
            <a:normAutofit/>
          </a:bodyPr>
          <a:lstStyle/>
          <a:p>
            <a:r>
              <a:rPr lang="en-US" sz="4800" dirty="0">
                <a:solidFill>
                  <a:srgbClr val="FFFF00"/>
                </a:solidFill>
              </a:rPr>
              <a:t>"For if you return to the LORD, your brethren and your children will be treated with compassion by those who lead them captive, so that they may come back to this land; for the LORD your God is gracious and merciful, and will not turn His face from you if you return to Him."</a:t>
            </a:r>
          </a:p>
        </p:txBody>
      </p:sp>
    </p:spTree>
    <p:extLst>
      <p:ext uri="{BB962C8B-B14F-4D97-AF65-F5344CB8AC3E}">
        <p14:creationId xmlns:p14="http://schemas.microsoft.com/office/powerpoint/2010/main" val="32456438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A4103-7D6B-463C-9BAA-53342E89D670}"/>
              </a:ext>
            </a:extLst>
          </p:cNvPr>
          <p:cNvSpPr>
            <a:spLocks noGrp="1"/>
          </p:cNvSpPr>
          <p:nvPr>
            <p:ph type="title"/>
          </p:nvPr>
        </p:nvSpPr>
        <p:spPr>
          <a:xfrm>
            <a:off x="838200" y="18256"/>
            <a:ext cx="10515600" cy="994468"/>
          </a:xfrm>
        </p:spPr>
        <p:txBody>
          <a:bodyPr>
            <a:normAutofit/>
          </a:bodyPr>
          <a:lstStyle/>
          <a:p>
            <a:r>
              <a:rPr lang="en-US" sz="6000" b="1" u="sng" dirty="0">
                <a:solidFill>
                  <a:srgbClr val="FFC000"/>
                </a:solidFill>
              </a:rPr>
              <a:t>Introduction</a:t>
            </a:r>
          </a:p>
        </p:txBody>
      </p:sp>
      <p:sp>
        <p:nvSpPr>
          <p:cNvPr id="3" name="Content Placeholder 2">
            <a:extLst>
              <a:ext uri="{FF2B5EF4-FFF2-40B4-BE49-F238E27FC236}">
                <a16:creationId xmlns:a16="http://schemas.microsoft.com/office/drawing/2014/main" id="{F107738F-5E48-4A2D-AAC6-ED9A741A6E63}"/>
              </a:ext>
            </a:extLst>
          </p:cNvPr>
          <p:cNvSpPr>
            <a:spLocks noGrp="1"/>
          </p:cNvSpPr>
          <p:nvPr>
            <p:ph idx="1"/>
          </p:nvPr>
        </p:nvSpPr>
        <p:spPr>
          <a:xfrm>
            <a:off x="136633" y="1103586"/>
            <a:ext cx="11950263" cy="5654566"/>
          </a:xfrm>
        </p:spPr>
        <p:txBody>
          <a:bodyPr/>
          <a:lstStyle/>
          <a:p>
            <a:r>
              <a:rPr lang="en-US" sz="3600" dirty="0"/>
              <a:t>Sometimes we are overwhelmed when we consider just how small we are and just how little an impact our lives make in the overall scheme of things going on in life. </a:t>
            </a:r>
          </a:p>
          <a:p>
            <a:r>
              <a:rPr lang="en-US" sz="3600" dirty="0"/>
              <a:t>There are everyday occurrences and rare tragedies that stress us and bring us to humility. </a:t>
            </a:r>
          </a:p>
          <a:p>
            <a:r>
              <a:rPr lang="en-US" sz="3600" dirty="0"/>
              <a:t>Usually for the most part, we find that we are not in control over much of what this life offers. </a:t>
            </a:r>
          </a:p>
          <a:p>
            <a:r>
              <a:rPr lang="en-US" sz="3600" dirty="0"/>
              <a:t>Honestly, we have very little control over our life and our situation.</a:t>
            </a:r>
          </a:p>
          <a:p>
            <a:endParaRPr lang="en-US" dirty="0"/>
          </a:p>
        </p:txBody>
      </p:sp>
    </p:spTree>
    <p:extLst>
      <p:ext uri="{BB962C8B-B14F-4D97-AF65-F5344CB8AC3E}">
        <p14:creationId xmlns:p14="http://schemas.microsoft.com/office/powerpoint/2010/main" val="6021875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7D5E6-BA39-4B3E-9D97-BF1580BACE1C}"/>
              </a:ext>
            </a:extLst>
          </p:cNvPr>
          <p:cNvSpPr>
            <a:spLocks noGrp="1"/>
          </p:cNvSpPr>
          <p:nvPr>
            <p:ph idx="1"/>
          </p:nvPr>
        </p:nvSpPr>
        <p:spPr>
          <a:xfrm>
            <a:off x="115613" y="115614"/>
            <a:ext cx="11866179" cy="6579476"/>
          </a:xfrm>
        </p:spPr>
        <p:txBody>
          <a:bodyPr>
            <a:normAutofit fontScale="92500" lnSpcReduction="10000"/>
          </a:bodyPr>
          <a:lstStyle/>
          <a:p>
            <a:r>
              <a:rPr lang="en-US" sz="5400" dirty="0"/>
              <a:t>We may complain, but all our complaints do not change a thing.</a:t>
            </a:r>
          </a:p>
          <a:p>
            <a:r>
              <a:rPr lang="en-US" sz="5400" dirty="0"/>
              <a:t>And we have a command not to complain (</a:t>
            </a:r>
            <a:r>
              <a:rPr lang="en-US" sz="5400" dirty="0">
                <a:solidFill>
                  <a:srgbClr val="FFC000"/>
                </a:solidFill>
              </a:rPr>
              <a:t>Philippians 2:14</a:t>
            </a:r>
            <a:r>
              <a:rPr lang="en-US" sz="5400" dirty="0"/>
              <a:t>) </a:t>
            </a:r>
          </a:p>
          <a:p>
            <a:r>
              <a:rPr lang="en-US" sz="5400" dirty="0"/>
              <a:t>We begin to doubt ourselves, and that usually leads us into depression.</a:t>
            </a:r>
          </a:p>
          <a:p>
            <a:r>
              <a:rPr lang="en-US" sz="5400" dirty="0"/>
              <a:t>Sadly, when things go well, we tend to become arrogant and feel a sense of self-worth, and we try not to allow anyone to remove that from us. </a:t>
            </a:r>
          </a:p>
          <a:p>
            <a:endParaRPr lang="en-US" dirty="0"/>
          </a:p>
          <a:p>
            <a:endParaRPr lang="en-US" dirty="0"/>
          </a:p>
        </p:txBody>
      </p:sp>
    </p:spTree>
    <p:extLst>
      <p:ext uri="{BB962C8B-B14F-4D97-AF65-F5344CB8AC3E}">
        <p14:creationId xmlns:p14="http://schemas.microsoft.com/office/powerpoint/2010/main" val="42697659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E6EC9-1FB3-46E9-B351-C52D27385B83}"/>
              </a:ext>
            </a:extLst>
          </p:cNvPr>
          <p:cNvSpPr>
            <a:spLocks noGrp="1"/>
          </p:cNvSpPr>
          <p:nvPr>
            <p:ph idx="1"/>
          </p:nvPr>
        </p:nvSpPr>
        <p:spPr>
          <a:xfrm>
            <a:off x="248478" y="228600"/>
            <a:ext cx="11777870" cy="6510130"/>
          </a:xfrm>
        </p:spPr>
        <p:txBody>
          <a:bodyPr>
            <a:normAutofit lnSpcReduction="10000"/>
          </a:bodyPr>
          <a:lstStyle/>
          <a:p>
            <a:r>
              <a:rPr lang="en-US" sz="5400" dirty="0"/>
              <a:t>But we find that is just a fleeting thought that goes around us and does not stay with us.</a:t>
            </a:r>
          </a:p>
          <a:p>
            <a:r>
              <a:rPr lang="en-US" sz="5400" dirty="0"/>
              <a:t>So what do we do? </a:t>
            </a:r>
          </a:p>
          <a:p>
            <a:r>
              <a:rPr lang="en-US" sz="5400" dirty="0"/>
              <a:t>Many just give up.</a:t>
            </a:r>
          </a:p>
          <a:p>
            <a:r>
              <a:rPr lang="en-US" sz="5400" dirty="0"/>
              <a:t>We fall into the “Woe Is Me” syndrome.</a:t>
            </a:r>
          </a:p>
          <a:p>
            <a:r>
              <a:rPr lang="en-US" sz="5400" dirty="0"/>
              <a:t>You did not realize that was a thing, did you?</a:t>
            </a:r>
          </a:p>
          <a:p>
            <a:endParaRPr lang="en-US" dirty="0"/>
          </a:p>
        </p:txBody>
      </p:sp>
    </p:spTree>
    <p:extLst>
      <p:ext uri="{BB962C8B-B14F-4D97-AF65-F5344CB8AC3E}">
        <p14:creationId xmlns:p14="http://schemas.microsoft.com/office/powerpoint/2010/main" val="19728823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8AD78A-A63A-475E-8BEC-0BAA8A08CCA1}"/>
              </a:ext>
            </a:extLst>
          </p:cNvPr>
          <p:cNvSpPr>
            <a:spLocks noGrp="1"/>
          </p:cNvSpPr>
          <p:nvPr>
            <p:ph idx="1"/>
          </p:nvPr>
        </p:nvSpPr>
        <p:spPr>
          <a:xfrm>
            <a:off x="126124" y="84082"/>
            <a:ext cx="11929242" cy="6674069"/>
          </a:xfrm>
        </p:spPr>
        <p:txBody>
          <a:bodyPr/>
          <a:lstStyle/>
          <a:p>
            <a:r>
              <a:rPr lang="en-US" sz="4000" dirty="0"/>
              <a:t>On the other hand, you may not realize it, but you do make an impact in the lives of those whom you interact. </a:t>
            </a:r>
          </a:p>
          <a:p>
            <a:r>
              <a:rPr lang="en-US" sz="4000" dirty="0"/>
              <a:t>How you behave brings happiness and joy into the hearts of loved ones, or it can produce sorrow. </a:t>
            </a:r>
          </a:p>
          <a:p>
            <a:r>
              <a:rPr lang="en-US" sz="4000" dirty="0"/>
              <a:t>Who you befriend makes a difference in those lives, and those you help feel a sense of blessing has surrounded them. </a:t>
            </a:r>
          </a:p>
          <a:p>
            <a:r>
              <a:rPr lang="en-US" sz="4000" dirty="0"/>
              <a:t>So don’t ever think that you do not matter in life, because your life does matter. </a:t>
            </a:r>
          </a:p>
          <a:p>
            <a:r>
              <a:rPr lang="en-US" sz="4000" dirty="0"/>
              <a:t>It matters to those you meet and it matters to God.</a:t>
            </a:r>
          </a:p>
          <a:p>
            <a:endParaRPr lang="en-US" dirty="0"/>
          </a:p>
        </p:txBody>
      </p:sp>
    </p:spTree>
    <p:extLst>
      <p:ext uri="{BB962C8B-B14F-4D97-AF65-F5344CB8AC3E}">
        <p14:creationId xmlns:p14="http://schemas.microsoft.com/office/powerpoint/2010/main" val="39289421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09C89-3E48-4395-B5B5-BC9DCEB52DD5}"/>
              </a:ext>
            </a:extLst>
          </p:cNvPr>
          <p:cNvSpPr>
            <a:spLocks noGrp="1"/>
          </p:cNvSpPr>
          <p:nvPr>
            <p:ph idx="1"/>
          </p:nvPr>
        </p:nvSpPr>
        <p:spPr>
          <a:xfrm>
            <a:off x="196948" y="239151"/>
            <a:ext cx="11816712" cy="6541028"/>
          </a:xfrm>
        </p:spPr>
        <p:txBody>
          <a:bodyPr/>
          <a:lstStyle/>
          <a:p>
            <a:r>
              <a:rPr lang="en-US" sz="4000" dirty="0"/>
              <a:t>God is concerned for you, and you need to learn that.</a:t>
            </a:r>
          </a:p>
          <a:p>
            <a:r>
              <a:rPr lang="en-US" sz="4000" dirty="0">
                <a:solidFill>
                  <a:srgbClr val="FFFF00"/>
                </a:solidFill>
              </a:rPr>
              <a:t>1 Peter 5:7 “casting all your cares upon Him, for He cares for you”.</a:t>
            </a:r>
          </a:p>
          <a:p>
            <a:r>
              <a:rPr lang="en-US" sz="4000" dirty="0">
                <a:solidFill>
                  <a:srgbClr val="FFFF00"/>
                </a:solidFill>
              </a:rPr>
              <a:t>Joel 2:13 “So rend your heart, and not your garments; Return to the LORD your God, For He is gracious and merciful, Slow to anger, and of great kindness; And He relents from doing harm”.</a:t>
            </a:r>
          </a:p>
          <a:p>
            <a:r>
              <a:rPr lang="en-US" sz="4000" dirty="0"/>
              <a:t>If we are truly penitent, and ask for forgiveness we know that God is faithful to forgive our sins (</a:t>
            </a:r>
            <a:r>
              <a:rPr lang="en-US" sz="4000" dirty="0">
                <a:solidFill>
                  <a:srgbClr val="FFC000"/>
                </a:solidFill>
              </a:rPr>
              <a:t>1 John 1:9</a:t>
            </a:r>
            <a:r>
              <a:rPr lang="en-US" sz="4000" dirty="0"/>
              <a:t>). </a:t>
            </a:r>
          </a:p>
          <a:p>
            <a:pPr marL="0" indent="0">
              <a:buNone/>
            </a:pPr>
            <a:endParaRPr lang="en-US" dirty="0"/>
          </a:p>
        </p:txBody>
      </p:sp>
    </p:spTree>
    <p:extLst>
      <p:ext uri="{BB962C8B-B14F-4D97-AF65-F5344CB8AC3E}">
        <p14:creationId xmlns:p14="http://schemas.microsoft.com/office/powerpoint/2010/main" val="35600199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8E90EE-5ABA-4A17-B252-E4D513BF46C6}"/>
              </a:ext>
            </a:extLst>
          </p:cNvPr>
          <p:cNvSpPr>
            <a:spLocks noGrp="1"/>
          </p:cNvSpPr>
          <p:nvPr>
            <p:ph idx="1"/>
          </p:nvPr>
        </p:nvSpPr>
        <p:spPr>
          <a:xfrm>
            <a:off x="126609" y="98474"/>
            <a:ext cx="11943471" cy="6611815"/>
          </a:xfrm>
        </p:spPr>
        <p:txBody>
          <a:bodyPr>
            <a:normAutofit/>
          </a:bodyPr>
          <a:lstStyle/>
          <a:p>
            <a:r>
              <a:rPr lang="en-US" sz="4000" dirty="0">
                <a:solidFill>
                  <a:srgbClr val="FFFF00"/>
                </a:solidFill>
              </a:rPr>
              <a:t>1 Chronicles 16:8 “Oh, give thanks to the LORD! Call upon His name; Make known His deeds among the peoples!”</a:t>
            </a:r>
          </a:p>
          <a:p>
            <a:r>
              <a:rPr lang="en-US" sz="4000" dirty="0">
                <a:solidFill>
                  <a:srgbClr val="FFFF00"/>
                </a:solidFill>
              </a:rPr>
              <a:t>1 Chronicles 16:34 “Oh, give thanks to the LORD, for He is good! For His mercy endures forever”.</a:t>
            </a:r>
          </a:p>
          <a:p>
            <a:r>
              <a:rPr lang="en-US" sz="4000" dirty="0">
                <a:solidFill>
                  <a:srgbClr val="FFFF00"/>
                </a:solidFill>
              </a:rPr>
              <a:t>1 Chronicles 16:35 “And say, "Save us, O God of our salvation; Gather us together, and deliver us from the Gentiles, To give thanks to Your holy name, To triumph in Your praise”.</a:t>
            </a:r>
          </a:p>
          <a:p>
            <a:r>
              <a:rPr lang="en-US" sz="4000" dirty="0"/>
              <a:t>This is repeated in </a:t>
            </a:r>
            <a:r>
              <a:rPr lang="en-US" sz="4000" dirty="0">
                <a:solidFill>
                  <a:srgbClr val="FFC000"/>
                </a:solidFill>
              </a:rPr>
              <a:t>Psalm 105</a:t>
            </a:r>
            <a:r>
              <a:rPr lang="en-US" sz="4000" dirty="0"/>
              <a:t>.</a:t>
            </a:r>
          </a:p>
          <a:p>
            <a:endParaRPr lang="en-US" dirty="0"/>
          </a:p>
        </p:txBody>
      </p:sp>
    </p:spTree>
    <p:extLst>
      <p:ext uri="{BB962C8B-B14F-4D97-AF65-F5344CB8AC3E}">
        <p14:creationId xmlns:p14="http://schemas.microsoft.com/office/powerpoint/2010/main" val="27083608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8577DE-BBC6-4690-BB4E-68EDA9C1AAB1}"/>
              </a:ext>
            </a:extLst>
          </p:cNvPr>
          <p:cNvSpPr>
            <a:spLocks noGrp="1"/>
          </p:cNvSpPr>
          <p:nvPr>
            <p:ph idx="1"/>
          </p:nvPr>
        </p:nvSpPr>
        <p:spPr>
          <a:xfrm>
            <a:off x="126609" y="182880"/>
            <a:ext cx="11901268" cy="6513342"/>
          </a:xfrm>
        </p:spPr>
        <p:txBody>
          <a:bodyPr>
            <a:normAutofit lnSpcReduction="10000"/>
          </a:bodyPr>
          <a:lstStyle/>
          <a:p>
            <a:r>
              <a:rPr lang="en-US" sz="4000" dirty="0">
                <a:solidFill>
                  <a:srgbClr val="FFFF00"/>
                </a:solidFill>
              </a:rPr>
              <a:t>Isaiah 55:7 “Let the wicked forsake his way, And the unrighteous man his thoughts; Let him return to the LORD, And He will have mercy on him; And to our God, For He will abundantly pardon”.</a:t>
            </a:r>
          </a:p>
          <a:p>
            <a:r>
              <a:rPr lang="en-US" sz="4000" dirty="0"/>
              <a:t>Putting on a front does not work when it comes to serving God. </a:t>
            </a:r>
          </a:p>
          <a:p>
            <a:r>
              <a:rPr lang="en-US" sz="4000" dirty="0"/>
              <a:t>God is not mocked (</a:t>
            </a:r>
            <a:r>
              <a:rPr lang="en-US" sz="4000" dirty="0">
                <a:solidFill>
                  <a:srgbClr val="FFC000"/>
                </a:solidFill>
              </a:rPr>
              <a:t>Galatians 6:7</a:t>
            </a:r>
            <a:r>
              <a:rPr lang="en-US" sz="4000" dirty="0"/>
              <a:t>).</a:t>
            </a:r>
          </a:p>
          <a:p>
            <a:r>
              <a:rPr lang="en-US" sz="4000" dirty="0"/>
              <a:t>God knows and reads the hearts of men (</a:t>
            </a:r>
            <a:r>
              <a:rPr lang="en-US" sz="4000" dirty="0">
                <a:solidFill>
                  <a:srgbClr val="FFC000"/>
                </a:solidFill>
              </a:rPr>
              <a:t>Jeremiah 17:10</a:t>
            </a:r>
            <a:r>
              <a:rPr lang="en-US" sz="4000" dirty="0"/>
              <a:t>). </a:t>
            </a:r>
          </a:p>
          <a:p>
            <a:r>
              <a:rPr lang="en-US" sz="4000" dirty="0"/>
              <a:t>That is why we need to return to the Lord with our whole heart.</a:t>
            </a:r>
          </a:p>
          <a:p>
            <a:endParaRPr lang="en-US" dirty="0"/>
          </a:p>
        </p:txBody>
      </p:sp>
    </p:spTree>
    <p:extLst>
      <p:ext uri="{BB962C8B-B14F-4D97-AF65-F5344CB8AC3E}">
        <p14:creationId xmlns:p14="http://schemas.microsoft.com/office/powerpoint/2010/main" val="42930319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1104</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Return to God </vt:lpstr>
      <vt:lpstr>2 Chronicles 30:9</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God</dc:title>
  <dc:creator>cwser</dc:creator>
  <cp:lastModifiedBy>cwser</cp:lastModifiedBy>
  <cp:revision>10</cp:revision>
  <dcterms:created xsi:type="dcterms:W3CDTF">2022-12-01T03:52:01Z</dcterms:created>
  <dcterms:modified xsi:type="dcterms:W3CDTF">2022-12-01T04:46:12Z</dcterms:modified>
</cp:coreProperties>
</file>