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74" r:id="rId13"/>
    <p:sldId id="268" r:id="rId14"/>
    <p:sldId id="269" r:id="rId15"/>
    <p:sldId id="270" r:id="rId16"/>
    <p:sldId id="271" r:id="rId17"/>
    <p:sldId id="272" r:id="rId18"/>
    <p:sldId id="273" r:id="rId19"/>
    <p:sldId id="277"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761" autoAdjust="0"/>
  </p:normalViewPr>
  <p:slideViewPr>
    <p:cSldViewPr>
      <p:cViewPr varScale="1">
        <p:scale>
          <a:sx n="61" d="100"/>
          <a:sy n="61" d="100"/>
        </p:scale>
        <p:origin x="-684"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807B3-C002-4C31-AC45-2C9010E31661}" type="datetimeFigureOut">
              <a:rPr lang="en-US" smtClean="0"/>
              <a:t>9/7/2019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33E58-3B3A-4A72-B56D-04943786EFD0}" type="slidenum">
              <a:rPr lang="en-US" smtClean="0"/>
              <a:t>‹#›</a:t>
            </a:fld>
            <a:endParaRPr lang="en-US"/>
          </a:p>
        </p:txBody>
      </p:sp>
    </p:spTree>
    <p:extLst>
      <p:ext uri="{BB962C8B-B14F-4D97-AF65-F5344CB8AC3E}">
        <p14:creationId xmlns:p14="http://schemas.microsoft.com/office/powerpoint/2010/main" val="7066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dirty="0">
                <a:latin typeface="Times New Roman" panose="02020603050405020304" pitchFamily="18" charset="0"/>
                <a:cs typeface="Times New Roman" panose="02020603050405020304" pitchFamily="18" charset="0"/>
              </a:rPr>
              <a:t>    1. Prayer and Praise are an important aspect of daily Christian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2. And in worship to God, they make An Attractive Couple</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1</a:t>
            </a:fld>
            <a:endParaRPr lang="en-US"/>
          </a:p>
        </p:txBody>
      </p:sp>
    </p:spTree>
    <p:extLst>
      <p:ext uri="{BB962C8B-B14F-4D97-AF65-F5344CB8AC3E}">
        <p14:creationId xmlns:p14="http://schemas.microsoft.com/office/powerpoint/2010/main" val="188337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i="0" dirty="0">
                <a:latin typeface="Times New Roman" panose="02020603050405020304" pitchFamily="18" charset="0"/>
                <a:cs typeface="Times New Roman" panose="02020603050405020304" pitchFamily="18" charset="0"/>
              </a:rPr>
              <a:t>    1. </a:t>
            </a:r>
            <a:r>
              <a:rPr lang="en-US" altLang="en-US" b="1" i="0" dirty="0">
                <a:latin typeface="Times New Roman" panose="02020603050405020304" pitchFamily="18" charset="0"/>
                <a:cs typeface="Times New Roman" panose="02020603050405020304" pitchFamily="18" charset="0"/>
              </a:rPr>
              <a:t>Why is it that Some Don’t Sing</a:t>
            </a:r>
            <a:endParaRPr lang="en-US" altLang="en-US" sz="1200" b="1" i="0" dirty="0">
              <a:latin typeface="Times New Roman" panose="02020603050405020304" pitchFamily="18" charset="0"/>
              <a:cs typeface="Times New Roman" panose="02020603050405020304" pitchFamily="18" charset="0"/>
            </a:endParaRPr>
          </a:p>
          <a:p>
            <a:pPr>
              <a:lnSpc>
                <a:spcPct val="80000"/>
              </a:lnSpc>
            </a:pPr>
            <a:r>
              <a:rPr lang="en-US" altLang="en-US" sz="1200" b="0" dirty="0">
                <a:latin typeface="Times New Roman" panose="02020603050405020304" pitchFamily="18" charset="0"/>
                <a:cs typeface="Times New Roman" panose="02020603050405020304" pitchFamily="18" charset="0"/>
              </a:rPr>
              <a:t>&gt;&gt;&gt;&gt;&gt;&gt;&gt;&gt;&gt;&gt;&gt;&gt;&gt;&gt;&gt;&gt;</a:t>
            </a:r>
          </a:p>
          <a:p>
            <a:pPr>
              <a:lnSpc>
                <a:spcPct val="80000"/>
              </a:lnSpc>
            </a:pPr>
            <a:r>
              <a:rPr lang="en-US" altLang="en-US" sz="1200" b="0" dirty="0">
                <a:latin typeface="Times New Roman" panose="02020603050405020304" pitchFamily="18" charset="0"/>
                <a:cs typeface="Times New Roman" panose="02020603050405020304" pitchFamily="18" charset="0"/>
              </a:rPr>
              <a:t>    2. Is it possible that some forget there are always reasons to be joyful </a:t>
            </a:r>
            <a:r>
              <a:rPr lang="en-US" altLang="en-US" sz="1200" b="1" dirty="0">
                <a:latin typeface="Times New Roman" panose="02020603050405020304" pitchFamily="18" charset="0"/>
                <a:cs typeface="Times New Roman" panose="02020603050405020304" pitchFamily="18" charset="0"/>
              </a:rPr>
              <a:t>(1 Thes. 5:16; Phi. 4:4)</a:t>
            </a:r>
          </a:p>
          <a:p>
            <a:pPr rtl="0"/>
            <a:r>
              <a:rPr lang="en-US" sz="1200" b="0" i="1" u="none" strike="noStrike" kern="1200" baseline="0" dirty="0">
                <a:solidFill>
                  <a:schemeClr val="tx1"/>
                </a:solidFill>
                <a:latin typeface="+mn-lt"/>
                <a:ea typeface="+mn-ea"/>
                <a:cs typeface="+mn-cs"/>
              </a:rPr>
              <a:t>Rejoice always,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Thessalonians 5:16</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Rejoice in the Lord always. Again I will say, rejoice!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Philippians 4:4</a:t>
            </a:r>
            <a:r>
              <a:rPr lang="en-US" sz="1200" b="0" i="0" u="none" strike="noStrike" kern="1200" baseline="0" dirty="0">
                <a:solidFill>
                  <a:schemeClr val="tx1"/>
                </a:solidFill>
                <a:latin typeface="+mn-lt"/>
                <a:ea typeface="+mn-ea"/>
                <a:cs typeface="+mn-cs"/>
              </a:rPr>
              <a:t>)</a:t>
            </a:r>
            <a:endParaRPr lang="en-US" altLang="en-US" sz="1200" b="1" dirty="0">
              <a:latin typeface="Times New Roman" panose="02020603050405020304" pitchFamily="18" charset="0"/>
              <a:cs typeface="Times New Roman" panose="02020603050405020304" pitchFamily="18" charset="0"/>
            </a:endParaRPr>
          </a:p>
          <a:p>
            <a:pPr>
              <a:lnSpc>
                <a:spcPct val="80000"/>
              </a:lnSpc>
            </a:pPr>
            <a:r>
              <a:rPr lang="en-US" altLang="en-US" sz="1200" b="0" dirty="0">
                <a:latin typeface="Times New Roman" panose="02020603050405020304" pitchFamily="18" charset="0"/>
                <a:cs typeface="Times New Roman" panose="02020603050405020304" pitchFamily="18" charset="0"/>
              </a:rPr>
              <a:t>&gt;&gt;&gt;&gt;&gt;&gt;&gt;&gt;&gt;&gt;&gt;&gt;&gt;&gt;&gt;&gt;</a:t>
            </a:r>
          </a:p>
          <a:p>
            <a:pPr>
              <a:lnSpc>
                <a:spcPct val="80000"/>
              </a:lnSpc>
            </a:pPr>
            <a:r>
              <a:rPr lang="en-US" altLang="en-US" sz="1200" b="0" dirty="0">
                <a:latin typeface="Times New Roman" panose="02020603050405020304" pitchFamily="18" charset="0"/>
                <a:cs typeface="Times New Roman" panose="02020603050405020304" pitchFamily="18" charset="0"/>
              </a:rPr>
              <a:t>    3. “I just don’t sing well as all.” It could be that some think God is concerned with the aesthetic quality </a:t>
            </a:r>
            <a:r>
              <a:rPr lang="en-US" altLang="en-US" sz="1200" b="1" dirty="0">
                <a:latin typeface="Times New Roman" panose="02020603050405020304" pitchFamily="18" charset="0"/>
                <a:cs typeface="Times New Roman" panose="02020603050405020304" pitchFamily="18" charset="0"/>
              </a:rPr>
              <a:t>(Eph. 5:19; Col. 3:16)</a:t>
            </a:r>
          </a:p>
          <a:p>
            <a:pPr rtl="0"/>
            <a:r>
              <a:rPr lang="en-US" sz="1200" b="0" i="1" u="none" strike="noStrike" kern="1200" baseline="0" dirty="0">
                <a:solidFill>
                  <a:schemeClr val="tx1"/>
                </a:solidFill>
                <a:latin typeface="+mn-lt"/>
                <a:ea typeface="+mn-ea"/>
                <a:cs typeface="+mn-cs"/>
              </a:rPr>
              <a:t>speaking to one another in psalms and hymns and spiritual songs, singing and making melody in your heart to the Lord,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5:19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Let the word of Christ dwell in you richly in all wisdom, teaching and admonishing one another in psalms and hymns and spiritual songs, singing with grace in your hearts to the Lord.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Colossians 3:16</a:t>
            </a:r>
            <a:r>
              <a:rPr lang="en-US" sz="1200" b="0" i="0" u="none" strike="noStrike" kern="1200" baseline="0" dirty="0">
                <a:solidFill>
                  <a:schemeClr val="tx1"/>
                </a:solidFill>
                <a:latin typeface="+mn-lt"/>
                <a:ea typeface="+mn-ea"/>
                <a:cs typeface="+mn-cs"/>
              </a:rPr>
              <a:t>)</a:t>
            </a:r>
            <a:endParaRPr lang="en-US" altLang="en-US" sz="1200" b="0" dirty="0">
              <a:latin typeface="Times New Roman" panose="02020603050405020304" pitchFamily="18" charset="0"/>
              <a:cs typeface="Times New Roman" panose="02020603050405020304" pitchFamily="18" charset="0"/>
            </a:endParaRPr>
          </a:p>
          <a:p>
            <a:pPr>
              <a:lnSpc>
                <a:spcPct val="80000"/>
              </a:lnSpc>
            </a:pPr>
            <a:r>
              <a:rPr lang="en-US" altLang="en-US" sz="1200" b="0" dirty="0">
                <a:latin typeface="Times New Roman" panose="02020603050405020304" pitchFamily="18" charset="0"/>
                <a:cs typeface="Times New Roman" panose="02020603050405020304" pitchFamily="18" charset="0"/>
              </a:rPr>
              <a:t>&gt;&gt;&gt;&gt;&gt;&gt;&gt;&gt;&gt;&gt;&gt;&gt;&gt;&gt;&gt;&gt;</a:t>
            </a:r>
          </a:p>
          <a:p>
            <a:pPr>
              <a:lnSpc>
                <a:spcPct val="80000"/>
              </a:lnSpc>
            </a:pPr>
            <a:r>
              <a:rPr lang="en-US" altLang="en-US" sz="1200" b="0" dirty="0">
                <a:latin typeface="Times New Roman" panose="02020603050405020304" pitchFamily="18" charset="0"/>
                <a:cs typeface="Times New Roman" panose="02020603050405020304" pitchFamily="18" charset="0"/>
              </a:rPr>
              <a:t>    4. Some simply haven’t begun the habit and don’t know just restful and joyful it can be. </a:t>
            </a:r>
            <a:r>
              <a:rPr lang="en-US" altLang="en-US" sz="1200" b="1" dirty="0">
                <a:latin typeface="Times New Roman" panose="02020603050405020304" pitchFamily="18" charset="0"/>
                <a:cs typeface="Times New Roman" panose="02020603050405020304" pitchFamily="18" charset="0"/>
              </a:rPr>
              <a:t>(Jas. 5:13)</a:t>
            </a:r>
          </a:p>
          <a:p>
            <a:pPr rtl="0"/>
            <a:r>
              <a:rPr lang="en-US" sz="1200" b="0" i="1" u="none" strike="noStrike" kern="1200" baseline="0" dirty="0">
                <a:solidFill>
                  <a:schemeClr val="tx1"/>
                </a:solidFill>
                <a:latin typeface="+mn-lt"/>
                <a:ea typeface="+mn-ea"/>
                <a:cs typeface="+mn-cs"/>
              </a:rPr>
              <a:t>Is anyone among you suffering? Let him pray. Is anyone cheerful? Let him sing psalms.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5:13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10</a:t>
            </a:fld>
            <a:endParaRPr lang="en-US"/>
          </a:p>
        </p:txBody>
      </p:sp>
    </p:spTree>
    <p:extLst>
      <p:ext uri="{BB962C8B-B14F-4D97-AF65-F5344CB8AC3E}">
        <p14:creationId xmlns:p14="http://schemas.microsoft.com/office/powerpoint/2010/main" val="2461090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latin typeface="Times New Roman" panose="02020603050405020304" pitchFamily="18" charset="0"/>
                <a:cs typeface="Times New Roman" panose="02020603050405020304" pitchFamily="18" charset="0"/>
              </a:rPr>
              <a:t>    A. </a:t>
            </a:r>
            <a:r>
              <a:rPr lang="en-US" altLang="en-US" b="1" dirty="0">
                <a:latin typeface="Times New Roman" panose="02020603050405020304" pitchFamily="18" charset="0"/>
                <a:cs typeface="Times New Roman" panose="02020603050405020304" pitchFamily="18" charset="0"/>
              </a:rPr>
              <a:t>In Times of Sickness, Let us “Pray” </a:t>
            </a:r>
            <a:r>
              <a:rPr lang="en-US" altLang="en-US" b="0" dirty="0">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14-18</a:t>
            </a:r>
            <a:r>
              <a:rPr lang="en-US" altLang="en-US" b="0" dirty="0">
                <a:latin typeface="Times New Roman" panose="02020603050405020304" pitchFamily="18" charset="0"/>
                <a:cs typeface="Times New Roman" panose="02020603050405020304" pitchFamily="18" charset="0"/>
              </a:rPr>
              <a:t>)</a:t>
            </a:r>
          </a:p>
          <a:p>
            <a:r>
              <a:rPr lang="en-US" altLang="en-US" sz="1200" b="0" u="none" dirty="0">
                <a:latin typeface="Times New Roman" panose="02020603050405020304" pitchFamily="18" charset="0"/>
                <a:cs typeface="Times New Roman" panose="02020603050405020304" pitchFamily="18" charset="0"/>
              </a:rPr>
              <a:t>    B. Some say that this is a Difficult Passage without proper guidelines.</a:t>
            </a:r>
          </a:p>
          <a:p>
            <a:pPr marL="0" indent="0">
              <a:buNone/>
            </a:pPr>
            <a:r>
              <a:rPr lang="en-US" altLang="en-US" sz="1200" b="0" dirty="0">
                <a:latin typeface="Times New Roman" panose="02020603050405020304" pitchFamily="18" charset="0"/>
                <a:cs typeface="Times New Roman" panose="02020603050405020304" pitchFamily="18" charset="0"/>
              </a:rPr>
              <a:t>        1. Is the Sickness physical or spiritual?</a:t>
            </a:r>
          </a:p>
          <a:p>
            <a:pPr marL="0" indent="0">
              <a:buFontTx/>
              <a:buNone/>
            </a:pPr>
            <a:r>
              <a:rPr lang="en-US" altLang="en-US" sz="1200" b="0" dirty="0">
                <a:latin typeface="Times New Roman" panose="02020603050405020304" pitchFamily="18" charset="0"/>
                <a:cs typeface="Times New Roman" panose="02020603050405020304" pitchFamily="18" charset="0"/>
              </a:rPr>
              <a:t>        2. Is the anointing with oil medicinal or is it just symbolic?</a:t>
            </a:r>
          </a:p>
          <a:p>
            <a:pPr marL="0" indent="0">
              <a:buFontTx/>
              <a:buNone/>
            </a:pPr>
            <a:r>
              <a:rPr lang="en-US" altLang="en-US" sz="1200" b="0" dirty="0">
                <a:latin typeface="Times New Roman" panose="02020603050405020304" pitchFamily="18" charset="0"/>
                <a:cs typeface="Times New Roman" panose="02020603050405020304" pitchFamily="18" charset="0"/>
              </a:rPr>
              <a:t>        3. Is the healing through medical, providential, or miraculous means?</a:t>
            </a:r>
          </a:p>
          <a:p>
            <a:pPr marL="0" indent="0">
              <a:buFontTx/>
              <a:buNone/>
            </a:pPr>
            <a:r>
              <a:rPr lang="en-US" altLang="en-US" sz="1200" b="0" dirty="0">
                <a:latin typeface="Times New Roman" panose="02020603050405020304" pitchFamily="18" charset="0"/>
                <a:cs typeface="Times New Roman" panose="02020603050405020304" pitchFamily="18" charset="0"/>
              </a:rPr>
              <a:t>        4. Is the healing spiritual or physical?</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11</a:t>
            </a:fld>
            <a:endParaRPr lang="en-US"/>
          </a:p>
        </p:txBody>
      </p:sp>
    </p:spTree>
    <p:extLst>
      <p:ext uri="{BB962C8B-B14F-4D97-AF65-F5344CB8AC3E}">
        <p14:creationId xmlns:p14="http://schemas.microsoft.com/office/powerpoint/2010/main" val="3505563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Ja</a:t>
            </a:r>
            <a:r>
              <a:rPr lang="en-US" altLang="en-US" b="1" dirty="0">
                <a:latin typeface="Times New Roman" panose="02020603050405020304" pitchFamily="18" charset="0"/>
                <a:cs typeface="Times New Roman" panose="02020603050405020304" pitchFamily="18" charset="0"/>
              </a:rPr>
              <a:t>mes 5:14-18</a:t>
            </a:r>
          </a:p>
          <a:p>
            <a:pPr>
              <a:lnSpc>
                <a:spcPct val="80000"/>
              </a:lnSpc>
            </a:pPr>
            <a:r>
              <a:rPr lang="en-US" altLang="en-US" b="0" dirty="0">
                <a:latin typeface="Times New Roman" panose="02020603050405020304" pitchFamily="18" charset="0"/>
                <a:cs typeface="Times New Roman" panose="02020603050405020304" pitchFamily="18" charset="0"/>
              </a:rPr>
              <a:t>14.  Is anyone among you sick? Let him call for the elders of the church, and let them pray over him, anointing him with oil in the name of the Lord. </a:t>
            </a:r>
          </a:p>
          <a:p>
            <a:pPr>
              <a:lnSpc>
                <a:spcPct val="80000"/>
              </a:lnSpc>
            </a:pPr>
            <a:r>
              <a:rPr lang="en-US" altLang="en-US" b="0" dirty="0">
                <a:latin typeface="Times New Roman" panose="02020603050405020304" pitchFamily="18" charset="0"/>
                <a:cs typeface="Times New Roman" panose="02020603050405020304" pitchFamily="18" charset="0"/>
              </a:rPr>
              <a:t> 15.  And the prayer of faith will save the sick, and the Lord will raise him up. And if he has committed sins, he will be forgiven. </a:t>
            </a:r>
          </a:p>
          <a:p>
            <a:pPr>
              <a:lnSpc>
                <a:spcPct val="80000"/>
              </a:lnSpc>
            </a:pPr>
            <a:r>
              <a:rPr lang="en-US" altLang="en-US" b="0" dirty="0">
                <a:latin typeface="Times New Roman" panose="02020603050405020304" pitchFamily="18" charset="0"/>
                <a:cs typeface="Times New Roman" panose="02020603050405020304" pitchFamily="18" charset="0"/>
              </a:rPr>
              <a:t> 16.  Confess your trespasses to one another, and pray for one another, that you may be healed. The effective, fervent prayer of a righteous man avails much. </a:t>
            </a:r>
          </a:p>
          <a:p>
            <a:pPr>
              <a:lnSpc>
                <a:spcPct val="80000"/>
              </a:lnSpc>
            </a:pPr>
            <a:r>
              <a:rPr lang="en-US" altLang="en-US" b="0" dirty="0">
                <a:latin typeface="Times New Roman" panose="02020603050405020304" pitchFamily="18" charset="0"/>
                <a:cs typeface="Times New Roman" panose="02020603050405020304" pitchFamily="18" charset="0"/>
              </a:rPr>
              <a:t> 17.  Elijah was a man with a nature like ours, and he prayed earnestly that it would not rain; and it did not rain on the land for three years and six months. </a:t>
            </a:r>
          </a:p>
          <a:p>
            <a:pPr>
              <a:lnSpc>
                <a:spcPct val="80000"/>
              </a:lnSpc>
            </a:pPr>
            <a:r>
              <a:rPr lang="en-US" altLang="en-US" b="0" dirty="0">
                <a:latin typeface="Times New Roman" panose="02020603050405020304" pitchFamily="18" charset="0"/>
                <a:cs typeface="Times New Roman" panose="02020603050405020304" pitchFamily="18" charset="0"/>
              </a:rPr>
              <a:t> 18.  And he prayed again, and the heaven gave rain, and the earth produced its fruit. </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12</a:t>
            </a:fld>
            <a:endParaRPr lang="en-US"/>
          </a:p>
        </p:txBody>
      </p:sp>
    </p:spTree>
    <p:extLst>
      <p:ext uri="{BB962C8B-B14F-4D97-AF65-F5344CB8AC3E}">
        <p14:creationId xmlns:p14="http://schemas.microsoft.com/office/powerpoint/2010/main" val="367604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latin typeface="Times New Roman" panose="02020603050405020304" pitchFamily="18" charset="0"/>
                <a:cs typeface="Times New Roman" panose="02020603050405020304" pitchFamily="18" charset="0"/>
              </a:rPr>
              <a:t>    1. </a:t>
            </a:r>
            <a:r>
              <a:rPr lang="en-US" altLang="en-US" b="1" dirty="0">
                <a:latin typeface="Times New Roman" panose="02020603050405020304" pitchFamily="18" charset="0"/>
                <a:cs typeface="Times New Roman" panose="02020603050405020304" pitchFamily="18" charset="0"/>
              </a:rPr>
              <a:t>Is the sickness physical or spiritual? </a:t>
            </a:r>
          </a:p>
          <a:p>
            <a:r>
              <a:rPr lang="en-US" altLang="en-US" sz="1200" b="0" u="none" dirty="0">
                <a:latin typeface="Times New Roman" panose="02020603050405020304" pitchFamily="18" charset="0"/>
                <a:cs typeface="Times New Roman" panose="02020603050405020304" pitchFamily="18" charset="0"/>
              </a:rPr>
              <a:t>&gt;&gt;&gt;&gt;&gt;&gt;&gt;&gt;&gt;&gt;&gt;&gt;&gt;&gt;&gt;</a:t>
            </a:r>
          </a:p>
          <a:p>
            <a:r>
              <a:rPr lang="en-US" altLang="en-US" sz="1200" b="0" u="none" dirty="0">
                <a:latin typeface="Times New Roman" panose="02020603050405020304" pitchFamily="18" charset="0"/>
                <a:cs typeface="Times New Roman" panose="02020603050405020304" pitchFamily="18" charset="0"/>
              </a:rPr>
              <a:t>    2. Physical</a:t>
            </a:r>
            <a:r>
              <a:rPr lang="en-US" altLang="en-US" sz="1200" b="0" dirty="0">
                <a:latin typeface="Times New Roman" panose="02020603050405020304" pitchFamily="18" charset="0"/>
                <a:cs typeface="Times New Roman" panose="02020603050405020304" pitchFamily="18" charset="0"/>
              </a:rPr>
              <a:t>: “And the prayer of faith will save the sick, and the Lord will raise Him up. And if he has committed sins, he will be forgiven”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5:15</a:t>
            </a:r>
            <a:r>
              <a:rPr lang="en-US" sz="1200" b="0" i="0" u="none" strike="noStrike" kern="1200" baseline="0" dirty="0">
                <a:solidFill>
                  <a:schemeClr val="tx1"/>
                </a:solidFill>
                <a:latin typeface="+mn-lt"/>
                <a:ea typeface="+mn-ea"/>
                <a:cs typeface="+mn-cs"/>
              </a:rPr>
              <a:t>)</a:t>
            </a:r>
            <a:endParaRPr lang="en-US" altLang="en-US" sz="1200" b="0" dirty="0">
              <a:latin typeface="Times New Roman" panose="02020603050405020304" pitchFamily="18" charset="0"/>
              <a:cs typeface="Times New Roman" panose="02020603050405020304" pitchFamily="18" charset="0"/>
            </a:endParaRPr>
          </a:p>
          <a:p>
            <a:r>
              <a:rPr lang="en-US" altLang="en-US" sz="1200" b="0" dirty="0">
                <a:latin typeface="Times New Roman" panose="02020603050405020304" pitchFamily="18" charset="0"/>
                <a:cs typeface="Times New Roman" panose="02020603050405020304" pitchFamily="18" charset="0"/>
              </a:rPr>
              <a:t>&gt;&gt;&gt;&gt;&gt;&gt;&gt;&gt;&gt;&gt;&gt;&gt;&gt;&gt;&gt;&gt;</a:t>
            </a:r>
          </a:p>
          <a:p>
            <a:r>
              <a:rPr lang="en-US" altLang="en-US" sz="1200" b="0" u="none" dirty="0">
                <a:latin typeface="Times New Roman" panose="02020603050405020304" pitchFamily="18" charset="0"/>
                <a:cs typeface="Times New Roman" panose="02020603050405020304" pitchFamily="18" charset="0"/>
              </a:rPr>
              <a:t>    3. Notice</a:t>
            </a:r>
            <a:r>
              <a:rPr lang="en-US" altLang="en-US" sz="1200" b="0" dirty="0">
                <a:latin typeface="Times New Roman" panose="02020603050405020304" pitchFamily="18" charset="0"/>
                <a:cs typeface="Times New Roman" panose="02020603050405020304" pitchFamily="18" charset="0"/>
              </a:rPr>
              <a:t>: “…if he has committed sins…” </a:t>
            </a:r>
          </a:p>
          <a:p>
            <a:r>
              <a:rPr lang="en-US" altLang="en-US" sz="1200" b="0" dirty="0">
                <a:latin typeface="Times New Roman" panose="02020603050405020304" pitchFamily="18" charset="0"/>
                <a:cs typeface="Times New Roman" panose="02020603050405020304" pitchFamily="18" charset="0"/>
              </a:rPr>
              <a:t>&gt;&gt;&gt;&gt;&gt;&gt;&gt;&gt;&gt;&gt;&gt;&gt;&gt;&gt;&gt;&gt;</a:t>
            </a:r>
          </a:p>
          <a:p>
            <a:r>
              <a:rPr lang="en-US" altLang="en-US" sz="1200" b="0" u="none" dirty="0">
                <a:latin typeface="Times New Roman" panose="02020603050405020304" pitchFamily="18" charset="0"/>
                <a:cs typeface="Times New Roman" panose="02020603050405020304" pitchFamily="18" charset="0"/>
              </a:rPr>
              <a:t>    4. </a:t>
            </a:r>
            <a:r>
              <a:rPr lang="en-US" altLang="en-US" sz="1200" b="1" u="sng" dirty="0">
                <a:latin typeface="Times New Roman" panose="02020603050405020304" pitchFamily="18" charset="0"/>
                <a:cs typeface="Times New Roman" panose="02020603050405020304" pitchFamily="18" charset="0"/>
              </a:rPr>
              <a:t>Implication</a:t>
            </a:r>
            <a:r>
              <a:rPr lang="en-US" altLang="en-US" sz="1200" b="0" dirty="0">
                <a:latin typeface="Times New Roman" panose="02020603050405020304" pitchFamily="18" charset="0"/>
                <a:cs typeface="Times New Roman" panose="02020603050405020304" pitchFamily="18" charset="0"/>
              </a:rPr>
              <a:t>: The sickness may or may not have a spiritual source (cf. </a:t>
            </a:r>
            <a:r>
              <a:rPr lang="en-US" altLang="en-US" sz="1200" b="1" dirty="0">
                <a:latin typeface="Times New Roman" panose="02020603050405020304" pitchFamily="18" charset="0"/>
                <a:cs typeface="Times New Roman" panose="02020603050405020304" pitchFamily="18" charset="0"/>
              </a:rPr>
              <a:t>1 Cor. 11:30</a:t>
            </a:r>
            <a:r>
              <a:rPr lang="en-US" altLang="en-US" sz="1200" b="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this reason many are weak and sick among you, and many sleep.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11:30</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altLang="en-US" sz="1200" b="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13</a:t>
            </a:fld>
            <a:endParaRPr lang="en-US"/>
          </a:p>
        </p:txBody>
      </p:sp>
    </p:spTree>
    <p:extLst>
      <p:ext uri="{BB962C8B-B14F-4D97-AF65-F5344CB8AC3E}">
        <p14:creationId xmlns:p14="http://schemas.microsoft.com/office/powerpoint/2010/main" val="288937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    1. </a:t>
            </a:r>
            <a:r>
              <a:rPr lang="en-US" altLang="en-US" b="1" dirty="0">
                <a:latin typeface="Times New Roman" panose="02020603050405020304" pitchFamily="18" charset="0"/>
                <a:cs typeface="Times New Roman" panose="02020603050405020304" pitchFamily="18" charset="0"/>
              </a:rPr>
              <a:t>Is the anointing with oil medicinal or symbolic?</a:t>
            </a:r>
            <a:endParaRPr lang="en-US" altLang="en-US" b="0" dirty="0">
              <a:latin typeface="Times New Roman" panose="02020603050405020304" pitchFamily="18" charset="0"/>
              <a:cs typeface="Times New Roman" panose="02020603050405020304" pitchFamily="18" charset="0"/>
            </a:endParaRPr>
          </a:p>
          <a:p>
            <a:r>
              <a:rPr lang="en-US" altLang="en-US" b="0" dirty="0">
                <a:latin typeface="Times New Roman" panose="02020603050405020304" pitchFamily="18" charset="0"/>
                <a:cs typeface="Times New Roman" panose="02020603050405020304" pitchFamily="18" charset="0"/>
              </a:rPr>
              <a:t>&gt;&gt;&gt;&gt;&gt;&gt;&gt;&gt;&gt;&gt;&gt;&gt;&gt;&gt;&gt;&gt;&gt;&gt;&gt;</a:t>
            </a:r>
            <a:endParaRPr lang="en-US" altLang="en-US" b="1" dirty="0">
              <a:latin typeface="Times New Roman" panose="02020603050405020304" pitchFamily="18" charset="0"/>
              <a:cs typeface="Times New Roman" panose="02020603050405020304" pitchFamily="18" charset="0"/>
            </a:endParaRPr>
          </a:p>
          <a:p>
            <a:pPr>
              <a:lnSpc>
                <a:spcPct val="80000"/>
              </a:lnSpc>
            </a:pPr>
            <a:r>
              <a:rPr lang="en-US" altLang="en-US" sz="1200" b="0" u="none" dirty="0">
                <a:latin typeface="Times New Roman" panose="02020603050405020304" pitchFamily="18" charset="0"/>
                <a:cs typeface="Times New Roman" panose="02020603050405020304" pitchFamily="18" charset="0"/>
              </a:rPr>
              <a:t>    2. </a:t>
            </a:r>
            <a:r>
              <a:rPr lang="en-US" altLang="en-US" sz="1200" b="1" u="sng" dirty="0">
                <a:latin typeface="Times New Roman" panose="02020603050405020304" pitchFamily="18" charset="0"/>
                <a:cs typeface="Times New Roman" panose="02020603050405020304" pitchFamily="18" charset="0"/>
              </a:rPr>
              <a:t>Medicinal</a:t>
            </a:r>
            <a:r>
              <a:rPr lang="en-US" altLang="en-US" sz="1200" b="1" dirty="0">
                <a:latin typeface="Times New Roman" panose="02020603050405020304" pitchFamily="18" charset="0"/>
                <a:cs typeface="Times New Roman" panose="02020603050405020304" pitchFamily="18" charset="0"/>
              </a:rPr>
              <a:t>:</a:t>
            </a:r>
            <a:r>
              <a:rPr lang="en-US" altLang="en-US" sz="1200" b="0" dirty="0">
                <a:latin typeface="Times New Roman" panose="02020603050405020304" pitchFamily="18" charset="0"/>
                <a:cs typeface="Times New Roman" panose="02020603050405020304" pitchFamily="18" charset="0"/>
              </a:rPr>
              <a:t> In Ancient times, certain oils were used for particular ailments (</a:t>
            </a:r>
            <a:r>
              <a:rPr lang="en-US" altLang="en-US" sz="1200" b="1" dirty="0">
                <a:latin typeface="Times New Roman" panose="02020603050405020304" pitchFamily="18" charset="0"/>
                <a:cs typeface="Times New Roman" panose="02020603050405020304" pitchFamily="18" charset="0"/>
              </a:rPr>
              <a:t>Isa. 1:6: Luke 10:34</a:t>
            </a:r>
            <a:r>
              <a:rPr lang="en-US" altLang="en-US" sz="1200" b="0" dirty="0">
                <a:latin typeface="Times New Roman" panose="02020603050405020304" pitchFamily="18" charset="0"/>
                <a:cs typeface="Times New Roman" panose="02020603050405020304" pitchFamily="18" charset="0"/>
              </a:rPr>
              <a:t>). </a:t>
            </a:r>
          </a:p>
          <a:p>
            <a:pPr rtl="0"/>
            <a:r>
              <a:rPr lang="en-US" sz="1200" b="0" i="1" u="none" strike="noStrike" kern="1200" baseline="0" dirty="0">
                <a:solidFill>
                  <a:schemeClr val="tx1"/>
                </a:solidFill>
                <a:latin typeface="+mn-lt"/>
                <a:ea typeface="+mn-ea"/>
                <a:cs typeface="+mn-cs"/>
              </a:rPr>
              <a:t>From the sole of the foot even to the head, There is no soundness in it, But wounds and bruises and putrefying sores; They have not been closed or bound up, Or soothed with ointment. </a:t>
            </a:r>
            <a:r>
              <a:rPr lang="en-US" sz="1200" b="1" i="0" u="none" strike="noStrike" kern="1200" baseline="0" dirty="0">
                <a:solidFill>
                  <a:schemeClr val="tx1"/>
                </a:solidFill>
                <a:latin typeface="+mn-lt"/>
                <a:ea typeface="+mn-ea"/>
                <a:cs typeface="+mn-cs"/>
              </a:rPr>
              <a:t>(Isaiah 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So he went to him and bandaged his wounds, pouring on oil and wine; and he set him on his own animal, brought him to an inn, and took care of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10:34</a:t>
            </a:r>
            <a:r>
              <a:rPr lang="en-US" sz="1200" b="0" i="0" u="none" strike="noStrike" kern="1200" baseline="0" dirty="0">
                <a:solidFill>
                  <a:schemeClr val="tx1"/>
                </a:solidFill>
                <a:latin typeface="+mn-lt"/>
                <a:ea typeface="+mn-ea"/>
                <a:cs typeface="+mn-cs"/>
              </a:rPr>
              <a:t>)</a:t>
            </a:r>
            <a:endParaRPr lang="en-US" altLang="en-US" sz="1200" b="0" dirty="0">
              <a:latin typeface="Times New Roman" panose="02020603050405020304" pitchFamily="18" charset="0"/>
              <a:cs typeface="Times New Roman" panose="02020603050405020304" pitchFamily="18" charset="0"/>
            </a:endParaRPr>
          </a:p>
          <a:p>
            <a:pPr>
              <a:lnSpc>
                <a:spcPct val="80000"/>
              </a:lnSpc>
            </a:pPr>
            <a:r>
              <a:rPr lang="en-US" altLang="en-US" sz="1200" b="0" dirty="0">
                <a:latin typeface="Times New Roman" panose="02020603050405020304" pitchFamily="18" charset="0"/>
                <a:cs typeface="Times New Roman" panose="02020603050405020304" pitchFamily="18" charset="0"/>
              </a:rPr>
              <a:t>        a. However, if medicinal, why call for “the elders” and not “a physician” (cf. </a:t>
            </a:r>
            <a:r>
              <a:rPr lang="en-US" altLang="en-US" sz="1200" b="1" dirty="0">
                <a:latin typeface="Times New Roman" panose="02020603050405020304" pitchFamily="18" charset="0"/>
                <a:cs typeface="Times New Roman" panose="02020603050405020304" pitchFamily="18" charset="0"/>
              </a:rPr>
              <a:t>Mark 2:17</a:t>
            </a:r>
            <a:r>
              <a:rPr lang="en-US" altLang="en-US" sz="1200" b="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When Jesus heard it, He said to them, "Those who are well have no need of a physician, but those who are sick. I did not come to call the righteous, but sinners, to repentance."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2:17</a:t>
            </a:r>
            <a:r>
              <a:rPr lang="en-US" sz="1200" b="0" i="0" u="none" strike="noStrike" kern="1200" baseline="0" dirty="0">
                <a:solidFill>
                  <a:schemeClr val="tx1"/>
                </a:solidFill>
                <a:latin typeface="+mn-lt"/>
                <a:ea typeface="+mn-ea"/>
                <a:cs typeface="+mn-cs"/>
              </a:rPr>
              <a:t>)</a:t>
            </a:r>
            <a:endParaRPr lang="en-US" altLang="en-US" sz="1200" b="0" dirty="0">
              <a:latin typeface="Times New Roman" panose="02020603050405020304" pitchFamily="18" charset="0"/>
              <a:cs typeface="Times New Roman" panose="02020603050405020304" pitchFamily="18" charset="0"/>
            </a:endParaRPr>
          </a:p>
          <a:p>
            <a:pPr>
              <a:lnSpc>
                <a:spcPct val="80000"/>
              </a:lnSpc>
            </a:pPr>
            <a:r>
              <a:rPr lang="en-US" altLang="en-US" sz="1200" b="0" dirty="0">
                <a:latin typeface="Times New Roman" panose="02020603050405020304" pitchFamily="18" charset="0"/>
                <a:cs typeface="Times New Roman" panose="02020603050405020304" pitchFamily="18" charset="0"/>
              </a:rPr>
              <a:t>        b. If medicinal, then the anointing of oil was used as a common aid in hope of providential healing.</a:t>
            </a:r>
          </a:p>
          <a:p>
            <a:pPr>
              <a:lnSpc>
                <a:spcPct val="80000"/>
              </a:lnSpc>
            </a:pPr>
            <a:r>
              <a:rPr lang="en-US" altLang="en-US" sz="1200" b="0" dirty="0">
                <a:latin typeface="Times New Roman" panose="02020603050405020304" pitchFamily="18" charset="0"/>
                <a:cs typeface="Times New Roman" panose="02020603050405020304" pitchFamily="18" charset="0"/>
              </a:rPr>
              <a:t>&gt;&gt;&gt;&gt;&gt;&gt;&gt;&gt;&gt;&gt;&gt;&gt;&gt;&gt;&gt;&gt;&gt;&gt;&gt;</a:t>
            </a:r>
          </a:p>
          <a:p>
            <a:pPr>
              <a:lnSpc>
                <a:spcPct val="80000"/>
              </a:lnSpc>
            </a:pPr>
            <a:r>
              <a:rPr lang="en-US" altLang="en-US" sz="1200" b="0" u="none" dirty="0">
                <a:latin typeface="Times New Roman" panose="02020603050405020304" pitchFamily="18" charset="0"/>
                <a:cs typeface="Times New Roman" panose="02020603050405020304" pitchFamily="18" charset="0"/>
              </a:rPr>
              <a:t>    3. </a:t>
            </a:r>
            <a:r>
              <a:rPr lang="en-US" altLang="en-US" sz="1200" b="1" u="sng" dirty="0">
                <a:latin typeface="Times New Roman" panose="02020603050405020304" pitchFamily="18" charset="0"/>
                <a:cs typeface="Times New Roman" panose="02020603050405020304" pitchFamily="18" charset="0"/>
              </a:rPr>
              <a:t>Symbolic</a:t>
            </a:r>
            <a:r>
              <a:rPr lang="en-US" altLang="en-US" sz="1200" b="1" dirty="0">
                <a:latin typeface="Times New Roman" panose="02020603050405020304" pitchFamily="18" charset="0"/>
                <a:cs typeface="Times New Roman" panose="02020603050405020304" pitchFamily="18" charset="0"/>
              </a:rPr>
              <a:t>: </a:t>
            </a:r>
            <a:r>
              <a:rPr lang="en-US" altLang="en-US" sz="1200" b="0" dirty="0">
                <a:latin typeface="Times New Roman" panose="02020603050405020304" pitchFamily="18" charset="0"/>
                <a:cs typeface="Times New Roman" panose="02020603050405020304" pitchFamily="18" charset="0"/>
              </a:rPr>
              <a:t>In Bible times the anointing of oil was frequently representative of God’s approval (</a:t>
            </a:r>
            <a:r>
              <a:rPr lang="en-US" altLang="en-US" sz="1200" b="1" dirty="0">
                <a:latin typeface="Times New Roman" panose="02020603050405020304" pitchFamily="18" charset="0"/>
                <a:cs typeface="Times New Roman" panose="02020603050405020304" pitchFamily="18" charset="0"/>
              </a:rPr>
              <a:t>1 Sam. 10:1; Psalm 89:20</a:t>
            </a:r>
            <a:r>
              <a:rPr lang="en-US" altLang="en-US" sz="1200" b="0" dirty="0">
                <a:latin typeface="Times New Roman" panose="02020603050405020304" pitchFamily="18" charset="0"/>
                <a:cs typeface="Times New Roman" panose="02020603050405020304" pitchFamily="18" charset="0"/>
              </a:rPr>
              <a:t>). </a:t>
            </a:r>
          </a:p>
          <a:p>
            <a:pPr rtl="0"/>
            <a:r>
              <a:rPr lang="en-US" sz="1200" b="0" i="1" u="none" strike="noStrike" kern="1200" baseline="0" dirty="0">
                <a:solidFill>
                  <a:schemeClr val="tx1"/>
                </a:solidFill>
                <a:latin typeface="+mn-lt"/>
                <a:ea typeface="+mn-ea"/>
                <a:cs typeface="+mn-cs"/>
              </a:rPr>
              <a:t>Then Samuel took a flask of oil and poured it on his head, and kissed him and said: "Is it not because the LORD has anointed you commander over His inheritance?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Samuel 10:1) </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I have found My servant David; With My holy oil I have anointed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89:20</a:t>
            </a:r>
            <a:r>
              <a:rPr lang="en-US" sz="1200" b="0" i="0" u="none" strike="noStrike" kern="1200" baseline="0" dirty="0">
                <a:solidFill>
                  <a:schemeClr val="tx1"/>
                </a:solidFill>
                <a:latin typeface="+mn-lt"/>
                <a:ea typeface="+mn-ea"/>
                <a:cs typeface="+mn-cs"/>
              </a:rPr>
              <a:t>)</a:t>
            </a:r>
            <a:endParaRPr lang="en-US" altLang="en-US" sz="1200" b="0" dirty="0">
              <a:latin typeface="Times New Roman" panose="02020603050405020304" pitchFamily="18" charset="0"/>
              <a:cs typeface="Times New Roman" panose="02020603050405020304" pitchFamily="18" charset="0"/>
            </a:endParaRPr>
          </a:p>
          <a:p>
            <a:pPr>
              <a:lnSpc>
                <a:spcPct val="80000"/>
              </a:lnSpc>
            </a:pPr>
            <a:r>
              <a:rPr lang="en-US" altLang="en-US" sz="1200" b="0" dirty="0">
                <a:latin typeface="Times New Roman" panose="02020603050405020304" pitchFamily="18" charset="0"/>
                <a:cs typeface="Times New Roman" panose="02020603050405020304" pitchFamily="18" charset="0"/>
              </a:rPr>
              <a:t>        a. Therefore, many have concluded that this was a symbolic act to be done in conjunction with supernatural healing. </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14</a:t>
            </a:fld>
            <a:endParaRPr lang="en-US"/>
          </a:p>
        </p:txBody>
      </p:sp>
    </p:spTree>
    <p:extLst>
      <p:ext uri="{BB962C8B-B14F-4D97-AF65-F5344CB8AC3E}">
        <p14:creationId xmlns:p14="http://schemas.microsoft.com/office/powerpoint/2010/main" val="273577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latin typeface="Times New Roman" panose="02020603050405020304" pitchFamily="18" charset="0"/>
                <a:cs typeface="Times New Roman" panose="02020603050405020304" pitchFamily="18" charset="0"/>
              </a:rPr>
              <a:t>    1. </a:t>
            </a:r>
            <a:r>
              <a:rPr lang="en-US" altLang="en-US" b="1" dirty="0">
                <a:latin typeface="Times New Roman" panose="02020603050405020304" pitchFamily="18" charset="0"/>
                <a:cs typeface="Times New Roman" panose="02020603050405020304" pitchFamily="18" charset="0"/>
              </a:rPr>
              <a:t>Evidence for the Miraculous</a:t>
            </a:r>
          </a:p>
          <a:p>
            <a:r>
              <a:rPr lang="en-US" altLang="en-US" sz="1200" b="0" dirty="0">
                <a:latin typeface="Times New Roman" panose="02020603050405020304" pitchFamily="18" charset="0"/>
                <a:cs typeface="Times New Roman" panose="02020603050405020304" pitchFamily="18" charset="0"/>
              </a:rPr>
              <a:t>    2. Miraculous healing was at times associated with the anointing of oil.</a:t>
            </a:r>
          </a:p>
          <a:p>
            <a:r>
              <a:rPr lang="en-US" altLang="en-US" sz="1200" b="0" dirty="0">
                <a:latin typeface="Times New Roman" panose="02020603050405020304" pitchFamily="18" charset="0"/>
                <a:cs typeface="Times New Roman" panose="02020603050405020304" pitchFamily="18" charset="0"/>
              </a:rPr>
              <a:t>&gt;&gt;&gt;&gt;&gt;&gt;&gt;&gt;&gt;&gt;&gt;&gt;&gt;&gt;&gt;&gt;&gt;</a:t>
            </a:r>
          </a:p>
          <a:p>
            <a:r>
              <a:rPr lang="en-US" altLang="en-US" sz="1200" b="0" i="1" dirty="0">
                <a:latin typeface="Times New Roman" panose="02020603050405020304" pitchFamily="18" charset="0"/>
                <a:cs typeface="Times New Roman" panose="02020603050405020304" pitchFamily="18" charset="0"/>
              </a:rPr>
              <a:t>“And they cast out many demons, and anointed with oil many who were sick, and healed them”</a:t>
            </a:r>
            <a:r>
              <a:rPr lang="en-US" altLang="en-US" sz="1200" b="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(Mark 6:13)</a:t>
            </a:r>
          </a:p>
          <a:p>
            <a:r>
              <a:rPr lang="en-US" altLang="en-US" sz="1200" b="1" dirty="0">
                <a:latin typeface="Times New Roman" panose="02020603050405020304" pitchFamily="18" charset="0"/>
                <a:cs typeface="Times New Roman" panose="02020603050405020304" pitchFamily="18" charset="0"/>
              </a:rPr>
              <a:t>&gt;&gt;&gt;&gt;&gt;&gt;&gt;&gt;&gt;&gt;&gt;&gt;&gt;&gt;&gt;&gt;&gt;</a:t>
            </a:r>
          </a:p>
          <a:p>
            <a:r>
              <a:rPr lang="en-US" altLang="en-US" sz="1200" b="0" dirty="0">
                <a:latin typeface="Times New Roman" panose="02020603050405020304" pitchFamily="18" charset="0"/>
                <a:cs typeface="Times New Roman" panose="02020603050405020304" pitchFamily="18" charset="0"/>
              </a:rPr>
              <a:t>    3. Some did possess the gift of miraculous healing </a:t>
            </a:r>
            <a:r>
              <a:rPr lang="en-US" altLang="en-US" sz="1200" b="1" dirty="0">
                <a:latin typeface="Times New Roman" panose="02020603050405020304" pitchFamily="18" charset="0"/>
                <a:cs typeface="Times New Roman" panose="02020603050405020304" pitchFamily="18" charset="0"/>
              </a:rPr>
              <a:t>(1 Cor. 12:28-30). </a:t>
            </a:r>
          </a:p>
          <a:p>
            <a:pPr rtl="0"/>
            <a:r>
              <a:rPr lang="en-US" sz="1200" b="0" i="0" u="none" strike="noStrike" kern="1200" baseline="0" dirty="0">
                <a:solidFill>
                  <a:schemeClr val="tx1"/>
                </a:solidFill>
                <a:latin typeface="+mn-lt"/>
                <a:ea typeface="+mn-ea"/>
                <a:cs typeface="+mn-cs"/>
              </a:rPr>
              <a:t>And God has appointed these in the church: first apostles, second prophets, third teachers, after that miracles, then </a:t>
            </a:r>
            <a:r>
              <a:rPr lang="en-US" sz="1200" b="1" i="0" u="none" strike="noStrike" kern="1200" baseline="0" dirty="0">
                <a:solidFill>
                  <a:schemeClr val="tx1"/>
                </a:solidFill>
                <a:latin typeface="+mn-lt"/>
                <a:ea typeface="+mn-ea"/>
                <a:cs typeface="+mn-cs"/>
              </a:rPr>
              <a:t>gifts of healings</a:t>
            </a:r>
            <a:r>
              <a:rPr lang="en-US" sz="1200" b="0" i="0" u="none" strike="noStrike" kern="1200" baseline="0" dirty="0">
                <a:solidFill>
                  <a:schemeClr val="tx1"/>
                </a:solidFill>
                <a:latin typeface="+mn-lt"/>
                <a:ea typeface="+mn-ea"/>
                <a:cs typeface="+mn-cs"/>
              </a:rPr>
              <a:t>, helps, administrations, varieties of tongues. (</a:t>
            </a:r>
            <a:r>
              <a:rPr lang="en-US" sz="1200" b="1" i="0" u="none" strike="noStrike" kern="1200" baseline="0" dirty="0">
                <a:solidFill>
                  <a:schemeClr val="tx1"/>
                </a:solidFill>
                <a:latin typeface="+mn-lt"/>
                <a:ea typeface="+mn-ea"/>
                <a:cs typeface="+mn-cs"/>
              </a:rPr>
              <a:t>1 Corinthians 12:28</a:t>
            </a:r>
            <a:r>
              <a:rPr lang="en-US" sz="1200" b="0" i="0" u="none" strike="noStrike" kern="1200" baseline="0" dirty="0">
                <a:solidFill>
                  <a:schemeClr val="tx1"/>
                </a:solidFill>
                <a:latin typeface="+mn-lt"/>
                <a:ea typeface="+mn-ea"/>
                <a:cs typeface="+mn-cs"/>
              </a:rPr>
              <a:t>)</a:t>
            </a:r>
            <a:endParaRPr lang="en-US" altLang="en-US" sz="1200" b="1" dirty="0">
              <a:latin typeface="Times New Roman" panose="02020603050405020304" pitchFamily="18" charset="0"/>
              <a:cs typeface="Times New Roman" panose="02020603050405020304" pitchFamily="18" charset="0"/>
            </a:endParaRPr>
          </a:p>
          <a:p>
            <a:r>
              <a:rPr lang="en-US" altLang="en-US" sz="1200" b="1" dirty="0">
                <a:latin typeface="Times New Roman" panose="02020603050405020304" pitchFamily="18" charset="0"/>
                <a:cs typeface="Times New Roman" panose="02020603050405020304" pitchFamily="18" charset="0"/>
              </a:rPr>
              <a:t>&gt;&gt;&gt;&gt;&gt;&gt;&gt;&gt;&gt;&gt;&gt;&gt;&gt;&gt;&gt;&gt;&gt;</a:t>
            </a:r>
          </a:p>
          <a:p>
            <a:r>
              <a:rPr lang="en-US" altLang="en-US" sz="1200" b="0" dirty="0">
                <a:latin typeface="Times New Roman" panose="02020603050405020304" pitchFamily="18" charset="0"/>
                <a:cs typeface="Times New Roman" panose="02020603050405020304" pitchFamily="18" charset="0"/>
              </a:rPr>
              <a:t>    4. Elders would be natural candidates </a:t>
            </a:r>
            <a:r>
              <a:rPr lang="en-US" altLang="en-US" sz="1200" b="1" dirty="0">
                <a:latin typeface="Times New Roman" panose="02020603050405020304" pitchFamily="18" charset="0"/>
                <a:cs typeface="Times New Roman" panose="02020603050405020304" pitchFamily="18" charset="0"/>
              </a:rPr>
              <a:t>(Eph. 4:8-11). </a:t>
            </a:r>
          </a:p>
          <a:p>
            <a:pPr rtl="0"/>
            <a:r>
              <a:rPr lang="en-US" sz="1200" b="0" i="1" u="none" strike="noStrike" kern="1200" baseline="0" dirty="0">
                <a:solidFill>
                  <a:schemeClr val="tx1"/>
                </a:solidFill>
                <a:latin typeface="+mn-lt"/>
                <a:ea typeface="+mn-ea"/>
                <a:cs typeface="+mn-cs"/>
              </a:rPr>
              <a:t>Therefore He says: "WHEN HE ASCENDED ON HIGH, HE LED CAPTIVITY CAPTIVE, AND GAVE GIFTS TO MEN."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4:8</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15</a:t>
            </a:fld>
            <a:endParaRPr lang="en-US"/>
          </a:p>
        </p:txBody>
      </p:sp>
    </p:spTree>
    <p:extLst>
      <p:ext uri="{BB962C8B-B14F-4D97-AF65-F5344CB8AC3E}">
        <p14:creationId xmlns:p14="http://schemas.microsoft.com/office/powerpoint/2010/main" val="1763910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    1. </a:t>
            </a:r>
            <a:r>
              <a:rPr lang="en-US" altLang="en-US" b="1" dirty="0">
                <a:latin typeface="Times New Roman" panose="02020603050405020304" pitchFamily="18" charset="0"/>
                <a:cs typeface="Times New Roman" panose="02020603050405020304" pitchFamily="18" charset="0"/>
              </a:rPr>
              <a:t>Commentator Wayne Jackson says:</a:t>
            </a:r>
          </a:p>
          <a:p>
            <a:r>
              <a:rPr lang="en-US" dirty="0">
                <a:latin typeface="Times New Roman" panose="02020603050405020304" pitchFamily="18" charset="0"/>
                <a:cs typeface="Times New Roman" panose="02020603050405020304" pitchFamily="18" charset="0"/>
              </a:rPr>
              <a:t>&gt;&gt;&gt;&gt;&gt;&gt;&gt;&gt;&gt;&gt;&gt;&gt;&gt;&gt;&gt;&gt;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t>    2. “Not all Christians in the </a:t>
            </a:r>
            <a:r>
              <a:rPr lang="en-US" altLang="en-US" sz="1200" b="1" dirty="0"/>
              <a:t>1</a:t>
            </a:r>
            <a:r>
              <a:rPr lang="en-US" altLang="en-US" sz="1200" b="1" baseline="30000" dirty="0"/>
              <a:t>st</a:t>
            </a:r>
            <a:r>
              <a:rPr lang="en-US" altLang="en-US" sz="1200" b="1" dirty="0"/>
              <a:t> </a:t>
            </a:r>
            <a:r>
              <a:rPr lang="en-US" altLang="en-US" sz="1200" b="0" dirty="0"/>
              <a:t>Century possessed the gift of healing…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t>    3. It would be most natural… that the elders of local churches would be those who were granted the gift in their respected congregations…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t>    4. If this view is correct… then the act of anointing with oil </a:t>
            </a:r>
            <a:r>
              <a:rPr lang="en-US" altLang="en-US" sz="1200" b="0" u="sng" dirty="0"/>
              <a:t>would not </a:t>
            </a:r>
            <a:r>
              <a:rPr lang="en-US" altLang="en-US" sz="1200" b="0" dirty="0"/>
              <a:t>be appropriate for today for the simple reason that </a:t>
            </a:r>
            <a:r>
              <a:rPr lang="en-US" altLang="en-US" sz="1200" b="0" i="1" dirty="0"/>
              <a:t>miraculous gifts are not available to the church in this age</a:t>
            </a:r>
            <a:r>
              <a:rPr lang="en-US" altLang="en-US" sz="1200" b="0" dirty="0"/>
              <a:t> </a:t>
            </a:r>
            <a:r>
              <a:rPr lang="en-US" altLang="en-US" sz="1200" dirty="0"/>
              <a:t>(</a:t>
            </a:r>
            <a:r>
              <a:rPr lang="en-US" altLang="en-US" sz="1200" b="1" dirty="0"/>
              <a:t>1 Cor. 13:8</a:t>
            </a:r>
            <a:r>
              <a:rPr lang="en-US" altLang="en-US" sz="1200" dirty="0"/>
              <a:t>).” </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16</a:t>
            </a:fld>
            <a:endParaRPr lang="en-US"/>
          </a:p>
        </p:txBody>
      </p:sp>
    </p:spTree>
    <p:extLst>
      <p:ext uri="{BB962C8B-B14F-4D97-AF65-F5344CB8AC3E}">
        <p14:creationId xmlns:p14="http://schemas.microsoft.com/office/powerpoint/2010/main" val="263942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    1. </a:t>
            </a:r>
            <a:r>
              <a:rPr lang="en-US" altLang="en-US" b="1" dirty="0">
                <a:latin typeface="Times New Roman" panose="02020603050405020304" pitchFamily="18" charset="0"/>
                <a:cs typeface="Times New Roman" panose="02020603050405020304" pitchFamily="18" charset="0"/>
              </a:rPr>
              <a:t>What if Providential Healing is in Mind? </a:t>
            </a:r>
            <a:endParaRPr lang="en-US" b="1" dirty="0">
              <a:latin typeface="Times New Roman" panose="02020603050405020304" pitchFamily="18" charset="0"/>
              <a:cs typeface="Times New Roman" panose="02020603050405020304" pitchFamily="18" charset="0"/>
            </a:endParaRPr>
          </a:p>
          <a:p>
            <a:pPr>
              <a:lnSpc>
                <a:spcPct val="80000"/>
              </a:lnSpc>
            </a:pPr>
            <a:r>
              <a:rPr lang="en-US" altLang="en-US" sz="1200" b="0" dirty="0">
                <a:latin typeface="Times New Roman" panose="02020603050405020304" pitchFamily="18" charset="0"/>
                <a:cs typeface="Times New Roman" panose="02020603050405020304" pitchFamily="18" charset="0"/>
              </a:rPr>
              <a:t>&gt;&gt;&gt;&gt;&gt;&gt;&gt;&gt;&gt;&gt;&gt;&gt;&gt;</a:t>
            </a:r>
          </a:p>
          <a:p>
            <a:pPr>
              <a:lnSpc>
                <a:spcPct val="80000"/>
              </a:lnSpc>
            </a:pPr>
            <a:r>
              <a:rPr lang="en-US" altLang="en-US" sz="1200" b="0" dirty="0">
                <a:latin typeface="Times New Roman" panose="02020603050405020304" pitchFamily="18" charset="0"/>
                <a:cs typeface="Times New Roman" panose="02020603050405020304" pitchFamily="18" charset="0"/>
              </a:rPr>
              <a:t>    2. Elijah’s prayer was answered providentially </a:t>
            </a:r>
            <a:r>
              <a:rPr lang="en-US" altLang="en-US" sz="1200" b="1" dirty="0">
                <a:latin typeface="Times New Roman" panose="02020603050405020304" pitchFamily="18" charset="0"/>
                <a:cs typeface="Times New Roman" panose="02020603050405020304" pitchFamily="18" charset="0"/>
              </a:rPr>
              <a:t>(17-18; 1 Kings 17:1; 18:1,42). </a:t>
            </a:r>
          </a:p>
          <a:p>
            <a:pPr rtl="0"/>
            <a:r>
              <a:rPr lang="en-US" sz="1200" b="0" i="1" u="none" strike="noStrike" kern="1200" baseline="0" dirty="0">
                <a:solidFill>
                  <a:schemeClr val="tx1"/>
                </a:solidFill>
                <a:latin typeface="+mn-lt"/>
                <a:ea typeface="+mn-ea"/>
                <a:cs typeface="+mn-cs"/>
              </a:rPr>
              <a:t>Elijah was a man with a nature like ours, and he prayed earnestly that it would not rain; and it did not rain on the land for three years and six months. And he prayed again, and the heaven gave rain, and the earth produced its fruit.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5:17-18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Elijah the </a:t>
            </a:r>
            <a:r>
              <a:rPr lang="en-US" sz="1200" b="0" i="1" u="none" strike="noStrike" kern="1200" baseline="0" dirty="0" err="1">
                <a:solidFill>
                  <a:schemeClr val="tx1"/>
                </a:solidFill>
                <a:latin typeface="+mn-lt"/>
                <a:ea typeface="+mn-ea"/>
                <a:cs typeface="+mn-cs"/>
              </a:rPr>
              <a:t>Tishbite</a:t>
            </a:r>
            <a:r>
              <a:rPr lang="en-US" sz="1200" b="0" i="1" u="none" strike="noStrike" kern="1200" baseline="0" dirty="0">
                <a:solidFill>
                  <a:schemeClr val="tx1"/>
                </a:solidFill>
                <a:latin typeface="+mn-lt"/>
                <a:ea typeface="+mn-ea"/>
                <a:cs typeface="+mn-cs"/>
              </a:rPr>
              <a:t>, of the inhabitants of Gilead, said to Ahab, "As the LORD God of Israel lives, before whom I stand, there shall not be dew nor rain these years, except at my word."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Kings 17:1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it came to pass after many days that the word of the LORD came to Elijah, in the third year, saying, "Go, present yourself to Ahab, and I will send rain on the earth."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Kings 18:1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Then it came to pass the seventh time, that he said, "There is a cloud, as small as a man's hand, rising out of the sea!" So he said, "Go up, say to Ahab, 'Prepare your chariot, and go down before the rain stops you.' "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Kings 18:44</a:t>
            </a:r>
            <a:r>
              <a:rPr lang="en-US" sz="1200" b="0" i="0" u="none" strike="noStrike" kern="1200" baseline="0" dirty="0">
                <a:solidFill>
                  <a:schemeClr val="tx1"/>
                </a:solidFill>
                <a:latin typeface="+mn-lt"/>
                <a:ea typeface="+mn-ea"/>
                <a:cs typeface="+mn-cs"/>
              </a:rPr>
              <a:t>)</a:t>
            </a:r>
            <a:endParaRPr lang="en-US" altLang="en-US" sz="1200" b="1" dirty="0">
              <a:latin typeface="Times New Roman" panose="02020603050405020304" pitchFamily="18" charset="0"/>
              <a:cs typeface="Times New Roman" panose="02020603050405020304" pitchFamily="18" charset="0"/>
            </a:endParaRPr>
          </a:p>
          <a:p>
            <a:pPr>
              <a:lnSpc>
                <a:spcPct val="80000"/>
              </a:lnSpc>
            </a:pPr>
            <a:r>
              <a:rPr lang="en-US" altLang="en-US" sz="1200" b="0" dirty="0">
                <a:latin typeface="Times New Roman" panose="02020603050405020304" pitchFamily="18" charset="0"/>
                <a:cs typeface="Times New Roman" panose="02020603050405020304" pitchFamily="18" charset="0"/>
              </a:rPr>
              <a:t>&gt;&gt;&gt;&gt;&gt;&gt;&gt;&gt;&gt;&gt;&gt;&gt;&gt;</a:t>
            </a:r>
          </a:p>
          <a:p>
            <a:pPr>
              <a:lnSpc>
                <a:spcPct val="80000"/>
              </a:lnSpc>
            </a:pPr>
            <a:r>
              <a:rPr lang="en-US" altLang="en-US" sz="1200" b="0" dirty="0">
                <a:latin typeface="Times New Roman" panose="02020603050405020304" pitchFamily="18" charset="0"/>
                <a:cs typeface="Times New Roman" panose="02020603050405020304" pitchFamily="18" charset="0"/>
              </a:rPr>
              <a:t>    3. Therefore, when medical treatment is taken, and righteous people pray, much good can be accomplished </a:t>
            </a:r>
            <a:r>
              <a:rPr lang="en-US" altLang="en-US" sz="1200" b="1" dirty="0">
                <a:latin typeface="Times New Roman" panose="02020603050405020304" pitchFamily="18" charset="0"/>
                <a:cs typeface="Times New Roman" panose="02020603050405020304" pitchFamily="18" charset="0"/>
              </a:rPr>
              <a:t>(see 5:16). </a:t>
            </a:r>
          </a:p>
          <a:p>
            <a:pPr rtl="0"/>
            <a:r>
              <a:rPr lang="en-US" sz="1200" b="0" i="1" u="none" strike="noStrike" kern="1200" baseline="0" dirty="0">
                <a:solidFill>
                  <a:schemeClr val="tx1"/>
                </a:solidFill>
                <a:latin typeface="+mn-lt"/>
                <a:ea typeface="+mn-ea"/>
                <a:cs typeface="+mn-cs"/>
              </a:rPr>
              <a:t>Confess your trespasses to one another, and pray for one another, that you may be healed. The effective, fervent prayer of a righteous man avails much.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5:16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a:lnSpc>
                <a:spcPct val="80000"/>
              </a:lnSpc>
            </a:pPr>
            <a:endParaRPr lang="en-US" altLang="en-US" sz="1200" b="1" dirty="0">
              <a:latin typeface="Times New Roman" panose="02020603050405020304" pitchFamily="18" charset="0"/>
              <a:cs typeface="Times New Roman" panose="02020603050405020304" pitchFamily="18" charset="0"/>
            </a:endParaRPr>
          </a:p>
          <a:p>
            <a:pPr>
              <a:lnSpc>
                <a:spcPct val="80000"/>
              </a:lnSpc>
            </a:pPr>
            <a:r>
              <a:rPr lang="en-US" altLang="en-US" sz="1200" b="0" dirty="0">
                <a:latin typeface="Times New Roman" panose="02020603050405020304" pitchFamily="18" charset="0"/>
                <a:cs typeface="Times New Roman" panose="02020603050405020304" pitchFamily="18" charset="0"/>
              </a:rPr>
              <a:t>    4. We would also conclude; that the practice of anointing with oil has become unnecessary, because of the advancement in medical science.</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17</a:t>
            </a:fld>
            <a:endParaRPr lang="en-US"/>
          </a:p>
        </p:txBody>
      </p:sp>
    </p:spTree>
    <p:extLst>
      <p:ext uri="{BB962C8B-B14F-4D97-AF65-F5344CB8AC3E}">
        <p14:creationId xmlns:p14="http://schemas.microsoft.com/office/powerpoint/2010/main" val="3429676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    1. So what are our Lessons from the text?</a:t>
            </a:r>
          </a:p>
          <a:p>
            <a:r>
              <a:rPr lang="en-US" altLang="en-US" dirty="0">
                <a:latin typeface="Times New Roman" panose="02020603050405020304" pitchFamily="18" charset="0"/>
                <a:cs typeface="Times New Roman" panose="02020603050405020304" pitchFamily="18" charset="0"/>
              </a:rPr>
              <a:t>&gt;&gt;&gt;&gt;&gt;&gt;&gt;&gt;&gt;&gt;&gt;&gt;</a:t>
            </a:r>
          </a:p>
          <a:p>
            <a:r>
              <a:rPr lang="en-US" altLang="en-US" b="0" dirty="0">
                <a:latin typeface="Times New Roman" panose="02020603050405020304" pitchFamily="18" charset="0"/>
                <a:cs typeface="Times New Roman" panose="02020603050405020304" pitchFamily="18" charset="0"/>
              </a:rPr>
              <a:t>    2. Shepherds should be involved when people are experiencing sickness– either physical or spiritual</a:t>
            </a:r>
          </a:p>
          <a:p>
            <a:r>
              <a:rPr lang="en-US" altLang="en-US" b="0" dirty="0">
                <a:latin typeface="Times New Roman" panose="02020603050405020304" pitchFamily="18" charset="0"/>
                <a:cs typeface="Times New Roman" panose="02020603050405020304" pitchFamily="18" charset="0"/>
              </a:rPr>
              <a:t>&gt;&gt;&gt;&gt;&gt;&gt;&gt;&gt;&gt;&gt;&gt;&gt;</a:t>
            </a:r>
          </a:p>
          <a:p>
            <a:r>
              <a:rPr lang="en-US" altLang="en-US" b="0" dirty="0">
                <a:latin typeface="Times New Roman" panose="02020603050405020304" pitchFamily="18" charset="0"/>
                <a:cs typeface="Times New Roman" panose="02020603050405020304" pitchFamily="18" charset="0"/>
              </a:rPr>
              <a:t>    3. Prayer is still powerful in all of life’s circumstances. </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18</a:t>
            </a:fld>
            <a:endParaRPr lang="en-US"/>
          </a:p>
        </p:txBody>
      </p:sp>
    </p:spTree>
    <p:extLst>
      <p:ext uri="{BB962C8B-B14F-4D97-AF65-F5344CB8AC3E}">
        <p14:creationId xmlns:p14="http://schemas.microsoft.com/office/powerpoint/2010/main" val="1524176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     Invitation:</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Hearing and faith, </a:t>
            </a:r>
            <a:r>
              <a:rPr lang="en-US" sz="1200" b="1" kern="1200" dirty="0">
                <a:solidFill>
                  <a:schemeClr val="tx1"/>
                </a:solidFill>
                <a:effectLst/>
                <a:latin typeface="+mn-lt"/>
                <a:ea typeface="+mn-ea"/>
                <a:cs typeface="+mn-cs"/>
              </a:rPr>
              <a:t>Mark 16:16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He who believes and is baptized will be saved; but he who does not believe will be condemned.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16:16</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Repentance, </a:t>
            </a:r>
            <a:r>
              <a:rPr lang="en-US" sz="1200" b="1" kern="1200" dirty="0">
                <a:solidFill>
                  <a:schemeClr val="tx1"/>
                </a:solidFill>
                <a:effectLst/>
                <a:latin typeface="+mn-lt"/>
                <a:ea typeface="+mn-ea"/>
                <a:cs typeface="+mn-cs"/>
              </a:rPr>
              <a:t>Acts 2:38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Professing Christ, </a:t>
            </a:r>
            <a:r>
              <a:rPr lang="en-US" sz="1200" b="1" kern="1200" dirty="0">
                <a:solidFill>
                  <a:schemeClr val="tx1"/>
                </a:solidFill>
                <a:effectLst/>
                <a:latin typeface="+mn-lt"/>
                <a:ea typeface="+mn-ea"/>
                <a:cs typeface="+mn-cs"/>
              </a:rPr>
              <a:t>Rom. 10:9-10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4. Immersion in water, </a:t>
            </a:r>
            <a:r>
              <a:rPr lang="en-US" sz="1200" b="1" kern="1200" dirty="0">
                <a:solidFill>
                  <a:schemeClr val="tx1"/>
                </a:solidFill>
                <a:effectLst/>
                <a:latin typeface="+mn-lt"/>
                <a:ea typeface="+mn-ea"/>
                <a:cs typeface="+mn-cs"/>
              </a:rPr>
              <a:t>Acts 22:16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5. Faithfulness, </a:t>
            </a:r>
            <a:r>
              <a:rPr lang="en-US" sz="1200" b="1" kern="1200" dirty="0">
                <a:solidFill>
                  <a:schemeClr val="tx1"/>
                </a:solidFill>
                <a:effectLst/>
                <a:latin typeface="+mn-lt"/>
                <a:ea typeface="+mn-ea"/>
                <a:cs typeface="+mn-cs"/>
              </a:rPr>
              <a:t>Rev. 2:10</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6. Prayerful penitence for the erring child of God, </a:t>
            </a:r>
            <a:r>
              <a:rPr lang="en-US" sz="1200" b="1" kern="1200" dirty="0">
                <a:solidFill>
                  <a:schemeClr val="tx1"/>
                </a:solidFill>
                <a:effectLst/>
                <a:latin typeface="+mn-lt"/>
                <a:ea typeface="+mn-ea"/>
                <a:cs typeface="+mn-cs"/>
              </a:rPr>
              <a:t>Acts 8:22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Repent therefore of this your wickedness, and pray God if perhaps the thought of your heart may be forgiven you</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8:22)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19</a:t>
            </a:fld>
            <a:endParaRPr lang="en-US"/>
          </a:p>
        </p:txBody>
      </p:sp>
    </p:spTree>
    <p:extLst>
      <p:ext uri="{BB962C8B-B14F-4D97-AF65-F5344CB8AC3E}">
        <p14:creationId xmlns:p14="http://schemas.microsoft.com/office/powerpoint/2010/main" val="125552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en-US" b="0" dirty="0">
                <a:latin typeface="Times New Roman" panose="02020603050405020304" pitchFamily="18" charset="0"/>
                <a:cs typeface="Times New Roman" panose="02020603050405020304" pitchFamily="18" charset="0"/>
              </a:rPr>
              <a:t>    1. There are Times for Prayer and Praise (</a:t>
            </a:r>
            <a:r>
              <a:rPr lang="en-US" altLang="en-US" b="1" dirty="0">
                <a:latin typeface="Times New Roman" panose="02020603050405020304" pitchFamily="18" charset="0"/>
                <a:cs typeface="Times New Roman" panose="02020603050405020304" pitchFamily="18" charset="0"/>
              </a:rPr>
              <a:t>Jas. 5:13-18</a:t>
            </a:r>
            <a:r>
              <a:rPr lang="en-US" altLang="en-US" b="0" dirty="0">
                <a:latin typeface="Times New Roman" panose="02020603050405020304" pitchFamily="18" charset="0"/>
                <a:cs typeface="Times New Roman" panose="02020603050405020304" pitchFamily="18" charset="0"/>
              </a:rPr>
              <a:t>) all of us will be able to recognize these moments in our daily lives.</a:t>
            </a:r>
          </a:p>
          <a:p>
            <a:r>
              <a:rPr lang="en-US" altLang="en-US" b="0" dirty="0">
                <a:latin typeface="Times New Roman" panose="02020603050405020304" pitchFamily="18" charset="0"/>
                <a:cs typeface="Times New Roman" panose="02020603050405020304" pitchFamily="18" charset="0"/>
              </a:rPr>
              <a:t>&gt;&gt;&gt;&gt;&gt;&gt;&gt;&gt;&gt;&gt;&gt;&gt;&gt;&gt;&gt;&gt;&gt;&gt;&gt;&gt;&gt;&gt;</a:t>
            </a:r>
          </a:p>
          <a:p>
            <a:r>
              <a:rPr lang="en-US" altLang="en-US" sz="1200" b="0" dirty="0">
                <a:latin typeface="Times New Roman" panose="02020603050405020304" pitchFamily="18" charset="0"/>
                <a:cs typeface="Times New Roman" panose="02020603050405020304" pitchFamily="18" charset="0"/>
              </a:rPr>
              <a:t>    2. There are Times of Suffering (</a:t>
            </a:r>
            <a:r>
              <a:rPr lang="en-US" altLang="en-US" sz="1200" b="1" dirty="0">
                <a:latin typeface="Times New Roman" panose="02020603050405020304" pitchFamily="18" charset="0"/>
                <a:cs typeface="Times New Roman" panose="02020603050405020304" pitchFamily="18" charset="0"/>
              </a:rPr>
              <a:t>13</a:t>
            </a:r>
            <a:r>
              <a:rPr lang="en-US" altLang="en-US" sz="1200" b="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Is anyone among you suffering? Let him pray. Is anyone cheerful? Let him sing psalms.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5:13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a:t>
            </a:r>
            <a:endParaRPr lang="en-US" altLang="en-US" sz="1200" b="0" dirty="0">
              <a:latin typeface="Times New Roman" panose="02020603050405020304" pitchFamily="18" charset="0"/>
              <a:cs typeface="Times New Roman" panose="02020603050405020304" pitchFamily="18" charset="0"/>
            </a:endParaRPr>
          </a:p>
          <a:p>
            <a:r>
              <a:rPr lang="en-US" altLang="en-US" sz="1200" b="0" dirty="0">
                <a:latin typeface="Times New Roman" panose="02020603050405020304" pitchFamily="18" charset="0"/>
                <a:cs typeface="Times New Roman" panose="02020603050405020304" pitchFamily="18" charset="0"/>
              </a:rPr>
              <a:t>    3. This also applies to Times of Cheerfulness in which we can give praise. (</a:t>
            </a:r>
            <a:r>
              <a:rPr lang="en-US" altLang="en-US" sz="1200" b="1" dirty="0">
                <a:latin typeface="Times New Roman" panose="02020603050405020304" pitchFamily="18" charset="0"/>
                <a:cs typeface="Times New Roman" panose="02020603050405020304" pitchFamily="18" charset="0"/>
              </a:rPr>
              <a:t>13</a:t>
            </a:r>
            <a:r>
              <a:rPr lang="en-US" altLang="en-US" sz="1200" b="0" dirty="0">
                <a:latin typeface="Times New Roman" panose="02020603050405020304" pitchFamily="18" charset="0"/>
                <a:cs typeface="Times New Roman" panose="02020603050405020304" pitchFamily="18" charset="0"/>
              </a:rPr>
              <a:t>)</a:t>
            </a:r>
          </a:p>
          <a:p>
            <a:r>
              <a:rPr lang="en-US" altLang="en-US" sz="1200" b="0" dirty="0">
                <a:latin typeface="Times New Roman" panose="02020603050405020304" pitchFamily="18" charset="0"/>
                <a:cs typeface="Times New Roman" panose="02020603050405020304" pitchFamily="18" charset="0"/>
              </a:rPr>
              <a:t>&gt;&gt;&gt;&gt;&gt;&gt;&gt;&gt;&gt;&gt;&gt;&gt;&gt;&gt;&gt;&gt;&gt;&gt;&gt;&gt;&gt;&gt;</a:t>
            </a:r>
          </a:p>
          <a:p>
            <a:r>
              <a:rPr lang="en-US" altLang="en-US" sz="1200" b="0" dirty="0">
                <a:latin typeface="Times New Roman" panose="02020603050405020304" pitchFamily="18" charset="0"/>
                <a:cs typeface="Times New Roman" panose="02020603050405020304" pitchFamily="18" charset="0"/>
              </a:rPr>
              <a:t>    4. Not only our Times of Sickness but also the times of sickness for others. (</a:t>
            </a:r>
            <a:r>
              <a:rPr lang="en-US" altLang="en-US" sz="1200" b="1" dirty="0">
                <a:latin typeface="Times New Roman" panose="02020603050405020304" pitchFamily="18" charset="0"/>
                <a:cs typeface="Times New Roman" panose="02020603050405020304" pitchFamily="18" charset="0"/>
              </a:rPr>
              <a:t>14-18</a:t>
            </a:r>
            <a:r>
              <a:rPr lang="en-US" altLang="en-US" sz="1200" b="0" dirty="0">
                <a:latin typeface="Times New Roman" panose="02020603050405020304" pitchFamily="18" charset="0"/>
                <a:cs typeface="Times New Roman" panose="02020603050405020304" pitchFamily="18" charset="0"/>
              </a:rPr>
              <a:t>)</a:t>
            </a:r>
          </a:p>
          <a:p>
            <a:pPr>
              <a:buFontTx/>
              <a:buNone/>
            </a:pPr>
            <a:r>
              <a:rPr lang="en-US" altLang="en-US" sz="1200" b="0" dirty="0">
                <a:latin typeface="Times New Roman" panose="02020603050405020304" pitchFamily="18" charset="0"/>
                <a:cs typeface="Times New Roman" panose="02020603050405020304" pitchFamily="18" charset="0"/>
              </a:rPr>
              <a:t>    5. Many people and preachers look at this as A Difficult Text from the book of James, so lets look at this book.</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2</a:t>
            </a:fld>
            <a:endParaRPr lang="en-US"/>
          </a:p>
        </p:txBody>
      </p:sp>
    </p:spTree>
    <p:extLst>
      <p:ext uri="{BB962C8B-B14F-4D97-AF65-F5344CB8AC3E}">
        <p14:creationId xmlns:p14="http://schemas.microsoft.com/office/powerpoint/2010/main" val="3792698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20</a:t>
            </a:fld>
            <a:endParaRPr lang="en-US"/>
          </a:p>
        </p:txBody>
      </p:sp>
    </p:spTree>
    <p:extLst>
      <p:ext uri="{BB962C8B-B14F-4D97-AF65-F5344CB8AC3E}">
        <p14:creationId xmlns:p14="http://schemas.microsoft.com/office/powerpoint/2010/main" val="336818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latin typeface="Times New Roman" panose="02020603050405020304" pitchFamily="18" charset="0"/>
                <a:cs typeface="Times New Roman" panose="02020603050405020304" pitchFamily="18" charset="0"/>
              </a:rPr>
              <a:t>    1. </a:t>
            </a:r>
            <a:r>
              <a:rPr lang="en-US" altLang="en-US" b="1" dirty="0">
                <a:latin typeface="Times New Roman" panose="02020603050405020304" pitchFamily="18" charset="0"/>
                <a:cs typeface="Times New Roman" panose="02020603050405020304" pitchFamily="18" charset="0"/>
              </a:rPr>
              <a:t>The Book of James: A Break Down</a:t>
            </a:r>
          </a:p>
          <a:p>
            <a:pPr>
              <a:lnSpc>
                <a:spcPct val="80000"/>
              </a:lnSpc>
            </a:pPr>
            <a:r>
              <a:rPr lang="en-US" altLang="en-US" sz="1200" b="0" dirty="0">
                <a:latin typeface="Times New Roman" panose="02020603050405020304" pitchFamily="18" charset="0"/>
                <a:cs typeface="Times New Roman" panose="02020603050405020304" pitchFamily="18" charset="0"/>
              </a:rPr>
              <a:t>&gt;&gt;&gt;&gt;&gt;&gt;&gt;&gt;&gt;&gt;&gt;&gt;&gt;&gt;&gt;&gt;&gt;</a:t>
            </a:r>
          </a:p>
          <a:p>
            <a:pPr>
              <a:lnSpc>
                <a:spcPct val="80000"/>
              </a:lnSpc>
            </a:pPr>
            <a:r>
              <a:rPr lang="en-US" altLang="en-US" sz="1200" b="0" dirty="0">
                <a:latin typeface="Times New Roman" panose="02020603050405020304" pitchFamily="18" charset="0"/>
                <a:cs typeface="Times New Roman" panose="02020603050405020304" pitchFamily="18" charset="0"/>
              </a:rPr>
              <a:t>    2. James provides us with the Essentials of Pure Religion in Chapter (</a:t>
            </a:r>
            <a:r>
              <a:rPr lang="en-US" altLang="en-US" sz="1200" b="1" dirty="0">
                <a:latin typeface="Times New Roman" panose="02020603050405020304" pitchFamily="18" charset="0"/>
                <a:cs typeface="Times New Roman" panose="02020603050405020304" pitchFamily="18" charset="0"/>
              </a:rPr>
              <a:t>1</a:t>
            </a:r>
            <a:r>
              <a:rPr lang="en-US" altLang="en-US" sz="1200" b="0" dirty="0">
                <a:latin typeface="Times New Roman" panose="02020603050405020304" pitchFamily="18" charset="0"/>
                <a:cs typeface="Times New Roman" panose="02020603050405020304" pitchFamily="18" charset="0"/>
              </a:rPr>
              <a:t>)</a:t>
            </a:r>
          </a:p>
          <a:p>
            <a:pPr>
              <a:lnSpc>
                <a:spcPct val="80000"/>
              </a:lnSpc>
            </a:pPr>
            <a:r>
              <a:rPr lang="en-US" altLang="en-US" sz="1200" b="0" dirty="0">
                <a:latin typeface="Times New Roman" panose="02020603050405020304" pitchFamily="18" charset="0"/>
                <a:cs typeface="Times New Roman" panose="02020603050405020304" pitchFamily="18" charset="0"/>
              </a:rPr>
              <a:t>&gt;&gt;&gt;&gt;&gt;&gt;&gt;&gt;&gt;&gt;&gt;&gt;&gt;&gt;&gt;&gt;</a:t>
            </a:r>
          </a:p>
          <a:p>
            <a:pPr>
              <a:lnSpc>
                <a:spcPct val="80000"/>
              </a:lnSpc>
            </a:pPr>
            <a:r>
              <a:rPr lang="en-US" altLang="en-US" sz="1200" b="0" dirty="0">
                <a:latin typeface="Times New Roman" panose="02020603050405020304" pitchFamily="18" charset="0"/>
                <a:cs typeface="Times New Roman" panose="02020603050405020304" pitchFamily="18" charset="0"/>
              </a:rPr>
              <a:t>    3. He leads with Faith and love in (</a:t>
            </a:r>
            <a:r>
              <a:rPr lang="en-US" altLang="en-US" sz="1200" b="1" dirty="0">
                <a:latin typeface="Times New Roman" panose="02020603050405020304" pitchFamily="18" charset="0"/>
                <a:cs typeface="Times New Roman" panose="02020603050405020304" pitchFamily="18" charset="0"/>
              </a:rPr>
              <a:t>2:1-13</a:t>
            </a:r>
            <a:r>
              <a:rPr lang="en-US" altLang="en-US" sz="1200" b="0" dirty="0">
                <a:latin typeface="Times New Roman" panose="02020603050405020304" pitchFamily="18" charset="0"/>
                <a:cs typeface="Times New Roman" panose="02020603050405020304" pitchFamily="18" charset="0"/>
              </a:rPr>
              <a:t>), </a:t>
            </a:r>
          </a:p>
          <a:p>
            <a:pPr>
              <a:lnSpc>
                <a:spcPct val="80000"/>
              </a:lnSpc>
            </a:pPr>
            <a:r>
              <a:rPr lang="en-US" altLang="en-US" sz="1200" b="0" dirty="0">
                <a:latin typeface="Times New Roman" panose="02020603050405020304" pitchFamily="18" charset="0"/>
                <a:cs typeface="Times New Roman" panose="02020603050405020304" pitchFamily="18" charset="0"/>
              </a:rPr>
              <a:t>        a. He follows that with Faith and works (</a:t>
            </a:r>
            <a:r>
              <a:rPr lang="en-US" altLang="en-US" sz="1200" b="1" dirty="0">
                <a:latin typeface="Times New Roman" panose="02020603050405020304" pitchFamily="18" charset="0"/>
                <a:cs typeface="Times New Roman" panose="02020603050405020304" pitchFamily="18" charset="0"/>
              </a:rPr>
              <a:t>2:14-26</a:t>
            </a:r>
            <a:r>
              <a:rPr lang="en-US" altLang="en-US" sz="1200" b="0" dirty="0">
                <a:latin typeface="Times New Roman" panose="02020603050405020304" pitchFamily="18" charset="0"/>
                <a:cs typeface="Times New Roman" panose="02020603050405020304" pitchFamily="18" charset="0"/>
              </a:rPr>
              <a:t>)</a:t>
            </a:r>
          </a:p>
          <a:p>
            <a:pPr>
              <a:lnSpc>
                <a:spcPct val="80000"/>
              </a:lnSpc>
            </a:pPr>
            <a:r>
              <a:rPr lang="en-US" altLang="en-US" sz="1200" b="0" dirty="0">
                <a:latin typeface="Times New Roman" panose="02020603050405020304" pitchFamily="18" charset="0"/>
                <a:cs typeface="Times New Roman" panose="02020603050405020304" pitchFamily="18" charset="0"/>
              </a:rPr>
              <a:t>&gt;&gt;&gt;&gt;&gt;&gt;&gt;&gt;&gt;&gt;&gt;&gt;&gt;&gt;&gt;&gt;</a:t>
            </a:r>
          </a:p>
          <a:p>
            <a:pPr>
              <a:lnSpc>
                <a:spcPct val="80000"/>
              </a:lnSpc>
            </a:pPr>
            <a:r>
              <a:rPr lang="en-US" altLang="en-US" sz="1200" b="0" dirty="0">
                <a:latin typeface="Times New Roman" panose="02020603050405020304" pitchFamily="18" charset="0"/>
                <a:cs typeface="Times New Roman" panose="02020603050405020304" pitchFamily="18" charset="0"/>
              </a:rPr>
              <a:t>    4. James then talks about the (mouth dragon), The tongue (</a:t>
            </a:r>
            <a:r>
              <a:rPr lang="en-US" altLang="en-US" sz="1200" b="1" dirty="0">
                <a:latin typeface="Times New Roman" panose="02020603050405020304" pitchFamily="18" charset="0"/>
                <a:cs typeface="Times New Roman" panose="02020603050405020304" pitchFamily="18" charset="0"/>
              </a:rPr>
              <a:t>3:1-12</a:t>
            </a:r>
            <a:r>
              <a:rPr lang="en-US" altLang="en-US" sz="1200" b="0" dirty="0">
                <a:latin typeface="Times New Roman" panose="02020603050405020304" pitchFamily="18" charset="0"/>
                <a:cs typeface="Times New Roman" panose="02020603050405020304" pitchFamily="18" charset="0"/>
              </a:rPr>
              <a:t>), </a:t>
            </a:r>
          </a:p>
          <a:p>
            <a:pPr>
              <a:lnSpc>
                <a:spcPct val="80000"/>
              </a:lnSpc>
            </a:pPr>
            <a:r>
              <a:rPr lang="en-US" altLang="en-US" sz="1200" b="0" dirty="0">
                <a:latin typeface="Times New Roman" panose="02020603050405020304" pitchFamily="18" charset="0"/>
                <a:cs typeface="Times New Roman" panose="02020603050405020304" pitchFamily="18" charset="0"/>
              </a:rPr>
              <a:t>        a. He uses the tongue as a Segway into a treatise on Heavenly Wisdom (</a:t>
            </a:r>
            <a:r>
              <a:rPr lang="en-US" altLang="en-US" sz="1200" b="1" dirty="0">
                <a:latin typeface="Times New Roman" panose="02020603050405020304" pitchFamily="18" charset="0"/>
                <a:cs typeface="Times New Roman" panose="02020603050405020304" pitchFamily="18" charset="0"/>
              </a:rPr>
              <a:t>3:13-18</a:t>
            </a:r>
            <a:r>
              <a:rPr lang="en-US" altLang="en-US" sz="1200" b="0" dirty="0">
                <a:latin typeface="Times New Roman" panose="02020603050405020304" pitchFamily="18" charset="0"/>
                <a:cs typeface="Times New Roman" panose="02020603050405020304" pitchFamily="18" charset="0"/>
              </a:rPr>
              <a:t>)</a:t>
            </a:r>
          </a:p>
          <a:p>
            <a:pPr>
              <a:lnSpc>
                <a:spcPct val="80000"/>
              </a:lnSpc>
            </a:pPr>
            <a:r>
              <a:rPr lang="en-US" altLang="en-US" sz="1200" b="0" dirty="0">
                <a:latin typeface="Times New Roman" panose="02020603050405020304" pitchFamily="18" charset="0"/>
                <a:cs typeface="Times New Roman" panose="02020603050405020304" pitchFamily="18" charset="0"/>
              </a:rPr>
              <a:t>&gt;&gt;&gt;&gt;&gt;&gt;&gt;&gt;&gt;&gt;&gt;&gt;&gt;&gt;&gt;&gt;  </a:t>
            </a:r>
          </a:p>
          <a:p>
            <a:pPr>
              <a:lnSpc>
                <a:spcPct val="80000"/>
              </a:lnSpc>
            </a:pPr>
            <a:r>
              <a:rPr lang="en-US" altLang="en-US" sz="1200" b="0" dirty="0">
                <a:latin typeface="Times New Roman" panose="02020603050405020304" pitchFamily="18" charset="0"/>
                <a:cs typeface="Times New Roman" panose="02020603050405020304" pitchFamily="18" charset="0"/>
              </a:rPr>
              <a:t>  5. James urges us to war against Carnality of this world and utilize its Biblical cure (</a:t>
            </a:r>
            <a:r>
              <a:rPr lang="en-US" altLang="en-US" sz="1200" b="1" dirty="0">
                <a:latin typeface="Times New Roman" panose="02020603050405020304" pitchFamily="18" charset="0"/>
                <a:cs typeface="Times New Roman" panose="02020603050405020304" pitchFamily="18" charset="0"/>
              </a:rPr>
              <a:t>4:1-12)</a:t>
            </a:r>
            <a:r>
              <a:rPr lang="en-US" altLang="en-US" sz="1200" b="0" dirty="0">
                <a:latin typeface="Times New Roman" panose="02020603050405020304" pitchFamily="18" charset="0"/>
                <a:cs typeface="Times New Roman" panose="02020603050405020304" pitchFamily="18" charset="0"/>
              </a:rPr>
              <a:t>, </a:t>
            </a:r>
          </a:p>
          <a:p>
            <a:pPr>
              <a:lnSpc>
                <a:spcPct val="80000"/>
              </a:lnSpc>
            </a:pPr>
            <a:r>
              <a:rPr lang="en-US" altLang="en-US" sz="1200" b="0" dirty="0">
                <a:latin typeface="Times New Roman" panose="02020603050405020304" pitchFamily="18" charset="0"/>
                <a:cs typeface="Times New Roman" panose="02020603050405020304" pitchFamily="18" charset="0"/>
              </a:rPr>
              <a:t>        a. if we do these things, we will have a Proper view of life (</a:t>
            </a:r>
            <a:r>
              <a:rPr lang="en-US" altLang="en-US" sz="1200" b="1" dirty="0">
                <a:latin typeface="Times New Roman" panose="02020603050405020304" pitchFamily="18" charset="0"/>
                <a:cs typeface="Times New Roman" panose="02020603050405020304" pitchFamily="18" charset="0"/>
              </a:rPr>
              <a:t>4:13-17</a:t>
            </a:r>
            <a:r>
              <a:rPr lang="en-US" altLang="en-US" sz="1200" b="0" dirty="0">
                <a:latin typeface="Times New Roman" panose="02020603050405020304" pitchFamily="18" charset="0"/>
                <a:cs typeface="Times New Roman" panose="02020603050405020304" pitchFamily="18" charset="0"/>
              </a:rPr>
              <a:t>)</a:t>
            </a:r>
          </a:p>
          <a:p>
            <a:pPr>
              <a:lnSpc>
                <a:spcPct val="80000"/>
              </a:lnSpc>
            </a:pPr>
            <a:r>
              <a:rPr lang="en-US" altLang="en-US" sz="1200" b="0" dirty="0">
                <a:latin typeface="Times New Roman" panose="02020603050405020304" pitchFamily="18" charset="0"/>
                <a:cs typeface="Times New Roman" panose="02020603050405020304" pitchFamily="18" charset="0"/>
              </a:rPr>
              <a:t>&gt;&gt;&gt;&gt;&gt;&gt;&gt;&gt;&gt;&gt;&gt;&gt;&gt;&gt;&gt;&gt;</a:t>
            </a:r>
          </a:p>
          <a:p>
            <a:pPr>
              <a:lnSpc>
                <a:spcPct val="80000"/>
              </a:lnSpc>
            </a:pPr>
            <a:r>
              <a:rPr lang="en-US" altLang="en-US" sz="1200" b="0" dirty="0">
                <a:latin typeface="Times New Roman" panose="02020603050405020304" pitchFamily="18" charset="0"/>
                <a:cs typeface="Times New Roman" panose="02020603050405020304" pitchFamily="18" charset="0"/>
              </a:rPr>
              <a:t>    6. James tells us to look forward with </a:t>
            </a:r>
          </a:p>
          <a:p>
            <a:pPr>
              <a:lnSpc>
                <a:spcPct val="80000"/>
              </a:lnSpc>
            </a:pPr>
            <a:r>
              <a:rPr lang="en-US" altLang="en-US" sz="1200" b="0" dirty="0">
                <a:latin typeface="Times New Roman" panose="02020603050405020304" pitchFamily="18" charset="0"/>
                <a:cs typeface="Times New Roman" panose="02020603050405020304" pitchFamily="18" charset="0"/>
              </a:rPr>
              <a:t>        a. Perseverance (</a:t>
            </a:r>
            <a:r>
              <a:rPr lang="en-US" altLang="en-US" sz="1200" b="1" dirty="0">
                <a:latin typeface="Times New Roman" panose="02020603050405020304" pitchFamily="18" charset="0"/>
                <a:cs typeface="Times New Roman" panose="02020603050405020304" pitchFamily="18" charset="0"/>
              </a:rPr>
              <a:t>5:1-12</a:t>
            </a:r>
            <a:r>
              <a:rPr lang="en-US" altLang="en-US" sz="1200" b="0" dirty="0">
                <a:latin typeface="Times New Roman" panose="02020603050405020304" pitchFamily="18" charset="0"/>
                <a:cs typeface="Times New Roman" panose="02020603050405020304" pitchFamily="18" charset="0"/>
              </a:rPr>
              <a:t>), </a:t>
            </a:r>
          </a:p>
          <a:p>
            <a:pPr>
              <a:lnSpc>
                <a:spcPct val="80000"/>
              </a:lnSpc>
            </a:pPr>
            <a:r>
              <a:rPr lang="en-US" altLang="en-US" sz="1200" b="0" dirty="0">
                <a:latin typeface="Times New Roman" panose="02020603050405020304" pitchFamily="18" charset="0"/>
                <a:cs typeface="Times New Roman" panose="02020603050405020304" pitchFamily="18" charset="0"/>
              </a:rPr>
              <a:t>        b. Praise and Prayer (</a:t>
            </a:r>
            <a:r>
              <a:rPr lang="en-US" altLang="en-US" sz="1200" b="1" dirty="0">
                <a:latin typeface="Times New Roman" panose="02020603050405020304" pitchFamily="18" charset="0"/>
                <a:cs typeface="Times New Roman" panose="02020603050405020304" pitchFamily="18" charset="0"/>
              </a:rPr>
              <a:t>5:13-18)</a:t>
            </a:r>
            <a:r>
              <a:rPr lang="en-US" altLang="en-US" sz="1200" b="0" dirty="0">
                <a:latin typeface="Times New Roman" panose="02020603050405020304" pitchFamily="18" charset="0"/>
                <a:cs typeface="Times New Roman" panose="02020603050405020304" pitchFamily="18" charset="0"/>
              </a:rPr>
              <a:t>, Praise and Prayer is our topic today.</a:t>
            </a:r>
          </a:p>
          <a:p>
            <a:pPr>
              <a:lnSpc>
                <a:spcPct val="80000"/>
              </a:lnSpc>
            </a:pPr>
            <a:r>
              <a:rPr lang="en-US" altLang="en-US" sz="1200" b="0" dirty="0">
                <a:latin typeface="Times New Roman" panose="02020603050405020304" pitchFamily="18" charset="0"/>
                <a:cs typeface="Times New Roman" panose="02020603050405020304" pitchFamily="18" charset="0"/>
              </a:rPr>
              <a:t>        c. Prodigal restoration (</a:t>
            </a:r>
            <a:r>
              <a:rPr lang="en-US" altLang="en-US" sz="1200" b="1" dirty="0">
                <a:latin typeface="Times New Roman" panose="02020603050405020304" pitchFamily="18" charset="0"/>
                <a:cs typeface="Times New Roman" panose="02020603050405020304" pitchFamily="18" charset="0"/>
              </a:rPr>
              <a:t>5:19-20</a:t>
            </a:r>
            <a:r>
              <a:rPr lang="en-US" altLang="en-US" sz="1200" b="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3</a:t>
            </a:fld>
            <a:endParaRPr lang="en-US"/>
          </a:p>
        </p:txBody>
      </p:sp>
    </p:spTree>
    <p:extLst>
      <p:ext uri="{BB962C8B-B14F-4D97-AF65-F5344CB8AC3E}">
        <p14:creationId xmlns:p14="http://schemas.microsoft.com/office/powerpoint/2010/main" val="365394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latin typeface="Times New Roman" panose="02020603050405020304" pitchFamily="18" charset="0"/>
                <a:cs typeface="Times New Roman" panose="02020603050405020304" pitchFamily="18" charset="0"/>
              </a:rPr>
              <a:t>    1. In Times of Suffering, Let Us “Pray” (</a:t>
            </a:r>
            <a:r>
              <a:rPr lang="en-US" altLang="en-US" b="1" dirty="0">
                <a:latin typeface="Times New Roman" panose="02020603050405020304" pitchFamily="18" charset="0"/>
                <a:cs typeface="Times New Roman" panose="02020603050405020304" pitchFamily="18" charset="0"/>
              </a:rPr>
              <a:t>13</a:t>
            </a:r>
            <a:r>
              <a:rPr lang="en-US" altLang="en-US" b="0" dirty="0">
                <a:latin typeface="Times New Roman" panose="02020603050405020304" pitchFamily="18" charset="0"/>
                <a:cs typeface="Times New Roman" panose="02020603050405020304" pitchFamily="18" charset="0"/>
              </a:rPr>
              <a:t>)</a:t>
            </a:r>
          </a:p>
          <a:p>
            <a:r>
              <a:rPr lang="en-US" altLang="en-US" b="0" dirty="0">
                <a:latin typeface="Times New Roman" panose="02020603050405020304" pitchFamily="18" charset="0"/>
                <a:cs typeface="Times New Roman" panose="02020603050405020304" pitchFamily="18" charset="0"/>
              </a:rPr>
              <a:t>&gt;&gt;&gt;&gt;&gt;&gt;&gt;&gt;&gt;&gt;&gt;&gt;&gt;&gt;&gt;&gt;&gt;</a:t>
            </a:r>
          </a:p>
          <a:p>
            <a:pPr>
              <a:lnSpc>
                <a:spcPct val="90000"/>
              </a:lnSpc>
            </a:pPr>
            <a:r>
              <a:rPr lang="en-US" altLang="en-US" sz="1200" b="0" dirty="0">
                <a:latin typeface="Times New Roman" panose="02020603050405020304" pitchFamily="18" charset="0"/>
                <a:cs typeface="Times New Roman" panose="02020603050405020304" pitchFamily="18" charset="0"/>
              </a:rPr>
              <a:t>“</a:t>
            </a:r>
            <a:r>
              <a:rPr lang="en-US" altLang="en-US" sz="1200" b="0" i="1" dirty="0">
                <a:latin typeface="Times New Roman" panose="02020603050405020304" pitchFamily="18" charset="0"/>
                <a:cs typeface="Times New Roman" panose="02020603050405020304" pitchFamily="18" charset="0"/>
              </a:rPr>
              <a:t>Is anyone among you suffering? Let him pray</a:t>
            </a:r>
            <a:r>
              <a:rPr lang="en-US" altLang="en-US" sz="1200" b="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13</a:t>
            </a:r>
            <a:r>
              <a:rPr lang="en-US" altLang="en-US" sz="1200" b="0" dirty="0">
                <a:latin typeface="Times New Roman" panose="02020603050405020304" pitchFamily="18" charset="0"/>
                <a:cs typeface="Times New Roman" panose="02020603050405020304" pitchFamily="18" charset="0"/>
              </a:rPr>
              <a:t>)</a:t>
            </a:r>
          </a:p>
          <a:p>
            <a:pPr>
              <a:lnSpc>
                <a:spcPct val="90000"/>
              </a:lnSpc>
            </a:pPr>
            <a:r>
              <a:rPr lang="en-US" altLang="en-US" sz="1200" b="0" dirty="0">
                <a:latin typeface="Times New Roman" panose="02020603050405020304" pitchFamily="18" charset="0"/>
                <a:cs typeface="Times New Roman" panose="02020603050405020304" pitchFamily="18" charset="0"/>
              </a:rPr>
              <a:t>&gt;&gt;&gt;&gt;&gt;&gt;&gt;&gt;&gt;&gt;&gt;&gt;&gt;&gt;&gt;&gt;&gt;</a:t>
            </a:r>
          </a:p>
          <a:p>
            <a:pPr>
              <a:lnSpc>
                <a:spcPct val="90000"/>
              </a:lnSpc>
            </a:pPr>
            <a:r>
              <a:rPr lang="en-US" altLang="en-US" sz="1200" b="0" dirty="0">
                <a:latin typeface="Times New Roman" panose="02020603050405020304" pitchFamily="18" charset="0"/>
                <a:cs typeface="Times New Roman" panose="02020603050405020304" pitchFamily="18" charset="0"/>
              </a:rPr>
              <a:t>    2. What kind of suffering?</a:t>
            </a:r>
          </a:p>
          <a:p>
            <a:pPr>
              <a:lnSpc>
                <a:spcPct val="90000"/>
              </a:lnSpc>
            </a:pPr>
            <a:r>
              <a:rPr lang="en-US" altLang="en-US" sz="1200" b="0" dirty="0">
                <a:latin typeface="Times New Roman" panose="02020603050405020304" pitchFamily="18" charset="0"/>
                <a:cs typeface="Times New Roman" panose="02020603050405020304" pitchFamily="18" charset="0"/>
              </a:rPr>
              <a:t>        a. James refers to them as “Various Trials”  of this life. (</a:t>
            </a:r>
            <a:r>
              <a:rPr lang="en-US" altLang="en-US" sz="1200" b="1" dirty="0">
                <a:latin typeface="Times New Roman" panose="02020603050405020304" pitchFamily="18" charset="0"/>
                <a:cs typeface="Times New Roman" panose="02020603050405020304" pitchFamily="18" charset="0"/>
              </a:rPr>
              <a:t>1:2</a:t>
            </a:r>
            <a:r>
              <a:rPr lang="en-US" altLang="en-US" sz="1200" b="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My brethren, count it all joy when you fall into various trials,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b. What could he have been talking about?</a:t>
            </a:r>
            <a:endParaRPr lang="en-US" altLang="en-US" sz="1200" b="0" dirty="0">
              <a:latin typeface="Times New Roman" panose="02020603050405020304" pitchFamily="18" charset="0"/>
              <a:cs typeface="Times New Roman" panose="02020603050405020304" pitchFamily="18" charset="0"/>
            </a:endParaRPr>
          </a:p>
          <a:p>
            <a:pPr marL="0" indent="0">
              <a:lnSpc>
                <a:spcPct val="90000"/>
              </a:lnSpc>
              <a:buFontTx/>
              <a:buNone/>
            </a:pPr>
            <a:r>
              <a:rPr lang="en-US" altLang="en-US" sz="1200" b="0" dirty="0">
                <a:latin typeface="Times New Roman" panose="02020603050405020304" pitchFamily="18" charset="0"/>
                <a:cs typeface="Times New Roman" panose="02020603050405020304" pitchFamily="18" charset="0"/>
              </a:rPr>
              <a:t>            1.) Bereavement </a:t>
            </a:r>
          </a:p>
          <a:p>
            <a:pPr marL="0" indent="0">
              <a:lnSpc>
                <a:spcPct val="90000"/>
              </a:lnSpc>
              <a:buFontTx/>
              <a:buNone/>
            </a:pPr>
            <a:r>
              <a:rPr lang="en-US" altLang="en-US" sz="1200" b="0" dirty="0">
                <a:latin typeface="Times New Roman" panose="02020603050405020304" pitchFamily="18" charset="0"/>
                <a:cs typeface="Times New Roman" panose="02020603050405020304" pitchFamily="18" charset="0"/>
              </a:rPr>
              <a:t>            2.) Disappointment </a:t>
            </a:r>
          </a:p>
          <a:p>
            <a:pPr marL="0" indent="0">
              <a:lnSpc>
                <a:spcPct val="90000"/>
              </a:lnSpc>
              <a:buFontTx/>
              <a:buNone/>
            </a:pPr>
            <a:r>
              <a:rPr lang="en-US" altLang="en-US" sz="1200" b="0" dirty="0">
                <a:latin typeface="Times New Roman" panose="02020603050405020304" pitchFamily="18" charset="0"/>
                <a:cs typeface="Times New Roman" panose="02020603050405020304" pitchFamily="18" charset="0"/>
              </a:rPr>
              <a:t>            3.) Persecution </a:t>
            </a:r>
          </a:p>
          <a:p>
            <a:pPr marL="0" indent="0">
              <a:lnSpc>
                <a:spcPct val="90000"/>
              </a:lnSpc>
              <a:buFontTx/>
              <a:buNone/>
            </a:pPr>
            <a:r>
              <a:rPr lang="en-US" altLang="en-US" sz="1200" b="0" dirty="0">
                <a:latin typeface="Times New Roman" panose="02020603050405020304" pitchFamily="18" charset="0"/>
                <a:cs typeface="Times New Roman" panose="02020603050405020304" pitchFamily="18" charset="0"/>
              </a:rPr>
              <a:t>            4.) Financial loss</a:t>
            </a:r>
          </a:p>
          <a:p>
            <a:pPr marL="0" indent="0">
              <a:lnSpc>
                <a:spcPct val="90000"/>
              </a:lnSpc>
              <a:buFontTx/>
              <a:buNone/>
            </a:pPr>
            <a:r>
              <a:rPr lang="en-US" altLang="en-US" sz="1200" b="0" dirty="0">
                <a:latin typeface="Times New Roman" panose="02020603050405020304" pitchFamily="18" charset="0"/>
                <a:cs typeface="Times New Roman" panose="02020603050405020304" pitchFamily="18" charset="0"/>
              </a:rPr>
              <a:t>            5.) Sickness</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4</a:t>
            </a:fld>
            <a:endParaRPr lang="en-US"/>
          </a:p>
        </p:txBody>
      </p:sp>
    </p:spTree>
    <p:extLst>
      <p:ext uri="{BB962C8B-B14F-4D97-AF65-F5344CB8AC3E}">
        <p14:creationId xmlns:p14="http://schemas.microsoft.com/office/powerpoint/2010/main" val="21314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    1. For What Should We Pray?</a:t>
            </a:r>
          </a:p>
          <a:p>
            <a:r>
              <a:rPr lang="en-US" altLang="en-US" dirty="0">
                <a:latin typeface="Times New Roman" panose="02020603050405020304" pitchFamily="18" charset="0"/>
                <a:cs typeface="Times New Roman" panose="02020603050405020304" pitchFamily="18" charset="0"/>
              </a:rPr>
              <a:t>&gt;&gt;&gt;&gt;&gt;&gt;&gt;&gt;&gt;&gt;&gt;&gt;&gt;&gt;&gt;&gt;&gt;</a:t>
            </a:r>
          </a:p>
          <a:p>
            <a:r>
              <a:rPr lang="en-US" altLang="en-US" sz="1200" b="0" dirty="0">
                <a:latin typeface="Times New Roman" panose="02020603050405020304" pitchFamily="18" charset="0"/>
                <a:cs typeface="Times New Roman" panose="02020603050405020304" pitchFamily="18" charset="0"/>
              </a:rPr>
              <a:t>    2. Like the Apostle Paul, we can pray for the Removal of Suffering (</a:t>
            </a:r>
            <a:r>
              <a:rPr lang="en-US" altLang="en-US" sz="1200" b="1" dirty="0">
                <a:latin typeface="Times New Roman" panose="02020603050405020304" pitchFamily="18" charset="0"/>
                <a:cs typeface="Times New Roman" panose="02020603050405020304" pitchFamily="18" charset="0"/>
              </a:rPr>
              <a:t>2 Cor. 12:8</a:t>
            </a:r>
            <a:r>
              <a:rPr lang="en-US" altLang="en-US" sz="1200" b="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Concerning this thing I pleaded with the Lord three times that it might depart from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12:8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a:t>
            </a:r>
            <a:endParaRPr lang="en-US" altLang="en-US" sz="1200" b="0" dirty="0">
              <a:latin typeface="Times New Roman" panose="02020603050405020304" pitchFamily="18" charset="0"/>
              <a:cs typeface="Times New Roman" panose="02020603050405020304" pitchFamily="18" charset="0"/>
            </a:endParaRPr>
          </a:p>
          <a:p>
            <a:r>
              <a:rPr lang="en-US" altLang="en-US" sz="1200" b="0" dirty="0">
                <a:latin typeface="Times New Roman" panose="02020603050405020304" pitchFamily="18" charset="0"/>
                <a:cs typeface="Times New Roman" panose="02020603050405020304" pitchFamily="18" charset="0"/>
              </a:rPr>
              <a:t>    3. Strength to Endure Suffering (</a:t>
            </a:r>
            <a:r>
              <a:rPr lang="en-US" altLang="en-US" sz="1200" b="1" dirty="0">
                <a:latin typeface="Times New Roman" panose="02020603050405020304" pitchFamily="18" charset="0"/>
                <a:cs typeface="Times New Roman" panose="02020603050405020304" pitchFamily="18" charset="0"/>
              </a:rPr>
              <a:t>1 Cor. 10:13</a:t>
            </a:r>
            <a:r>
              <a:rPr lang="en-US" altLang="en-US" sz="1200" b="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No temptation has overtaken you except such as is common to man; but God is faithful, who will not allow you to be tempted beyond what you are able, but with the temptation will also make the way of escape, that you may be able to bear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10:13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5</a:t>
            </a:fld>
            <a:endParaRPr lang="en-US"/>
          </a:p>
        </p:txBody>
      </p:sp>
    </p:spTree>
    <p:extLst>
      <p:ext uri="{BB962C8B-B14F-4D97-AF65-F5344CB8AC3E}">
        <p14:creationId xmlns:p14="http://schemas.microsoft.com/office/powerpoint/2010/main" val="167621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    1. </a:t>
            </a:r>
            <a:r>
              <a:rPr lang="en-US" altLang="en-US" sz="1200" dirty="0">
                <a:latin typeface="Times New Roman" panose="02020603050405020304" pitchFamily="18" charset="0"/>
                <a:cs typeface="Times New Roman" panose="02020603050405020304" pitchFamily="18" charset="0"/>
              </a:rPr>
              <a:t>God Answers Our Prayers According To His Will and in His Own Time. (</a:t>
            </a:r>
            <a:r>
              <a:rPr lang="en-US" altLang="en-US" sz="1200" b="1" dirty="0">
                <a:latin typeface="Times New Roman" panose="02020603050405020304" pitchFamily="18" charset="0"/>
                <a:cs typeface="Times New Roman" panose="02020603050405020304" pitchFamily="18" charset="0"/>
              </a:rPr>
              <a:t>1 John 5:14</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Now this is the confidence that we have in Him, that if we ask anything </a:t>
            </a:r>
            <a:r>
              <a:rPr lang="en-US" sz="1200" b="0" i="1" u="sng" strike="noStrike" kern="1200" baseline="0" dirty="0">
                <a:solidFill>
                  <a:schemeClr val="tx1"/>
                </a:solidFill>
                <a:latin typeface="+mn-lt"/>
                <a:ea typeface="+mn-ea"/>
                <a:cs typeface="+mn-cs"/>
              </a:rPr>
              <a:t>according to His will</a:t>
            </a:r>
            <a:r>
              <a:rPr lang="en-US" sz="1200" b="0" i="1" u="none" strike="noStrike" kern="1200" baseline="0" dirty="0">
                <a:solidFill>
                  <a:schemeClr val="tx1"/>
                </a:solidFill>
                <a:latin typeface="+mn-lt"/>
                <a:ea typeface="+mn-ea"/>
                <a:cs typeface="+mn-cs"/>
              </a:rPr>
              <a:t>, He hears us.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5:14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a:t>
            </a:r>
            <a:endParaRPr lang="en-US" altLang="en-US" sz="1200" dirty="0">
              <a:latin typeface="Times New Roman" panose="02020603050405020304" pitchFamily="18" charset="0"/>
              <a:cs typeface="Times New Roman" panose="02020603050405020304" pitchFamily="18" charset="0"/>
            </a:endParaRPr>
          </a:p>
          <a:p>
            <a:pPr>
              <a:lnSpc>
                <a:spcPct val="90000"/>
              </a:lnSpc>
            </a:pPr>
            <a:r>
              <a:rPr lang="en-US" altLang="en-US" sz="1200" b="0" dirty="0">
                <a:latin typeface="Times New Roman" panose="02020603050405020304" pitchFamily="18" charset="0"/>
                <a:cs typeface="Times New Roman" panose="02020603050405020304" pitchFamily="18" charset="0"/>
              </a:rPr>
              <a:t>    2. He may not remove the source of our suffering, as we probably asked, but as His children He will answer us!</a:t>
            </a:r>
          </a:p>
          <a:p>
            <a:pPr>
              <a:lnSpc>
                <a:spcPct val="90000"/>
              </a:lnSpc>
            </a:pPr>
            <a:r>
              <a:rPr lang="en-US" altLang="en-US" sz="1200" b="0" dirty="0">
                <a:latin typeface="Times New Roman" panose="02020603050405020304" pitchFamily="18" charset="0"/>
                <a:cs typeface="Times New Roman" panose="02020603050405020304" pitchFamily="18" charset="0"/>
              </a:rPr>
              <a:t>&gt;&gt;&gt;&gt;&gt;&gt;&gt;&gt;&gt;&gt;&gt;&gt;&gt;&gt;&gt;&gt;</a:t>
            </a:r>
          </a:p>
          <a:p>
            <a:pPr>
              <a:lnSpc>
                <a:spcPct val="90000"/>
              </a:lnSpc>
            </a:pPr>
            <a:r>
              <a:rPr lang="en-US" altLang="en-US" sz="1200" b="0" i="1" dirty="0">
                <a:latin typeface="Times New Roman" panose="02020603050405020304" pitchFamily="18" charset="0"/>
                <a:cs typeface="Times New Roman" panose="02020603050405020304" pitchFamily="18" charset="0"/>
              </a:rPr>
              <a:t>Before I was afflicted I went astray, But now I keep Your word </a:t>
            </a:r>
            <a:r>
              <a:rPr lang="en-US" altLang="en-US" sz="1200" b="0" dirty="0">
                <a:latin typeface="Times New Roman" panose="02020603050405020304" pitchFamily="18" charset="0"/>
                <a:cs typeface="Times New Roman" panose="02020603050405020304" pitchFamily="18" charset="0"/>
              </a:rPr>
              <a:t>(</a:t>
            </a:r>
            <a:r>
              <a:rPr lang="en-US" altLang="en-US" sz="1200" b="1" dirty="0">
                <a:latin typeface="Times New Roman" panose="02020603050405020304" pitchFamily="18" charset="0"/>
                <a:cs typeface="Times New Roman" panose="02020603050405020304" pitchFamily="18" charset="0"/>
              </a:rPr>
              <a:t>Psalm 119:67</a:t>
            </a:r>
            <a:r>
              <a:rPr lang="en-US" altLang="en-US" sz="1200" b="0" dirty="0">
                <a:latin typeface="Times New Roman" panose="02020603050405020304" pitchFamily="18" charset="0"/>
                <a:cs typeface="Times New Roman" panose="02020603050405020304" pitchFamily="18" charset="0"/>
              </a:rPr>
              <a:t>) </a:t>
            </a:r>
          </a:p>
          <a:p>
            <a:pPr>
              <a:lnSpc>
                <a:spcPct val="90000"/>
              </a:lnSpc>
            </a:pPr>
            <a:r>
              <a:rPr lang="en-US" altLang="en-US" sz="1200" b="0" dirty="0">
                <a:latin typeface="Times New Roman" panose="02020603050405020304" pitchFamily="18" charset="0"/>
                <a:cs typeface="Times New Roman" panose="02020603050405020304" pitchFamily="18" charset="0"/>
              </a:rPr>
              <a:t>&gt;&gt;&gt;&gt;&gt;&gt;&gt;&gt;&gt;&gt;&gt;&gt;&gt;&gt;&gt;&gt;</a:t>
            </a:r>
          </a:p>
          <a:p>
            <a:pPr>
              <a:lnSpc>
                <a:spcPct val="90000"/>
              </a:lnSpc>
            </a:pPr>
            <a:r>
              <a:rPr lang="en-US" altLang="en-US" sz="1200" b="0" i="1" dirty="0">
                <a:latin typeface="Times New Roman" panose="02020603050405020304" pitchFamily="18" charset="0"/>
                <a:cs typeface="Times New Roman" panose="02020603050405020304" pitchFamily="18" charset="0"/>
              </a:rPr>
              <a:t>It is good for me that I have been afflicted, That I may learn Your statutes </a:t>
            </a:r>
            <a:r>
              <a:rPr lang="en-US" altLang="en-US" sz="1200" b="0" dirty="0">
                <a:latin typeface="Times New Roman" panose="02020603050405020304" pitchFamily="18" charset="0"/>
                <a:cs typeface="Times New Roman" panose="02020603050405020304" pitchFamily="18" charset="0"/>
              </a:rPr>
              <a:t>(</a:t>
            </a:r>
            <a:r>
              <a:rPr lang="en-US" altLang="en-US" sz="1200" b="1" dirty="0">
                <a:latin typeface="Times New Roman" panose="02020603050405020304" pitchFamily="18" charset="0"/>
                <a:cs typeface="Times New Roman" panose="02020603050405020304" pitchFamily="18" charset="0"/>
              </a:rPr>
              <a:t>Psalm 119:71</a:t>
            </a:r>
            <a:r>
              <a:rPr lang="en-US" altLang="en-US" sz="1200" b="0" dirty="0">
                <a:latin typeface="Times New Roman" panose="02020603050405020304" pitchFamily="18" charset="0"/>
                <a:cs typeface="Times New Roman" panose="02020603050405020304" pitchFamily="18" charset="0"/>
              </a:rPr>
              <a:t>)</a:t>
            </a:r>
          </a:p>
          <a:p>
            <a:pPr>
              <a:lnSpc>
                <a:spcPct val="90000"/>
              </a:lnSpc>
            </a:pPr>
            <a:r>
              <a:rPr lang="en-US" altLang="en-US" sz="1200" b="0" dirty="0">
                <a:latin typeface="Times New Roman" panose="02020603050405020304" pitchFamily="18" charset="0"/>
                <a:cs typeface="Times New Roman" panose="02020603050405020304" pitchFamily="18" charset="0"/>
              </a:rPr>
              <a:t>&gt;&gt;&gt;&gt;&gt;&gt;&gt;&gt;&gt;&gt;&gt;&gt;&gt;&gt;&gt;</a:t>
            </a:r>
          </a:p>
          <a:p>
            <a:pPr>
              <a:lnSpc>
                <a:spcPct val="90000"/>
              </a:lnSpc>
            </a:pPr>
            <a:r>
              <a:rPr lang="en-US" altLang="en-US" sz="1200" b="0" dirty="0">
                <a:latin typeface="Times New Roman" panose="02020603050405020304" pitchFamily="18" charset="0"/>
                <a:cs typeface="Times New Roman" panose="02020603050405020304" pitchFamily="18" charset="0"/>
              </a:rPr>
              <a:t>    3. He will provide all of the strength necessary to endure our suffering. (</a:t>
            </a:r>
            <a:r>
              <a:rPr lang="en-US" altLang="en-US" sz="1200" b="1" dirty="0">
                <a:latin typeface="Times New Roman" panose="02020603050405020304" pitchFamily="18" charset="0"/>
                <a:cs typeface="Times New Roman" panose="02020603050405020304" pitchFamily="18" charset="0"/>
              </a:rPr>
              <a:t>Phi. 4:13</a:t>
            </a:r>
            <a:r>
              <a:rPr lang="en-US" altLang="en-US" sz="1200" b="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I can do all things through Christ who strengthens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Philippians 4:13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6</a:t>
            </a:fld>
            <a:endParaRPr lang="en-US"/>
          </a:p>
        </p:txBody>
      </p:sp>
    </p:spTree>
    <p:extLst>
      <p:ext uri="{BB962C8B-B14F-4D97-AF65-F5344CB8AC3E}">
        <p14:creationId xmlns:p14="http://schemas.microsoft.com/office/powerpoint/2010/main" val="4004874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u="none" dirty="0">
                <a:latin typeface="Times New Roman" panose="02020603050405020304" pitchFamily="18" charset="0"/>
                <a:cs typeface="Times New Roman" panose="02020603050405020304" pitchFamily="18" charset="0"/>
              </a:rPr>
              <a:t>    1. For Whom Should We Pray?</a:t>
            </a:r>
          </a:p>
          <a:p>
            <a:r>
              <a:rPr lang="en-US" altLang="en-US" sz="1200" b="0" u="none" dirty="0">
                <a:latin typeface="Times New Roman" panose="02020603050405020304" pitchFamily="18" charset="0"/>
                <a:cs typeface="Times New Roman" panose="02020603050405020304" pitchFamily="18" charset="0"/>
              </a:rPr>
              <a:t>&gt;&gt;&gt;&gt;&gt;&gt;&gt;&gt;&gt;&gt;&gt;&gt;&gt;&gt;&gt;</a:t>
            </a:r>
          </a:p>
          <a:p>
            <a:r>
              <a:rPr lang="en-US" altLang="en-US" sz="1200" b="0" u="none" dirty="0">
                <a:latin typeface="Times New Roman" panose="02020603050405020304" pitchFamily="18" charset="0"/>
                <a:cs typeface="Times New Roman" panose="02020603050405020304" pitchFamily="18" charset="0"/>
              </a:rPr>
              <a:t>    2. We should pray for ourselves, as we see that did Jesus in (</a:t>
            </a:r>
            <a:r>
              <a:rPr lang="en-US" altLang="en-US" sz="1200" b="1" u="none" dirty="0">
                <a:latin typeface="Times New Roman" panose="02020603050405020304" pitchFamily="18" charset="0"/>
                <a:cs typeface="Times New Roman" panose="02020603050405020304" pitchFamily="18" charset="0"/>
              </a:rPr>
              <a:t>John 17:1-5; Mat. 26:39</a:t>
            </a:r>
            <a:r>
              <a:rPr lang="en-US" altLang="en-US" sz="1200" b="0" u="none"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Jesus spoke these words, lifted up His eyes to heaven, and said: "Father, the hour has come. Glorify Your Son, that Your Son also may glorify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a:t>
            </a:r>
            <a:endParaRPr lang="en-US" altLang="en-US" sz="1200" b="0" u="none" dirty="0">
              <a:latin typeface="Times New Roman" panose="02020603050405020304" pitchFamily="18" charset="0"/>
              <a:cs typeface="Times New Roman" panose="02020603050405020304" pitchFamily="18" charset="0"/>
            </a:endParaRPr>
          </a:p>
          <a:p>
            <a:r>
              <a:rPr lang="en-US" altLang="en-US" sz="1200" b="0" u="none" dirty="0">
                <a:latin typeface="Times New Roman" panose="02020603050405020304" pitchFamily="18" charset="0"/>
                <a:cs typeface="Times New Roman" panose="02020603050405020304" pitchFamily="18" charset="0"/>
              </a:rPr>
              <a:t>    3. We should pray for those who may be the cause of our personal suffering. </a:t>
            </a:r>
          </a:p>
          <a:p>
            <a:r>
              <a:rPr lang="en-US" altLang="en-US" sz="1200" b="0" i="1" u="none" dirty="0">
                <a:latin typeface="Times New Roman" panose="02020603050405020304" pitchFamily="18" charset="0"/>
                <a:cs typeface="Times New Roman" panose="02020603050405020304" pitchFamily="18" charset="0"/>
              </a:rPr>
              <a:t>"But I say to you who hear: Love your enemies, do good to those who hate you, bless those who curse you, and pray for those who spitefully use you” (</a:t>
            </a:r>
            <a:r>
              <a:rPr lang="en-US" altLang="en-US" sz="1200" b="1" u="none" dirty="0">
                <a:latin typeface="Times New Roman" panose="02020603050405020304" pitchFamily="18" charset="0"/>
                <a:cs typeface="Times New Roman" panose="02020603050405020304" pitchFamily="18" charset="0"/>
              </a:rPr>
              <a:t>Luke 6:27-28</a:t>
            </a:r>
            <a:r>
              <a:rPr lang="en-US" altLang="en-US" sz="1200" b="0" u="none"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7</a:t>
            </a:fld>
            <a:endParaRPr lang="en-US"/>
          </a:p>
        </p:txBody>
      </p:sp>
    </p:spTree>
    <p:extLst>
      <p:ext uri="{BB962C8B-B14F-4D97-AF65-F5344CB8AC3E}">
        <p14:creationId xmlns:p14="http://schemas.microsoft.com/office/powerpoint/2010/main" val="197853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1. </a:t>
            </a:r>
            <a:r>
              <a:rPr lang="en-US" altLang="en-US" b="1" dirty="0"/>
              <a:t>In Times of Cheer, Let us “Sing Praises” (13)</a:t>
            </a:r>
          </a:p>
          <a:p>
            <a:r>
              <a:rPr lang="en-US" altLang="en-US" b="0" dirty="0"/>
              <a:t>&gt;&gt;&gt;&gt;&gt;&gt;&gt;&gt;&gt;&gt;&gt;&gt;&gt;&gt;&gt;</a:t>
            </a:r>
          </a:p>
          <a:p>
            <a:r>
              <a:rPr lang="en-US" altLang="en-US" sz="1200" b="0" dirty="0">
                <a:latin typeface="Times New Roman" panose="02020603050405020304" pitchFamily="18" charset="0"/>
                <a:cs typeface="Times New Roman" panose="02020603050405020304" pitchFamily="18" charset="0"/>
              </a:rPr>
              <a:t>    2. As people of Christ, we can be “Cheerful”- we can have a state of pleasantness, and agreeableness with things that are in line with righteousness. </a:t>
            </a:r>
          </a:p>
          <a:p>
            <a:r>
              <a:rPr lang="en-US" altLang="en-US" sz="1200" b="0" dirty="0">
                <a:latin typeface="Times New Roman" panose="02020603050405020304" pitchFamily="18" charset="0"/>
                <a:cs typeface="Times New Roman" panose="02020603050405020304" pitchFamily="18" charset="0"/>
              </a:rPr>
              <a:t>&gt;&gt;&gt;&gt;&gt;&gt;&gt;&gt;&gt;&gt;&gt;&gt;&gt;&gt;&gt;</a:t>
            </a:r>
          </a:p>
          <a:p>
            <a:r>
              <a:rPr lang="en-US" altLang="en-US" sz="1200" b="0" dirty="0">
                <a:latin typeface="Times New Roman" panose="02020603050405020304" pitchFamily="18" charset="0"/>
                <a:cs typeface="Times New Roman" panose="02020603050405020304" pitchFamily="18" charset="0"/>
              </a:rPr>
              <a:t>    3. As a Christian, we can have a state of mind that is free from trouble, the opposite of worldly affliction, happiness</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8</a:t>
            </a:fld>
            <a:endParaRPr lang="en-US"/>
          </a:p>
        </p:txBody>
      </p:sp>
    </p:spTree>
    <p:extLst>
      <p:ext uri="{BB962C8B-B14F-4D97-AF65-F5344CB8AC3E}">
        <p14:creationId xmlns:p14="http://schemas.microsoft.com/office/powerpoint/2010/main" val="379623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b="0" dirty="0">
                <a:latin typeface="Times New Roman" panose="02020603050405020304" pitchFamily="18" charset="0"/>
                <a:cs typeface="Times New Roman" panose="02020603050405020304" pitchFamily="18" charset="0"/>
              </a:rPr>
              <a:t>    1. </a:t>
            </a:r>
            <a:r>
              <a:rPr lang="en-US" altLang="en-US" b="1" dirty="0">
                <a:latin typeface="Times New Roman" panose="02020603050405020304" pitchFamily="18" charset="0"/>
                <a:cs typeface="Times New Roman" panose="02020603050405020304" pitchFamily="18" charset="0"/>
              </a:rPr>
              <a:t>David: A Man After God’s Own Heart</a:t>
            </a:r>
            <a:endParaRPr lang="en-US" altLang="en-US" b="0" dirty="0">
              <a:latin typeface="Times New Roman" panose="02020603050405020304" pitchFamily="18" charset="0"/>
              <a:cs typeface="Times New Roman" panose="02020603050405020304" pitchFamily="18" charset="0"/>
            </a:endParaRPr>
          </a:p>
          <a:p>
            <a:pPr>
              <a:lnSpc>
                <a:spcPct val="90000"/>
              </a:lnSpc>
            </a:pPr>
            <a:r>
              <a:rPr lang="en-US" altLang="en-US" sz="1200" b="0" dirty="0">
                <a:latin typeface="Times New Roman" panose="02020603050405020304" pitchFamily="18" charset="0"/>
                <a:cs typeface="Times New Roman" panose="02020603050405020304" pitchFamily="18" charset="0"/>
              </a:rPr>
              <a:t>&gt;&gt;&gt;&gt;&gt;&gt;&gt;&gt;&gt;&gt;&gt;&gt;&gt;&gt;&gt;&gt;&gt;&gt;&gt;&gt;</a:t>
            </a:r>
            <a:endParaRPr lang="en-US" altLang="en-US" sz="1200" b="1" dirty="0">
              <a:latin typeface="Times New Roman" panose="02020603050405020304" pitchFamily="18" charset="0"/>
              <a:cs typeface="Times New Roman" panose="02020603050405020304" pitchFamily="18" charset="0"/>
            </a:endParaRPr>
          </a:p>
          <a:p>
            <a:pPr>
              <a:lnSpc>
                <a:spcPct val="90000"/>
              </a:lnSpc>
            </a:pPr>
            <a:r>
              <a:rPr lang="en-US" altLang="en-US" sz="1200" b="0" i="1" dirty="0">
                <a:latin typeface="Times New Roman" panose="02020603050405020304" pitchFamily="18" charset="0"/>
                <a:cs typeface="Times New Roman" panose="02020603050405020304" pitchFamily="18" charset="0"/>
              </a:rPr>
              <a:t>“It is good to give thanks to the Lord, And to sing praises to Your name, O Most High; To declare Your lovingkindness in the morning, And Your faithfulness every night”</a:t>
            </a:r>
            <a:r>
              <a:rPr lang="en-US" altLang="en-US" sz="1200" b="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Psalms 92:1-2</a:t>
            </a:r>
            <a:r>
              <a:rPr lang="en-US" altLang="en-US" sz="1200" b="0" dirty="0">
                <a:latin typeface="Times New Roman" panose="02020603050405020304" pitchFamily="18" charset="0"/>
                <a:cs typeface="Times New Roman" panose="02020603050405020304" pitchFamily="18" charset="0"/>
              </a:rPr>
              <a:t>)</a:t>
            </a:r>
          </a:p>
          <a:p>
            <a:pPr>
              <a:lnSpc>
                <a:spcPct val="90000"/>
              </a:lnSpc>
            </a:pPr>
            <a:r>
              <a:rPr lang="en-US" altLang="en-US" sz="1200" b="0" dirty="0">
                <a:latin typeface="Times New Roman" panose="02020603050405020304" pitchFamily="18" charset="0"/>
                <a:cs typeface="Times New Roman" panose="02020603050405020304" pitchFamily="18" charset="0"/>
              </a:rPr>
              <a:t>        a. At least twice a day, David gave thanks to the Lord for His listening.</a:t>
            </a:r>
          </a:p>
          <a:p>
            <a:pPr>
              <a:lnSpc>
                <a:spcPct val="90000"/>
              </a:lnSpc>
            </a:pPr>
            <a:r>
              <a:rPr lang="en-US" altLang="en-US" sz="1200" b="0" dirty="0">
                <a:latin typeface="Times New Roman" panose="02020603050405020304" pitchFamily="18" charset="0"/>
                <a:cs typeface="Times New Roman" panose="02020603050405020304" pitchFamily="18" charset="0"/>
              </a:rPr>
              <a:t>&gt;&gt;&gt;&gt;&gt;&gt;&gt;&gt;&gt;&gt;&gt;&gt;&gt;&gt;&gt;&gt;&gt;&gt;&gt;&gt;&gt;</a:t>
            </a:r>
          </a:p>
          <a:p>
            <a:pPr>
              <a:lnSpc>
                <a:spcPct val="90000"/>
              </a:lnSpc>
            </a:pPr>
            <a:r>
              <a:rPr lang="en-US" altLang="en-US" sz="1200" b="0" dirty="0">
                <a:latin typeface="Times New Roman" panose="02020603050405020304" pitchFamily="18" charset="0"/>
                <a:cs typeface="Times New Roman" panose="02020603050405020304" pitchFamily="18" charset="0"/>
              </a:rPr>
              <a:t>“I will sing of mercy and justice; To You, O Lord, I will sing praises” (</a:t>
            </a:r>
            <a:r>
              <a:rPr lang="en-US" altLang="en-US" sz="1200" b="1" dirty="0">
                <a:latin typeface="Times New Roman" panose="02020603050405020304" pitchFamily="18" charset="0"/>
                <a:cs typeface="Times New Roman" panose="02020603050405020304" pitchFamily="18" charset="0"/>
              </a:rPr>
              <a:t>Psalm 101:1</a:t>
            </a:r>
            <a:r>
              <a:rPr lang="en-US" altLang="en-US" sz="1200" b="0" dirty="0">
                <a:latin typeface="Times New Roman" panose="02020603050405020304" pitchFamily="18" charset="0"/>
                <a:cs typeface="Times New Roman" panose="02020603050405020304" pitchFamily="18" charset="0"/>
              </a:rPr>
              <a:t>)</a:t>
            </a:r>
          </a:p>
          <a:p>
            <a:pPr>
              <a:lnSpc>
                <a:spcPct val="90000"/>
              </a:lnSpc>
            </a:pPr>
            <a:r>
              <a:rPr lang="en-US" altLang="en-US" sz="1200" b="0" dirty="0">
                <a:latin typeface="Times New Roman" panose="02020603050405020304" pitchFamily="18" charset="0"/>
                <a:cs typeface="Times New Roman" panose="02020603050405020304" pitchFamily="18" charset="0"/>
              </a:rPr>
              <a:t>        b. David was a man of prayer and praise for the Lord. </a:t>
            </a:r>
          </a:p>
          <a:p>
            <a:pPr>
              <a:lnSpc>
                <a:spcPct val="90000"/>
              </a:lnSpc>
            </a:pPr>
            <a:r>
              <a:rPr lang="en-US" altLang="en-US" sz="1200" b="0" dirty="0">
                <a:latin typeface="Times New Roman" panose="02020603050405020304" pitchFamily="18" charset="0"/>
                <a:cs typeface="Times New Roman" panose="02020603050405020304" pitchFamily="18" charset="0"/>
              </a:rPr>
              <a:t>&gt;&gt;&gt;&gt;&gt;&gt;&gt;&gt;&gt;&gt;&gt;&gt;&gt;&gt;&gt;&gt;&gt;&gt;&gt;&gt;&gt;</a:t>
            </a:r>
          </a:p>
          <a:p>
            <a:pPr>
              <a:lnSpc>
                <a:spcPct val="90000"/>
              </a:lnSpc>
            </a:pPr>
            <a:r>
              <a:rPr lang="en-US" altLang="en-US" sz="1200" b="0" i="1" dirty="0">
                <a:latin typeface="Times New Roman" panose="02020603050405020304" pitchFamily="18" charset="0"/>
                <a:cs typeface="Times New Roman" panose="02020603050405020304" pitchFamily="18" charset="0"/>
              </a:rPr>
              <a:t>“Praise the Lord! Praise the Lord, O my soul! While I live I will praise the Lord; I will sing praises to my God while I have my being” </a:t>
            </a:r>
            <a:r>
              <a:rPr lang="en-US" altLang="en-US" sz="1200" b="0" dirty="0">
                <a:latin typeface="Times New Roman" panose="02020603050405020304" pitchFamily="18" charset="0"/>
                <a:cs typeface="Times New Roman" panose="02020603050405020304" pitchFamily="18" charset="0"/>
              </a:rPr>
              <a:t>(</a:t>
            </a:r>
            <a:r>
              <a:rPr lang="en-US" altLang="en-US" sz="1200" b="1" dirty="0">
                <a:latin typeface="Times New Roman" panose="02020603050405020304" pitchFamily="18" charset="0"/>
                <a:cs typeface="Times New Roman" panose="02020603050405020304" pitchFamily="18" charset="0"/>
              </a:rPr>
              <a:t>Psalm 146:1-2</a:t>
            </a:r>
            <a:r>
              <a:rPr lang="en-US" altLang="en-US" sz="1200" b="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1533E58-3B3A-4A72-B56D-04943786EFD0}" type="slidenum">
              <a:rPr lang="en-US" smtClean="0"/>
              <a:t>9</a:t>
            </a:fld>
            <a:endParaRPr lang="en-US"/>
          </a:p>
        </p:txBody>
      </p:sp>
    </p:spTree>
    <p:extLst>
      <p:ext uri="{BB962C8B-B14F-4D97-AF65-F5344CB8AC3E}">
        <p14:creationId xmlns:p14="http://schemas.microsoft.com/office/powerpoint/2010/main" val="154789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2F69B5D-7561-455A-8BD6-4994FCFB6CD3}" type="slidenum">
              <a:rPr lang="en-US" altLang="en-US" smtClean="0"/>
              <a:pPr/>
              <a:t>‹#›</a:t>
            </a:fld>
            <a:endParaRPr lang="en-US" altLang="en-US"/>
          </a:p>
        </p:txBody>
      </p:sp>
    </p:spTree>
    <p:extLst>
      <p:ext uri="{BB962C8B-B14F-4D97-AF65-F5344CB8AC3E}">
        <p14:creationId xmlns:p14="http://schemas.microsoft.com/office/powerpoint/2010/main" val="42919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0C7F2ED-163C-4E98-90AD-854C0BE86F31}" type="slidenum">
              <a:rPr lang="en-US" altLang="en-US" smtClean="0"/>
              <a:pPr/>
              <a:t>‹#›</a:t>
            </a:fld>
            <a:endParaRPr lang="en-US" altLang="en-US"/>
          </a:p>
        </p:txBody>
      </p:sp>
    </p:spTree>
    <p:extLst>
      <p:ext uri="{BB962C8B-B14F-4D97-AF65-F5344CB8AC3E}">
        <p14:creationId xmlns:p14="http://schemas.microsoft.com/office/powerpoint/2010/main" val="47171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162734-0415-40CE-8878-D6A538D05C85}" type="slidenum">
              <a:rPr lang="en-US" altLang="en-US" smtClean="0"/>
              <a:pPr/>
              <a:t>‹#›</a:t>
            </a:fld>
            <a:endParaRPr lang="en-US" altLang="en-US"/>
          </a:p>
        </p:txBody>
      </p:sp>
    </p:spTree>
    <p:extLst>
      <p:ext uri="{BB962C8B-B14F-4D97-AF65-F5344CB8AC3E}">
        <p14:creationId xmlns:p14="http://schemas.microsoft.com/office/powerpoint/2010/main" val="272244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13C5F-871F-4085-AF4C-6FC144500289}"/>
              </a:ext>
            </a:extLst>
          </p:cNvPr>
          <p:cNvSpPr>
            <a:spLocks noGrp="1"/>
          </p:cNvSpPr>
          <p:nvPr>
            <p:ph type="title"/>
          </p:nvPr>
        </p:nvSpPr>
        <p:spPr>
          <a:xfrm>
            <a:off x="1422400" y="304801"/>
            <a:ext cx="10058400" cy="143192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EC9B69B-9A57-4D7A-87F4-BAF8B8F3A7F8}"/>
              </a:ext>
            </a:extLst>
          </p:cNvPr>
          <p:cNvSpPr>
            <a:spLocks noGrp="1"/>
          </p:cNvSpPr>
          <p:nvPr>
            <p:ph sz="half" idx="1"/>
          </p:nvPr>
        </p:nvSpPr>
        <p:spPr>
          <a:xfrm>
            <a:off x="14224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862815A-C5EF-4E0F-A0BE-E8EA669B0419}"/>
              </a:ext>
            </a:extLst>
          </p:cNvPr>
          <p:cNvSpPr>
            <a:spLocks noGrp="1"/>
          </p:cNvSpPr>
          <p:nvPr>
            <p:ph type="body" sz="half" idx="2"/>
          </p:nvPr>
        </p:nvSpPr>
        <p:spPr>
          <a:xfrm>
            <a:off x="65532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39E556-C2C1-4CD2-8925-639BC952803E}"/>
              </a:ext>
            </a:extLst>
          </p:cNvPr>
          <p:cNvSpPr>
            <a:spLocks noGrp="1"/>
          </p:cNvSpPr>
          <p:nvPr>
            <p:ph type="dt" sz="half" idx="10"/>
          </p:nvPr>
        </p:nvSpPr>
        <p:spPr>
          <a:xfrm>
            <a:off x="1422400" y="62484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B4A19FB6-F724-4DAA-B204-D1CBEF63D4CC}"/>
              </a:ext>
            </a:extLst>
          </p:cNvPr>
          <p:cNvSpPr>
            <a:spLocks noGrp="1"/>
          </p:cNvSpPr>
          <p:nvPr>
            <p:ph type="ftr" sz="quarter" idx="11"/>
          </p:nvPr>
        </p:nvSpPr>
        <p:spPr>
          <a:xfrm>
            <a:off x="45720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AEEF8CDA-3EF1-435B-A543-B06AEC0DDAB0}"/>
              </a:ext>
            </a:extLst>
          </p:cNvPr>
          <p:cNvSpPr>
            <a:spLocks noGrp="1"/>
          </p:cNvSpPr>
          <p:nvPr>
            <p:ph type="sldNum" sz="quarter" idx="12"/>
          </p:nvPr>
        </p:nvSpPr>
        <p:spPr>
          <a:xfrm>
            <a:off x="8940800" y="6248400"/>
            <a:ext cx="2540000" cy="457200"/>
          </a:xfrm>
        </p:spPr>
        <p:txBody>
          <a:bodyPr/>
          <a:lstStyle>
            <a:lvl1pPr>
              <a:defRPr/>
            </a:lvl1pPr>
          </a:lstStyle>
          <a:p>
            <a:fld id="{FEEE8246-0B12-4F28-B589-D7D9B52AACFA}" type="slidenum">
              <a:rPr lang="en-US" altLang="en-US"/>
              <a:pPr/>
              <a:t>‹#›</a:t>
            </a:fld>
            <a:endParaRPr lang="en-US" altLang="en-US"/>
          </a:p>
        </p:txBody>
      </p:sp>
    </p:spTree>
    <p:extLst>
      <p:ext uri="{BB962C8B-B14F-4D97-AF65-F5344CB8AC3E}">
        <p14:creationId xmlns:p14="http://schemas.microsoft.com/office/powerpoint/2010/main" val="1034509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923B5-9A58-42AD-9F61-B245AB3188E2}"/>
              </a:ext>
            </a:extLst>
          </p:cNvPr>
          <p:cNvSpPr>
            <a:spLocks noGrp="1"/>
          </p:cNvSpPr>
          <p:nvPr>
            <p:ph type="title"/>
          </p:nvPr>
        </p:nvSpPr>
        <p:spPr>
          <a:xfrm>
            <a:off x="1422400" y="304801"/>
            <a:ext cx="10058400" cy="1431925"/>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xmlns="" id="{6EE39B50-EA1D-4AF8-BE17-4D7B1302E4A7}"/>
              </a:ext>
            </a:extLst>
          </p:cNvPr>
          <p:cNvSpPr>
            <a:spLocks noGrp="1"/>
          </p:cNvSpPr>
          <p:nvPr>
            <p:ph type="clipArt" sz="half" idx="1"/>
          </p:nvPr>
        </p:nvSpPr>
        <p:spPr>
          <a:xfrm>
            <a:off x="1422400" y="1981200"/>
            <a:ext cx="4927600" cy="4114800"/>
          </a:xfrm>
        </p:spPr>
        <p:txBody>
          <a:bodyPr/>
          <a:lstStyle/>
          <a:p>
            <a:endParaRPr lang="en-US"/>
          </a:p>
        </p:txBody>
      </p:sp>
      <p:sp>
        <p:nvSpPr>
          <p:cNvPr id="4" name="Text Placeholder 3">
            <a:extLst>
              <a:ext uri="{FF2B5EF4-FFF2-40B4-BE49-F238E27FC236}">
                <a16:creationId xmlns:a16="http://schemas.microsoft.com/office/drawing/2014/main" xmlns="" id="{B8071BB8-18D5-48D6-82BF-87CB4DED81F4}"/>
              </a:ext>
            </a:extLst>
          </p:cNvPr>
          <p:cNvSpPr>
            <a:spLocks noGrp="1"/>
          </p:cNvSpPr>
          <p:nvPr>
            <p:ph type="body" sz="half" idx="2"/>
          </p:nvPr>
        </p:nvSpPr>
        <p:spPr>
          <a:xfrm>
            <a:off x="65532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D141432-B26F-423D-BD28-B83EBDD67A9F}"/>
              </a:ext>
            </a:extLst>
          </p:cNvPr>
          <p:cNvSpPr>
            <a:spLocks noGrp="1"/>
          </p:cNvSpPr>
          <p:nvPr>
            <p:ph type="dt" sz="half" idx="10"/>
          </p:nvPr>
        </p:nvSpPr>
        <p:spPr>
          <a:xfrm>
            <a:off x="1422400" y="62484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13E2A77D-2855-4CAA-8168-7C6315C492BE}"/>
              </a:ext>
            </a:extLst>
          </p:cNvPr>
          <p:cNvSpPr>
            <a:spLocks noGrp="1"/>
          </p:cNvSpPr>
          <p:nvPr>
            <p:ph type="ftr" sz="quarter" idx="11"/>
          </p:nvPr>
        </p:nvSpPr>
        <p:spPr>
          <a:xfrm>
            <a:off x="45720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89E21116-5AB1-4A8B-8798-B5D610DE91F8}"/>
              </a:ext>
            </a:extLst>
          </p:cNvPr>
          <p:cNvSpPr>
            <a:spLocks noGrp="1"/>
          </p:cNvSpPr>
          <p:nvPr>
            <p:ph type="sldNum" sz="quarter" idx="12"/>
          </p:nvPr>
        </p:nvSpPr>
        <p:spPr>
          <a:xfrm>
            <a:off x="8940800" y="6248400"/>
            <a:ext cx="2540000" cy="457200"/>
          </a:xfrm>
        </p:spPr>
        <p:txBody>
          <a:bodyPr/>
          <a:lstStyle>
            <a:lvl1pPr>
              <a:defRPr/>
            </a:lvl1pPr>
          </a:lstStyle>
          <a:p>
            <a:fld id="{8E23B612-A0D1-4F25-8AF0-F36763617ECC}" type="slidenum">
              <a:rPr lang="en-US" altLang="en-US"/>
              <a:pPr/>
              <a:t>‹#›</a:t>
            </a:fld>
            <a:endParaRPr lang="en-US" altLang="en-US"/>
          </a:p>
        </p:txBody>
      </p:sp>
    </p:spTree>
    <p:extLst>
      <p:ext uri="{BB962C8B-B14F-4D97-AF65-F5344CB8AC3E}">
        <p14:creationId xmlns:p14="http://schemas.microsoft.com/office/powerpoint/2010/main" val="241948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063D93C-EBDE-46CF-B5AA-282FCC5808A5}" type="slidenum">
              <a:rPr lang="en-US" altLang="en-US" smtClean="0"/>
              <a:pPr/>
              <a:t>‹#›</a:t>
            </a:fld>
            <a:endParaRPr lang="en-US" altLang="en-US"/>
          </a:p>
        </p:txBody>
      </p:sp>
    </p:spTree>
    <p:extLst>
      <p:ext uri="{BB962C8B-B14F-4D97-AF65-F5344CB8AC3E}">
        <p14:creationId xmlns:p14="http://schemas.microsoft.com/office/powerpoint/2010/main" val="226602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24ED5BB-16DD-4E34-B692-827643FE919B}" type="slidenum">
              <a:rPr lang="en-US" altLang="en-US" smtClean="0"/>
              <a:pPr/>
              <a:t>‹#›</a:t>
            </a:fld>
            <a:endParaRPr lang="en-US" altLang="en-US"/>
          </a:p>
        </p:txBody>
      </p:sp>
    </p:spTree>
    <p:extLst>
      <p:ext uri="{BB962C8B-B14F-4D97-AF65-F5344CB8AC3E}">
        <p14:creationId xmlns:p14="http://schemas.microsoft.com/office/powerpoint/2010/main" val="341639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4908E56-F23C-46AE-AF00-CE547DECA2CF}" type="slidenum">
              <a:rPr lang="en-US" altLang="en-US" smtClean="0"/>
              <a:pPr/>
              <a:t>‹#›</a:t>
            </a:fld>
            <a:endParaRPr lang="en-US" altLang="en-US"/>
          </a:p>
        </p:txBody>
      </p:sp>
    </p:spTree>
    <p:extLst>
      <p:ext uri="{BB962C8B-B14F-4D97-AF65-F5344CB8AC3E}">
        <p14:creationId xmlns:p14="http://schemas.microsoft.com/office/powerpoint/2010/main" val="87820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B174D45-9761-4632-9B4C-717B2C2AE546}" type="slidenum">
              <a:rPr lang="en-US" altLang="en-US" smtClean="0"/>
              <a:pPr/>
              <a:t>‹#›</a:t>
            </a:fld>
            <a:endParaRPr lang="en-US" altLang="en-US"/>
          </a:p>
        </p:txBody>
      </p:sp>
    </p:spTree>
    <p:extLst>
      <p:ext uri="{BB962C8B-B14F-4D97-AF65-F5344CB8AC3E}">
        <p14:creationId xmlns:p14="http://schemas.microsoft.com/office/powerpoint/2010/main" val="295206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AA3E3C-0709-4018-B893-04D948358148}" type="slidenum">
              <a:rPr lang="en-US" altLang="en-US" smtClean="0"/>
              <a:pPr/>
              <a:t>‹#›</a:t>
            </a:fld>
            <a:endParaRPr lang="en-US" altLang="en-US"/>
          </a:p>
        </p:txBody>
      </p:sp>
    </p:spTree>
    <p:extLst>
      <p:ext uri="{BB962C8B-B14F-4D97-AF65-F5344CB8AC3E}">
        <p14:creationId xmlns:p14="http://schemas.microsoft.com/office/powerpoint/2010/main" val="103009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0147D844-BAD6-4AFE-9E20-AAA7E7654D8A}" type="slidenum">
              <a:rPr lang="en-US" altLang="en-US" smtClean="0"/>
              <a:pPr/>
              <a:t>‹#›</a:t>
            </a:fld>
            <a:endParaRPr lang="en-US" altLang="en-US"/>
          </a:p>
        </p:txBody>
      </p:sp>
    </p:spTree>
    <p:extLst>
      <p:ext uri="{BB962C8B-B14F-4D97-AF65-F5344CB8AC3E}">
        <p14:creationId xmlns:p14="http://schemas.microsoft.com/office/powerpoint/2010/main" val="27710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893D604-263D-4529-8AC0-90BCFDC3D133}" type="slidenum">
              <a:rPr lang="en-US" altLang="en-US" smtClean="0"/>
              <a:pPr/>
              <a:t>‹#›</a:t>
            </a:fld>
            <a:endParaRPr lang="en-US" altLang="en-US"/>
          </a:p>
        </p:txBody>
      </p:sp>
    </p:spTree>
    <p:extLst>
      <p:ext uri="{BB962C8B-B14F-4D97-AF65-F5344CB8AC3E}">
        <p14:creationId xmlns:p14="http://schemas.microsoft.com/office/powerpoint/2010/main" val="61078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9C1A819-FD69-4E48-B330-52A0CD6B14BC}" type="slidenum">
              <a:rPr lang="en-US" altLang="en-US" smtClean="0"/>
              <a:pPr/>
              <a:t>‹#›</a:t>
            </a:fld>
            <a:endParaRPr lang="en-US" altLang="en-US"/>
          </a:p>
        </p:txBody>
      </p:sp>
    </p:spTree>
    <p:extLst>
      <p:ext uri="{BB962C8B-B14F-4D97-AF65-F5344CB8AC3E}">
        <p14:creationId xmlns:p14="http://schemas.microsoft.com/office/powerpoint/2010/main" val="251328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1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B9C7C-CC77-408F-A548-90AC9A888F68}" type="slidenum">
              <a:rPr lang="en-US" altLang="en-US" smtClean="0"/>
              <a:pPr/>
              <a:t>‹#›</a:t>
            </a:fld>
            <a:endParaRPr lang="en-US" altLang="en-US"/>
          </a:p>
        </p:txBody>
      </p:sp>
    </p:spTree>
    <p:extLst>
      <p:ext uri="{BB962C8B-B14F-4D97-AF65-F5344CB8AC3E}">
        <p14:creationId xmlns:p14="http://schemas.microsoft.com/office/powerpoint/2010/main" val="34080402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blogsaludmentaltenerife.blogspot.com.es/2011_05_01_archive.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B5AB5110-71D6-4CA1-A717-362840D81B3A}"/>
              </a:ext>
            </a:extLst>
          </p:cNvPr>
          <p:cNvSpPr>
            <a:spLocks noGrp="1" noChangeArrowheads="1"/>
          </p:cNvSpPr>
          <p:nvPr>
            <p:ph type="ctrTitle"/>
          </p:nvPr>
        </p:nvSpPr>
        <p:spPr>
          <a:xfrm>
            <a:off x="2552700" y="4664074"/>
            <a:ext cx="7086600" cy="822326"/>
          </a:xfrm>
        </p:spPr>
        <p:txBody>
          <a:bodyPr/>
          <a:lstStyle/>
          <a:p>
            <a:r>
              <a:rPr lang="en-US" altLang="en-US" sz="4800" dirty="0">
                <a:latin typeface="Times New Roman" panose="02020603050405020304" pitchFamily="18" charset="0"/>
                <a:cs typeface="Times New Roman" panose="02020603050405020304" pitchFamily="18" charset="0"/>
              </a:rPr>
              <a:t>An Attractive Couple</a:t>
            </a:r>
          </a:p>
        </p:txBody>
      </p:sp>
      <p:sp>
        <p:nvSpPr>
          <p:cNvPr id="2051" name="Rectangle 3">
            <a:extLst>
              <a:ext uri="{FF2B5EF4-FFF2-40B4-BE49-F238E27FC236}">
                <a16:creationId xmlns:a16="http://schemas.microsoft.com/office/drawing/2014/main" xmlns="" id="{CEA1B839-92C5-4581-8A2A-DA751C444866}"/>
              </a:ext>
            </a:extLst>
          </p:cNvPr>
          <p:cNvSpPr>
            <a:spLocks noGrp="1" noChangeArrowheads="1"/>
          </p:cNvSpPr>
          <p:nvPr>
            <p:ph type="subTitle" idx="1"/>
          </p:nvPr>
        </p:nvSpPr>
        <p:spPr>
          <a:xfrm>
            <a:off x="2895600" y="3962400"/>
            <a:ext cx="6400800" cy="822326"/>
          </a:xfrm>
        </p:spPr>
        <p:txBody>
          <a:bodyPr/>
          <a:lstStyle/>
          <a:p>
            <a:r>
              <a:rPr lang="en-US" altLang="en-US" sz="4400" b="1" i="1" dirty="0">
                <a:latin typeface="Times New Roman" panose="02020603050405020304" pitchFamily="18" charset="0"/>
                <a:cs typeface="Times New Roman" panose="02020603050405020304" pitchFamily="18" charset="0"/>
              </a:rPr>
              <a:t>Prayer and Praise</a:t>
            </a:r>
          </a:p>
        </p:txBody>
      </p:sp>
      <p:pic>
        <p:nvPicPr>
          <p:cNvPr id="3" name="Picture 2" descr="A cat lying on a green field&#10;&#10;Description automatically generated">
            <a:extLst>
              <a:ext uri="{FF2B5EF4-FFF2-40B4-BE49-F238E27FC236}">
                <a16:creationId xmlns:a16="http://schemas.microsoft.com/office/drawing/2014/main" xmlns="" id="{FE2D8702-8C23-4D91-A695-5079DDB7A91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886200" y="457200"/>
            <a:ext cx="4459310" cy="34131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ssolve">
                                      <p:cBhvr>
                                        <p:cTn id="7" dur="500"/>
                                        <p:tgtEl>
                                          <p:spTgt spid="2051">
                                            <p:txEl>
                                              <p:pRg st="0" end="0"/>
                                            </p:txEl>
                                          </p:spTgt>
                                        </p:tgtEl>
                                      </p:cBhvr>
                                    </p:animEffect>
                                  </p:childTnLst>
                                </p:cTn>
                              </p:par>
                              <p:par>
                                <p:cTn id="8" presetID="9" presetClass="entr" presetSubtype="0" fill="hold" grpId="1"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dissolve">
                                      <p:cBhvr>
                                        <p:cTn id="10" dur="500"/>
                                        <p:tgtEl>
                                          <p:spTgt spid="205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dissolv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051">
                                            <p:txEl>
                                              <p:pRg st="0" end="0"/>
                                            </p:txEl>
                                          </p:spTgt>
                                        </p:tgtEl>
                                        <p:attrNameLst>
                                          <p:attrName>style.visibility</p:attrName>
                                        </p:attrNameLst>
                                      </p:cBhvr>
                                      <p:to>
                                        <p:strVal val="visible"/>
                                      </p:to>
                                    </p:set>
                                    <p:animEffect transition="in" filter="dissolve">
                                      <p:cBhvr>
                                        <p:cTn id="18"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0" grpId="1"/>
      <p:bldP spid="2051" grpId="0" build="p"/>
      <p:bldP spid="2051" grpI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2D03128A-6E29-43E6-A038-D515FA264A43}"/>
              </a:ext>
            </a:extLst>
          </p:cNvPr>
          <p:cNvSpPr>
            <a:spLocks noGrp="1" noChangeArrowheads="1"/>
          </p:cNvSpPr>
          <p:nvPr>
            <p:ph type="title"/>
          </p:nvPr>
        </p:nvSpPr>
        <p:spPr>
          <a:xfrm>
            <a:off x="1066800" y="533400"/>
            <a:ext cx="10058400" cy="974726"/>
          </a:xfrm>
        </p:spPr>
        <p:txBody>
          <a:bodyPr/>
          <a:lstStyle/>
          <a:p>
            <a:pPr algn="ctr"/>
            <a:r>
              <a:rPr lang="en-US" altLang="en-US" b="1" dirty="0">
                <a:latin typeface="Times New Roman" panose="02020603050405020304" pitchFamily="18" charset="0"/>
                <a:cs typeface="Times New Roman" panose="02020603050405020304" pitchFamily="18" charset="0"/>
              </a:rPr>
              <a:t>Why Some Don’t Sing</a:t>
            </a:r>
          </a:p>
        </p:txBody>
      </p:sp>
      <p:pic>
        <p:nvPicPr>
          <p:cNvPr id="24582" name="Picture 6" descr="people singing">
            <a:extLst>
              <a:ext uri="{FF2B5EF4-FFF2-40B4-BE49-F238E27FC236}">
                <a16:creationId xmlns:a16="http://schemas.microsoft.com/office/drawing/2014/main" xmlns="" id="{B606C2AF-B6DD-4728-9BF1-44351D0271F2}"/>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170112"/>
            <a:ext cx="3695700" cy="2935288"/>
          </a:xfrm>
          <a:extLst>
            <a:ext uri="{909E8E84-426E-40DD-AFC4-6F175D3DCCD1}">
              <a14:hiddenFill xmlns:a14="http://schemas.microsoft.com/office/drawing/2010/main">
                <a:solidFill>
                  <a:srgbClr val="FFFFFF"/>
                </a:solidFill>
              </a14:hiddenFill>
            </a:ext>
          </a:extLst>
        </p:spPr>
      </p:pic>
      <p:sp>
        <p:nvSpPr>
          <p:cNvPr id="24579" name="Rectangle 3">
            <a:extLst>
              <a:ext uri="{FF2B5EF4-FFF2-40B4-BE49-F238E27FC236}">
                <a16:creationId xmlns:a16="http://schemas.microsoft.com/office/drawing/2014/main" xmlns="" id="{18E7574D-E1DC-4B65-B39F-7673E5AFA04D}"/>
              </a:ext>
            </a:extLst>
          </p:cNvPr>
          <p:cNvSpPr>
            <a:spLocks noGrp="1" noChangeArrowheads="1"/>
          </p:cNvSpPr>
          <p:nvPr>
            <p:ph type="body" sz="half" idx="2"/>
          </p:nvPr>
        </p:nvSpPr>
        <p:spPr>
          <a:xfrm>
            <a:off x="4572000" y="1676400"/>
            <a:ext cx="7162800" cy="4114800"/>
          </a:xfrm>
        </p:spPr>
        <p:txBody>
          <a:bodyPr/>
          <a:lstStyle/>
          <a:p>
            <a:pPr>
              <a:lnSpc>
                <a:spcPct val="80000"/>
              </a:lnSpc>
            </a:pPr>
            <a:r>
              <a:rPr lang="en-US" altLang="en-US" sz="3600" dirty="0">
                <a:latin typeface="Times New Roman" panose="02020603050405020304" pitchFamily="18" charset="0"/>
                <a:cs typeface="Times New Roman" panose="02020603050405020304" pitchFamily="18" charset="0"/>
              </a:rPr>
              <a:t>Some forget there are always reasons to be joyful </a:t>
            </a:r>
            <a:r>
              <a:rPr lang="en-US" altLang="en-US" sz="3600" b="1" dirty="0">
                <a:latin typeface="Times New Roman" panose="02020603050405020304" pitchFamily="18" charset="0"/>
                <a:cs typeface="Times New Roman" panose="02020603050405020304" pitchFamily="18" charset="0"/>
              </a:rPr>
              <a:t>(1 Thes. 5:16; Phi. 4:4)</a:t>
            </a:r>
          </a:p>
          <a:p>
            <a:pPr>
              <a:lnSpc>
                <a:spcPct val="80000"/>
              </a:lnSpc>
            </a:pPr>
            <a:r>
              <a:rPr lang="en-US" altLang="en-US" sz="3600" dirty="0">
                <a:latin typeface="Times New Roman" panose="02020603050405020304" pitchFamily="18" charset="0"/>
                <a:cs typeface="Times New Roman" panose="02020603050405020304" pitchFamily="18" charset="0"/>
              </a:rPr>
              <a:t>Some think God is concerned with the aesthetic quality </a:t>
            </a:r>
            <a:r>
              <a:rPr lang="en-US" altLang="en-US" sz="3600" b="1" dirty="0">
                <a:latin typeface="Times New Roman" panose="02020603050405020304" pitchFamily="18" charset="0"/>
                <a:cs typeface="Times New Roman" panose="02020603050405020304" pitchFamily="18" charset="0"/>
              </a:rPr>
              <a:t>(Eph. 5:19; Col. 3:16)</a:t>
            </a:r>
          </a:p>
          <a:p>
            <a:pPr>
              <a:lnSpc>
                <a:spcPct val="80000"/>
              </a:lnSpc>
            </a:pPr>
            <a:r>
              <a:rPr lang="en-US" altLang="en-US" sz="3600" dirty="0">
                <a:latin typeface="Times New Roman" panose="02020603050405020304" pitchFamily="18" charset="0"/>
                <a:cs typeface="Times New Roman" panose="02020603050405020304" pitchFamily="18" charset="0"/>
              </a:rPr>
              <a:t>Some simply haven’t begun the habit </a:t>
            </a:r>
            <a:r>
              <a:rPr lang="en-US" altLang="en-US" sz="3600" b="1" dirty="0">
                <a:latin typeface="Times New Roman" panose="02020603050405020304" pitchFamily="18" charset="0"/>
                <a:cs typeface="Times New Roman" panose="02020603050405020304" pitchFamily="18" charset="0"/>
              </a:rPr>
              <a:t>(Jas. 5:13)</a:t>
            </a:r>
          </a:p>
          <a:p>
            <a:pPr>
              <a:lnSpc>
                <a:spcPct val="80000"/>
              </a:lnSpc>
            </a:pPr>
            <a:endParaRPr lang="en-US"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dissolve">
                                      <p:cBhvr>
                                        <p:cTn id="11" dur="500"/>
                                        <p:tgtEl>
                                          <p:spTgt spid="2458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4579">
                                            <p:txEl>
                                              <p:pRg st="0" end="0"/>
                                            </p:txEl>
                                          </p:spTgt>
                                        </p:tgtEl>
                                        <p:attrNameLst>
                                          <p:attrName>style.visibility</p:attrName>
                                        </p:attrNameLst>
                                      </p:cBhvr>
                                      <p:to>
                                        <p:strVal val="visible"/>
                                      </p:to>
                                    </p:set>
                                    <p:animEffect transition="in" filter="dissolve">
                                      <p:cBhvr>
                                        <p:cTn id="16" dur="500"/>
                                        <p:tgtEl>
                                          <p:spTgt spid="2457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4579">
                                            <p:txEl>
                                              <p:pRg st="1" end="1"/>
                                            </p:txEl>
                                          </p:spTgt>
                                        </p:tgtEl>
                                        <p:attrNameLst>
                                          <p:attrName>style.visibility</p:attrName>
                                        </p:attrNameLst>
                                      </p:cBhvr>
                                      <p:to>
                                        <p:strVal val="visible"/>
                                      </p:to>
                                    </p:set>
                                    <p:animEffect transition="in" filter="dissolve">
                                      <p:cBhvr>
                                        <p:cTn id="21" dur="500"/>
                                        <p:tgtEl>
                                          <p:spTgt spid="2457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4579">
                                            <p:txEl>
                                              <p:pRg st="2" end="2"/>
                                            </p:txEl>
                                          </p:spTgt>
                                        </p:tgtEl>
                                        <p:attrNameLst>
                                          <p:attrName>style.visibility</p:attrName>
                                        </p:attrNameLst>
                                      </p:cBhvr>
                                      <p:to>
                                        <p:strVal val="visible"/>
                                      </p:to>
                                    </p:set>
                                    <p:animEffect transition="in" filter="dissolve">
                                      <p:cBhvr>
                                        <p:cTn id="26"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4BDB31FF-24B0-40A3-9E22-0BCCFC850708}"/>
              </a:ext>
            </a:extLst>
          </p:cNvPr>
          <p:cNvSpPr>
            <a:spLocks noGrp="1" noChangeArrowheads="1"/>
          </p:cNvSpPr>
          <p:nvPr>
            <p:ph type="title"/>
          </p:nvPr>
        </p:nvSpPr>
        <p:spPr>
          <a:xfrm>
            <a:off x="609600" y="365125"/>
            <a:ext cx="10972800" cy="1006475"/>
          </a:xfrm>
        </p:spPr>
        <p:txBody>
          <a:bodyPr/>
          <a:lstStyle/>
          <a:p>
            <a:pPr algn="ctr"/>
            <a:r>
              <a:rPr lang="en-US" altLang="en-US" b="1" dirty="0">
                <a:latin typeface="Times New Roman" panose="02020603050405020304" pitchFamily="18" charset="0"/>
                <a:cs typeface="Times New Roman" panose="02020603050405020304" pitchFamily="18" charset="0"/>
              </a:rPr>
              <a:t>In Times Of Sickness, Let Us “Pray” (</a:t>
            </a:r>
            <a:r>
              <a:rPr lang="en-US" altLang="en-US" dirty="0">
                <a:latin typeface="Times New Roman" panose="02020603050405020304" pitchFamily="18" charset="0"/>
                <a:cs typeface="Times New Roman" panose="02020603050405020304" pitchFamily="18" charset="0"/>
              </a:rPr>
              <a:t>14-18</a:t>
            </a:r>
            <a:r>
              <a:rPr lang="en-US" altLang="en-US" b="1" dirty="0">
                <a:latin typeface="Times New Roman" panose="02020603050405020304" pitchFamily="18" charset="0"/>
                <a:cs typeface="Times New Roman" panose="02020603050405020304" pitchFamily="18" charset="0"/>
              </a:rPr>
              <a:t>)</a:t>
            </a:r>
          </a:p>
        </p:txBody>
      </p:sp>
      <p:sp>
        <p:nvSpPr>
          <p:cNvPr id="26627" name="Rectangle 3">
            <a:extLst>
              <a:ext uri="{FF2B5EF4-FFF2-40B4-BE49-F238E27FC236}">
                <a16:creationId xmlns:a16="http://schemas.microsoft.com/office/drawing/2014/main" xmlns="" id="{1DFD37DD-B782-46B5-A331-52CEF4F90192}"/>
              </a:ext>
            </a:extLst>
          </p:cNvPr>
          <p:cNvSpPr>
            <a:spLocks noGrp="1" noChangeArrowheads="1"/>
          </p:cNvSpPr>
          <p:nvPr>
            <p:ph idx="1"/>
          </p:nvPr>
        </p:nvSpPr>
        <p:spPr>
          <a:xfrm>
            <a:off x="838200" y="1825625"/>
            <a:ext cx="10515600" cy="3660775"/>
          </a:xfrm>
        </p:spPr>
        <p:txBody>
          <a:bodyPr>
            <a:normAutofit/>
          </a:bodyPr>
          <a:lstStyle/>
          <a:p>
            <a:r>
              <a:rPr lang="en-US" altLang="en-US" sz="3600" b="1" dirty="0">
                <a:latin typeface="Times New Roman" panose="02020603050405020304" pitchFamily="18" charset="0"/>
                <a:cs typeface="Times New Roman" panose="02020603050405020304" pitchFamily="18" charset="0"/>
              </a:rPr>
              <a:t>A Difficult Passage:</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1. Is the Sickness physical or spiritual?</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2. Is the anointing with oil medicinal or symbolic?</a:t>
            </a:r>
          </a:p>
          <a:p>
            <a:pPr marL="685800" indent="-517525">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3. Is the healing through providential or miraculous means?</a:t>
            </a:r>
          </a:p>
          <a:p>
            <a:pPr>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4. Is the healing spiritual or physical?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dissolve">
                                      <p:cBhvr>
                                        <p:cTn id="12" dur="500"/>
                                        <p:tgtEl>
                                          <p:spTgt spid="26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dissolve">
                                      <p:cBhvr>
                                        <p:cTn id="17" dur="500"/>
                                        <p:tgtEl>
                                          <p:spTgt spid="266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dissolve">
                                      <p:cBhvr>
                                        <p:cTn id="22" dur="500"/>
                                        <p:tgtEl>
                                          <p:spTgt spid="266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Effect transition="in" filter="dissolve">
                                      <p:cBhvr>
                                        <p:cTn id="27" dur="500"/>
                                        <p:tgtEl>
                                          <p:spTgt spid="266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627">
                                            <p:txEl>
                                              <p:pRg st="4" end="4"/>
                                            </p:txEl>
                                          </p:spTgt>
                                        </p:tgtEl>
                                        <p:attrNameLst>
                                          <p:attrName>style.visibility</p:attrName>
                                        </p:attrNameLst>
                                      </p:cBhvr>
                                      <p:to>
                                        <p:strVal val="visible"/>
                                      </p:to>
                                    </p:set>
                                    <p:animEffect transition="in" filter="dissolve">
                                      <p:cBhvr>
                                        <p:cTn id="3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664745C1-81DF-47E8-85EF-A35EDC92CB6F}"/>
              </a:ext>
            </a:extLst>
          </p:cNvPr>
          <p:cNvSpPr>
            <a:spLocks noGrp="1" noChangeArrowheads="1"/>
          </p:cNvSpPr>
          <p:nvPr>
            <p:ph type="title"/>
          </p:nvPr>
        </p:nvSpPr>
        <p:spPr/>
        <p:txBody>
          <a:bodyPr/>
          <a:lstStyle/>
          <a:p>
            <a:pPr algn="ctr"/>
            <a:r>
              <a:rPr lang="en-US" altLang="en-US" b="1" dirty="0">
                <a:latin typeface="Times New Roman" panose="02020603050405020304" pitchFamily="18" charset="0"/>
                <a:cs typeface="Times New Roman" panose="02020603050405020304" pitchFamily="18" charset="0"/>
              </a:rPr>
              <a:t>James 5:14-18</a:t>
            </a:r>
          </a:p>
        </p:txBody>
      </p:sp>
      <p:sp>
        <p:nvSpPr>
          <p:cNvPr id="33795" name="Rectangle 3">
            <a:extLst>
              <a:ext uri="{FF2B5EF4-FFF2-40B4-BE49-F238E27FC236}">
                <a16:creationId xmlns:a16="http://schemas.microsoft.com/office/drawing/2014/main" xmlns="" id="{A9097B7D-823D-4538-88DC-C6CBD877DB02}"/>
              </a:ext>
            </a:extLst>
          </p:cNvPr>
          <p:cNvSpPr>
            <a:spLocks noGrp="1" noChangeArrowheads="1"/>
          </p:cNvSpPr>
          <p:nvPr>
            <p:ph idx="1"/>
          </p:nvPr>
        </p:nvSpPr>
        <p:spPr>
          <a:xfrm>
            <a:off x="609600" y="1371599"/>
            <a:ext cx="10972800" cy="5121275"/>
          </a:xfrm>
        </p:spPr>
        <p:txBody>
          <a:bodyPr>
            <a:noAutofit/>
          </a:bodyPr>
          <a:lstStyle/>
          <a:p>
            <a:pPr>
              <a:lnSpc>
                <a:spcPct val="80000"/>
              </a:lnSpc>
            </a:pPr>
            <a:r>
              <a:rPr lang="en-US" altLang="en-US" dirty="0">
                <a:latin typeface="Times New Roman" panose="02020603050405020304" pitchFamily="18" charset="0"/>
                <a:cs typeface="Times New Roman" panose="02020603050405020304" pitchFamily="18" charset="0"/>
              </a:rPr>
              <a:t>14.  Is anyone among you sick? Let him call for the elders of the church, and let them pray over him, anointing him with oil in the name of the Lord. </a:t>
            </a:r>
          </a:p>
          <a:p>
            <a:pPr>
              <a:lnSpc>
                <a:spcPct val="80000"/>
              </a:lnSpc>
            </a:pPr>
            <a:r>
              <a:rPr lang="en-US" altLang="en-US" dirty="0">
                <a:latin typeface="Times New Roman" panose="02020603050405020304" pitchFamily="18" charset="0"/>
                <a:cs typeface="Times New Roman" panose="02020603050405020304" pitchFamily="18" charset="0"/>
              </a:rPr>
              <a:t> 15.  And the prayer of faith will save the sick, and the Lord will raise him up. And if he has committed sins, he will be forgiven. </a:t>
            </a:r>
          </a:p>
          <a:p>
            <a:pPr>
              <a:lnSpc>
                <a:spcPct val="80000"/>
              </a:lnSpc>
            </a:pPr>
            <a:r>
              <a:rPr lang="en-US" altLang="en-US" dirty="0">
                <a:latin typeface="Times New Roman" panose="02020603050405020304" pitchFamily="18" charset="0"/>
                <a:cs typeface="Times New Roman" panose="02020603050405020304" pitchFamily="18" charset="0"/>
              </a:rPr>
              <a:t> 16.  Confess your trespasses to one another, and pray for one another, that you may be healed. The effective, fervent prayer of a righteous man avails much. </a:t>
            </a:r>
          </a:p>
          <a:p>
            <a:pPr>
              <a:lnSpc>
                <a:spcPct val="80000"/>
              </a:lnSpc>
            </a:pPr>
            <a:r>
              <a:rPr lang="en-US" altLang="en-US" dirty="0">
                <a:latin typeface="Times New Roman" panose="02020603050405020304" pitchFamily="18" charset="0"/>
                <a:cs typeface="Times New Roman" panose="02020603050405020304" pitchFamily="18" charset="0"/>
              </a:rPr>
              <a:t> 17.  Elijah was a man with a nature like ours, and he prayed earnestly that it would not rain; and it did not rain on the land for three years and six months. </a:t>
            </a:r>
          </a:p>
          <a:p>
            <a:pPr>
              <a:lnSpc>
                <a:spcPct val="80000"/>
              </a:lnSpc>
            </a:pPr>
            <a:r>
              <a:rPr lang="en-US" altLang="en-US" dirty="0">
                <a:latin typeface="Times New Roman" panose="02020603050405020304" pitchFamily="18" charset="0"/>
                <a:cs typeface="Times New Roman" panose="02020603050405020304" pitchFamily="18" charset="0"/>
              </a:rPr>
              <a:t> 18.  And he prayed again, and the heaven gave rain, and the earth produced its fruit.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F52EDC39-7400-4AB3-857F-358222E6EDCD}"/>
              </a:ext>
            </a:extLst>
          </p:cNvPr>
          <p:cNvSpPr>
            <a:spLocks noGrp="1" noChangeArrowheads="1"/>
          </p:cNvSpPr>
          <p:nvPr>
            <p:ph type="title"/>
          </p:nvPr>
        </p:nvSpPr>
        <p:spPr>
          <a:xfrm>
            <a:off x="838200" y="762000"/>
            <a:ext cx="10515600" cy="838200"/>
          </a:xfrm>
        </p:spPr>
        <p:txBody>
          <a:bodyPr/>
          <a:lstStyle/>
          <a:p>
            <a:pPr algn="ctr"/>
            <a:r>
              <a:rPr lang="en-US" altLang="en-US" b="1" dirty="0"/>
              <a:t>Is The Sickness Physical Or Spiritual? </a:t>
            </a:r>
          </a:p>
        </p:txBody>
      </p:sp>
      <p:sp>
        <p:nvSpPr>
          <p:cNvPr id="27651" name="Rectangle 3">
            <a:extLst>
              <a:ext uri="{FF2B5EF4-FFF2-40B4-BE49-F238E27FC236}">
                <a16:creationId xmlns:a16="http://schemas.microsoft.com/office/drawing/2014/main" xmlns="" id="{92DEBD79-2BBE-4766-810D-050EA35AB3D0}"/>
              </a:ext>
            </a:extLst>
          </p:cNvPr>
          <p:cNvSpPr>
            <a:spLocks noGrp="1" noChangeArrowheads="1"/>
          </p:cNvSpPr>
          <p:nvPr>
            <p:ph idx="1"/>
          </p:nvPr>
        </p:nvSpPr>
        <p:spPr>
          <a:xfrm>
            <a:off x="609600" y="1825625"/>
            <a:ext cx="10972800" cy="3432175"/>
          </a:xfrm>
        </p:spPr>
        <p:txBody>
          <a:bodyPr>
            <a:normAutofit/>
          </a:bodyPr>
          <a:lstStyle/>
          <a:p>
            <a:r>
              <a:rPr lang="en-US" altLang="en-US" sz="3600" b="1" dirty="0">
                <a:latin typeface="Times New Roman" panose="02020603050405020304" pitchFamily="18" charset="0"/>
                <a:cs typeface="Times New Roman" panose="02020603050405020304" pitchFamily="18" charset="0"/>
              </a:rPr>
              <a:t>Physical</a:t>
            </a:r>
            <a:r>
              <a:rPr lang="en-US" altLang="en-US" sz="3600" dirty="0">
                <a:latin typeface="Times New Roman" panose="02020603050405020304" pitchFamily="18" charset="0"/>
                <a:cs typeface="Times New Roman" panose="02020603050405020304" pitchFamily="18" charset="0"/>
              </a:rPr>
              <a:t>: “And the prayer of faith will save the sick, and the Lord will raise Him up. And if he has committed sins, he will be forgiven” (</a:t>
            </a:r>
            <a:r>
              <a:rPr lang="en-US" altLang="en-US" sz="3600" b="1" dirty="0">
                <a:latin typeface="Times New Roman" panose="02020603050405020304" pitchFamily="18" charset="0"/>
                <a:cs typeface="Times New Roman" panose="02020603050405020304" pitchFamily="18" charset="0"/>
              </a:rPr>
              <a:t>15</a:t>
            </a:r>
            <a:r>
              <a:rPr lang="en-US" altLang="en-US" sz="3600" dirty="0">
                <a:latin typeface="Times New Roman" panose="02020603050405020304" pitchFamily="18" charset="0"/>
                <a:cs typeface="Times New Roman" panose="02020603050405020304" pitchFamily="18" charset="0"/>
              </a:rPr>
              <a:t>)</a:t>
            </a:r>
          </a:p>
          <a:p>
            <a:r>
              <a:rPr lang="en-US" altLang="en-US" sz="3600" b="1" dirty="0">
                <a:latin typeface="Times New Roman" panose="02020603050405020304" pitchFamily="18" charset="0"/>
                <a:cs typeface="Times New Roman" panose="02020603050405020304" pitchFamily="18" charset="0"/>
              </a:rPr>
              <a:t>Notice</a:t>
            </a:r>
            <a:r>
              <a:rPr lang="en-US" altLang="en-US" sz="3600" dirty="0">
                <a:latin typeface="Times New Roman" panose="02020603050405020304" pitchFamily="18" charset="0"/>
                <a:cs typeface="Times New Roman" panose="02020603050405020304" pitchFamily="18" charset="0"/>
              </a:rPr>
              <a:t>: “…if he has committed sins…” </a:t>
            </a:r>
          </a:p>
          <a:p>
            <a:r>
              <a:rPr lang="en-US" altLang="en-US" sz="3600" b="1" dirty="0">
                <a:latin typeface="Times New Roman" panose="02020603050405020304" pitchFamily="18" charset="0"/>
                <a:cs typeface="Times New Roman" panose="02020603050405020304" pitchFamily="18" charset="0"/>
              </a:rPr>
              <a:t>Implication</a:t>
            </a:r>
            <a:r>
              <a:rPr lang="en-US" altLang="en-US" sz="3600" dirty="0">
                <a:latin typeface="Times New Roman" panose="02020603050405020304" pitchFamily="18" charset="0"/>
                <a:cs typeface="Times New Roman" panose="02020603050405020304" pitchFamily="18" charset="0"/>
              </a:rPr>
              <a:t>: The sickness may or may not have a spiritual source (cf. </a:t>
            </a:r>
            <a:r>
              <a:rPr lang="en-US" altLang="en-US" sz="3600" b="1" dirty="0">
                <a:latin typeface="Times New Roman" panose="02020603050405020304" pitchFamily="18" charset="0"/>
                <a:cs typeface="Times New Roman" panose="02020603050405020304" pitchFamily="18" charset="0"/>
              </a:rPr>
              <a:t>1 Cor. 11:30</a:t>
            </a:r>
            <a:r>
              <a:rPr lang="en-US" altLang="en-US" sz="36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dissolve">
                                      <p:cBhvr>
                                        <p:cTn id="12" dur="500"/>
                                        <p:tgtEl>
                                          <p:spTgt spid="27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dissolve">
                                      <p:cBhvr>
                                        <p:cTn id="17" dur="500"/>
                                        <p:tgtEl>
                                          <p:spTgt spid="276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dissolve">
                                      <p:cBhvr>
                                        <p:cTn id="22"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B8590C21-FE9F-40F5-B90D-81ED675335F5}"/>
              </a:ext>
            </a:extLst>
          </p:cNvPr>
          <p:cNvSpPr>
            <a:spLocks noGrp="1" noChangeArrowheads="1"/>
          </p:cNvSpPr>
          <p:nvPr>
            <p:ph type="title"/>
          </p:nvPr>
        </p:nvSpPr>
        <p:spPr>
          <a:xfrm>
            <a:off x="609600" y="304800"/>
            <a:ext cx="10972800" cy="838200"/>
          </a:xfrm>
        </p:spPr>
        <p:txBody>
          <a:bodyPr>
            <a:noAutofit/>
          </a:bodyPr>
          <a:lstStyle/>
          <a:p>
            <a:pPr algn="ctr"/>
            <a:r>
              <a:rPr lang="en-US" altLang="en-US" sz="4000" b="1" dirty="0">
                <a:latin typeface="Times New Roman" panose="02020603050405020304" pitchFamily="18" charset="0"/>
                <a:cs typeface="Times New Roman" panose="02020603050405020304" pitchFamily="18" charset="0"/>
              </a:rPr>
              <a:t>Is Anointing With Oil Medicinal Or Symbolic?</a:t>
            </a:r>
          </a:p>
        </p:txBody>
      </p:sp>
      <p:sp>
        <p:nvSpPr>
          <p:cNvPr id="28675" name="Rectangle 3">
            <a:extLst>
              <a:ext uri="{FF2B5EF4-FFF2-40B4-BE49-F238E27FC236}">
                <a16:creationId xmlns:a16="http://schemas.microsoft.com/office/drawing/2014/main" xmlns="" id="{E7FD0F0C-8ACD-4FCA-BDA9-3C42DE18E6A6}"/>
              </a:ext>
            </a:extLst>
          </p:cNvPr>
          <p:cNvSpPr>
            <a:spLocks noGrp="1" noChangeArrowheads="1"/>
          </p:cNvSpPr>
          <p:nvPr>
            <p:ph idx="1"/>
          </p:nvPr>
        </p:nvSpPr>
        <p:spPr>
          <a:xfrm>
            <a:off x="609600" y="1295400"/>
            <a:ext cx="10972800" cy="5181600"/>
          </a:xfrm>
        </p:spPr>
        <p:txBody>
          <a:bodyPr>
            <a:normAutofit/>
          </a:bodyPr>
          <a:lstStyle/>
          <a:p>
            <a:pPr>
              <a:lnSpc>
                <a:spcPct val="80000"/>
              </a:lnSpc>
            </a:pPr>
            <a:r>
              <a:rPr lang="en-US" altLang="en-US" sz="3600" b="1" u="sng" dirty="0">
                <a:latin typeface="Times New Roman" panose="02020603050405020304" pitchFamily="18" charset="0"/>
                <a:cs typeface="Times New Roman" panose="02020603050405020304" pitchFamily="18" charset="0"/>
              </a:rPr>
              <a:t>Medicinal</a:t>
            </a:r>
            <a:r>
              <a:rPr lang="en-US" altLang="en-US" sz="3600" b="1" dirty="0">
                <a:latin typeface="Times New Roman" panose="02020603050405020304" pitchFamily="18" charset="0"/>
                <a:cs typeface="Times New Roman" panose="02020603050405020304" pitchFamily="18" charset="0"/>
              </a:rPr>
              <a:t>:</a:t>
            </a:r>
            <a:r>
              <a:rPr lang="en-US" altLang="en-US" sz="3600" dirty="0">
                <a:latin typeface="Times New Roman" panose="02020603050405020304" pitchFamily="18" charset="0"/>
                <a:cs typeface="Times New Roman" panose="02020603050405020304" pitchFamily="18" charset="0"/>
              </a:rPr>
              <a:t> In Ancient times, certain oils were used for particular ailments (</a:t>
            </a:r>
            <a:r>
              <a:rPr lang="en-US" altLang="en-US" sz="3600" b="1" dirty="0">
                <a:latin typeface="Times New Roman" panose="02020603050405020304" pitchFamily="18" charset="0"/>
                <a:cs typeface="Times New Roman" panose="02020603050405020304" pitchFamily="18" charset="0"/>
              </a:rPr>
              <a:t>Isa. 1:6: Luke 10:34</a:t>
            </a:r>
            <a:r>
              <a:rPr lang="en-US" altLang="en-US" sz="3600" dirty="0">
                <a:latin typeface="Times New Roman" panose="02020603050405020304" pitchFamily="18" charset="0"/>
                <a:cs typeface="Times New Roman" panose="02020603050405020304" pitchFamily="18" charset="0"/>
              </a:rPr>
              <a:t>). However, if medicinal, why call for “the elders” and not “a physician” (cf. </a:t>
            </a:r>
            <a:r>
              <a:rPr lang="en-US" altLang="en-US" sz="3600" b="1" dirty="0">
                <a:latin typeface="Times New Roman" panose="02020603050405020304" pitchFamily="18" charset="0"/>
                <a:cs typeface="Times New Roman" panose="02020603050405020304" pitchFamily="18" charset="0"/>
              </a:rPr>
              <a:t>Mark 2:17</a:t>
            </a:r>
            <a:r>
              <a:rPr lang="en-US" altLang="en-US" sz="3600" dirty="0">
                <a:latin typeface="Times New Roman" panose="02020603050405020304" pitchFamily="18" charset="0"/>
                <a:cs typeface="Times New Roman" panose="02020603050405020304" pitchFamily="18" charset="0"/>
              </a:rPr>
              <a:t>). If medicinal, then the anointing of oil was used as a common aid in hope of providential healing.</a:t>
            </a:r>
          </a:p>
          <a:p>
            <a:pPr>
              <a:lnSpc>
                <a:spcPct val="80000"/>
              </a:lnSpc>
            </a:pPr>
            <a:r>
              <a:rPr lang="en-US" altLang="en-US" sz="3600" b="1" u="sng" dirty="0">
                <a:latin typeface="Times New Roman" panose="02020603050405020304" pitchFamily="18" charset="0"/>
                <a:cs typeface="Times New Roman" panose="02020603050405020304" pitchFamily="18" charset="0"/>
              </a:rPr>
              <a:t>Symbolic</a:t>
            </a:r>
            <a:r>
              <a:rPr lang="en-US" altLang="en-US" sz="3600" b="1" dirty="0">
                <a:latin typeface="Times New Roman" panose="02020603050405020304" pitchFamily="18" charset="0"/>
                <a:cs typeface="Times New Roman" panose="02020603050405020304" pitchFamily="18" charset="0"/>
              </a:rPr>
              <a:t>:</a:t>
            </a:r>
            <a:r>
              <a:rPr lang="en-US" altLang="en-US" sz="3600" dirty="0">
                <a:latin typeface="Times New Roman" panose="02020603050405020304" pitchFamily="18" charset="0"/>
                <a:cs typeface="Times New Roman" panose="02020603050405020304" pitchFamily="18" charset="0"/>
              </a:rPr>
              <a:t> In Bible times the anointing of oil was frequently representative of God’s approval (</a:t>
            </a:r>
            <a:r>
              <a:rPr lang="en-US" altLang="en-US" sz="3600" b="1" dirty="0">
                <a:latin typeface="Times New Roman" panose="02020603050405020304" pitchFamily="18" charset="0"/>
                <a:cs typeface="Times New Roman" panose="02020603050405020304" pitchFamily="18" charset="0"/>
              </a:rPr>
              <a:t>1 Sam. 10:1; Psalm 89:20</a:t>
            </a:r>
            <a:r>
              <a:rPr lang="en-US" altLang="en-US" sz="3600" dirty="0">
                <a:latin typeface="Times New Roman" panose="02020603050405020304" pitchFamily="18" charset="0"/>
                <a:cs typeface="Times New Roman" panose="02020603050405020304" pitchFamily="18" charset="0"/>
              </a:rPr>
              <a:t>). Therefore, many have concluded that this was a symbolic act to be done in conjunction with supernatural healing. </a:t>
            </a:r>
            <a:endParaRPr lang="en-US" alt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dissolve">
                                      <p:cBhvr>
                                        <p:cTn id="12" dur="500"/>
                                        <p:tgtEl>
                                          <p:spTgt spid="28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dissolve">
                                      <p:cBhvr>
                                        <p:cTn id="17"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AF435E5D-2DA8-4A45-ABA3-6206EE2D8443}"/>
              </a:ext>
            </a:extLst>
          </p:cNvPr>
          <p:cNvSpPr>
            <a:spLocks noGrp="1" noChangeArrowheads="1"/>
          </p:cNvSpPr>
          <p:nvPr>
            <p:ph type="title"/>
          </p:nvPr>
        </p:nvSpPr>
        <p:spPr>
          <a:xfrm>
            <a:off x="838200" y="365125"/>
            <a:ext cx="10515600" cy="930275"/>
          </a:xfrm>
        </p:spPr>
        <p:txBody>
          <a:bodyPr/>
          <a:lstStyle/>
          <a:p>
            <a:pPr algn="ctr"/>
            <a:r>
              <a:rPr lang="en-US" altLang="en-US" b="1" dirty="0">
                <a:latin typeface="Times New Roman" panose="02020603050405020304" pitchFamily="18" charset="0"/>
                <a:cs typeface="Times New Roman" panose="02020603050405020304" pitchFamily="18" charset="0"/>
              </a:rPr>
              <a:t>Evidence For The Miraculous</a:t>
            </a:r>
          </a:p>
        </p:txBody>
      </p:sp>
      <p:sp>
        <p:nvSpPr>
          <p:cNvPr id="29699" name="Rectangle 3">
            <a:extLst>
              <a:ext uri="{FF2B5EF4-FFF2-40B4-BE49-F238E27FC236}">
                <a16:creationId xmlns:a16="http://schemas.microsoft.com/office/drawing/2014/main" xmlns="" id="{E39CFE86-C147-4239-A9B4-0B83593BCE81}"/>
              </a:ext>
            </a:extLst>
          </p:cNvPr>
          <p:cNvSpPr>
            <a:spLocks noGrp="1" noChangeArrowheads="1"/>
          </p:cNvSpPr>
          <p:nvPr>
            <p:ph idx="1"/>
          </p:nvPr>
        </p:nvSpPr>
        <p:spPr>
          <a:xfrm>
            <a:off x="609600" y="1600200"/>
            <a:ext cx="10972800" cy="4351338"/>
          </a:xfrm>
        </p:spPr>
        <p:txBody>
          <a:bodyPr>
            <a:normAutofit/>
          </a:bodyPr>
          <a:lstStyle/>
          <a:p>
            <a:r>
              <a:rPr lang="en-US" altLang="en-US" sz="3600" dirty="0">
                <a:latin typeface="Times New Roman" panose="02020603050405020304" pitchFamily="18" charset="0"/>
                <a:cs typeface="Times New Roman" panose="02020603050405020304" pitchFamily="18" charset="0"/>
              </a:rPr>
              <a:t>Miraculous healing was at times associated with the anointing of oil</a:t>
            </a:r>
          </a:p>
          <a:p>
            <a:r>
              <a:rPr lang="en-US" altLang="en-US" sz="3600" dirty="0">
                <a:latin typeface="Times New Roman" panose="02020603050405020304" pitchFamily="18" charset="0"/>
                <a:cs typeface="Times New Roman" panose="02020603050405020304" pitchFamily="18" charset="0"/>
              </a:rPr>
              <a:t>“And they cast out many demons, and anointed with oil many who were sick, and healed them” </a:t>
            </a:r>
            <a:r>
              <a:rPr lang="en-US" altLang="en-US" sz="3600" b="1" dirty="0">
                <a:latin typeface="Times New Roman" panose="02020603050405020304" pitchFamily="18" charset="0"/>
                <a:cs typeface="Times New Roman" panose="02020603050405020304" pitchFamily="18" charset="0"/>
              </a:rPr>
              <a:t>(Mark 6:13)</a:t>
            </a:r>
          </a:p>
          <a:p>
            <a:r>
              <a:rPr lang="en-US" altLang="en-US" sz="3600" dirty="0">
                <a:latin typeface="Times New Roman" panose="02020603050405020304" pitchFamily="18" charset="0"/>
                <a:cs typeface="Times New Roman" panose="02020603050405020304" pitchFamily="18" charset="0"/>
              </a:rPr>
              <a:t>Some did possess the gift of miraculous healing </a:t>
            </a:r>
            <a:r>
              <a:rPr lang="en-US" altLang="en-US" sz="3600" b="1" dirty="0">
                <a:latin typeface="Times New Roman" panose="02020603050405020304" pitchFamily="18" charset="0"/>
                <a:cs typeface="Times New Roman" panose="02020603050405020304" pitchFamily="18" charset="0"/>
              </a:rPr>
              <a:t>(1 Cor. 12:28-30). </a:t>
            </a:r>
          </a:p>
          <a:p>
            <a:r>
              <a:rPr lang="en-US" altLang="en-US" sz="3600" dirty="0">
                <a:latin typeface="Times New Roman" panose="02020603050405020304" pitchFamily="18" charset="0"/>
                <a:cs typeface="Times New Roman" panose="02020603050405020304" pitchFamily="18" charset="0"/>
              </a:rPr>
              <a:t>Elders would be natural candidates </a:t>
            </a:r>
            <a:r>
              <a:rPr lang="en-US" altLang="en-US" sz="3600" b="1" dirty="0">
                <a:latin typeface="Times New Roman" panose="02020603050405020304" pitchFamily="18" charset="0"/>
                <a:cs typeface="Times New Roman" panose="02020603050405020304" pitchFamily="18" charset="0"/>
              </a:rPr>
              <a:t>(Eph. 4:8-11).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dissolve">
                                      <p:cBhvr>
                                        <p:cTn id="12" dur="500"/>
                                        <p:tgtEl>
                                          <p:spTgt spid="29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dissolve">
                                      <p:cBhvr>
                                        <p:cTn id="17" dur="500"/>
                                        <p:tgtEl>
                                          <p:spTgt spid="29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dissolve">
                                      <p:cBhvr>
                                        <p:cTn id="22" dur="500"/>
                                        <p:tgtEl>
                                          <p:spTgt spid="296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dissolve">
                                      <p:cBhvr>
                                        <p:cTn id="27"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9A79BE6B-846F-4693-BD7B-62637950094D}"/>
              </a:ext>
            </a:extLst>
          </p:cNvPr>
          <p:cNvSpPr>
            <a:spLocks noGrp="1" noChangeArrowheads="1"/>
          </p:cNvSpPr>
          <p:nvPr>
            <p:ph type="title"/>
          </p:nvPr>
        </p:nvSpPr>
        <p:spPr>
          <a:xfrm>
            <a:off x="838200" y="533400"/>
            <a:ext cx="10515600" cy="761999"/>
          </a:xfrm>
        </p:spPr>
        <p:txBody>
          <a:bodyPr>
            <a:normAutofit/>
          </a:bodyPr>
          <a:lstStyle/>
          <a:p>
            <a:pPr algn="ctr"/>
            <a:r>
              <a:rPr lang="en-US" altLang="en-US" b="1" dirty="0">
                <a:latin typeface="Times New Roman" panose="02020603050405020304" pitchFamily="18" charset="0"/>
                <a:cs typeface="Times New Roman" panose="02020603050405020304" pitchFamily="18" charset="0"/>
              </a:rPr>
              <a:t>Wayne Jackson</a:t>
            </a:r>
          </a:p>
        </p:txBody>
      </p:sp>
      <p:sp>
        <p:nvSpPr>
          <p:cNvPr id="30723" name="Rectangle 3">
            <a:extLst>
              <a:ext uri="{FF2B5EF4-FFF2-40B4-BE49-F238E27FC236}">
                <a16:creationId xmlns:a16="http://schemas.microsoft.com/office/drawing/2014/main" xmlns="" id="{1B255175-9C14-4913-9816-0409748FA926}"/>
              </a:ext>
            </a:extLst>
          </p:cNvPr>
          <p:cNvSpPr>
            <a:spLocks noGrp="1" noChangeArrowheads="1"/>
          </p:cNvSpPr>
          <p:nvPr>
            <p:ph idx="1"/>
          </p:nvPr>
        </p:nvSpPr>
        <p:spPr>
          <a:xfrm>
            <a:off x="609600" y="1447800"/>
            <a:ext cx="10972800" cy="4876800"/>
          </a:xfrm>
        </p:spPr>
        <p:txBody>
          <a:bodyPr>
            <a:noAutofit/>
          </a:bodyPr>
          <a:lstStyle/>
          <a:p>
            <a:pPr>
              <a:lnSpc>
                <a:spcPct val="90000"/>
              </a:lnSpc>
            </a:pPr>
            <a:r>
              <a:rPr lang="en-US" altLang="en-US" sz="3600" dirty="0">
                <a:latin typeface="Times New Roman" panose="02020603050405020304" pitchFamily="18" charset="0"/>
                <a:cs typeface="Times New Roman" panose="02020603050405020304" pitchFamily="18" charset="0"/>
              </a:rPr>
              <a:t>“Not all Christians in the 1</a:t>
            </a:r>
            <a:r>
              <a:rPr lang="en-US" altLang="en-US" sz="3600" baseline="30000" dirty="0">
                <a:latin typeface="Times New Roman" panose="02020603050405020304" pitchFamily="18" charset="0"/>
                <a:cs typeface="Times New Roman" panose="02020603050405020304" pitchFamily="18" charset="0"/>
              </a:rPr>
              <a:t>st</a:t>
            </a:r>
            <a:r>
              <a:rPr lang="en-US" altLang="en-US" sz="3600" dirty="0">
                <a:latin typeface="Times New Roman" panose="02020603050405020304" pitchFamily="18" charset="0"/>
                <a:cs typeface="Times New Roman" panose="02020603050405020304" pitchFamily="18" charset="0"/>
              </a:rPr>
              <a:t> Century possessed the gift of healing… </a:t>
            </a:r>
          </a:p>
          <a:p>
            <a:pPr>
              <a:lnSpc>
                <a:spcPct val="90000"/>
              </a:lnSpc>
            </a:pPr>
            <a:r>
              <a:rPr lang="en-US" altLang="en-US" sz="3600" dirty="0">
                <a:latin typeface="Times New Roman" panose="02020603050405020304" pitchFamily="18" charset="0"/>
                <a:cs typeface="Times New Roman" panose="02020603050405020304" pitchFamily="18" charset="0"/>
              </a:rPr>
              <a:t>It would be most natural… that the elders of local churches would be those who were granted the gift in their respected congregations… </a:t>
            </a:r>
          </a:p>
          <a:p>
            <a:pPr>
              <a:lnSpc>
                <a:spcPct val="90000"/>
              </a:lnSpc>
            </a:pPr>
            <a:r>
              <a:rPr lang="en-US" altLang="en-US" sz="3600" dirty="0">
                <a:latin typeface="Times New Roman" panose="02020603050405020304" pitchFamily="18" charset="0"/>
                <a:cs typeface="Times New Roman" panose="02020603050405020304" pitchFamily="18" charset="0"/>
              </a:rPr>
              <a:t>If this view is correct… then the act of anointing with oil would not be appropriate for today for the simple reason that </a:t>
            </a:r>
            <a:r>
              <a:rPr lang="en-US" altLang="en-US" sz="3600" i="1" dirty="0">
                <a:latin typeface="Times New Roman" panose="02020603050405020304" pitchFamily="18" charset="0"/>
                <a:cs typeface="Times New Roman" panose="02020603050405020304" pitchFamily="18" charset="0"/>
              </a:rPr>
              <a:t>miraculous gifts are not available to the church in this age</a:t>
            </a:r>
            <a:r>
              <a:rPr lang="en-US" altLang="en-US" sz="36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1 Cor. 13:8</a:t>
            </a:r>
            <a:r>
              <a:rPr lang="en-US" altLang="en-US" sz="36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dissolve">
                                      <p:cBhvr>
                                        <p:cTn id="12" dur="5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dissolve">
                                      <p:cBhvr>
                                        <p:cTn id="17" dur="5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dissolve">
                                      <p:cBhvr>
                                        <p:cTn id="22"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975E1065-041C-4194-B341-B2A7577838BB}"/>
              </a:ext>
            </a:extLst>
          </p:cNvPr>
          <p:cNvSpPr>
            <a:spLocks noGrp="1" noChangeArrowheads="1"/>
          </p:cNvSpPr>
          <p:nvPr>
            <p:ph type="title"/>
          </p:nvPr>
        </p:nvSpPr>
        <p:spPr>
          <a:xfrm>
            <a:off x="685800" y="593725"/>
            <a:ext cx="10896600" cy="777875"/>
          </a:xfrm>
        </p:spPr>
        <p:txBody>
          <a:bodyPr/>
          <a:lstStyle/>
          <a:p>
            <a:pPr algn="ctr"/>
            <a:r>
              <a:rPr lang="en-US" altLang="en-US" b="1" dirty="0">
                <a:latin typeface="Times New Roman" panose="02020603050405020304" pitchFamily="18" charset="0"/>
                <a:cs typeface="Times New Roman" panose="02020603050405020304" pitchFamily="18" charset="0"/>
              </a:rPr>
              <a:t>What If Providential Healing Is In Mind? </a:t>
            </a:r>
          </a:p>
        </p:txBody>
      </p:sp>
      <p:sp>
        <p:nvSpPr>
          <p:cNvPr id="31747" name="Rectangle 3">
            <a:extLst>
              <a:ext uri="{FF2B5EF4-FFF2-40B4-BE49-F238E27FC236}">
                <a16:creationId xmlns:a16="http://schemas.microsoft.com/office/drawing/2014/main" xmlns="" id="{0EC4A148-4AA2-4651-B869-7BCF454A80C8}"/>
              </a:ext>
            </a:extLst>
          </p:cNvPr>
          <p:cNvSpPr>
            <a:spLocks noGrp="1" noChangeArrowheads="1"/>
          </p:cNvSpPr>
          <p:nvPr>
            <p:ph idx="1"/>
          </p:nvPr>
        </p:nvSpPr>
        <p:spPr>
          <a:xfrm>
            <a:off x="685800" y="1825625"/>
            <a:ext cx="10896600" cy="4351338"/>
          </a:xfrm>
        </p:spPr>
        <p:txBody>
          <a:bodyPr>
            <a:normAutofit/>
          </a:bodyPr>
          <a:lstStyle/>
          <a:p>
            <a:pPr>
              <a:lnSpc>
                <a:spcPct val="80000"/>
              </a:lnSpc>
            </a:pPr>
            <a:r>
              <a:rPr lang="en-US" altLang="en-US" sz="3600" dirty="0">
                <a:latin typeface="Times New Roman" panose="02020603050405020304" pitchFamily="18" charset="0"/>
                <a:cs typeface="Times New Roman" panose="02020603050405020304" pitchFamily="18" charset="0"/>
              </a:rPr>
              <a:t>Elijah’s prayer was answered providentially (</a:t>
            </a:r>
            <a:r>
              <a:rPr lang="en-US" altLang="en-US" sz="3600" b="1" dirty="0">
                <a:latin typeface="Times New Roman" panose="02020603050405020304" pitchFamily="18" charset="0"/>
                <a:cs typeface="Times New Roman" panose="02020603050405020304" pitchFamily="18" charset="0"/>
              </a:rPr>
              <a:t>17-18; 1 Kings 17:1; 18:1, 44</a:t>
            </a:r>
            <a:r>
              <a:rPr lang="en-US" altLang="en-US" sz="3600" dirty="0">
                <a:latin typeface="Times New Roman" panose="02020603050405020304" pitchFamily="18" charset="0"/>
                <a:cs typeface="Times New Roman" panose="02020603050405020304" pitchFamily="18" charset="0"/>
              </a:rPr>
              <a:t>). </a:t>
            </a:r>
          </a:p>
          <a:p>
            <a:pPr>
              <a:lnSpc>
                <a:spcPct val="80000"/>
              </a:lnSpc>
            </a:pPr>
            <a:r>
              <a:rPr lang="en-US" altLang="en-US" sz="3600" dirty="0">
                <a:latin typeface="Times New Roman" panose="02020603050405020304" pitchFamily="18" charset="0"/>
                <a:cs typeface="Times New Roman" panose="02020603050405020304" pitchFamily="18" charset="0"/>
              </a:rPr>
              <a:t>Therefore, when medical treatment is taken, and righteous people pray, much good can be accomplished  ( </a:t>
            </a:r>
            <a:r>
              <a:rPr lang="en-US" altLang="en-US" sz="3600" b="1" dirty="0">
                <a:latin typeface="Times New Roman" panose="02020603050405020304" pitchFamily="18" charset="0"/>
                <a:cs typeface="Times New Roman" panose="02020603050405020304" pitchFamily="18" charset="0"/>
              </a:rPr>
              <a:t>5:16)</a:t>
            </a:r>
            <a:r>
              <a:rPr lang="en-US" altLang="en-US" sz="3600" dirty="0">
                <a:latin typeface="Times New Roman" panose="02020603050405020304" pitchFamily="18" charset="0"/>
                <a:cs typeface="Times New Roman" panose="02020603050405020304" pitchFamily="18" charset="0"/>
              </a:rPr>
              <a:t>. </a:t>
            </a:r>
          </a:p>
          <a:p>
            <a:pPr>
              <a:lnSpc>
                <a:spcPct val="80000"/>
              </a:lnSpc>
            </a:pPr>
            <a:r>
              <a:rPr lang="en-US" altLang="en-US" sz="3600" dirty="0">
                <a:latin typeface="Times New Roman" panose="02020603050405020304" pitchFamily="18" charset="0"/>
                <a:cs typeface="Times New Roman" panose="02020603050405020304" pitchFamily="18" charset="0"/>
              </a:rPr>
              <a:t>We would also conclude that the practice of anointing with oil has become unnecessary with the advancement of medical science.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dissolve">
                                      <p:cBhvr>
                                        <p:cTn id="12" dur="5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dissolve">
                                      <p:cBhvr>
                                        <p:cTn id="17" dur="500"/>
                                        <p:tgtEl>
                                          <p:spTgt spid="31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dissolve">
                                      <p:cBhvr>
                                        <p:cTn id="22"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9C3AB0B1-5EAB-46D8-9A66-56B98560687D}"/>
              </a:ext>
            </a:extLst>
          </p:cNvPr>
          <p:cNvSpPr>
            <a:spLocks noGrp="1" noChangeArrowheads="1"/>
          </p:cNvSpPr>
          <p:nvPr>
            <p:ph type="title"/>
          </p:nvPr>
        </p:nvSpPr>
        <p:spPr>
          <a:xfrm>
            <a:off x="609600" y="990600"/>
            <a:ext cx="11049000" cy="700088"/>
          </a:xfrm>
        </p:spPr>
        <p:txBody>
          <a:bodyPr/>
          <a:lstStyle/>
          <a:p>
            <a:pPr algn="ctr"/>
            <a:r>
              <a:rPr lang="en-US" altLang="en-US" dirty="0">
                <a:latin typeface="Times New Roman" panose="02020603050405020304" pitchFamily="18" charset="0"/>
                <a:cs typeface="Times New Roman" panose="02020603050405020304" pitchFamily="18" charset="0"/>
              </a:rPr>
              <a:t>Lessons From The Text</a:t>
            </a:r>
          </a:p>
        </p:txBody>
      </p:sp>
      <p:sp>
        <p:nvSpPr>
          <p:cNvPr id="32771" name="Rectangle 3">
            <a:extLst>
              <a:ext uri="{FF2B5EF4-FFF2-40B4-BE49-F238E27FC236}">
                <a16:creationId xmlns:a16="http://schemas.microsoft.com/office/drawing/2014/main" xmlns="" id="{35F1F095-8BFF-43B9-BD1A-50383DE914E6}"/>
              </a:ext>
            </a:extLst>
          </p:cNvPr>
          <p:cNvSpPr>
            <a:spLocks noGrp="1" noChangeArrowheads="1"/>
          </p:cNvSpPr>
          <p:nvPr>
            <p:ph idx="1"/>
          </p:nvPr>
        </p:nvSpPr>
        <p:spPr>
          <a:xfrm>
            <a:off x="609600" y="1978025"/>
            <a:ext cx="11049000" cy="1755775"/>
          </a:xfrm>
        </p:spPr>
        <p:txBody>
          <a:bodyPr>
            <a:normAutofit/>
          </a:bodyPr>
          <a:lstStyle/>
          <a:p>
            <a:r>
              <a:rPr lang="en-US" altLang="en-US" sz="3600" dirty="0">
                <a:latin typeface="Times New Roman" panose="02020603050405020304" pitchFamily="18" charset="0"/>
                <a:cs typeface="Times New Roman" panose="02020603050405020304" pitchFamily="18" charset="0"/>
              </a:rPr>
              <a:t>Shepherds should be involved when people are experiencing sickness– either physical or spiritual</a:t>
            </a:r>
          </a:p>
          <a:p>
            <a:r>
              <a:rPr lang="en-US" altLang="en-US" sz="3600" dirty="0">
                <a:latin typeface="Times New Roman" panose="02020603050405020304" pitchFamily="18" charset="0"/>
                <a:cs typeface="Times New Roman" panose="02020603050405020304" pitchFamily="18" charset="0"/>
              </a:rPr>
              <a:t>Prayer is still powerful in all of life’s circumstances.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dissolve">
                                      <p:cBhvr>
                                        <p:cTn id="12" dur="500"/>
                                        <p:tgtEl>
                                          <p:spTgt spid="32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dissolve">
                                      <p:cBhvr>
                                        <p:cTn id="17"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A6E2D1D-37A2-4481-88D5-F79CF377F2A9}"/>
              </a:ext>
            </a:extLst>
          </p:cNvPr>
          <p:cNvGraphicFramePr>
            <a:graphicFrameLocks noGrp="1"/>
          </p:cNvGraphicFramePr>
          <p:nvPr>
            <p:extLst>
              <p:ext uri="{D42A27DB-BD31-4B8C-83A1-F6EECF244321}">
                <p14:modId xmlns:p14="http://schemas.microsoft.com/office/powerpoint/2010/main" val="2528145694"/>
              </p:ext>
            </p:extLst>
          </p:nvPr>
        </p:nvGraphicFramePr>
        <p:xfrm>
          <a:off x="0" y="5273715"/>
          <a:ext cx="12192000" cy="1584285"/>
        </p:xfrm>
        <a:graphic>
          <a:graphicData uri="http://schemas.openxmlformats.org/drawingml/2006/table">
            <a:tbl>
              <a:tblPr firstRow="1" bandRow="1">
                <a:tableStyleId>{F5AB1C69-6EDB-4FF4-983F-18BD219EF322}</a:tableStyleId>
              </a:tblPr>
              <a:tblGrid>
                <a:gridCol w="2677166">
                  <a:extLst>
                    <a:ext uri="{9D8B030D-6E8A-4147-A177-3AD203B41FA5}">
                      <a16:colId xmlns:a16="http://schemas.microsoft.com/office/drawing/2014/main" xmlns="" val="2637709380"/>
                    </a:ext>
                  </a:extLst>
                </a:gridCol>
                <a:gridCol w="1439620">
                  <a:extLst>
                    <a:ext uri="{9D8B030D-6E8A-4147-A177-3AD203B41FA5}">
                      <a16:colId xmlns:a16="http://schemas.microsoft.com/office/drawing/2014/main" xmlns="" val="944661024"/>
                    </a:ext>
                  </a:extLst>
                </a:gridCol>
                <a:gridCol w="8075214">
                  <a:extLst>
                    <a:ext uri="{9D8B030D-6E8A-4147-A177-3AD203B41FA5}">
                      <a16:colId xmlns:a16="http://schemas.microsoft.com/office/drawing/2014/main" xmlns="" val="1212438715"/>
                    </a:ext>
                  </a:extLst>
                </a:gridCol>
              </a:tblGrid>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dirty="0">
                          <a:effectLst>
                            <a:outerShdw blurRad="38100" dist="38100" dir="2700000" algn="tl">
                              <a:srgbClr val="000000">
                                <a:alpha val="43137"/>
                              </a:srgbClr>
                            </a:outerShdw>
                          </a:effectLst>
                        </a:rPr>
                        <a:t>348</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dirty="0">
                          <a:effectLst>
                            <a:outerShdw blurRad="38100" dist="38100" dir="2700000" algn="tl">
                              <a:srgbClr val="000000">
                                <a:alpha val="43137"/>
                              </a:srgbClr>
                            </a:outerShdw>
                          </a:effectLst>
                        </a:rPr>
                        <a:t>Jesus Is Tenderly Calling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xmlns="" val="2769569301"/>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dirty="0">
                          <a:effectLst>
                            <a:outerShdw blurRad="38100" dist="38100" dir="2700000" algn="tl">
                              <a:srgbClr val="000000">
                                <a:alpha val="43137"/>
                              </a:srgbClr>
                            </a:outerShdw>
                          </a:effectLst>
                        </a:rPr>
                        <a:t>247</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dirty="0">
                          <a:effectLst>
                            <a:outerShdw blurRad="38100" dist="38100" dir="2700000" algn="tl">
                              <a:srgbClr val="000000">
                                <a:alpha val="43137"/>
                              </a:srgbClr>
                            </a:outerShdw>
                          </a:effectLst>
                        </a:rPr>
                        <a:t>Tell It Today</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xmlns="" val="3760198743"/>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xmlns="" val="2636374870"/>
                  </a:ext>
                </a:extLst>
              </a:tr>
            </a:tbl>
          </a:graphicData>
        </a:graphic>
      </p:graphicFrame>
      <p:sp>
        <p:nvSpPr>
          <p:cNvPr id="3" name="Rectangle 2">
            <a:extLst>
              <a:ext uri="{FF2B5EF4-FFF2-40B4-BE49-F238E27FC236}">
                <a16:creationId xmlns:a16="http://schemas.microsoft.com/office/drawing/2014/main" xmlns="" id="{B6D9C038-B95E-4D04-AD3A-8FDA36C3E8EB}"/>
              </a:ext>
            </a:extLst>
          </p:cNvPr>
          <p:cNvSpPr/>
          <p:nvPr/>
        </p:nvSpPr>
        <p:spPr>
          <a:xfrm>
            <a:off x="609600" y="553283"/>
            <a:ext cx="10972800" cy="4247317"/>
          </a:xfrm>
          <a:prstGeom prst="rect">
            <a:avLst/>
          </a:prstGeom>
        </p:spPr>
        <p:txBody>
          <a:bodyPr wrap="square">
            <a:spAutoFit/>
          </a:bodyPr>
          <a:lstStyle/>
          <a:p>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Invitation: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1. Hearing and faith,  </a:t>
            </a:r>
            <a:r>
              <a:rPr lang="en-US" sz="2800" b="1" dirty="0">
                <a:latin typeface="Times New Roman" panose="02020603050405020304" pitchFamily="18" charset="0"/>
                <a:ea typeface="Calibri" panose="020F0502020204030204" pitchFamily="34" charset="0"/>
                <a:cs typeface="Times New Roman" panose="02020603050405020304" pitchFamily="18" charset="0"/>
              </a:rPr>
              <a:t>Mark 16:16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2. Repentance, </a:t>
            </a:r>
            <a:r>
              <a:rPr lang="en-US" sz="2800" b="1" dirty="0">
                <a:latin typeface="Times New Roman" panose="02020603050405020304" pitchFamily="18" charset="0"/>
                <a:ea typeface="Calibri" panose="020F0502020204030204" pitchFamily="34" charset="0"/>
                <a:cs typeface="Times New Roman" panose="02020603050405020304" pitchFamily="18" charset="0"/>
              </a:rPr>
              <a:t>Acts 2:38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3. Professing Christ, </a:t>
            </a:r>
            <a:r>
              <a:rPr lang="en-US" sz="2800" b="1" dirty="0">
                <a:latin typeface="Times New Roman" panose="02020603050405020304" pitchFamily="18" charset="0"/>
                <a:ea typeface="Calibri" panose="020F0502020204030204" pitchFamily="34" charset="0"/>
                <a:cs typeface="Times New Roman" panose="02020603050405020304" pitchFamily="18" charset="0"/>
              </a:rPr>
              <a:t>Rom. 10:9-10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4. Immersion in water, </a:t>
            </a:r>
            <a:r>
              <a:rPr lang="en-US" sz="2800" b="1" dirty="0">
                <a:latin typeface="Times New Roman" panose="02020603050405020304" pitchFamily="18" charset="0"/>
                <a:ea typeface="Calibri" panose="020F0502020204030204" pitchFamily="34" charset="0"/>
                <a:cs typeface="Times New Roman" panose="02020603050405020304" pitchFamily="18" charset="0"/>
              </a:rPr>
              <a:t>Acts 22:16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5. Faithfulness, </a:t>
            </a:r>
            <a:r>
              <a:rPr lang="en-US" sz="2800" b="1" dirty="0">
                <a:latin typeface="Times New Roman" panose="02020603050405020304" pitchFamily="18" charset="0"/>
                <a:ea typeface="Calibri" panose="020F0502020204030204" pitchFamily="34" charset="0"/>
                <a:cs typeface="Times New Roman" panose="02020603050405020304" pitchFamily="18" charset="0"/>
              </a:rPr>
              <a:t>Rev. 2:10</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r>
              <a:rPr lang="en-US" sz="2800" dirty="0">
                <a:latin typeface="Times New Roman" panose="02020603050405020304" pitchFamily="18" charset="0"/>
                <a:ea typeface="Calibri" panose="020F0502020204030204" pitchFamily="34" charset="0"/>
                <a:cs typeface="Times New Roman" panose="02020603050405020304" pitchFamily="18" charset="0"/>
              </a:rPr>
              <a:t>     6.  Prayerful penitence for the erring child of God, </a:t>
            </a:r>
            <a:r>
              <a:rPr lang="en-US" sz="2800" b="1" dirty="0">
                <a:latin typeface="Times New Roman" panose="02020603050405020304" pitchFamily="18" charset="0"/>
                <a:ea typeface="Calibri" panose="020F0502020204030204" pitchFamily="34" charset="0"/>
                <a:cs typeface="Times New Roman" panose="02020603050405020304" pitchFamily="18" charset="0"/>
              </a:rPr>
              <a:t>Acts 8:22</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Repent therefore of this your wickedness, and pray God if perhaps the thought of your heart may be forgiven you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(Acts 8:22)</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573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xmlns="" id="{3D07562D-AE4E-4CD4-BD69-5F722A49D956}"/>
              </a:ext>
            </a:extLst>
          </p:cNvPr>
          <p:cNvSpPr>
            <a:spLocks noGrp="1" noChangeArrowheads="1"/>
          </p:cNvSpPr>
          <p:nvPr>
            <p:ph type="title"/>
          </p:nvPr>
        </p:nvSpPr>
        <p:spPr>
          <a:xfrm>
            <a:off x="609600" y="762000"/>
            <a:ext cx="10972800" cy="974726"/>
          </a:xfrm>
        </p:spPr>
        <p:txBody>
          <a:bodyPr/>
          <a:lstStyle/>
          <a:p>
            <a:pPr algn="ctr"/>
            <a:r>
              <a:rPr lang="en-US" altLang="en-US" dirty="0">
                <a:latin typeface="Times New Roman" panose="02020603050405020304" pitchFamily="18" charset="0"/>
                <a:cs typeface="Times New Roman" panose="02020603050405020304" pitchFamily="18" charset="0"/>
              </a:rPr>
              <a:t>Times for Prayer and Praise (</a:t>
            </a:r>
            <a:r>
              <a:rPr lang="en-US" altLang="en-US" b="1" dirty="0">
                <a:latin typeface="Times New Roman" panose="02020603050405020304" pitchFamily="18" charset="0"/>
                <a:cs typeface="Times New Roman" panose="02020603050405020304" pitchFamily="18" charset="0"/>
              </a:rPr>
              <a:t>Jas. 5:13-18</a:t>
            </a:r>
            <a:r>
              <a:rPr lang="en-US" altLang="en-US" dirty="0">
                <a:latin typeface="Times New Roman" panose="02020603050405020304" pitchFamily="18" charset="0"/>
                <a:cs typeface="Times New Roman" panose="02020603050405020304" pitchFamily="18" charset="0"/>
              </a:rPr>
              <a:t>)</a:t>
            </a:r>
          </a:p>
        </p:txBody>
      </p:sp>
      <p:sp>
        <p:nvSpPr>
          <p:cNvPr id="8202" name="Rectangle 10">
            <a:extLst>
              <a:ext uri="{FF2B5EF4-FFF2-40B4-BE49-F238E27FC236}">
                <a16:creationId xmlns:a16="http://schemas.microsoft.com/office/drawing/2014/main" xmlns="" id="{6880769E-86FA-412B-A604-1E709350C75E}"/>
              </a:ext>
            </a:extLst>
          </p:cNvPr>
          <p:cNvSpPr>
            <a:spLocks noGrp="1" noChangeArrowheads="1"/>
          </p:cNvSpPr>
          <p:nvPr>
            <p:ph type="body" sz="half" idx="2"/>
          </p:nvPr>
        </p:nvSpPr>
        <p:spPr>
          <a:xfrm>
            <a:off x="4876800" y="1981200"/>
            <a:ext cx="6705600" cy="2971800"/>
          </a:xfrm>
        </p:spPr>
        <p:txBody>
          <a:bodyPr>
            <a:normAutofit/>
          </a:bodyPr>
          <a:lstStyle/>
          <a:p>
            <a:r>
              <a:rPr lang="en-US" altLang="en-US" sz="4000" dirty="0">
                <a:latin typeface="Times New Roman" panose="02020603050405020304" pitchFamily="18" charset="0"/>
                <a:cs typeface="Times New Roman" panose="02020603050405020304" pitchFamily="18" charset="0"/>
              </a:rPr>
              <a:t>Times of Suffering (</a:t>
            </a:r>
            <a:r>
              <a:rPr lang="en-US" altLang="en-US" sz="4000" b="1" dirty="0">
                <a:latin typeface="Times New Roman" panose="02020603050405020304" pitchFamily="18" charset="0"/>
                <a:cs typeface="Times New Roman" panose="02020603050405020304" pitchFamily="18" charset="0"/>
              </a:rPr>
              <a:t>13</a:t>
            </a:r>
            <a:r>
              <a:rPr lang="en-US" altLang="en-US" sz="4000" dirty="0">
                <a:latin typeface="Times New Roman" panose="02020603050405020304" pitchFamily="18" charset="0"/>
                <a:cs typeface="Times New Roman" panose="02020603050405020304" pitchFamily="18" charset="0"/>
              </a:rPr>
              <a:t>)</a:t>
            </a:r>
          </a:p>
          <a:p>
            <a:r>
              <a:rPr lang="en-US" altLang="en-US" sz="4000" dirty="0">
                <a:latin typeface="Times New Roman" panose="02020603050405020304" pitchFamily="18" charset="0"/>
                <a:cs typeface="Times New Roman" panose="02020603050405020304" pitchFamily="18" charset="0"/>
              </a:rPr>
              <a:t>Times of Cheer (</a:t>
            </a:r>
            <a:r>
              <a:rPr lang="en-US" altLang="en-US" sz="4000" b="1" dirty="0">
                <a:latin typeface="Times New Roman" panose="02020603050405020304" pitchFamily="18" charset="0"/>
                <a:cs typeface="Times New Roman" panose="02020603050405020304" pitchFamily="18" charset="0"/>
              </a:rPr>
              <a:t>13</a:t>
            </a:r>
            <a:r>
              <a:rPr lang="en-US" altLang="en-US" sz="4000" dirty="0">
                <a:latin typeface="Times New Roman" panose="02020603050405020304" pitchFamily="18" charset="0"/>
                <a:cs typeface="Times New Roman" panose="02020603050405020304" pitchFamily="18" charset="0"/>
              </a:rPr>
              <a:t>)</a:t>
            </a:r>
          </a:p>
          <a:p>
            <a:r>
              <a:rPr lang="en-US" altLang="en-US" sz="4000" dirty="0">
                <a:latin typeface="Times New Roman" panose="02020603050405020304" pitchFamily="18" charset="0"/>
                <a:cs typeface="Times New Roman" panose="02020603050405020304" pitchFamily="18" charset="0"/>
              </a:rPr>
              <a:t>Times of Sickness (</a:t>
            </a:r>
            <a:r>
              <a:rPr lang="en-US" altLang="en-US" sz="4000" b="1" dirty="0">
                <a:latin typeface="Times New Roman" panose="02020603050405020304" pitchFamily="18" charset="0"/>
                <a:cs typeface="Times New Roman" panose="02020603050405020304" pitchFamily="18" charset="0"/>
              </a:rPr>
              <a:t>14-18</a:t>
            </a:r>
            <a:r>
              <a:rPr lang="en-US" altLang="en-US" sz="4000" dirty="0">
                <a:latin typeface="Times New Roman" panose="02020603050405020304" pitchFamily="18" charset="0"/>
                <a:cs typeface="Times New Roman" panose="02020603050405020304" pitchFamily="18" charset="0"/>
              </a:rPr>
              <a:t>)</a:t>
            </a:r>
          </a:p>
          <a:p>
            <a:pPr>
              <a:buFontTx/>
              <a:buChar char="-"/>
            </a:pPr>
            <a:r>
              <a:rPr lang="en-US" altLang="en-US" sz="4000" dirty="0">
                <a:latin typeface="Times New Roman" panose="02020603050405020304" pitchFamily="18" charset="0"/>
                <a:cs typeface="Times New Roman" panose="02020603050405020304" pitchFamily="18" charset="0"/>
              </a:rPr>
              <a:t>A Difficult Text</a:t>
            </a:r>
          </a:p>
          <a:p>
            <a:pPr>
              <a:buFontTx/>
              <a:buNone/>
            </a:pPr>
            <a:endParaRPr lang="en-US" altLang="en-US" sz="2800" b="1" dirty="0"/>
          </a:p>
        </p:txBody>
      </p:sp>
      <p:pic>
        <p:nvPicPr>
          <p:cNvPr id="8198" name="Picture 6" descr="gormangift_1809_12366825">
            <a:extLst>
              <a:ext uri="{FF2B5EF4-FFF2-40B4-BE49-F238E27FC236}">
                <a16:creationId xmlns:a16="http://schemas.microsoft.com/office/drawing/2014/main" xmlns="" id="{236DB46D-61B1-4C7B-A4A3-D7A42839D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286000"/>
            <a:ext cx="28575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02">
                                            <p:txEl>
                                              <p:pRg st="0" end="0"/>
                                            </p:txEl>
                                          </p:spTgt>
                                        </p:tgtEl>
                                        <p:attrNameLst>
                                          <p:attrName>style.visibility</p:attrName>
                                        </p:attrNameLst>
                                      </p:cBhvr>
                                      <p:to>
                                        <p:strVal val="visible"/>
                                      </p:to>
                                    </p:set>
                                    <p:animEffect transition="in" filter="dissolve">
                                      <p:cBhvr>
                                        <p:cTn id="12" dur="500"/>
                                        <p:tgtEl>
                                          <p:spTgt spid="82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02">
                                            <p:txEl>
                                              <p:pRg st="1" end="1"/>
                                            </p:txEl>
                                          </p:spTgt>
                                        </p:tgtEl>
                                        <p:attrNameLst>
                                          <p:attrName>style.visibility</p:attrName>
                                        </p:attrNameLst>
                                      </p:cBhvr>
                                      <p:to>
                                        <p:strVal val="visible"/>
                                      </p:to>
                                    </p:set>
                                    <p:animEffect transition="in" filter="dissolve">
                                      <p:cBhvr>
                                        <p:cTn id="17" dur="500"/>
                                        <p:tgtEl>
                                          <p:spTgt spid="820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02">
                                            <p:txEl>
                                              <p:pRg st="2" end="2"/>
                                            </p:txEl>
                                          </p:spTgt>
                                        </p:tgtEl>
                                        <p:attrNameLst>
                                          <p:attrName>style.visibility</p:attrName>
                                        </p:attrNameLst>
                                      </p:cBhvr>
                                      <p:to>
                                        <p:strVal val="visible"/>
                                      </p:to>
                                    </p:set>
                                    <p:animEffect transition="in" filter="dissolve">
                                      <p:cBhvr>
                                        <p:cTn id="22" dur="500"/>
                                        <p:tgtEl>
                                          <p:spTgt spid="820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02">
                                            <p:txEl>
                                              <p:pRg st="3" end="3"/>
                                            </p:txEl>
                                          </p:spTgt>
                                        </p:tgtEl>
                                        <p:attrNameLst>
                                          <p:attrName>style.visibility</p:attrName>
                                        </p:attrNameLst>
                                      </p:cBhvr>
                                      <p:to>
                                        <p:strVal val="visible"/>
                                      </p:to>
                                    </p:set>
                                    <p:animEffect transition="in" filter="dissolve">
                                      <p:cBhvr>
                                        <p:cTn id="27" dur="500"/>
                                        <p:tgtEl>
                                          <p:spTgt spid="82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20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51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D38C68B2-C840-4C26-B56A-AB56C5917EA8}"/>
              </a:ext>
            </a:extLst>
          </p:cNvPr>
          <p:cNvSpPr>
            <a:spLocks noGrp="1" noChangeArrowheads="1"/>
          </p:cNvSpPr>
          <p:nvPr>
            <p:ph type="title"/>
          </p:nvPr>
        </p:nvSpPr>
        <p:spPr/>
        <p:txBody>
          <a:bodyPr/>
          <a:lstStyle/>
          <a:p>
            <a:pPr algn="ctr"/>
            <a:r>
              <a:rPr lang="en-US" altLang="en-US" b="1" dirty="0">
                <a:latin typeface="Times New Roman" panose="02020603050405020304" pitchFamily="18" charset="0"/>
                <a:cs typeface="Times New Roman" panose="02020603050405020304" pitchFamily="18" charset="0"/>
              </a:rPr>
              <a:t>The Book of James: A Break Down</a:t>
            </a:r>
          </a:p>
        </p:txBody>
      </p:sp>
      <p:sp>
        <p:nvSpPr>
          <p:cNvPr id="14339" name="Rectangle 3">
            <a:extLst>
              <a:ext uri="{FF2B5EF4-FFF2-40B4-BE49-F238E27FC236}">
                <a16:creationId xmlns:a16="http://schemas.microsoft.com/office/drawing/2014/main" xmlns="" id="{D3B6198D-7C09-42EA-8781-C6C5F1EE9062}"/>
              </a:ext>
            </a:extLst>
          </p:cNvPr>
          <p:cNvSpPr>
            <a:spLocks noGrp="1" noChangeArrowheads="1"/>
          </p:cNvSpPr>
          <p:nvPr>
            <p:ph idx="1"/>
          </p:nvPr>
        </p:nvSpPr>
        <p:spPr/>
        <p:txBody>
          <a:bodyPr>
            <a:normAutofit/>
          </a:bodyPr>
          <a:lstStyle/>
          <a:p>
            <a:pPr>
              <a:lnSpc>
                <a:spcPct val="80000"/>
              </a:lnSpc>
            </a:pPr>
            <a:r>
              <a:rPr lang="en-US" altLang="en-US" sz="3600" dirty="0">
                <a:latin typeface="Times New Roman" panose="02020603050405020304" pitchFamily="18" charset="0"/>
                <a:cs typeface="Times New Roman" panose="02020603050405020304" pitchFamily="18" charset="0"/>
              </a:rPr>
              <a:t>Essentials of Pure Religion (</a:t>
            </a:r>
            <a:r>
              <a:rPr lang="en-US" altLang="en-US" sz="3600" b="1" dirty="0">
                <a:latin typeface="Times New Roman" panose="02020603050405020304" pitchFamily="18" charset="0"/>
                <a:cs typeface="Times New Roman" panose="02020603050405020304" pitchFamily="18" charset="0"/>
              </a:rPr>
              <a:t>1</a:t>
            </a:r>
            <a:r>
              <a:rPr lang="en-US" altLang="en-US" sz="3600" dirty="0">
                <a:latin typeface="Times New Roman" panose="02020603050405020304" pitchFamily="18" charset="0"/>
                <a:cs typeface="Times New Roman" panose="02020603050405020304" pitchFamily="18" charset="0"/>
              </a:rPr>
              <a:t>)</a:t>
            </a:r>
          </a:p>
          <a:p>
            <a:pPr>
              <a:lnSpc>
                <a:spcPct val="80000"/>
              </a:lnSpc>
            </a:pPr>
            <a:r>
              <a:rPr lang="en-US" altLang="en-US" sz="3600" dirty="0">
                <a:latin typeface="Times New Roman" panose="02020603050405020304" pitchFamily="18" charset="0"/>
                <a:cs typeface="Times New Roman" panose="02020603050405020304" pitchFamily="18" charset="0"/>
              </a:rPr>
              <a:t>Faith and love (</a:t>
            </a:r>
            <a:r>
              <a:rPr lang="en-US" altLang="en-US" sz="3600" b="1" dirty="0">
                <a:latin typeface="Times New Roman" panose="02020603050405020304" pitchFamily="18" charset="0"/>
                <a:cs typeface="Times New Roman" panose="02020603050405020304" pitchFamily="18" charset="0"/>
              </a:rPr>
              <a:t>2:1-13</a:t>
            </a:r>
            <a:r>
              <a:rPr lang="en-US" altLang="en-US" sz="3600" dirty="0">
                <a:latin typeface="Times New Roman" panose="02020603050405020304" pitchFamily="18" charset="0"/>
                <a:cs typeface="Times New Roman" panose="02020603050405020304" pitchFamily="18" charset="0"/>
              </a:rPr>
              <a:t>), Faith and works (</a:t>
            </a:r>
            <a:r>
              <a:rPr lang="en-US" altLang="en-US" sz="3600" b="1" dirty="0">
                <a:latin typeface="Times New Roman" panose="02020603050405020304" pitchFamily="18" charset="0"/>
                <a:cs typeface="Times New Roman" panose="02020603050405020304" pitchFamily="18" charset="0"/>
              </a:rPr>
              <a:t>2:14-26</a:t>
            </a:r>
            <a:r>
              <a:rPr lang="en-US" altLang="en-US" sz="3600" dirty="0">
                <a:latin typeface="Times New Roman" panose="02020603050405020304" pitchFamily="18" charset="0"/>
                <a:cs typeface="Times New Roman" panose="02020603050405020304" pitchFamily="18" charset="0"/>
              </a:rPr>
              <a:t>)</a:t>
            </a:r>
          </a:p>
          <a:p>
            <a:pPr>
              <a:lnSpc>
                <a:spcPct val="80000"/>
              </a:lnSpc>
            </a:pPr>
            <a:r>
              <a:rPr lang="en-US" altLang="en-US" sz="3600" dirty="0">
                <a:latin typeface="Times New Roman" panose="02020603050405020304" pitchFamily="18" charset="0"/>
                <a:cs typeface="Times New Roman" panose="02020603050405020304" pitchFamily="18" charset="0"/>
              </a:rPr>
              <a:t>The tongue (</a:t>
            </a:r>
            <a:r>
              <a:rPr lang="en-US" altLang="en-US" sz="3600" b="1" dirty="0">
                <a:latin typeface="Times New Roman" panose="02020603050405020304" pitchFamily="18" charset="0"/>
                <a:cs typeface="Times New Roman" panose="02020603050405020304" pitchFamily="18" charset="0"/>
              </a:rPr>
              <a:t>3:1-12</a:t>
            </a:r>
            <a:r>
              <a:rPr lang="en-US" altLang="en-US" sz="3600" dirty="0">
                <a:latin typeface="Times New Roman" panose="02020603050405020304" pitchFamily="18" charset="0"/>
                <a:cs typeface="Times New Roman" panose="02020603050405020304" pitchFamily="18" charset="0"/>
              </a:rPr>
              <a:t>), Heavenly Wisdom (</a:t>
            </a:r>
            <a:r>
              <a:rPr lang="en-US" altLang="en-US" sz="3600" b="1" dirty="0">
                <a:latin typeface="Times New Roman" panose="02020603050405020304" pitchFamily="18" charset="0"/>
                <a:cs typeface="Times New Roman" panose="02020603050405020304" pitchFamily="18" charset="0"/>
              </a:rPr>
              <a:t>3:13-18</a:t>
            </a:r>
            <a:r>
              <a:rPr lang="en-US" altLang="en-US" sz="3600" dirty="0">
                <a:latin typeface="Times New Roman" panose="02020603050405020304" pitchFamily="18" charset="0"/>
                <a:cs typeface="Times New Roman" panose="02020603050405020304" pitchFamily="18" charset="0"/>
              </a:rPr>
              <a:t>)</a:t>
            </a:r>
          </a:p>
          <a:p>
            <a:pPr>
              <a:lnSpc>
                <a:spcPct val="80000"/>
              </a:lnSpc>
            </a:pPr>
            <a:r>
              <a:rPr lang="en-US" altLang="en-US" sz="3600" dirty="0">
                <a:latin typeface="Times New Roman" panose="02020603050405020304" pitchFamily="18" charset="0"/>
                <a:cs typeface="Times New Roman" panose="02020603050405020304" pitchFamily="18" charset="0"/>
              </a:rPr>
              <a:t>Carnality and its cure (</a:t>
            </a:r>
            <a:r>
              <a:rPr lang="en-US" altLang="en-US" sz="3600" b="1" dirty="0">
                <a:latin typeface="Times New Roman" panose="02020603050405020304" pitchFamily="18" charset="0"/>
                <a:cs typeface="Times New Roman" panose="02020603050405020304" pitchFamily="18" charset="0"/>
              </a:rPr>
              <a:t>4:1-12</a:t>
            </a:r>
            <a:r>
              <a:rPr lang="en-US" altLang="en-US" sz="3600" dirty="0">
                <a:latin typeface="Times New Roman" panose="02020603050405020304" pitchFamily="18" charset="0"/>
                <a:cs typeface="Times New Roman" panose="02020603050405020304" pitchFamily="18" charset="0"/>
              </a:rPr>
              <a:t>), Proper view of life (</a:t>
            </a:r>
            <a:r>
              <a:rPr lang="en-US" altLang="en-US" sz="3600" b="1" dirty="0">
                <a:latin typeface="Times New Roman" panose="02020603050405020304" pitchFamily="18" charset="0"/>
                <a:cs typeface="Times New Roman" panose="02020603050405020304" pitchFamily="18" charset="0"/>
              </a:rPr>
              <a:t>4:13-17</a:t>
            </a:r>
            <a:r>
              <a:rPr lang="en-US" altLang="en-US" sz="3600" dirty="0">
                <a:latin typeface="Times New Roman" panose="02020603050405020304" pitchFamily="18" charset="0"/>
                <a:cs typeface="Times New Roman" panose="02020603050405020304" pitchFamily="18" charset="0"/>
              </a:rPr>
              <a:t>)</a:t>
            </a:r>
          </a:p>
          <a:p>
            <a:pPr>
              <a:lnSpc>
                <a:spcPct val="80000"/>
              </a:lnSpc>
            </a:pPr>
            <a:r>
              <a:rPr lang="en-US" altLang="en-US" sz="3600" dirty="0">
                <a:latin typeface="Times New Roman" panose="02020603050405020304" pitchFamily="18" charset="0"/>
                <a:cs typeface="Times New Roman" panose="02020603050405020304" pitchFamily="18" charset="0"/>
              </a:rPr>
              <a:t>Perseverance (</a:t>
            </a:r>
            <a:r>
              <a:rPr lang="en-US" altLang="en-US" sz="3600" b="1" dirty="0">
                <a:latin typeface="Times New Roman" panose="02020603050405020304" pitchFamily="18" charset="0"/>
                <a:cs typeface="Times New Roman" panose="02020603050405020304" pitchFamily="18" charset="0"/>
              </a:rPr>
              <a:t>5:1-12</a:t>
            </a:r>
            <a:r>
              <a:rPr lang="en-US" altLang="en-US" sz="3600" dirty="0">
                <a:latin typeface="Times New Roman" panose="02020603050405020304" pitchFamily="18" charset="0"/>
                <a:cs typeface="Times New Roman" panose="02020603050405020304" pitchFamily="18" charset="0"/>
              </a:rPr>
              <a:t>), Praise and Prayer (</a:t>
            </a:r>
            <a:r>
              <a:rPr lang="en-US" altLang="en-US" sz="3600" b="1" dirty="0">
                <a:latin typeface="Times New Roman" panose="02020603050405020304" pitchFamily="18" charset="0"/>
                <a:cs typeface="Times New Roman" panose="02020603050405020304" pitchFamily="18" charset="0"/>
              </a:rPr>
              <a:t>5:13-18</a:t>
            </a:r>
            <a:r>
              <a:rPr lang="en-US" altLang="en-US" sz="3600" dirty="0">
                <a:latin typeface="Times New Roman" panose="02020603050405020304" pitchFamily="18" charset="0"/>
                <a:cs typeface="Times New Roman" panose="02020603050405020304" pitchFamily="18" charset="0"/>
              </a:rPr>
              <a:t>), Prodigal restoration (</a:t>
            </a:r>
            <a:r>
              <a:rPr lang="en-US" altLang="en-US" sz="3600" b="1" dirty="0">
                <a:latin typeface="Times New Roman" panose="02020603050405020304" pitchFamily="18" charset="0"/>
                <a:cs typeface="Times New Roman" panose="02020603050405020304" pitchFamily="18" charset="0"/>
              </a:rPr>
              <a:t>5:19-20</a:t>
            </a:r>
            <a:r>
              <a:rPr lang="en-US" altLang="en-US" sz="36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dissolve">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dissolve">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dissolve">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dissolve">
                                      <p:cBhvr>
                                        <p:cTn id="27" dur="5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dissolve">
                                      <p:cBhvr>
                                        <p:cTn id="32"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94A88E48-F1D8-4937-9875-DAD56B070877}"/>
              </a:ext>
            </a:extLst>
          </p:cNvPr>
          <p:cNvSpPr>
            <a:spLocks noGrp="1" noChangeArrowheads="1"/>
          </p:cNvSpPr>
          <p:nvPr>
            <p:ph type="title"/>
          </p:nvPr>
        </p:nvSpPr>
        <p:spPr>
          <a:xfrm>
            <a:off x="609600" y="533400"/>
            <a:ext cx="10972800" cy="914400"/>
          </a:xfrm>
        </p:spPr>
        <p:txBody>
          <a:bodyPr/>
          <a:lstStyle/>
          <a:p>
            <a:pPr algn="ctr"/>
            <a:r>
              <a:rPr lang="en-US" altLang="en-US" b="1" dirty="0">
                <a:latin typeface="Times New Roman" panose="02020603050405020304" pitchFamily="18" charset="0"/>
                <a:cs typeface="Times New Roman" panose="02020603050405020304" pitchFamily="18" charset="0"/>
              </a:rPr>
              <a:t>In Times of Suffering, Let Us “Pray” (13)</a:t>
            </a:r>
          </a:p>
        </p:txBody>
      </p:sp>
      <p:sp>
        <p:nvSpPr>
          <p:cNvPr id="15363" name="Rectangle 3">
            <a:extLst>
              <a:ext uri="{FF2B5EF4-FFF2-40B4-BE49-F238E27FC236}">
                <a16:creationId xmlns:a16="http://schemas.microsoft.com/office/drawing/2014/main" xmlns="" id="{DB6C1A48-1BC0-46B6-997E-048F229613A3}"/>
              </a:ext>
            </a:extLst>
          </p:cNvPr>
          <p:cNvSpPr>
            <a:spLocks noGrp="1" noChangeArrowheads="1"/>
          </p:cNvSpPr>
          <p:nvPr>
            <p:ph idx="1"/>
          </p:nvPr>
        </p:nvSpPr>
        <p:spPr/>
        <p:txBody>
          <a:bodyPr>
            <a:normAutofit/>
          </a:bodyPr>
          <a:lstStyle/>
          <a:p>
            <a:pPr marL="0" indent="0">
              <a:lnSpc>
                <a:spcPct val="90000"/>
              </a:lnSpc>
              <a:buNone/>
            </a:pPr>
            <a:r>
              <a:rPr lang="en-US" altLang="en-US" sz="3600" dirty="0">
                <a:latin typeface="Times New Roman" panose="02020603050405020304" pitchFamily="18" charset="0"/>
                <a:cs typeface="Times New Roman" panose="02020603050405020304" pitchFamily="18" charset="0"/>
              </a:rPr>
              <a:t>“</a:t>
            </a:r>
            <a:r>
              <a:rPr lang="en-US" altLang="en-US" sz="3600" i="1" dirty="0">
                <a:latin typeface="Times New Roman" panose="02020603050405020304" pitchFamily="18" charset="0"/>
                <a:cs typeface="Times New Roman" panose="02020603050405020304" pitchFamily="18" charset="0"/>
              </a:rPr>
              <a:t>Is anyone among you suffering? Let him pray</a:t>
            </a:r>
            <a:r>
              <a:rPr lang="en-US" altLang="en-US" sz="36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13</a:t>
            </a:r>
            <a:r>
              <a:rPr lang="en-US" altLang="en-US" sz="3600" dirty="0">
                <a:latin typeface="Times New Roman" panose="02020603050405020304" pitchFamily="18" charset="0"/>
                <a:cs typeface="Times New Roman" panose="02020603050405020304" pitchFamily="18" charset="0"/>
              </a:rPr>
              <a:t>). </a:t>
            </a:r>
          </a:p>
          <a:p>
            <a:pPr marL="0" indent="0">
              <a:lnSpc>
                <a:spcPct val="90000"/>
              </a:lnSpc>
              <a:buNone/>
            </a:pPr>
            <a:r>
              <a:rPr lang="en-US" altLang="en-US" sz="3600" dirty="0">
                <a:latin typeface="Times New Roman" panose="02020603050405020304" pitchFamily="18" charset="0"/>
                <a:cs typeface="Times New Roman" panose="02020603050405020304" pitchFamily="18" charset="0"/>
              </a:rPr>
              <a:t>What kind of suffering? “Various Trials” (</a:t>
            </a:r>
            <a:r>
              <a:rPr lang="en-US" altLang="en-US" sz="3600" b="1" dirty="0">
                <a:latin typeface="Times New Roman" panose="02020603050405020304" pitchFamily="18" charset="0"/>
                <a:cs typeface="Times New Roman" panose="02020603050405020304" pitchFamily="18" charset="0"/>
              </a:rPr>
              <a:t>1:2</a:t>
            </a:r>
            <a:r>
              <a:rPr lang="en-US" altLang="en-US" sz="3600" dirty="0">
                <a:latin typeface="Times New Roman" panose="02020603050405020304" pitchFamily="18" charset="0"/>
                <a:cs typeface="Times New Roman" panose="02020603050405020304" pitchFamily="18" charset="0"/>
              </a:rPr>
              <a:t>)</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1. Bereavement </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2. Disappointment </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3. Persecution </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4. Financial loss</a:t>
            </a:r>
          </a:p>
          <a:p>
            <a:pPr>
              <a:lnSpc>
                <a:spcPct val="90000"/>
              </a:lnSpc>
              <a:buFont typeface="Wingdings" panose="05000000000000000000" pitchFamily="2" charset="2"/>
              <a:buNone/>
            </a:pPr>
            <a:r>
              <a:rPr lang="en-US" altLang="en-US" sz="3600" dirty="0">
                <a:latin typeface="Times New Roman" panose="02020603050405020304" pitchFamily="18" charset="0"/>
                <a:cs typeface="Times New Roman" panose="02020603050405020304" pitchFamily="18" charset="0"/>
              </a:rPr>
              <a:t>	5. Sickness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dissolve">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dissolve">
                                      <p:cBhvr>
                                        <p:cTn id="17" dur="5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dissolve">
                                      <p:cBhvr>
                                        <p:cTn id="22" dur="500"/>
                                        <p:tgtEl>
                                          <p:spTgt spid="153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dissolve">
                                      <p:cBhvr>
                                        <p:cTn id="27" dur="500"/>
                                        <p:tgtEl>
                                          <p:spTgt spid="153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4" end="4"/>
                                            </p:txEl>
                                          </p:spTgt>
                                        </p:tgtEl>
                                        <p:attrNameLst>
                                          <p:attrName>style.visibility</p:attrName>
                                        </p:attrNameLst>
                                      </p:cBhvr>
                                      <p:to>
                                        <p:strVal val="visible"/>
                                      </p:to>
                                    </p:set>
                                    <p:animEffect transition="in" filter="dissolve">
                                      <p:cBhvr>
                                        <p:cTn id="32" dur="500"/>
                                        <p:tgtEl>
                                          <p:spTgt spid="1536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Effect transition="in" filter="dissolve">
                                      <p:cBhvr>
                                        <p:cTn id="37" dur="500"/>
                                        <p:tgtEl>
                                          <p:spTgt spid="1536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3">
                                            <p:txEl>
                                              <p:pRg st="6" end="6"/>
                                            </p:txEl>
                                          </p:spTgt>
                                        </p:tgtEl>
                                        <p:attrNameLst>
                                          <p:attrName>style.visibility</p:attrName>
                                        </p:attrNameLst>
                                      </p:cBhvr>
                                      <p:to>
                                        <p:strVal val="visible"/>
                                      </p:to>
                                    </p:set>
                                    <p:animEffect transition="in" filter="dissolve">
                                      <p:cBhvr>
                                        <p:cTn id="42"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4FF67038-1AD8-44AB-96A4-6783111D213C}"/>
              </a:ext>
            </a:extLst>
          </p:cNvPr>
          <p:cNvSpPr>
            <a:spLocks noGrp="1" noChangeArrowheads="1"/>
          </p:cNvSpPr>
          <p:nvPr>
            <p:ph type="title"/>
          </p:nvPr>
        </p:nvSpPr>
        <p:spPr/>
        <p:txBody>
          <a:bodyPr/>
          <a:lstStyle/>
          <a:p>
            <a:pPr algn="ctr"/>
            <a:r>
              <a:rPr lang="en-US" altLang="en-US" b="1" dirty="0">
                <a:latin typeface="Times New Roman" panose="02020603050405020304" pitchFamily="18" charset="0"/>
                <a:cs typeface="Times New Roman" panose="02020603050405020304" pitchFamily="18" charset="0"/>
              </a:rPr>
              <a:t>For What Should We Pray?</a:t>
            </a:r>
          </a:p>
        </p:txBody>
      </p:sp>
      <p:sp>
        <p:nvSpPr>
          <p:cNvPr id="16391" name="Rectangle 7">
            <a:extLst>
              <a:ext uri="{FF2B5EF4-FFF2-40B4-BE49-F238E27FC236}">
                <a16:creationId xmlns:a16="http://schemas.microsoft.com/office/drawing/2014/main" xmlns="" id="{E688A1FC-04FC-4217-8755-1D881A1C8E5D}"/>
              </a:ext>
            </a:extLst>
          </p:cNvPr>
          <p:cNvSpPr>
            <a:spLocks noGrp="1" noChangeArrowheads="1"/>
          </p:cNvSpPr>
          <p:nvPr>
            <p:ph sz="half" idx="2"/>
          </p:nvPr>
        </p:nvSpPr>
        <p:spPr>
          <a:xfrm>
            <a:off x="5791200" y="1825625"/>
            <a:ext cx="5791200" cy="4351338"/>
          </a:xfrm>
        </p:spPr>
        <p:txBody>
          <a:bodyPr/>
          <a:lstStyle/>
          <a:p>
            <a:r>
              <a:rPr lang="en-US" altLang="en-US" sz="4400" dirty="0">
                <a:latin typeface="Times New Roman" panose="02020603050405020304" pitchFamily="18" charset="0"/>
                <a:cs typeface="Times New Roman" panose="02020603050405020304" pitchFamily="18" charset="0"/>
              </a:rPr>
              <a:t>The Removal of Suffering (</a:t>
            </a:r>
            <a:r>
              <a:rPr lang="en-US" altLang="en-US" sz="4400" b="1" dirty="0">
                <a:latin typeface="Times New Roman" panose="02020603050405020304" pitchFamily="18" charset="0"/>
                <a:cs typeface="Times New Roman" panose="02020603050405020304" pitchFamily="18" charset="0"/>
              </a:rPr>
              <a:t>2 Cor. 12:8</a:t>
            </a:r>
            <a:r>
              <a:rPr lang="en-US" altLang="en-US" sz="4400" dirty="0">
                <a:latin typeface="Times New Roman" panose="02020603050405020304" pitchFamily="18" charset="0"/>
                <a:cs typeface="Times New Roman" panose="02020603050405020304" pitchFamily="18" charset="0"/>
              </a:rPr>
              <a:t>)</a:t>
            </a:r>
          </a:p>
          <a:p>
            <a:r>
              <a:rPr lang="en-US" altLang="en-US" sz="4400" dirty="0">
                <a:latin typeface="Times New Roman" panose="02020603050405020304" pitchFamily="18" charset="0"/>
                <a:cs typeface="Times New Roman" panose="02020603050405020304" pitchFamily="18" charset="0"/>
              </a:rPr>
              <a:t>Strength to Endure Suffering (</a:t>
            </a:r>
            <a:r>
              <a:rPr lang="en-US" altLang="en-US" sz="4400" b="1" dirty="0">
                <a:latin typeface="Times New Roman" panose="02020603050405020304" pitchFamily="18" charset="0"/>
                <a:cs typeface="Times New Roman" panose="02020603050405020304" pitchFamily="18" charset="0"/>
              </a:rPr>
              <a:t>1 Cor. 10:13</a:t>
            </a:r>
            <a:r>
              <a:rPr lang="en-US" altLang="en-US" sz="4400" dirty="0">
                <a:latin typeface="Times New Roman" panose="02020603050405020304" pitchFamily="18" charset="0"/>
                <a:cs typeface="Times New Roman" panose="02020603050405020304" pitchFamily="18" charset="0"/>
              </a:rPr>
              <a:t>)</a:t>
            </a:r>
          </a:p>
          <a:p>
            <a:endParaRPr lang="en-US" altLang="en-US" sz="2800" b="1" dirty="0"/>
          </a:p>
        </p:txBody>
      </p:sp>
      <p:pic>
        <p:nvPicPr>
          <p:cNvPr id="16389" name="Picture 5" descr="Praying man">
            <a:extLst>
              <a:ext uri="{FF2B5EF4-FFF2-40B4-BE49-F238E27FC236}">
                <a16:creationId xmlns:a16="http://schemas.microsoft.com/office/drawing/2014/main" xmlns="" id="{CCDEF452-7BCE-4490-B816-3101D4F25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90688"/>
            <a:ext cx="2432049" cy="3611954"/>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MPj01788830000[1]">
            <a:extLst>
              <a:ext uri="{FF2B5EF4-FFF2-40B4-BE49-F238E27FC236}">
                <a16:creationId xmlns:a16="http://schemas.microsoft.com/office/drawing/2014/main" xmlns="" id="{827014C1-5D0F-4593-9F16-A21B1169B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90688"/>
            <a:ext cx="243205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91">
                                            <p:txEl>
                                              <p:pRg st="0" end="0"/>
                                            </p:txEl>
                                          </p:spTgt>
                                        </p:tgtEl>
                                        <p:attrNameLst>
                                          <p:attrName>style.visibility</p:attrName>
                                        </p:attrNameLst>
                                      </p:cBhvr>
                                      <p:to>
                                        <p:strVal val="visible"/>
                                      </p:to>
                                    </p:set>
                                    <p:animEffect transition="in" filter="dissolve">
                                      <p:cBhvr>
                                        <p:cTn id="12" dur="500"/>
                                        <p:tgtEl>
                                          <p:spTgt spid="163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91">
                                            <p:txEl>
                                              <p:pRg st="1" end="1"/>
                                            </p:txEl>
                                          </p:spTgt>
                                        </p:tgtEl>
                                        <p:attrNameLst>
                                          <p:attrName>style.visibility</p:attrName>
                                        </p:attrNameLst>
                                      </p:cBhvr>
                                      <p:to>
                                        <p:strVal val="visible"/>
                                      </p:to>
                                    </p:set>
                                    <p:animEffect transition="in" filter="dissolve">
                                      <p:cBhvr>
                                        <p:cTn id="17" dur="500"/>
                                        <p:tgtEl>
                                          <p:spTgt spid="163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9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AEF687B9-A426-497C-B963-6CEBB1186E7F}"/>
              </a:ext>
            </a:extLst>
          </p:cNvPr>
          <p:cNvSpPr>
            <a:spLocks noGrp="1" noChangeArrowheads="1"/>
          </p:cNvSpPr>
          <p:nvPr>
            <p:ph type="title"/>
          </p:nvPr>
        </p:nvSpPr>
        <p:spPr>
          <a:xfrm>
            <a:off x="533400" y="685800"/>
            <a:ext cx="11125200" cy="928688"/>
          </a:xfrm>
        </p:spPr>
        <p:txBody>
          <a:bodyPr>
            <a:normAutofit/>
          </a:bodyPr>
          <a:lstStyle/>
          <a:p>
            <a:pPr algn="ctr"/>
            <a:r>
              <a:rPr lang="en-US" altLang="en-US" sz="4000" b="1" dirty="0">
                <a:latin typeface="Times New Roman" panose="02020603050405020304" pitchFamily="18" charset="0"/>
                <a:cs typeface="Times New Roman" panose="02020603050405020304" pitchFamily="18" charset="0"/>
              </a:rPr>
              <a:t>God Answers According To His Will (1 John 5:14)</a:t>
            </a:r>
          </a:p>
        </p:txBody>
      </p:sp>
      <p:sp>
        <p:nvSpPr>
          <p:cNvPr id="18435" name="Rectangle 3">
            <a:extLst>
              <a:ext uri="{FF2B5EF4-FFF2-40B4-BE49-F238E27FC236}">
                <a16:creationId xmlns:a16="http://schemas.microsoft.com/office/drawing/2014/main" xmlns="" id="{8D152731-6533-4296-9BA9-368E9D562311}"/>
              </a:ext>
            </a:extLst>
          </p:cNvPr>
          <p:cNvSpPr>
            <a:spLocks noGrp="1" noChangeArrowheads="1"/>
          </p:cNvSpPr>
          <p:nvPr>
            <p:ph sz="half" idx="1"/>
          </p:nvPr>
        </p:nvSpPr>
        <p:spPr>
          <a:xfrm>
            <a:off x="609600" y="1752600"/>
            <a:ext cx="10972800" cy="1752600"/>
          </a:xfrm>
        </p:spPr>
        <p:txBody>
          <a:bodyPr/>
          <a:lstStyle/>
          <a:p>
            <a:pPr>
              <a:lnSpc>
                <a:spcPct val="90000"/>
              </a:lnSpc>
            </a:pPr>
            <a:r>
              <a:rPr lang="en-US" altLang="en-US" sz="3600" dirty="0">
                <a:latin typeface="Times New Roman" panose="02020603050405020304" pitchFamily="18" charset="0"/>
                <a:cs typeface="Times New Roman" panose="02020603050405020304" pitchFamily="18" charset="0"/>
              </a:rPr>
              <a:t>He may not remove the source of our suffering</a:t>
            </a:r>
          </a:p>
          <a:p>
            <a:pPr>
              <a:lnSpc>
                <a:spcPct val="90000"/>
              </a:lnSpc>
            </a:pPr>
            <a:r>
              <a:rPr lang="en-US" altLang="en-US" sz="3600" dirty="0">
                <a:latin typeface="Times New Roman" panose="02020603050405020304" pitchFamily="18" charset="0"/>
                <a:cs typeface="Times New Roman" panose="02020603050405020304" pitchFamily="18" charset="0"/>
              </a:rPr>
              <a:t>Before I was afflicted I went astray, But now I keep Your word </a:t>
            </a:r>
            <a:r>
              <a:rPr lang="en-US" altLang="en-US" sz="3600" b="1" dirty="0">
                <a:latin typeface="Times New Roman" panose="02020603050405020304" pitchFamily="18" charset="0"/>
                <a:cs typeface="Times New Roman" panose="02020603050405020304" pitchFamily="18" charset="0"/>
              </a:rPr>
              <a:t>(Psalm 119:67) </a:t>
            </a:r>
          </a:p>
          <a:p>
            <a:pPr>
              <a:lnSpc>
                <a:spcPct val="90000"/>
              </a:lnSpc>
            </a:pPr>
            <a:endParaRPr lang="en-US" altLang="en-US" sz="3600" b="1" dirty="0"/>
          </a:p>
          <a:p>
            <a:pPr>
              <a:lnSpc>
                <a:spcPct val="90000"/>
              </a:lnSpc>
              <a:buFont typeface="Wingdings" panose="05000000000000000000" pitchFamily="2" charset="2"/>
              <a:buNone/>
            </a:pPr>
            <a:endParaRPr lang="en-US" altLang="en-US" sz="2800" b="1" dirty="0"/>
          </a:p>
        </p:txBody>
      </p:sp>
      <p:sp>
        <p:nvSpPr>
          <p:cNvPr id="8" name="Rectangle 4">
            <a:extLst>
              <a:ext uri="{FF2B5EF4-FFF2-40B4-BE49-F238E27FC236}">
                <a16:creationId xmlns:a16="http://schemas.microsoft.com/office/drawing/2014/main" xmlns="" id="{8E05B6F5-00F6-49CF-A1B1-C62193417AC7}"/>
              </a:ext>
            </a:extLst>
          </p:cNvPr>
          <p:cNvSpPr txBox="1">
            <a:spLocks noChangeArrowheads="1"/>
          </p:cNvSpPr>
          <p:nvPr/>
        </p:nvSpPr>
        <p:spPr>
          <a:xfrm>
            <a:off x="609600" y="3657600"/>
            <a:ext cx="10972800" cy="2286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dirty="0">
                <a:latin typeface="Times New Roman" panose="02020603050405020304" pitchFamily="18" charset="0"/>
                <a:cs typeface="Times New Roman" panose="02020603050405020304" pitchFamily="18" charset="0"/>
              </a:rPr>
              <a:t>It is good for me that I have been afflicted, That I may learn Your statutes </a:t>
            </a:r>
            <a:r>
              <a:rPr lang="en-US" altLang="en-US" sz="3600" b="1" dirty="0">
                <a:latin typeface="Times New Roman" panose="02020603050405020304" pitchFamily="18" charset="0"/>
                <a:cs typeface="Times New Roman" panose="02020603050405020304" pitchFamily="18" charset="0"/>
              </a:rPr>
              <a:t>(Psalm 119:71)</a:t>
            </a:r>
          </a:p>
          <a:p>
            <a:r>
              <a:rPr lang="en-US" altLang="en-US" sz="3600" dirty="0">
                <a:latin typeface="Times New Roman" panose="02020603050405020304" pitchFamily="18" charset="0"/>
                <a:cs typeface="Times New Roman" panose="02020603050405020304" pitchFamily="18" charset="0"/>
              </a:rPr>
              <a:t>He will provide the strength necessary to endure it </a:t>
            </a:r>
            <a:r>
              <a:rPr lang="en-US" altLang="en-US" sz="3600" b="1" dirty="0">
                <a:latin typeface="Times New Roman" panose="02020603050405020304" pitchFamily="18" charset="0"/>
                <a:cs typeface="Times New Roman" panose="02020603050405020304" pitchFamily="18" charset="0"/>
              </a:rPr>
              <a:t>(Phi. 4:13)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ssolve">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dissolve">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dissolve">
                                      <p:cBhvr>
                                        <p:cTn id="17" dur="5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ssolv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EF7DEA0D-6525-42D5-8F0F-EDB31B1C24F0}"/>
              </a:ext>
            </a:extLst>
          </p:cNvPr>
          <p:cNvSpPr>
            <a:spLocks noGrp="1" noChangeArrowheads="1"/>
          </p:cNvSpPr>
          <p:nvPr>
            <p:ph type="title"/>
          </p:nvPr>
        </p:nvSpPr>
        <p:spPr/>
        <p:txBody>
          <a:bodyPr/>
          <a:lstStyle/>
          <a:p>
            <a:pPr algn="ctr"/>
            <a:r>
              <a:rPr lang="en-US" altLang="en-US" b="1" dirty="0">
                <a:latin typeface="Times New Roman" panose="02020603050405020304" pitchFamily="18" charset="0"/>
                <a:cs typeface="Times New Roman" panose="02020603050405020304" pitchFamily="18" charset="0"/>
              </a:rPr>
              <a:t>For Whom Should We Pray?</a:t>
            </a:r>
          </a:p>
        </p:txBody>
      </p:sp>
      <p:sp>
        <p:nvSpPr>
          <p:cNvPr id="20483" name="Rectangle 3">
            <a:extLst>
              <a:ext uri="{FF2B5EF4-FFF2-40B4-BE49-F238E27FC236}">
                <a16:creationId xmlns:a16="http://schemas.microsoft.com/office/drawing/2014/main" xmlns="" id="{68162280-0481-441E-A99D-BAFFEBB28914}"/>
              </a:ext>
            </a:extLst>
          </p:cNvPr>
          <p:cNvSpPr>
            <a:spLocks noGrp="1" noChangeArrowheads="1"/>
          </p:cNvSpPr>
          <p:nvPr>
            <p:ph idx="1"/>
          </p:nvPr>
        </p:nvSpPr>
        <p:spPr>
          <a:xfrm>
            <a:off x="685800" y="1825625"/>
            <a:ext cx="10972800" cy="4351338"/>
          </a:xfrm>
        </p:spPr>
        <p:txBody>
          <a:bodyPr>
            <a:normAutofit/>
          </a:bodyPr>
          <a:lstStyle/>
          <a:p>
            <a:r>
              <a:rPr lang="en-US" altLang="en-US" sz="3600" dirty="0">
                <a:latin typeface="Times New Roman" panose="02020603050405020304" pitchFamily="18" charset="0"/>
                <a:cs typeface="Times New Roman" panose="02020603050405020304" pitchFamily="18" charset="0"/>
              </a:rPr>
              <a:t>We should pray for ourselves </a:t>
            </a:r>
            <a:r>
              <a:rPr lang="en-US" altLang="en-US" sz="3600" b="1" dirty="0">
                <a:latin typeface="Times New Roman" panose="02020603050405020304" pitchFamily="18" charset="0"/>
                <a:cs typeface="Times New Roman" panose="02020603050405020304" pitchFamily="18" charset="0"/>
              </a:rPr>
              <a:t>(John 17:1-5; Mat. 26:39)</a:t>
            </a:r>
          </a:p>
          <a:p>
            <a:r>
              <a:rPr lang="en-US" altLang="en-US" sz="3600" dirty="0">
                <a:latin typeface="Times New Roman" panose="02020603050405020304" pitchFamily="18" charset="0"/>
                <a:cs typeface="Times New Roman" panose="02020603050405020304" pitchFamily="18" charset="0"/>
              </a:rPr>
              <a:t>We should pray for those who may be the cause of our suffering</a:t>
            </a:r>
            <a:r>
              <a:rPr lang="en-US" altLang="en-US" sz="3600" b="1" dirty="0">
                <a:latin typeface="Times New Roman" panose="02020603050405020304" pitchFamily="18" charset="0"/>
                <a:cs typeface="Times New Roman" panose="02020603050405020304" pitchFamily="18" charset="0"/>
              </a:rPr>
              <a:t>. </a:t>
            </a:r>
          </a:p>
          <a:p>
            <a:r>
              <a:rPr lang="en-US" altLang="en-US" sz="3600" i="1" dirty="0">
                <a:latin typeface="Times New Roman" panose="02020603050405020304" pitchFamily="18" charset="0"/>
                <a:cs typeface="Times New Roman" panose="02020603050405020304" pitchFamily="18" charset="0"/>
              </a:rPr>
              <a:t>"But I say to you who hear: Love your enemies, do good to those who hate you, bless those who curse you, and pray for those who spitefully use you” </a:t>
            </a:r>
            <a:r>
              <a:rPr lang="en-US" altLang="en-US" sz="3600" b="1" dirty="0">
                <a:latin typeface="Times New Roman" panose="02020603050405020304" pitchFamily="18" charset="0"/>
                <a:cs typeface="Times New Roman" panose="02020603050405020304" pitchFamily="18" charset="0"/>
              </a:rPr>
              <a:t>(Luke 6:27-28).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CE7E468C-05CE-4C9F-AC71-4D5803371230}"/>
              </a:ext>
            </a:extLst>
          </p:cNvPr>
          <p:cNvSpPr>
            <a:spLocks noGrp="1" noChangeArrowheads="1"/>
          </p:cNvSpPr>
          <p:nvPr>
            <p:ph type="title"/>
          </p:nvPr>
        </p:nvSpPr>
        <p:spPr>
          <a:xfrm>
            <a:off x="609600" y="304801"/>
            <a:ext cx="10972800" cy="1431925"/>
          </a:xfrm>
        </p:spPr>
        <p:txBody>
          <a:bodyPr>
            <a:normAutofit/>
          </a:bodyPr>
          <a:lstStyle/>
          <a:p>
            <a:pPr algn="ctr"/>
            <a:r>
              <a:rPr lang="en-US" altLang="en-US" b="1" dirty="0">
                <a:latin typeface="Times New Roman" panose="02020603050405020304" pitchFamily="18" charset="0"/>
                <a:cs typeface="Times New Roman" panose="02020603050405020304" pitchFamily="18" charset="0"/>
              </a:rPr>
              <a:t>In Times of Cheer, Let us “Sing Praises” </a:t>
            </a:r>
            <a:r>
              <a:rPr lang="en-US" altLang="en-US" dirty="0">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13</a:t>
            </a:r>
            <a:r>
              <a:rPr lang="en-US" altLang="en-US" dirty="0">
                <a:latin typeface="Times New Roman" panose="02020603050405020304" pitchFamily="18" charset="0"/>
                <a:cs typeface="Times New Roman" panose="02020603050405020304" pitchFamily="18" charset="0"/>
              </a:rPr>
              <a:t>)</a:t>
            </a:r>
          </a:p>
        </p:txBody>
      </p:sp>
      <p:sp>
        <p:nvSpPr>
          <p:cNvPr id="21511" name="Rectangle 7">
            <a:extLst>
              <a:ext uri="{FF2B5EF4-FFF2-40B4-BE49-F238E27FC236}">
                <a16:creationId xmlns:a16="http://schemas.microsoft.com/office/drawing/2014/main" xmlns="" id="{66667154-85A4-4D30-BE74-213F8BB3E80D}"/>
              </a:ext>
            </a:extLst>
          </p:cNvPr>
          <p:cNvSpPr>
            <a:spLocks noGrp="1" noChangeArrowheads="1"/>
          </p:cNvSpPr>
          <p:nvPr>
            <p:ph type="body" sz="half" idx="2"/>
          </p:nvPr>
        </p:nvSpPr>
        <p:spPr>
          <a:xfrm>
            <a:off x="3733800" y="2514600"/>
            <a:ext cx="7924800" cy="1905000"/>
          </a:xfrm>
        </p:spPr>
        <p:txBody>
          <a:bodyPr>
            <a:normAutofit/>
          </a:bodyPr>
          <a:lstStyle/>
          <a:p>
            <a:r>
              <a:rPr lang="en-US" altLang="en-US" sz="3600" dirty="0">
                <a:latin typeface="Times New Roman" panose="02020603050405020304" pitchFamily="18" charset="0"/>
                <a:cs typeface="Times New Roman" panose="02020603050405020304" pitchFamily="18" charset="0"/>
              </a:rPr>
              <a:t>“Cheerful”- pleasantness, agreeableness</a:t>
            </a:r>
          </a:p>
          <a:p>
            <a:r>
              <a:rPr lang="en-US" altLang="en-US" sz="3600" dirty="0">
                <a:latin typeface="Times New Roman" panose="02020603050405020304" pitchFamily="18" charset="0"/>
                <a:cs typeface="Times New Roman" panose="02020603050405020304" pitchFamily="18" charset="0"/>
              </a:rPr>
              <a:t>A state of mind free from trouble, the opposite of affliction, happiness</a:t>
            </a:r>
          </a:p>
        </p:txBody>
      </p:sp>
      <p:pic>
        <p:nvPicPr>
          <p:cNvPr id="21509" name="Picture 5" descr="MPj01852450000[1]">
            <a:extLst>
              <a:ext uri="{FF2B5EF4-FFF2-40B4-BE49-F238E27FC236}">
                <a16:creationId xmlns:a16="http://schemas.microsoft.com/office/drawing/2014/main" xmlns="" id="{0465C792-A8AB-4995-BC8E-2DF40EC6C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244475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11">
                                            <p:txEl>
                                              <p:pRg st="0" end="0"/>
                                            </p:txEl>
                                          </p:spTgt>
                                        </p:tgtEl>
                                        <p:attrNameLst>
                                          <p:attrName>style.visibility</p:attrName>
                                        </p:attrNameLst>
                                      </p:cBhvr>
                                      <p:to>
                                        <p:strVal val="visible"/>
                                      </p:to>
                                    </p:set>
                                    <p:animEffect transition="in" filter="dissolve">
                                      <p:cBhvr>
                                        <p:cTn id="12" dur="500"/>
                                        <p:tgtEl>
                                          <p:spTgt spid="215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11">
                                            <p:txEl>
                                              <p:pRg st="1" end="1"/>
                                            </p:txEl>
                                          </p:spTgt>
                                        </p:tgtEl>
                                        <p:attrNameLst>
                                          <p:attrName>style.visibility</p:attrName>
                                        </p:attrNameLst>
                                      </p:cBhvr>
                                      <p:to>
                                        <p:strVal val="visible"/>
                                      </p:to>
                                    </p:set>
                                    <p:animEffect transition="in" filter="dissolve">
                                      <p:cBhvr>
                                        <p:cTn id="17" dur="500"/>
                                        <p:tgtEl>
                                          <p:spTgt spid="215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34AD5E5B-A66B-43FD-AAE3-71C7DB9A2D40}"/>
              </a:ext>
            </a:extLst>
          </p:cNvPr>
          <p:cNvSpPr>
            <a:spLocks noGrp="1" noChangeArrowheads="1"/>
          </p:cNvSpPr>
          <p:nvPr>
            <p:ph type="title"/>
          </p:nvPr>
        </p:nvSpPr>
        <p:spPr>
          <a:xfrm>
            <a:off x="533400" y="380999"/>
            <a:ext cx="10515600" cy="685801"/>
          </a:xfrm>
        </p:spPr>
        <p:txBody>
          <a:bodyPr>
            <a:normAutofit fontScale="90000"/>
          </a:bodyPr>
          <a:lstStyle/>
          <a:p>
            <a:pPr algn="ctr"/>
            <a:r>
              <a:rPr lang="en-US" altLang="en-US" b="1" dirty="0">
                <a:latin typeface="Times New Roman" panose="02020603050405020304" pitchFamily="18" charset="0"/>
                <a:cs typeface="Times New Roman" panose="02020603050405020304" pitchFamily="18" charset="0"/>
              </a:rPr>
              <a:t>David: A Man After God’s Own Heart</a:t>
            </a:r>
          </a:p>
        </p:txBody>
      </p:sp>
      <p:sp>
        <p:nvSpPr>
          <p:cNvPr id="23555" name="Rectangle 3">
            <a:extLst>
              <a:ext uri="{FF2B5EF4-FFF2-40B4-BE49-F238E27FC236}">
                <a16:creationId xmlns:a16="http://schemas.microsoft.com/office/drawing/2014/main" xmlns="" id="{0C960D7A-1636-47C9-8474-57EAE6962167}"/>
              </a:ext>
            </a:extLst>
          </p:cNvPr>
          <p:cNvSpPr>
            <a:spLocks noGrp="1" noChangeArrowheads="1"/>
          </p:cNvSpPr>
          <p:nvPr>
            <p:ph idx="1"/>
          </p:nvPr>
        </p:nvSpPr>
        <p:spPr>
          <a:xfrm>
            <a:off x="685800" y="1447800"/>
            <a:ext cx="10896600" cy="4876800"/>
          </a:xfrm>
        </p:spPr>
        <p:txBody>
          <a:bodyPr>
            <a:noAutofit/>
          </a:bodyPr>
          <a:lstStyle/>
          <a:p>
            <a:pPr>
              <a:lnSpc>
                <a:spcPct val="90000"/>
              </a:lnSpc>
            </a:pPr>
            <a:r>
              <a:rPr lang="en-US" altLang="en-US" sz="3600" dirty="0">
                <a:latin typeface="Times New Roman" panose="02020603050405020304" pitchFamily="18" charset="0"/>
                <a:cs typeface="Times New Roman" panose="02020603050405020304" pitchFamily="18" charset="0"/>
              </a:rPr>
              <a:t>“It is good to give thanks to the Lord, And to sing praises to Your name, O Most High; To declare Your lovingkindness in the morning, And Your faithfulness every night” (</a:t>
            </a:r>
            <a:r>
              <a:rPr lang="en-US" altLang="en-US" sz="3600" b="1" dirty="0">
                <a:latin typeface="Times New Roman" panose="02020603050405020304" pitchFamily="18" charset="0"/>
                <a:cs typeface="Times New Roman" panose="02020603050405020304" pitchFamily="18" charset="0"/>
              </a:rPr>
              <a:t>Psalms 92:1-2</a:t>
            </a:r>
            <a:r>
              <a:rPr lang="en-US" altLang="en-US" sz="3600" dirty="0">
                <a:latin typeface="Times New Roman" panose="02020603050405020304" pitchFamily="18" charset="0"/>
                <a:cs typeface="Times New Roman" panose="02020603050405020304" pitchFamily="18" charset="0"/>
              </a:rPr>
              <a:t>) </a:t>
            </a:r>
          </a:p>
          <a:p>
            <a:pPr>
              <a:lnSpc>
                <a:spcPct val="90000"/>
              </a:lnSpc>
            </a:pPr>
            <a:r>
              <a:rPr lang="en-US" altLang="en-US" sz="3600" dirty="0">
                <a:latin typeface="Times New Roman" panose="02020603050405020304" pitchFamily="18" charset="0"/>
                <a:cs typeface="Times New Roman" panose="02020603050405020304" pitchFamily="18" charset="0"/>
              </a:rPr>
              <a:t>“I will sing of mercy and justice; To You, O Lord, I will sing praises” (</a:t>
            </a:r>
            <a:r>
              <a:rPr lang="en-US" altLang="en-US" sz="3600" b="1" dirty="0">
                <a:latin typeface="Times New Roman" panose="02020603050405020304" pitchFamily="18" charset="0"/>
                <a:cs typeface="Times New Roman" panose="02020603050405020304" pitchFamily="18" charset="0"/>
              </a:rPr>
              <a:t>Psalm 101:1</a:t>
            </a:r>
            <a:r>
              <a:rPr lang="en-US" altLang="en-US" sz="3600" dirty="0">
                <a:latin typeface="Times New Roman" panose="02020603050405020304" pitchFamily="18" charset="0"/>
                <a:cs typeface="Times New Roman" panose="02020603050405020304" pitchFamily="18" charset="0"/>
              </a:rPr>
              <a:t>)</a:t>
            </a:r>
          </a:p>
          <a:p>
            <a:pPr>
              <a:lnSpc>
                <a:spcPct val="90000"/>
              </a:lnSpc>
            </a:pPr>
            <a:r>
              <a:rPr lang="en-US" altLang="en-US" sz="3600" dirty="0">
                <a:latin typeface="Times New Roman" panose="02020603050405020304" pitchFamily="18" charset="0"/>
                <a:cs typeface="Times New Roman" panose="02020603050405020304" pitchFamily="18" charset="0"/>
              </a:rPr>
              <a:t>“Praise the Lord! Praise the Lord, O my soul! While I live I will praise the Lord; I will sing praises to my God while I have my being” (</a:t>
            </a:r>
            <a:r>
              <a:rPr lang="en-US" altLang="en-US" sz="3600" b="1" dirty="0">
                <a:latin typeface="Times New Roman" panose="02020603050405020304" pitchFamily="18" charset="0"/>
                <a:cs typeface="Times New Roman" panose="02020603050405020304" pitchFamily="18" charset="0"/>
              </a:rPr>
              <a:t>Psalm 146:1-2</a:t>
            </a:r>
            <a:r>
              <a:rPr lang="en-US" altLang="en-US" sz="36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dissolve">
                                      <p:cBhvr>
                                        <p:cTn id="12" dur="5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dissolve">
                                      <p:cBhvr>
                                        <p:cTn id="17" dur="5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dissolve">
                                      <p:cBhvr>
                                        <p:cTn id="22"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uiExpand="1" build="p"/>
    </p:bldLst>
  </p:timing>
</p:sld>
</file>

<file path=ppt/theme/theme1.xml><?xml version="1.0" encoding="utf-8"?>
<a:theme xmlns:a="http://schemas.openxmlformats.org/drawingml/2006/main" name="Shimm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3695</TotalTime>
  <Words>3785</Words>
  <Application>Microsoft Office PowerPoint</Application>
  <PresentationFormat>Custom</PresentationFormat>
  <Paragraphs>292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Shimmer</vt:lpstr>
      <vt:lpstr>An Attractive Couple</vt:lpstr>
      <vt:lpstr>Times for Prayer and Praise (Jas. 5:13-18)</vt:lpstr>
      <vt:lpstr>The Book of James: A Break Down</vt:lpstr>
      <vt:lpstr>In Times of Suffering, Let Us “Pray” (13)</vt:lpstr>
      <vt:lpstr>For What Should We Pray?</vt:lpstr>
      <vt:lpstr>God Answers According To His Will (1 John 5:14)</vt:lpstr>
      <vt:lpstr>For Whom Should We Pray?</vt:lpstr>
      <vt:lpstr>In Times of Cheer, Let us “Sing Praises” (13)</vt:lpstr>
      <vt:lpstr>David: A Man After God’s Own Heart</vt:lpstr>
      <vt:lpstr>Why Some Don’t Sing</vt:lpstr>
      <vt:lpstr>In Times Of Sickness, Let Us “Pray” (14-18)</vt:lpstr>
      <vt:lpstr>James 5:14-18</vt:lpstr>
      <vt:lpstr>Is The Sickness Physical Or Spiritual? </vt:lpstr>
      <vt:lpstr>Is Anointing With Oil Medicinal Or Symbolic?</vt:lpstr>
      <vt:lpstr>Evidence For The Miraculous</vt:lpstr>
      <vt:lpstr>Wayne Jackson</vt:lpstr>
      <vt:lpstr>What If Providential Healing Is In Mind? </vt:lpstr>
      <vt:lpstr>Lessons From The Text</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Attractive Couple</dc:title>
  <dc:creator>Bill</dc:creator>
  <cp:lastModifiedBy>cwser</cp:lastModifiedBy>
  <cp:revision>66</cp:revision>
  <dcterms:created xsi:type="dcterms:W3CDTF">2004-11-03T17:05:06Z</dcterms:created>
  <dcterms:modified xsi:type="dcterms:W3CDTF">2019-09-07T07:13:16Z</dcterms:modified>
</cp:coreProperties>
</file>