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77" r:id="rId2"/>
    <p:sldId id="259" r:id="rId3"/>
    <p:sldId id="276" r:id="rId4"/>
    <p:sldId id="261" r:id="rId5"/>
    <p:sldId id="283" r:id="rId6"/>
    <p:sldId id="262" r:id="rId7"/>
    <p:sldId id="258" r:id="rId8"/>
    <p:sldId id="278" r:id="rId9"/>
    <p:sldId id="284" r:id="rId10"/>
    <p:sldId id="263" r:id="rId11"/>
    <p:sldId id="286" r:id="rId12"/>
    <p:sldId id="287" r:id="rId13"/>
    <p:sldId id="279" r:id="rId14"/>
    <p:sldId id="288" r:id="rId15"/>
    <p:sldId id="256" r:id="rId16"/>
    <p:sldId id="280" r:id="rId17"/>
    <p:sldId id="289" r:id="rId18"/>
    <p:sldId id="291" r:id="rId19"/>
    <p:sldId id="266" r:id="rId20"/>
    <p:sldId id="281" r:id="rId21"/>
    <p:sldId id="290" r:id="rId22"/>
    <p:sldId id="267" r:id="rId23"/>
    <p:sldId id="282" r:id="rId24"/>
    <p:sldId id="292" r:id="rId25"/>
    <p:sldId id="293" r:id="rId26"/>
    <p:sldId id="268" r:id="rId27"/>
    <p:sldId id="294" r:id="rId28"/>
    <p:sldId id="29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5691" autoAdjust="0"/>
  </p:normalViewPr>
  <p:slideViewPr>
    <p:cSldViewPr>
      <p:cViewPr varScale="1">
        <p:scale>
          <a:sx n="68" d="100"/>
          <a:sy n="68" d="100"/>
        </p:scale>
        <p:origin x="-264"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D92E160-CDB9-486A-849F-2C183388AC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051FB93C-F2EF-434A-87A7-FB2329B9412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74B05-F749-4DF6-8467-EC972A155393}" type="datetimeFigureOut">
              <a:rPr lang="en-US" smtClean="0"/>
              <a:t>9/7/2019</a:t>
            </a:fld>
            <a:endParaRPr lang="en-US"/>
          </a:p>
        </p:txBody>
      </p:sp>
      <p:sp>
        <p:nvSpPr>
          <p:cNvPr id="4" name="Slide Image Placeholder 3">
            <a:extLst>
              <a:ext uri="{FF2B5EF4-FFF2-40B4-BE49-F238E27FC236}">
                <a16:creationId xmlns:a16="http://schemas.microsoft.com/office/drawing/2014/main" xmlns="" id="{7B23D57E-F26E-4A2D-9388-A0FB3FDDAD4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xmlns="" id="{0FAFA2C8-A6CF-48F4-83BC-F51506E4937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xmlns="" id="{D55A1F54-2F33-4D8B-AD77-F536B5EC263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xmlns="" id="{9AF86DFF-3660-4D49-BBAB-CEC532F5C75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A9707-4237-44CE-A066-9490DCF5B6A6}" type="slidenum">
              <a:rPr lang="en-US" smtClean="0"/>
              <a:t>‹#›</a:t>
            </a:fld>
            <a:endParaRPr lang="en-US"/>
          </a:p>
        </p:txBody>
      </p:sp>
    </p:spTree>
    <p:extLst>
      <p:ext uri="{BB962C8B-B14F-4D97-AF65-F5344CB8AC3E}">
        <p14:creationId xmlns:p14="http://schemas.microsoft.com/office/powerpoint/2010/main" val="194261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Wednesday evening we spoke about “Focusing on Jesus”.</a:t>
            </a:r>
          </a:p>
          <a:p>
            <a:r>
              <a:rPr lang="en-US" dirty="0"/>
              <a:t>    2. But, do we understand the power of Focusing?</a:t>
            </a:r>
          </a:p>
          <a:p>
            <a:r>
              <a:rPr lang="en-US" dirty="0"/>
              <a:t>    3. There are many lessons to be learned from Jesus himself about focusing.</a:t>
            </a:r>
          </a:p>
        </p:txBody>
      </p:sp>
      <p:sp>
        <p:nvSpPr>
          <p:cNvPr id="4" name="Slide Number Placeholder 3"/>
          <p:cNvSpPr>
            <a:spLocks noGrp="1"/>
          </p:cNvSpPr>
          <p:nvPr>
            <p:ph type="sldNum" sz="quarter" idx="5"/>
          </p:nvPr>
        </p:nvSpPr>
        <p:spPr/>
        <p:txBody>
          <a:bodyPr/>
          <a:lstStyle/>
          <a:p>
            <a:fld id="{D81A9707-4237-44CE-A066-9490DCF5B6A6}" type="slidenum">
              <a:rPr lang="en-US" smtClean="0"/>
              <a:t>1</a:t>
            </a:fld>
            <a:endParaRPr lang="en-US"/>
          </a:p>
        </p:txBody>
      </p:sp>
    </p:spTree>
    <p:extLst>
      <p:ext uri="{BB962C8B-B14F-4D97-AF65-F5344CB8AC3E}">
        <p14:creationId xmlns:p14="http://schemas.microsoft.com/office/powerpoint/2010/main" val="1583898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    1. From the beginning, by the nature of our God given free will, we have been required to make choices, life and death choices.</a:t>
            </a:r>
          </a:p>
          <a:p>
            <a:pPr rtl="0"/>
            <a:r>
              <a:rPr lang="en-US" sz="1200" b="0" i="1" u="none" strike="noStrike" kern="1200" baseline="0" dirty="0">
                <a:solidFill>
                  <a:schemeClr val="tx1"/>
                </a:solidFill>
                <a:latin typeface="+mn-lt"/>
                <a:ea typeface="+mn-ea"/>
                <a:cs typeface="+mn-cs"/>
              </a:rPr>
              <a:t>&gt;&gt;&gt;&gt;&gt;&gt;&gt;&gt;&gt;&gt;&gt;&gt;&gt;&gt;&gt;&gt;&gt;&gt;&gt;&gt;&gt;&gt;</a:t>
            </a:r>
          </a:p>
          <a:p>
            <a:pPr rtl="0"/>
            <a:r>
              <a:rPr lang="en-US" sz="1200" b="0" i="1" u="none" strike="noStrike" kern="1200" baseline="0" dirty="0">
                <a:solidFill>
                  <a:schemeClr val="tx1"/>
                </a:solidFill>
                <a:latin typeface="+mn-lt"/>
                <a:ea typeface="+mn-ea"/>
                <a:cs typeface="+mn-cs"/>
              </a:rPr>
              <a:t>I call heaven and earth as witnesses today against you, that I have set before you, </a:t>
            </a:r>
            <a:r>
              <a:rPr lang="en-US" sz="1200" b="1" i="1" u="none" strike="noStrike" kern="1200" baseline="0" dirty="0">
                <a:solidFill>
                  <a:schemeClr val="tx1"/>
                </a:solidFill>
                <a:latin typeface="+mn-lt"/>
                <a:ea typeface="+mn-ea"/>
                <a:cs typeface="+mn-cs"/>
              </a:rPr>
              <a:t>life and death</a:t>
            </a:r>
            <a:r>
              <a:rPr lang="en-US" sz="1200" b="0" i="1" u="none" strike="noStrike" kern="1200" baseline="0" dirty="0">
                <a:solidFill>
                  <a:schemeClr val="tx1"/>
                </a:solidFill>
                <a:latin typeface="+mn-lt"/>
                <a:ea typeface="+mn-ea"/>
                <a:cs typeface="+mn-cs"/>
              </a:rPr>
              <a:t>, blessing and cursing; </a:t>
            </a:r>
            <a:r>
              <a:rPr lang="en-US" sz="1200" b="1" i="1" u="none" strike="noStrike" kern="1200" baseline="0" dirty="0">
                <a:solidFill>
                  <a:schemeClr val="tx1"/>
                </a:solidFill>
                <a:latin typeface="+mn-lt"/>
                <a:ea typeface="+mn-ea"/>
                <a:cs typeface="+mn-cs"/>
              </a:rPr>
              <a:t>therefore choose life</a:t>
            </a:r>
            <a:r>
              <a:rPr lang="en-US" sz="1200" b="0" i="1" u="none" strike="noStrike" kern="1200" baseline="0" dirty="0">
                <a:solidFill>
                  <a:schemeClr val="tx1"/>
                </a:solidFill>
                <a:latin typeface="+mn-lt"/>
                <a:ea typeface="+mn-ea"/>
                <a:cs typeface="+mn-cs"/>
              </a:rPr>
              <a:t>, that both you and your descendants may live;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Deuteronomy 30:19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r>
              <a:rPr lang="en-US" sz="1200" b="0" i="1" u="none" strike="noStrike" kern="1200" baseline="0" dirty="0">
                <a:solidFill>
                  <a:schemeClr val="tx1"/>
                </a:solidFill>
                <a:latin typeface="+mn-lt"/>
                <a:ea typeface="+mn-ea"/>
                <a:cs typeface="+mn-cs"/>
              </a:rPr>
              <a:t>And if it seems evil to you to serve the LORD, </a:t>
            </a:r>
            <a:r>
              <a:rPr lang="en-US" sz="1200" b="1" i="1" u="none" strike="noStrike" kern="1200" baseline="0" dirty="0">
                <a:solidFill>
                  <a:schemeClr val="tx1"/>
                </a:solidFill>
                <a:latin typeface="+mn-lt"/>
                <a:ea typeface="+mn-ea"/>
                <a:cs typeface="+mn-cs"/>
              </a:rPr>
              <a:t>choose for yourselves </a:t>
            </a:r>
            <a:r>
              <a:rPr lang="en-US" sz="1200" b="0" i="1" u="none" strike="noStrike" kern="1200" baseline="0" dirty="0">
                <a:solidFill>
                  <a:schemeClr val="tx1"/>
                </a:solidFill>
                <a:latin typeface="+mn-lt"/>
                <a:ea typeface="+mn-ea"/>
                <a:cs typeface="+mn-cs"/>
              </a:rPr>
              <a:t>this day whom you will serve, whether the gods which your fathers served that were on the other side of the River, or the gods of the Amorites, in whose land you dwell. But as for me and my house, we will serve the LORD."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Joshua 24:15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r>
              <a:rPr lang="en-US" sz="1200" b="0" i="1" u="none" strike="noStrike" kern="1200" baseline="0" dirty="0">
                <a:solidFill>
                  <a:schemeClr val="tx1"/>
                </a:solidFill>
                <a:latin typeface="+mn-lt"/>
                <a:ea typeface="+mn-ea"/>
                <a:cs typeface="+mn-cs"/>
              </a:rPr>
              <a:t>And Elijah came to all the people, and said, "</a:t>
            </a:r>
            <a:r>
              <a:rPr lang="en-US" sz="1200" b="1" i="1" u="none" strike="noStrike" kern="1200" baseline="0" dirty="0">
                <a:solidFill>
                  <a:schemeClr val="tx1"/>
                </a:solidFill>
                <a:latin typeface="+mn-lt"/>
                <a:ea typeface="+mn-ea"/>
                <a:cs typeface="+mn-cs"/>
              </a:rPr>
              <a:t>How long will you falter between two opinions</a:t>
            </a:r>
            <a:r>
              <a:rPr lang="en-US" sz="1200" b="0" i="1" u="none" strike="noStrike" kern="1200" baseline="0" dirty="0">
                <a:solidFill>
                  <a:schemeClr val="tx1"/>
                </a:solidFill>
                <a:latin typeface="+mn-lt"/>
                <a:ea typeface="+mn-ea"/>
                <a:cs typeface="+mn-cs"/>
              </a:rPr>
              <a:t>? If the LORD is God, follow Him; but if Baal, follow him." But the people answered him not a word.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Kings 18:21</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r>
              <a:rPr lang="en-US" sz="1200" b="0" i="1" u="none" strike="noStrike" kern="1200" baseline="0" dirty="0">
                <a:solidFill>
                  <a:schemeClr val="tx1"/>
                </a:solidFill>
                <a:latin typeface="+mn-lt"/>
                <a:ea typeface="+mn-ea"/>
                <a:cs typeface="+mn-cs"/>
              </a:rPr>
              <a:t>"No one can serve two masters; for either he will hate the one and love the other, or else he will be loyal to the one and despise the other. You cannot serve God and mammon.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6:24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10</a:t>
            </a:fld>
            <a:endParaRPr lang="en-US"/>
          </a:p>
        </p:txBody>
      </p:sp>
    </p:spTree>
    <p:extLst>
      <p:ext uri="{BB962C8B-B14F-4D97-AF65-F5344CB8AC3E}">
        <p14:creationId xmlns:p14="http://schemas.microsoft.com/office/powerpoint/2010/main" val="265291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3700" indent="-393700" eaLnBrk="1" hangingPunct="1">
              <a:spcBef>
                <a:spcPct val="50000"/>
              </a:spcBef>
            </a:pPr>
            <a:r>
              <a:rPr lang="en-US" altLang="en-US" sz="1200" dirty="0">
                <a:latin typeface="Times New Roman" panose="02020603050405020304" pitchFamily="18" charset="0"/>
                <a:cs typeface="Times New Roman" panose="02020603050405020304" pitchFamily="18" charset="0"/>
              </a:rPr>
              <a:t>    1. Decisions also have a personal creative power. </a:t>
            </a:r>
          </a:p>
          <a:p>
            <a:pPr marL="393700" indent="-393700" eaLnBrk="1" hangingPunct="1">
              <a:spcBef>
                <a:spcPct val="50000"/>
              </a:spcBef>
            </a:pPr>
            <a:r>
              <a:rPr lang="en-US" altLang="en-US" sz="1200" dirty="0">
                <a:latin typeface="Times New Roman" panose="02020603050405020304" pitchFamily="18" charset="0"/>
                <a:cs typeface="Times New Roman" panose="02020603050405020304" pitchFamily="18" charset="0"/>
              </a:rPr>
              <a:t>&gt;&gt;&gt;&gt;&gt;&gt;&gt;&gt;&gt;&gt;&gt;&gt;&gt;&gt;</a:t>
            </a:r>
          </a:p>
          <a:p>
            <a:pPr marL="393700" indent="-393700" eaLnBrk="1" hangingPunct="1">
              <a:spcBef>
                <a:spcPct val="50000"/>
              </a:spcBef>
            </a:pPr>
            <a:r>
              <a:rPr lang="en-US" altLang="en-US" sz="1200" dirty="0">
                <a:latin typeface="Times New Roman" panose="02020603050405020304" pitchFamily="18" charset="0"/>
                <a:cs typeface="Times New Roman" panose="02020603050405020304" pitchFamily="18" charset="0"/>
              </a:rPr>
              <a:t>    2. Decide to make small, even painful steps towards that…  you may reach life goal.</a:t>
            </a:r>
          </a:p>
          <a:p>
            <a:pPr marL="393700" indent="-393700" eaLnBrk="1" hangingPunct="1">
              <a:spcBef>
                <a:spcPct val="50000"/>
              </a:spcBef>
            </a:pPr>
            <a:r>
              <a:rPr lang="en-US" altLang="en-US" sz="1200" dirty="0">
                <a:latin typeface="Times New Roman" panose="02020603050405020304" pitchFamily="18" charset="0"/>
                <a:cs typeface="Times New Roman" panose="02020603050405020304" pitchFamily="18" charset="0"/>
              </a:rPr>
              <a:t>&gt;&gt;&gt;&gt;&gt;&gt;&gt;&gt;&gt;&gt;&gt;&gt;&gt;&gt;</a:t>
            </a:r>
          </a:p>
          <a:p>
            <a:pPr marL="393700" indent="-393700" eaLnBrk="1" hangingPunct="1">
              <a:spcBef>
                <a:spcPct val="50000"/>
              </a:spcBef>
            </a:pPr>
            <a:r>
              <a:rPr lang="en-US" altLang="en-US" sz="1200" dirty="0">
                <a:latin typeface="Times New Roman" panose="02020603050405020304" pitchFamily="18" charset="0"/>
                <a:cs typeface="Times New Roman" panose="02020603050405020304" pitchFamily="18" charset="0"/>
              </a:rPr>
              <a:t>    3. Whatever You have dreamed you can be; in time the dream will become reality. </a:t>
            </a:r>
          </a:p>
          <a:p>
            <a:pPr marL="393700" indent="-393700" eaLnBrk="1" hangingPunct="1">
              <a:spcBef>
                <a:spcPct val="50000"/>
              </a:spcBef>
            </a:pPr>
            <a:r>
              <a:rPr lang="en-US" altLang="en-US" sz="1200" dirty="0">
                <a:latin typeface="Times New Roman" panose="02020603050405020304" pitchFamily="18" charset="0"/>
                <a:cs typeface="Times New Roman" panose="02020603050405020304" pitchFamily="18" charset="0"/>
              </a:rPr>
              <a:t>&gt;&gt;&gt;&gt;&gt;&gt;&gt;&gt;&gt;&gt;&gt;&gt;&gt;&gt;</a:t>
            </a:r>
          </a:p>
          <a:p>
            <a:pPr marL="393700" indent="-393700" eaLnBrk="1" hangingPunct="1">
              <a:spcBef>
                <a:spcPct val="50000"/>
              </a:spcBef>
            </a:pPr>
            <a:r>
              <a:rPr lang="en-US" altLang="en-US" sz="1200" dirty="0">
                <a:latin typeface="Times New Roman" panose="02020603050405020304" pitchFamily="18" charset="0"/>
                <a:cs typeface="Times New Roman" panose="02020603050405020304" pitchFamily="18" charset="0"/>
              </a:rPr>
              <a:t>    4. That is God’s will for you. </a:t>
            </a:r>
          </a:p>
          <a:p>
            <a:pPr marL="393700" indent="-393700" eaLnBrk="1" hangingPunct="1">
              <a:spcBef>
                <a:spcPct val="50000"/>
              </a:spcBef>
            </a:pPr>
            <a:r>
              <a:rPr lang="en-US" altLang="en-US" sz="1200" dirty="0">
                <a:latin typeface="Times New Roman" panose="02020603050405020304" pitchFamily="18" charset="0"/>
                <a:cs typeface="Times New Roman" panose="02020603050405020304" pitchFamily="18" charset="0"/>
              </a:rPr>
              <a:t>&gt;&gt;&gt;&gt;&gt;&gt;&gt;&gt;&gt;&gt;&gt;&gt;&gt;&gt;</a:t>
            </a:r>
          </a:p>
          <a:p>
            <a:pPr marL="393700" indent="-393700" eaLnBrk="1" hangingPunct="1">
              <a:spcBef>
                <a:spcPct val="50000"/>
              </a:spcBef>
            </a:pPr>
            <a:r>
              <a:rPr lang="en-US" altLang="en-US" sz="1200" dirty="0">
                <a:latin typeface="Times New Roman" panose="02020603050405020304" pitchFamily="18" charset="0"/>
                <a:cs typeface="Times New Roman" panose="02020603050405020304" pitchFamily="18" charset="0"/>
              </a:rPr>
              <a:t>    5. He places dreams in us, so we are forced to </a:t>
            </a:r>
            <a:r>
              <a:rPr lang="en-US" altLang="en-US" sz="1200" b="1" dirty="0">
                <a:latin typeface="Times New Roman" panose="02020603050405020304" pitchFamily="18" charset="0"/>
                <a:cs typeface="Times New Roman" panose="02020603050405020304" pitchFamily="18" charset="0"/>
              </a:rPr>
              <a:t>walk outside</a:t>
            </a:r>
            <a:r>
              <a:rPr lang="en-US" altLang="en-US" sz="1200" dirty="0">
                <a:latin typeface="Times New Roman" panose="02020603050405020304" pitchFamily="18" charset="0"/>
                <a:cs typeface="Times New Roman" panose="02020603050405020304" pitchFamily="18" charset="0"/>
              </a:rPr>
              <a:t> our comfort zone.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Quote from Foundation to all Freedom, http://www.freedomyou.com/mil/making/20powerful/20decisions.htm</a:t>
            </a: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11</a:t>
            </a:fld>
            <a:endParaRPr lang="en-US"/>
          </a:p>
        </p:txBody>
      </p:sp>
    </p:spTree>
    <p:extLst>
      <p:ext uri="{BB962C8B-B14F-4D97-AF65-F5344CB8AC3E}">
        <p14:creationId xmlns:p14="http://schemas.microsoft.com/office/powerpoint/2010/main" val="1080986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sz="1200" i="1" dirty="0">
                <a:latin typeface="Times New Roman" panose="02020603050405020304" pitchFamily="18" charset="0"/>
                <a:cs typeface="Times New Roman" panose="02020603050405020304" pitchFamily="18" charset="0"/>
              </a:rPr>
              <a:t>Remember now your Creator in the days of your youth, before the difficult days come, and the years draw near when you say, "I have no pleasure in them”. </a:t>
            </a:r>
            <a:r>
              <a:rPr lang="en-US" altLang="en-US" sz="1200" b="1" dirty="0">
                <a:latin typeface="Times New Roman" panose="02020603050405020304" pitchFamily="18" charset="0"/>
                <a:cs typeface="Times New Roman" panose="02020603050405020304" pitchFamily="18" charset="0"/>
              </a:rPr>
              <a:t>Ecclesiastes 12:1</a:t>
            </a:r>
            <a:r>
              <a:rPr lang="en-US" altLang="en-US" sz="1200" b="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1200" b="0" dirty="0">
                <a:latin typeface="Times New Roman" panose="02020603050405020304" pitchFamily="18" charset="0"/>
                <a:cs typeface="Times New Roman" panose="02020603050405020304" pitchFamily="18" charset="0"/>
              </a:rPr>
              <a:t>    1. Make a decision to look ahead toward not only your old age, but to your eternal life.</a:t>
            </a:r>
          </a:p>
          <a:p>
            <a:pPr eaLnBrk="1" hangingPunct="1">
              <a:spcBef>
                <a:spcPct val="50000"/>
              </a:spcBef>
            </a:pPr>
            <a:r>
              <a:rPr lang="en-US" sz="1200" b="0" dirty="0">
                <a:latin typeface="Times New Roman" panose="02020603050405020304" pitchFamily="18" charset="0"/>
                <a:cs typeface="Times New Roman" panose="02020603050405020304" pitchFamily="18" charset="0"/>
              </a:rPr>
              <a:t>    </a:t>
            </a:r>
            <a:endParaRPr lang="en-US" b="0" dirty="0"/>
          </a:p>
        </p:txBody>
      </p:sp>
      <p:sp>
        <p:nvSpPr>
          <p:cNvPr id="4" name="Slide Number Placeholder 3"/>
          <p:cNvSpPr>
            <a:spLocks noGrp="1"/>
          </p:cNvSpPr>
          <p:nvPr>
            <p:ph type="sldNum" sz="quarter" idx="5"/>
          </p:nvPr>
        </p:nvSpPr>
        <p:spPr/>
        <p:txBody>
          <a:bodyPr/>
          <a:lstStyle/>
          <a:p>
            <a:fld id="{D81A9707-4237-44CE-A066-9490DCF5B6A6}" type="slidenum">
              <a:rPr lang="en-US" smtClean="0"/>
              <a:t>12</a:t>
            </a:fld>
            <a:endParaRPr lang="en-US"/>
          </a:p>
        </p:txBody>
      </p:sp>
    </p:spTree>
    <p:extLst>
      <p:ext uri="{BB962C8B-B14F-4D97-AF65-F5344CB8AC3E}">
        <p14:creationId xmlns:p14="http://schemas.microsoft.com/office/powerpoint/2010/main" val="862408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C9423-6940-4436-99ED-461492A452FB}" type="slidenum">
              <a:rPr lang="en-US" smtClean="0"/>
              <a:t>13</a:t>
            </a:fld>
            <a:endParaRPr lang="en-US"/>
          </a:p>
        </p:txBody>
      </p:sp>
    </p:spTree>
    <p:extLst>
      <p:ext uri="{BB962C8B-B14F-4D97-AF65-F5344CB8AC3E}">
        <p14:creationId xmlns:p14="http://schemas.microsoft.com/office/powerpoint/2010/main" val="2962865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sz="1200" i="1" dirty="0">
                <a:latin typeface="Times New Roman" panose="02020603050405020304" pitchFamily="18" charset="0"/>
                <a:cs typeface="Times New Roman" panose="02020603050405020304" pitchFamily="18" charset="0"/>
              </a:rPr>
              <a:t>When they had finished the days, as they returned, the Boy Jesus lingered behind in Jerusalem. And Joseph and His mother did not know it… </a:t>
            </a:r>
          </a:p>
          <a:p>
            <a:pPr eaLnBrk="1" hangingPunct="1">
              <a:spcBef>
                <a:spcPct val="50000"/>
              </a:spcBef>
            </a:pPr>
            <a:r>
              <a:rPr lang="en-US" altLang="en-US" sz="1200" b="1" dirty="0">
                <a:latin typeface="Times New Roman" panose="02020603050405020304" pitchFamily="18" charset="0"/>
                <a:cs typeface="Times New Roman" panose="02020603050405020304" pitchFamily="18" charset="0"/>
              </a:rPr>
              <a:t>Luke 2:43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1. Had fulfilled the days </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days of the Passover.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2. These were eight days in all - one day for killing the paschal lamb, and seven days for the observance of the feast of unleavened bread, </a:t>
            </a:r>
            <a:r>
              <a:rPr lang="en-US" sz="1200" b="1" i="0" u="none" strike="noStrike" kern="1200" baseline="0" dirty="0">
                <a:solidFill>
                  <a:schemeClr val="tx1"/>
                </a:solidFill>
                <a:latin typeface="+mn-lt"/>
                <a:ea typeface="+mn-ea"/>
                <a:cs typeface="+mn-cs"/>
              </a:rPr>
              <a:t>Exo 12:15; Lev 23:5-6.</a:t>
            </a:r>
          </a:p>
          <a:p>
            <a:r>
              <a:rPr lang="en-US" dirty="0"/>
              <a:t>    3. Jesus made the decision to remain in Jerusalem, without permission from or telling His parents.</a:t>
            </a:r>
          </a:p>
        </p:txBody>
      </p:sp>
      <p:sp>
        <p:nvSpPr>
          <p:cNvPr id="4" name="Slide Number Placeholder 3"/>
          <p:cNvSpPr>
            <a:spLocks noGrp="1"/>
          </p:cNvSpPr>
          <p:nvPr>
            <p:ph type="sldNum" sz="quarter" idx="5"/>
          </p:nvPr>
        </p:nvSpPr>
        <p:spPr/>
        <p:txBody>
          <a:bodyPr/>
          <a:lstStyle/>
          <a:p>
            <a:fld id="{D81A9707-4237-44CE-A066-9490DCF5B6A6}" type="slidenum">
              <a:rPr lang="en-US" smtClean="0"/>
              <a:t>14</a:t>
            </a:fld>
            <a:endParaRPr lang="en-US"/>
          </a:p>
        </p:txBody>
      </p:sp>
    </p:spTree>
    <p:extLst>
      <p:ext uri="{BB962C8B-B14F-4D97-AF65-F5344CB8AC3E}">
        <p14:creationId xmlns:p14="http://schemas.microsoft.com/office/powerpoint/2010/main" val="3377899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    1. Jesus: His Spiritual Hunger was constant, and it was satisficed by both study and prayer.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    2. It was through diligence that Jesus talked with His father.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&gt;&gt;&gt;&gt;&gt;&gt;&gt;&gt;&gt;&gt;&gt;&gt;&gt;&gt;&gt;&gt;&gt;&gt;&gt;&gt;&gt;&gt;&gt;&gt;</a:t>
            </a:r>
          </a:p>
          <a:p>
            <a:pPr rtl="0"/>
            <a:r>
              <a:rPr lang="en-US" sz="1200" b="0" i="1" u="none" strike="noStrike" kern="1200" baseline="0" dirty="0">
                <a:solidFill>
                  <a:schemeClr val="tx1"/>
                </a:solidFill>
                <a:latin typeface="+mn-lt"/>
                <a:ea typeface="+mn-ea"/>
                <a:cs typeface="+mn-cs"/>
              </a:rPr>
              <a:t>But He answered and said, "It is written, 'MAN SHALL NOT LIVE BY BREAD ALONE, BUT BY EVERY WORD THAT PROCEEDS FROM THE MOUTH OF GOD.' "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4:4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a:t>
            </a:r>
          </a:p>
          <a:p>
            <a:pPr rtl="0"/>
            <a:r>
              <a:rPr lang="en-US" sz="1200" b="0" i="1" u="none" strike="noStrike" kern="1200" baseline="0" dirty="0">
                <a:solidFill>
                  <a:schemeClr val="tx1"/>
                </a:solidFill>
                <a:latin typeface="+mn-lt"/>
                <a:ea typeface="+mn-ea"/>
                <a:cs typeface="+mn-cs"/>
              </a:rPr>
              <a:t>Now in the morning, having risen a long while before daylight, He went out and departed to a solitary place; and there </a:t>
            </a:r>
            <a:r>
              <a:rPr lang="en-US" sz="1200" b="1" i="1" u="none" strike="noStrike" kern="1200" baseline="0" dirty="0">
                <a:solidFill>
                  <a:schemeClr val="tx1"/>
                </a:solidFill>
                <a:latin typeface="+mn-lt"/>
                <a:ea typeface="+mn-ea"/>
                <a:cs typeface="+mn-cs"/>
              </a:rPr>
              <a:t>He prayed</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1:35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a:t>
            </a:r>
          </a:p>
          <a:p>
            <a:pPr rtl="0"/>
            <a:r>
              <a:rPr lang="en-US" sz="1200" b="0" i="1" u="none" strike="noStrike" kern="1200" baseline="0" dirty="0">
                <a:solidFill>
                  <a:schemeClr val="tx1"/>
                </a:solidFill>
                <a:latin typeface="+mn-lt"/>
                <a:ea typeface="+mn-ea"/>
                <a:cs typeface="+mn-cs"/>
              </a:rPr>
              <a:t>And when He had sent them away, He departed to the mountain </a:t>
            </a:r>
            <a:r>
              <a:rPr lang="en-US" sz="1200" b="1" i="1" u="none" strike="noStrike" kern="1200" baseline="0" dirty="0">
                <a:solidFill>
                  <a:schemeClr val="tx1"/>
                </a:solidFill>
                <a:latin typeface="+mn-lt"/>
                <a:ea typeface="+mn-ea"/>
                <a:cs typeface="+mn-cs"/>
              </a:rPr>
              <a:t>to pray</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6:46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a:t>
            </a:r>
          </a:p>
          <a:p>
            <a:pPr rtl="0"/>
            <a:r>
              <a:rPr lang="en-US" sz="1200" b="0" i="1" u="none" strike="noStrike" kern="1200" baseline="0" dirty="0">
                <a:solidFill>
                  <a:schemeClr val="tx1"/>
                </a:solidFill>
                <a:latin typeface="+mn-lt"/>
                <a:ea typeface="+mn-ea"/>
                <a:cs typeface="+mn-cs"/>
              </a:rPr>
              <a:t>So He came to Nazareth, where He had been brought up. And as His custom was, He went into the synagogue on the Sabbath day, and </a:t>
            </a:r>
            <a:r>
              <a:rPr lang="en-US" sz="1200" b="1" i="1" u="none" strike="noStrike" kern="1200" baseline="0" dirty="0">
                <a:solidFill>
                  <a:schemeClr val="tx1"/>
                </a:solidFill>
                <a:latin typeface="+mn-lt"/>
                <a:ea typeface="+mn-ea"/>
                <a:cs typeface="+mn-cs"/>
              </a:rPr>
              <a:t>stood up to read</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4:16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a:t>
            </a:r>
          </a:p>
          <a:p>
            <a:pPr rtl="0"/>
            <a:r>
              <a:rPr lang="en-US" sz="1200" b="0" i="1" u="none" strike="noStrike" kern="1200" baseline="0" dirty="0">
                <a:solidFill>
                  <a:schemeClr val="tx1"/>
                </a:solidFill>
                <a:latin typeface="+mn-lt"/>
                <a:ea typeface="+mn-ea"/>
                <a:cs typeface="+mn-cs"/>
              </a:rPr>
              <a:t>Now it came to pass in those days that He went out to the mountain </a:t>
            </a:r>
            <a:r>
              <a:rPr lang="en-US" sz="1200" b="1" i="1" u="none" strike="noStrike" kern="1200" baseline="0" dirty="0">
                <a:solidFill>
                  <a:schemeClr val="tx1"/>
                </a:solidFill>
                <a:latin typeface="+mn-lt"/>
                <a:ea typeface="+mn-ea"/>
                <a:cs typeface="+mn-cs"/>
              </a:rPr>
              <a:t>to pray </a:t>
            </a:r>
            <a:r>
              <a:rPr lang="en-US" sz="1200" b="0" i="1" u="none" strike="noStrike" kern="1200" baseline="0" dirty="0">
                <a:solidFill>
                  <a:schemeClr val="tx1"/>
                </a:solidFill>
                <a:latin typeface="+mn-lt"/>
                <a:ea typeface="+mn-ea"/>
                <a:cs typeface="+mn-cs"/>
              </a:rPr>
              <a:t>and continued all night in prayer to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6:12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15</a:t>
            </a:fld>
            <a:endParaRPr lang="en-US"/>
          </a:p>
        </p:txBody>
      </p:sp>
    </p:spTree>
    <p:extLst>
      <p:ext uri="{BB962C8B-B14F-4D97-AF65-F5344CB8AC3E}">
        <p14:creationId xmlns:p14="http://schemas.microsoft.com/office/powerpoint/2010/main" val="1390961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rPr>
              <a:t>    1. Dedication is desired by God from each one of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rPr>
              <a:t>    2. Dedication requires the power of </a:t>
            </a:r>
            <a:r>
              <a:rPr lang="en-US" altLang="en-US" sz="1200" b="1" dirty="0">
                <a:solidFill>
                  <a:schemeClr val="bg1"/>
                </a:solidFill>
                <a:latin typeface="Times New Roman" panose="02020603050405020304" pitchFamily="18" charset="0"/>
              </a:rPr>
              <a:t>Focus.</a:t>
            </a: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16</a:t>
            </a:fld>
            <a:endParaRPr lang="en-US"/>
          </a:p>
        </p:txBody>
      </p:sp>
    </p:spTree>
    <p:extLst>
      <p:ext uri="{BB962C8B-B14F-4D97-AF65-F5344CB8AC3E}">
        <p14:creationId xmlns:p14="http://schemas.microsoft.com/office/powerpoint/2010/main" val="1032308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sz="1200" i="1" dirty="0">
                <a:latin typeface="Times New Roman" panose="02020603050405020304" pitchFamily="18" charset="0"/>
                <a:cs typeface="Times New Roman" panose="02020603050405020304" pitchFamily="18" charset="0"/>
              </a:rPr>
              <a:t>Now so it was that after three days they found Him in the temple, sitting in the midst of the teachers, both listening to them and asking them questions. </a:t>
            </a:r>
            <a:r>
              <a:rPr lang="en-US" altLang="en-US" sz="120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Luke 2:46</a:t>
            </a:r>
            <a:endParaRPr lang="en-US" altLang="en-US" sz="1200" b="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lang="en-US" sz="1200" b="0" i="0" u="none" strike="noStrike" kern="1200" baseline="0" dirty="0">
                <a:solidFill>
                  <a:schemeClr val="tx1"/>
                </a:solidFill>
                <a:latin typeface="+mn-lt"/>
                <a:ea typeface="+mn-ea"/>
                <a:cs typeface="+mn-cs"/>
              </a:rPr>
              <a:t>    1. Jesus was proposing questions to them respecting the law and the prophets. </a:t>
            </a:r>
          </a:p>
          <a:p>
            <a:pPr marL="0" marR="0" lvl="0" indent="0" algn="l" defTabSz="914400" rtl="0" eaLnBrk="1" fontAlgn="auto" latinLnBrk="0" hangingPunct="1">
              <a:lnSpc>
                <a:spcPct val="100000"/>
              </a:lnSpc>
              <a:spcBef>
                <a:spcPct val="50000"/>
              </a:spcBef>
              <a:spcAft>
                <a:spcPts val="0"/>
              </a:spcAft>
              <a:buClrTx/>
              <a:buSzTx/>
              <a:buFontTx/>
              <a:buNone/>
              <a:tabLst/>
              <a:defRPr/>
            </a:pPr>
            <a:r>
              <a:rPr lang="en-US" sz="1200" b="0" i="0" u="none" strike="noStrike" kern="1200" baseline="0" dirty="0">
                <a:solidFill>
                  <a:schemeClr val="tx1"/>
                </a:solidFill>
                <a:latin typeface="+mn-lt"/>
                <a:ea typeface="+mn-ea"/>
                <a:cs typeface="+mn-cs"/>
              </a:rPr>
              <a:t>    2. There is no reason to suppose that this was for the purpose of perplexing or confounding them because Jesus was dedicated to the word of His Father. </a:t>
            </a:r>
          </a:p>
          <a:p>
            <a:pPr marL="0" marR="0" lvl="0" indent="0" algn="l" defTabSz="914400" rtl="0" eaLnBrk="1" fontAlgn="auto" latinLnBrk="0" hangingPunct="1">
              <a:lnSpc>
                <a:spcPct val="100000"/>
              </a:lnSpc>
              <a:spcBef>
                <a:spcPct val="50000"/>
              </a:spcBef>
              <a:spcAft>
                <a:spcPts val="0"/>
              </a:spcAft>
              <a:buClrTx/>
              <a:buSzTx/>
              <a:buFontTx/>
              <a:buNone/>
              <a:tabLst/>
              <a:defRPr/>
            </a:pPr>
            <a:r>
              <a:rPr lang="en-US" sz="1200" b="0" i="0" u="none" strike="noStrike" kern="1200" baseline="0" dirty="0">
                <a:solidFill>
                  <a:schemeClr val="tx1"/>
                </a:solidFill>
                <a:latin typeface="+mn-lt"/>
                <a:ea typeface="+mn-ea"/>
                <a:cs typeface="+mn-cs"/>
              </a:rPr>
              <a:t>    3. The questions were doubtless proposed in a respectful manner, and the answers listened to with proper deference to their age and rank.</a:t>
            </a:r>
          </a:p>
          <a:p>
            <a:pPr eaLnBrk="1" hangingPunct="1">
              <a:spcBef>
                <a:spcPct val="50000"/>
              </a:spcBef>
            </a:pPr>
            <a:r>
              <a:rPr lang="en-US" altLang="en-US" sz="1200" b="0" dirty="0">
                <a:latin typeface="Times New Roman" panose="02020603050405020304" pitchFamily="18" charset="0"/>
                <a:cs typeface="Times New Roman" panose="02020603050405020304" pitchFamily="18" charset="0"/>
              </a:rPr>
              <a:t>    4. Jesus had no fear for His life, nor did He fear talking with strangers.</a:t>
            </a: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17</a:t>
            </a:fld>
            <a:endParaRPr lang="en-US"/>
          </a:p>
        </p:txBody>
      </p:sp>
    </p:spTree>
    <p:extLst>
      <p:ext uri="{BB962C8B-B14F-4D97-AF65-F5344CB8AC3E}">
        <p14:creationId xmlns:p14="http://schemas.microsoft.com/office/powerpoint/2010/main" val="456924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sz="1200" i="1" dirty="0">
                <a:latin typeface="Times New Roman" panose="02020603050405020304" pitchFamily="18" charset="0"/>
                <a:cs typeface="Times New Roman" panose="02020603050405020304" pitchFamily="18" charset="0"/>
              </a:rPr>
              <a:t>Do not be deceived: "Evil company corrupts good habits.'' </a:t>
            </a:r>
            <a:r>
              <a:rPr lang="en-US" altLang="en-US" sz="120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1 Corinthians 15:33</a:t>
            </a:r>
          </a:p>
          <a:p>
            <a:r>
              <a:rPr lang="en-US" dirty="0"/>
              <a:t>    1. Paul made it very clear.</a:t>
            </a:r>
          </a:p>
          <a:p>
            <a:r>
              <a:rPr lang="en-US" dirty="0"/>
              <a:t>    2. Dedicated men and women do not fellowship the world; but are dedicated to the word of God.</a:t>
            </a:r>
          </a:p>
        </p:txBody>
      </p:sp>
      <p:sp>
        <p:nvSpPr>
          <p:cNvPr id="4" name="Slide Number Placeholder 3"/>
          <p:cNvSpPr>
            <a:spLocks noGrp="1"/>
          </p:cNvSpPr>
          <p:nvPr>
            <p:ph type="sldNum" sz="quarter" idx="5"/>
          </p:nvPr>
        </p:nvSpPr>
        <p:spPr/>
        <p:txBody>
          <a:bodyPr/>
          <a:lstStyle/>
          <a:p>
            <a:fld id="{D81A9707-4237-44CE-A066-9490DCF5B6A6}" type="slidenum">
              <a:rPr lang="en-US" smtClean="0"/>
              <a:t>18</a:t>
            </a:fld>
            <a:endParaRPr lang="en-US"/>
          </a:p>
        </p:txBody>
      </p:sp>
    </p:spTree>
    <p:extLst>
      <p:ext uri="{BB962C8B-B14F-4D97-AF65-F5344CB8AC3E}">
        <p14:creationId xmlns:p14="http://schemas.microsoft.com/office/powerpoint/2010/main" val="3403104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As followers of Christ we must maintain Godly Friends. </a:t>
            </a:r>
          </a:p>
          <a:p>
            <a:r>
              <a:rPr lang="en-US" dirty="0"/>
              <a:t>&gt;&gt;&gt;&gt;&gt;&gt;&gt;&gt;&gt;&gt;&gt;&gt;&gt;&gt;&gt;&gt;&gt;&gt;&gt;</a:t>
            </a:r>
          </a:p>
          <a:p>
            <a:pPr rtl="0"/>
            <a:r>
              <a:rPr lang="en-US" sz="1200" b="0" i="1" u="none" strike="noStrike" kern="1200" baseline="0" dirty="0">
                <a:solidFill>
                  <a:schemeClr val="tx1"/>
                </a:solidFill>
                <a:latin typeface="+mn-lt"/>
                <a:ea typeface="+mn-ea"/>
                <a:cs typeface="+mn-cs"/>
              </a:rPr>
              <a:t>Then Jonathan, Saul's son, arose and went to David in the woods and </a:t>
            </a:r>
            <a:r>
              <a:rPr lang="en-US" sz="1200" b="1" i="1" u="none" strike="noStrike" kern="1200" baseline="0" dirty="0">
                <a:solidFill>
                  <a:schemeClr val="tx1"/>
                </a:solidFill>
                <a:latin typeface="+mn-lt"/>
                <a:ea typeface="+mn-ea"/>
                <a:cs typeface="+mn-cs"/>
              </a:rPr>
              <a:t>strengthened his hand </a:t>
            </a:r>
            <a:r>
              <a:rPr lang="en-US" sz="1200" b="0" i="1" u="none" strike="noStrike" kern="1200" baseline="0" dirty="0">
                <a:solidFill>
                  <a:schemeClr val="tx1"/>
                </a:solidFill>
                <a:latin typeface="+mn-lt"/>
                <a:ea typeface="+mn-ea"/>
                <a:cs typeface="+mn-cs"/>
              </a:rPr>
              <a:t>in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Samuel 23:16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This is what friends do for each other.</a:t>
            </a:r>
          </a:p>
          <a:p>
            <a:pPr rtl="0"/>
            <a:r>
              <a:rPr lang="en-US" sz="1200" b="0" i="0" u="none" strike="noStrike" kern="1200" baseline="0" dirty="0">
                <a:solidFill>
                  <a:schemeClr val="tx1"/>
                </a:solidFill>
                <a:latin typeface="+mn-lt"/>
                <a:ea typeface="+mn-ea"/>
                <a:cs typeface="+mn-cs"/>
              </a:rPr>
              <a:t>    2. It was Jonathan that encouraged David to remain hidden from His ungodly father Saul.</a:t>
            </a:r>
          </a:p>
          <a:p>
            <a:pPr rtl="0"/>
            <a:r>
              <a:rPr lang="en-US" sz="1200" b="0" i="0" u="none" strike="noStrike" kern="1200" baseline="0" dirty="0">
                <a:solidFill>
                  <a:schemeClr val="tx1"/>
                </a:solidFill>
                <a:latin typeface="+mn-lt"/>
                <a:ea typeface="+mn-ea"/>
                <a:cs typeface="+mn-cs"/>
              </a:rPr>
              <a:t>    3. Jonathan knew that David would be king of Israel and they became godly friends.</a:t>
            </a: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19</a:t>
            </a:fld>
            <a:endParaRPr lang="en-US"/>
          </a:p>
        </p:txBody>
      </p:sp>
    </p:spTree>
    <p:extLst>
      <p:ext uri="{BB962C8B-B14F-4D97-AF65-F5344CB8AC3E}">
        <p14:creationId xmlns:p14="http://schemas.microsoft.com/office/powerpoint/2010/main" val="160195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And the Child grew and became strong in spirit, filled with wisdom; and the grace of God was upon Him.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Luke 2:40-52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a:t>
            </a:r>
          </a:p>
          <a:p>
            <a:pPr rtl="0"/>
            <a:r>
              <a:rPr lang="en-US" sz="1200" b="0" i="1" u="none" strike="noStrike" kern="1200" baseline="0" dirty="0">
                <a:solidFill>
                  <a:schemeClr val="tx1"/>
                </a:solidFill>
                <a:latin typeface="+mn-lt"/>
                <a:ea typeface="+mn-ea"/>
                <a:cs typeface="+mn-cs"/>
              </a:rPr>
              <a:t>His parents went to Jerusalem every year at the Feast of the Passover.</a:t>
            </a:r>
          </a:p>
          <a:p>
            <a:pPr rtl="0"/>
            <a:r>
              <a:rPr lang="en-US" sz="1200" b="0" i="1" u="none" strike="noStrike" kern="1200" baseline="0" dirty="0">
                <a:solidFill>
                  <a:schemeClr val="tx1"/>
                </a:solidFill>
                <a:latin typeface="+mn-lt"/>
                <a:ea typeface="+mn-ea"/>
                <a:cs typeface="+mn-cs"/>
              </a:rPr>
              <a:t>And when He was twelve years old, they went up to Jerusalem according to the custom of the feast.</a:t>
            </a:r>
          </a:p>
          <a:p>
            <a:pPr rtl="0"/>
            <a:r>
              <a:rPr lang="en-US" sz="1200" b="0" i="1" u="none" strike="noStrike" kern="1200" baseline="0" dirty="0">
                <a:solidFill>
                  <a:schemeClr val="tx1"/>
                </a:solidFill>
                <a:latin typeface="+mn-lt"/>
                <a:ea typeface="+mn-ea"/>
                <a:cs typeface="+mn-cs"/>
              </a:rPr>
              <a:t>When they had finished the days, as they returned, the Boy Jesus lingered behind in Jerusalem. And Joseph and His mother did not know it;</a:t>
            </a:r>
          </a:p>
          <a:p>
            <a:pPr rtl="0"/>
            <a:r>
              <a:rPr lang="en-US" sz="1200" b="0" i="1" u="none" strike="noStrike" kern="1200" baseline="0" dirty="0">
                <a:solidFill>
                  <a:schemeClr val="tx1"/>
                </a:solidFill>
                <a:latin typeface="+mn-lt"/>
                <a:ea typeface="+mn-ea"/>
                <a:cs typeface="+mn-cs"/>
              </a:rPr>
              <a:t>but supposing Him to have been in the company, they went a day's journey, and sought Him among their relatives and acquaintances.</a:t>
            </a:r>
          </a:p>
          <a:p>
            <a:pPr rtl="0"/>
            <a:r>
              <a:rPr lang="en-US" sz="1200" b="0" i="1" u="none" strike="noStrike" kern="1200" baseline="0" dirty="0">
                <a:solidFill>
                  <a:schemeClr val="tx1"/>
                </a:solidFill>
                <a:latin typeface="+mn-lt"/>
                <a:ea typeface="+mn-ea"/>
                <a:cs typeface="+mn-cs"/>
              </a:rPr>
              <a:t>So when they did not find Him, they returned to Jerusalem, seeking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2:41-45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2</a:t>
            </a:fld>
            <a:endParaRPr lang="en-US"/>
          </a:p>
        </p:txBody>
      </p:sp>
    </p:spTree>
    <p:extLst>
      <p:ext uri="{BB962C8B-B14F-4D97-AF65-F5344CB8AC3E}">
        <p14:creationId xmlns:p14="http://schemas.microsoft.com/office/powerpoint/2010/main" val="294382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rPr>
              <a:t>    1. The power of Focus will set our level of determination in our heart.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rPr>
              <a:t>&gt;&gt;&gt;&gt;&gt;&gt;&gt;&gt;&gt;&gt;&gt;&gt;&gt;&gt;&gt;&gt;&gt;&gt;&gt;&gt;&gt;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rPr>
              <a:t>    2.. Determination is not found in cowards, but it is a product of Focus.</a:t>
            </a: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20</a:t>
            </a:fld>
            <a:endParaRPr lang="en-US"/>
          </a:p>
        </p:txBody>
      </p:sp>
    </p:spTree>
    <p:extLst>
      <p:ext uri="{BB962C8B-B14F-4D97-AF65-F5344CB8AC3E}">
        <p14:creationId xmlns:p14="http://schemas.microsoft.com/office/powerpoint/2010/main" val="1837398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sz="1200" i="1" dirty="0">
                <a:latin typeface="Times New Roman" panose="02020603050405020304" pitchFamily="18" charset="0"/>
                <a:cs typeface="Times New Roman" panose="02020603050405020304" pitchFamily="18" charset="0"/>
              </a:rPr>
              <a:t>And He said to them, "Why is it that you sought Me? Did you not know that I must be about My Father's business?''  </a:t>
            </a:r>
          </a:p>
          <a:p>
            <a:pPr eaLnBrk="1" hangingPunct="1">
              <a:spcBef>
                <a:spcPct val="50000"/>
              </a:spcBef>
            </a:pPr>
            <a:r>
              <a:rPr lang="en-US" altLang="en-US" sz="1200" b="1" dirty="0">
                <a:latin typeface="Times New Roman" panose="02020603050405020304" pitchFamily="18" charset="0"/>
                <a:cs typeface="Times New Roman" panose="02020603050405020304" pitchFamily="18" charset="0"/>
              </a:rPr>
              <a:t>Luke 2:49</a:t>
            </a:r>
          </a:p>
          <a:p>
            <a:pPr eaLnBrk="1" hangingPunct="1">
              <a:spcBef>
                <a:spcPct val="50000"/>
              </a:spcBef>
            </a:pPr>
            <a:r>
              <a:rPr lang="en-US" sz="1200" b="0" dirty="0">
                <a:latin typeface="Times New Roman" panose="02020603050405020304" pitchFamily="18" charset="0"/>
                <a:cs typeface="Times New Roman" panose="02020603050405020304" pitchFamily="18" charset="0"/>
              </a:rPr>
              <a:t>    1. Jesus, with great determination, was intent on teaching His Father’s word. </a:t>
            </a:r>
          </a:p>
          <a:p>
            <a:pPr marL="0" marR="0" lvl="0" indent="0" algn="l" defTabSz="914400" rtl="0" eaLnBrk="1" fontAlgn="auto" latinLnBrk="0" hangingPunct="1">
              <a:lnSpc>
                <a:spcPct val="100000"/>
              </a:lnSpc>
              <a:spcBef>
                <a:spcPct val="50000"/>
              </a:spcBef>
              <a:spcAft>
                <a:spcPts val="0"/>
              </a:spcAft>
              <a:buClrTx/>
              <a:buSzTx/>
              <a:buFontTx/>
              <a:buNone/>
              <a:tabLst/>
              <a:defRPr/>
            </a:pPr>
            <a:r>
              <a:rPr lang="en-US" sz="1200" b="0" i="0" u="none" strike="noStrike" kern="1200" baseline="0" dirty="0">
                <a:solidFill>
                  <a:schemeClr val="tx1"/>
                </a:solidFill>
                <a:latin typeface="+mn-lt"/>
                <a:ea typeface="+mn-ea"/>
                <a:cs typeface="+mn-cs"/>
              </a:rPr>
              <a:t>    2. He indicated to His parents: They ought to have come there at once. </a:t>
            </a:r>
          </a:p>
          <a:p>
            <a:pPr marL="0" marR="0" lvl="0" indent="0" algn="l" defTabSz="914400" rtl="0" eaLnBrk="1" fontAlgn="auto" latinLnBrk="0" hangingPunct="1">
              <a:lnSpc>
                <a:spcPct val="100000"/>
              </a:lnSpc>
              <a:spcBef>
                <a:spcPct val="50000"/>
              </a:spcBef>
              <a:spcAft>
                <a:spcPts val="0"/>
              </a:spcAft>
              <a:buClrTx/>
              <a:buSzTx/>
              <a:buFontTx/>
              <a:buNone/>
              <a:tabLst/>
              <a:defRPr/>
            </a:pPr>
            <a:r>
              <a:rPr lang="en-US" sz="1200" b="0" i="0" u="none" strike="noStrike" kern="1200" baseline="0" dirty="0">
                <a:solidFill>
                  <a:schemeClr val="tx1"/>
                </a:solidFill>
                <a:latin typeface="+mn-lt"/>
                <a:ea typeface="+mn-ea"/>
                <a:cs typeface="+mn-cs"/>
              </a:rPr>
              <a:t>    3. These words are the first in which He reveals His consciousness of His supernatural birth.</a:t>
            </a:r>
          </a:p>
          <a:p>
            <a:pPr marL="0" marR="0" lvl="0" indent="0" algn="l" defTabSz="914400" rtl="0" eaLnBrk="1" fontAlgn="auto" latinLnBrk="0" hangingPunct="1">
              <a:lnSpc>
                <a:spcPct val="100000"/>
              </a:lnSpc>
              <a:spcBef>
                <a:spcPct val="50000"/>
              </a:spcBef>
              <a:spcAft>
                <a:spcPts val="0"/>
              </a:spcAft>
              <a:buClrTx/>
              <a:buSzTx/>
              <a:buFontTx/>
              <a:buNone/>
              <a:tabLst/>
              <a:defRPr/>
            </a:pPr>
            <a:r>
              <a:rPr lang="en-US" sz="1200" b="0" i="0" u="none" strike="noStrike" kern="1200" baseline="0" dirty="0">
                <a:solidFill>
                  <a:schemeClr val="tx1"/>
                </a:solidFill>
                <a:latin typeface="+mn-lt"/>
                <a:ea typeface="+mn-ea"/>
                <a:cs typeface="+mn-cs"/>
              </a:rPr>
              <a:t>    4. Joseph and Mary knew His true Father and should have known where to find Him.</a:t>
            </a:r>
          </a:p>
          <a:p>
            <a:pPr eaLnBrk="1" hangingPunct="1">
              <a:spcBef>
                <a:spcPct val="50000"/>
              </a:spcBef>
            </a:pPr>
            <a:endParaRPr lang="en-US" b="0" dirty="0"/>
          </a:p>
        </p:txBody>
      </p:sp>
      <p:sp>
        <p:nvSpPr>
          <p:cNvPr id="4" name="Slide Number Placeholder 3"/>
          <p:cNvSpPr>
            <a:spLocks noGrp="1"/>
          </p:cNvSpPr>
          <p:nvPr>
            <p:ph type="sldNum" sz="quarter" idx="5"/>
          </p:nvPr>
        </p:nvSpPr>
        <p:spPr/>
        <p:txBody>
          <a:bodyPr/>
          <a:lstStyle/>
          <a:p>
            <a:fld id="{D81A9707-4237-44CE-A066-9490DCF5B6A6}" type="slidenum">
              <a:rPr lang="en-US" smtClean="0"/>
              <a:t>21</a:t>
            </a:fld>
            <a:endParaRPr lang="en-US"/>
          </a:p>
        </p:txBody>
      </p:sp>
    </p:spTree>
    <p:extLst>
      <p:ext uri="{BB962C8B-B14F-4D97-AF65-F5344CB8AC3E}">
        <p14:creationId xmlns:p14="http://schemas.microsoft.com/office/powerpoint/2010/main" val="3037268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    1. Determination means that </a:t>
            </a:r>
            <a:r>
              <a:rPr lang="en-US" sz="1200" b="1" i="1" u="none" strike="noStrike" kern="1200" baseline="0" dirty="0">
                <a:solidFill>
                  <a:schemeClr val="tx1"/>
                </a:solidFill>
                <a:latin typeface="+mn-lt"/>
                <a:ea typeface="+mn-ea"/>
                <a:cs typeface="+mn-cs"/>
              </a:rPr>
              <a:t>urgent things </a:t>
            </a:r>
            <a:r>
              <a:rPr lang="en-US" sz="1200" b="0" i="1" u="none" strike="noStrike" kern="1200" baseline="0" dirty="0">
                <a:solidFill>
                  <a:schemeClr val="tx1"/>
                </a:solidFill>
                <a:latin typeface="+mn-lt"/>
                <a:ea typeface="+mn-ea"/>
                <a:cs typeface="+mn-cs"/>
              </a:rPr>
              <a:t>must be accomplished “as soon as possible”.</a:t>
            </a:r>
          </a:p>
          <a:p>
            <a:pPr rtl="0"/>
            <a:r>
              <a:rPr lang="en-US" sz="1200" b="0" i="1" u="none" strike="noStrike" kern="1200" baseline="0" dirty="0">
                <a:solidFill>
                  <a:schemeClr val="tx1"/>
                </a:solidFill>
                <a:latin typeface="+mn-lt"/>
                <a:ea typeface="+mn-ea"/>
                <a:cs typeface="+mn-cs"/>
              </a:rPr>
              <a:t>    2. What is your level of determination for each of these five verses.</a:t>
            </a:r>
          </a:p>
          <a:p>
            <a:pPr rtl="0"/>
            <a:r>
              <a:rPr lang="en-US" sz="1200" b="0" i="1" u="none" strike="noStrike" kern="1200" baseline="0" dirty="0">
                <a:solidFill>
                  <a:schemeClr val="tx1"/>
                </a:solidFill>
                <a:latin typeface="+mn-lt"/>
                <a:ea typeface="+mn-ea"/>
                <a:cs typeface="+mn-cs"/>
              </a:rPr>
              <a:t>&gt;&gt;&gt;&gt;&gt;&gt;&gt;&gt;&gt;&gt;&gt;&gt;&gt;&gt;&gt;&gt;&gt;&gt;&gt;&gt;&gt;</a:t>
            </a:r>
          </a:p>
          <a:p>
            <a:pPr rtl="0"/>
            <a:r>
              <a:rPr lang="en-US" sz="1200" b="0" i="1" u="none" strike="noStrike" kern="1200" baseline="0" dirty="0">
                <a:solidFill>
                  <a:schemeClr val="tx1"/>
                </a:solidFill>
                <a:latin typeface="+mn-lt"/>
                <a:ea typeface="+mn-ea"/>
                <a:cs typeface="+mn-cs"/>
              </a:rPr>
              <a:t>Do not marvel that I said to you, 'You must be born again.'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3:7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a:t>
            </a:r>
          </a:p>
          <a:p>
            <a:pPr rtl="0"/>
            <a:r>
              <a:rPr lang="en-US" sz="1200" b="0" i="1" u="none" strike="noStrike" kern="1200" baseline="0" dirty="0">
                <a:solidFill>
                  <a:schemeClr val="tx1"/>
                </a:solidFill>
                <a:latin typeface="+mn-lt"/>
                <a:ea typeface="+mn-ea"/>
                <a:cs typeface="+mn-cs"/>
              </a:rPr>
              <a:t>God is Spirit, and those who worship Him must worship in spirit and truth."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4:24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a:t>
            </a:r>
          </a:p>
          <a:p>
            <a:pPr rtl="0"/>
            <a:r>
              <a:rPr lang="en-US" sz="1200" b="0" i="1" u="none" strike="noStrike" kern="1200" baseline="0" dirty="0">
                <a:solidFill>
                  <a:schemeClr val="tx1"/>
                </a:solidFill>
                <a:latin typeface="+mn-lt"/>
                <a:ea typeface="+mn-ea"/>
                <a:cs typeface="+mn-cs"/>
              </a:rPr>
              <a:t>Nor is there salvation in any other, for there is no other name under heaven given among men by which we must be saved."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4:12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a:t>
            </a:r>
          </a:p>
          <a:p>
            <a:pPr rtl="0"/>
            <a:r>
              <a:rPr lang="en-US" sz="1200" b="0" i="1" u="none" strike="noStrike" kern="1200" baseline="0" dirty="0">
                <a:solidFill>
                  <a:schemeClr val="tx1"/>
                </a:solidFill>
                <a:latin typeface="+mn-lt"/>
                <a:ea typeface="+mn-ea"/>
                <a:cs typeface="+mn-cs"/>
              </a:rPr>
              <a:t>For we must all appear before the judgment seat of Christ, that each one may receive the things done in the body, according to what he has done, whether good or bad.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Corinthians 5:10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a:t>
            </a:r>
          </a:p>
          <a:p>
            <a:pPr rtl="0"/>
            <a:r>
              <a:rPr lang="en-US" sz="1200" b="0" i="1" u="none" strike="noStrike" kern="1200" baseline="0" dirty="0">
                <a:solidFill>
                  <a:schemeClr val="tx1"/>
                </a:solidFill>
                <a:latin typeface="+mn-lt"/>
                <a:ea typeface="+mn-ea"/>
                <a:cs typeface="+mn-cs"/>
              </a:rPr>
              <a:t>But without faith it is impossible to please Him, for he who comes to God must believe that He is, and that He is a rewarder of those who diligently seek Him.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11:6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22</a:t>
            </a:fld>
            <a:endParaRPr lang="en-US"/>
          </a:p>
        </p:txBody>
      </p:sp>
    </p:spTree>
    <p:extLst>
      <p:ext uri="{BB962C8B-B14F-4D97-AF65-F5344CB8AC3E}">
        <p14:creationId xmlns:p14="http://schemas.microsoft.com/office/powerpoint/2010/main" val="1050902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    1. </a:t>
            </a:r>
            <a:r>
              <a:rPr lang="en-US" altLang="en-US" sz="1200" dirty="0">
                <a:solidFill>
                  <a:schemeClr val="bg1"/>
                </a:solidFill>
                <a:latin typeface="Times New Roman" panose="02020603050405020304" pitchFamily="18" charset="0"/>
                <a:cs typeface="Times New Roman" panose="02020603050405020304" pitchFamily="18" charset="0"/>
              </a:rPr>
              <a:t>The Power Of Focus Must Be On Your Destination, your end goal for this life.</a:t>
            </a:r>
          </a:p>
          <a:p>
            <a:r>
              <a:rPr lang="en-US" dirty="0">
                <a:latin typeface="Times New Roman" panose="02020603050405020304" pitchFamily="18" charset="0"/>
                <a:cs typeface="Times New Roman" panose="02020603050405020304" pitchFamily="18" charset="0"/>
              </a:rPr>
              <a:t>&gt;&gt;&gt;&gt;&gt;&gt;&gt;&gt;&gt;&gt;&gt;&gt;&gt;&gt;&gt;&gt;&gt;&gt;&gt;&gt;&gt;&gt;</a:t>
            </a:r>
          </a:p>
          <a:p>
            <a:r>
              <a:rPr lang="en-US" dirty="0">
                <a:latin typeface="Times New Roman" panose="02020603050405020304" pitchFamily="18" charset="0"/>
                <a:cs typeface="Times New Roman" panose="02020603050405020304" pitchFamily="18" charset="0"/>
              </a:rPr>
              <a:t>    2. Your focus must be on God’s Plan to Reconcile you to Himself, through the death of His Son Jesus.</a:t>
            </a:r>
          </a:p>
        </p:txBody>
      </p:sp>
      <p:sp>
        <p:nvSpPr>
          <p:cNvPr id="4" name="Slide Number Placeholder 3"/>
          <p:cNvSpPr>
            <a:spLocks noGrp="1"/>
          </p:cNvSpPr>
          <p:nvPr>
            <p:ph type="sldNum" sz="quarter" idx="5"/>
          </p:nvPr>
        </p:nvSpPr>
        <p:spPr/>
        <p:txBody>
          <a:bodyPr/>
          <a:lstStyle/>
          <a:p>
            <a:fld id="{D81A9707-4237-44CE-A066-9490DCF5B6A6}" type="slidenum">
              <a:rPr lang="en-US" smtClean="0"/>
              <a:t>23</a:t>
            </a:fld>
            <a:endParaRPr lang="en-US"/>
          </a:p>
        </p:txBody>
      </p:sp>
    </p:spTree>
    <p:extLst>
      <p:ext uri="{BB962C8B-B14F-4D97-AF65-F5344CB8AC3E}">
        <p14:creationId xmlns:p14="http://schemas.microsoft.com/office/powerpoint/2010/main" val="2159457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sz="1200" i="1" dirty="0">
                <a:latin typeface="Times New Roman" panose="02020603050405020304" pitchFamily="18" charset="0"/>
                <a:cs typeface="Times New Roman" panose="02020603050405020304" pitchFamily="18" charset="0"/>
              </a:rPr>
              <a:t>And Jesus increased in wisdom and stature, and in favor with God and men. </a:t>
            </a:r>
            <a:r>
              <a:rPr lang="en-US" altLang="en-US" sz="1200" b="1" i="0" dirty="0">
                <a:latin typeface="Times New Roman" panose="02020603050405020304" pitchFamily="18" charset="0"/>
                <a:cs typeface="Times New Roman" panose="02020603050405020304" pitchFamily="18" charset="0"/>
              </a:rPr>
              <a:t>(</a:t>
            </a:r>
            <a:r>
              <a:rPr lang="en-US" altLang="en-US" sz="1200" b="1" dirty="0">
                <a:latin typeface="Times New Roman" panose="02020603050405020304" pitchFamily="18" charset="0"/>
                <a:cs typeface="Times New Roman" panose="02020603050405020304" pitchFamily="18" charset="0"/>
              </a:rPr>
              <a:t>Luke 2:52)</a:t>
            </a:r>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24</a:t>
            </a:fld>
            <a:endParaRPr lang="en-US"/>
          </a:p>
        </p:txBody>
      </p:sp>
    </p:spTree>
    <p:extLst>
      <p:ext uri="{BB962C8B-B14F-4D97-AF65-F5344CB8AC3E}">
        <p14:creationId xmlns:p14="http://schemas.microsoft.com/office/powerpoint/2010/main" val="555682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eaLnBrk="1" hangingPunct="1">
              <a:spcBef>
                <a:spcPct val="50000"/>
              </a:spcBef>
            </a:pPr>
            <a:r>
              <a:rPr lang="en-US" altLang="en-US" sz="1200" dirty="0">
                <a:latin typeface="Times New Roman" panose="02020603050405020304" pitchFamily="18" charset="0"/>
                <a:cs typeface="Times New Roman" panose="02020603050405020304" pitchFamily="18" charset="0"/>
              </a:rPr>
              <a:t>    1. Having a vision of your destination focuses you on your journey and your goal. </a:t>
            </a:r>
          </a:p>
          <a:p>
            <a:pPr marL="457200" indent="-457200" eaLnBrk="1" hangingPunct="1">
              <a:spcBef>
                <a:spcPct val="50000"/>
              </a:spcBef>
            </a:pPr>
            <a:r>
              <a:rPr lang="en-US" altLang="en-US" sz="1200" dirty="0">
                <a:latin typeface="Times New Roman" panose="02020603050405020304" pitchFamily="18" charset="0"/>
                <a:cs typeface="Times New Roman" panose="02020603050405020304" pitchFamily="18" charset="0"/>
              </a:rPr>
              <a:t>&gt;&gt;&gt;&gt;&gt;&gt;&gt;&gt;&gt;&gt;&gt;&gt;&gt;&gt;&gt;&gt;&gt;&gt;&gt;</a:t>
            </a:r>
          </a:p>
          <a:p>
            <a:pPr marL="457200" indent="-457200" eaLnBrk="1" hangingPunct="1">
              <a:spcBef>
                <a:spcPct val="50000"/>
              </a:spcBef>
            </a:pPr>
            <a:r>
              <a:rPr lang="en-US" altLang="en-US" sz="1200" dirty="0">
                <a:latin typeface="Times New Roman" panose="02020603050405020304" pitchFamily="18" charset="0"/>
                <a:cs typeface="Times New Roman" panose="02020603050405020304" pitchFamily="18" charset="0"/>
              </a:rPr>
              <a:t>    2. It gives you the basis for making difficult choices, for learning from your actions, and for allocating your resources. </a:t>
            </a:r>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http://www.selfgrowth.com/articles/NinaHam1.html</a:t>
            </a: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25</a:t>
            </a:fld>
            <a:endParaRPr lang="en-US"/>
          </a:p>
        </p:txBody>
      </p:sp>
    </p:spTree>
    <p:extLst>
      <p:ext uri="{BB962C8B-B14F-4D97-AF65-F5344CB8AC3E}">
        <p14:creationId xmlns:p14="http://schemas.microsoft.com/office/powerpoint/2010/main" val="2355818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but grow in the grace and knowledge of our Lord and Savior Jesus Christ. To Him be the glory both now and forever. Amen.</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2 Peter 3:18</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26</a:t>
            </a:fld>
            <a:endParaRPr lang="en-US"/>
          </a:p>
        </p:txBody>
      </p:sp>
    </p:spTree>
    <p:extLst>
      <p:ext uri="{BB962C8B-B14F-4D97-AF65-F5344CB8AC3E}">
        <p14:creationId xmlns:p14="http://schemas.microsoft.com/office/powerpoint/2010/main" val="2393875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 the Power of Focus,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have many </a:t>
            </a:r>
            <a:r>
              <a:rPr lang="en-US" altLang="en-US" sz="1200" dirty="0">
                <a:solidFill>
                  <a:schemeClr val="bg1"/>
                </a:solidFill>
                <a:latin typeface="Times New Roman" panose="02020603050405020304" pitchFamily="18" charset="0"/>
                <a:cs typeface="Times New Roman" panose="02020603050405020304" pitchFamily="18" charset="0"/>
              </a:rPr>
              <a:t>Lessons Learned From the Lord Jesus  (</a:t>
            </a:r>
            <a:r>
              <a:rPr lang="en-US" altLang="en-US" sz="1200" b="1" dirty="0">
                <a:solidFill>
                  <a:schemeClr val="bg1"/>
                </a:solidFill>
                <a:latin typeface="Times New Roman" panose="02020603050405020304" pitchFamily="18" charset="0"/>
                <a:cs typeface="Times New Roman" panose="02020603050405020304" pitchFamily="18" charset="0"/>
              </a:rPr>
              <a:t>Luke 2:40-52</a:t>
            </a:r>
            <a:r>
              <a:rPr lang="en-US" altLang="en-US" sz="1200" dirty="0">
                <a:solidFill>
                  <a:schemeClr val="bg1"/>
                </a:solidFill>
                <a:latin typeface="Times New Roman" panose="02020603050405020304" pitchFamily="18" charset="0"/>
                <a:cs typeface="Times New Roman" panose="02020603050405020304" pitchFamily="18" charset="0"/>
              </a:rPr>
              <a:t>)</a:t>
            </a:r>
          </a:p>
          <a:p>
            <a:r>
              <a:rPr lang="en-US" dirty="0"/>
              <a:t>&gt;&gt;&gt;&gt;&gt;&gt;&gt;&gt;&gt;&gt;&gt;&gt;&gt;&gt;&gt;&gt;&gt;&gt;</a:t>
            </a:r>
          </a:p>
          <a:p>
            <a:r>
              <a:rPr lang="en-US" dirty="0"/>
              <a:t>    1. Decisions</a:t>
            </a:r>
          </a:p>
          <a:p>
            <a:r>
              <a:rPr lang="en-US" dirty="0"/>
              <a:t>    2. Diligence</a:t>
            </a:r>
          </a:p>
          <a:p>
            <a:r>
              <a:rPr lang="en-US" dirty="0"/>
              <a:t>    3. Dedication</a:t>
            </a:r>
          </a:p>
          <a:p>
            <a:r>
              <a:rPr lang="en-US" dirty="0"/>
              <a:t>    4. Determination</a:t>
            </a:r>
          </a:p>
          <a:p>
            <a:r>
              <a:rPr lang="en-US" dirty="0"/>
              <a:t>    5. Destination</a:t>
            </a:r>
          </a:p>
        </p:txBody>
      </p:sp>
      <p:sp>
        <p:nvSpPr>
          <p:cNvPr id="4" name="Slide Number Placeholder 3"/>
          <p:cNvSpPr>
            <a:spLocks noGrp="1"/>
          </p:cNvSpPr>
          <p:nvPr>
            <p:ph type="sldNum" sz="quarter" idx="5"/>
          </p:nvPr>
        </p:nvSpPr>
        <p:spPr/>
        <p:txBody>
          <a:bodyPr/>
          <a:lstStyle/>
          <a:p>
            <a:fld id="{85DC9423-6940-4436-99ED-461492A452FB}" type="slidenum">
              <a:rPr lang="en-US" smtClean="0"/>
              <a:t>27</a:t>
            </a:fld>
            <a:endParaRPr lang="en-US"/>
          </a:p>
        </p:txBody>
      </p:sp>
    </p:spTree>
    <p:extLst>
      <p:ext uri="{BB962C8B-B14F-4D97-AF65-F5344CB8AC3E}">
        <p14:creationId xmlns:p14="http://schemas.microsoft.com/office/powerpoint/2010/main" val="2024799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Invitation:</a:t>
            </a:r>
          </a:p>
          <a:p>
            <a:pPr marL="0" indent="0">
              <a:buNone/>
            </a:pPr>
            <a:r>
              <a:rPr lang="en-US" sz="1200" dirty="0">
                <a:latin typeface="Times New Roman" panose="02020603050405020304" pitchFamily="18" charset="0"/>
                <a:cs typeface="Times New Roman" panose="02020603050405020304" pitchFamily="18" charset="0"/>
              </a:rPr>
              <a:t>&gt;&gt;&gt;&gt;&gt;&gt;&gt;&gt;&gt;&gt;&gt;&gt;</a:t>
            </a:r>
          </a:p>
          <a:p>
            <a:pPr marL="0" indent="0">
              <a:buNone/>
            </a:pPr>
            <a:r>
              <a:rPr lang="en-US" sz="1200" dirty="0">
                <a:latin typeface="Times New Roman" panose="02020603050405020304" pitchFamily="18" charset="0"/>
                <a:cs typeface="Times New Roman" panose="02020603050405020304" pitchFamily="18" charset="0"/>
              </a:rPr>
              <a:t>    1. Hearing and faith, </a:t>
            </a:r>
            <a:r>
              <a:rPr lang="en-US" sz="1200" b="1" dirty="0">
                <a:latin typeface="Times New Roman" panose="02020603050405020304" pitchFamily="18" charset="0"/>
                <a:cs typeface="Times New Roman" panose="02020603050405020304" pitchFamily="18" charset="0"/>
              </a:rPr>
              <a:t>Rom. 10:17</a:t>
            </a:r>
          </a:p>
          <a:p>
            <a:pPr marL="0" indent="0">
              <a:buNone/>
            </a:pPr>
            <a:r>
              <a:rPr lang="en-US" sz="1200" b="1" dirty="0">
                <a:latin typeface="Times New Roman" panose="02020603050405020304" pitchFamily="18" charset="0"/>
                <a:cs typeface="Times New Roman" panose="02020603050405020304" pitchFamily="18" charset="0"/>
              </a:rPr>
              <a:t>&gt;&gt;&gt;&gt;&gt;&gt;&gt;&gt;&gt;&gt;&gt;&gt;</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2. Repentance, </a:t>
            </a:r>
            <a:r>
              <a:rPr lang="en-US" sz="1200" b="1" dirty="0">
                <a:latin typeface="Times New Roman" panose="02020603050405020304" pitchFamily="18" charset="0"/>
                <a:cs typeface="Times New Roman" panose="02020603050405020304" pitchFamily="18" charset="0"/>
              </a:rPr>
              <a:t>Acts 2:38 </a:t>
            </a:r>
          </a:p>
          <a:p>
            <a:r>
              <a:rPr lang="en-US" sz="1200" b="1" dirty="0">
                <a:latin typeface="Times New Roman" panose="02020603050405020304" pitchFamily="18" charset="0"/>
                <a:cs typeface="Times New Roman" panose="02020603050405020304" pitchFamily="18" charset="0"/>
              </a:rPr>
              <a:t>&gt;&gt;&gt;&gt;&gt;&gt;&gt;&gt;&gt;&gt;&gt;&gt;</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3. Professing Christ, </a:t>
            </a:r>
            <a:r>
              <a:rPr lang="en-US" sz="1200" b="1" dirty="0">
                <a:latin typeface="Times New Roman" panose="02020603050405020304" pitchFamily="18" charset="0"/>
                <a:cs typeface="Times New Roman" panose="02020603050405020304" pitchFamily="18" charset="0"/>
              </a:rPr>
              <a:t>Rom. 10:9-10 </a:t>
            </a:r>
          </a:p>
          <a:p>
            <a:r>
              <a:rPr lang="en-US" sz="1200" b="1" dirty="0">
                <a:latin typeface="Times New Roman" panose="02020603050405020304" pitchFamily="18" charset="0"/>
                <a:cs typeface="Times New Roman" panose="02020603050405020304" pitchFamily="18" charset="0"/>
              </a:rPr>
              <a:t>&gt;&gt;&gt;&gt;&gt;&gt;&gt;&gt;&gt;&gt;&gt;&gt;</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4. Immersion in water, </a:t>
            </a:r>
            <a:r>
              <a:rPr lang="en-US" sz="1200" b="1" dirty="0">
                <a:latin typeface="Times New Roman" panose="02020603050405020304" pitchFamily="18" charset="0"/>
                <a:cs typeface="Times New Roman" panose="02020603050405020304" pitchFamily="18" charset="0"/>
              </a:rPr>
              <a:t>Acts 22:16 </a:t>
            </a:r>
          </a:p>
          <a:p>
            <a:r>
              <a:rPr lang="en-US" sz="1200" b="1" dirty="0">
                <a:latin typeface="Times New Roman" panose="02020603050405020304" pitchFamily="18" charset="0"/>
                <a:cs typeface="Times New Roman" panose="02020603050405020304" pitchFamily="18" charset="0"/>
              </a:rPr>
              <a:t>&gt;&gt;&gt;&gt;&gt;&gt;&gt;&gt;&gt;&gt;&gt;&gt;</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5. Faithfulness, </a:t>
            </a:r>
            <a:r>
              <a:rPr lang="en-US" sz="1200" b="1" dirty="0">
                <a:latin typeface="Times New Roman" panose="02020603050405020304" pitchFamily="18" charset="0"/>
                <a:cs typeface="Times New Roman" panose="02020603050405020304" pitchFamily="18" charset="0"/>
              </a:rPr>
              <a:t>Rev. 2:10</a:t>
            </a:r>
            <a:r>
              <a:rPr lang="en-US" sz="1200"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28</a:t>
            </a:fld>
            <a:endParaRPr lang="en-US"/>
          </a:p>
        </p:txBody>
      </p:sp>
    </p:spTree>
    <p:extLst>
      <p:ext uri="{BB962C8B-B14F-4D97-AF65-F5344CB8AC3E}">
        <p14:creationId xmlns:p14="http://schemas.microsoft.com/office/powerpoint/2010/main" val="245854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Now so it was that after three days they found Him in the temple, sitting in the midst of the teachers, both listening to them and asking them questions. </a:t>
            </a:r>
          </a:p>
          <a:p>
            <a:pPr rtl="0"/>
            <a:r>
              <a:rPr lang="en-US" sz="1200" b="0" i="1" u="none" strike="noStrike" kern="1200" baseline="0" dirty="0">
                <a:solidFill>
                  <a:schemeClr val="tx1"/>
                </a:solidFill>
                <a:latin typeface="+mn-lt"/>
                <a:ea typeface="+mn-ea"/>
                <a:cs typeface="+mn-cs"/>
              </a:rPr>
              <a:t>And all who heard Him were astonished at His understanding and answers. </a:t>
            </a:r>
          </a:p>
          <a:p>
            <a:pPr rtl="0"/>
            <a:r>
              <a:rPr lang="en-US" sz="1200" b="0" i="1" u="none" strike="noStrike" kern="1200" baseline="0" dirty="0">
                <a:solidFill>
                  <a:schemeClr val="tx1"/>
                </a:solidFill>
                <a:latin typeface="+mn-lt"/>
                <a:ea typeface="+mn-ea"/>
                <a:cs typeface="+mn-cs"/>
              </a:rPr>
              <a:t>So when they saw Him, they were amazed; and His mother said to Him, "Son, why have You done this to us? Look, Your father and I have sought You anxiously." </a:t>
            </a:r>
          </a:p>
          <a:p>
            <a:pPr rtl="0"/>
            <a:r>
              <a:rPr lang="en-US" sz="1200" b="0" i="1" u="none" strike="noStrike" kern="1200" baseline="0" dirty="0">
                <a:solidFill>
                  <a:schemeClr val="tx1"/>
                </a:solidFill>
                <a:latin typeface="+mn-lt"/>
                <a:ea typeface="+mn-ea"/>
                <a:cs typeface="+mn-cs"/>
              </a:rPr>
              <a:t>And He said to them, </a:t>
            </a:r>
            <a:r>
              <a:rPr lang="en-US" sz="1200" b="0" i="0" u="none" strike="noStrike" kern="1200" baseline="0" dirty="0">
                <a:solidFill>
                  <a:schemeClr val="tx1"/>
                </a:solidFill>
                <a:latin typeface="+mn-lt"/>
                <a:ea typeface="+mn-ea"/>
                <a:cs typeface="+mn-cs"/>
              </a:rPr>
              <a:t>"Why did you seek Me? Did you not know that I must be about My Father's business?" </a:t>
            </a:r>
          </a:p>
          <a:p>
            <a:pPr rtl="0"/>
            <a:r>
              <a:rPr lang="en-US" sz="1200" b="0" i="1" u="none" strike="noStrike" kern="1200" baseline="0" dirty="0">
                <a:solidFill>
                  <a:schemeClr val="tx1"/>
                </a:solidFill>
                <a:latin typeface="+mn-lt"/>
                <a:ea typeface="+mn-ea"/>
                <a:cs typeface="+mn-cs"/>
              </a:rPr>
              <a:t>But they did not understand the statement which He spoke to them. </a:t>
            </a:r>
          </a:p>
          <a:p>
            <a:pPr rtl="0"/>
            <a:r>
              <a:rPr lang="en-US" sz="1200" b="0" i="1" u="none" strike="noStrike" kern="1200" baseline="0" dirty="0">
                <a:solidFill>
                  <a:schemeClr val="tx1"/>
                </a:solidFill>
                <a:latin typeface="+mn-lt"/>
                <a:ea typeface="+mn-ea"/>
                <a:cs typeface="+mn-cs"/>
              </a:rPr>
              <a:t>Then He went down with them and came to Nazareth, and was subject to them, but His mother kept all these things in her heart. </a:t>
            </a:r>
          </a:p>
          <a:p>
            <a:pPr rtl="0"/>
            <a:r>
              <a:rPr lang="en-US" sz="1200" b="0" i="1" u="none" strike="noStrike" kern="1200" baseline="0" dirty="0">
                <a:solidFill>
                  <a:schemeClr val="tx1"/>
                </a:solidFill>
                <a:latin typeface="+mn-lt"/>
                <a:ea typeface="+mn-ea"/>
                <a:cs typeface="+mn-cs"/>
              </a:rPr>
              <a:t>And Jesus increased in wisdom and stature, and in favor with God and men.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2:46-52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3</a:t>
            </a:fld>
            <a:endParaRPr lang="en-US"/>
          </a:p>
        </p:txBody>
      </p:sp>
    </p:spTree>
    <p:extLst>
      <p:ext uri="{BB962C8B-B14F-4D97-AF65-F5344CB8AC3E}">
        <p14:creationId xmlns:p14="http://schemas.microsoft.com/office/powerpoint/2010/main" val="389644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spcBef>
                <a:spcPct val="50000"/>
              </a:spcBef>
            </a:pPr>
            <a:r>
              <a:rPr lang="en-US" altLang="en-US" sz="1200" dirty="0">
                <a:solidFill>
                  <a:schemeClr val="bg1"/>
                </a:solidFill>
                <a:latin typeface="Times New Roman" panose="02020603050405020304" pitchFamily="18" charset="0"/>
                <a:cs typeface="Times New Roman" panose="02020603050405020304" pitchFamily="18" charset="0"/>
              </a:rPr>
              <a:t>    1. What does it mean to FOCUS on something? </a:t>
            </a:r>
          </a:p>
          <a:p>
            <a:pPr algn="l" eaLnBrk="1" hangingPunct="1">
              <a:spcBef>
                <a:spcPct val="50000"/>
              </a:spcBef>
            </a:pPr>
            <a:r>
              <a:rPr lang="en-US" altLang="en-US" sz="1200" dirty="0">
                <a:solidFill>
                  <a:schemeClr val="bg1"/>
                </a:solidFill>
                <a:latin typeface="Times New Roman" panose="02020603050405020304" pitchFamily="18" charset="0"/>
                <a:cs typeface="Times New Roman" panose="02020603050405020304" pitchFamily="18" charset="0"/>
              </a:rPr>
              <a:t>&gt;&gt;&gt;&gt;&gt;&gt;&gt;&gt;&gt;&gt;&gt;&gt;&gt;&gt;&gt;&gt;</a:t>
            </a:r>
          </a:p>
          <a:p>
            <a:pPr algn="l" eaLnBrk="1" hangingPunct="1">
              <a:spcBef>
                <a:spcPct val="50000"/>
              </a:spcBef>
            </a:pPr>
            <a:r>
              <a:rPr lang="en-US" altLang="en-US" sz="1200" dirty="0">
                <a:solidFill>
                  <a:schemeClr val="bg1"/>
                </a:solidFill>
                <a:latin typeface="Times New Roman" panose="02020603050405020304" pitchFamily="18" charset="0"/>
                <a:cs typeface="Times New Roman" panose="02020603050405020304" pitchFamily="18" charset="0"/>
              </a:rPr>
              <a:t>    2. When you focus in something, it becomes the center of activity, attraction, or attention…  </a:t>
            </a:r>
          </a:p>
          <a:p>
            <a:pPr algn="l" eaLnBrk="1" hangingPunct="1">
              <a:spcBef>
                <a:spcPct val="50000"/>
              </a:spcBef>
            </a:pPr>
            <a:r>
              <a:rPr lang="en-US" altLang="en-US" sz="1200" dirty="0">
                <a:solidFill>
                  <a:schemeClr val="bg1"/>
                </a:solidFill>
                <a:latin typeface="Times New Roman" panose="02020603050405020304" pitchFamily="18" charset="0"/>
                <a:cs typeface="Times New Roman" panose="02020603050405020304" pitchFamily="18" charset="0"/>
              </a:rPr>
              <a:t>    3. What does that mean?</a:t>
            </a:r>
          </a:p>
          <a:p>
            <a:pPr algn="l" eaLnBrk="1" hangingPunct="1">
              <a:spcBef>
                <a:spcPct val="50000"/>
              </a:spcBef>
            </a:pPr>
            <a:r>
              <a:rPr lang="en-US" altLang="en-US" sz="1200" dirty="0">
                <a:solidFill>
                  <a:schemeClr val="bg1"/>
                </a:solidFill>
                <a:latin typeface="Times New Roman" panose="02020603050405020304" pitchFamily="18" charset="0"/>
                <a:cs typeface="Times New Roman" panose="02020603050405020304" pitchFamily="18" charset="0"/>
              </a:rPr>
              <a:t>&gt;&gt;&gt;&gt;&gt;&gt;&gt;&gt;&gt;&gt;&gt;&gt;&gt;&gt;&gt;&gt;</a:t>
            </a:r>
          </a:p>
          <a:p>
            <a:pPr algn="l" eaLnBrk="1" hangingPunct="1">
              <a:spcBef>
                <a:spcPct val="50000"/>
              </a:spcBef>
            </a:pPr>
            <a:r>
              <a:rPr lang="en-US" altLang="en-US" sz="1200" dirty="0">
                <a:solidFill>
                  <a:schemeClr val="bg1"/>
                </a:solidFill>
                <a:latin typeface="Times New Roman" panose="02020603050405020304" pitchFamily="18" charset="0"/>
                <a:cs typeface="Times New Roman" panose="02020603050405020304" pitchFamily="18" charset="0"/>
              </a:rPr>
              <a:t>    4. That means we make it the point of concentration.</a:t>
            </a:r>
          </a:p>
          <a:p>
            <a:pPr algn="l" eaLnBrk="1" hangingPunct="1">
              <a:spcBef>
                <a:spcPct val="50000"/>
              </a:spcBef>
            </a:pPr>
            <a:r>
              <a:rPr lang="en-US" altLang="en-US" sz="1200" dirty="0">
                <a:solidFill>
                  <a:schemeClr val="bg1"/>
                </a:solidFill>
                <a:latin typeface="Times New Roman" panose="02020603050405020304" pitchFamily="18" charset="0"/>
                <a:cs typeface="Times New Roman" panose="02020603050405020304" pitchFamily="18" charset="0"/>
              </a:rPr>
              <a:t>    5. The concentration here, in this picture, is on the hand rather than on the face.</a:t>
            </a:r>
          </a:p>
          <a:p>
            <a:endParaRPr lang="en-US" dirty="0"/>
          </a:p>
        </p:txBody>
      </p:sp>
      <p:sp>
        <p:nvSpPr>
          <p:cNvPr id="4" name="Slide Number Placeholder 3"/>
          <p:cNvSpPr>
            <a:spLocks noGrp="1"/>
          </p:cNvSpPr>
          <p:nvPr>
            <p:ph type="sldNum" sz="quarter" idx="5"/>
          </p:nvPr>
        </p:nvSpPr>
        <p:spPr/>
        <p:txBody>
          <a:bodyPr/>
          <a:lstStyle/>
          <a:p>
            <a:fld id="{85DC9423-6940-4436-99ED-461492A452FB}" type="slidenum">
              <a:rPr lang="en-US" smtClean="0"/>
              <a:t>4</a:t>
            </a:fld>
            <a:endParaRPr lang="en-US"/>
          </a:p>
        </p:txBody>
      </p:sp>
    </p:spTree>
    <p:extLst>
      <p:ext uri="{BB962C8B-B14F-4D97-AF65-F5344CB8AC3E}">
        <p14:creationId xmlns:p14="http://schemas.microsoft.com/office/powerpoint/2010/main" val="375468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sz="1200" i="0" dirty="0">
                <a:latin typeface="Times New Roman" panose="02020603050405020304" pitchFamily="18" charset="0"/>
                <a:cs typeface="Times New Roman" panose="02020603050405020304" pitchFamily="18" charset="0"/>
              </a:rPr>
              <a:t>    1. Jesus gave us something to concentrate on when He said:</a:t>
            </a:r>
          </a:p>
          <a:p>
            <a:pPr eaLnBrk="1" hangingPunct="1">
              <a:spcBef>
                <a:spcPct val="50000"/>
              </a:spcBef>
            </a:pPr>
            <a:r>
              <a:rPr lang="en-US" altLang="en-US" sz="1200" i="0" dirty="0">
                <a:latin typeface="Times New Roman" panose="02020603050405020304" pitchFamily="18" charset="0"/>
                <a:cs typeface="Times New Roman" panose="02020603050405020304" pitchFamily="18" charset="0"/>
              </a:rPr>
              <a:t>&gt;&gt;&gt;&gt;&gt;&gt;&gt;&gt;&gt;&gt;&gt;&gt;&gt;&gt;&gt;&gt;&gt;&gt;</a:t>
            </a:r>
          </a:p>
          <a:p>
            <a:pPr eaLnBrk="1" hangingPunct="1">
              <a:spcBef>
                <a:spcPct val="50000"/>
              </a:spcBef>
            </a:pPr>
            <a:r>
              <a:rPr lang="en-US" altLang="en-US" sz="1200" i="1" dirty="0">
                <a:latin typeface="Times New Roman" panose="02020603050405020304" pitchFamily="18" charset="0"/>
                <a:cs typeface="Times New Roman" panose="02020603050405020304" pitchFamily="18" charset="0"/>
              </a:rPr>
              <a:t>But seek first the kingdom of God and his righteousness and all these things shall be added to you. </a:t>
            </a:r>
            <a:r>
              <a:rPr lang="en-US" altLang="en-US" sz="1200" b="1" dirty="0">
                <a:latin typeface="Times New Roman" panose="02020603050405020304" pitchFamily="18" charset="0"/>
                <a:cs typeface="Times New Roman" panose="02020603050405020304" pitchFamily="18" charset="0"/>
              </a:rPr>
              <a:t>Matthew 6:33</a:t>
            </a:r>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5</a:t>
            </a:fld>
            <a:endParaRPr lang="en-US"/>
          </a:p>
        </p:txBody>
      </p:sp>
    </p:spTree>
    <p:extLst>
      <p:ext uri="{BB962C8B-B14F-4D97-AF65-F5344CB8AC3E}">
        <p14:creationId xmlns:p14="http://schemas.microsoft.com/office/powerpoint/2010/main" val="91438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sz="1200" i="0" dirty="0">
                <a:latin typeface="Times New Roman" panose="02020603050405020304" pitchFamily="18" charset="0"/>
                <a:cs typeface="Times New Roman" panose="02020603050405020304" pitchFamily="18" charset="0"/>
              </a:rPr>
              <a:t>    1. At about the age of 30, Jesus began His teaching career.</a:t>
            </a:r>
          </a:p>
          <a:p>
            <a:pPr eaLnBrk="1" hangingPunct="1">
              <a:spcBef>
                <a:spcPct val="50000"/>
              </a:spcBef>
            </a:pPr>
            <a:r>
              <a:rPr lang="en-US" altLang="en-US" sz="1200" i="0" dirty="0">
                <a:latin typeface="Times New Roman" panose="02020603050405020304" pitchFamily="18" charset="0"/>
                <a:cs typeface="Times New Roman" panose="02020603050405020304" pitchFamily="18" charset="0"/>
              </a:rPr>
              <a:t>    2. Not only did He teach, He practiced what He taught.</a:t>
            </a:r>
          </a:p>
          <a:p>
            <a:pPr eaLnBrk="1" hangingPunct="1">
              <a:spcBef>
                <a:spcPct val="50000"/>
              </a:spcBef>
            </a:pPr>
            <a:r>
              <a:rPr lang="en-US" altLang="en-US" sz="1200" i="0" dirty="0">
                <a:latin typeface="Times New Roman" panose="02020603050405020304" pitchFamily="18" charset="0"/>
                <a:cs typeface="Times New Roman" panose="02020603050405020304" pitchFamily="18" charset="0"/>
              </a:rPr>
              <a:t>&gt;&gt;&gt;&gt;&gt;&gt;&gt;&gt;&gt;&gt;&gt;&gt;&gt;&gt;&gt;&gt;&gt;&gt;</a:t>
            </a:r>
          </a:p>
          <a:p>
            <a:pPr eaLnBrk="1" hangingPunct="1">
              <a:spcBef>
                <a:spcPct val="50000"/>
              </a:spcBef>
            </a:pPr>
            <a:r>
              <a:rPr lang="en-US" altLang="en-US" sz="1200" i="1" dirty="0">
                <a:latin typeface="Times New Roman" panose="02020603050405020304" pitchFamily="18" charset="0"/>
                <a:cs typeface="Times New Roman" panose="02020603050405020304" pitchFamily="18" charset="0"/>
              </a:rPr>
              <a:t>The former account I made, O Theophilus, of all that Jesus began </a:t>
            </a:r>
            <a:r>
              <a:rPr lang="en-US" altLang="en-US" sz="1200" b="1" i="1" dirty="0">
                <a:latin typeface="Times New Roman" panose="02020603050405020304" pitchFamily="18" charset="0"/>
                <a:cs typeface="Times New Roman" panose="02020603050405020304" pitchFamily="18" charset="0"/>
              </a:rPr>
              <a:t>both to do </a:t>
            </a:r>
            <a:r>
              <a:rPr lang="en-US" altLang="en-US" sz="1200" i="1" dirty="0">
                <a:latin typeface="Times New Roman" panose="02020603050405020304" pitchFamily="18" charset="0"/>
                <a:cs typeface="Times New Roman" panose="02020603050405020304" pitchFamily="18" charset="0"/>
              </a:rPr>
              <a:t>and </a:t>
            </a:r>
            <a:r>
              <a:rPr lang="en-US" altLang="en-US" sz="1200" b="1" i="1" dirty="0">
                <a:latin typeface="Times New Roman" panose="02020603050405020304" pitchFamily="18" charset="0"/>
                <a:cs typeface="Times New Roman" panose="02020603050405020304" pitchFamily="18" charset="0"/>
              </a:rPr>
              <a:t>teach</a:t>
            </a:r>
            <a:r>
              <a:rPr lang="en-US" altLang="en-US" sz="1200" dirty="0">
                <a:latin typeface="Times New Roman" panose="02020603050405020304" pitchFamily="18" charset="0"/>
                <a:cs typeface="Times New Roman" panose="02020603050405020304" pitchFamily="18" charset="0"/>
              </a:rPr>
              <a:t>. </a:t>
            </a:r>
            <a:r>
              <a:rPr lang="en-US" altLang="en-US" sz="1200" b="1" dirty="0">
                <a:latin typeface="Times New Roman" panose="02020603050405020304" pitchFamily="18" charset="0"/>
                <a:cs typeface="Times New Roman" panose="02020603050405020304" pitchFamily="18" charset="0"/>
              </a:rPr>
              <a:t> (Acts 1:1)</a:t>
            </a: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6</a:t>
            </a:fld>
            <a:endParaRPr lang="en-US"/>
          </a:p>
        </p:txBody>
      </p:sp>
    </p:spTree>
    <p:extLst>
      <p:ext uri="{BB962C8B-B14F-4D97-AF65-F5344CB8AC3E}">
        <p14:creationId xmlns:p14="http://schemas.microsoft.com/office/powerpoint/2010/main" val="3449798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    1. Looking at the power of focus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1"/>
                </a:solidFill>
                <a:latin typeface="Times New Roman" panose="02020603050405020304" pitchFamily="18" charset="0"/>
                <a:cs typeface="Times New Roman" panose="02020603050405020304" pitchFamily="18" charset="0"/>
              </a:rPr>
              <a:t>    2. There Are Many Lessons That Can Be Learned From The Lord Jesus (</a:t>
            </a:r>
            <a:r>
              <a:rPr lang="en-US" altLang="en-US" sz="1200" b="1" dirty="0">
                <a:solidFill>
                  <a:schemeClr val="bg1"/>
                </a:solidFill>
                <a:latin typeface="Times New Roman" panose="02020603050405020304" pitchFamily="18" charset="0"/>
                <a:cs typeface="Times New Roman" panose="02020603050405020304" pitchFamily="18" charset="0"/>
              </a:rPr>
              <a:t>Luke 2:40-52</a:t>
            </a:r>
            <a:r>
              <a:rPr lang="en-US" altLang="en-US" sz="1200" dirty="0">
                <a:solidFill>
                  <a:schemeClr val="bg1"/>
                </a:solidFill>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7</a:t>
            </a:fld>
            <a:endParaRPr lang="en-US"/>
          </a:p>
        </p:txBody>
      </p:sp>
    </p:spTree>
    <p:extLst>
      <p:ext uri="{BB962C8B-B14F-4D97-AF65-F5344CB8AC3E}">
        <p14:creationId xmlns:p14="http://schemas.microsoft.com/office/powerpoint/2010/main" val="2498468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In our first lesson, Jesus show us that a decision must be made. </a:t>
            </a:r>
          </a:p>
          <a:p>
            <a:r>
              <a:rPr lang="en-US" dirty="0"/>
              <a:t>&gt;&gt;&gt;&gt;&gt;&gt;&gt;&gt;&gt;&gt;&gt;&gt;&gt;&gt;&gt;&gt;&gt;&gt;&gt;&gt;</a:t>
            </a:r>
          </a:p>
          <a:p>
            <a:r>
              <a:rPr lang="en-US" dirty="0"/>
              <a:t>    2. There is no beginning without a decision to start.</a:t>
            </a:r>
          </a:p>
          <a:p>
            <a:r>
              <a:rPr lang="en-US" dirty="0"/>
              <a:t>    3. You cannot be involved in things of this life, unless you decide to be involved, otherwise you are drug along by this life like a helpless child.</a:t>
            </a:r>
          </a:p>
        </p:txBody>
      </p:sp>
      <p:sp>
        <p:nvSpPr>
          <p:cNvPr id="4" name="Slide Number Placeholder 3"/>
          <p:cNvSpPr>
            <a:spLocks noGrp="1"/>
          </p:cNvSpPr>
          <p:nvPr>
            <p:ph type="sldNum" sz="quarter" idx="5"/>
          </p:nvPr>
        </p:nvSpPr>
        <p:spPr/>
        <p:txBody>
          <a:bodyPr/>
          <a:lstStyle/>
          <a:p>
            <a:fld id="{85DC9423-6940-4436-99ED-461492A452FB}" type="slidenum">
              <a:rPr lang="en-US" smtClean="0"/>
              <a:t>8</a:t>
            </a:fld>
            <a:endParaRPr lang="en-US"/>
          </a:p>
        </p:txBody>
      </p:sp>
    </p:spTree>
    <p:extLst>
      <p:ext uri="{BB962C8B-B14F-4D97-AF65-F5344CB8AC3E}">
        <p14:creationId xmlns:p14="http://schemas.microsoft.com/office/powerpoint/2010/main" val="4072528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altLang="en-US" sz="1200" i="1" dirty="0">
                <a:latin typeface="Times New Roman" panose="02020603050405020304" pitchFamily="18" charset="0"/>
                <a:cs typeface="Times New Roman" panose="02020603050405020304" pitchFamily="18" charset="0"/>
              </a:rPr>
              <a:t>And when He was twelve years old, they went up to Jerusalem according to the custom of the feast. </a:t>
            </a:r>
            <a:r>
              <a:rPr lang="en-US" altLang="en-US" sz="1200" b="1" dirty="0">
                <a:latin typeface="Times New Roman" panose="02020603050405020304" pitchFamily="18" charset="0"/>
                <a:cs typeface="Times New Roman" panose="02020603050405020304" pitchFamily="18" charset="0"/>
              </a:rPr>
              <a:t>Luke 2:42</a:t>
            </a:r>
          </a:p>
          <a:p>
            <a:r>
              <a:rPr lang="en-US" dirty="0"/>
              <a:t>&gt;&gt;&gt;&gt;&gt;&gt;&gt;&gt;&gt;&gt;&gt;&gt;&gt;&gt;&gt;&gt;&gt;&gt;&gt;&gt;&gt;&gt;&gt;&gt;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1. </a:t>
            </a:r>
            <a:r>
              <a:rPr lang="en-US" sz="1200" b="1" i="0" u="none" strike="noStrike" kern="1200" baseline="0" dirty="0">
                <a:solidFill>
                  <a:schemeClr val="tx1"/>
                </a:solidFill>
                <a:latin typeface="+mn-lt"/>
                <a:ea typeface="+mn-ea"/>
                <a:cs typeface="+mn-cs"/>
              </a:rPr>
              <a:t>His parents went - every year - </a:t>
            </a:r>
            <a:r>
              <a:rPr lang="en-US" sz="1200" b="0" i="0" u="none" strike="noStrike" kern="1200" baseline="0" dirty="0">
                <a:solidFill>
                  <a:schemeClr val="tx1"/>
                </a:solidFill>
                <a:latin typeface="+mn-lt"/>
                <a:ea typeface="+mn-ea"/>
                <a:cs typeface="+mn-cs"/>
              </a:rPr>
              <a:t>This was their constant custom, because it was positively enjoined by the law, </a:t>
            </a:r>
            <a:r>
              <a:rPr lang="en-US" sz="1200" b="1" i="0" u="none" strike="noStrike" kern="1200" baseline="0" dirty="0">
                <a:solidFill>
                  <a:schemeClr val="tx1"/>
                </a:solidFill>
                <a:latin typeface="+mn-lt"/>
                <a:ea typeface="+mn-ea"/>
                <a:cs typeface="+mn-cs"/>
              </a:rPr>
              <a:t>Exo 23:17</a:t>
            </a:r>
            <a:r>
              <a:rPr lang="en-US"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2. But it does not appear that infants were obliged to be present; and yet all the male-children are positively ordered to make their appearance at Jerusalem thrice in the year, </a:t>
            </a:r>
            <a:r>
              <a:rPr lang="en-US" sz="1200" b="1" i="0" u="none" strike="noStrike" kern="1200" baseline="0" dirty="0">
                <a:solidFill>
                  <a:schemeClr val="tx1"/>
                </a:solidFill>
                <a:latin typeface="+mn-lt"/>
                <a:ea typeface="+mn-ea"/>
                <a:cs typeface="+mn-cs"/>
              </a:rPr>
              <a:t>Exo 34:23</a:t>
            </a:r>
            <a:r>
              <a:rPr lang="en-US"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3. And our Lord, being now twelve years old, </a:t>
            </a:r>
            <a:r>
              <a:rPr lang="en-US" sz="1200" b="1" i="0" u="none" strike="noStrike" kern="1200" baseline="0" dirty="0">
                <a:solidFill>
                  <a:schemeClr val="tx1"/>
                </a:solidFill>
                <a:latin typeface="+mn-lt"/>
                <a:ea typeface="+mn-ea"/>
                <a:cs typeface="+mn-cs"/>
              </a:rPr>
              <a:t>Luk 2:42</a:t>
            </a:r>
            <a:r>
              <a:rPr lang="en-US" sz="1200" b="0" i="0" u="none" strike="noStrike" kern="1200" baseline="0" dirty="0">
                <a:solidFill>
                  <a:schemeClr val="tx1"/>
                </a:solidFill>
                <a:latin typeface="+mn-lt"/>
                <a:ea typeface="+mn-ea"/>
                <a:cs typeface="+mn-cs"/>
              </a:rPr>
              <a:t>, accompanies his parents to the feast.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4. Probably this was the very age at which the male children were obliged to appear before the Lord at the three public festivals - the </a:t>
            </a:r>
            <a:r>
              <a:rPr lang="en-US" sz="1200" b="1" i="0" u="none" strike="noStrike" kern="1200" baseline="0" dirty="0">
                <a:solidFill>
                  <a:schemeClr val="tx1"/>
                </a:solidFill>
                <a:latin typeface="+mn-lt"/>
                <a:ea typeface="+mn-ea"/>
                <a:cs typeface="+mn-cs"/>
              </a:rPr>
              <a:t>feast of unleavened bread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feast of weeks</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the feast of tabernacles</a:t>
            </a:r>
            <a:r>
              <a:rPr lang="en-US"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5. According to the Jewish canons, it was the age at which they were obliged to begin to learn a trade.</a:t>
            </a:r>
          </a:p>
          <a:p>
            <a:endParaRPr lang="en-US" dirty="0"/>
          </a:p>
        </p:txBody>
      </p:sp>
      <p:sp>
        <p:nvSpPr>
          <p:cNvPr id="4" name="Slide Number Placeholder 3"/>
          <p:cNvSpPr>
            <a:spLocks noGrp="1"/>
          </p:cNvSpPr>
          <p:nvPr>
            <p:ph type="sldNum" sz="quarter" idx="5"/>
          </p:nvPr>
        </p:nvSpPr>
        <p:spPr/>
        <p:txBody>
          <a:bodyPr/>
          <a:lstStyle/>
          <a:p>
            <a:fld id="{D81A9707-4237-44CE-A066-9490DCF5B6A6}" type="slidenum">
              <a:rPr lang="en-US" smtClean="0"/>
              <a:t>9</a:t>
            </a:fld>
            <a:endParaRPr lang="en-US"/>
          </a:p>
        </p:txBody>
      </p:sp>
    </p:spTree>
    <p:extLst>
      <p:ext uri="{BB962C8B-B14F-4D97-AF65-F5344CB8AC3E}">
        <p14:creationId xmlns:p14="http://schemas.microsoft.com/office/powerpoint/2010/main" val="159414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12144D4-9AD6-454B-85EC-D755D1BEE2C0}" type="slidenum">
              <a:rPr lang="en-US" altLang="en-US" smtClean="0"/>
              <a:pPr>
                <a:defRPr/>
              </a:pPr>
              <a:t>‹#›</a:t>
            </a:fld>
            <a:endParaRPr lang="en-US" altLang="en-US"/>
          </a:p>
        </p:txBody>
      </p:sp>
    </p:spTree>
    <p:extLst>
      <p:ext uri="{BB962C8B-B14F-4D97-AF65-F5344CB8AC3E}">
        <p14:creationId xmlns:p14="http://schemas.microsoft.com/office/powerpoint/2010/main" val="164073898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9535224-7257-4EC9-8F3E-DE3255357AD5}" type="slidenum">
              <a:rPr lang="en-US" altLang="en-US" smtClean="0"/>
              <a:pPr>
                <a:defRPr/>
              </a:pPr>
              <a:t>‹#›</a:t>
            </a:fld>
            <a:endParaRPr lang="en-US" altLang="en-US"/>
          </a:p>
        </p:txBody>
      </p:sp>
    </p:spTree>
    <p:extLst>
      <p:ext uri="{BB962C8B-B14F-4D97-AF65-F5344CB8AC3E}">
        <p14:creationId xmlns:p14="http://schemas.microsoft.com/office/powerpoint/2010/main" val="327931766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357B917-44C1-448B-9A44-234548AD2E6D}" type="slidenum">
              <a:rPr lang="en-US" altLang="en-US" smtClean="0"/>
              <a:pPr>
                <a:defRPr/>
              </a:pPr>
              <a:t>‹#›</a:t>
            </a:fld>
            <a:endParaRPr lang="en-US" altLang="en-US"/>
          </a:p>
        </p:txBody>
      </p:sp>
    </p:spTree>
    <p:extLst>
      <p:ext uri="{BB962C8B-B14F-4D97-AF65-F5344CB8AC3E}">
        <p14:creationId xmlns:p14="http://schemas.microsoft.com/office/powerpoint/2010/main" val="53049603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94B7CC9-B56D-44C7-93BB-EC66228A962E}" type="slidenum">
              <a:rPr lang="en-US" altLang="en-US" smtClean="0"/>
              <a:pPr>
                <a:defRPr/>
              </a:pPr>
              <a:t>‹#›</a:t>
            </a:fld>
            <a:endParaRPr lang="en-US" altLang="en-US"/>
          </a:p>
        </p:txBody>
      </p:sp>
    </p:spTree>
    <p:extLst>
      <p:ext uri="{BB962C8B-B14F-4D97-AF65-F5344CB8AC3E}">
        <p14:creationId xmlns:p14="http://schemas.microsoft.com/office/powerpoint/2010/main" val="318010144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4153BEE-EECC-4742-8E03-939C535DB815}" type="slidenum">
              <a:rPr lang="en-US" altLang="en-US" smtClean="0"/>
              <a:pPr>
                <a:defRPr/>
              </a:pPr>
              <a:t>‹#›</a:t>
            </a:fld>
            <a:endParaRPr lang="en-US" altLang="en-US"/>
          </a:p>
        </p:txBody>
      </p:sp>
    </p:spTree>
    <p:extLst>
      <p:ext uri="{BB962C8B-B14F-4D97-AF65-F5344CB8AC3E}">
        <p14:creationId xmlns:p14="http://schemas.microsoft.com/office/powerpoint/2010/main" val="241342798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496FB6F-B794-4E7E-934A-E85DBB0B04FB}" type="slidenum">
              <a:rPr lang="en-US" altLang="en-US" smtClean="0"/>
              <a:pPr>
                <a:defRPr/>
              </a:pPr>
              <a:t>‹#›</a:t>
            </a:fld>
            <a:endParaRPr lang="en-US" altLang="en-US"/>
          </a:p>
        </p:txBody>
      </p:sp>
    </p:spTree>
    <p:extLst>
      <p:ext uri="{BB962C8B-B14F-4D97-AF65-F5344CB8AC3E}">
        <p14:creationId xmlns:p14="http://schemas.microsoft.com/office/powerpoint/2010/main" val="46526204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80E9E8F7-01FB-4238-8871-6708D63E5551}" type="slidenum">
              <a:rPr lang="en-US" altLang="en-US" smtClean="0"/>
              <a:pPr>
                <a:defRPr/>
              </a:pPr>
              <a:t>‹#›</a:t>
            </a:fld>
            <a:endParaRPr lang="en-US" altLang="en-US"/>
          </a:p>
        </p:txBody>
      </p:sp>
    </p:spTree>
    <p:extLst>
      <p:ext uri="{BB962C8B-B14F-4D97-AF65-F5344CB8AC3E}">
        <p14:creationId xmlns:p14="http://schemas.microsoft.com/office/powerpoint/2010/main" val="177209162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EA85357C-1C0D-4455-9881-587C59D1F2CB}" type="slidenum">
              <a:rPr lang="en-US" altLang="en-US" smtClean="0"/>
              <a:pPr>
                <a:defRPr/>
              </a:pPr>
              <a:t>‹#›</a:t>
            </a:fld>
            <a:endParaRPr lang="en-US" altLang="en-US"/>
          </a:p>
        </p:txBody>
      </p:sp>
    </p:spTree>
    <p:extLst>
      <p:ext uri="{BB962C8B-B14F-4D97-AF65-F5344CB8AC3E}">
        <p14:creationId xmlns:p14="http://schemas.microsoft.com/office/powerpoint/2010/main" val="207449246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F0A24E72-AD69-4C2A-B7E3-BFE9FD8C7D14}" type="slidenum">
              <a:rPr lang="en-US" altLang="en-US" smtClean="0"/>
              <a:pPr>
                <a:defRPr/>
              </a:pPr>
              <a:t>‹#›</a:t>
            </a:fld>
            <a:endParaRPr lang="en-US" altLang="en-US"/>
          </a:p>
        </p:txBody>
      </p:sp>
    </p:spTree>
    <p:extLst>
      <p:ext uri="{BB962C8B-B14F-4D97-AF65-F5344CB8AC3E}">
        <p14:creationId xmlns:p14="http://schemas.microsoft.com/office/powerpoint/2010/main" val="378836081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74BC1B5-538C-46C1-BF8D-AF6D403E06D6}" type="slidenum">
              <a:rPr lang="en-US" altLang="en-US" smtClean="0"/>
              <a:pPr>
                <a:defRPr/>
              </a:pPr>
              <a:t>‹#›</a:t>
            </a:fld>
            <a:endParaRPr lang="en-US" altLang="en-US"/>
          </a:p>
        </p:txBody>
      </p:sp>
    </p:spTree>
    <p:extLst>
      <p:ext uri="{BB962C8B-B14F-4D97-AF65-F5344CB8AC3E}">
        <p14:creationId xmlns:p14="http://schemas.microsoft.com/office/powerpoint/2010/main" val="235686692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4FE19B0-D48D-4C3D-B0BF-F0AEAFC94564}" type="slidenum">
              <a:rPr lang="en-US" altLang="en-US" smtClean="0"/>
              <a:pPr>
                <a:defRPr/>
              </a:pPr>
              <a:t>‹#›</a:t>
            </a:fld>
            <a:endParaRPr lang="en-US" altLang="en-US"/>
          </a:p>
        </p:txBody>
      </p:sp>
    </p:spTree>
    <p:extLst>
      <p:ext uri="{BB962C8B-B14F-4D97-AF65-F5344CB8AC3E}">
        <p14:creationId xmlns:p14="http://schemas.microsoft.com/office/powerpoint/2010/main" val="137743691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38F351E-86D8-4166-88C5-1C26DBA28A8A}" type="slidenum">
              <a:rPr lang="en-US" altLang="en-US" smtClean="0"/>
              <a:pPr>
                <a:defRPr/>
              </a:pPr>
              <a:t>‹#›</a:t>
            </a:fld>
            <a:endParaRPr lang="en-US" altLang="en-US"/>
          </a:p>
        </p:txBody>
      </p:sp>
    </p:spTree>
    <p:extLst>
      <p:ext uri="{BB962C8B-B14F-4D97-AF65-F5344CB8AC3E}">
        <p14:creationId xmlns:p14="http://schemas.microsoft.com/office/powerpoint/2010/main" val="3841854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cus">
            <a:extLst>
              <a:ext uri="{FF2B5EF4-FFF2-40B4-BE49-F238E27FC236}">
                <a16:creationId xmlns:a16="http://schemas.microsoft.com/office/drawing/2014/main" xmlns="" id="{88F89619-6CAF-44A8-998D-800F744AFCA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0800000">
            <a:off x="-1" y="0"/>
            <a:ext cx="121919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a:extLst>
              <a:ext uri="{FF2B5EF4-FFF2-40B4-BE49-F238E27FC236}">
                <a16:creationId xmlns:a16="http://schemas.microsoft.com/office/drawing/2014/main" xmlns="" id="{E994B6FD-B33A-410B-AB9B-D03339E760F6}"/>
              </a:ext>
            </a:extLst>
          </p:cNvPr>
          <p:cNvSpPr txBox="1">
            <a:spLocks noChangeArrowheads="1"/>
          </p:cNvSpPr>
          <p:nvPr/>
        </p:nvSpPr>
        <p:spPr bwMode="auto">
          <a:xfrm>
            <a:off x="609600" y="152400"/>
            <a:ext cx="10972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6000" dirty="0">
                <a:solidFill>
                  <a:schemeClr val="bg1"/>
                </a:solidFill>
                <a:latin typeface="Times New Roman" panose="02020603050405020304" pitchFamily="18" charset="0"/>
                <a:cs typeface="Times New Roman" panose="02020603050405020304" pitchFamily="18" charset="0"/>
              </a:rPr>
              <a:t>The Power of Focus</a:t>
            </a:r>
          </a:p>
        </p:txBody>
      </p:sp>
      <p:sp>
        <p:nvSpPr>
          <p:cNvPr id="23556" name="Text Box 4">
            <a:extLst>
              <a:ext uri="{FF2B5EF4-FFF2-40B4-BE49-F238E27FC236}">
                <a16:creationId xmlns:a16="http://schemas.microsoft.com/office/drawing/2014/main" xmlns="" id="{1344582E-428D-4F5F-9AC8-74FA8B88BF5F}"/>
              </a:ext>
            </a:extLst>
          </p:cNvPr>
          <p:cNvSpPr txBox="1">
            <a:spLocks noChangeArrowheads="1"/>
          </p:cNvSpPr>
          <p:nvPr/>
        </p:nvSpPr>
        <p:spPr bwMode="auto">
          <a:xfrm>
            <a:off x="609600" y="4495800"/>
            <a:ext cx="6781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dirty="0">
                <a:solidFill>
                  <a:schemeClr val="bg1"/>
                </a:solidFill>
                <a:latin typeface="Times New Roman" panose="02020603050405020304" pitchFamily="18" charset="0"/>
                <a:cs typeface="Times New Roman" panose="02020603050405020304" pitchFamily="18" charset="0"/>
              </a:rPr>
              <a:t>Lessons Learned From the Lord Jesus (Luke 2:40-52)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2000"/>
                                        <p:tgtEl>
                                          <p:spTgt spid="23555"/>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3556"/>
                                        </p:tgtEl>
                                        <p:attrNameLst>
                                          <p:attrName>style.visibility</p:attrName>
                                        </p:attrNameLst>
                                      </p:cBhvr>
                                      <p:to>
                                        <p:strVal val="visible"/>
                                      </p:to>
                                    </p:set>
                                    <p:animEffect transition="in" filter="fade">
                                      <p:cBhvr>
                                        <p:cTn id="11"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ecision">
            <a:extLst>
              <a:ext uri="{FF2B5EF4-FFF2-40B4-BE49-F238E27FC236}">
                <a16:creationId xmlns:a16="http://schemas.microsoft.com/office/drawing/2014/main" xmlns="" id="{38C87A9F-F8D0-4CB5-BF26-D5F399B4F4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 t="45548" b="3030"/>
          <a:stretch/>
        </p:blipFill>
        <p:spPr bwMode="auto">
          <a:xfrm>
            <a:off x="0" y="-76200"/>
            <a:ext cx="6096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a:extLst>
              <a:ext uri="{FF2B5EF4-FFF2-40B4-BE49-F238E27FC236}">
                <a16:creationId xmlns:a16="http://schemas.microsoft.com/office/drawing/2014/main" xmlns="" id="{B19147DE-2DBD-400C-BA47-42FE137BDF1A}"/>
              </a:ext>
            </a:extLst>
          </p:cNvPr>
          <p:cNvSpPr txBox="1">
            <a:spLocks noChangeArrowheads="1"/>
          </p:cNvSpPr>
          <p:nvPr/>
        </p:nvSpPr>
        <p:spPr bwMode="auto">
          <a:xfrm>
            <a:off x="7620000" y="762000"/>
            <a:ext cx="2971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dirty="0">
                <a:latin typeface="Times New Roman" panose="02020603050405020304" pitchFamily="18" charset="0"/>
                <a:cs typeface="Times New Roman" panose="02020603050405020304" pitchFamily="18" charset="0"/>
              </a:rPr>
              <a:t>Decision</a:t>
            </a:r>
          </a:p>
        </p:txBody>
      </p:sp>
      <p:sp>
        <p:nvSpPr>
          <p:cNvPr id="17412" name="Text Box 4">
            <a:extLst>
              <a:ext uri="{FF2B5EF4-FFF2-40B4-BE49-F238E27FC236}">
                <a16:creationId xmlns:a16="http://schemas.microsoft.com/office/drawing/2014/main" xmlns="" id="{D122356D-B4AF-45E4-AB9C-4F705963EA8C}"/>
              </a:ext>
            </a:extLst>
          </p:cNvPr>
          <p:cNvSpPr txBox="1">
            <a:spLocks noChangeArrowheads="1"/>
          </p:cNvSpPr>
          <p:nvPr/>
        </p:nvSpPr>
        <p:spPr bwMode="auto">
          <a:xfrm>
            <a:off x="7239000" y="1981200"/>
            <a:ext cx="40386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dirty="0">
                <a:latin typeface="Times New Roman" panose="02020603050405020304" pitchFamily="18" charset="0"/>
                <a:cs typeface="Times New Roman" panose="02020603050405020304" pitchFamily="18" charset="0"/>
              </a:rPr>
              <a:t>Deuteronomy 30:19</a:t>
            </a:r>
          </a:p>
          <a:p>
            <a:pPr eaLnBrk="1" hangingPunct="1">
              <a:spcBef>
                <a:spcPct val="50000"/>
              </a:spcBef>
            </a:pPr>
            <a:r>
              <a:rPr lang="en-US" altLang="en-US" sz="3600" dirty="0">
                <a:latin typeface="Times New Roman" panose="02020603050405020304" pitchFamily="18" charset="0"/>
                <a:cs typeface="Times New Roman" panose="02020603050405020304" pitchFamily="18" charset="0"/>
              </a:rPr>
              <a:t>Joshua 24:15</a:t>
            </a:r>
          </a:p>
          <a:p>
            <a:pPr eaLnBrk="1" hangingPunct="1">
              <a:spcBef>
                <a:spcPct val="50000"/>
              </a:spcBef>
            </a:pPr>
            <a:r>
              <a:rPr lang="en-US" altLang="en-US" sz="3600" dirty="0">
                <a:latin typeface="Times New Roman" panose="02020603050405020304" pitchFamily="18" charset="0"/>
                <a:cs typeface="Times New Roman" panose="02020603050405020304" pitchFamily="18" charset="0"/>
              </a:rPr>
              <a:t>1 Kings 18:21</a:t>
            </a:r>
          </a:p>
          <a:p>
            <a:pPr eaLnBrk="1" hangingPunct="1">
              <a:spcBef>
                <a:spcPct val="50000"/>
              </a:spcBef>
            </a:pPr>
            <a:r>
              <a:rPr lang="en-US" altLang="en-US" sz="3600" dirty="0">
                <a:latin typeface="Times New Roman" panose="02020603050405020304" pitchFamily="18" charset="0"/>
                <a:cs typeface="Times New Roman" panose="02020603050405020304" pitchFamily="18" charset="0"/>
              </a:rPr>
              <a:t>Matthew 6:24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10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2">
                                            <p:txEl>
                                              <p:pRg st="0" end="0"/>
                                            </p:txEl>
                                          </p:spTgt>
                                        </p:tgtEl>
                                        <p:attrNameLst>
                                          <p:attrName>style.visibility</p:attrName>
                                        </p:attrNameLst>
                                      </p:cBhvr>
                                      <p:to>
                                        <p:strVal val="visible"/>
                                      </p:to>
                                    </p:set>
                                    <p:animEffect transition="in" filter="fade">
                                      <p:cBhvr>
                                        <p:cTn id="12" dur="1000"/>
                                        <p:tgtEl>
                                          <p:spTgt spid="174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2">
                                            <p:txEl>
                                              <p:pRg st="1" end="1"/>
                                            </p:txEl>
                                          </p:spTgt>
                                        </p:tgtEl>
                                        <p:attrNameLst>
                                          <p:attrName>style.visibility</p:attrName>
                                        </p:attrNameLst>
                                      </p:cBhvr>
                                      <p:to>
                                        <p:strVal val="visible"/>
                                      </p:to>
                                    </p:set>
                                    <p:animEffect transition="in" filter="fade">
                                      <p:cBhvr>
                                        <p:cTn id="17" dur="1000"/>
                                        <p:tgtEl>
                                          <p:spTgt spid="1741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2">
                                            <p:txEl>
                                              <p:pRg st="2" end="2"/>
                                            </p:txEl>
                                          </p:spTgt>
                                        </p:tgtEl>
                                        <p:attrNameLst>
                                          <p:attrName>style.visibility</p:attrName>
                                        </p:attrNameLst>
                                      </p:cBhvr>
                                      <p:to>
                                        <p:strVal val="visible"/>
                                      </p:to>
                                    </p:set>
                                    <p:animEffect transition="in" filter="fade">
                                      <p:cBhvr>
                                        <p:cTn id="22" dur="1000"/>
                                        <p:tgtEl>
                                          <p:spTgt spid="1741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2">
                                            <p:txEl>
                                              <p:pRg st="3" end="3"/>
                                            </p:txEl>
                                          </p:spTgt>
                                        </p:tgtEl>
                                        <p:attrNameLst>
                                          <p:attrName>style.visibility</p:attrName>
                                        </p:attrNameLst>
                                      </p:cBhvr>
                                      <p:to>
                                        <p:strVal val="visible"/>
                                      </p:to>
                                    </p:set>
                                    <p:animEffect transition="in" filter="fade">
                                      <p:cBhvr>
                                        <p:cTn id="27" dur="1000"/>
                                        <p:tgtEl>
                                          <p:spTgt spid="174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xmlns="" id="{E5122164-215E-4F95-930B-86CD6A0FFEF1}"/>
              </a:ext>
            </a:extLst>
          </p:cNvPr>
          <p:cNvSpPr txBox="1">
            <a:spLocks noChangeArrowheads="1"/>
          </p:cNvSpPr>
          <p:nvPr/>
        </p:nvSpPr>
        <p:spPr bwMode="auto">
          <a:xfrm>
            <a:off x="609600" y="616089"/>
            <a:ext cx="109728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500" indent="-571500" eaLnBrk="1" hangingPunct="1">
              <a:spcBef>
                <a:spcPct val="50000"/>
              </a:spcBef>
              <a:buFont typeface="Wingdings" panose="05000000000000000000" pitchFamily="2" charset="2"/>
              <a:buChar char="Ø"/>
            </a:pPr>
            <a:r>
              <a:rPr lang="en-US" altLang="en-US" sz="3600" dirty="0">
                <a:latin typeface="Times New Roman" panose="02020603050405020304" pitchFamily="18" charset="0"/>
                <a:cs typeface="Times New Roman" panose="02020603050405020304" pitchFamily="18" charset="0"/>
              </a:rPr>
              <a:t>Decisions also have creative power. </a:t>
            </a:r>
          </a:p>
          <a:p>
            <a:pPr marL="571500" indent="-571500" eaLnBrk="1" hangingPunct="1">
              <a:spcBef>
                <a:spcPct val="50000"/>
              </a:spcBef>
              <a:buFont typeface="Wingdings" panose="05000000000000000000" pitchFamily="2" charset="2"/>
              <a:buChar char="Ø"/>
            </a:pPr>
            <a:r>
              <a:rPr lang="en-US" altLang="en-US" sz="3600" dirty="0">
                <a:latin typeface="Times New Roman" panose="02020603050405020304" pitchFamily="18" charset="0"/>
                <a:cs typeface="Times New Roman" panose="02020603050405020304" pitchFamily="18" charset="0"/>
              </a:rPr>
              <a:t>Decide to make small, even painful steps towards that…</a:t>
            </a:r>
          </a:p>
          <a:p>
            <a:pPr marL="571500" indent="-571500" eaLnBrk="1" hangingPunct="1">
              <a:spcBef>
                <a:spcPct val="50000"/>
              </a:spcBef>
              <a:buFont typeface="Wingdings" panose="05000000000000000000" pitchFamily="2" charset="2"/>
              <a:buChar char="Ø"/>
            </a:pPr>
            <a:r>
              <a:rPr lang="en-US" altLang="en-US" sz="3600" dirty="0">
                <a:latin typeface="Times New Roman" panose="02020603050405020304" pitchFamily="18" charset="0"/>
                <a:cs typeface="Times New Roman" panose="02020603050405020304" pitchFamily="18" charset="0"/>
              </a:rPr>
              <a:t>Whatever You have dreamed you can be, in time the dream will become reality. </a:t>
            </a:r>
          </a:p>
          <a:p>
            <a:pPr marL="571500" indent="-571500" eaLnBrk="1" hangingPunct="1">
              <a:spcBef>
                <a:spcPct val="50000"/>
              </a:spcBef>
              <a:buFont typeface="Wingdings" panose="05000000000000000000" pitchFamily="2" charset="2"/>
              <a:buChar char="Ø"/>
            </a:pPr>
            <a:r>
              <a:rPr lang="en-US" altLang="en-US" sz="3600" dirty="0">
                <a:latin typeface="Times New Roman" panose="02020603050405020304" pitchFamily="18" charset="0"/>
                <a:cs typeface="Times New Roman" panose="02020603050405020304" pitchFamily="18" charset="0"/>
              </a:rPr>
              <a:t>That is God’s will for you. </a:t>
            </a:r>
          </a:p>
          <a:p>
            <a:pPr marL="571500" indent="-571500" eaLnBrk="1" hangingPunct="1">
              <a:spcBef>
                <a:spcPct val="50000"/>
              </a:spcBef>
              <a:buFont typeface="Wingdings" panose="05000000000000000000" pitchFamily="2" charset="2"/>
              <a:buChar char="Ø"/>
            </a:pPr>
            <a:r>
              <a:rPr lang="en-US" altLang="en-US" sz="3600" dirty="0">
                <a:latin typeface="Times New Roman" panose="02020603050405020304" pitchFamily="18" charset="0"/>
                <a:cs typeface="Times New Roman" panose="02020603050405020304" pitchFamily="18" charset="0"/>
              </a:rPr>
              <a:t>He places dreams in us, so we are forced to walk outside our comfort zone.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 calcmode="lin" valueType="num">
                                      <p:cBhvr additive="base">
                                        <p:cTn id="7"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 calcmode="lin" valueType="num">
                                      <p:cBhvr additive="base">
                                        <p:cTn id="13"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anim calcmode="lin" valueType="num">
                                      <p:cBhvr additive="base">
                                        <p:cTn id="19"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4">
                                            <p:txEl>
                                              <p:pRg st="4" end="4"/>
                                            </p:txEl>
                                          </p:spTgt>
                                        </p:tgtEl>
                                        <p:attrNameLst>
                                          <p:attrName>style.visibility</p:attrName>
                                        </p:attrNameLst>
                                      </p:cBhvr>
                                      <p:to>
                                        <p:strVal val="visible"/>
                                      </p:to>
                                    </p:set>
                                    <p:anim calcmode="lin" valueType="num">
                                      <p:cBhvr additive="base">
                                        <p:cTn id="25" dur="5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ible8">
            <a:extLst>
              <a:ext uri="{FF2B5EF4-FFF2-40B4-BE49-F238E27FC236}">
                <a16:creationId xmlns:a16="http://schemas.microsoft.com/office/drawing/2014/main" xmlns="" id="{F156935D-9061-4250-B054-78CFD4783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7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a:extLst>
              <a:ext uri="{FF2B5EF4-FFF2-40B4-BE49-F238E27FC236}">
                <a16:creationId xmlns:a16="http://schemas.microsoft.com/office/drawing/2014/main" xmlns="" id="{7E6FFF4E-B6EC-4ACC-810A-760B4AADE05A}"/>
              </a:ext>
            </a:extLst>
          </p:cNvPr>
          <p:cNvSpPr txBox="1">
            <a:spLocks noChangeArrowheads="1"/>
          </p:cNvSpPr>
          <p:nvPr/>
        </p:nvSpPr>
        <p:spPr bwMode="auto">
          <a:xfrm>
            <a:off x="7239000" y="685800"/>
            <a:ext cx="43434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i="1" dirty="0">
                <a:latin typeface="Times New Roman" panose="02020603050405020304" pitchFamily="18" charset="0"/>
                <a:cs typeface="Times New Roman" panose="02020603050405020304" pitchFamily="18" charset="0"/>
              </a:rPr>
              <a:t>Remember now your Creator in the days of your youth, before the difficult days come, and the years draw near when you say, "I have no pleasure in them”. </a:t>
            </a:r>
          </a:p>
          <a:p>
            <a:pPr eaLnBrk="1" hangingPunct="1">
              <a:spcBef>
                <a:spcPct val="50000"/>
              </a:spcBef>
            </a:pPr>
            <a:r>
              <a:rPr lang="en-US" altLang="en-US" sz="3600" b="1" dirty="0">
                <a:latin typeface="Times New Roman" panose="02020603050405020304" pitchFamily="18" charset="0"/>
                <a:cs typeface="Times New Roman" panose="02020603050405020304" pitchFamily="18" charset="0"/>
              </a:rPr>
              <a:t>Ecclesiastes 12:1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2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ocus">
            <a:extLst>
              <a:ext uri="{FF2B5EF4-FFF2-40B4-BE49-F238E27FC236}">
                <a16:creationId xmlns:a16="http://schemas.microsoft.com/office/drawing/2014/main" xmlns="" id="{AAE4F79C-ABB6-4E51-96E0-9D48243E6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762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a:extLst>
              <a:ext uri="{FF2B5EF4-FFF2-40B4-BE49-F238E27FC236}">
                <a16:creationId xmlns:a16="http://schemas.microsoft.com/office/drawing/2014/main" xmlns="" id="{EF277815-4822-41C6-B3F2-7B331E65B449}"/>
              </a:ext>
            </a:extLst>
          </p:cNvPr>
          <p:cNvSpPr txBox="1">
            <a:spLocks noChangeArrowheads="1"/>
          </p:cNvSpPr>
          <p:nvPr/>
        </p:nvSpPr>
        <p:spPr bwMode="auto">
          <a:xfrm>
            <a:off x="609600" y="312003"/>
            <a:ext cx="1097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dirty="0">
                <a:solidFill>
                  <a:schemeClr val="bg1"/>
                </a:solidFill>
                <a:latin typeface="Times New Roman" panose="02020603050405020304" pitchFamily="18" charset="0"/>
                <a:cs typeface="Times New Roman" panose="02020603050405020304" pitchFamily="18" charset="0"/>
              </a:rPr>
              <a:t>The Power of Focus</a:t>
            </a:r>
          </a:p>
        </p:txBody>
      </p:sp>
      <p:sp>
        <p:nvSpPr>
          <p:cNvPr id="25604" name="Text Box 4">
            <a:extLst>
              <a:ext uri="{FF2B5EF4-FFF2-40B4-BE49-F238E27FC236}">
                <a16:creationId xmlns:a16="http://schemas.microsoft.com/office/drawing/2014/main" xmlns="" id="{97F5F258-F590-4096-8ECC-96FBCB61FE85}"/>
              </a:ext>
            </a:extLst>
          </p:cNvPr>
          <p:cNvSpPr txBox="1">
            <a:spLocks noChangeArrowheads="1"/>
          </p:cNvSpPr>
          <p:nvPr/>
        </p:nvSpPr>
        <p:spPr bwMode="auto">
          <a:xfrm>
            <a:off x="3048000" y="5105400"/>
            <a:ext cx="2362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dirty="0">
                <a:solidFill>
                  <a:schemeClr val="bg1"/>
                </a:solidFill>
                <a:latin typeface="Times New Roman" panose="02020603050405020304" pitchFamily="18" charset="0"/>
              </a:rPr>
              <a:t>Diligence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2000"/>
                                        <p:tgtEl>
                                          <p:spTgt spid="25603"/>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5604"/>
                                        </p:tgtEl>
                                        <p:attrNameLst>
                                          <p:attrName>style.visibility</p:attrName>
                                        </p:attrNameLst>
                                      </p:cBhvr>
                                      <p:to>
                                        <p:strVal val="visible"/>
                                      </p:to>
                                    </p:set>
                                    <p:animEffect transition="in" filter="fade">
                                      <p:cBhvr>
                                        <p:cTn id="11"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ible8">
            <a:extLst>
              <a:ext uri="{FF2B5EF4-FFF2-40B4-BE49-F238E27FC236}">
                <a16:creationId xmlns:a16="http://schemas.microsoft.com/office/drawing/2014/main" xmlns="" id="{DE25AEB7-0DF1-4C31-9C81-7BAF36493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7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a:extLst>
              <a:ext uri="{FF2B5EF4-FFF2-40B4-BE49-F238E27FC236}">
                <a16:creationId xmlns:a16="http://schemas.microsoft.com/office/drawing/2014/main" xmlns="" id="{104A5E2C-3813-4CB3-ACA5-CCABD6A21F7A}"/>
              </a:ext>
            </a:extLst>
          </p:cNvPr>
          <p:cNvSpPr txBox="1">
            <a:spLocks noChangeArrowheads="1"/>
          </p:cNvSpPr>
          <p:nvPr/>
        </p:nvSpPr>
        <p:spPr bwMode="auto">
          <a:xfrm>
            <a:off x="7239000" y="685800"/>
            <a:ext cx="43434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i="1" dirty="0">
                <a:latin typeface="Times New Roman" panose="02020603050405020304" pitchFamily="18" charset="0"/>
                <a:cs typeface="Times New Roman" panose="02020603050405020304" pitchFamily="18" charset="0"/>
              </a:rPr>
              <a:t>When they had finished the days, as they returned, the Boy Jesus lingered behind in Jerusalem. And Joseph and His mother did not know it… </a:t>
            </a:r>
          </a:p>
          <a:p>
            <a:pPr eaLnBrk="1" hangingPunct="1">
              <a:spcBef>
                <a:spcPct val="50000"/>
              </a:spcBef>
            </a:pPr>
            <a:r>
              <a:rPr lang="en-US" altLang="en-US" sz="3600" b="1" dirty="0">
                <a:latin typeface="Times New Roman" panose="02020603050405020304" pitchFamily="18" charset="0"/>
                <a:cs typeface="Times New Roman" panose="02020603050405020304" pitchFamily="18" charset="0"/>
              </a:rPr>
              <a:t>Luke 2:43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rayer12">
            <a:extLst>
              <a:ext uri="{FF2B5EF4-FFF2-40B4-BE49-F238E27FC236}">
                <a16:creationId xmlns:a16="http://schemas.microsoft.com/office/drawing/2014/main" xmlns="" id="{61D9084C-FF5E-45C7-853A-B3B427BFF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205" t="6863" b="2450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a:extLst>
              <a:ext uri="{FF2B5EF4-FFF2-40B4-BE49-F238E27FC236}">
                <a16:creationId xmlns:a16="http://schemas.microsoft.com/office/drawing/2014/main" xmlns="" id="{43A25F6A-F149-4DF8-8D0D-07DCB5E4DEE4}"/>
              </a:ext>
            </a:extLst>
          </p:cNvPr>
          <p:cNvSpPr txBox="1">
            <a:spLocks noChangeArrowheads="1"/>
          </p:cNvSpPr>
          <p:nvPr/>
        </p:nvSpPr>
        <p:spPr bwMode="auto">
          <a:xfrm>
            <a:off x="609600" y="693003"/>
            <a:ext cx="1097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dirty="0">
                <a:solidFill>
                  <a:schemeClr val="bg1"/>
                </a:solidFill>
                <a:latin typeface="Times New Roman" panose="02020603050405020304" pitchFamily="18" charset="0"/>
                <a:cs typeface="Times New Roman" panose="02020603050405020304" pitchFamily="18" charset="0"/>
              </a:rPr>
              <a:t>Jesus: His Spiritual Hunger</a:t>
            </a:r>
          </a:p>
        </p:txBody>
      </p:sp>
      <p:sp>
        <p:nvSpPr>
          <p:cNvPr id="2054" name="Text Box 6">
            <a:extLst>
              <a:ext uri="{FF2B5EF4-FFF2-40B4-BE49-F238E27FC236}">
                <a16:creationId xmlns:a16="http://schemas.microsoft.com/office/drawing/2014/main" xmlns="" id="{294F866A-E7E8-4645-A9DC-F6B9EA687F5E}"/>
              </a:ext>
            </a:extLst>
          </p:cNvPr>
          <p:cNvSpPr txBox="1">
            <a:spLocks noChangeArrowheads="1"/>
          </p:cNvSpPr>
          <p:nvPr/>
        </p:nvSpPr>
        <p:spPr bwMode="auto">
          <a:xfrm>
            <a:off x="8001000" y="1340108"/>
            <a:ext cx="35814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b="1" dirty="0">
                <a:solidFill>
                  <a:schemeClr val="bg1"/>
                </a:solidFill>
                <a:latin typeface="Times New Roman" panose="02020603050405020304" pitchFamily="18" charset="0"/>
                <a:cs typeface="Times New Roman" panose="02020603050405020304" pitchFamily="18" charset="0"/>
              </a:rPr>
              <a:t>Matthew 4:4</a:t>
            </a:r>
          </a:p>
          <a:p>
            <a:pPr eaLnBrk="1" hangingPunct="1">
              <a:spcBef>
                <a:spcPct val="50000"/>
              </a:spcBef>
            </a:pPr>
            <a:r>
              <a:rPr lang="en-US" altLang="en-US" sz="4400" b="1" dirty="0">
                <a:solidFill>
                  <a:schemeClr val="bg1"/>
                </a:solidFill>
                <a:latin typeface="Times New Roman" panose="02020603050405020304" pitchFamily="18" charset="0"/>
                <a:cs typeface="Times New Roman" panose="02020603050405020304" pitchFamily="18" charset="0"/>
              </a:rPr>
              <a:t>Mark 1:35</a:t>
            </a:r>
          </a:p>
          <a:p>
            <a:pPr eaLnBrk="1" hangingPunct="1">
              <a:spcBef>
                <a:spcPct val="50000"/>
              </a:spcBef>
            </a:pPr>
            <a:r>
              <a:rPr lang="en-US" altLang="en-US" sz="4400" b="1" dirty="0">
                <a:solidFill>
                  <a:schemeClr val="bg1"/>
                </a:solidFill>
                <a:latin typeface="Times New Roman" panose="02020603050405020304" pitchFamily="18" charset="0"/>
                <a:cs typeface="Times New Roman" panose="02020603050405020304" pitchFamily="18" charset="0"/>
              </a:rPr>
              <a:t>Mark 6:46</a:t>
            </a:r>
          </a:p>
          <a:p>
            <a:pPr eaLnBrk="1" hangingPunct="1">
              <a:spcBef>
                <a:spcPct val="50000"/>
              </a:spcBef>
            </a:pPr>
            <a:r>
              <a:rPr lang="en-US" altLang="en-US" sz="4400" b="1" dirty="0">
                <a:solidFill>
                  <a:schemeClr val="bg1"/>
                </a:solidFill>
                <a:latin typeface="Times New Roman" panose="02020603050405020304" pitchFamily="18" charset="0"/>
                <a:cs typeface="Times New Roman" panose="02020603050405020304" pitchFamily="18" charset="0"/>
              </a:rPr>
              <a:t>Luke 4:16</a:t>
            </a:r>
          </a:p>
          <a:p>
            <a:pPr eaLnBrk="1" hangingPunct="1">
              <a:spcBef>
                <a:spcPct val="50000"/>
              </a:spcBef>
            </a:pPr>
            <a:r>
              <a:rPr lang="en-US" altLang="en-US" sz="4400" b="1" dirty="0">
                <a:solidFill>
                  <a:schemeClr val="bg1"/>
                </a:solidFill>
                <a:latin typeface="Times New Roman" panose="02020603050405020304" pitchFamily="18" charset="0"/>
                <a:cs typeface="Times New Roman" panose="02020603050405020304" pitchFamily="18" charset="0"/>
              </a:rPr>
              <a:t>Luke 6:12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2000"/>
                                        <p:tgtEl>
                                          <p:spTgt spid="2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4">
                                            <p:txEl>
                                              <p:pRg st="0" end="0"/>
                                            </p:txEl>
                                          </p:spTgt>
                                        </p:tgtEl>
                                        <p:attrNameLst>
                                          <p:attrName>style.visibility</p:attrName>
                                        </p:attrNameLst>
                                      </p:cBhvr>
                                      <p:to>
                                        <p:strVal val="visible"/>
                                      </p:to>
                                    </p:set>
                                    <p:animEffect transition="in" filter="fade">
                                      <p:cBhvr>
                                        <p:cTn id="12" dur="2000"/>
                                        <p:tgtEl>
                                          <p:spTgt spid="205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4">
                                            <p:txEl>
                                              <p:pRg st="1" end="1"/>
                                            </p:txEl>
                                          </p:spTgt>
                                        </p:tgtEl>
                                        <p:attrNameLst>
                                          <p:attrName>style.visibility</p:attrName>
                                        </p:attrNameLst>
                                      </p:cBhvr>
                                      <p:to>
                                        <p:strVal val="visible"/>
                                      </p:to>
                                    </p:set>
                                    <p:animEffect transition="in" filter="fade">
                                      <p:cBhvr>
                                        <p:cTn id="17" dur="2000"/>
                                        <p:tgtEl>
                                          <p:spTgt spid="205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4">
                                            <p:txEl>
                                              <p:pRg st="2" end="2"/>
                                            </p:txEl>
                                          </p:spTgt>
                                        </p:tgtEl>
                                        <p:attrNameLst>
                                          <p:attrName>style.visibility</p:attrName>
                                        </p:attrNameLst>
                                      </p:cBhvr>
                                      <p:to>
                                        <p:strVal val="visible"/>
                                      </p:to>
                                    </p:set>
                                    <p:animEffect transition="in" filter="fade">
                                      <p:cBhvr>
                                        <p:cTn id="22" dur="2000"/>
                                        <p:tgtEl>
                                          <p:spTgt spid="205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54">
                                            <p:txEl>
                                              <p:pRg st="3" end="3"/>
                                            </p:txEl>
                                          </p:spTgt>
                                        </p:tgtEl>
                                        <p:attrNameLst>
                                          <p:attrName>style.visibility</p:attrName>
                                        </p:attrNameLst>
                                      </p:cBhvr>
                                      <p:to>
                                        <p:strVal val="visible"/>
                                      </p:to>
                                    </p:set>
                                    <p:animEffect transition="in" filter="fade">
                                      <p:cBhvr>
                                        <p:cTn id="27" dur="2000"/>
                                        <p:tgtEl>
                                          <p:spTgt spid="205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54">
                                            <p:txEl>
                                              <p:pRg st="4" end="4"/>
                                            </p:txEl>
                                          </p:spTgt>
                                        </p:tgtEl>
                                        <p:attrNameLst>
                                          <p:attrName>style.visibility</p:attrName>
                                        </p:attrNameLst>
                                      </p:cBhvr>
                                      <p:to>
                                        <p:strVal val="visible"/>
                                      </p:to>
                                    </p:set>
                                    <p:animEffect transition="in" filter="fade">
                                      <p:cBhvr>
                                        <p:cTn id="32" dur="2000"/>
                                        <p:tgtEl>
                                          <p:spTgt spid="20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ocus">
            <a:extLst>
              <a:ext uri="{FF2B5EF4-FFF2-40B4-BE49-F238E27FC236}">
                <a16:creationId xmlns:a16="http://schemas.microsoft.com/office/drawing/2014/main" xmlns="" id="{8889175F-1F71-432A-B292-2B2A1BCE9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 y="0"/>
            <a:ext cx="12192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a:extLst>
              <a:ext uri="{FF2B5EF4-FFF2-40B4-BE49-F238E27FC236}">
                <a16:creationId xmlns:a16="http://schemas.microsoft.com/office/drawing/2014/main" xmlns="" id="{91709D9E-CDE1-44B9-9E9E-AC9D03A00A03}"/>
              </a:ext>
            </a:extLst>
          </p:cNvPr>
          <p:cNvSpPr txBox="1">
            <a:spLocks noChangeArrowheads="1"/>
          </p:cNvSpPr>
          <p:nvPr/>
        </p:nvSpPr>
        <p:spPr bwMode="auto">
          <a:xfrm>
            <a:off x="609600" y="685800"/>
            <a:ext cx="1097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dirty="0">
                <a:solidFill>
                  <a:schemeClr val="bg1"/>
                </a:solidFill>
                <a:latin typeface="Times New Roman" panose="02020603050405020304" pitchFamily="18" charset="0"/>
                <a:cs typeface="Times New Roman" panose="02020603050405020304" pitchFamily="18" charset="0"/>
              </a:rPr>
              <a:t>The Power of Focus</a:t>
            </a:r>
          </a:p>
        </p:txBody>
      </p:sp>
      <p:sp>
        <p:nvSpPr>
          <p:cNvPr id="26628" name="Text Box 4">
            <a:extLst>
              <a:ext uri="{FF2B5EF4-FFF2-40B4-BE49-F238E27FC236}">
                <a16:creationId xmlns:a16="http://schemas.microsoft.com/office/drawing/2014/main" xmlns="" id="{5DC4A4F1-867F-44E0-A78D-31BA6605A7F7}"/>
              </a:ext>
            </a:extLst>
          </p:cNvPr>
          <p:cNvSpPr txBox="1">
            <a:spLocks noChangeArrowheads="1"/>
          </p:cNvSpPr>
          <p:nvPr/>
        </p:nvSpPr>
        <p:spPr bwMode="auto">
          <a:xfrm>
            <a:off x="7010400" y="2362200"/>
            <a:ext cx="2667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dirty="0">
                <a:solidFill>
                  <a:schemeClr val="bg1"/>
                </a:solidFill>
                <a:latin typeface="Times New Roman" panose="02020603050405020304" pitchFamily="18" charset="0"/>
              </a:rPr>
              <a:t>Dedication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750"/>
                                        <p:tgtEl>
                                          <p:spTgt spid="26627"/>
                                        </p:tgtEl>
                                      </p:cBhvr>
                                    </p:animEffect>
                                  </p:childTnLst>
                                </p:cTn>
                              </p:par>
                            </p:childTnLst>
                          </p:cTn>
                        </p:par>
                        <p:par>
                          <p:cTn id="8" fill="hold" nodeType="afterGroup">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26628"/>
                                        </p:tgtEl>
                                        <p:attrNameLst>
                                          <p:attrName>style.visibility</p:attrName>
                                        </p:attrNameLst>
                                      </p:cBhvr>
                                      <p:to>
                                        <p:strVal val="visible"/>
                                      </p:to>
                                    </p:set>
                                    <p:animEffect transition="in" filter="fade">
                                      <p:cBhvr>
                                        <p:cTn id="11"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ible8">
            <a:extLst>
              <a:ext uri="{FF2B5EF4-FFF2-40B4-BE49-F238E27FC236}">
                <a16:creationId xmlns:a16="http://schemas.microsoft.com/office/drawing/2014/main" xmlns="" id="{5119433E-6AC3-4D98-956C-9A8843FD9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7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a:extLst>
              <a:ext uri="{FF2B5EF4-FFF2-40B4-BE49-F238E27FC236}">
                <a16:creationId xmlns:a16="http://schemas.microsoft.com/office/drawing/2014/main" xmlns="" id="{BDE6135E-5C2F-4D38-8D03-225E874AED27}"/>
              </a:ext>
            </a:extLst>
          </p:cNvPr>
          <p:cNvSpPr txBox="1">
            <a:spLocks noChangeArrowheads="1"/>
          </p:cNvSpPr>
          <p:nvPr/>
        </p:nvSpPr>
        <p:spPr bwMode="auto">
          <a:xfrm>
            <a:off x="7239000" y="685800"/>
            <a:ext cx="43434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i="1" dirty="0">
                <a:latin typeface="Times New Roman" panose="02020603050405020304" pitchFamily="18" charset="0"/>
                <a:cs typeface="Times New Roman" panose="02020603050405020304" pitchFamily="18" charset="0"/>
              </a:rPr>
              <a:t>Now so it was that after three days they found Him in the temple, sitting in the midst of the teachers, both listening to them and asking them questions.</a:t>
            </a:r>
          </a:p>
          <a:p>
            <a:pPr eaLnBrk="1" hangingPunct="1">
              <a:spcBef>
                <a:spcPct val="50000"/>
              </a:spcBef>
            </a:pPr>
            <a:r>
              <a:rPr lang="en-US" altLang="en-US" sz="36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Luke 2:46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ible8">
            <a:extLst>
              <a:ext uri="{FF2B5EF4-FFF2-40B4-BE49-F238E27FC236}">
                <a16:creationId xmlns:a16="http://schemas.microsoft.com/office/drawing/2014/main" xmlns="" id="{FDBB3D70-FCEE-4DAA-8885-50D0A8EB6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7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a:extLst>
              <a:ext uri="{FF2B5EF4-FFF2-40B4-BE49-F238E27FC236}">
                <a16:creationId xmlns:a16="http://schemas.microsoft.com/office/drawing/2014/main" xmlns="" id="{0200CA33-9BAD-4795-92BC-C9BB8216B6E9}"/>
              </a:ext>
            </a:extLst>
          </p:cNvPr>
          <p:cNvSpPr txBox="1">
            <a:spLocks noChangeArrowheads="1"/>
          </p:cNvSpPr>
          <p:nvPr/>
        </p:nvSpPr>
        <p:spPr bwMode="auto">
          <a:xfrm>
            <a:off x="6781800" y="685800"/>
            <a:ext cx="48768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dirty="0">
                <a:latin typeface="Times New Roman" panose="02020603050405020304" pitchFamily="18" charset="0"/>
                <a:cs typeface="Times New Roman" panose="02020603050405020304" pitchFamily="18" charset="0"/>
              </a:rPr>
              <a:t> Do not be deceived: "Evil company corrupts good habits.'' </a:t>
            </a:r>
          </a:p>
          <a:p>
            <a:pPr eaLnBrk="1" hangingPunct="1">
              <a:spcBef>
                <a:spcPct val="50000"/>
              </a:spcBef>
            </a:pPr>
            <a:r>
              <a:rPr lang="en-US" altLang="en-US" sz="36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1 Corinthians 15:33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2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alt">
            <a:extLst>
              <a:ext uri="{FF2B5EF4-FFF2-40B4-BE49-F238E27FC236}">
                <a16:creationId xmlns:a16="http://schemas.microsoft.com/office/drawing/2014/main" xmlns="" id="{632A5265-9871-4040-8EDB-5D450B873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a:extLst>
              <a:ext uri="{FF2B5EF4-FFF2-40B4-BE49-F238E27FC236}">
                <a16:creationId xmlns:a16="http://schemas.microsoft.com/office/drawing/2014/main" xmlns="" id="{ED142DB4-58C6-4235-A51F-86755B1664F9}"/>
              </a:ext>
            </a:extLst>
          </p:cNvPr>
          <p:cNvSpPr txBox="1">
            <a:spLocks noChangeArrowheads="1"/>
          </p:cNvSpPr>
          <p:nvPr/>
        </p:nvSpPr>
        <p:spPr bwMode="auto">
          <a:xfrm>
            <a:off x="7391400" y="2438400"/>
            <a:ext cx="37338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dirty="0">
                <a:latin typeface="Times New Roman" panose="02020603050405020304" pitchFamily="18" charset="0"/>
                <a:cs typeface="Times New Roman" panose="02020603050405020304" pitchFamily="18" charset="0"/>
              </a:rPr>
              <a:t>Godly Friends   </a:t>
            </a:r>
          </a:p>
          <a:p>
            <a:pPr eaLnBrk="1" hangingPunct="1">
              <a:spcBef>
                <a:spcPct val="50000"/>
              </a:spcBef>
            </a:pPr>
            <a:r>
              <a:rPr lang="en-US" altLang="en-US" sz="4400" dirty="0">
                <a:latin typeface="Times New Roman" panose="02020603050405020304" pitchFamily="18" charset="0"/>
                <a:cs typeface="Times New Roman" panose="02020603050405020304" pitchFamily="18" charset="0"/>
              </a:rPr>
              <a:t>(</a:t>
            </a:r>
            <a:r>
              <a:rPr lang="en-US" altLang="en-US" sz="4400" b="1" dirty="0">
                <a:latin typeface="Times New Roman" panose="02020603050405020304" pitchFamily="18" charset="0"/>
                <a:cs typeface="Times New Roman" panose="02020603050405020304" pitchFamily="18" charset="0"/>
              </a:rPr>
              <a:t>1 Sam. 23:16</a:t>
            </a:r>
            <a:r>
              <a:rPr lang="en-US" altLang="en-US" sz="4400" dirty="0">
                <a:latin typeface="Times New Roman" panose="02020603050405020304" pitchFamily="18" charset="0"/>
                <a:cs typeface="Times New Roman" panose="02020603050405020304"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1000"/>
                                        <p:tgtEl>
                                          <p:spTgt spid="14339">
                                            <p:txEl>
                                              <p:pRg st="1" end="1"/>
                                            </p:txEl>
                                          </p:spTgt>
                                        </p:tgtEl>
                                      </p:cBhvr>
                                    </p:animEffect>
                                    <p:anim calcmode="lin" valueType="num">
                                      <p:cBhvr>
                                        <p:cTn id="13"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253jesus12">
            <a:extLst>
              <a:ext uri="{FF2B5EF4-FFF2-40B4-BE49-F238E27FC236}">
                <a16:creationId xmlns:a16="http://schemas.microsoft.com/office/drawing/2014/main" xmlns="" id="{C8FC6658-A1AB-4C91-95FD-39885955BAAB}"/>
              </a:ext>
            </a:extLst>
          </p:cNvPr>
          <p:cNvPicPr>
            <a:picLocks noChangeAspect="1" noChangeArrowheads="1"/>
          </p:cNvPicPr>
          <p:nvPr/>
        </p:nvPicPr>
        <p:blipFill rotWithShape="1">
          <a:blip r:embed="rId3">
            <a:lum bright="-12000" contrast="6000"/>
            <a:extLst>
              <a:ext uri="{28A0092B-C50C-407E-A947-70E740481C1C}">
                <a14:useLocalDpi xmlns:a14="http://schemas.microsoft.com/office/drawing/2010/main" val="0"/>
              </a:ext>
            </a:extLst>
          </a:blip>
          <a:srcRect t="7009" b="8878"/>
          <a:stretch/>
        </p:blipFill>
        <p:spPr bwMode="auto">
          <a:xfrm>
            <a:off x="0" y="-762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a:extLst>
              <a:ext uri="{FF2B5EF4-FFF2-40B4-BE49-F238E27FC236}">
                <a16:creationId xmlns:a16="http://schemas.microsoft.com/office/drawing/2014/main" xmlns="" id="{866068CD-4370-4038-9E31-6D241D946D69}"/>
              </a:ext>
            </a:extLst>
          </p:cNvPr>
          <p:cNvSpPr txBox="1">
            <a:spLocks noChangeArrowheads="1"/>
          </p:cNvSpPr>
          <p:nvPr/>
        </p:nvSpPr>
        <p:spPr bwMode="auto">
          <a:xfrm>
            <a:off x="609600" y="5715000"/>
            <a:ext cx="1097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800" dirty="0">
                <a:solidFill>
                  <a:schemeClr val="bg1"/>
                </a:solidFill>
                <a:latin typeface="Times New Roman" panose="02020603050405020304" pitchFamily="18" charset="0"/>
                <a:cs typeface="Times New Roman" panose="02020603050405020304" pitchFamily="18" charset="0"/>
              </a:rPr>
              <a:t>The Boy Jesus (Luke 2:40-52)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ocus">
            <a:extLst>
              <a:ext uri="{FF2B5EF4-FFF2-40B4-BE49-F238E27FC236}">
                <a16:creationId xmlns:a16="http://schemas.microsoft.com/office/drawing/2014/main" xmlns="" id="{3CE3BE71-DC57-42F2-BAD7-D4D07DDFE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a:extLst>
              <a:ext uri="{FF2B5EF4-FFF2-40B4-BE49-F238E27FC236}">
                <a16:creationId xmlns:a16="http://schemas.microsoft.com/office/drawing/2014/main" xmlns="" id="{21BC0B08-FD56-423B-8908-D90A38B8DEEB}"/>
              </a:ext>
            </a:extLst>
          </p:cNvPr>
          <p:cNvSpPr txBox="1">
            <a:spLocks noChangeArrowheads="1"/>
          </p:cNvSpPr>
          <p:nvPr/>
        </p:nvSpPr>
        <p:spPr bwMode="auto">
          <a:xfrm>
            <a:off x="685800" y="685800"/>
            <a:ext cx="10896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dirty="0">
                <a:solidFill>
                  <a:schemeClr val="bg1"/>
                </a:solidFill>
                <a:latin typeface="Times New Roman" panose="02020603050405020304" pitchFamily="18" charset="0"/>
                <a:cs typeface="Times New Roman" panose="02020603050405020304" pitchFamily="18" charset="0"/>
              </a:rPr>
              <a:t>The Power of Focus</a:t>
            </a:r>
          </a:p>
        </p:txBody>
      </p:sp>
      <p:sp>
        <p:nvSpPr>
          <p:cNvPr id="27652" name="Text Box 4">
            <a:extLst>
              <a:ext uri="{FF2B5EF4-FFF2-40B4-BE49-F238E27FC236}">
                <a16:creationId xmlns:a16="http://schemas.microsoft.com/office/drawing/2014/main" xmlns="" id="{B9A75CFD-DCFC-4AAE-A828-E83F925FD2BC}"/>
              </a:ext>
            </a:extLst>
          </p:cNvPr>
          <p:cNvSpPr txBox="1">
            <a:spLocks noChangeArrowheads="1"/>
          </p:cNvSpPr>
          <p:nvPr/>
        </p:nvSpPr>
        <p:spPr bwMode="auto">
          <a:xfrm>
            <a:off x="7239000" y="2583359"/>
            <a:ext cx="3429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dirty="0">
                <a:solidFill>
                  <a:schemeClr val="bg1"/>
                </a:solidFill>
                <a:latin typeface="Times New Roman" panose="02020603050405020304" pitchFamily="18" charset="0"/>
              </a:rPr>
              <a:t>Determination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fade">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7652">
                                            <p:txEl>
                                              <p:pRg st="0" end="0"/>
                                            </p:txEl>
                                          </p:spTgt>
                                        </p:tgtEl>
                                        <p:attrNameLst>
                                          <p:attrName>style.visibility</p:attrName>
                                        </p:attrNameLst>
                                      </p:cBhvr>
                                      <p:to>
                                        <p:strVal val="visible"/>
                                      </p:to>
                                    </p:set>
                                    <p:animEffect transition="in" filter="wheel(4)">
                                      <p:cBhvr>
                                        <p:cTn id="12" dur="1000"/>
                                        <p:tgtEl>
                                          <p:spTgt spid="276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ible8">
            <a:extLst>
              <a:ext uri="{FF2B5EF4-FFF2-40B4-BE49-F238E27FC236}">
                <a16:creationId xmlns:a16="http://schemas.microsoft.com/office/drawing/2014/main" xmlns="" id="{974A3C2D-99F6-4F41-97D3-12F8037CE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7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a:extLst>
              <a:ext uri="{FF2B5EF4-FFF2-40B4-BE49-F238E27FC236}">
                <a16:creationId xmlns:a16="http://schemas.microsoft.com/office/drawing/2014/main" xmlns="" id="{E3727C8D-93C4-47C7-A618-C68AE64C2829}"/>
              </a:ext>
            </a:extLst>
          </p:cNvPr>
          <p:cNvSpPr txBox="1">
            <a:spLocks noChangeArrowheads="1"/>
          </p:cNvSpPr>
          <p:nvPr/>
        </p:nvSpPr>
        <p:spPr bwMode="auto">
          <a:xfrm>
            <a:off x="7239000" y="685800"/>
            <a:ext cx="43434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i="1" dirty="0">
                <a:latin typeface="Times New Roman" panose="02020603050405020304" pitchFamily="18" charset="0"/>
                <a:cs typeface="Times New Roman" panose="02020603050405020304" pitchFamily="18" charset="0"/>
              </a:rPr>
              <a:t>And He said to them, "Why is it that you sought Me? Did you not know that I must be about My Father's business?''  </a:t>
            </a:r>
          </a:p>
          <a:p>
            <a:pPr eaLnBrk="1" hangingPunct="1">
              <a:spcBef>
                <a:spcPct val="50000"/>
              </a:spcBef>
            </a:pPr>
            <a:r>
              <a:rPr lang="en-US" altLang="en-US" sz="3600" b="1" dirty="0">
                <a:latin typeface="Times New Roman" panose="02020603050405020304" pitchFamily="18" charset="0"/>
                <a:cs typeface="Times New Roman" panose="02020603050405020304" pitchFamily="18" charset="0"/>
              </a:rPr>
              <a:t>Luke 2:49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2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urgent">
            <a:extLst>
              <a:ext uri="{FF2B5EF4-FFF2-40B4-BE49-F238E27FC236}">
                <a16:creationId xmlns:a16="http://schemas.microsoft.com/office/drawing/2014/main" xmlns="" id="{40D56226-E289-4B9A-AFDA-CA9318382C49}"/>
              </a:ext>
            </a:extLst>
          </p:cNvPr>
          <p:cNvPicPr>
            <a:picLocks noChangeAspect="1" noChangeArrowheads="1"/>
          </p:cNvPicPr>
          <p:nvPr/>
        </p:nvPicPr>
        <p:blipFill rotWithShape="1">
          <a:blip r:embed="rId3">
            <a:lum contrast="12000"/>
            <a:extLst>
              <a:ext uri="{28A0092B-C50C-407E-A947-70E740481C1C}">
                <a14:useLocalDpi xmlns:a14="http://schemas.microsoft.com/office/drawing/2010/main" val="0"/>
              </a:ext>
            </a:extLst>
          </a:blip>
          <a:srcRect t="13040" b="19135"/>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a:extLst>
              <a:ext uri="{FF2B5EF4-FFF2-40B4-BE49-F238E27FC236}">
                <a16:creationId xmlns:a16="http://schemas.microsoft.com/office/drawing/2014/main" xmlns="" id="{737122CD-B895-447D-B8CA-F0A6D1710A24}"/>
              </a:ext>
            </a:extLst>
          </p:cNvPr>
          <p:cNvSpPr txBox="1">
            <a:spLocks noChangeArrowheads="1"/>
          </p:cNvSpPr>
          <p:nvPr/>
        </p:nvSpPr>
        <p:spPr bwMode="auto">
          <a:xfrm>
            <a:off x="4381500" y="1828800"/>
            <a:ext cx="3429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latin typeface="Bradley Hand ITC" panose="03070402050302030203" pitchFamily="66" charset="0"/>
              </a:rPr>
              <a:t>-- John 3:7</a:t>
            </a:r>
          </a:p>
          <a:p>
            <a:pPr eaLnBrk="1" hangingPunct="1">
              <a:spcBef>
                <a:spcPct val="50000"/>
              </a:spcBef>
            </a:pPr>
            <a:r>
              <a:rPr lang="en-US" altLang="en-US" sz="3600" b="1" dirty="0">
                <a:latin typeface="Bradley Hand ITC" panose="03070402050302030203" pitchFamily="66" charset="0"/>
              </a:rPr>
              <a:t>-- John 4:24</a:t>
            </a:r>
          </a:p>
          <a:p>
            <a:pPr eaLnBrk="1" hangingPunct="1">
              <a:spcBef>
                <a:spcPct val="50000"/>
              </a:spcBef>
            </a:pPr>
            <a:r>
              <a:rPr lang="en-US" altLang="en-US" sz="3600" b="1" dirty="0">
                <a:latin typeface="Bradley Hand ITC" panose="03070402050302030203" pitchFamily="66" charset="0"/>
              </a:rPr>
              <a:t>-- Acts 4:12</a:t>
            </a:r>
          </a:p>
          <a:p>
            <a:pPr eaLnBrk="1" hangingPunct="1">
              <a:spcBef>
                <a:spcPct val="50000"/>
              </a:spcBef>
            </a:pPr>
            <a:r>
              <a:rPr lang="en-US" altLang="en-US" sz="3600" b="1" dirty="0">
                <a:latin typeface="Bradley Hand ITC" panose="03070402050302030203" pitchFamily="66" charset="0"/>
              </a:rPr>
              <a:t>-- 2 Corinthians </a:t>
            </a:r>
            <a:br>
              <a:rPr lang="en-US" altLang="en-US" sz="3600" b="1" dirty="0">
                <a:latin typeface="Bradley Hand ITC" panose="03070402050302030203" pitchFamily="66" charset="0"/>
              </a:rPr>
            </a:br>
            <a:r>
              <a:rPr lang="en-US" altLang="en-US" sz="3600" b="1" dirty="0">
                <a:latin typeface="Bradley Hand ITC" panose="03070402050302030203" pitchFamily="66" charset="0"/>
              </a:rPr>
              <a:t>   5:10</a:t>
            </a:r>
          </a:p>
          <a:p>
            <a:pPr eaLnBrk="1" hangingPunct="1">
              <a:spcBef>
                <a:spcPct val="50000"/>
              </a:spcBef>
            </a:pPr>
            <a:r>
              <a:rPr lang="en-US" altLang="en-US" sz="3600" b="1" dirty="0">
                <a:latin typeface="Bradley Hand ITC" panose="03070402050302030203" pitchFamily="66" charset="0"/>
              </a:rPr>
              <a:t>-- Hebrews 11:6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ocus">
            <a:extLst>
              <a:ext uri="{FF2B5EF4-FFF2-40B4-BE49-F238E27FC236}">
                <a16:creationId xmlns:a16="http://schemas.microsoft.com/office/drawing/2014/main" xmlns="" id="{E31111BB-F142-497A-871B-1BE7A6665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a:extLst>
              <a:ext uri="{FF2B5EF4-FFF2-40B4-BE49-F238E27FC236}">
                <a16:creationId xmlns:a16="http://schemas.microsoft.com/office/drawing/2014/main" xmlns="" id="{398409B7-591A-4BDA-884E-409242DA356F}"/>
              </a:ext>
            </a:extLst>
          </p:cNvPr>
          <p:cNvSpPr txBox="1">
            <a:spLocks noChangeArrowheads="1"/>
          </p:cNvSpPr>
          <p:nvPr/>
        </p:nvSpPr>
        <p:spPr bwMode="auto">
          <a:xfrm>
            <a:off x="685800" y="312003"/>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dirty="0">
                <a:solidFill>
                  <a:schemeClr val="bg1"/>
                </a:solidFill>
                <a:latin typeface="Times New Roman" panose="02020603050405020304" pitchFamily="18" charset="0"/>
                <a:cs typeface="Times New Roman" panose="02020603050405020304" pitchFamily="18" charset="0"/>
              </a:rPr>
              <a:t>The Power of Focus</a:t>
            </a:r>
          </a:p>
        </p:txBody>
      </p:sp>
      <p:sp>
        <p:nvSpPr>
          <p:cNvPr id="28676" name="Text Box 4">
            <a:extLst>
              <a:ext uri="{FF2B5EF4-FFF2-40B4-BE49-F238E27FC236}">
                <a16:creationId xmlns:a16="http://schemas.microsoft.com/office/drawing/2014/main" xmlns="" id="{F974550F-4D1A-4DDC-8039-28BD795AB129}"/>
              </a:ext>
            </a:extLst>
          </p:cNvPr>
          <p:cNvSpPr txBox="1">
            <a:spLocks noChangeArrowheads="1"/>
          </p:cNvSpPr>
          <p:nvPr/>
        </p:nvSpPr>
        <p:spPr bwMode="auto">
          <a:xfrm>
            <a:off x="7467600" y="2209800"/>
            <a:ext cx="2819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dirty="0">
                <a:solidFill>
                  <a:schemeClr val="bg1"/>
                </a:solidFill>
                <a:latin typeface="Times New Roman" panose="02020603050405020304" pitchFamily="18" charset="0"/>
              </a:rPr>
              <a:t>Destination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676">
                                            <p:txEl>
                                              <p:pRg st="0" end="0"/>
                                            </p:txEl>
                                          </p:spTgt>
                                        </p:tgtEl>
                                        <p:attrNameLst>
                                          <p:attrName>style.visibility</p:attrName>
                                        </p:attrNameLst>
                                      </p:cBhvr>
                                      <p:to>
                                        <p:strVal val="visible"/>
                                      </p:to>
                                    </p:set>
                                    <p:animEffect transition="in" filter="barn(inVertical)">
                                      <p:cBhvr>
                                        <p:cTn id="12" dur="500"/>
                                        <p:tgtEl>
                                          <p:spTgt spid="28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Bible8">
            <a:extLst>
              <a:ext uri="{FF2B5EF4-FFF2-40B4-BE49-F238E27FC236}">
                <a16:creationId xmlns:a16="http://schemas.microsoft.com/office/drawing/2014/main" xmlns="" id="{08F02F69-5D73-4FFC-9AC9-D266F346B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7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a:extLst>
              <a:ext uri="{FF2B5EF4-FFF2-40B4-BE49-F238E27FC236}">
                <a16:creationId xmlns:a16="http://schemas.microsoft.com/office/drawing/2014/main" xmlns="" id="{9561E565-65C9-4A81-83FC-3EDF252CA8F8}"/>
              </a:ext>
            </a:extLst>
          </p:cNvPr>
          <p:cNvSpPr txBox="1">
            <a:spLocks noChangeArrowheads="1"/>
          </p:cNvSpPr>
          <p:nvPr/>
        </p:nvSpPr>
        <p:spPr bwMode="auto">
          <a:xfrm>
            <a:off x="7239000" y="746879"/>
            <a:ext cx="4343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i="1" dirty="0">
                <a:latin typeface="Times New Roman" panose="02020603050405020304" pitchFamily="18" charset="0"/>
                <a:cs typeface="Times New Roman" panose="02020603050405020304" pitchFamily="18" charset="0"/>
              </a:rPr>
              <a:t>And Jesus increased in wisdom and stature, and in favor with God and men. </a:t>
            </a:r>
          </a:p>
          <a:p>
            <a:pPr eaLnBrk="1" hangingPunct="1">
              <a:spcBef>
                <a:spcPct val="50000"/>
              </a:spcBef>
            </a:pPr>
            <a:r>
              <a:rPr lang="en-US" altLang="en-US" sz="3600" b="1" dirty="0">
                <a:latin typeface="Times New Roman" panose="02020603050405020304" pitchFamily="18" charset="0"/>
                <a:cs typeface="Times New Roman" panose="02020603050405020304" pitchFamily="18" charset="0"/>
              </a:rPr>
              <a:t>(Luke 2:52)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1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xmlns="" id="{3F7FD271-21C4-4A1E-A0B4-A5B501183414}"/>
              </a:ext>
            </a:extLst>
          </p:cNvPr>
          <p:cNvSpPr txBox="1">
            <a:spLocks noChangeArrowheads="1"/>
          </p:cNvSpPr>
          <p:nvPr/>
        </p:nvSpPr>
        <p:spPr bwMode="auto">
          <a:xfrm>
            <a:off x="609600" y="1066800"/>
            <a:ext cx="109728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spcBef>
                <a:spcPct val="50000"/>
              </a:spcBef>
            </a:pPr>
            <a:r>
              <a:rPr lang="en-US" altLang="en-US" sz="4400" dirty="0">
                <a:latin typeface="Times New Roman" panose="02020603050405020304" pitchFamily="18" charset="0"/>
                <a:cs typeface="Times New Roman" panose="02020603050405020304" pitchFamily="18" charset="0"/>
              </a:rPr>
              <a:t>Having a vision of your destination focuses you on your journey. </a:t>
            </a:r>
          </a:p>
          <a:p>
            <a:pPr marL="457200" indent="-457200" eaLnBrk="1" hangingPunct="1">
              <a:spcBef>
                <a:spcPct val="50000"/>
              </a:spcBef>
            </a:pPr>
            <a:r>
              <a:rPr lang="en-US" altLang="en-US" sz="4400" dirty="0">
                <a:latin typeface="Times New Roman" panose="02020603050405020304" pitchFamily="18" charset="0"/>
                <a:cs typeface="Times New Roman" panose="02020603050405020304" pitchFamily="18" charset="0"/>
              </a:rPr>
              <a:t>It gives you the basis for making difficult choices for learning from your actions and for  allocating your resources. </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irection">
            <a:extLst>
              <a:ext uri="{FF2B5EF4-FFF2-40B4-BE49-F238E27FC236}">
                <a16:creationId xmlns:a16="http://schemas.microsoft.com/office/drawing/2014/main" xmlns="" id="{F0FFD451-4B70-4100-A483-3720E21CB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737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a:extLst>
              <a:ext uri="{FF2B5EF4-FFF2-40B4-BE49-F238E27FC236}">
                <a16:creationId xmlns:a16="http://schemas.microsoft.com/office/drawing/2014/main" xmlns="" id="{7F50F768-49EB-4D25-A329-B87ABE4A09B0}"/>
              </a:ext>
            </a:extLst>
          </p:cNvPr>
          <p:cNvSpPr txBox="1">
            <a:spLocks noChangeArrowheads="1"/>
          </p:cNvSpPr>
          <p:nvPr/>
        </p:nvSpPr>
        <p:spPr bwMode="auto">
          <a:xfrm>
            <a:off x="609600" y="533400"/>
            <a:ext cx="723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dirty="0">
                <a:solidFill>
                  <a:schemeClr val="bg1"/>
                </a:solidFill>
                <a:latin typeface="Times New Roman" panose="02020603050405020304" pitchFamily="18" charset="0"/>
                <a:cs typeface="Times New Roman" panose="02020603050405020304" pitchFamily="18" charset="0"/>
              </a:rPr>
              <a:t>Which way are you headed? </a:t>
            </a:r>
          </a:p>
        </p:txBody>
      </p:sp>
      <p:sp>
        <p:nvSpPr>
          <p:cNvPr id="12292" name="Text Box 4">
            <a:extLst>
              <a:ext uri="{FF2B5EF4-FFF2-40B4-BE49-F238E27FC236}">
                <a16:creationId xmlns:a16="http://schemas.microsoft.com/office/drawing/2014/main" xmlns="" id="{1743F86D-7E9D-4648-841D-6DDEA171B4AA}"/>
              </a:ext>
            </a:extLst>
          </p:cNvPr>
          <p:cNvSpPr txBox="1">
            <a:spLocks noChangeArrowheads="1"/>
          </p:cNvSpPr>
          <p:nvPr/>
        </p:nvSpPr>
        <p:spPr bwMode="auto">
          <a:xfrm>
            <a:off x="609600" y="2514600"/>
            <a:ext cx="5334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i="1" dirty="0">
                <a:solidFill>
                  <a:schemeClr val="bg1"/>
                </a:solidFill>
                <a:latin typeface="Times New Roman" panose="02020603050405020304" pitchFamily="18" charset="0"/>
                <a:cs typeface="Times New Roman" panose="02020603050405020304" pitchFamily="18" charset="0"/>
              </a:rPr>
              <a:t>But Grow in the grace and knowledge…</a:t>
            </a:r>
          </a:p>
          <a:p>
            <a:pPr eaLnBrk="1" hangingPunct="1">
              <a:spcBef>
                <a:spcPct val="50000"/>
              </a:spcBef>
            </a:pPr>
            <a:r>
              <a:rPr lang="en-US" altLang="en-US" sz="4000" dirty="0">
                <a:solidFill>
                  <a:schemeClr val="bg1"/>
                </a:solidFill>
                <a:latin typeface="Times New Roman" panose="02020603050405020304" pitchFamily="18" charset="0"/>
                <a:cs typeface="Times New Roman" panose="02020603050405020304" pitchFamily="18" charset="0"/>
              </a:rPr>
              <a:t>(</a:t>
            </a:r>
            <a:r>
              <a:rPr lang="en-US" altLang="en-US" sz="4000" b="1" dirty="0">
                <a:solidFill>
                  <a:schemeClr val="bg1"/>
                </a:solidFill>
                <a:latin typeface="Times New Roman" panose="02020603050405020304" pitchFamily="18" charset="0"/>
                <a:cs typeface="Times New Roman" panose="02020603050405020304" pitchFamily="18" charset="0"/>
              </a:rPr>
              <a:t>2 Peter 3:18</a:t>
            </a:r>
            <a:r>
              <a:rPr lang="en-US" altLang="en-US" sz="40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292"/>
                                        </p:tgtEl>
                                        <p:attrNameLst>
                                          <p:attrName>style.visibility</p:attrName>
                                        </p:attrNameLst>
                                      </p:cBhvr>
                                      <p:to>
                                        <p:strVal val="visible"/>
                                      </p:to>
                                    </p:set>
                                    <p:animEffect transition="in" filter="fade">
                                      <p:cBhvr>
                                        <p:cTn id="11"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ocus">
            <a:extLst>
              <a:ext uri="{FF2B5EF4-FFF2-40B4-BE49-F238E27FC236}">
                <a16:creationId xmlns:a16="http://schemas.microsoft.com/office/drawing/2014/main" xmlns="" id="{0AF4F5F7-6B68-4B0D-B3F2-5CC0C3286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4"/>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a:extLst>
              <a:ext uri="{FF2B5EF4-FFF2-40B4-BE49-F238E27FC236}">
                <a16:creationId xmlns:a16="http://schemas.microsoft.com/office/drawing/2014/main" xmlns="" id="{C056F36D-1022-426C-834F-A943C64743E8}"/>
              </a:ext>
            </a:extLst>
          </p:cNvPr>
          <p:cNvSpPr txBox="1">
            <a:spLocks noChangeArrowheads="1"/>
          </p:cNvSpPr>
          <p:nvPr/>
        </p:nvSpPr>
        <p:spPr bwMode="auto">
          <a:xfrm>
            <a:off x="609600" y="728751"/>
            <a:ext cx="548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dirty="0">
                <a:solidFill>
                  <a:schemeClr val="bg1"/>
                </a:solidFill>
                <a:latin typeface="Times New Roman" panose="02020603050405020304" pitchFamily="18" charset="0"/>
                <a:cs typeface="Times New Roman" panose="02020603050405020304" pitchFamily="18" charset="0"/>
              </a:rPr>
              <a:t>The Power of Focus</a:t>
            </a:r>
          </a:p>
        </p:txBody>
      </p:sp>
      <p:sp>
        <p:nvSpPr>
          <p:cNvPr id="41988" name="Text Box 4">
            <a:extLst>
              <a:ext uri="{FF2B5EF4-FFF2-40B4-BE49-F238E27FC236}">
                <a16:creationId xmlns:a16="http://schemas.microsoft.com/office/drawing/2014/main" xmlns="" id="{4FC3B9F6-23E6-4A26-A018-E2E0ED1F3905}"/>
              </a:ext>
            </a:extLst>
          </p:cNvPr>
          <p:cNvSpPr txBox="1">
            <a:spLocks noChangeArrowheads="1"/>
          </p:cNvSpPr>
          <p:nvPr/>
        </p:nvSpPr>
        <p:spPr bwMode="auto">
          <a:xfrm>
            <a:off x="762000" y="5334000"/>
            <a:ext cx="109885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dirty="0">
                <a:solidFill>
                  <a:schemeClr val="bg1"/>
                </a:solidFill>
                <a:latin typeface="Times New Roman" panose="02020603050405020304" pitchFamily="18" charset="0"/>
                <a:cs typeface="Times New Roman" panose="02020603050405020304" pitchFamily="18" charset="0"/>
              </a:rPr>
              <a:t>Lessons Learned From the Lord Jesus  (</a:t>
            </a:r>
            <a:r>
              <a:rPr lang="en-US" altLang="en-US" sz="3600" b="1" dirty="0">
                <a:solidFill>
                  <a:schemeClr val="bg1"/>
                </a:solidFill>
                <a:latin typeface="Times New Roman" panose="02020603050405020304" pitchFamily="18" charset="0"/>
                <a:cs typeface="Times New Roman" panose="02020603050405020304" pitchFamily="18" charset="0"/>
              </a:rPr>
              <a:t>Luke 2:40-52</a:t>
            </a:r>
            <a:r>
              <a:rPr lang="en-US" altLang="en-US" sz="3600" dirty="0">
                <a:solidFill>
                  <a:schemeClr val="bg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xmlns="" id="{4316D925-6B8C-4862-B078-894D3FCA9402}"/>
              </a:ext>
            </a:extLst>
          </p:cNvPr>
          <p:cNvSpPr txBox="1"/>
          <p:nvPr/>
        </p:nvSpPr>
        <p:spPr>
          <a:xfrm>
            <a:off x="1981200" y="1769735"/>
            <a:ext cx="3148619" cy="3170099"/>
          </a:xfrm>
          <a:prstGeom prst="rect">
            <a:avLst/>
          </a:prstGeom>
          <a:noFill/>
        </p:spPr>
        <p:txBody>
          <a:bodyPr wrap="none" rtlCol="0">
            <a:spAutoFit/>
          </a:bodyPr>
          <a:lstStyle/>
          <a:p>
            <a:r>
              <a:rPr lang="en-US" sz="4000" dirty="0">
                <a:solidFill>
                  <a:schemeClr val="bg1"/>
                </a:solidFill>
                <a:latin typeface="Times New Roman" panose="02020603050405020304" pitchFamily="18" charset="0"/>
                <a:cs typeface="Times New Roman" panose="02020603050405020304" pitchFamily="18" charset="0"/>
              </a:rPr>
              <a:t>Decisions</a:t>
            </a:r>
          </a:p>
          <a:p>
            <a:r>
              <a:rPr lang="en-US" sz="4000" dirty="0">
                <a:solidFill>
                  <a:schemeClr val="bg1"/>
                </a:solidFill>
                <a:latin typeface="Times New Roman" panose="02020603050405020304" pitchFamily="18" charset="0"/>
                <a:cs typeface="Times New Roman" panose="02020603050405020304" pitchFamily="18" charset="0"/>
              </a:rPr>
              <a:t>Diligence</a:t>
            </a:r>
          </a:p>
          <a:p>
            <a:r>
              <a:rPr lang="en-US" sz="4000" dirty="0">
                <a:solidFill>
                  <a:schemeClr val="bg1"/>
                </a:solidFill>
                <a:latin typeface="Times New Roman" panose="02020603050405020304" pitchFamily="18" charset="0"/>
                <a:cs typeface="Times New Roman" panose="02020603050405020304" pitchFamily="18" charset="0"/>
              </a:rPr>
              <a:t>Dedication</a:t>
            </a:r>
          </a:p>
          <a:p>
            <a:r>
              <a:rPr lang="en-US" sz="4000" dirty="0">
                <a:solidFill>
                  <a:schemeClr val="bg1"/>
                </a:solidFill>
                <a:latin typeface="Times New Roman" panose="02020603050405020304" pitchFamily="18" charset="0"/>
                <a:cs typeface="Times New Roman" panose="02020603050405020304" pitchFamily="18" charset="0"/>
              </a:rPr>
              <a:t>Determination</a:t>
            </a:r>
          </a:p>
          <a:p>
            <a:r>
              <a:rPr lang="en-US" sz="4000" dirty="0">
                <a:solidFill>
                  <a:schemeClr val="bg1"/>
                </a:solidFill>
                <a:latin typeface="Times New Roman" panose="02020603050405020304" pitchFamily="18" charset="0"/>
                <a:cs typeface="Times New Roman" panose="02020603050405020304" pitchFamily="18" charset="0"/>
              </a:rPr>
              <a:t>Destination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500"/>
                                        <p:tgtEl>
                                          <p:spTgt spid="419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8">
                                            <p:txEl>
                                              <p:pRg st="0" end="0"/>
                                            </p:txEl>
                                          </p:spTgt>
                                        </p:tgtEl>
                                        <p:attrNameLst>
                                          <p:attrName>style.visibility</p:attrName>
                                        </p:attrNameLst>
                                      </p:cBhvr>
                                      <p:to>
                                        <p:strVal val="visible"/>
                                      </p:to>
                                    </p:set>
                                    <p:animEffect transition="in" filter="fade">
                                      <p:cBhvr>
                                        <p:cTn id="12" dur="500"/>
                                        <p:tgtEl>
                                          <p:spTgt spid="419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fade">
                                      <p:cBhvr>
                                        <p:cTn id="45" dur="1000"/>
                                        <p:tgtEl>
                                          <p:spTgt spid="2">
                                            <p:txEl>
                                              <p:pRg st="4" end="4"/>
                                            </p:txEl>
                                          </p:spTgt>
                                        </p:tgtEl>
                                      </p:cBhvr>
                                    </p:animEffect>
                                    <p:anim calcmode="lin" valueType="num">
                                      <p:cBhvr>
                                        <p:cTn id="4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23921DE4-94BE-4225-8670-1869D04775BD}"/>
              </a:ext>
            </a:extLst>
          </p:cNvPr>
          <p:cNvGraphicFramePr>
            <a:graphicFrameLocks noGrp="1"/>
          </p:cNvGraphicFramePr>
          <p:nvPr>
            <p:extLst>
              <p:ext uri="{D42A27DB-BD31-4B8C-83A1-F6EECF244321}">
                <p14:modId xmlns:p14="http://schemas.microsoft.com/office/powerpoint/2010/main" val="3832828645"/>
              </p:ext>
            </p:extLst>
          </p:nvPr>
        </p:nvGraphicFramePr>
        <p:xfrm>
          <a:off x="0" y="5273715"/>
          <a:ext cx="12192000" cy="1584285"/>
        </p:xfrm>
        <a:graphic>
          <a:graphicData uri="http://schemas.openxmlformats.org/drawingml/2006/table">
            <a:tbl>
              <a:tblPr firstRow="1" bandRow="1">
                <a:tableStyleId>{073A0DAA-6AF3-43AB-8588-CEC1D06C72B9}</a:tableStyleId>
              </a:tblPr>
              <a:tblGrid>
                <a:gridCol w="2677166">
                  <a:extLst>
                    <a:ext uri="{9D8B030D-6E8A-4147-A177-3AD203B41FA5}">
                      <a16:colId xmlns:a16="http://schemas.microsoft.com/office/drawing/2014/main" xmlns="" val="3718687480"/>
                    </a:ext>
                  </a:extLst>
                </a:gridCol>
                <a:gridCol w="1439620">
                  <a:extLst>
                    <a:ext uri="{9D8B030D-6E8A-4147-A177-3AD203B41FA5}">
                      <a16:colId xmlns:a16="http://schemas.microsoft.com/office/drawing/2014/main" xmlns="" val="2829407669"/>
                    </a:ext>
                  </a:extLst>
                </a:gridCol>
                <a:gridCol w="8075214">
                  <a:extLst>
                    <a:ext uri="{9D8B030D-6E8A-4147-A177-3AD203B41FA5}">
                      <a16:colId xmlns:a16="http://schemas.microsoft.com/office/drawing/2014/main" xmlns="" val="3102109809"/>
                    </a:ext>
                  </a:extLst>
                </a:gridCol>
              </a:tblGrid>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261</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 Jesus Find Us Watching</a:t>
                      </a:r>
                    </a:p>
                  </a:txBody>
                  <a:tcPr>
                    <a:cell3D prstMaterial="dkEdge">
                      <a:bevel/>
                      <a:lightRig rig="flood" dir="t"/>
                    </a:cell3D>
                  </a:tcPr>
                </a:tc>
                <a:extLst>
                  <a:ext uri="{0D108BD9-81ED-4DB2-BD59-A6C34878D82A}">
                    <a16:rowId xmlns:a16="http://schemas.microsoft.com/office/drawing/2014/main" xmlns="" val="2634421227"/>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550</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Won’t it Be Wonderful There</a:t>
                      </a:r>
                    </a:p>
                  </a:txBody>
                  <a:tcPr>
                    <a:cell3D prstMaterial="dkEdge">
                      <a:bevel/>
                      <a:lightRig rig="flood" dir="t"/>
                    </a:cell3D>
                  </a:tcPr>
                </a:tc>
                <a:extLst>
                  <a:ext uri="{0D108BD9-81ED-4DB2-BD59-A6C34878D82A}">
                    <a16:rowId xmlns:a16="http://schemas.microsoft.com/office/drawing/2014/main" xmlns="" val="1150048931"/>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xmlns="" val="429450688"/>
                  </a:ext>
                </a:extLst>
              </a:tr>
            </a:tbl>
          </a:graphicData>
        </a:graphic>
      </p:graphicFrame>
      <p:sp>
        <p:nvSpPr>
          <p:cNvPr id="3" name="TextBox 2">
            <a:extLst>
              <a:ext uri="{FF2B5EF4-FFF2-40B4-BE49-F238E27FC236}">
                <a16:creationId xmlns:a16="http://schemas.microsoft.com/office/drawing/2014/main" xmlns="" id="{F305E269-FDF0-440D-87B2-EF77D8F1BE64}"/>
              </a:ext>
            </a:extLst>
          </p:cNvPr>
          <p:cNvSpPr txBox="1"/>
          <p:nvPr/>
        </p:nvSpPr>
        <p:spPr>
          <a:xfrm>
            <a:off x="2682245" y="609600"/>
            <a:ext cx="6827510" cy="3970318"/>
          </a:xfrm>
          <a:prstGeom prst="rect">
            <a:avLst/>
          </a:prstGeom>
          <a:noFill/>
        </p:spPr>
        <p:txBody>
          <a:bodyPr wrap="none" rtlCol="0">
            <a:spAutoFit/>
          </a:bodyPr>
          <a:lstStyle/>
          <a:p>
            <a:r>
              <a:rPr lang="en-US" sz="3600" b="1" i="1" dirty="0">
                <a:latin typeface="Times New Roman" panose="02020603050405020304" pitchFamily="18" charset="0"/>
                <a:cs typeface="Times New Roman" panose="02020603050405020304" pitchFamily="18" charset="0"/>
              </a:rPr>
              <a:t>Invitation:</a:t>
            </a:r>
            <a:endParaRPr lang="en-US" sz="3600" dirty="0">
              <a:latin typeface="Times New Roman" panose="02020603050405020304" pitchFamily="18" charset="0"/>
              <a:cs typeface="Times New Roman" panose="02020603050405020304" pitchFamily="18" charset="0"/>
            </a:endParaRPr>
          </a:p>
          <a:p>
            <a:r>
              <a:rPr lang="en-US" sz="3600" i="1"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1. Hearing and faith, </a:t>
            </a:r>
            <a:r>
              <a:rPr lang="en-US" sz="3600" b="1" dirty="0">
                <a:latin typeface="Times New Roman" panose="02020603050405020304" pitchFamily="18" charset="0"/>
                <a:cs typeface="Times New Roman" panose="02020603050405020304" pitchFamily="18" charset="0"/>
              </a:rPr>
              <a:t>Rom. 10:17</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2. Repentance, </a:t>
            </a:r>
            <a:r>
              <a:rPr lang="en-US" sz="3600" b="1" dirty="0">
                <a:latin typeface="Times New Roman" panose="02020603050405020304" pitchFamily="18" charset="0"/>
                <a:cs typeface="Times New Roman" panose="02020603050405020304" pitchFamily="18" charset="0"/>
              </a:rPr>
              <a:t>Acts 2:38 </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3. Professing Christ, </a:t>
            </a:r>
            <a:r>
              <a:rPr lang="en-US" sz="3600" b="1" dirty="0">
                <a:latin typeface="Times New Roman" panose="02020603050405020304" pitchFamily="18" charset="0"/>
                <a:cs typeface="Times New Roman" panose="02020603050405020304" pitchFamily="18" charset="0"/>
              </a:rPr>
              <a:t>Rom. 10:9-10 </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4. Immersion in water, </a:t>
            </a:r>
            <a:r>
              <a:rPr lang="en-US" sz="3600" b="1" dirty="0">
                <a:latin typeface="Times New Roman" panose="02020603050405020304" pitchFamily="18" charset="0"/>
                <a:cs typeface="Times New Roman" panose="02020603050405020304" pitchFamily="18" charset="0"/>
              </a:rPr>
              <a:t>Acts 22:16 </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5. Faithfulness, </a:t>
            </a:r>
            <a:r>
              <a:rPr lang="en-US" sz="3600" b="1" dirty="0">
                <a:latin typeface="Times New Roman" panose="02020603050405020304" pitchFamily="18" charset="0"/>
                <a:cs typeface="Times New Roman" panose="02020603050405020304" pitchFamily="18" charset="0"/>
              </a:rPr>
              <a:t>Rev. 2:10</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855983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800px-Jesus_and_the_doctors_of_the_Faith_dsc01783">
            <a:extLst>
              <a:ext uri="{FF2B5EF4-FFF2-40B4-BE49-F238E27FC236}">
                <a16:creationId xmlns:a16="http://schemas.microsoft.com/office/drawing/2014/main" xmlns="" id="{4BA47D5B-8332-4CCB-A4ED-6F9D5C626BFF}"/>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0" y="-533400"/>
            <a:ext cx="12192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xmlns="" id="{60B3D4C0-867D-4CB0-9C6A-7A51AEA98146}"/>
              </a:ext>
            </a:extLst>
          </p:cNvPr>
          <p:cNvSpPr txBox="1">
            <a:spLocks noChangeArrowheads="1"/>
          </p:cNvSpPr>
          <p:nvPr/>
        </p:nvSpPr>
        <p:spPr bwMode="auto">
          <a:xfrm>
            <a:off x="609600" y="144959"/>
            <a:ext cx="1097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800" dirty="0">
                <a:solidFill>
                  <a:schemeClr val="bg1"/>
                </a:solidFill>
                <a:latin typeface="Times New Roman" panose="02020603050405020304" pitchFamily="18" charset="0"/>
                <a:cs typeface="Times New Roman" panose="02020603050405020304" pitchFamily="18" charset="0"/>
              </a:rPr>
              <a:t>The Boy Jesus (Luke 2:40-52)</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cus2">
            <a:extLst>
              <a:ext uri="{FF2B5EF4-FFF2-40B4-BE49-F238E27FC236}">
                <a16:creationId xmlns:a16="http://schemas.microsoft.com/office/drawing/2014/main" xmlns="" id="{99254413-E897-4364-94AF-38CA55A4A98C}"/>
              </a:ext>
            </a:extLst>
          </p:cNvPr>
          <p:cNvPicPr>
            <a:picLocks noChangeAspect="1" noChangeArrowheads="1"/>
          </p:cNvPicPr>
          <p:nvPr/>
        </p:nvPicPr>
        <p:blipFill rotWithShape="1">
          <a:blip r:embed="rId3">
            <a:lum bright="-6000"/>
            <a:extLst>
              <a:ext uri="{28A0092B-C50C-407E-A947-70E740481C1C}">
                <a14:useLocalDpi xmlns:a14="http://schemas.microsoft.com/office/drawing/2010/main" val="0"/>
              </a:ext>
            </a:extLst>
          </a:blip>
          <a:srcRect t="5272" b="15096"/>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5">
            <a:extLst>
              <a:ext uri="{FF2B5EF4-FFF2-40B4-BE49-F238E27FC236}">
                <a16:creationId xmlns:a16="http://schemas.microsoft.com/office/drawing/2014/main" xmlns="" id="{5F1E9040-AA83-45CA-A850-2596AD331F74}"/>
              </a:ext>
            </a:extLst>
          </p:cNvPr>
          <p:cNvSpPr>
            <a:spLocks noChangeArrowheads="1"/>
          </p:cNvSpPr>
          <p:nvPr/>
        </p:nvSpPr>
        <p:spPr bwMode="auto">
          <a:xfrm>
            <a:off x="228600" y="4648201"/>
            <a:ext cx="3429000" cy="22097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59" name="Text Box 3">
            <a:extLst>
              <a:ext uri="{FF2B5EF4-FFF2-40B4-BE49-F238E27FC236}">
                <a16:creationId xmlns:a16="http://schemas.microsoft.com/office/drawing/2014/main" xmlns="" id="{B4A4D936-178C-4B91-83D3-EF3DFDE24B42}"/>
              </a:ext>
            </a:extLst>
          </p:cNvPr>
          <p:cNvSpPr txBox="1">
            <a:spLocks noChangeArrowheads="1"/>
          </p:cNvSpPr>
          <p:nvPr/>
        </p:nvSpPr>
        <p:spPr bwMode="auto">
          <a:xfrm>
            <a:off x="8458200" y="1242030"/>
            <a:ext cx="3124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8000" dirty="0">
                <a:solidFill>
                  <a:schemeClr val="bg1"/>
                </a:solidFill>
                <a:effectLst>
                  <a:outerShdw blurRad="38100" dist="38100" dir="2700000" algn="tl">
                    <a:srgbClr val="808080"/>
                  </a:outerShdw>
                </a:effectLst>
                <a:latin typeface="AIBouwsmaScript" pitchFamily="34" charset="0"/>
              </a:rPr>
              <a:t>Focus</a:t>
            </a:r>
          </a:p>
        </p:txBody>
      </p:sp>
      <p:sp>
        <p:nvSpPr>
          <p:cNvPr id="6" name="Rectangle 5">
            <a:extLst>
              <a:ext uri="{FF2B5EF4-FFF2-40B4-BE49-F238E27FC236}">
                <a16:creationId xmlns:a16="http://schemas.microsoft.com/office/drawing/2014/main" xmlns="" id="{2C1C2977-2F62-4584-B303-146155C9DF7D}"/>
              </a:ext>
            </a:extLst>
          </p:cNvPr>
          <p:cNvSpPr>
            <a:spLocks noChangeArrowheads="1"/>
          </p:cNvSpPr>
          <p:nvPr/>
        </p:nvSpPr>
        <p:spPr bwMode="auto">
          <a:xfrm>
            <a:off x="1066800" y="4668629"/>
            <a:ext cx="1524000" cy="1066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2" name="TextBox 1">
            <a:extLst>
              <a:ext uri="{FF2B5EF4-FFF2-40B4-BE49-F238E27FC236}">
                <a16:creationId xmlns:a16="http://schemas.microsoft.com/office/drawing/2014/main" xmlns="" id="{A1444EAC-838E-451E-9D73-6AA63BCDA087}"/>
              </a:ext>
            </a:extLst>
          </p:cNvPr>
          <p:cNvSpPr txBox="1"/>
          <p:nvPr/>
        </p:nvSpPr>
        <p:spPr>
          <a:xfrm>
            <a:off x="609600" y="4954250"/>
            <a:ext cx="10972800" cy="1446550"/>
          </a:xfrm>
          <a:prstGeom prst="rect">
            <a:avLst/>
          </a:prstGeom>
          <a:noFill/>
        </p:spPr>
        <p:txBody>
          <a:bodyPr wrap="square" rtlCol="0">
            <a:spAutoFit/>
          </a:bodyPr>
          <a:lstStyle/>
          <a:p>
            <a:pPr algn="ctr"/>
            <a:r>
              <a:rPr lang="en-US" altLang="en-US" sz="4400" dirty="0">
                <a:solidFill>
                  <a:schemeClr val="bg1"/>
                </a:solidFill>
                <a:latin typeface="Times New Roman" panose="02020603050405020304" pitchFamily="18" charset="0"/>
                <a:cs typeface="Times New Roman" panose="02020603050405020304" pitchFamily="18" charset="0"/>
              </a:rPr>
              <a:t>A center of activity, attraction, or attention…  </a:t>
            </a:r>
          </a:p>
          <a:p>
            <a:pPr algn="ctr"/>
            <a:r>
              <a:rPr lang="en-US" altLang="en-US" sz="4400" dirty="0">
                <a:solidFill>
                  <a:schemeClr val="bg1"/>
                </a:solidFill>
                <a:latin typeface="Times New Roman" panose="02020603050405020304" pitchFamily="18" charset="0"/>
                <a:cs typeface="Times New Roman" panose="02020603050405020304" pitchFamily="18" charset="0"/>
              </a:rPr>
              <a:t>a point of concentration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arn(outVertic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out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out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8">
            <a:extLst>
              <a:ext uri="{FF2B5EF4-FFF2-40B4-BE49-F238E27FC236}">
                <a16:creationId xmlns:a16="http://schemas.microsoft.com/office/drawing/2014/main" xmlns="" id="{9C28E5F6-FC9B-4D08-BC02-42EBB0B81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7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a:extLst>
              <a:ext uri="{FF2B5EF4-FFF2-40B4-BE49-F238E27FC236}">
                <a16:creationId xmlns:a16="http://schemas.microsoft.com/office/drawing/2014/main" xmlns="" id="{5CD52E6C-888A-4934-9545-524AF94FF55D}"/>
              </a:ext>
            </a:extLst>
          </p:cNvPr>
          <p:cNvSpPr txBox="1">
            <a:spLocks noChangeArrowheads="1"/>
          </p:cNvSpPr>
          <p:nvPr/>
        </p:nvSpPr>
        <p:spPr bwMode="auto">
          <a:xfrm>
            <a:off x="7010400" y="685800"/>
            <a:ext cx="43434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i="1" dirty="0">
                <a:latin typeface="Times New Roman" panose="02020603050405020304" pitchFamily="18" charset="0"/>
                <a:cs typeface="Times New Roman" panose="02020603050405020304" pitchFamily="18" charset="0"/>
              </a:rPr>
              <a:t>But seek first the kingdom of God and his righteousness and all these things shall be added to you.</a:t>
            </a:r>
          </a:p>
          <a:p>
            <a:pPr eaLnBrk="1" hangingPunct="1">
              <a:spcBef>
                <a:spcPct val="50000"/>
              </a:spcBef>
            </a:pPr>
            <a:r>
              <a:rPr lang="en-US" altLang="en-US" sz="3600" b="1" dirty="0">
                <a:latin typeface="Times New Roman" panose="02020603050405020304" pitchFamily="18" charset="0"/>
                <a:cs typeface="Times New Roman" panose="02020603050405020304" pitchFamily="18" charset="0"/>
              </a:rPr>
              <a:t>Matthew 6:33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2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ible8">
            <a:extLst>
              <a:ext uri="{FF2B5EF4-FFF2-40B4-BE49-F238E27FC236}">
                <a16:creationId xmlns:a16="http://schemas.microsoft.com/office/drawing/2014/main" xmlns="" id="{FD094E1F-45EA-4C95-8CA7-050913191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7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a:extLst>
              <a:ext uri="{FF2B5EF4-FFF2-40B4-BE49-F238E27FC236}">
                <a16:creationId xmlns:a16="http://schemas.microsoft.com/office/drawing/2014/main" xmlns="" id="{3EF76F46-FCF0-446B-88A5-B41A0CC422C1}"/>
              </a:ext>
            </a:extLst>
          </p:cNvPr>
          <p:cNvSpPr txBox="1">
            <a:spLocks noChangeArrowheads="1"/>
          </p:cNvSpPr>
          <p:nvPr/>
        </p:nvSpPr>
        <p:spPr bwMode="auto">
          <a:xfrm>
            <a:off x="7010400" y="685800"/>
            <a:ext cx="4572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i="1" dirty="0">
                <a:latin typeface="Times New Roman" panose="02020603050405020304" pitchFamily="18" charset="0"/>
                <a:cs typeface="Times New Roman" panose="02020603050405020304" pitchFamily="18" charset="0"/>
              </a:rPr>
              <a:t>The former account I made, O Theophilus, of all that Jesus began both to do and teach</a:t>
            </a:r>
            <a:r>
              <a:rPr lang="en-US" altLang="en-US" sz="3600"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3600" b="1" dirty="0">
                <a:latin typeface="Times New Roman" panose="02020603050405020304" pitchFamily="18" charset="0"/>
                <a:cs typeface="Times New Roman" panose="02020603050405020304" pitchFamily="18" charset="0"/>
              </a:rPr>
              <a:t>(Acts 1:1)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heel(3)">
                                      <p:cBhvr>
                                        <p:cTn id="7" dur="1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ocus">
            <a:extLst>
              <a:ext uri="{FF2B5EF4-FFF2-40B4-BE49-F238E27FC236}">
                <a16:creationId xmlns:a16="http://schemas.microsoft.com/office/drawing/2014/main" xmlns="" id="{9B2496A8-623A-43C4-8165-1CA3D4092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a:extLst>
              <a:ext uri="{FF2B5EF4-FFF2-40B4-BE49-F238E27FC236}">
                <a16:creationId xmlns:a16="http://schemas.microsoft.com/office/drawing/2014/main" xmlns="" id="{5786BFA6-ED5D-46AA-878C-E673BD387D5B}"/>
              </a:ext>
            </a:extLst>
          </p:cNvPr>
          <p:cNvSpPr txBox="1">
            <a:spLocks noChangeArrowheads="1"/>
          </p:cNvSpPr>
          <p:nvPr/>
        </p:nvSpPr>
        <p:spPr bwMode="auto">
          <a:xfrm>
            <a:off x="609600" y="693003"/>
            <a:ext cx="1097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dirty="0">
                <a:solidFill>
                  <a:schemeClr val="bg1"/>
                </a:solidFill>
                <a:latin typeface="Times New Roman" panose="02020603050405020304" pitchFamily="18" charset="0"/>
                <a:cs typeface="Times New Roman" panose="02020603050405020304" pitchFamily="18" charset="0"/>
              </a:rPr>
              <a:t>The Power of Focus</a:t>
            </a:r>
          </a:p>
        </p:txBody>
      </p:sp>
      <p:sp>
        <p:nvSpPr>
          <p:cNvPr id="4100" name="Text Box 4">
            <a:extLst>
              <a:ext uri="{FF2B5EF4-FFF2-40B4-BE49-F238E27FC236}">
                <a16:creationId xmlns:a16="http://schemas.microsoft.com/office/drawing/2014/main" xmlns="" id="{B158E340-0705-47F3-9459-F9DC9A580847}"/>
              </a:ext>
            </a:extLst>
          </p:cNvPr>
          <p:cNvSpPr txBox="1">
            <a:spLocks noChangeArrowheads="1"/>
          </p:cNvSpPr>
          <p:nvPr/>
        </p:nvSpPr>
        <p:spPr bwMode="auto">
          <a:xfrm>
            <a:off x="6781800" y="1600200"/>
            <a:ext cx="48006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dirty="0">
                <a:solidFill>
                  <a:schemeClr val="bg1"/>
                </a:solidFill>
                <a:latin typeface="Times New Roman" panose="02020603050405020304" pitchFamily="18" charset="0"/>
                <a:cs typeface="Times New Roman" panose="02020603050405020304" pitchFamily="18" charset="0"/>
              </a:rPr>
              <a:t>Lessons Learned From the Lord Jesus (Luke 2:40-52)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fade">
                                      <p:cBhvr>
                                        <p:cTn id="12" dur="5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ocus">
            <a:extLst>
              <a:ext uri="{FF2B5EF4-FFF2-40B4-BE49-F238E27FC236}">
                <a16:creationId xmlns:a16="http://schemas.microsoft.com/office/drawing/2014/main" xmlns="" id="{75E69889-38B5-44E8-B30F-9D19A48881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00" r="36250" b="15344"/>
          <a:stretch/>
        </p:blipFill>
        <p:spPr bwMode="auto">
          <a:xfrm rot="5400000">
            <a:off x="2667000" y="-2667000"/>
            <a:ext cx="6858000" cy="121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a:extLst>
              <a:ext uri="{FF2B5EF4-FFF2-40B4-BE49-F238E27FC236}">
                <a16:creationId xmlns:a16="http://schemas.microsoft.com/office/drawing/2014/main" xmlns="" id="{0C2BB62B-E293-49D5-917C-3D64383BC3E6}"/>
              </a:ext>
            </a:extLst>
          </p:cNvPr>
          <p:cNvSpPr txBox="1">
            <a:spLocks noChangeArrowheads="1"/>
          </p:cNvSpPr>
          <p:nvPr/>
        </p:nvSpPr>
        <p:spPr bwMode="auto">
          <a:xfrm>
            <a:off x="609600" y="228601"/>
            <a:ext cx="1097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800" dirty="0">
                <a:solidFill>
                  <a:schemeClr val="bg1"/>
                </a:solidFill>
                <a:latin typeface="Times New Roman" panose="02020603050405020304" pitchFamily="18" charset="0"/>
                <a:cs typeface="Times New Roman" panose="02020603050405020304" pitchFamily="18" charset="0"/>
              </a:rPr>
              <a:t>The Power of Focus</a:t>
            </a:r>
          </a:p>
        </p:txBody>
      </p:sp>
      <p:sp>
        <p:nvSpPr>
          <p:cNvPr id="24580" name="Text Box 4">
            <a:extLst>
              <a:ext uri="{FF2B5EF4-FFF2-40B4-BE49-F238E27FC236}">
                <a16:creationId xmlns:a16="http://schemas.microsoft.com/office/drawing/2014/main" xmlns="" id="{6F2D188F-1227-4F2C-8AA5-9062ABBE0EF9}"/>
              </a:ext>
            </a:extLst>
          </p:cNvPr>
          <p:cNvSpPr txBox="1">
            <a:spLocks noChangeArrowheads="1"/>
          </p:cNvSpPr>
          <p:nvPr/>
        </p:nvSpPr>
        <p:spPr bwMode="auto">
          <a:xfrm>
            <a:off x="8229600" y="4800600"/>
            <a:ext cx="2362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400" dirty="0">
                <a:solidFill>
                  <a:schemeClr val="bg1"/>
                </a:solidFill>
                <a:latin typeface="Times New Roman" panose="02020603050405020304" pitchFamily="18" charset="0"/>
              </a:rPr>
              <a:t>Decision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ible8">
            <a:extLst>
              <a:ext uri="{FF2B5EF4-FFF2-40B4-BE49-F238E27FC236}">
                <a16:creationId xmlns:a16="http://schemas.microsoft.com/office/drawing/2014/main" xmlns="" id="{DEBBCA6A-D3DC-4C6E-85A9-BE4481E84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7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a:extLst>
              <a:ext uri="{FF2B5EF4-FFF2-40B4-BE49-F238E27FC236}">
                <a16:creationId xmlns:a16="http://schemas.microsoft.com/office/drawing/2014/main" xmlns="" id="{DF8188A5-8334-433D-8CBB-0BBB1D8F2E80}"/>
              </a:ext>
            </a:extLst>
          </p:cNvPr>
          <p:cNvSpPr txBox="1">
            <a:spLocks noChangeArrowheads="1"/>
          </p:cNvSpPr>
          <p:nvPr/>
        </p:nvSpPr>
        <p:spPr bwMode="auto">
          <a:xfrm>
            <a:off x="7391400" y="685800"/>
            <a:ext cx="41910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i="1" dirty="0">
                <a:latin typeface="Times New Roman" panose="02020603050405020304" pitchFamily="18" charset="0"/>
                <a:cs typeface="Times New Roman" panose="02020603050405020304" pitchFamily="18" charset="0"/>
              </a:rPr>
              <a:t>And when He was twelve years old, they went up to Jerusalem according to the custom of the feast. </a:t>
            </a:r>
          </a:p>
          <a:p>
            <a:pPr eaLnBrk="1" hangingPunct="1">
              <a:spcBef>
                <a:spcPct val="50000"/>
              </a:spcBef>
            </a:pPr>
            <a:r>
              <a:rPr lang="en-US" altLang="en-US" sz="3600" b="1" dirty="0">
                <a:latin typeface="Times New Roman" panose="02020603050405020304" pitchFamily="18" charset="0"/>
                <a:cs typeface="Times New Roman" panose="02020603050405020304" pitchFamily="18" charset="0"/>
              </a:rPr>
              <a:t>Luke 2:42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randombar(vertical)">
                                      <p:cBhvr>
                                        <p:cTn id="7" dur="500"/>
                                        <p:tgtEl>
                                          <p:spTgt spid="11267">
                                            <p:txEl>
                                              <p:pRg st="0" end="0"/>
                                            </p:txEl>
                                          </p:spTgt>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randombar(vertical)">
                                      <p:cBhvr>
                                        <p:cTn id="11"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1235</TotalTime>
  <Words>2875</Words>
  <Application>Microsoft Office PowerPoint</Application>
  <PresentationFormat>Custom</PresentationFormat>
  <Paragraphs>279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Burk</dc:creator>
  <cp:lastModifiedBy>cwser</cp:lastModifiedBy>
  <cp:revision>82</cp:revision>
  <dcterms:created xsi:type="dcterms:W3CDTF">2007-06-05T18:15:46Z</dcterms:created>
  <dcterms:modified xsi:type="dcterms:W3CDTF">2019-09-07T07:06:06Z</dcterms:modified>
</cp:coreProperties>
</file>