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8" r:id="rId5"/>
    <p:sldId id="279" r:id="rId6"/>
    <p:sldId id="259" r:id="rId7"/>
    <p:sldId id="277" r:id="rId8"/>
    <p:sldId id="260" r:id="rId9"/>
    <p:sldId id="275" r:id="rId10"/>
    <p:sldId id="276" r:id="rId11"/>
    <p:sldId id="261" r:id="rId12"/>
    <p:sldId id="273" r:id="rId13"/>
    <p:sldId id="274" r:id="rId14"/>
    <p:sldId id="262" r:id="rId15"/>
    <p:sldId id="271" r:id="rId16"/>
    <p:sldId id="272" r:id="rId17"/>
    <p:sldId id="263" r:id="rId18"/>
    <p:sldId id="269" r:id="rId19"/>
    <p:sldId id="270" r:id="rId20"/>
    <p:sldId id="264" r:id="rId21"/>
    <p:sldId id="267" r:id="rId22"/>
    <p:sldId id="268" r:id="rId23"/>
    <p:sldId id="265" r:id="rId24"/>
    <p:sldId id="266"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718" autoAdjust="0"/>
  </p:normalViewPr>
  <p:slideViewPr>
    <p:cSldViewPr>
      <p:cViewPr varScale="1">
        <p:scale>
          <a:sx n="105" d="100"/>
          <a:sy n="105" d="100"/>
        </p:scale>
        <p:origin x="-1440" y="-90"/>
      </p:cViewPr>
      <p:guideLst>
        <p:guide orient="horz" pos="2160"/>
        <p:guide pos="2880"/>
      </p:guideLst>
    </p:cSldViewPr>
  </p:slideViewPr>
  <p:outlineViewPr>
    <p:cViewPr>
      <p:scale>
        <a:sx n="33" d="100"/>
        <a:sy n="33" d="100"/>
      </p:scale>
      <p:origin x="0" y="189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79AECA-EF3F-47DC-953E-D5C2FFB1ECA3}"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60435291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9AECA-EF3F-47DC-953E-D5C2FFB1ECA3}"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98981475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9AECA-EF3F-47DC-953E-D5C2FFB1ECA3}"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105069235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79AECA-EF3F-47DC-953E-D5C2FFB1ECA3}"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13534062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79AECA-EF3F-47DC-953E-D5C2FFB1ECA3}"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283287312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79AECA-EF3F-47DC-953E-D5C2FFB1ECA3}"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364806809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79AECA-EF3F-47DC-953E-D5C2FFB1ECA3}"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103371192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79AECA-EF3F-47DC-953E-D5C2FFB1ECA3}"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954439111"/>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79AECA-EF3F-47DC-953E-D5C2FFB1ECA3}"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341040389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9AECA-EF3F-47DC-953E-D5C2FFB1ECA3}"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94188912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79AECA-EF3F-47DC-953E-D5C2FFB1ECA3}"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E5D166-09EE-4990-88FA-5A1B9CDEA7B9}" type="slidenum">
              <a:rPr lang="en-US" smtClean="0"/>
              <a:t>‹#›</a:t>
            </a:fld>
            <a:endParaRPr lang="en-US"/>
          </a:p>
        </p:txBody>
      </p:sp>
    </p:spTree>
    <p:extLst>
      <p:ext uri="{BB962C8B-B14F-4D97-AF65-F5344CB8AC3E}">
        <p14:creationId xmlns:p14="http://schemas.microsoft.com/office/powerpoint/2010/main" val="351724034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4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79AECA-EF3F-47DC-953E-D5C2FFB1ECA3}" type="datetimeFigureOut">
              <a:rPr lang="en-US" smtClean="0"/>
              <a:t>10/21/2016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E5D166-09EE-4990-88FA-5A1B9CDEA7B9}" type="slidenum">
              <a:rPr lang="en-US" smtClean="0"/>
              <a:t>‹#›</a:t>
            </a:fld>
            <a:endParaRPr lang="en-US"/>
          </a:p>
        </p:txBody>
      </p:sp>
    </p:spTree>
    <p:extLst>
      <p:ext uri="{BB962C8B-B14F-4D97-AF65-F5344CB8AC3E}">
        <p14:creationId xmlns:p14="http://schemas.microsoft.com/office/powerpoint/2010/main" val="2043887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1%20Peter%203.15"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2%20Tim.%201.12" TargetMode="External"/><Relationship Id="rId2" Type="http://schemas.openxmlformats.org/officeDocument/2006/relationships/hyperlink" Target="http://biblia.com/bible/nkjv/Acts%2028.31" TargetMode="External"/><Relationship Id="rId1" Type="http://schemas.openxmlformats.org/officeDocument/2006/relationships/slideLayout" Target="../slideLayouts/slideLayout2.xml"/><Relationship Id="rId4" Type="http://schemas.openxmlformats.org/officeDocument/2006/relationships/hyperlink" Target="http://biblia.com/bible/nkjv/2%20Tim%204.7-8"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Romans%208.37-39" TargetMode="External"/><Relationship Id="rId2" Type="http://schemas.openxmlformats.org/officeDocument/2006/relationships/hyperlink" Target="http://biblia.com/bible/nkjv/1%20John%202.28" TargetMode="External"/><Relationship Id="rId1" Type="http://schemas.openxmlformats.org/officeDocument/2006/relationships/slideLayout" Target="../slideLayouts/slideLayout2.xml"/><Relationship Id="rId4" Type="http://schemas.openxmlformats.org/officeDocument/2006/relationships/hyperlink" Target="http://biblia.com/bible/nkjv/Philippians%201.27-28"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biblia.com/bible/nkjv/1%20Peter%203.15"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biblia.com/bible/nkjv/2%20Corinthians%201.1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James%203.17" TargetMode="External"/><Relationship Id="rId2" Type="http://schemas.openxmlformats.org/officeDocument/2006/relationships/hyperlink" Target="http://biblia.com/bible/nkjv/1%20Peter%202.1" TargetMode="External"/><Relationship Id="rId1" Type="http://schemas.openxmlformats.org/officeDocument/2006/relationships/slideLayout" Target="../slideLayouts/slideLayout2.xml"/><Relationship Id="rId6" Type="http://schemas.openxmlformats.org/officeDocument/2006/relationships/hyperlink" Target="http://biblia.com/bible/nkjv/1%20John%203.18" TargetMode="External"/><Relationship Id="rId5" Type="http://schemas.openxmlformats.org/officeDocument/2006/relationships/hyperlink" Target="http://biblia.com/bible/nkjv/Ephesians%206.5" TargetMode="External"/><Relationship Id="rId4" Type="http://schemas.openxmlformats.org/officeDocument/2006/relationships/hyperlink" Target="http://biblia.com/bible/nkjv/Philippians%201.9-10"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biblia.com/bible/nkjv/John%2010.11-14"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Matthew%2025.14-30" TargetMode="External"/><Relationship Id="rId2" Type="http://schemas.openxmlformats.org/officeDocument/2006/relationships/hyperlink" Target="http://biblia.com/bible/nkjv/Genesis%203.13-14" TargetMode="External"/><Relationship Id="rId1" Type="http://schemas.openxmlformats.org/officeDocument/2006/relationships/slideLayout" Target="../slideLayouts/slideLayout2.xml"/><Relationship Id="rId5" Type="http://schemas.openxmlformats.org/officeDocument/2006/relationships/hyperlink" Target="http://biblia.com/bible/nkjv/Heb.%204.13" TargetMode="External"/><Relationship Id="rId4" Type="http://schemas.openxmlformats.org/officeDocument/2006/relationships/hyperlink" Target="http://biblia.com/bible/nkjv/Romans%2014.1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Luke%2017.10" TargetMode="External"/><Relationship Id="rId2" Type="http://schemas.openxmlformats.org/officeDocument/2006/relationships/hyperlink" Target="http://biblia.com/bible/nkjv/Matthew%205.37" TargetMode="External"/><Relationship Id="rId1" Type="http://schemas.openxmlformats.org/officeDocument/2006/relationships/slideLayout" Target="../slideLayouts/slideLayout2.xml"/><Relationship Id="rId4" Type="http://schemas.openxmlformats.org/officeDocument/2006/relationships/hyperlink" Target="http://biblia.com/bible/nkjv/1%20Corinthians%204.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Matthew%208.23-27" TargetMode="External"/><Relationship Id="rId2" Type="http://schemas.openxmlformats.org/officeDocument/2006/relationships/hyperlink" Target="http://biblia.com/bible/nkjv/Matthew%2011.28-30"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biblia.com/bible/nkjv/James%201.19" TargetMode="External"/><Relationship Id="rId2" Type="http://schemas.openxmlformats.org/officeDocument/2006/relationships/hyperlink" Target="http://biblia.com/bible/nkjv/Ephesians%204.26" TargetMode="External"/><Relationship Id="rId1" Type="http://schemas.openxmlformats.org/officeDocument/2006/relationships/slideLayout" Target="../slideLayouts/slideLayout2.xml"/><Relationship Id="rId6" Type="http://schemas.openxmlformats.org/officeDocument/2006/relationships/hyperlink" Target="http://biblia.com/bible/nkjv/Proverbs%2017.27" TargetMode="External"/><Relationship Id="rId5" Type="http://schemas.openxmlformats.org/officeDocument/2006/relationships/hyperlink" Target="http://biblia.com/bible/nkjv/Proverbs%2015.1" TargetMode="External"/><Relationship Id="rId4" Type="http://schemas.openxmlformats.org/officeDocument/2006/relationships/hyperlink" Target="http://biblia.com/bible/nkjv/Proverbs%2014.30"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biblia.com/bible/nkjv/Philippians%204.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biblia.com/bible/nkjv/Genesis%204.6-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2%20Peter%201.5-7" TargetMode="External"/><Relationship Id="rId2" Type="http://schemas.openxmlformats.org/officeDocument/2006/relationships/hyperlink" Target="http://biblia.com/bible/nkjv/Galatians%205.22-23" TargetMode="External"/><Relationship Id="rId1" Type="http://schemas.openxmlformats.org/officeDocument/2006/relationships/slideLayout" Target="../slideLayouts/slideLayout2.xml"/><Relationship Id="rId6" Type="http://schemas.openxmlformats.org/officeDocument/2006/relationships/hyperlink" Target="http://biblia.com/bible/nkjv/Romans%206.12-13" TargetMode="External"/><Relationship Id="rId5" Type="http://schemas.openxmlformats.org/officeDocument/2006/relationships/hyperlink" Target="http://biblia.com/bible/nkjv/1%20Corinthians%209.24-27" TargetMode="External"/><Relationship Id="rId4" Type="http://schemas.openxmlformats.org/officeDocument/2006/relationships/hyperlink" Target="http://biblia.com/bible/nkjv/Acts%2024.25"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Matthew%2010.16" TargetMode="External"/><Relationship Id="rId2" Type="http://schemas.openxmlformats.org/officeDocument/2006/relationships/hyperlink" Target="http://biblia.com/bible/nkjv/Matthew%2026.4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nkjv/1%20Cor.%2016.13" TargetMode="External"/><Relationship Id="rId7" Type="http://schemas.openxmlformats.org/officeDocument/2006/relationships/hyperlink" Target="http://biblia.com/bible/nkjv/1%20Peter%205.8" TargetMode="External"/><Relationship Id="rId2" Type="http://schemas.openxmlformats.org/officeDocument/2006/relationships/hyperlink" Target="http://biblia.com/bible/nkjv/Romans%2012.3" TargetMode="External"/><Relationship Id="rId1" Type="http://schemas.openxmlformats.org/officeDocument/2006/relationships/slideLayout" Target="../slideLayouts/slideLayout2.xml"/><Relationship Id="rId6" Type="http://schemas.openxmlformats.org/officeDocument/2006/relationships/hyperlink" Target="http://biblia.com/bible/nkjv/1%20Peter%204.7" TargetMode="External"/><Relationship Id="rId5" Type="http://schemas.openxmlformats.org/officeDocument/2006/relationships/hyperlink" Target="http://biblia.com/bible/nkjv/1%20Peter%201.13" TargetMode="External"/><Relationship Id="rId4" Type="http://schemas.openxmlformats.org/officeDocument/2006/relationships/hyperlink" Target="http://biblia.com/bible/nkjv/Eph.%205.15-16"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biblia.com/bible/nkjv/Genesis%2041.33-4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biblia.com/bible/nkjv/Ephesians%205.15-16" TargetMode="External"/><Relationship Id="rId7" Type="http://schemas.openxmlformats.org/officeDocument/2006/relationships/hyperlink" Target="http://biblia.com/bible/nkjv/Jude%2022-23" TargetMode="External"/><Relationship Id="rId2" Type="http://schemas.openxmlformats.org/officeDocument/2006/relationships/hyperlink" Target="http://biblia.com/bible/nkjv/Matthew%2010.16" TargetMode="External"/><Relationship Id="rId1" Type="http://schemas.openxmlformats.org/officeDocument/2006/relationships/slideLayout" Target="../slideLayouts/slideLayout2.xml"/><Relationship Id="rId6" Type="http://schemas.openxmlformats.org/officeDocument/2006/relationships/hyperlink" Target="http://biblia.com/bible/nkjv/Colossians%204.6" TargetMode="External"/><Relationship Id="rId5" Type="http://schemas.openxmlformats.org/officeDocument/2006/relationships/hyperlink" Target="http://biblia.com/bible/nkjv/James%201.19" TargetMode="External"/><Relationship Id="rId4" Type="http://schemas.openxmlformats.org/officeDocument/2006/relationships/hyperlink" Target="http://biblia.com/bible/nkjv/Proverbs%2015.1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1"/>
            <a:ext cx="8839200" cy="3219450"/>
          </a:xfrm>
        </p:spPr>
        <p:txBody>
          <a:bodyPr>
            <a:noAutofit/>
          </a:bodyPr>
          <a:lstStyle/>
          <a:p>
            <a:r>
              <a:rPr lang="en-US" sz="7200" dirty="0" smtClean="0"/>
              <a:t>Building, Maintaining, And Nurturing Good Relationships</a:t>
            </a:r>
            <a:endParaRPr lang="en-US" sz="7200" dirty="0"/>
          </a:p>
        </p:txBody>
      </p:sp>
      <p:sp>
        <p:nvSpPr>
          <p:cNvPr id="3" name="Subtitle 2"/>
          <p:cNvSpPr>
            <a:spLocks noGrp="1"/>
          </p:cNvSpPr>
          <p:nvPr>
            <p:ph type="subTitle" idx="1"/>
          </p:nvPr>
        </p:nvSpPr>
        <p:spPr>
          <a:xfrm>
            <a:off x="228600" y="3886200"/>
            <a:ext cx="8686800" cy="2590800"/>
          </a:xfrm>
        </p:spPr>
        <p:txBody>
          <a:bodyPr>
            <a:normAutofit/>
          </a:bodyPr>
          <a:lstStyle/>
          <a:p>
            <a:r>
              <a:rPr lang="en-US" sz="5400" dirty="0" smtClean="0">
                <a:solidFill>
                  <a:schemeClr val="tx1"/>
                </a:solidFill>
              </a:rPr>
              <a:t>Attitudes and actions that affect others in a good and positive way.</a:t>
            </a:r>
            <a:endParaRPr lang="en-US" sz="5400" dirty="0">
              <a:solidFill>
                <a:schemeClr val="tx1"/>
              </a:solidFill>
            </a:endParaRPr>
          </a:p>
        </p:txBody>
      </p:sp>
    </p:spTree>
    <p:extLst>
      <p:ext uri="{BB962C8B-B14F-4D97-AF65-F5344CB8AC3E}">
        <p14:creationId xmlns:p14="http://schemas.microsoft.com/office/powerpoint/2010/main" val="252944411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00800"/>
          </a:xfrm>
        </p:spPr>
        <p:txBody>
          <a:bodyPr>
            <a:normAutofit lnSpcReduction="10000"/>
          </a:bodyPr>
          <a:lstStyle/>
          <a:p>
            <a:r>
              <a:rPr lang="en-US" u="sng" dirty="0" smtClean="0">
                <a:hlinkClick r:id="rId2"/>
              </a:rPr>
              <a:t>1 Peter 3:15</a:t>
            </a:r>
            <a:r>
              <a:rPr lang="en-US" dirty="0" smtClean="0"/>
              <a:t> – as we are ready to give an answer, we do so with meekness and fear – this implies a governed response – designed to accomplish the most good.</a:t>
            </a:r>
          </a:p>
          <a:p>
            <a:r>
              <a:rPr lang="en-US" dirty="0" smtClean="0"/>
              <a:t>When we care about others it will govern both what we say and how we say it.  </a:t>
            </a:r>
          </a:p>
          <a:p>
            <a:r>
              <a:rPr lang="en-US" dirty="0" smtClean="0"/>
              <a:t>We will realize that we need to be diplomatic.  </a:t>
            </a:r>
          </a:p>
          <a:p>
            <a:r>
              <a:rPr lang="en-US" dirty="0" smtClean="0"/>
              <a:t>AND this includes social media!!!!</a:t>
            </a:r>
          </a:p>
          <a:p>
            <a:r>
              <a:rPr lang="en-US" dirty="0" smtClean="0"/>
              <a:t>Just because you may speak the truth does not mean that others will heed your message. </a:t>
            </a:r>
          </a:p>
          <a:p>
            <a:r>
              <a:rPr lang="en-US" dirty="0" smtClean="0"/>
              <a:t>They</a:t>
            </a:r>
            <a:r>
              <a:rPr lang="en-US" dirty="0" smtClean="0"/>
              <a:t> might read or perceive an attitude of uncaring, mean-spirited, or some other ugly quality in you.  And your message will be lost.</a:t>
            </a:r>
          </a:p>
          <a:p>
            <a:endParaRPr lang="en-US" dirty="0"/>
          </a:p>
        </p:txBody>
      </p:sp>
    </p:spTree>
    <p:extLst>
      <p:ext uri="{BB962C8B-B14F-4D97-AF65-F5344CB8AC3E}">
        <p14:creationId xmlns:p14="http://schemas.microsoft.com/office/powerpoint/2010/main" val="224996807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normAutofit/>
          </a:bodyPr>
          <a:lstStyle/>
          <a:p>
            <a:r>
              <a:rPr lang="en-US" b="1" i="1" dirty="0" smtClean="0"/>
              <a:t>Confidence</a:t>
            </a:r>
            <a:r>
              <a:rPr lang="en-US" dirty="0" smtClean="0"/>
              <a:t> –</a:t>
            </a:r>
            <a:endParaRPr lang="en-US" dirty="0"/>
          </a:p>
        </p:txBody>
      </p:sp>
      <p:sp>
        <p:nvSpPr>
          <p:cNvPr id="3" name="Content Placeholder 2"/>
          <p:cNvSpPr>
            <a:spLocks noGrp="1"/>
          </p:cNvSpPr>
          <p:nvPr>
            <p:ph idx="1"/>
          </p:nvPr>
        </p:nvSpPr>
        <p:spPr>
          <a:xfrm>
            <a:off x="76200" y="838200"/>
            <a:ext cx="8991600" cy="5867400"/>
          </a:xfrm>
        </p:spPr>
        <p:txBody>
          <a:bodyPr>
            <a:normAutofit/>
          </a:bodyPr>
          <a:lstStyle/>
          <a:p>
            <a:r>
              <a:rPr lang="en-US" dirty="0" smtClean="0"/>
              <a:t>Confidence </a:t>
            </a:r>
            <a:r>
              <a:rPr lang="en-US" dirty="0"/>
              <a:t>means assurance or certainty.  </a:t>
            </a:r>
            <a:endParaRPr lang="en-US" dirty="0" smtClean="0"/>
          </a:p>
          <a:p>
            <a:r>
              <a:rPr lang="en-US" dirty="0" smtClean="0"/>
              <a:t>NOT </a:t>
            </a:r>
            <a:r>
              <a:rPr lang="en-US" dirty="0"/>
              <a:t>to be confused with arrogance, confidence means that we know what we are talking about or doing.</a:t>
            </a:r>
          </a:p>
          <a:p>
            <a:r>
              <a:rPr lang="en-US" dirty="0" smtClean="0"/>
              <a:t>The </a:t>
            </a:r>
            <a:r>
              <a:rPr lang="en-US" dirty="0"/>
              <a:t>very last thing we read about Paul in </a:t>
            </a:r>
            <a:r>
              <a:rPr lang="en-US" u="sng" dirty="0">
                <a:hlinkClick r:id="rId2"/>
              </a:rPr>
              <a:t>Acts 28:31</a:t>
            </a:r>
            <a:r>
              <a:rPr lang="en-US" dirty="0"/>
              <a:t> is that he was in Rome, preaching the kingdom of God with all confidence</a:t>
            </a:r>
            <a:r>
              <a:rPr lang="en-US" dirty="0" smtClean="0"/>
              <a:t>.</a:t>
            </a:r>
          </a:p>
          <a:p>
            <a:r>
              <a:rPr lang="en-US" dirty="0" smtClean="0"/>
              <a:t>In </a:t>
            </a:r>
            <a:r>
              <a:rPr lang="en-US" dirty="0"/>
              <a:t>his final letter to Timothy he spoke with confidence – </a:t>
            </a:r>
            <a:r>
              <a:rPr lang="en-US" u="sng" dirty="0">
                <a:hlinkClick r:id="rId3"/>
              </a:rPr>
              <a:t>2 </a:t>
            </a:r>
            <a:r>
              <a:rPr lang="en-US" u="sng" dirty="0" smtClean="0">
                <a:hlinkClick r:id="rId3"/>
              </a:rPr>
              <a:t>Timothy 1:12</a:t>
            </a:r>
            <a:r>
              <a:rPr lang="en-US" dirty="0" smtClean="0"/>
              <a:t>;</a:t>
            </a:r>
            <a:r>
              <a:rPr lang="en-US" dirty="0"/>
              <a:t> </a:t>
            </a:r>
            <a:r>
              <a:rPr lang="en-US" u="sng" dirty="0" smtClean="0">
                <a:hlinkClick r:id="rId4"/>
              </a:rPr>
              <a:t>4:7-8</a:t>
            </a:r>
            <a:r>
              <a:rPr lang="en-US" u="sng" dirty="0" smtClean="0"/>
              <a:t>.</a:t>
            </a:r>
          </a:p>
          <a:p>
            <a:r>
              <a:rPr lang="en-US" dirty="0" smtClean="0"/>
              <a:t>NOTE</a:t>
            </a:r>
            <a:r>
              <a:rPr lang="en-US" dirty="0"/>
              <a:t>: It is possible to be over-confident, which is why it must be coupled with humility.</a:t>
            </a:r>
          </a:p>
          <a:p>
            <a:endParaRPr lang="en-US" dirty="0"/>
          </a:p>
        </p:txBody>
      </p:sp>
    </p:spTree>
    <p:extLst>
      <p:ext uri="{BB962C8B-B14F-4D97-AF65-F5344CB8AC3E}">
        <p14:creationId xmlns:p14="http://schemas.microsoft.com/office/powerpoint/2010/main" val="361260905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Confidence in the Bible is usually directed toward our trust in God and our salvation – </a:t>
            </a:r>
          </a:p>
          <a:p>
            <a:r>
              <a:rPr lang="en-US" u="sng" dirty="0" smtClean="0">
                <a:hlinkClick r:id="rId2"/>
              </a:rPr>
              <a:t>1 John 2:28</a:t>
            </a:r>
            <a:r>
              <a:rPr lang="en-US" dirty="0" smtClean="0"/>
              <a:t> – confident of His appearing, </a:t>
            </a:r>
          </a:p>
          <a:p>
            <a:r>
              <a:rPr lang="en-US" u="sng" dirty="0" smtClean="0">
                <a:hlinkClick r:id="rId2"/>
              </a:rPr>
              <a:t>1 John 5:14</a:t>
            </a:r>
            <a:r>
              <a:rPr lang="en-US" u="sng" dirty="0" smtClean="0"/>
              <a:t> </a:t>
            </a:r>
            <a:r>
              <a:rPr lang="en-US" dirty="0" smtClean="0"/>
              <a:t>– as we pray</a:t>
            </a:r>
          </a:p>
          <a:p>
            <a:r>
              <a:rPr lang="en-US" u="sng" dirty="0" smtClean="0">
                <a:hlinkClick r:id="rId3"/>
              </a:rPr>
              <a:t>Romans 8:37-39</a:t>
            </a:r>
            <a:r>
              <a:rPr lang="en-US" dirty="0" smtClean="0"/>
              <a:t> describes how we are more than conquerors and persuaded of our hope.</a:t>
            </a:r>
          </a:p>
          <a:p>
            <a:r>
              <a:rPr lang="en-US" u="sng" dirty="0" smtClean="0">
                <a:hlinkClick r:id="rId4"/>
              </a:rPr>
              <a:t>Philippians 1:27-28</a:t>
            </a:r>
            <a:r>
              <a:rPr lang="en-US" dirty="0" smtClean="0"/>
              <a:t> – we stand fast in one spirit as one – not in any way terrified by our adversaries.</a:t>
            </a:r>
          </a:p>
          <a:p>
            <a:pPr marL="0" indent="0">
              <a:buNone/>
            </a:pPr>
            <a:endParaRPr lang="en-US" dirty="0"/>
          </a:p>
        </p:txBody>
      </p:sp>
    </p:spTree>
    <p:extLst>
      <p:ext uri="{BB962C8B-B14F-4D97-AF65-F5344CB8AC3E}">
        <p14:creationId xmlns:p14="http://schemas.microsoft.com/office/powerpoint/2010/main" val="279676431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normAutofit fontScale="92500" lnSpcReduction="10000"/>
          </a:bodyPr>
          <a:lstStyle/>
          <a:p>
            <a:r>
              <a:rPr lang="en-US" dirty="0" smtClean="0"/>
              <a:t>Furthermore, we are NOT to live in doubt –</a:t>
            </a:r>
          </a:p>
          <a:p>
            <a:r>
              <a:rPr lang="en-US" dirty="0" smtClean="0"/>
              <a:t>WHEN we have a confident attitude in spiritual things, it will likely be manifested in other areas of our life as well. </a:t>
            </a:r>
          </a:p>
          <a:p>
            <a:r>
              <a:rPr lang="en-US" dirty="0" smtClean="0"/>
              <a:t>A confident attitude builds trust.  </a:t>
            </a:r>
          </a:p>
          <a:p>
            <a:r>
              <a:rPr lang="en-US" dirty="0" smtClean="0"/>
              <a:t>When people see that you genuinely believe what you are saying and doing, it can help in dealing with them, they are more likely to respond positively.  </a:t>
            </a:r>
          </a:p>
          <a:p>
            <a:r>
              <a:rPr lang="en-US" dirty="0" smtClean="0"/>
              <a:t>Also confidence in others helps as well (this goes back to assuming the best).  </a:t>
            </a:r>
          </a:p>
          <a:p>
            <a:r>
              <a:rPr lang="en-US" dirty="0" smtClean="0"/>
              <a:t>Finally, you need a confident attitude in what you believe – </a:t>
            </a:r>
          </a:p>
          <a:p>
            <a:r>
              <a:rPr lang="en-US" dirty="0" smtClean="0"/>
              <a:t>and as you share that with others – </a:t>
            </a:r>
            <a:r>
              <a:rPr lang="en-US" u="sng" dirty="0" smtClean="0">
                <a:hlinkClick r:id="rId2"/>
              </a:rPr>
              <a:t>1 Peter 3:15</a:t>
            </a:r>
            <a:endParaRPr lang="en-US" dirty="0" smtClean="0"/>
          </a:p>
          <a:p>
            <a:endParaRPr lang="en-US" dirty="0"/>
          </a:p>
        </p:txBody>
      </p:sp>
    </p:spTree>
    <p:extLst>
      <p:ext uri="{BB962C8B-B14F-4D97-AF65-F5344CB8AC3E}">
        <p14:creationId xmlns:p14="http://schemas.microsoft.com/office/powerpoint/2010/main" val="162772047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n-US" b="1" i="1" dirty="0" smtClean="0"/>
              <a:t>Sincerity, genuineness</a:t>
            </a:r>
            <a:r>
              <a:rPr lang="en-US" dirty="0" smtClean="0"/>
              <a:t> –</a:t>
            </a:r>
            <a:endParaRPr lang="en-US" dirty="0"/>
          </a:p>
        </p:txBody>
      </p:sp>
      <p:sp>
        <p:nvSpPr>
          <p:cNvPr id="3" name="Content Placeholder 2"/>
          <p:cNvSpPr>
            <a:spLocks noGrp="1"/>
          </p:cNvSpPr>
          <p:nvPr>
            <p:ph idx="1"/>
          </p:nvPr>
        </p:nvSpPr>
        <p:spPr>
          <a:xfrm>
            <a:off x="0" y="838200"/>
            <a:ext cx="9144000" cy="5943600"/>
          </a:xfrm>
        </p:spPr>
        <p:txBody>
          <a:bodyPr>
            <a:normAutofit/>
          </a:bodyPr>
          <a:lstStyle/>
          <a:p>
            <a:r>
              <a:rPr lang="en-US" dirty="0" smtClean="0"/>
              <a:t>Sincerity </a:t>
            </a:r>
            <a:r>
              <a:rPr lang="en-US" dirty="0"/>
              <a:t>means without pretense or hypocrisy.  </a:t>
            </a:r>
            <a:endParaRPr lang="en-US" dirty="0" smtClean="0"/>
          </a:p>
          <a:p>
            <a:r>
              <a:rPr lang="en-US" dirty="0" smtClean="0"/>
              <a:t>It </a:t>
            </a:r>
            <a:r>
              <a:rPr lang="en-US" dirty="0"/>
              <a:t>means that you are genuine – authentic.</a:t>
            </a:r>
          </a:p>
          <a:p>
            <a:r>
              <a:rPr lang="en-US" dirty="0" smtClean="0"/>
              <a:t>Everything </a:t>
            </a:r>
            <a:r>
              <a:rPr lang="en-US" dirty="0"/>
              <a:t>about the life a Christian is to be genuine and sincere.    </a:t>
            </a:r>
            <a:endParaRPr lang="en-US" dirty="0" smtClean="0"/>
          </a:p>
          <a:p>
            <a:r>
              <a:rPr lang="en-US" dirty="0" smtClean="0"/>
              <a:t>Our </a:t>
            </a:r>
            <a:r>
              <a:rPr lang="en-US" dirty="0"/>
              <a:t>lives are to be consistent.</a:t>
            </a:r>
          </a:p>
          <a:p>
            <a:r>
              <a:rPr lang="en-US" dirty="0" smtClean="0"/>
              <a:t>Paul</a:t>
            </a:r>
            <a:r>
              <a:rPr lang="en-US" dirty="0"/>
              <a:t>, in </a:t>
            </a:r>
            <a:r>
              <a:rPr lang="en-US" u="sng" dirty="0">
                <a:hlinkClick r:id="rId2"/>
              </a:rPr>
              <a:t>2 Corinthians 1:12</a:t>
            </a:r>
            <a:r>
              <a:rPr lang="en-US" dirty="0"/>
              <a:t> noted that his conduct among brethren (and everyone) was in simplicity and godly sincerity, not with fleshly wisdom but by the grace of God.</a:t>
            </a:r>
          </a:p>
          <a:p>
            <a:endParaRPr lang="en-US" dirty="0"/>
          </a:p>
        </p:txBody>
      </p:sp>
    </p:spTree>
    <p:extLst>
      <p:ext uri="{BB962C8B-B14F-4D97-AF65-F5344CB8AC3E}">
        <p14:creationId xmlns:p14="http://schemas.microsoft.com/office/powerpoint/2010/main" val="365968018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a:bodyPr>
          <a:lstStyle/>
          <a:p>
            <a:r>
              <a:rPr lang="en-US" dirty="0" smtClean="0"/>
              <a:t>We are to put away all deceit and hypocrisy – </a:t>
            </a:r>
            <a:r>
              <a:rPr lang="en-US" u="sng" dirty="0" smtClean="0">
                <a:hlinkClick r:id="rId2"/>
              </a:rPr>
              <a:t>1 Peter 2:1</a:t>
            </a:r>
            <a:r>
              <a:rPr lang="en-US" dirty="0" smtClean="0"/>
              <a:t>,</a:t>
            </a:r>
          </a:p>
          <a:p>
            <a:r>
              <a:rPr lang="en-US" u="sng" dirty="0" smtClean="0">
                <a:hlinkClick r:id="rId3"/>
              </a:rPr>
              <a:t>James 3:17</a:t>
            </a:r>
            <a:r>
              <a:rPr lang="en-US" dirty="0" smtClean="0"/>
              <a:t> – the wisdom from above is without hypocrisy.</a:t>
            </a:r>
          </a:p>
          <a:p>
            <a:r>
              <a:rPr lang="en-US" u="sng" dirty="0" smtClean="0">
                <a:hlinkClick r:id="rId4"/>
              </a:rPr>
              <a:t>Philippians 1:9-10</a:t>
            </a:r>
            <a:r>
              <a:rPr lang="en-US" dirty="0" smtClean="0"/>
              <a:t>, Paul prayed that these brethren be sincere and without offense.</a:t>
            </a:r>
          </a:p>
          <a:p>
            <a:r>
              <a:rPr lang="en-US" u="sng" dirty="0" smtClean="0">
                <a:hlinkClick r:id="rId5"/>
              </a:rPr>
              <a:t>Ephesians 6:5</a:t>
            </a:r>
            <a:r>
              <a:rPr lang="en-US" dirty="0" smtClean="0"/>
              <a:t> – bond-servants are to be obedient and serve in sincerity of heart, as to Christ.</a:t>
            </a:r>
          </a:p>
          <a:p>
            <a:r>
              <a:rPr lang="en-US" u="sng" dirty="0" smtClean="0">
                <a:hlinkClick r:id="rId6"/>
              </a:rPr>
              <a:t>1 John 3:18</a:t>
            </a:r>
            <a:r>
              <a:rPr lang="en-US" dirty="0" smtClean="0"/>
              <a:t> – John calls for us to love, not merely in word or tongue, but in deed and in truth.</a:t>
            </a:r>
          </a:p>
          <a:p>
            <a:pPr marL="0" indent="0">
              <a:buNone/>
            </a:pPr>
            <a:endParaRPr lang="en-US" dirty="0"/>
          </a:p>
        </p:txBody>
      </p:sp>
    </p:spTree>
    <p:extLst>
      <p:ext uri="{BB962C8B-B14F-4D97-AF65-F5344CB8AC3E}">
        <p14:creationId xmlns:p14="http://schemas.microsoft.com/office/powerpoint/2010/main" val="401059436"/>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915400" cy="6400800"/>
          </a:xfrm>
        </p:spPr>
        <p:txBody>
          <a:bodyPr/>
          <a:lstStyle/>
          <a:p>
            <a:r>
              <a:rPr lang="en-US" dirty="0" smtClean="0"/>
              <a:t>Typically this is a trait that helps you with those you have greater influence over – those that know you.   </a:t>
            </a:r>
          </a:p>
          <a:p>
            <a:r>
              <a:rPr lang="en-US" dirty="0" smtClean="0"/>
              <a:t>The insincere lack credibility.  </a:t>
            </a:r>
          </a:p>
          <a:p>
            <a:r>
              <a:rPr lang="en-US" dirty="0" smtClean="0"/>
              <a:t>People notice those who are genuine and sincere.  </a:t>
            </a:r>
          </a:p>
          <a:p>
            <a:r>
              <a:rPr lang="en-US" dirty="0" smtClean="0"/>
              <a:t>It is also something that if you ever have the opportunity to share your faith, sincerity must be there.</a:t>
            </a:r>
          </a:p>
          <a:p>
            <a:endParaRPr lang="en-US" dirty="0"/>
          </a:p>
        </p:txBody>
      </p:sp>
    </p:spTree>
    <p:extLst>
      <p:ext uri="{BB962C8B-B14F-4D97-AF65-F5344CB8AC3E}">
        <p14:creationId xmlns:p14="http://schemas.microsoft.com/office/powerpoint/2010/main" val="3826028872"/>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dirty="0" smtClean="0"/>
              <a:t>Responsibility</a:t>
            </a:r>
            <a:r>
              <a:rPr lang="en-US" dirty="0" smtClean="0"/>
              <a:t> –</a:t>
            </a:r>
            <a:endParaRPr lang="en-US" dirty="0"/>
          </a:p>
        </p:txBody>
      </p:sp>
      <p:sp>
        <p:nvSpPr>
          <p:cNvPr id="3" name="Content Placeholder 2"/>
          <p:cNvSpPr>
            <a:spLocks noGrp="1"/>
          </p:cNvSpPr>
          <p:nvPr>
            <p:ph idx="1"/>
          </p:nvPr>
        </p:nvSpPr>
        <p:spPr>
          <a:xfrm>
            <a:off x="0" y="762000"/>
            <a:ext cx="9144000" cy="5943600"/>
          </a:xfrm>
        </p:spPr>
        <p:txBody>
          <a:bodyPr>
            <a:normAutofit fontScale="92500" lnSpcReduction="20000"/>
          </a:bodyPr>
          <a:lstStyle/>
          <a:p>
            <a:r>
              <a:rPr lang="en-US" dirty="0" smtClean="0"/>
              <a:t>Related </a:t>
            </a:r>
            <a:r>
              <a:rPr lang="en-US" dirty="0"/>
              <a:t>to sincerity, the idea of responsibility is one who is accountable.  </a:t>
            </a:r>
            <a:endParaRPr lang="en-US" dirty="0" smtClean="0"/>
          </a:p>
          <a:p>
            <a:r>
              <a:rPr lang="en-US" dirty="0" smtClean="0"/>
              <a:t>If </a:t>
            </a:r>
            <a:r>
              <a:rPr lang="en-US" dirty="0"/>
              <a:t>you are responsible for something then you accept the consequences of your actions, both good and bad.  </a:t>
            </a:r>
            <a:endParaRPr lang="en-US" dirty="0" smtClean="0"/>
          </a:p>
          <a:p>
            <a:r>
              <a:rPr lang="en-US" dirty="0" smtClean="0"/>
              <a:t>But </a:t>
            </a:r>
            <a:r>
              <a:rPr lang="en-US" dirty="0"/>
              <a:t>this can also describe the disposition of one who can be counted upon to do what he is supposed to do, mainly because he takes his accountability seriously.    </a:t>
            </a:r>
            <a:endParaRPr lang="en-US" dirty="0" smtClean="0"/>
          </a:p>
          <a:p>
            <a:r>
              <a:rPr lang="en-US" dirty="0" smtClean="0"/>
              <a:t>He </a:t>
            </a:r>
            <a:r>
              <a:rPr lang="en-US" dirty="0"/>
              <a:t>is not living a flippant life or unreliable.  </a:t>
            </a:r>
            <a:endParaRPr lang="en-US" dirty="0" smtClean="0"/>
          </a:p>
          <a:p>
            <a:r>
              <a:rPr lang="en-US" dirty="0" smtClean="0"/>
              <a:t>It </a:t>
            </a:r>
            <a:r>
              <a:rPr lang="en-US" dirty="0"/>
              <a:t>also involves you do your share (as in the body) of a task.</a:t>
            </a:r>
          </a:p>
          <a:p>
            <a:r>
              <a:rPr lang="en-US" dirty="0" smtClean="0"/>
              <a:t>Jesus </a:t>
            </a:r>
            <a:r>
              <a:rPr lang="en-US" dirty="0"/>
              <a:t>emphasized this in </a:t>
            </a:r>
            <a:r>
              <a:rPr lang="en-US" u="sng" dirty="0">
                <a:hlinkClick r:id="rId2"/>
              </a:rPr>
              <a:t>John 10:11-14</a:t>
            </a:r>
            <a:r>
              <a:rPr lang="en-US" dirty="0"/>
              <a:t> where He described Himself as the true shepherd who gives His life for the sheep, in contrast with the hireling who flees at the sight of trouble. </a:t>
            </a:r>
          </a:p>
          <a:p>
            <a:endParaRPr lang="en-US" dirty="0"/>
          </a:p>
        </p:txBody>
      </p:sp>
    </p:spTree>
    <p:extLst>
      <p:ext uri="{BB962C8B-B14F-4D97-AF65-F5344CB8AC3E}">
        <p14:creationId xmlns:p14="http://schemas.microsoft.com/office/powerpoint/2010/main" val="212164794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lnSpcReduction="10000"/>
          </a:bodyPr>
          <a:lstStyle/>
          <a:p>
            <a:r>
              <a:rPr lang="en-US" dirty="0" smtClean="0"/>
              <a:t>The Bible has much to say about responsibility.</a:t>
            </a:r>
          </a:p>
          <a:p>
            <a:r>
              <a:rPr lang="en-US" dirty="0" smtClean="0"/>
              <a:t>The very first sin involved both Adam and Eve failing to take responsibility (</a:t>
            </a:r>
            <a:r>
              <a:rPr lang="en-US" u="sng" dirty="0" smtClean="0">
                <a:hlinkClick r:id="rId2"/>
              </a:rPr>
              <a:t>Genesis 3:13-14</a:t>
            </a:r>
            <a:r>
              <a:rPr lang="en-US" dirty="0" smtClean="0"/>
              <a:t>).</a:t>
            </a:r>
          </a:p>
          <a:p>
            <a:r>
              <a:rPr lang="en-US" dirty="0" smtClean="0"/>
              <a:t>Remember they both tried to blame someone or something else.</a:t>
            </a:r>
            <a:endParaRPr lang="en-US" dirty="0" smtClean="0"/>
          </a:p>
          <a:p>
            <a:r>
              <a:rPr lang="en-US" dirty="0" smtClean="0"/>
              <a:t>The parable of the talents is about responsibility – each according to his ability (</a:t>
            </a:r>
            <a:r>
              <a:rPr lang="en-US" u="sng" dirty="0" smtClean="0">
                <a:hlinkClick r:id="rId3"/>
              </a:rPr>
              <a:t>Matthew 25:14-30</a:t>
            </a:r>
            <a:r>
              <a:rPr lang="en-US" dirty="0" smtClean="0"/>
              <a:t>).   </a:t>
            </a:r>
          </a:p>
          <a:p>
            <a:r>
              <a:rPr lang="en-US" dirty="0" smtClean="0"/>
              <a:t>Based on this, someone once defined responsibility as: </a:t>
            </a:r>
            <a:r>
              <a:rPr lang="en-US" u="sng" dirty="0" smtClean="0"/>
              <a:t>Ability + Opportunity = Responsibility</a:t>
            </a:r>
            <a:r>
              <a:rPr lang="en-US" dirty="0" smtClean="0"/>
              <a:t>.</a:t>
            </a:r>
          </a:p>
          <a:p>
            <a:r>
              <a:rPr lang="en-US" u="sng" dirty="0" smtClean="0">
                <a:hlinkClick r:id="rId4"/>
              </a:rPr>
              <a:t>Romans 14:12</a:t>
            </a:r>
            <a:r>
              <a:rPr lang="en-US" dirty="0" smtClean="0"/>
              <a:t> – we shall each give an account to God (</a:t>
            </a:r>
            <a:r>
              <a:rPr lang="en-US" u="sng" dirty="0" smtClean="0">
                <a:hlinkClick r:id="rId5"/>
              </a:rPr>
              <a:t>Hebrews 4:13</a:t>
            </a:r>
            <a:r>
              <a:rPr lang="en-US" dirty="0" smtClean="0"/>
              <a:t>)</a:t>
            </a:r>
          </a:p>
        </p:txBody>
      </p:sp>
    </p:spTree>
    <p:extLst>
      <p:ext uri="{BB962C8B-B14F-4D97-AF65-F5344CB8AC3E}">
        <p14:creationId xmlns:p14="http://schemas.microsoft.com/office/powerpoint/2010/main" val="194831935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u="sng" dirty="0" smtClean="0">
                <a:hlinkClick r:id="rId2"/>
              </a:rPr>
              <a:t>Matthew 5:37</a:t>
            </a:r>
            <a:r>
              <a:rPr lang="en-US" dirty="0" smtClean="0"/>
              <a:t> - Let your ‘yes’ be yes and your ‘no,’ no.    </a:t>
            </a:r>
          </a:p>
          <a:p>
            <a:r>
              <a:rPr lang="en-US" dirty="0" smtClean="0"/>
              <a:t>This implies that you are accountable.</a:t>
            </a:r>
          </a:p>
          <a:p>
            <a:r>
              <a:rPr lang="en-US" u="sng" dirty="0" smtClean="0">
                <a:hlinkClick r:id="rId3"/>
              </a:rPr>
              <a:t>Luke 17:10</a:t>
            </a:r>
            <a:r>
              <a:rPr lang="en-US" dirty="0" smtClean="0"/>
              <a:t> realizing that when we have done all we can we are still unprofitable because it was our duty.  </a:t>
            </a:r>
          </a:p>
          <a:p>
            <a:r>
              <a:rPr lang="en-US" dirty="0" smtClean="0"/>
              <a:t>We did not take that next step forward to do more.</a:t>
            </a:r>
          </a:p>
          <a:p>
            <a:r>
              <a:rPr lang="en-US" u="sng" dirty="0" smtClean="0">
                <a:hlinkClick r:id="rId4"/>
              </a:rPr>
              <a:t>1 Corinthians 4:2</a:t>
            </a:r>
            <a:r>
              <a:rPr lang="en-US" dirty="0" smtClean="0"/>
              <a:t> – it is required of stewards that they be found faithful.</a:t>
            </a:r>
          </a:p>
          <a:p>
            <a:r>
              <a:rPr lang="en-US" dirty="0" smtClean="0"/>
              <a:t>He holds himself accountable for his circumstances rather than blaming others or making other excuses.  </a:t>
            </a:r>
          </a:p>
          <a:p>
            <a:r>
              <a:rPr lang="en-US" dirty="0" smtClean="0"/>
              <a:t>He realizes that his decisions could involve others and acts responsibly because of it.  </a:t>
            </a:r>
          </a:p>
          <a:p>
            <a:r>
              <a:rPr lang="en-US" dirty="0" smtClean="0"/>
              <a:t>His accountability to God will prompt him to do what he can for others.</a:t>
            </a:r>
            <a:endParaRPr lang="en-US" dirty="0"/>
          </a:p>
        </p:txBody>
      </p:sp>
    </p:spTree>
    <p:extLst>
      <p:ext uri="{BB962C8B-B14F-4D97-AF65-F5344CB8AC3E}">
        <p14:creationId xmlns:p14="http://schemas.microsoft.com/office/powerpoint/2010/main" val="3496279357"/>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838200"/>
          </a:xfrm>
        </p:spPr>
        <p:txBody>
          <a:bodyPr/>
          <a:lstStyle/>
          <a:p>
            <a:r>
              <a:rPr lang="en-US" dirty="0" smtClean="0"/>
              <a:t>Introduction</a:t>
            </a:r>
            <a:endParaRPr lang="en-US" dirty="0"/>
          </a:p>
        </p:txBody>
      </p:sp>
      <p:sp>
        <p:nvSpPr>
          <p:cNvPr id="3" name="Content Placeholder 2"/>
          <p:cNvSpPr>
            <a:spLocks noGrp="1"/>
          </p:cNvSpPr>
          <p:nvPr>
            <p:ph idx="1"/>
          </p:nvPr>
        </p:nvSpPr>
        <p:spPr>
          <a:xfrm>
            <a:off x="0" y="838200"/>
            <a:ext cx="9067800" cy="5867400"/>
          </a:xfrm>
        </p:spPr>
        <p:txBody>
          <a:bodyPr>
            <a:normAutofit fontScale="92500" lnSpcReduction="10000"/>
          </a:bodyPr>
          <a:lstStyle/>
          <a:p>
            <a:r>
              <a:rPr lang="en-US" dirty="0"/>
              <a:t>We have noted how we need to avoid selfishness, bitterness, envy, being contentious &amp; overly critical as well as the ill-tempered attitude.  </a:t>
            </a:r>
            <a:endParaRPr lang="en-US" dirty="0" smtClean="0"/>
          </a:p>
          <a:p>
            <a:r>
              <a:rPr lang="en-US" dirty="0" smtClean="0"/>
              <a:t>Last </a:t>
            </a:r>
            <a:r>
              <a:rPr lang="en-US" dirty="0"/>
              <a:t>week we discussed how we need to develop love &amp; caring, compassion, kindness, joy, meekness and longsuffering</a:t>
            </a:r>
            <a:r>
              <a:rPr lang="en-US" dirty="0" smtClean="0"/>
              <a:t>.</a:t>
            </a:r>
          </a:p>
          <a:p>
            <a:r>
              <a:rPr lang="en-US" dirty="0" smtClean="0"/>
              <a:t>Remember that all of these are godly characteristics.</a:t>
            </a:r>
            <a:r>
              <a:rPr lang="en-US" dirty="0"/>
              <a:t>   </a:t>
            </a:r>
            <a:endParaRPr lang="en-US" dirty="0" smtClean="0"/>
          </a:p>
          <a:p>
            <a:r>
              <a:rPr lang="en-US" dirty="0" smtClean="0"/>
              <a:t>Today </a:t>
            </a:r>
            <a:r>
              <a:rPr lang="en-US" dirty="0"/>
              <a:t>we want to notice some more attitudes that will help us in our dealings with </a:t>
            </a:r>
            <a:r>
              <a:rPr lang="en-US" dirty="0" smtClean="0"/>
              <a:t>others.</a:t>
            </a:r>
          </a:p>
          <a:p>
            <a:r>
              <a:rPr lang="en-US" dirty="0" smtClean="0"/>
              <a:t>These will not be things that are attributed to God, but certain God wants us to display these attitudes and actions.</a:t>
            </a:r>
            <a:endParaRPr lang="en-US" dirty="0"/>
          </a:p>
        </p:txBody>
      </p:sp>
    </p:spTree>
    <p:extLst>
      <p:ext uri="{BB962C8B-B14F-4D97-AF65-F5344CB8AC3E}">
        <p14:creationId xmlns:p14="http://schemas.microsoft.com/office/powerpoint/2010/main" val="189602341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i="1" dirty="0" smtClean="0"/>
              <a:t>Calmness</a:t>
            </a:r>
            <a:r>
              <a:rPr lang="en-US" dirty="0" smtClean="0"/>
              <a:t> –</a:t>
            </a:r>
            <a:endParaRPr lang="en-US" dirty="0"/>
          </a:p>
        </p:txBody>
      </p:sp>
      <p:sp>
        <p:nvSpPr>
          <p:cNvPr id="3" name="Content Placeholder 2"/>
          <p:cNvSpPr>
            <a:spLocks noGrp="1"/>
          </p:cNvSpPr>
          <p:nvPr>
            <p:ph idx="1"/>
          </p:nvPr>
        </p:nvSpPr>
        <p:spPr>
          <a:xfrm>
            <a:off x="0" y="914400"/>
            <a:ext cx="9067800" cy="5791200"/>
          </a:xfrm>
        </p:spPr>
        <p:txBody>
          <a:bodyPr>
            <a:normAutofit/>
          </a:bodyPr>
          <a:lstStyle/>
          <a:p>
            <a:r>
              <a:rPr lang="en-US" dirty="0" smtClean="0"/>
              <a:t>Calmness </a:t>
            </a:r>
            <a:r>
              <a:rPr lang="en-US" dirty="0"/>
              <a:t>means one whose state of mind is free of panic, agitation or disturbance.  </a:t>
            </a:r>
            <a:endParaRPr lang="en-US" dirty="0" smtClean="0"/>
          </a:p>
          <a:p>
            <a:r>
              <a:rPr lang="en-US" dirty="0" smtClean="0"/>
              <a:t>He </a:t>
            </a:r>
            <a:r>
              <a:rPr lang="en-US" dirty="0"/>
              <a:t>is in control even when others are frantic.    </a:t>
            </a:r>
            <a:endParaRPr lang="en-US" dirty="0" smtClean="0"/>
          </a:p>
          <a:p>
            <a:r>
              <a:rPr lang="en-US" dirty="0" smtClean="0"/>
              <a:t>It </a:t>
            </a:r>
            <a:r>
              <a:rPr lang="en-US" dirty="0"/>
              <a:t>is a quality of patience and restraint.  </a:t>
            </a:r>
            <a:endParaRPr lang="en-US" dirty="0" smtClean="0"/>
          </a:p>
          <a:p>
            <a:r>
              <a:rPr lang="en-US" dirty="0" smtClean="0"/>
              <a:t>It </a:t>
            </a:r>
            <a:r>
              <a:rPr lang="en-US" dirty="0"/>
              <a:t>is also associated with peace – as in the peace of soul Jesus offers us (</a:t>
            </a:r>
            <a:r>
              <a:rPr lang="en-US" u="sng" dirty="0">
                <a:hlinkClick r:id="rId2"/>
              </a:rPr>
              <a:t>Matthew 11:28-30</a:t>
            </a:r>
            <a:r>
              <a:rPr lang="en-US" dirty="0"/>
              <a:t>)</a:t>
            </a:r>
          </a:p>
          <a:p>
            <a:r>
              <a:rPr lang="en-US" dirty="0" smtClean="0"/>
              <a:t>The </a:t>
            </a:r>
            <a:r>
              <a:rPr lang="en-US" dirty="0"/>
              <a:t>ultimate example of calmness is Jesus stilling the winds and waters – </a:t>
            </a:r>
            <a:r>
              <a:rPr lang="en-US" u="sng" dirty="0">
                <a:hlinkClick r:id="rId3"/>
              </a:rPr>
              <a:t>Matthew 8:23-27</a:t>
            </a:r>
            <a:r>
              <a:rPr lang="en-US" dirty="0"/>
              <a:t>.   </a:t>
            </a:r>
          </a:p>
          <a:p>
            <a:endParaRPr lang="en-US" dirty="0"/>
          </a:p>
        </p:txBody>
      </p:sp>
    </p:spTree>
    <p:extLst>
      <p:ext uri="{BB962C8B-B14F-4D97-AF65-F5344CB8AC3E}">
        <p14:creationId xmlns:p14="http://schemas.microsoft.com/office/powerpoint/2010/main" val="293785692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553200"/>
          </a:xfrm>
        </p:spPr>
        <p:txBody>
          <a:bodyPr>
            <a:normAutofit lnSpcReduction="10000"/>
          </a:bodyPr>
          <a:lstStyle/>
          <a:p>
            <a:r>
              <a:rPr lang="en-US" dirty="0" smtClean="0"/>
              <a:t>Verses that imply calmness and control include:</a:t>
            </a:r>
          </a:p>
          <a:p>
            <a:r>
              <a:rPr lang="en-US" u="sng" dirty="0" smtClean="0">
                <a:hlinkClick r:id="rId2"/>
              </a:rPr>
              <a:t>Ephesians 4:26</a:t>
            </a:r>
            <a:r>
              <a:rPr lang="en-US" dirty="0" smtClean="0"/>
              <a:t> – Be angry and do not sin. </a:t>
            </a:r>
          </a:p>
          <a:p>
            <a:r>
              <a:rPr lang="en-US" u="sng" dirty="0" smtClean="0">
                <a:hlinkClick r:id="rId3"/>
              </a:rPr>
              <a:t>James 1:19</a:t>
            </a:r>
            <a:r>
              <a:rPr lang="en-US" dirty="0" smtClean="0"/>
              <a:t> – be swift to hear and slow to speak, slow to anger.</a:t>
            </a:r>
          </a:p>
          <a:p>
            <a:r>
              <a:rPr lang="en-US" u="sng" dirty="0" smtClean="0">
                <a:hlinkClick r:id="rId4"/>
              </a:rPr>
              <a:t>Proverbs 14:30</a:t>
            </a:r>
            <a:r>
              <a:rPr lang="en-US" dirty="0" smtClean="0"/>
              <a:t> says, “</a:t>
            </a:r>
            <a:r>
              <a:rPr lang="en-US" i="1" dirty="0" smtClean="0"/>
              <a:t>A sound heart is life to the body, but envy is rottenness to the bone.”</a:t>
            </a:r>
            <a:r>
              <a:rPr lang="en-US" dirty="0" smtClean="0"/>
              <a:t>  “sound heart” means a calmness of heart  (NASV says, “a tranquil heart”)</a:t>
            </a:r>
          </a:p>
          <a:p>
            <a:r>
              <a:rPr lang="en-US" u="sng" dirty="0" smtClean="0">
                <a:hlinkClick r:id="rId5"/>
              </a:rPr>
              <a:t>Proverbs 15:1</a:t>
            </a:r>
            <a:r>
              <a:rPr lang="en-US" dirty="0" smtClean="0"/>
              <a:t>, a soft answer turns away wrath, but harsh words stir up anger</a:t>
            </a:r>
          </a:p>
          <a:p>
            <a:r>
              <a:rPr lang="en-US" u="sng" dirty="0" smtClean="0">
                <a:hlinkClick r:id="rId6"/>
              </a:rPr>
              <a:t>Proverbs 17:27</a:t>
            </a:r>
            <a:r>
              <a:rPr lang="en-US" dirty="0" smtClean="0"/>
              <a:t> says, “</a:t>
            </a:r>
            <a:r>
              <a:rPr lang="en-US" i="1" dirty="0" smtClean="0"/>
              <a:t>He who has knowledge spares his words, And a man of understanding is of a calm spirit</a:t>
            </a:r>
            <a:r>
              <a:rPr lang="en-US" dirty="0" smtClean="0"/>
              <a:t>.”</a:t>
            </a:r>
          </a:p>
        </p:txBody>
      </p:sp>
    </p:spTree>
    <p:extLst>
      <p:ext uri="{BB962C8B-B14F-4D97-AF65-F5344CB8AC3E}">
        <p14:creationId xmlns:p14="http://schemas.microsoft.com/office/powerpoint/2010/main" val="259965974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067800" cy="6248400"/>
          </a:xfrm>
        </p:spPr>
        <p:txBody>
          <a:bodyPr/>
          <a:lstStyle/>
          <a:p>
            <a:r>
              <a:rPr lang="en-US" u="sng" dirty="0" smtClean="0">
                <a:hlinkClick r:id="rId2"/>
              </a:rPr>
              <a:t>Philippians 4:6</a:t>
            </a:r>
            <a:r>
              <a:rPr lang="en-US" dirty="0" smtClean="0"/>
              <a:t> – be anxious for nothing…let your request be made known to God.</a:t>
            </a:r>
          </a:p>
          <a:p>
            <a:r>
              <a:rPr lang="en-US" dirty="0" smtClean="0"/>
              <a:t>Calmness will keep us from jumping to conclusions.  </a:t>
            </a:r>
          </a:p>
          <a:p>
            <a:r>
              <a:rPr lang="en-US" dirty="0" smtClean="0"/>
              <a:t>Our calmness can keep a situation from flaring up.  </a:t>
            </a:r>
          </a:p>
          <a:p>
            <a:r>
              <a:rPr lang="en-US" dirty="0" smtClean="0"/>
              <a:t>We can become the peacemakers in volatile situations.</a:t>
            </a:r>
          </a:p>
          <a:p>
            <a:endParaRPr lang="en-US" dirty="0"/>
          </a:p>
        </p:txBody>
      </p:sp>
    </p:spTree>
    <p:extLst>
      <p:ext uri="{BB962C8B-B14F-4D97-AF65-F5344CB8AC3E}">
        <p14:creationId xmlns:p14="http://schemas.microsoft.com/office/powerpoint/2010/main" val="17882162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i="1" dirty="0" smtClean="0"/>
              <a:t>Optimistic</a:t>
            </a:r>
            <a:r>
              <a:rPr lang="en-US" dirty="0" smtClean="0"/>
              <a:t> –</a:t>
            </a:r>
            <a:endParaRPr lang="en-US" dirty="0"/>
          </a:p>
        </p:txBody>
      </p:sp>
      <p:sp>
        <p:nvSpPr>
          <p:cNvPr id="3" name="Content Placeholder 2"/>
          <p:cNvSpPr>
            <a:spLocks noGrp="1"/>
          </p:cNvSpPr>
          <p:nvPr>
            <p:ph idx="1"/>
          </p:nvPr>
        </p:nvSpPr>
        <p:spPr>
          <a:xfrm>
            <a:off x="76200" y="914400"/>
            <a:ext cx="8991600" cy="5867400"/>
          </a:xfrm>
        </p:spPr>
        <p:txBody>
          <a:bodyPr>
            <a:normAutofit/>
          </a:bodyPr>
          <a:lstStyle/>
          <a:p>
            <a:r>
              <a:rPr lang="en-US" dirty="0" smtClean="0"/>
              <a:t>Optimism </a:t>
            </a:r>
            <a:r>
              <a:rPr lang="en-US" dirty="0"/>
              <a:t>means the anticipation of a more favorable outlook on a given situation.  </a:t>
            </a:r>
            <a:endParaRPr lang="en-US" dirty="0" smtClean="0"/>
          </a:p>
          <a:p>
            <a:r>
              <a:rPr lang="en-US" dirty="0" smtClean="0"/>
              <a:t>It </a:t>
            </a:r>
            <a:r>
              <a:rPr lang="en-US" dirty="0"/>
              <a:t>is hopefulness and confidence that all will turn out for </a:t>
            </a:r>
            <a:r>
              <a:rPr lang="en-US" dirty="0" smtClean="0"/>
              <a:t>good (</a:t>
            </a:r>
            <a:r>
              <a:rPr lang="en-US" dirty="0" smtClean="0">
                <a:solidFill>
                  <a:srgbClr val="0000FF"/>
                </a:solidFill>
              </a:rPr>
              <a:t>Romans 8:28</a:t>
            </a:r>
            <a:r>
              <a:rPr lang="en-US" dirty="0" smtClean="0"/>
              <a:t>).</a:t>
            </a:r>
          </a:p>
          <a:p>
            <a:r>
              <a:rPr lang="en-US" dirty="0" smtClean="0"/>
              <a:t>If </a:t>
            </a:r>
            <a:r>
              <a:rPr lang="en-US" dirty="0"/>
              <a:t>we have all the qualities we have been discussing today, we will be more likely to be hopeful as to the outcome of a given situation.</a:t>
            </a:r>
          </a:p>
          <a:p>
            <a:r>
              <a:rPr lang="en-US" dirty="0" smtClean="0"/>
              <a:t>This </a:t>
            </a:r>
            <a:r>
              <a:rPr lang="en-US" dirty="0"/>
              <a:t>will clearly affect the attitude we have as we approach others – both in the affairs of this life AND more importantly in the affairs of the life to come. </a:t>
            </a:r>
          </a:p>
          <a:p>
            <a:endParaRPr lang="en-US" dirty="0"/>
          </a:p>
        </p:txBody>
      </p:sp>
    </p:spTree>
    <p:extLst>
      <p:ext uri="{BB962C8B-B14F-4D97-AF65-F5344CB8AC3E}">
        <p14:creationId xmlns:p14="http://schemas.microsoft.com/office/powerpoint/2010/main" val="47022154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en-US" dirty="0" smtClean="0"/>
              <a:t>Conclusion</a:t>
            </a:r>
            <a:endParaRPr lang="en-US" dirty="0"/>
          </a:p>
        </p:txBody>
      </p:sp>
      <p:sp>
        <p:nvSpPr>
          <p:cNvPr id="3" name="Content Placeholder 2"/>
          <p:cNvSpPr>
            <a:spLocks noGrp="1"/>
          </p:cNvSpPr>
          <p:nvPr>
            <p:ph idx="1"/>
          </p:nvPr>
        </p:nvSpPr>
        <p:spPr>
          <a:xfrm>
            <a:off x="0" y="838200"/>
            <a:ext cx="9067800" cy="5867400"/>
          </a:xfrm>
        </p:spPr>
        <p:txBody>
          <a:bodyPr>
            <a:normAutofit lnSpcReduction="10000"/>
          </a:bodyPr>
          <a:lstStyle/>
          <a:p>
            <a:r>
              <a:rPr lang="en-US" dirty="0"/>
              <a:t>In this lesson, we have expanded the idea of proper attitudes.  </a:t>
            </a:r>
            <a:endParaRPr lang="en-US" dirty="0" smtClean="0"/>
          </a:p>
          <a:p>
            <a:r>
              <a:rPr lang="en-US" dirty="0" smtClean="0"/>
              <a:t>We </a:t>
            </a:r>
            <a:r>
              <a:rPr lang="en-US" dirty="0"/>
              <a:t>have included qualities or characteristics that might not be described specifically as attitudes, but they are certainly a reflection of a proper attitude and as they are developed, they will affect our attitude toward others. </a:t>
            </a:r>
          </a:p>
          <a:p>
            <a:r>
              <a:rPr lang="en-US" b="1" dirty="0" smtClean="0"/>
              <a:t>Virtually </a:t>
            </a:r>
            <a:r>
              <a:rPr lang="en-US" b="1" dirty="0"/>
              <a:t>every attitude we have affects others in one way or another.</a:t>
            </a:r>
            <a:r>
              <a:rPr lang="en-US" dirty="0"/>
              <a:t>  </a:t>
            </a:r>
            <a:endParaRPr lang="en-US" dirty="0" smtClean="0"/>
          </a:p>
          <a:p>
            <a:r>
              <a:rPr lang="en-US" dirty="0" smtClean="0"/>
              <a:t>Let </a:t>
            </a:r>
            <a:r>
              <a:rPr lang="en-US" dirty="0"/>
              <a:t>us strive to develop and live with attitudes that draw others closer to God rather than farther away.  </a:t>
            </a:r>
          </a:p>
        </p:txBody>
      </p:sp>
    </p:spTree>
    <p:extLst>
      <p:ext uri="{BB962C8B-B14F-4D97-AF65-F5344CB8AC3E}">
        <p14:creationId xmlns:p14="http://schemas.microsoft.com/office/powerpoint/2010/main" val="99227608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b="1" i="1" dirty="0" smtClean="0"/>
              <a:t>Self-controlled &amp; self-discipline</a:t>
            </a:r>
            <a:r>
              <a:rPr lang="en-US" dirty="0" smtClean="0"/>
              <a:t> –</a:t>
            </a:r>
            <a:endParaRPr lang="en-US" dirty="0"/>
          </a:p>
        </p:txBody>
      </p:sp>
      <p:sp>
        <p:nvSpPr>
          <p:cNvPr id="3" name="Content Placeholder 2"/>
          <p:cNvSpPr>
            <a:spLocks noGrp="1"/>
          </p:cNvSpPr>
          <p:nvPr>
            <p:ph idx="1"/>
          </p:nvPr>
        </p:nvSpPr>
        <p:spPr>
          <a:xfrm>
            <a:off x="76200" y="990600"/>
            <a:ext cx="9067800" cy="5715000"/>
          </a:xfrm>
        </p:spPr>
        <p:txBody>
          <a:bodyPr>
            <a:normAutofit fontScale="92500" lnSpcReduction="20000"/>
          </a:bodyPr>
          <a:lstStyle/>
          <a:p>
            <a:r>
              <a:rPr lang="en-US" dirty="0" smtClean="0"/>
              <a:t>At </a:t>
            </a:r>
            <a:r>
              <a:rPr lang="en-US" dirty="0"/>
              <a:t>the foundation of everything we do is the way we handle ourselves.  </a:t>
            </a:r>
            <a:endParaRPr lang="en-US" dirty="0" smtClean="0"/>
          </a:p>
          <a:p>
            <a:r>
              <a:rPr lang="en-US" dirty="0" smtClean="0"/>
              <a:t>Self-control </a:t>
            </a:r>
            <a:r>
              <a:rPr lang="en-US" dirty="0"/>
              <a:t>is mastering your desires and passions.    </a:t>
            </a:r>
            <a:endParaRPr lang="en-US" dirty="0" smtClean="0"/>
          </a:p>
          <a:p>
            <a:r>
              <a:rPr lang="en-US" dirty="0" smtClean="0"/>
              <a:t>As </a:t>
            </a:r>
            <a:r>
              <a:rPr lang="en-US" dirty="0"/>
              <a:t>the LORD told Cain when his sacrifice was rejected, “So the Lord said to Cain, “Why are you angry? And why has your countenance fallen? If you do well, will you not be accepted? And if you do not do well, sin lies at the door. And its desire is for you, but you should rule over it.”” (</a:t>
            </a:r>
            <a:r>
              <a:rPr lang="en-US" u="sng" dirty="0">
                <a:hlinkClick r:id="rId2"/>
              </a:rPr>
              <a:t>Genesis 4:6-7</a:t>
            </a:r>
            <a:r>
              <a:rPr lang="en-US" dirty="0"/>
              <a:t>)</a:t>
            </a:r>
          </a:p>
          <a:p>
            <a:r>
              <a:rPr lang="en-US" dirty="0"/>
              <a:t>When we speak of self-control and self-discipline, they are related.  </a:t>
            </a:r>
            <a:endParaRPr lang="en-US" dirty="0" smtClean="0"/>
          </a:p>
          <a:p>
            <a:r>
              <a:rPr lang="en-US" dirty="0" smtClean="0"/>
              <a:t>I </a:t>
            </a:r>
            <a:r>
              <a:rPr lang="en-US" dirty="0"/>
              <a:t>see self-discipline as making yourself do what you need to do and self-control as not doing what you should not do. </a:t>
            </a:r>
          </a:p>
        </p:txBody>
      </p:sp>
    </p:spTree>
    <p:extLst>
      <p:ext uri="{BB962C8B-B14F-4D97-AF65-F5344CB8AC3E}">
        <p14:creationId xmlns:p14="http://schemas.microsoft.com/office/powerpoint/2010/main" val="3994647739"/>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dirty="0" smtClean="0"/>
              <a:t>Every sin we commit involves self-control in one way or another.</a:t>
            </a:r>
          </a:p>
          <a:p>
            <a:r>
              <a:rPr lang="en-US" dirty="0" smtClean="0"/>
              <a:t>The Bible speaks of self-control – it is a “fruit of the Spirit” -</a:t>
            </a:r>
            <a:r>
              <a:rPr lang="en-US" u="sng" dirty="0" smtClean="0">
                <a:hlinkClick r:id="rId2"/>
              </a:rPr>
              <a:t>Galatians 5:22-23</a:t>
            </a:r>
            <a:r>
              <a:rPr lang="en-US" dirty="0" smtClean="0"/>
              <a:t>, and a part of the process that leads our faith to maturity (</a:t>
            </a:r>
            <a:r>
              <a:rPr lang="en-US" u="sng" dirty="0" smtClean="0">
                <a:hlinkClick r:id="rId3"/>
              </a:rPr>
              <a:t>2 Peter 1:5-7</a:t>
            </a:r>
            <a:r>
              <a:rPr lang="en-US" dirty="0" smtClean="0"/>
              <a:t>).</a:t>
            </a:r>
          </a:p>
          <a:p>
            <a:r>
              <a:rPr lang="en-US" dirty="0" smtClean="0"/>
              <a:t>It was Paul’s reasoning about self-control that prompted Felix to tremble – </a:t>
            </a:r>
            <a:r>
              <a:rPr lang="en-US" u="sng" dirty="0" smtClean="0">
                <a:hlinkClick r:id="rId4"/>
              </a:rPr>
              <a:t>Acts 24:25</a:t>
            </a:r>
            <a:r>
              <a:rPr lang="en-US" u="sng" dirty="0" smtClean="0"/>
              <a:t>.</a:t>
            </a:r>
          </a:p>
          <a:p>
            <a:r>
              <a:rPr lang="en-US" u="sng" dirty="0" smtClean="0">
                <a:hlinkClick r:id="rId5"/>
              </a:rPr>
              <a:t>1 Corinthians 9:24-27</a:t>
            </a:r>
            <a:r>
              <a:rPr lang="en-US" dirty="0" smtClean="0"/>
              <a:t> gives the analogy of an athlete as well as Paul disciplining his body.</a:t>
            </a:r>
          </a:p>
          <a:p>
            <a:r>
              <a:rPr lang="en-US" u="sng" dirty="0" smtClean="0">
                <a:hlinkClick r:id="rId6"/>
              </a:rPr>
              <a:t>Romans 6:12-13</a:t>
            </a:r>
            <a:r>
              <a:rPr lang="en-US" dirty="0" smtClean="0"/>
              <a:t> speaks of presenting our members as instruments of righteousness to God.</a:t>
            </a:r>
          </a:p>
        </p:txBody>
      </p:sp>
    </p:spTree>
    <p:extLst>
      <p:ext uri="{BB962C8B-B14F-4D97-AF65-F5344CB8AC3E}">
        <p14:creationId xmlns:p14="http://schemas.microsoft.com/office/powerpoint/2010/main" val="394283881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lstStyle/>
          <a:p>
            <a:r>
              <a:rPr lang="en-US" dirty="0" smtClean="0"/>
              <a:t>Self-control can prevent regret because of something we say or do to others.  </a:t>
            </a:r>
          </a:p>
          <a:p>
            <a:r>
              <a:rPr lang="en-US" dirty="0" smtClean="0"/>
              <a:t>It can keep us moving forward so that we will be more effective with others in the future.  </a:t>
            </a:r>
          </a:p>
          <a:p>
            <a:r>
              <a:rPr lang="en-US" dirty="0" smtClean="0"/>
              <a:t>It can cause us to do the unpleasant, but necessary things to help others.  </a:t>
            </a:r>
          </a:p>
          <a:p>
            <a:r>
              <a:rPr lang="en-US" dirty="0" smtClean="0"/>
              <a:t>It will help us to redeem our time and fulfill numerous commands we have in scripture (such as controlling the tongue, tec.)</a:t>
            </a:r>
          </a:p>
          <a:p>
            <a:endParaRPr lang="en-US" dirty="0"/>
          </a:p>
        </p:txBody>
      </p:sp>
    </p:spTree>
    <p:extLst>
      <p:ext uri="{BB962C8B-B14F-4D97-AF65-F5344CB8AC3E}">
        <p14:creationId xmlns:p14="http://schemas.microsoft.com/office/powerpoint/2010/main" val="257817258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dirty="0" smtClean="0"/>
              <a:t>Alertness, soberness</a:t>
            </a:r>
            <a:r>
              <a:rPr lang="en-US" dirty="0" smtClean="0"/>
              <a:t> –</a:t>
            </a:r>
            <a:endParaRPr lang="en-US" dirty="0"/>
          </a:p>
        </p:txBody>
      </p:sp>
      <p:sp>
        <p:nvSpPr>
          <p:cNvPr id="3" name="Content Placeholder 2"/>
          <p:cNvSpPr>
            <a:spLocks noGrp="1"/>
          </p:cNvSpPr>
          <p:nvPr>
            <p:ph idx="1"/>
          </p:nvPr>
        </p:nvSpPr>
        <p:spPr>
          <a:xfrm>
            <a:off x="0" y="685800"/>
            <a:ext cx="9144000" cy="6019800"/>
          </a:xfrm>
        </p:spPr>
        <p:txBody>
          <a:bodyPr>
            <a:normAutofit fontScale="92500" lnSpcReduction="10000"/>
          </a:bodyPr>
          <a:lstStyle/>
          <a:p>
            <a:r>
              <a:rPr lang="en-US" dirty="0" smtClean="0"/>
              <a:t>Alertness </a:t>
            </a:r>
            <a:r>
              <a:rPr lang="en-US" dirty="0"/>
              <a:t>means being attentive or perceptive to what is going on around us.  </a:t>
            </a:r>
            <a:endParaRPr lang="en-US" dirty="0" smtClean="0"/>
          </a:p>
          <a:p>
            <a:r>
              <a:rPr lang="en-US" dirty="0" smtClean="0"/>
              <a:t>It </a:t>
            </a:r>
            <a:r>
              <a:rPr lang="en-US" dirty="0"/>
              <a:t>means that we are paying attention as we act or speak.   </a:t>
            </a:r>
          </a:p>
          <a:p>
            <a:r>
              <a:rPr lang="en-US" dirty="0" smtClean="0"/>
              <a:t>The </a:t>
            </a:r>
            <a:r>
              <a:rPr lang="en-US" dirty="0"/>
              <a:t>NKJV, KJV doesn’t use the word alert, but it can be found in the NASB</a:t>
            </a:r>
            <a:r>
              <a:rPr lang="en-US" dirty="0" smtClean="0"/>
              <a:t>.</a:t>
            </a:r>
          </a:p>
          <a:p>
            <a:r>
              <a:rPr lang="en-US" dirty="0" smtClean="0"/>
              <a:t>The </a:t>
            </a:r>
            <a:r>
              <a:rPr lang="en-US" dirty="0"/>
              <a:t>NKJV uses words like – Soberness, vigilance and watchfulness are used and portray the idea we are addressing here.</a:t>
            </a:r>
          </a:p>
          <a:p>
            <a:r>
              <a:rPr lang="en-US" dirty="0" smtClean="0"/>
              <a:t>Jesus </a:t>
            </a:r>
            <a:r>
              <a:rPr lang="en-US" dirty="0"/>
              <a:t>warned His disciples to watch – </a:t>
            </a:r>
            <a:r>
              <a:rPr lang="en-US" u="sng" dirty="0">
                <a:hlinkClick r:id="rId2"/>
              </a:rPr>
              <a:t>Matthew 26:41</a:t>
            </a:r>
            <a:r>
              <a:rPr lang="en-US" dirty="0"/>
              <a:t> – lest they enter into temptation</a:t>
            </a:r>
            <a:r>
              <a:rPr lang="en-US" dirty="0" smtClean="0"/>
              <a:t>.</a:t>
            </a:r>
          </a:p>
          <a:p>
            <a:r>
              <a:rPr lang="en-US" dirty="0" smtClean="0"/>
              <a:t>In </a:t>
            </a:r>
            <a:r>
              <a:rPr lang="en-US" dirty="0"/>
              <a:t>sending them out, He said, “Be wise as serpents and harmless as doves” – </a:t>
            </a:r>
            <a:r>
              <a:rPr lang="en-US" u="sng" dirty="0">
                <a:hlinkClick r:id="rId3"/>
              </a:rPr>
              <a:t>Matthew 10:16</a:t>
            </a:r>
            <a:r>
              <a:rPr lang="en-US" dirty="0"/>
              <a:t>.</a:t>
            </a:r>
          </a:p>
          <a:p>
            <a:endParaRPr lang="en-US" dirty="0"/>
          </a:p>
        </p:txBody>
      </p:sp>
    </p:spTree>
    <p:extLst>
      <p:ext uri="{BB962C8B-B14F-4D97-AF65-F5344CB8AC3E}">
        <p14:creationId xmlns:p14="http://schemas.microsoft.com/office/powerpoint/2010/main" val="387498675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067800" cy="6553200"/>
          </a:xfrm>
        </p:spPr>
        <p:txBody>
          <a:bodyPr>
            <a:normAutofit fontScale="77500" lnSpcReduction="20000"/>
          </a:bodyPr>
          <a:lstStyle/>
          <a:p>
            <a:r>
              <a:rPr lang="en-US" dirty="0" smtClean="0"/>
              <a:t>The Bible speaks of alertness in passages like:</a:t>
            </a:r>
          </a:p>
          <a:p>
            <a:r>
              <a:rPr lang="en-US" u="sng" dirty="0" smtClean="0">
                <a:hlinkClick r:id="rId2"/>
              </a:rPr>
              <a:t>Romans 12:3</a:t>
            </a:r>
            <a:r>
              <a:rPr lang="en-US" dirty="0" smtClean="0"/>
              <a:t> – calls for us to think humbly, but also to think soberly as God has dealt each of a measure of faith.</a:t>
            </a:r>
          </a:p>
          <a:p>
            <a:r>
              <a:rPr lang="en-US" u="sng" dirty="0" smtClean="0">
                <a:hlinkClick r:id="rId3"/>
              </a:rPr>
              <a:t>1 Corinthians 16:13</a:t>
            </a:r>
            <a:r>
              <a:rPr lang="en-US" dirty="0" smtClean="0"/>
              <a:t> – Watch, stand fast in the faith, be brave, be strong.</a:t>
            </a:r>
          </a:p>
          <a:p>
            <a:r>
              <a:rPr lang="en-US" u="sng" dirty="0" smtClean="0">
                <a:hlinkClick r:id="rId4"/>
              </a:rPr>
              <a:t>Ephesians 5:15-16</a:t>
            </a:r>
            <a:r>
              <a:rPr lang="en-US" dirty="0" smtClean="0"/>
              <a:t> – walk circumspectly, not as fools but as wise, redeeming the time.</a:t>
            </a:r>
          </a:p>
          <a:p>
            <a:r>
              <a:rPr lang="en-US" u="sng" dirty="0" smtClean="0">
                <a:hlinkClick r:id="rId5"/>
              </a:rPr>
              <a:t>1 Peter 1:13</a:t>
            </a:r>
            <a:r>
              <a:rPr lang="en-US" dirty="0" smtClean="0"/>
              <a:t>, “</a:t>
            </a:r>
            <a:r>
              <a:rPr lang="en-US" i="1" dirty="0" smtClean="0"/>
              <a:t>Therefore gird up the loins of your mind, be sober, and rest your hope fully upon the grace that is to be brought to you at the revelation of Jesus Christ</a:t>
            </a:r>
            <a:r>
              <a:rPr lang="en-US" dirty="0" smtClean="0"/>
              <a:t>“</a:t>
            </a:r>
          </a:p>
          <a:p>
            <a:r>
              <a:rPr lang="en-US" u="sng" dirty="0" smtClean="0">
                <a:hlinkClick r:id="rId6"/>
              </a:rPr>
              <a:t>1 Peter 4:7</a:t>
            </a:r>
            <a:r>
              <a:rPr lang="en-US" dirty="0" smtClean="0"/>
              <a:t>, the end of all things is at hand, therefore be serious and watchful in your prayers.</a:t>
            </a:r>
          </a:p>
          <a:p>
            <a:r>
              <a:rPr lang="en-US" u="sng" dirty="0" smtClean="0">
                <a:hlinkClick r:id="rId7"/>
              </a:rPr>
              <a:t>1 Peter 5:8</a:t>
            </a:r>
            <a:r>
              <a:rPr lang="en-US" dirty="0" smtClean="0"/>
              <a:t>, be sober and vigilant because your adversary the devil walks about…</a:t>
            </a:r>
          </a:p>
          <a:p>
            <a:r>
              <a:rPr lang="en-US" dirty="0" smtClean="0"/>
              <a:t>Alertness can keep us aware of our circumstance and help us deal with others – saying the right thing at the right time, etc.  </a:t>
            </a:r>
          </a:p>
          <a:p>
            <a:r>
              <a:rPr lang="en-US" dirty="0" smtClean="0"/>
              <a:t>Or in finding opportunities that present themselves all the time, etc. </a:t>
            </a:r>
          </a:p>
          <a:p>
            <a:endParaRPr lang="en-US" dirty="0"/>
          </a:p>
        </p:txBody>
      </p:sp>
    </p:spTree>
    <p:extLst>
      <p:ext uri="{BB962C8B-B14F-4D97-AF65-F5344CB8AC3E}">
        <p14:creationId xmlns:p14="http://schemas.microsoft.com/office/powerpoint/2010/main" val="109504187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dirty="0" smtClean="0"/>
              <a:t>Tactfulness</a:t>
            </a:r>
            <a:r>
              <a:rPr lang="en-US" dirty="0" smtClean="0"/>
              <a:t> –</a:t>
            </a:r>
            <a:endParaRPr lang="en-US" dirty="0"/>
          </a:p>
        </p:txBody>
      </p:sp>
      <p:sp>
        <p:nvSpPr>
          <p:cNvPr id="3" name="Content Placeholder 2"/>
          <p:cNvSpPr>
            <a:spLocks noGrp="1"/>
          </p:cNvSpPr>
          <p:nvPr>
            <p:ph idx="1"/>
          </p:nvPr>
        </p:nvSpPr>
        <p:spPr>
          <a:xfrm>
            <a:off x="76200" y="685800"/>
            <a:ext cx="9067800" cy="6019800"/>
          </a:xfrm>
        </p:spPr>
        <p:txBody>
          <a:bodyPr>
            <a:normAutofit fontScale="92500" lnSpcReduction="10000"/>
          </a:bodyPr>
          <a:lstStyle/>
          <a:p>
            <a:r>
              <a:rPr lang="en-US" dirty="0"/>
              <a:t> </a:t>
            </a:r>
            <a:r>
              <a:rPr lang="en-US" dirty="0" smtClean="0"/>
              <a:t>Tactful </a:t>
            </a:r>
            <a:r>
              <a:rPr lang="en-US" dirty="0"/>
              <a:t>means to be careful in our conversation and conduct so as not to unnecessarily offend someone. </a:t>
            </a:r>
            <a:endParaRPr lang="en-US" dirty="0" smtClean="0"/>
          </a:p>
          <a:p>
            <a:r>
              <a:rPr lang="en-US" dirty="0" smtClean="0"/>
              <a:t>We can have all the other qualities mentioned here today and last week, yet without tactfulness, it is all for naught.</a:t>
            </a:r>
            <a:r>
              <a:rPr lang="en-US" dirty="0"/>
              <a:t> </a:t>
            </a:r>
            <a:endParaRPr lang="en-US" dirty="0" smtClean="0"/>
          </a:p>
          <a:p>
            <a:r>
              <a:rPr lang="en-US" dirty="0" smtClean="0"/>
              <a:t>We </a:t>
            </a:r>
            <a:r>
              <a:rPr lang="en-US" dirty="0"/>
              <a:t>sometimes use the word, diplomacy.  </a:t>
            </a:r>
            <a:endParaRPr lang="en-US" dirty="0" smtClean="0"/>
          </a:p>
          <a:p>
            <a:r>
              <a:rPr lang="en-US" dirty="0" smtClean="0"/>
              <a:t>Again</a:t>
            </a:r>
            <a:r>
              <a:rPr lang="en-US" dirty="0"/>
              <a:t>, the Bible doesn’t use these terms, but the principle is clearly taught</a:t>
            </a:r>
          </a:p>
          <a:p>
            <a:r>
              <a:rPr lang="en-US" dirty="0" smtClean="0"/>
              <a:t>When </a:t>
            </a:r>
            <a:r>
              <a:rPr lang="en-US" dirty="0"/>
              <a:t>Joseph appeared before Pharaoh, he was tactful as he recommended what to do. (</a:t>
            </a:r>
            <a:r>
              <a:rPr lang="en-US" u="sng" dirty="0">
                <a:hlinkClick r:id="rId2"/>
              </a:rPr>
              <a:t>Genesis 41:33-46</a:t>
            </a:r>
            <a:r>
              <a:rPr lang="en-US" dirty="0" smtClean="0"/>
              <a:t>)</a:t>
            </a:r>
          </a:p>
          <a:p>
            <a:r>
              <a:rPr lang="en-US" dirty="0" smtClean="0"/>
              <a:t>Paul </a:t>
            </a:r>
            <a:r>
              <a:rPr lang="en-US" dirty="0"/>
              <a:t>was tactful as he wrote to Philemon about a delicate situation.</a:t>
            </a:r>
          </a:p>
          <a:p>
            <a:endParaRPr lang="en-US" dirty="0"/>
          </a:p>
        </p:txBody>
      </p:sp>
    </p:spTree>
    <p:extLst>
      <p:ext uri="{BB962C8B-B14F-4D97-AF65-F5344CB8AC3E}">
        <p14:creationId xmlns:p14="http://schemas.microsoft.com/office/powerpoint/2010/main" val="179801788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dirty="0" smtClean="0"/>
              <a:t>Scriptures that call for tactfulness include:</a:t>
            </a:r>
            <a:br>
              <a:rPr lang="en-US" dirty="0" smtClean="0"/>
            </a:br>
            <a:r>
              <a:rPr lang="en-US" dirty="0" smtClean="0"/>
              <a:t>As above – </a:t>
            </a:r>
            <a:r>
              <a:rPr lang="en-US" u="sng" dirty="0" smtClean="0">
                <a:hlinkClick r:id="rId2"/>
              </a:rPr>
              <a:t>Matthew 10:16</a:t>
            </a:r>
            <a:r>
              <a:rPr lang="en-US" dirty="0" smtClean="0"/>
              <a:t> – wise as serpents and harmless as doves &amp; </a:t>
            </a:r>
            <a:r>
              <a:rPr lang="en-US" u="sng" dirty="0" smtClean="0">
                <a:hlinkClick r:id="rId3"/>
              </a:rPr>
              <a:t>Ephesians 5:15-16</a:t>
            </a:r>
            <a:endParaRPr lang="en-US" u="sng" dirty="0" smtClean="0"/>
          </a:p>
          <a:p>
            <a:r>
              <a:rPr lang="en-US" u="sng" dirty="0" smtClean="0">
                <a:hlinkClick r:id="rId4"/>
              </a:rPr>
              <a:t>Proverbs 15:18</a:t>
            </a:r>
            <a:r>
              <a:rPr lang="en-US" dirty="0" smtClean="0"/>
              <a:t> says, “</a:t>
            </a:r>
            <a:r>
              <a:rPr lang="en-US" i="1" dirty="0" smtClean="0"/>
              <a:t>The heart of the righteous studies how to answer, But the mouth of the wicked pours forth evil.</a:t>
            </a:r>
            <a:r>
              <a:rPr lang="en-US" dirty="0" smtClean="0"/>
              <a:t>” </a:t>
            </a:r>
          </a:p>
          <a:p>
            <a:r>
              <a:rPr lang="en-US" dirty="0" smtClean="0"/>
              <a:t>Think of </a:t>
            </a:r>
            <a:r>
              <a:rPr lang="en-US" u="sng" dirty="0" smtClean="0">
                <a:hlinkClick r:id="rId5"/>
              </a:rPr>
              <a:t>James 1:19</a:t>
            </a:r>
            <a:r>
              <a:rPr lang="en-US" dirty="0" smtClean="0"/>
              <a:t> – be swift to hear and slow to speak.</a:t>
            </a:r>
          </a:p>
          <a:p>
            <a:r>
              <a:rPr lang="en-US" u="sng" dirty="0" smtClean="0">
                <a:hlinkClick r:id="rId6"/>
              </a:rPr>
              <a:t>Colossians 4:6</a:t>
            </a:r>
            <a:r>
              <a:rPr lang="en-US" dirty="0" smtClean="0"/>
              <a:t> speaks of our speech being seasoned with grace, seasoned with salt…</a:t>
            </a:r>
          </a:p>
          <a:p>
            <a:r>
              <a:rPr lang="en-US" u="sng" dirty="0" smtClean="0">
                <a:hlinkClick r:id="rId7"/>
              </a:rPr>
              <a:t>Jude 22-23</a:t>
            </a:r>
            <a:r>
              <a:rPr lang="en-US" dirty="0" smtClean="0"/>
              <a:t> – on some have compassion making a distinction…</a:t>
            </a:r>
          </a:p>
          <a:p>
            <a:endParaRPr lang="en-US" dirty="0"/>
          </a:p>
        </p:txBody>
      </p:sp>
    </p:spTree>
    <p:extLst>
      <p:ext uri="{BB962C8B-B14F-4D97-AF65-F5344CB8AC3E}">
        <p14:creationId xmlns:p14="http://schemas.microsoft.com/office/powerpoint/2010/main" val="469696800"/>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406</Words>
  <Application>Microsoft Office PowerPoint</Application>
  <PresentationFormat>On-screen Show (4:3)</PresentationFormat>
  <Paragraphs>137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Building, Maintaining, And Nurturing Good Relationships</vt:lpstr>
      <vt:lpstr>Introduction</vt:lpstr>
      <vt:lpstr>Self-controlled &amp; self-discipline –</vt:lpstr>
      <vt:lpstr>PowerPoint Presentation</vt:lpstr>
      <vt:lpstr>PowerPoint Presentation</vt:lpstr>
      <vt:lpstr>Alertness, soberness –</vt:lpstr>
      <vt:lpstr>PowerPoint Presentation</vt:lpstr>
      <vt:lpstr>Tactfulness –</vt:lpstr>
      <vt:lpstr>PowerPoint Presentation</vt:lpstr>
      <vt:lpstr>PowerPoint Presentation</vt:lpstr>
      <vt:lpstr>Confidence –</vt:lpstr>
      <vt:lpstr>PowerPoint Presentation</vt:lpstr>
      <vt:lpstr>PowerPoint Presentation</vt:lpstr>
      <vt:lpstr>Sincerity, genuineness –</vt:lpstr>
      <vt:lpstr>PowerPoint Presentation</vt:lpstr>
      <vt:lpstr>PowerPoint Presentation</vt:lpstr>
      <vt:lpstr>Responsibility –</vt:lpstr>
      <vt:lpstr>PowerPoint Presentation</vt:lpstr>
      <vt:lpstr>PowerPoint Presentation</vt:lpstr>
      <vt:lpstr>Calmness –</vt:lpstr>
      <vt:lpstr>PowerPoint Presentation</vt:lpstr>
      <vt:lpstr>PowerPoint Presentation</vt:lpstr>
      <vt:lpstr>Optimistic –</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Maintaining, And Nurturing Good Relationships</dc:title>
  <dc:creator>Aarons</dc:creator>
  <cp:lastModifiedBy>Aarons</cp:lastModifiedBy>
  <cp:revision>8</cp:revision>
  <dcterms:created xsi:type="dcterms:W3CDTF">2016-10-21T19:16:59Z</dcterms:created>
  <dcterms:modified xsi:type="dcterms:W3CDTF">2016-10-21T20:05:38Z</dcterms:modified>
</cp:coreProperties>
</file>