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6" r:id="rId6"/>
    <p:sldId id="260" r:id="rId7"/>
    <p:sldId id="261" r:id="rId8"/>
    <p:sldId id="267" r:id="rId9"/>
    <p:sldId id="262" r:id="rId10"/>
    <p:sldId id="263" r:id="rId11"/>
    <p:sldId id="268" r:id="rId12"/>
    <p:sldId id="264" r:id="rId13"/>
    <p:sldId id="271" r:id="rId14"/>
    <p:sldId id="270" r:id="rId15"/>
    <p:sldId id="269" r:id="rId16"/>
    <p:sldId id="272" r:id="rId17"/>
    <p:sldId id="273" r:id="rId18"/>
    <p:sldId id="274" r:id="rId19"/>
    <p:sldId id="26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6" autoAdjust="0"/>
    <p:restoredTop sz="86435" autoAdjust="0"/>
  </p:normalViewPr>
  <p:slideViewPr>
    <p:cSldViewPr>
      <p:cViewPr varScale="1">
        <p:scale>
          <a:sx n="96" d="100"/>
          <a:sy n="96" d="100"/>
        </p:scale>
        <p:origin x="-167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A60278-101D-45CC-B020-1B643CDFC4A2}" type="datetimeFigureOut">
              <a:rPr lang="en-US" smtClean="0"/>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1F7036-9C07-48CB-A675-2FA90340AB26}" type="slidenum">
              <a:rPr lang="en-US" smtClean="0"/>
              <a:t>‹#›</a:t>
            </a:fld>
            <a:endParaRPr lang="en-US"/>
          </a:p>
        </p:txBody>
      </p:sp>
    </p:spTree>
    <p:extLst>
      <p:ext uri="{BB962C8B-B14F-4D97-AF65-F5344CB8AC3E}">
        <p14:creationId xmlns:p14="http://schemas.microsoft.com/office/powerpoint/2010/main" val="145411821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A60278-101D-45CC-B020-1B643CDFC4A2}" type="datetimeFigureOut">
              <a:rPr lang="en-US" smtClean="0"/>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1F7036-9C07-48CB-A675-2FA90340AB26}" type="slidenum">
              <a:rPr lang="en-US" smtClean="0"/>
              <a:t>‹#›</a:t>
            </a:fld>
            <a:endParaRPr lang="en-US"/>
          </a:p>
        </p:txBody>
      </p:sp>
    </p:spTree>
    <p:extLst>
      <p:ext uri="{BB962C8B-B14F-4D97-AF65-F5344CB8AC3E}">
        <p14:creationId xmlns:p14="http://schemas.microsoft.com/office/powerpoint/2010/main" val="199197530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A60278-101D-45CC-B020-1B643CDFC4A2}" type="datetimeFigureOut">
              <a:rPr lang="en-US" smtClean="0"/>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1F7036-9C07-48CB-A675-2FA90340AB26}" type="slidenum">
              <a:rPr lang="en-US" smtClean="0"/>
              <a:t>‹#›</a:t>
            </a:fld>
            <a:endParaRPr lang="en-US"/>
          </a:p>
        </p:txBody>
      </p:sp>
    </p:spTree>
    <p:extLst>
      <p:ext uri="{BB962C8B-B14F-4D97-AF65-F5344CB8AC3E}">
        <p14:creationId xmlns:p14="http://schemas.microsoft.com/office/powerpoint/2010/main" val="164267908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A60278-101D-45CC-B020-1B643CDFC4A2}" type="datetimeFigureOut">
              <a:rPr lang="en-US" smtClean="0"/>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1F7036-9C07-48CB-A675-2FA90340AB26}" type="slidenum">
              <a:rPr lang="en-US" smtClean="0"/>
              <a:t>‹#›</a:t>
            </a:fld>
            <a:endParaRPr lang="en-US"/>
          </a:p>
        </p:txBody>
      </p:sp>
    </p:spTree>
    <p:extLst>
      <p:ext uri="{BB962C8B-B14F-4D97-AF65-F5344CB8AC3E}">
        <p14:creationId xmlns:p14="http://schemas.microsoft.com/office/powerpoint/2010/main" val="335358196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A60278-101D-45CC-B020-1B643CDFC4A2}" type="datetimeFigureOut">
              <a:rPr lang="en-US" smtClean="0"/>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1F7036-9C07-48CB-A675-2FA90340AB26}" type="slidenum">
              <a:rPr lang="en-US" smtClean="0"/>
              <a:t>‹#›</a:t>
            </a:fld>
            <a:endParaRPr lang="en-US"/>
          </a:p>
        </p:txBody>
      </p:sp>
    </p:spTree>
    <p:extLst>
      <p:ext uri="{BB962C8B-B14F-4D97-AF65-F5344CB8AC3E}">
        <p14:creationId xmlns:p14="http://schemas.microsoft.com/office/powerpoint/2010/main" val="205803959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A60278-101D-45CC-B020-1B643CDFC4A2}" type="datetimeFigureOut">
              <a:rPr lang="en-US" smtClean="0"/>
              <a:t>12/4/2016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1F7036-9C07-48CB-A675-2FA90340AB26}" type="slidenum">
              <a:rPr lang="en-US" smtClean="0"/>
              <a:t>‹#›</a:t>
            </a:fld>
            <a:endParaRPr lang="en-US"/>
          </a:p>
        </p:txBody>
      </p:sp>
    </p:spTree>
    <p:extLst>
      <p:ext uri="{BB962C8B-B14F-4D97-AF65-F5344CB8AC3E}">
        <p14:creationId xmlns:p14="http://schemas.microsoft.com/office/powerpoint/2010/main" val="239474111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A60278-101D-45CC-B020-1B643CDFC4A2}" type="datetimeFigureOut">
              <a:rPr lang="en-US" smtClean="0"/>
              <a:t>12/4/2016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1F7036-9C07-48CB-A675-2FA90340AB26}" type="slidenum">
              <a:rPr lang="en-US" smtClean="0"/>
              <a:t>‹#›</a:t>
            </a:fld>
            <a:endParaRPr lang="en-US"/>
          </a:p>
        </p:txBody>
      </p:sp>
    </p:spTree>
    <p:extLst>
      <p:ext uri="{BB962C8B-B14F-4D97-AF65-F5344CB8AC3E}">
        <p14:creationId xmlns:p14="http://schemas.microsoft.com/office/powerpoint/2010/main" val="239107641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A60278-101D-45CC-B020-1B643CDFC4A2}" type="datetimeFigureOut">
              <a:rPr lang="en-US" smtClean="0"/>
              <a:t>12/4/2016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1F7036-9C07-48CB-A675-2FA90340AB26}" type="slidenum">
              <a:rPr lang="en-US" smtClean="0"/>
              <a:t>‹#›</a:t>
            </a:fld>
            <a:endParaRPr lang="en-US"/>
          </a:p>
        </p:txBody>
      </p:sp>
    </p:spTree>
    <p:extLst>
      <p:ext uri="{BB962C8B-B14F-4D97-AF65-F5344CB8AC3E}">
        <p14:creationId xmlns:p14="http://schemas.microsoft.com/office/powerpoint/2010/main" val="95777230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A60278-101D-45CC-B020-1B643CDFC4A2}" type="datetimeFigureOut">
              <a:rPr lang="en-US" smtClean="0"/>
              <a:t>12/4/2016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1F7036-9C07-48CB-A675-2FA90340AB26}" type="slidenum">
              <a:rPr lang="en-US" smtClean="0"/>
              <a:t>‹#›</a:t>
            </a:fld>
            <a:endParaRPr lang="en-US"/>
          </a:p>
        </p:txBody>
      </p:sp>
    </p:spTree>
    <p:extLst>
      <p:ext uri="{BB962C8B-B14F-4D97-AF65-F5344CB8AC3E}">
        <p14:creationId xmlns:p14="http://schemas.microsoft.com/office/powerpoint/2010/main" val="114265669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A60278-101D-45CC-B020-1B643CDFC4A2}" type="datetimeFigureOut">
              <a:rPr lang="en-US" smtClean="0"/>
              <a:t>12/4/2016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1F7036-9C07-48CB-A675-2FA90340AB26}" type="slidenum">
              <a:rPr lang="en-US" smtClean="0"/>
              <a:t>‹#›</a:t>
            </a:fld>
            <a:endParaRPr lang="en-US"/>
          </a:p>
        </p:txBody>
      </p:sp>
    </p:spTree>
    <p:extLst>
      <p:ext uri="{BB962C8B-B14F-4D97-AF65-F5344CB8AC3E}">
        <p14:creationId xmlns:p14="http://schemas.microsoft.com/office/powerpoint/2010/main" val="16078563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A60278-101D-45CC-B020-1B643CDFC4A2}" type="datetimeFigureOut">
              <a:rPr lang="en-US" smtClean="0"/>
              <a:t>12/4/2016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1F7036-9C07-48CB-A675-2FA90340AB26}" type="slidenum">
              <a:rPr lang="en-US" smtClean="0"/>
              <a:t>‹#›</a:t>
            </a:fld>
            <a:endParaRPr lang="en-US"/>
          </a:p>
        </p:txBody>
      </p:sp>
    </p:spTree>
    <p:extLst>
      <p:ext uri="{BB962C8B-B14F-4D97-AF65-F5344CB8AC3E}">
        <p14:creationId xmlns:p14="http://schemas.microsoft.com/office/powerpoint/2010/main" val="27899986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alpha val="62000"/>
              </a:schemeClr>
            </a:gs>
            <a:gs pos="50000">
              <a:schemeClr val="accent6">
                <a:lumMod val="60000"/>
                <a:lumOff val="40000"/>
              </a:schemeClr>
            </a:gs>
            <a:gs pos="100000">
              <a:srgbClr val="156B13">
                <a:alpha val="34000"/>
              </a:srgb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A60278-101D-45CC-B020-1B643CDFC4A2}" type="datetimeFigureOut">
              <a:rPr lang="en-US" smtClean="0"/>
              <a:t>12/4/2016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1F7036-9C07-48CB-A675-2FA90340AB26}" type="slidenum">
              <a:rPr lang="en-US" smtClean="0"/>
              <a:t>‹#›</a:t>
            </a:fld>
            <a:endParaRPr lang="en-US"/>
          </a:p>
        </p:txBody>
      </p:sp>
    </p:spTree>
    <p:extLst>
      <p:ext uri="{BB962C8B-B14F-4D97-AF65-F5344CB8AC3E}">
        <p14:creationId xmlns:p14="http://schemas.microsoft.com/office/powerpoint/2010/main" val="1246878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biblia.com/bible/nkjv/Lev.%2019.2" TargetMode="External"/><Relationship Id="rId2" Type="http://schemas.openxmlformats.org/officeDocument/2006/relationships/hyperlink" Target="http://biblia.com/bible/nkjv/1%20Cor.%2010.11" TargetMode="External"/><Relationship Id="rId1" Type="http://schemas.openxmlformats.org/officeDocument/2006/relationships/slideLayout" Target="../slideLayouts/slideLayout2.xml"/><Relationship Id="rId6" Type="http://schemas.openxmlformats.org/officeDocument/2006/relationships/hyperlink" Target="http://biblia.com/bible/nkjv/Ephesians%205.1" TargetMode="External"/><Relationship Id="rId5" Type="http://schemas.openxmlformats.org/officeDocument/2006/relationships/hyperlink" Target="http://biblia.com/bible/nkjv/Ephesians%204.32" TargetMode="External"/><Relationship Id="rId4" Type="http://schemas.openxmlformats.org/officeDocument/2006/relationships/hyperlink" Target="http://biblia.com/bible/nkjv/Matthew%205.48"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biblia.com/bible/nkjv/John%2013.15" TargetMode="External"/><Relationship Id="rId2" Type="http://schemas.openxmlformats.org/officeDocument/2006/relationships/hyperlink" Target="http://biblia.com/bible/nkjv/1%20Corinthians%2011.1" TargetMode="External"/><Relationship Id="rId1" Type="http://schemas.openxmlformats.org/officeDocument/2006/relationships/slideLayout" Target="../slideLayouts/slideLayout2.xml"/><Relationship Id="rId5" Type="http://schemas.openxmlformats.org/officeDocument/2006/relationships/hyperlink" Target="http://biblia.com/bible/nkjv/Phil.%202.4-5" TargetMode="External"/><Relationship Id="rId4" Type="http://schemas.openxmlformats.org/officeDocument/2006/relationships/hyperlink" Target="http://biblia.com/bible/nkjv/1%20Pet.%202.21-25"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biblia.com/bible/nkjv/1%20Timothy%204.12"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biblia.com/bible/nkjv/1%20Thess.%205.11" TargetMode="External"/><Relationship Id="rId2" Type="http://schemas.openxmlformats.org/officeDocument/2006/relationships/hyperlink" Target="http://biblia.com/bible/nkjv/Eph.%204.29" TargetMode="External"/><Relationship Id="rId1" Type="http://schemas.openxmlformats.org/officeDocument/2006/relationships/slideLayout" Target="../slideLayouts/slideLayout2.xml"/><Relationship Id="rId6" Type="http://schemas.openxmlformats.org/officeDocument/2006/relationships/hyperlink" Target="http://biblia.com/bible/nkjv/1%20Timothy%204.16" TargetMode="External"/><Relationship Id="rId5" Type="http://schemas.openxmlformats.org/officeDocument/2006/relationships/hyperlink" Target="http://biblia.com/bible/nkjv/1%20Timothy%204.13" TargetMode="External"/><Relationship Id="rId4" Type="http://schemas.openxmlformats.org/officeDocument/2006/relationships/hyperlink" Target="http://biblia.com/bible/nkjv/Eph%204.31-32"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biblia.com/bible/nkjv/1%20Peter%201.15" TargetMode="External"/><Relationship Id="rId2" Type="http://schemas.openxmlformats.org/officeDocument/2006/relationships/hyperlink" Target="http://biblia.com/bible/nkjv/James%203.13"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biblia.com/bible/nkjv/Matthew%2022.37-39" TargetMode="External"/><Relationship Id="rId2" Type="http://schemas.openxmlformats.org/officeDocument/2006/relationships/hyperlink" Target="http://biblia.com/bible/nkjv/1%20Corinthians%2016.14"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biblia.com/bible/nkjv/1%20Peter%201.22" TargetMode="External"/><Relationship Id="rId2" Type="http://schemas.openxmlformats.org/officeDocument/2006/relationships/hyperlink" Target="http://biblia.com/bible/nkjv/Romans%2012.11"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biblia.com/bible/nkjv/Hebrews%2010.22" TargetMode="External"/><Relationship Id="rId2" Type="http://schemas.openxmlformats.org/officeDocument/2006/relationships/hyperlink" Target="http://biblia.com/bible/nkjv/Hebrews%2011.6"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biblia.com/bible/nkjv/Psalm%2024.4" TargetMode="External"/><Relationship Id="rId2" Type="http://schemas.openxmlformats.org/officeDocument/2006/relationships/hyperlink" Target="http://biblia.com/bible/nkjv/1%20Tim.%201.5"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biblia.com/bible/nkjv/1%20Cor%2010.11" TargetMode="External"/><Relationship Id="rId2" Type="http://schemas.openxmlformats.org/officeDocument/2006/relationships/hyperlink" Target="http://biblia.com/bible/nkjv/1%20Cor.%2010.6"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biblia.com/bible/nkjv/1%20Tim.%204.12" TargetMode="External"/><Relationship Id="rId2" Type="http://schemas.openxmlformats.org/officeDocument/2006/relationships/hyperlink" Target="http://biblia.com/bible/nkjv/1%20Peter%203.1-2" TargetMode="External"/><Relationship Id="rId1" Type="http://schemas.openxmlformats.org/officeDocument/2006/relationships/slideLayout" Target="../slideLayouts/slideLayout2.xml"/><Relationship Id="rId6" Type="http://schemas.openxmlformats.org/officeDocument/2006/relationships/hyperlink" Target="http://biblia.com/bible/nkjv/Matthew%2018.6" TargetMode="External"/><Relationship Id="rId5" Type="http://schemas.openxmlformats.org/officeDocument/2006/relationships/hyperlink" Target="http://biblia.com/bible/nkjv/1%20Peter%202.12" TargetMode="External"/><Relationship Id="rId4" Type="http://schemas.openxmlformats.org/officeDocument/2006/relationships/hyperlink" Target="http://biblia.com/bible/nkjv/Titus%202.6-7"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biblia.com/bible/nkjv/Philippians%202.14-16" TargetMode="External"/><Relationship Id="rId2" Type="http://schemas.openxmlformats.org/officeDocument/2006/relationships/hyperlink" Target="http://biblia.com/bible/nkjv/Matthew%205.13-16"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biblia.com/bible/nkjv/2%20Corinthians%201.12" TargetMode="External"/><Relationship Id="rId2" Type="http://schemas.openxmlformats.org/officeDocument/2006/relationships/hyperlink" Target="http://biblia.com/bible/nkjv/Titus%202.7" TargetMode="External"/><Relationship Id="rId1" Type="http://schemas.openxmlformats.org/officeDocument/2006/relationships/slideLayout" Target="../slideLayouts/slideLayout2.xml"/><Relationship Id="rId4" Type="http://schemas.openxmlformats.org/officeDocument/2006/relationships/hyperlink" Target="http://biblia.com/bible/nkjv/Prov.%2020.7"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biblia.com/bible/nkjv/1%20Peter%205.2-3" TargetMode="External"/><Relationship Id="rId7" Type="http://schemas.openxmlformats.org/officeDocument/2006/relationships/hyperlink" Target="http://biblia.com/bible/nkjv/2%20Tim.%203.10-11" TargetMode="External"/><Relationship Id="rId2" Type="http://schemas.openxmlformats.org/officeDocument/2006/relationships/hyperlink" Target="http://biblia.com/bible/nkjv/Heb.%2013.7" TargetMode="External"/><Relationship Id="rId1" Type="http://schemas.openxmlformats.org/officeDocument/2006/relationships/slideLayout" Target="../slideLayouts/slideLayout2.xml"/><Relationship Id="rId6" Type="http://schemas.openxmlformats.org/officeDocument/2006/relationships/hyperlink" Target="http://biblia.com/bible/nkjv/Phil.%204.9" TargetMode="External"/><Relationship Id="rId5" Type="http://schemas.openxmlformats.org/officeDocument/2006/relationships/hyperlink" Target="http://biblia.com/bible/nkjv/Phil.%203.17" TargetMode="External"/><Relationship Id="rId4" Type="http://schemas.openxmlformats.org/officeDocument/2006/relationships/hyperlink" Target="http://biblia.com/bible/nkjv/Heb.%206.11-1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304800"/>
            <a:ext cx="8915400" cy="3886199"/>
          </a:xfrm>
        </p:spPr>
        <p:txBody>
          <a:bodyPr>
            <a:noAutofit/>
          </a:bodyPr>
          <a:lstStyle/>
          <a:p>
            <a:r>
              <a:rPr lang="en-US" sz="7200" dirty="0" smtClean="0"/>
              <a:t>Building, Maintaining, and Nurturing Good Relationships</a:t>
            </a:r>
            <a:endParaRPr lang="en-US" sz="7200" dirty="0"/>
          </a:p>
        </p:txBody>
      </p:sp>
      <p:sp>
        <p:nvSpPr>
          <p:cNvPr id="3" name="Subtitle 2"/>
          <p:cNvSpPr>
            <a:spLocks noGrp="1"/>
          </p:cNvSpPr>
          <p:nvPr>
            <p:ph type="subTitle" idx="1"/>
          </p:nvPr>
        </p:nvSpPr>
        <p:spPr>
          <a:xfrm>
            <a:off x="1371600" y="4572000"/>
            <a:ext cx="6400800" cy="1752600"/>
          </a:xfrm>
        </p:spPr>
        <p:txBody>
          <a:bodyPr>
            <a:normAutofit/>
          </a:bodyPr>
          <a:lstStyle/>
          <a:p>
            <a:r>
              <a:rPr lang="en-US" sz="6600" b="1" dirty="0">
                <a:solidFill>
                  <a:schemeClr val="tx1"/>
                </a:solidFill>
              </a:rPr>
              <a:t>Be an Example</a:t>
            </a:r>
            <a:endParaRPr lang="en-US" sz="6600" dirty="0">
              <a:solidFill>
                <a:schemeClr val="tx1"/>
              </a:solidFill>
            </a:endParaRPr>
          </a:p>
        </p:txBody>
      </p:sp>
    </p:spTree>
    <p:extLst>
      <p:ext uri="{BB962C8B-B14F-4D97-AF65-F5344CB8AC3E}">
        <p14:creationId xmlns:p14="http://schemas.microsoft.com/office/powerpoint/2010/main" val="278629339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dirty="0" smtClean="0"/>
              <a:t>Learning from bad examples</a:t>
            </a:r>
            <a:endParaRPr lang="en-US" dirty="0"/>
          </a:p>
        </p:txBody>
      </p:sp>
      <p:sp>
        <p:nvSpPr>
          <p:cNvPr id="3" name="Content Placeholder 2"/>
          <p:cNvSpPr>
            <a:spLocks noGrp="1"/>
          </p:cNvSpPr>
          <p:nvPr>
            <p:ph idx="1"/>
          </p:nvPr>
        </p:nvSpPr>
        <p:spPr>
          <a:xfrm>
            <a:off x="0" y="838200"/>
            <a:ext cx="9144000" cy="5867400"/>
          </a:xfrm>
        </p:spPr>
        <p:txBody>
          <a:bodyPr>
            <a:normAutofit fontScale="92500" lnSpcReduction="10000"/>
          </a:bodyPr>
          <a:lstStyle/>
          <a:p>
            <a:r>
              <a:rPr lang="en-US" dirty="0" smtClean="0"/>
              <a:t>– </a:t>
            </a:r>
            <a:r>
              <a:rPr lang="en-US" dirty="0"/>
              <a:t>this is equally crucial.  Someone once said, “Those who fail to learn from the past are doomed to repeat it</a:t>
            </a:r>
            <a:r>
              <a:rPr lang="en-US" dirty="0" smtClean="0"/>
              <a:t>.”</a:t>
            </a:r>
          </a:p>
          <a:p>
            <a:r>
              <a:rPr lang="en-US" dirty="0" smtClean="0"/>
              <a:t>The </a:t>
            </a:r>
            <a:r>
              <a:rPr lang="en-US" dirty="0"/>
              <a:t>Bible makes sure to give us both good and bad examples to learn from – e.g. </a:t>
            </a:r>
            <a:r>
              <a:rPr lang="en-US" u="sng" dirty="0">
                <a:hlinkClick r:id="rId2"/>
              </a:rPr>
              <a:t>1 </a:t>
            </a:r>
            <a:r>
              <a:rPr lang="en-US" u="sng" dirty="0" smtClean="0">
                <a:hlinkClick r:id="rId2"/>
              </a:rPr>
              <a:t>Corinthians </a:t>
            </a:r>
            <a:r>
              <a:rPr lang="en-US" u="sng" dirty="0">
                <a:hlinkClick r:id="rId2"/>
              </a:rPr>
              <a:t>10:11</a:t>
            </a:r>
            <a:r>
              <a:rPr lang="en-US" dirty="0"/>
              <a:t> – the failures of the children of Israel in the wilderness are examples for us to </a:t>
            </a:r>
            <a:r>
              <a:rPr lang="en-US" b="1" u="sng" dirty="0" smtClean="0"/>
              <a:t>NOT</a:t>
            </a:r>
            <a:r>
              <a:rPr lang="en-US" dirty="0" smtClean="0"/>
              <a:t> follow</a:t>
            </a:r>
            <a:r>
              <a:rPr lang="en-US" dirty="0"/>
              <a:t>.</a:t>
            </a:r>
          </a:p>
          <a:p>
            <a:r>
              <a:rPr lang="en-US" b="1" i="1" dirty="0" smtClean="0"/>
              <a:t>God </a:t>
            </a:r>
            <a:r>
              <a:rPr lang="en-US" b="1" i="1" dirty="0"/>
              <a:t>is our example</a:t>
            </a:r>
            <a:r>
              <a:rPr lang="en-US" dirty="0"/>
              <a:t> – </a:t>
            </a:r>
            <a:r>
              <a:rPr lang="en-US" u="sng" dirty="0" smtClean="0">
                <a:hlinkClick r:id="rId3"/>
              </a:rPr>
              <a:t>Leviticus </a:t>
            </a:r>
            <a:r>
              <a:rPr lang="en-US" u="sng" dirty="0">
                <a:hlinkClick r:id="rId3"/>
              </a:rPr>
              <a:t>19:2</a:t>
            </a:r>
            <a:r>
              <a:rPr lang="en-US" dirty="0"/>
              <a:t> He said, “Be holy, for I am holy</a:t>
            </a:r>
            <a:r>
              <a:rPr lang="en-US" dirty="0" smtClean="0"/>
              <a:t>.”</a:t>
            </a:r>
          </a:p>
          <a:p>
            <a:r>
              <a:rPr lang="en-US" u="sng" dirty="0" smtClean="0">
                <a:hlinkClick r:id="rId4"/>
              </a:rPr>
              <a:t>Matthew </a:t>
            </a:r>
            <a:r>
              <a:rPr lang="en-US" u="sng" dirty="0">
                <a:hlinkClick r:id="rId4"/>
              </a:rPr>
              <a:t>5:48</a:t>
            </a:r>
            <a:r>
              <a:rPr lang="en-US" dirty="0"/>
              <a:t> strive for perfection (in forgiving) as God is perfect</a:t>
            </a:r>
            <a:r>
              <a:rPr lang="en-US" dirty="0" smtClean="0"/>
              <a:t>.</a:t>
            </a:r>
          </a:p>
          <a:p>
            <a:r>
              <a:rPr lang="en-US" u="sng" dirty="0" smtClean="0">
                <a:hlinkClick r:id="rId5"/>
              </a:rPr>
              <a:t>Ephesians </a:t>
            </a:r>
            <a:r>
              <a:rPr lang="en-US" u="sng" dirty="0">
                <a:hlinkClick r:id="rId5"/>
              </a:rPr>
              <a:t>4:32</a:t>
            </a:r>
            <a:r>
              <a:rPr lang="en-US" dirty="0" smtClean="0"/>
              <a:t>) and </a:t>
            </a:r>
            <a:r>
              <a:rPr lang="en-US" u="sng" dirty="0" smtClean="0">
                <a:hlinkClick r:id="rId6"/>
              </a:rPr>
              <a:t>Ephesians </a:t>
            </a:r>
            <a:r>
              <a:rPr lang="en-US" u="sng" dirty="0">
                <a:hlinkClick r:id="rId6"/>
              </a:rPr>
              <a:t>5:1</a:t>
            </a:r>
            <a:r>
              <a:rPr lang="en-US" dirty="0"/>
              <a:t> calls for us to be imitators of God as dear children.</a:t>
            </a:r>
          </a:p>
          <a:p>
            <a:endParaRPr lang="en-US" dirty="0"/>
          </a:p>
        </p:txBody>
      </p:sp>
    </p:spTree>
    <p:extLst>
      <p:ext uri="{BB962C8B-B14F-4D97-AF65-F5344CB8AC3E}">
        <p14:creationId xmlns:p14="http://schemas.microsoft.com/office/powerpoint/2010/main" val="49511638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rmAutofit fontScale="90000"/>
          </a:bodyPr>
          <a:lstStyle/>
          <a:p>
            <a:r>
              <a:rPr lang="en-US" b="1" i="1" dirty="0" smtClean="0"/>
              <a:t>Jesus is our ultimate example of being a proper example</a:t>
            </a:r>
            <a:r>
              <a:rPr lang="en-US" dirty="0" smtClean="0"/>
              <a:t> </a:t>
            </a:r>
            <a:endParaRPr lang="en-US" dirty="0"/>
          </a:p>
        </p:txBody>
      </p:sp>
      <p:sp>
        <p:nvSpPr>
          <p:cNvPr id="3" name="Content Placeholder 2"/>
          <p:cNvSpPr>
            <a:spLocks noGrp="1"/>
          </p:cNvSpPr>
          <p:nvPr>
            <p:ph idx="1"/>
          </p:nvPr>
        </p:nvSpPr>
        <p:spPr>
          <a:xfrm>
            <a:off x="76200" y="1219200"/>
            <a:ext cx="8991600" cy="5486400"/>
          </a:xfrm>
        </p:spPr>
        <p:txBody>
          <a:bodyPr>
            <a:normAutofit fontScale="92500" lnSpcReduction="20000"/>
          </a:bodyPr>
          <a:lstStyle/>
          <a:p>
            <a:r>
              <a:rPr lang="en-US" u="sng" dirty="0" smtClean="0">
                <a:hlinkClick r:id="rId2"/>
              </a:rPr>
              <a:t>1 Corinthians 11:1</a:t>
            </a:r>
            <a:r>
              <a:rPr lang="en-US" dirty="0" smtClean="0"/>
              <a:t>, Paul challenged brethren to imitate him as he imitated Christ.  </a:t>
            </a:r>
          </a:p>
          <a:p>
            <a:r>
              <a:rPr lang="en-US" dirty="0" smtClean="0"/>
              <a:t>That is what this is about.  </a:t>
            </a:r>
          </a:p>
          <a:p>
            <a:r>
              <a:rPr lang="en-US" dirty="0" smtClean="0"/>
              <a:t>IF you want to be holy, seek to imitate the example of Jesus. </a:t>
            </a:r>
          </a:p>
          <a:p>
            <a:r>
              <a:rPr lang="en-US" u="sng" dirty="0" smtClean="0">
                <a:hlinkClick r:id="rId3"/>
              </a:rPr>
              <a:t>John 13:15</a:t>
            </a:r>
            <a:r>
              <a:rPr lang="en-US" dirty="0" smtClean="0"/>
              <a:t>, after washing feet He said, “Do as I have done to you” (serve)</a:t>
            </a:r>
          </a:p>
          <a:p>
            <a:r>
              <a:rPr lang="en-US" u="sng" dirty="0" smtClean="0">
                <a:hlinkClick r:id="rId4"/>
              </a:rPr>
              <a:t>1 Peter 2:21-25</a:t>
            </a:r>
            <a:r>
              <a:rPr lang="en-US" dirty="0" smtClean="0"/>
              <a:t> – Jesus is an example of suffering, commitment, &amp; restraint.</a:t>
            </a:r>
          </a:p>
          <a:p>
            <a:r>
              <a:rPr lang="en-US" dirty="0" smtClean="0"/>
              <a:t>Finally, </a:t>
            </a:r>
            <a:r>
              <a:rPr lang="en-US" u="sng" dirty="0" smtClean="0">
                <a:hlinkClick r:id="rId5"/>
              </a:rPr>
              <a:t>Philippians 2:4-5</a:t>
            </a:r>
            <a:r>
              <a:rPr lang="en-US" dirty="0" smtClean="0"/>
              <a:t> – we look out for the interests of others.  </a:t>
            </a:r>
          </a:p>
          <a:p>
            <a:r>
              <a:rPr lang="en-US" dirty="0" smtClean="0"/>
              <a:t>We should seek the mind of Christ who in humility came to this earth.</a:t>
            </a:r>
          </a:p>
          <a:p>
            <a:endParaRPr lang="en-US" dirty="0"/>
          </a:p>
        </p:txBody>
      </p:sp>
    </p:spTree>
    <p:extLst>
      <p:ext uri="{BB962C8B-B14F-4D97-AF65-F5344CB8AC3E}">
        <p14:creationId xmlns:p14="http://schemas.microsoft.com/office/powerpoint/2010/main" val="229495506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b="1" u="sng" dirty="0" smtClean="0">
                <a:hlinkClick r:id="rId2"/>
              </a:rPr>
              <a:t>1 Timothy 4:12</a:t>
            </a:r>
            <a:endParaRPr lang="en-US" dirty="0"/>
          </a:p>
        </p:txBody>
      </p:sp>
      <p:sp>
        <p:nvSpPr>
          <p:cNvPr id="3" name="Content Placeholder 2"/>
          <p:cNvSpPr>
            <a:spLocks noGrp="1"/>
          </p:cNvSpPr>
          <p:nvPr>
            <p:ph idx="1"/>
          </p:nvPr>
        </p:nvSpPr>
        <p:spPr>
          <a:xfrm>
            <a:off x="76200" y="1143000"/>
            <a:ext cx="8991600" cy="5486400"/>
          </a:xfrm>
        </p:spPr>
        <p:txBody>
          <a:bodyPr>
            <a:normAutofit/>
          </a:bodyPr>
          <a:lstStyle/>
          <a:p>
            <a:r>
              <a:rPr lang="en-US" sz="4400" b="1" i="1" dirty="0" smtClean="0"/>
              <a:t>“Let no one look down on your youthfulness, but rather in speech, conduct, love, faith and purity, show yourself an example of those who believe”.</a:t>
            </a:r>
          </a:p>
          <a:p>
            <a:endParaRPr lang="en-US" dirty="0"/>
          </a:p>
        </p:txBody>
      </p:sp>
    </p:spTree>
    <p:extLst>
      <p:ext uri="{BB962C8B-B14F-4D97-AF65-F5344CB8AC3E}">
        <p14:creationId xmlns:p14="http://schemas.microsoft.com/office/powerpoint/2010/main" val="234861262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dirty="0" smtClean="0"/>
              <a:t>In word</a:t>
            </a:r>
            <a:r>
              <a:rPr lang="en-US" dirty="0" smtClean="0"/>
              <a:t> (speech)</a:t>
            </a:r>
            <a:endParaRPr lang="en-US" dirty="0"/>
          </a:p>
        </p:txBody>
      </p:sp>
      <p:sp>
        <p:nvSpPr>
          <p:cNvPr id="3" name="Content Placeholder 2"/>
          <p:cNvSpPr>
            <a:spLocks noGrp="1"/>
          </p:cNvSpPr>
          <p:nvPr>
            <p:ph idx="1"/>
          </p:nvPr>
        </p:nvSpPr>
        <p:spPr>
          <a:xfrm>
            <a:off x="76200" y="990600"/>
            <a:ext cx="9067800" cy="5715000"/>
          </a:xfrm>
        </p:spPr>
        <p:txBody>
          <a:bodyPr/>
          <a:lstStyle/>
          <a:p>
            <a:r>
              <a:rPr lang="en-US" dirty="0" smtClean="0"/>
              <a:t>This is talking about our conversation </a:t>
            </a:r>
          </a:p>
          <a:p>
            <a:r>
              <a:rPr lang="en-US" dirty="0" smtClean="0"/>
              <a:t>In the Bible, our conversation speaks to our overall life behavior.</a:t>
            </a:r>
          </a:p>
          <a:p>
            <a:r>
              <a:rPr lang="en-US" dirty="0" smtClean="0"/>
              <a:t>(</a:t>
            </a:r>
            <a:r>
              <a:rPr lang="en-US" u="sng" dirty="0" smtClean="0">
                <a:hlinkClick r:id="rId2"/>
              </a:rPr>
              <a:t>Ephesians 4:29</a:t>
            </a:r>
            <a:r>
              <a:rPr lang="en-US" dirty="0" smtClean="0"/>
              <a:t>, </a:t>
            </a:r>
            <a:r>
              <a:rPr lang="en-US" u="sng" dirty="0" smtClean="0">
                <a:hlinkClick r:id="rId3"/>
              </a:rPr>
              <a:t>1 Thessalonians 5:11</a:t>
            </a:r>
            <a:r>
              <a:rPr lang="en-US" dirty="0" smtClean="0"/>
              <a:t>)</a:t>
            </a:r>
          </a:p>
          <a:p>
            <a:r>
              <a:rPr lang="en-US" dirty="0" smtClean="0"/>
              <a:t>Sometimes it means to practice restraint with our lips (avoid sinful conversation) – </a:t>
            </a:r>
            <a:r>
              <a:rPr lang="en-US" u="sng" dirty="0" smtClean="0">
                <a:hlinkClick r:id="rId2"/>
              </a:rPr>
              <a:t>Ephesians 4:29</a:t>
            </a:r>
            <a:r>
              <a:rPr lang="en-US" dirty="0" smtClean="0"/>
              <a:t>, </a:t>
            </a:r>
            <a:r>
              <a:rPr lang="en-US" u="sng" dirty="0" smtClean="0">
                <a:hlinkClick r:id="rId4"/>
              </a:rPr>
              <a:t>31-32</a:t>
            </a:r>
            <a:r>
              <a:rPr lang="en-US" u="sng" dirty="0" smtClean="0"/>
              <a:t>.</a:t>
            </a:r>
          </a:p>
          <a:p>
            <a:r>
              <a:rPr lang="en-US" dirty="0" smtClean="0"/>
              <a:t>Finally, it could have reference to the message we present – God’s word – </a:t>
            </a:r>
            <a:r>
              <a:rPr lang="en-US" u="sng" dirty="0" smtClean="0">
                <a:hlinkClick r:id="rId5"/>
              </a:rPr>
              <a:t>1 Timothy 4:13</a:t>
            </a:r>
            <a:r>
              <a:rPr lang="en-US" dirty="0" smtClean="0"/>
              <a:t>, </a:t>
            </a:r>
            <a:r>
              <a:rPr lang="en-US" u="sng" dirty="0" smtClean="0">
                <a:hlinkClick r:id="rId6"/>
              </a:rPr>
              <a:t>16</a:t>
            </a:r>
            <a:endParaRPr lang="en-US" dirty="0" smtClean="0"/>
          </a:p>
          <a:p>
            <a:endParaRPr lang="en-US" dirty="0"/>
          </a:p>
        </p:txBody>
      </p:sp>
    </p:spTree>
    <p:extLst>
      <p:ext uri="{BB962C8B-B14F-4D97-AF65-F5344CB8AC3E}">
        <p14:creationId xmlns:p14="http://schemas.microsoft.com/office/powerpoint/2010/main" val="23407593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dirty="0" smtClean="0"/>
              <a:t> </a:t>
            </a:r>
            <a:r>
              <a:rPr lang="en-US" b="1" i="1" dirty="0" smtClean="0"/>
              <a:t>In conduct</a:t>
            </a:r>
            <a:endParaRPr lang="en-US" dirty="0"/>
          </a:p>
        </p:txBody>
      </p:sp>
      <p:sp>
        <p:nvSpPr>
          <p:cNvPr id="3" name="Content Placeholder 2"/>
          <p:cNvSpPr>
            <a:spLocks noGrp="1"/>
          </p:cNvSpPr>
          <p:nvPr>
            <p:ph idx="1"/>
          </p:nvPr>
        </p:nvSpPr>
        <p:spPr>
          <a:xfrm>
            <a:off x="0" y="762000"/>
            <a:ext cx="9067800" cy="5943600"/>
          </a:xfrm>
        </p:spPr>
        <p:txBody>
          <a:bodyPr/>
          <a:lstStyle/>
          <a:p>
            <a:r>
              <a:rPr lang="en-US" b="1" i="1" dirty="0" smtClean="0"/>
              <a:t> </a:t>
            </a:r>
            <a:r>
              <a:rPr lang="en-US" dirty="0" smtClean="0"/>
              <a:t>– our manner of life.  </a:t>
            </a:r>
          </a:p>
          <a:p>
            <a:r>
              <a:rPr lang="en-US" dirty="0" smtClean="0"/>
              <a:t>KJV uses the word “conversation” – the way we act is certainly a concern with our example.    </a:t>
            </a:r>
          </a:p>
          <a:p>
            <a:r>
              <a:rPr lang="en-US" dirty="0" smtClean="0"/>
              <a:t>We need consistency (avoiding hypocrisy) and submission to His will – </a:t>
            </a:r>
          </a:p>
          <a:p>
            <a:r>
              <a:rPr lang="en-US" u="sng" dirty="0" smtClean="0">
                <a:hlinkClick r:id="rId2"/>
              </a:rPr>
              <a:t>James 3:13</a:t>
            </a:r>
            <a:r>
              <a:rPr lang="en-US" dirty="0" smtClean="0"/>
              <a:t> – the wise and understanding will show by his good conduct that his works are done in the meekness of wisdom.  </a:t>
            </a:r>
          </a:p>
          <a:p>
            <a:r>
              <a:rPr lang="en-US" u="sng" dirty="0" smtClean="0">
                <a:hlinkClick r:id="rId3"/>
              </a:rPr>
              <a:t>1 Peter 1:15</a:t>
            </a:r>
            <a:r>
              <a:rPr lang="en-US" dirty="0" smtClean="0"/>
              <a:t> says that we be holy in our conduct.</a:t>
            </a:r>
          </a:p>
          <a:p>
            <a:endParaRPr lang="en-US" dirty="0"/>
          </a:p>
        </p:txBody>
      </p:sp>
    </p:spTree>
    <p:extLst>
      <p:ext uri="{BB962C8B-B14F-4D97-AF65-F5344CB8AC3E}">
        <p14:creationId xmlns:p14="http://schemas.microsoft.com/office/powerpoint/2010/main" val="302550059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dirty="0" smtClean="0"/>
              <a:t>In love</a:t>
            </a:r>
            <a:r>
              <a:rPr lang="en-US" dirty="0" smtClean="0"/>
              <a:t> </a:t>
            </a:r>
            <a:endParaRPr lang="en-US" dirty="0"/>
          </a:p>
        </p:txBody>
      </p:sp>
      <p:sp>
        <p:nvSpPr>
          <p:cNvPr id="3" name="Content Placeholder 2"/>
          <p:cNvSpPr>
            <a:spLocks noGrp="1"/>
          </p:cNvSpPr>
          <p:nvPr>
            <p:ph idx="1"/>
          </p:nvPr>
        </p:nvSpPr>
        <p:spPr>
          <a:xfrm>
            <a:off x="76200" y="990600"/>
            <a:ext cx="9067800" cy="5715000"/>
          </a:xfrm>
        </p:spPr>
        <p:txBody>
          <a:bodyPr>
            <a:normAutofit/>
          </a:bodyPr>
          <a:lstStyle/>
          <a:p>
            <a:r>
              <a:rPr lang="en-US" dirty="0" smtClean="0"/>
              <a:t>– in the way we care for others.   </a:t>
            </a:r>
          </a:p>
          <a:p>
            <a:r>
              <a:rPr lang="en-US" dirty="0" smtClean="0"/>
              <a:t>As the saying goes, actions speak louder than words.  </a:t>
            </a:r>
          </a:p>
          <a:p>
            <a:r>
              <a:rPr lang="en-US" dirty="0" smtClean="0"/>
              <a:t>We need to do what we can and do so with godly love.  </a:t>
            </a:r>
          </a:p>
          <a:p>
            <a:r>
              <a:rPr lang="en-US" u="sng" dirty="0" smtClean="0">
                <a:hlinkClick r:id="rId2"/>
              </a:rPr>
              <a:t>1 Corinthians 16:14</a:t>
            </a:r>
            <a:r>
              <a:rPr lang="en-US" dirty="0" smtClean="0"/>
              <a:t> calls for us to let all be done with love.   </a:t>
            </a:r>
          </a:p>
          <a:p>
            <a:r>
              <a:rPr lang="en-US" dirty="0" smtClean="0"/>
              <a:t>We love God and our neighbors –</a:t>
            </a:r>
            <a:r>
              <a:rPr lang="en-US" u="sng" dirty="0" smtClean="0">
                <a:hlinkClick r:id="rId3"/>
              </a:rPr>
              <a:t>Matthew 22:37-39</a:t>
            </a:r>
            <a:r>
              <a:rPr lang="en-US" dirty="0" smtClean="0"/>
              <a:t>.</a:t>
            </a:r>
          </a:p>
          <a:p>
            <a:endParaRPr lang="en-US" dirty="0"/>
          </a:p>
        </p:txBody>
      </p:sp>
    </p:spTree>
    <p:extLst>
      <p:ext uri="{BB962C8B-B14F-4D97-AF65-F5344CB8AC3E}">
        <p14:creationId xmlns:p14="http://schemas.microsoft.com/office/powerpoint/2010/main" val="216996554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dirty="0" smtClean="0"/>
              <a:t>In spirit</a:t>
            </a:r>
            <a:r>
              <a:rPr lang="en-US" dirty="0" smtClean="0"/>
              <a:t> -</a:t>
            </a:r>
            <a:endParaRPr lang="en-US" dirty="0"/>
          </a:p>
        </p:txBody>
      </p:sp>
      <p:sp>
        <p:nvSpPr>
          <p:cNvPr id="3" name="Content Placeholder 2"/>
          <p:cNvSpPr>
            <a:spLocks noGrp="1"/>
          </p:cNvSpPr>
          <p:nvPr>
            <p:ph idx="1"/>
          </p:nvPr>
        </p:nvSpPr>
        <p:spPr>
          <a:xfrm>
            <a:off x="76200" y="914400"/>
            <a:ext cx="9067800" cy="5867400"/>
          </a:xfrm>
        </p:spPr>
        <p:txBody>
          <a:bodyPr>
            <a:normAutofit/>
          </a:bodyPr>
          <a:lstStyle/>
          <a:p>
            <a:r>
              <a:rPr lang="en-US" dirty="0" smtClean="0"/>
              <a:t>(</a:t>
            </a:r>
            <a:r>
              <a:rPr lang="en-US" smtClean="0"/>
              <a:t>omitted </a:t>
            </a:r>
            <a:r>
              <a:rPr lang="en-US" smtClean="0"/>
              <a:t>in – </a:t>
            </a:r>
            <a:r>
              <a:rPr lang="en-US" dirty="0" smtClean="0"/>
              <a:t>NASB, ESV, etc.).  </a:t>
            </a:r>
          </a:p>
          <a:p>
            <a:r>
              <a:rPr lang="en-US" dirty="0" smtClean="0"/>
              <a:t>The word could mean that we have zealous or fervent attitude. </a:t>
            </a:r>
          </a:p>
          <a:p>
            <a:r>
              <a:rPr lang="en-US" u="sng" dirty="0" smtClean="0">
                <a:hlinkClick r:id="rId2"/>
              </a:rPr>
              <a:t>Romans 12:11</a:t>
            </a:r>
            <a:r>
              <a:rPr lang="en-US" dirty="0" smtClean="0"/>
              <a:t> calls for us to be fervent in spirit in what we do. </a:t>
            </a:r>
          </a:p>
          <a:p>
            <a:r>
              <a:rPr lang="en-US" u="sng" dirty="0" smtClean="0">
                <a:hlinkClick r:id="rId3"/>
              </a:rPr>
              <a:t>1 Peter 1:22</a:t>
            </a:r>
            <a:r>
              <a:rPr lang="en-US" dirty="0" smtClean="0"/>
              <a:t> speaks of obeying the truth by loving one another fervently with a pure heart.</a:t>
            </a:r>
          </a:p>
          <a:p>
            <a:endParaRPr lang="en-US" dirty="0"/>
          </a:p>
        </p:txBody>
      </p:sp>
    </p:spTree>
    <p:extLst>
      <p:ext uri="{BB962C8B-B14F-4D97-AF65-F5344CB8AC3E}">
        <p14:creationId xmlns:p14="http://schemas.microsoft.com/office/powerpoint/2010/main" val="3667830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dirty="0" smtClean="0"/>
              <a:t>In faith</a:t>
            </a:r>
            <a:endParaRPr lang="en-US" dirty="0"/>
          </a:p>
        </p:txBody>
      </p:sp>
      <p:sp>
        <p:nvSpPr>
          <p:cNvPr id="3" name="Content Placeholder 2"/>
          <p:cNvSpPr>
            <a:spLocks noGrp="1"/>
          </p:cNvSpPr>
          <p:nvPr>
            <p:ph idx="1"/>
          </p:nvPr>
        </p:nvSpPr>
        <p:spPr>
          <a:xfrm>
            <a:off x="76200" y="838200"/>
            <a:ext cx="8991600" cy="5867400"/>
          </a:xfrm>
        </p:spPr>
        <p:txBody>
          <a:bodyPr>
            <a:normAutofit/>
          </a:bodyPr>
          <a:lstStyle/>
          <a:p>
            <a:r>
              <a:rPr lang="en-US" dirty="0" smtClean="0"/>
              <a:t> – we have to believe God.  </a:t>
            </a:r>
          </a:p>
          <a:p>
            <a:r>
              <a:rPr lang="en-US" dirty="0" smtClean="0"/>
              <a:t>Does our example manifest genuine and complete trust in Him.  </a:t>
            </a:r>
          </a:p>
          <a:p>
            <a:r>
              <a:rPr lang="en-US" dirty="0" smtClean="0"/>
              <a:t>This is easy to say, but a challenge to really do - especially when facing difficult situations.  </a:t>
            </a:r>
          </a:p>
          <a:p>
            <a:r>
              <a:rPr lang="en-US" u="sng" dirty="0" smtClean="0">
                <a:hlinkClick r:id="rId2"/>
              </a:rPr>
              <a:t>Hebrews 11:6</a:t>
            </a:r>
            <a:r>
              <a:rPr lang="en-US" dirty="0" smtClean="0"/>
              <a:t> tells us that without this faith we cannot please Him.</a:t>
            </a:r>
          </a:p>
          <a:p>
            <a:r>
              <a:rPr lang="en-US" u="sng" dirty="0" smtClean="0">
                <a:hlinkClick r:id="rId3"/>
              </a:rPr>
              <a:t>Hebrews 10:22</a:t>
            </a:r>
            <a:r>
              <a:rPr lang="en-US" dirty="0" smtClean="0"/>
              <a:t>, let us draw near with a true heart in full assurance of faith…</a:t>
            </a:r>
          </a:p>
          <a:p>
            <a:endParaRPr lang="en-US" dirty="0"/>
          </a:p>
        </p:txBody>
      </p:sp>
    </p:spTree>
    <p:extLst>
      <p:ext uri="{BB962C8B-B14F-4D97-AF65-F5344CB8AC3E}">
        <p14:creationId xmlns:p14="http://schemas.microsoft.com/office/powerpoint/2010/main" val="202487133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838200"/>
          </a:xfrm>
        </p:spPr>
        <p:txBody>
          <a:bodyPr>
            <a:normAutofit/>
          </a:bodyPr>
          <a:lstStyle/>
          <a:p>
            <a:r>
              <a:rPr lang="en-US" b="1" i="1" dirty="0" smtClean="0"/>
              <a:t>In purity</a:t>
            </a:r>
            <a:r>
              <a:rPr lang="en-US" dirty="0" smtClean="0"/>
              <a:t> </a:t>
            </a:r>
            <a:endParaRPr lang="en-US" dirty="0"/>
          </a:p>
        </p:txBody>
      </p:sp>
      <p:sp>
        <p:nvSpPr>
          <p:cNvPr id="3" name="Content Placeholder 2"/>
          <p:cNvSpPr>
            <a:spLocks noGrp="1"/>
          </p:cNvSpPr>
          <p:nvPr>
            <p:ph idx="1"/>
          </p:nvPr>
        </p:nvSpPr>
        <p:spPr>
          <a:xfrm>
            <a:off x="76200" y="838200"/>
            <a:ext cx="8915400" cy="5867400"/>
          </a:xfrm>
        </p:spPr>
        <p:txBody>
          <a:bodyPr>
            <a:normAutofit lnSpcReduction="10000"/>
          </a:bodyPr>
          <a:lstStyle/>
          <a:p>
            <a:r>
              <a:rPr lang="en-US" dirty="0" smtClean="0"/>
              <a:t>– unpolluted and undiluted.  </a:t>
            </a:r>
          </a:p>
          <a:p>
            <a:r>
              <a:rPr lang="en-US" dirty="0" smtClean="0"/>
              <a:t>We are to be genuine (un-hypocritical).  </a:t>
            </a:r>
          </a:p>
          <a:p>
            <a:r>
              <a:rPr lang="en-US" dirty="0" smtClean="0"/>
              <a:t>Our example needs this purity in our filthy world where you can’t hardly turn on the television, see the immodest way that women AND men dress, or even see billboards without smut.  </a:t>
            </a:r>
          </a:p>
          <a:p>
            <a:r>
              <a:rPr lang="en-US" dirty="0" smtClean="0"/>
              <a:t>Is ours a pure example?</a:t>
            </a:r>
          </a:p>
          <a:p>
            <a:r>
              <a:rPr lang="en-US" dirty="0" smtClean="0"/>
              <a:t>We are to have a “pure heart” (</a:t>
            </a:r>
            <a:r>
              <a:rPr lang="en-US" u="sng" dirty="0" smtClean="0">
                <a:hlinkClick r:id="rId2"/>
              </a:rPr>
              <a:t>1 Timothy 1:5</a:t>
            </a:r>
            <a:r>
              <a:rPr lang="en-US" dirty="0" smtClean="0"/>
              <a:t>).  </a:t>
            </a:r>
          </a:p>
          <a:p>
            <a:r>
              <a:rPr lang="en-US" u="sng" dirty="0" smtClean="0">
                <a:hlinkClick r:id="rId3"/>
              </a:rPr>
              <a:t>Psalm 24:4</a:t>
            </a:r>
            <a:r>
              <a:rPr lang="en-US" dirty="0" smtClean="0"/>
              <a:t> speaks of the one with clean hands and a pure heart as being able to stand in the holy place of God.</a:t>
            </a:r>
          </a:p>
        </p:txBody>
      </p:sp>
    </p:spTree>
    <p:extLst>
      <p:ext uri="{BB962C8B-B14F-4D97-AF65-F5344CB8AC3E}">
        <p14:creationId xmlns:p14="http://schemas.microsoft.com/office/powerpoint/2010/main" val="353466859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dirty="0" smtClean="0"/>
              <a:t>Conclusion</a:t>
            </a:r>
            <a:endParaRPr lang="en-US" dirty="0"/>
          </a:p>
        </p:txBody>
      </p:sp>
      <p:sp>
        <p:nvSpPr>
          <p:cNvPr id="3" name="Content Placeholder 2"/>
          <p:cNvSpPr>
            <a:spLocks noGrp="1"/>
          </p:cNvSpPr>
          <p:nvPr>
            <p:ph idx="1"/>
          </p:nvPr>
        </p:nvSpPr>
        <p:spPr>
          <a:xfrm>
            <a:off x="76200" y="990600"/>
            <a:ext cx="8991600" cy="5715000"/>
          </a:xfrm>
        </p:spPr>
        <p:txBody>
          <a:bodyPr>
            <a:normAutofit/>
          </a:bodyPr>
          <a:lstStyle/>
          <a:p>
            <a:r>
              <a:rPr lang="en-US" dirty="0"/>
              <a:t>And thus we are reminded of the importance of being a good example.   </a:t>
            </a:r>
            <a:endParaRPr lang="en-US" dirty="0" smtClean="0"/>
          </a:p>
          <a:p>
            <a:r>
              <a:rPr lang="en-US" dirty="0" smtClean="0"/>
              <a:t>So</a:t>
            </a:r>
            <a:r>
              <a:rPr lang="en-US" dirty="0"/>
              <a:t>, what type of example are you?   </a:t>
            </a:r>
            <a:endParaRPr lang="en-US" dirty="0" smtClean="0"/>
          </a:p>
          <a:p>
            <a:r>
              <a:rPr lang="en-US" dirty="0" smtClean="0"/>
              <a:t>Does </a:t>
            </a:r>
            <a:r>
              <a:rPr lang="en-US" dirty="0"/>
              <a:t>it show the world faithfulness in Christ?   </a:t>
            </a:r>
            <a:endParaRPr lang="en-US" dirty="0" smtClean="0"/>
          </a:p>
          <a:p>
            <a:r>
              <a:rPr lang="en-US" dirty="0" smtClean="0"/>
              <a:t>Does </a:t>
            </a:r>
            <a:r>
              <a:rPr lang="en-US" dirty="0"/>
              <a:t>it reflect positively on the church?   </a:t>
            </a:r>
            <a:endParaRPr lang="en-US" dirty="0" smtClean="0"/>
          </a:p>
          <a:p>
            <a:r>
              <a:rPr lang="en-US" dirty="0" smtClean="0"/>
              <a:t>Is </a:t>
            </a:r>
            <a:r>
              <a:rPr lang="en-US" dirty="0"/>
              <a:t>it worthy of imitation?  </a:t>
            </a:r>
            <a:endParaRPr lang="en-US" dirty="0" smtClean="0"/>
          </a:p>
          <a:p>
            <a:r>
              <a:rPr lang="en-US" dirty="0" smtClean="0"/>
              <a:t>If </a:t>
            </a:r>
            <a:r>
              <a:rPr lang="en-US" dirty="0"/>
              <a:t>not, let us resolve to do better.  </a:t>
            </a:r>
            <a:endParaRPr lang="en-US" dirty="0" smtClean="0"/>
          </a:p>
          <a:p>
            <a:r>
              <a:rPr lang="en-US" dirty="0" smtClean="0"/>
              <a:t>Our </a:t>
            </a:r>
            <a:r>
              <a:rPr lang="en-US" dirty="0"/>
              <a:t>soul AND the soul of OTHERS depends on it.  </a:t>
            </a:r>
          </a:p>
        </p:txBody>
      </p:sp>
    </p:spTree>
    <p:extLst>
      <p:ext uri="{BB962C8B-B14F-4D97-AF65-F5344CB8AC3E}">
        <p14:creationId xmlns:p14="http://schemas.microsoft.com/office/powerpoint/2010/main" val="219080727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Introduction</a:t>
            </a:r>
            <a:endParaRPr lang="en-US" dirty="0"/>
          </a:p>
        </p:txBody>
      </p:sp>
      <p:sp>
        <p:nvSpPr>
          <p:cNvPr id="3" name="Content Placeholder 2"/>
          <p:cNvSpPr>
            <a:spLocks noGrp="1"/>
          </p:cNvSpPr>
          <p:nvPr>
            <p:ph idx="1"/>
          </p:nvPr>
        </p:nvSpPr>
        <p:spPr>
          <a:xfrm>
            <a:off x="0" y="914400"/>
            <a:ext cx="9144000" cy="5791200"/>
          </a:xfrm>
        </p:spPr>
        <p:txBody>
          <a:bodyPr>
            <a:normAutofit fontScale="92500" lnSpcReduction="20000"/>
          </a:bodyPr>
          <a:lstStyle/>
          <a:p>
            <a:r>
              <a:rPr lang="en-US" dirty="0" smtClean="0"/>
              <a:t>We have been addressing </a:t>
            </a:r>
            <a:r>
              <a:rPr lang="en-US" dirty="0"/>
              <a:t>the responsibility of a Christian toward others.   </a:t>
            </a:r>
            <a:endParaRPr lang="en-US" dirty="0" smtClean="0"/>
          </a:p>
          <a:p>
            <a:r>
              <a:rPr lang="en-US" dirty="0" smtClean="0"/>
              <a:t>We </a:t>
            </a:r>
            <a:r>
              <a:rPr lang="en-US" dirty="0"/>
              <a:t>have addressed proper attitudes </a:t>
            </a:r>
            <a:r>
              <a:rPr lang="en-US" dirty="0" smtClean="0"/>
              <a:t>we </a:t>
            </a:r>
            <a:r>
              <a:rPr lang="en-US" dirty="0"/>
              <a:t>talked about being a servant. </a:t>
            </a:r>
            <a:endParaRPr lang="en-US" dirty="0" smtClean="0"/>
          </a:p>
          <a:p>
            <a:r>
              <a:rPr lang="en-US" dirty="0" smtClean="0"/>
              <a:t>We </a:t>
            </a:r>
            <a:r>
              <a:rPr lang="en-US" dirty="0"/>
              <a:t>want to focus on being a proper example in every aspect of our lives.   </a:t>
            </a:r>
          </a:p>
          <a:p>
            <a:r>
              <a:rPr lang="en-US" dirty="0"/>
              <a:t>Throughout our studies over and over we have noted we need to be a proper example.  </a:t>
            </a:r>
            <a:endParaRPr lang="en-US" dirty="0" smtClean="0"/>
          </a:p>
          <a:p>
            <a:r>
              <a:rPr lang="en-US" dirty="0" smtClean="0"/>
              <a:t>And </a:t>
            </a:r>
            <a:r>
              <a:rPr lang="en-US" dirty="0"/>
              <a:t>we have an idea of what that involves.   </a:t>
            </a:r>
            <a:endParaRPr lang="en-US" dirty="0" smtClean="0"/>
          </a:p>
          <a:p>
            <a:r>
              <a:rPr lang="en-US" dirty="0" smtClean="0"/>
              <a:t>Today </a:t>
            </a:r>
            <a:r>
              <a:rPr lang="en-US" dirty="0"/>
              <a:t>we are going to notice passages and examples of being an example.  </a:t>
            </a:r>
            <a:endParaRPr lang="en-US" dirty="0" smtClean="0"/>
          </a:p>
          <a:p>
            <a:r>
              <a:rPr lang="en-US" dirty="0" smtClean="0"/>
              <a:t>How we </a:t>
            </a:r>
            <a:r>
              <a:rPr lang="en-US" dirty="0"/>
              <a:t>conduct ourselves has an impact on our influence with others.</a:t>
            </a:r>
          </a:p>
          <a:p>
            <a:endParaRPr lang="en-US" dirty="0"/>
          </a:p>
        </p:txBody>
      </p:sp>
    </p:spTree>
    <p:extLst>
      <p:ext uri="{BB962C8B-B14F-4D97-AF65-F5344CB8AC3E}">
        <p14:creationId xmlns:p14="http://schemas.microsoft.com/office/powerpoint/2010/main" val="402482413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3196"/>
            <a:ext cx="8229600" cy="881204"/>
          </a:xfrm>
        </p:spPr>
        <p:txBody>
          <a:bodyPr>
            <a:normAutofit/>
          </a:bodyPr>
          <a:lstStyle/>
          <a:p>
            <a:r>
              <a:rPr lang="en-US" b="1" dirty="0" smtClean="0"/>
              <a:t>Be an Example</a:t>
            </a:r>
            <a:endParaRPr lang="en-US" dirty="0"/>
          </a:p>
        </p:txBody>
      </p:sp>
      <p:sp>
        <p:nvSpPr>
          <p:cNvPr id="3" name="Content Placeholder 2"/>
          <p:cNvSpPr>
            <a:spLocks noGrp="1"/>
          </p:cNvSpPr>
          <p:nvPr>
            <p:ph idx="1"/>
          </p:nvPr>
        </p:nvSpPr>
        <p:spPr>
          <a:xfrm>
            <a:off x="0" y="838200"/>
            <a:ext cx="9067800" cy="5867400"/>
          </a:xfrm>
        </p:spPr>
        <p:txBody>
          <a:bodyPr>
            <a:normAutofit fontScale="92500" lnSpcReduction="10000"/>
          </a:bodyPr>
          <a:lstStyle/>
          <a:p>
            <a:r>
              <a:rPr lang="en-US" dirty="0"/>
              <a:t> </a:t>
            </a:r>
            <a:r>
              <a:rPr lang="en-US" b="1" i="1" dirty="0"/>
              <a:t>Example</a:t>
            </a:r>
            <a:r>
              <a:rPr lang="en-US" dirty="0"/>
              <a:t> – defined in English – </a:t>
            </a:r>
            <a:r>
              <a:rPr lang="en-US" u="sng" baseline="30000" dirty="0" smtClean="0"/>
              <a:t> </a:t>
            </a:r>
            <a:endParaRPr lang="en-US" u="sng" baseline="30000" dirty="0" smtClean="0"/>
          </a:p>
          <a:p>
            <a:r>
              <a:rPr lang="en-US" dirty="0" smtClean="0"/>
              <a:t>1</a:t>
            </a:r>
            <a:r>
              <a:rPr lang="en-US" dirty="0"/>
              <a:t>. a person or way of behaving that is seen as a model that should be followed. </a:t>
            </a:r>
            <a:endParaRPr lang="en-US" dirty="0" smtClean="0"/>
          </a:p>
          <a:p>
            <a:r>
              <a:rPr lang="en-US" dirty="0" smtClean="0"/>
              <a:t>2</a:t>
            </a:r>
            <a:r>
              <a:rPr lang="en-US" dirty="0"/>
              <a:t>. Someone or something mentioned to help explain what you are saying</a:t>
            </a:r>
            <a:r>
              <a:rPr lang="en-US" dirty="0" smtClean="0"/>
              <a:t>,</a:t>
            </a:r>
          </a:p>
          <a:p>
            <a:r>
              <a:rPr lang="en-US" dirty="0" smtClean="0"/>
              <a:t>NT </a:t>
            </a:r>
            <a:r>
              <a:rPr lang="en-US" dirty="0"/>
              <a:t>Greek – the word “example” is found 14 times in the NKJV with definitions similar to these.   </a:t>
            </a:r>
            <a:br>
              <a:rPr lang="en-US" dirty="0"/>
            </a:br>
            <a:r>
              <a:rPr lang="en-US" dirty="0" err="1"/>
              <a:t>τύ</a:t>
            </a:r>
            <a:r>
              <a:rPr lang="en-US" dirty="0"/>
              <a:t>πος, (typos) – a word describing a model of behavior to be emulated or avoided (</a:t>
            </a:r>
            <a:r>
              <a:rPr lang="en-US" u="sng" dirty="0">
                <a:hlinkClick r:id="rId2"/>
              </a:rPr>
              <a:t>1 </a:t>
            </a:r>
            <a:r>
              <a:rPr lang="en-US" u="sng" dirty="0" smtClean="0">
                <a:hlinkClick r:id="rId2"/>
              </a:rPr>
              <a:t>Corinthians </a:t>
            </a:r>
            <a:r>
              <a:rPr lang="en-US" u="sng" dirty="0">
                <a:hlinkClick r:id="rId2"/>
              </a:rPr>
              <a:t>10:6</a:t>
            </a:r>
            <a:r>
              <a:rPr lang="en-US" dirty="0"/>
              <a:t>, </a:t>
            </a:r>
            <a:r>
              <a:rPr lang="en-US" u="sng" dirty="0">
                <a:hlinkClick r:id="rId3"/>
              </a:rPr>
              <a:t>11</a:t>
            </a:r>
            <a:r>
              <a:rPr lang="en-US" dirty="0" smtClean="0"/>
              <a:t>)</a:t>
            </a:r>
          </a:p>
          <a:p>
            <a:r>
              <a:rPr lang="en-US" dirty="0" smtClean="0"/>
              <a:t>There are similar </a:t>
            </a:r>
            <a:r>
              <a:rPr lang="en-US" dirty="0" smtClean="0"/>
              <a:t>words in </a:t>
            </a:r>
            <a:r>
              <a:rPr lang="en-US" dirty="0"/>
              <a:t>dealing with examples in the Bible – words that come to mind include – pattern, model, imitation, influence, </a:t>
            </a:r>
            <a:r>
              <a:rPr lang="en-US" dirty="0" smtClean="0"/>
              <a:t>follow, </a:t>
            </a:r>
            <a:r>
              <a:rPr lang="en-US" dirty="0"/>
              <a:t>etc. </a:t>
            </a:r>
          </a:p>
          <a:p>
            <a:endParaRPr lang="en-US" dirty="0"/>
          </a:p>
        </p:txBody>
      </p:sp>
    </p:spTree>
    <p:extLst>
      <p:ext uri="{BB962C8B-B14F-4D97-AF65-F5344CB8AC3E}">
        <p14:creationId xmlns:p14="http://schemas.microsoft.com/office/powerpoint/2010/main" val="275848374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i="1" dirty="0" smtClean="0"/>
              <a:t>The power of an example</a:t>
            </a:r>
            <a:endParaRPr lang="en-US" dirty="0"/>
          </a:p>
        </p:txBody>
      </p:sp>
      <p:sp>
        <p:nvSpPr>
          <p:cNvPr id="3" name="Content Placeholder 2"/>
          <p:cNvSpPr>
            <a:spLocks noGrp="1"/>
          </p:cNvSpPr>
          <p:nvPr>
            <p:ph idx="1"/>
          </p:nvPr>
        </p:nvSpPr>
        <p:spPr>
          <a:xfrm>
            <a:off x="0" y="914400"/>
            <a:ext cx="9144000" cy="5791200"/>
          </a:xfrm>
        </p:spPr>
        <p:txBody>
          <a:bodyPr>
            <a:normAutofit/>
          </a:bodyPr>
          <a:lstStyle/>
          <a:p>
            <a:r>
              <a:rPr lang="en-US" dirty="0" smtClean="0"/>
              <a:t>Our </a:t>
            </a:r>
            <a:r>
              <a:rPr lang="en-US" dirty="0"/>
              <a:t>example is perhaps the most powerful tool we have to impact others.   </a:t>
            </a:r>
            <a:endParaRPr lang="en-US" dirty="0" smtClean="0"/>
          </a:p>
          <a:p>
            <a:r>
              <a:rPr lang="en-US" dirty="0" smtClean="0"/>
              <a:t>We </a:t>
            </a:r>
            <a:r>
              <a:rPr lang="en-US" dirty="0"/>
              <a:t>all have those that we look up to - people who have had an influence in our life, either for good or bad.  </a:t>
            </a:r>
            <a:endParaRPr lang="en-US" dirty="0" smtClean="0"/>
          </a:p>
          <a:p>
            <a:r>
              <a:rPr lang="en-US" dirty="0" smtClean="0"/>
              <a:t>Some </a:t>
            </a:r>
            <a:r>
              <a:rPr lang="en-US" dirty="0"/>
              <a:t>have helped to shape who we are (parents, preachers, teachers, friends, etc.) – some worthy of following, and others whose behavior we have learned to avoid</a:t>
            </a:r>
            <a:r>
              <a:rPr lang="en-US" dirty="0" smtClean="0"/>
              <a:t>.</a:t>
            </a:r>
          </a:p>
          <a:p>
            <a:r>
              <a:rPr lang="en-US" dirty="0" smtClean="0"/>
              <a:t>Sadly</a:t>
            </a:r>
            <a:r>
              <a:rPr lang="en-US" dirty="0"/>
              <a:t>, sometimes we follow the wrong examples - the opposite of what we ought to do. </a:t>
            </a:r>
          </a:p>
          <a:p>
            <a:endParaRPr lang="en-US" dirty="0"/>
          </a:p>
        </p:txBody>
      </p:sp>
    </p:spTree>
    <p:extLst>
      <p:ext uri="{BB962C8B-B14F-4D97-AF65-F5344CB8AC3E}">
        <p14:creationId xmlns:p14="http://schemas.microsoft.com/office/powerpoint/2010/main" val="197328905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b="1" i="1" dirty="0" smtClean="0"/>
              <a:t>Conversely, there are always people looking to us</a:t>
            </a:r>
            <a:r>
              <a:rPr lang="en-US" dirty="0" smtClean="0"/>
              <a:t> –</a:t>
            </a:r>
            <a:endParaRPr lang="en-US" dirty="0"/>
          </a:p>
        </p:txBody>
      </p:sp>
      <p:sp>
        <p:nvSpPr>
          <p:cNvPr id="3" name="Content Placeholder 2"/>
          <p:cNvSpPr>
            <a:spLocks noGrp="1"/>
          </p:cNvSpPr>
          <p:nvPr>
            <p:ph idx="1"/>
          </p:nvPr>
        </p:nvSpPr>
        <p:spPr>
          <a:xfrm>
            <a:off x="152400" y="1600200"/>
            <a:ext cx="8991600" cy="4953000"/>
          </a:xfrm>
        </p:spPr>
        <p:txBody>
          <a:bodyPr/>
          <a:lstStyle/>
          <a:p>
            <a:r>
              <a:rPr lang="en-US" dirty="0" smtClean="0"/>
              <a:t>Whether for good or bad.  </a:t>
            </a:r>
          </a:p>
          <a:p>
            <a:r>
              <a:rPr lang="en-US" dirty="0" smtClean="0"/>
              <a:t>We need to be reminded that we are examples whether we want to be or not.  </a:t>
            </a:r>
          </a:p>
          <a:p>
            <a:r>
              <a:rPr lang="en-US" dirty="0" smtClean="0"/>
              <a:t>And the example we set will go much further than what we say, or help to determine whether what we say is believable (i.e. people notice hypocrisy).</a:t>
            </a:r>
          </a:p>
          <a:p>
            <a:endParaRPr lang="en-US" dirty="0"/>
          </a:p>
        </p:txBody>
      </p:sp>
    </p:spTree>
    <p:extLst>
      <p:ext uri="{BB962C8B-B14F-4D97-AF65-F5344CB8AC3E}">
        <p14:creationId xmlns:p14="http://schemas.microsoft.com/office/powerpoint/2010/main" val="56031124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i="1" dirty="0" smtClean="0"/>
              <a:t>It is because of this that the Bible speaks extensively about example</a:t>
            </a:r>
            <a:r>
              <a:rPr lang="en-US" dirty="0" smtClean="0"/>
              <a:t>.</a:t>
            </a:r>
            <a:endParaRPr lang="en-US" dirty="0"/>
          </a:p>
        </p:txBody>
      </p:sp>
      <p:sp>
        <p:nvSpPr>
          <p:cNvPr id="3" name="Content Placeholder 2"/>
          <p:cNvSpPr>
            <a:spLocks noGrp="1"/>
          </p:cNvSpPr>
          <p:nvPr>
            <p:ph idx="1"/>
          </p:nvPr>
        </p:nvSpPr>
        <p:spPr>
          <a:xfrm>
            <a:off x="0" y="1600200"/>
            <a:ext cx="9144000" cy="5181600"/>
          </a:xfrm>
        </p:spPr>
        <p:txBody>
          <a:bodyPr>
            <a:normAutofit fontScale="92500" lnSpcReduction="20000"/>
          </a:bodyPr>
          <a:lstStyle/>
          <a:p>
            <a:r>
              <a:rPr lang="en-US" dirty="0" smtClean="0"/>
              <a:t>The </a:t>
            </a:r>
            <a:r>
              <a:rPr lang="en-US" dirty="0"/>
              <a:t>reason for this is because our influence might be the only Bible the world will see, until we get opportunity to teach. </a:t>
            </a:r>
            <a:endParaRPr lang="en-US" dirty="0" smtClean="0"/>
          </a:p>
          <a:p>
            <a:r>
              <a:rPr lang="en-US" dirty="0" smtClean="0"/>
              <a:t>And </a:t>
            </a:r>
            <a:r>
              <a:rPr lang="en-US" dirty="0"/>
              <a:t>at times, our example will determine if we get an opportunity.</a:t>
            </a:r>
          </a:p>
          <a:p>
            <a:r>
              <a:rPr lang="en-US" dirty="0" smtClean="0"/>
              <a:t>Examples </a:t>
            </a:r>
            <a:r>
              <a:rPr lang="en-US" dirty="0"/>
              <a:t>within our family – parent/child, husband/wife, etc. – cf. </a:t>
            </a:r>
            <a:r>
              <a:rPr lang="en-US" u="sng" dirty="0">
                <a:hlinkClick r:id="rId2"/>
              </a:rPr>
              <a:t>1 Peter 3:1-2</a:t>
            </a:r>
            <a:endParaRPr lang="en-US" dirty="0"/>
          </a:p>
          <a:p>
            <a:r>
              <a:rPr lang="en-US" dirty="0" smtClean="0"/>
              <a:t>Toward </a:t>
            </a:r>
            <a:r>
              <a:rPr lang="en-US" dirty="0"/>
              <a:t>one another as brethren – </a:t>
            </a:r>
            <a:r>
              <a:rPr lang="en-US" u="sng" dirty="0">
                <a:hlinkClick r:id="rId3"/>
              </a:rPr>
              <a:t>1 Tim. 4:12</a:t>
            </a:r>
            <a:r>
              <a:rPr lang="en-US" dirty="0"/>
              <a:t>, </a:t>
            </a:r>
            <a:r>
              <a:rPr lang="en-US" u="sng" dirty="0">
                <a:hlinkClick r:id="rId4"/>
              </a:rPr>
              <a:t>Titus 2:6-7</a:t>
            </a:r>
            <a:r>
              <a:rPr lang="en-US" dirty="0"/>
              <a:t>, etc.</a:t>
            </a:r>
          </a:p>
          <a:p>
            <a:r>
              <a:rPr lang="en-US" dirty="0" smtClean="0"/>
              <a:t>Even </a:t>
            </a:r>
            <a:r>
              <a:rPr lang="en-US" dirty="0"/>
              <a:t>to unbelievers - </a:t>
            </a:r>
            <a:r>
              <a:rPr lang="en-US" u="sng" dirty="0">
                <a:hlinkClick r:id="rId5"/>
              </a:rPr>
              <a:t>1 Peter 2:12</a:t>
            </a:r>
            <a:r>
              <a:rPr lang="en-US" dirty="0"/>
              <a:t>)</a:t>
            </a:r>
          </a:p>
          <a:p>
            <a:r>
              <a:rPr lang="en-US" dirty="0" smtClean="0"/>
              <a:t>We </a:t>
            </a:r>
            <a:r>
              <a:rPr lang="en-US" dirty="0"/>
              <a:t>will be held accountable for our example – </a:t>
            </a:r>
            <a:r>
              <a:rPr lang="en-US" u="sng" dirty="0">
                <a:hlinkClick r:id="rId6"/>
              </a:rPr>
              <a:t>Matthew 18:6</a:t>
            </a:r>
            <a:endParaRPr lang="en-US" dirty="0"/>
          </a:p>
          <a:p>
            <a:endParaRPr lang="en-US" dirty="0"/>
          </a:p>
        </p:txBody>
      </p:sp>
    </p:spTree>
    <p:extLst>
      <p:ext uri="{BB962C8B-B14F-4D97-AF65-F5344CB8AC3E}">
        <p14:creationId xmlns:p14="http://schemas.microsoft.com/office/powerpoint/2010/main" val="9910600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i="1" dirty="0" smtClean="0"/>
              <a:t>There are many passages of scripture that highlight our example</a:t>
            </a:r>
            <a:endParaRPr lang="en-US" i="1" dirty="0"/>
          </a:p>
        </p:txBody>
      </p:sp>
      <p:sp>
        <p:nvSpPr>
          <p:cNvPr id="3" name="Content Placeholder 2"/>
          <p:cNvSpPr>
            <a:spLocks noGrp="1"/>
          </p:cNvSpPr>
          <p:nvPr>
            <p:ph idx="1"/>
          </p:nvPr>
        </p:nvSpPr>
        <p:spPr>
          <a:xfrm>
            <a:off x="0" y="1295400"/>
            <a:ext cx="9144000" cy="5410200"/>
          </a:xfrm>
        </p:spPr>
        <p:txBody>
          <a:bodyPr>
            <a:normAutofit fontScale="92500" lnSpcReduction="10000"/>
          </a:bodyPr>
          <a:lstStyle/>
          <a:p>
            <a:r>
              <a:rPr lang="en-US" u="sng" dirty="0" smtClean="0">
                <a:hlinkClick r:id="rId2"/>
              </a:rPr>
              <a:t>Matthew </a:t>
            </a:r>
            <a:r>
              <a:rPr lang="en-US" u="sng" dirty="0">
                <a:hlinkClick r:id="rId2"/>
              </a:rPr>
              <a:t>5:13-16</a:t>
            </a:r>
            <a:r>
              <a:rPr lang="en-US" dirty="0"/>
              <a:t> - </a:t>
            </a:r>
            <a:endParaRPr lang="en-US" dirty="0" smtClean="0"/>
          </a:p>
          <a:p>
            <a:r>
              <a:rPr lang="en-US" dirty="0" smtClean="0"/>
              <a:t>1</a:t>
            </a:r>
            <a:r>
              <a:rPr lang="en-US" dirty="0"/>
              <a:t>. </a:t>
            </a:r>
            <a:r>
              <a:rPr lang="en-US" dirty="0" smtClean="0"/>
              <a:t>Salt </a:t>
            </a:r>
            <a:r>
              <a:rPr lang="en-US" dirty="0"/>
              <a:t>– preserves, creates thirst, and flavors.   </a:t>
            </a:r>
            <a:endParaRPr lang="en-US" dirty="0" smtClean="0"/>
          </a:p>
          <a:p>
            <a:r>
              <a:rPr lang="en-US" dirty="0" smtClean="0"/>
              <a:t>In </a:t>
            </a:r>
            <a:r>
              <a:rPr lang="en-US" dirty="0"/>
              <a:t>discussing salt as an influence, we note that it doesn’t take much – in fact too much too quickly can ruin opportunities.</a:t>
            </a:r>
          </a:p>
          <a:p>
            <a:r>
              <a:rPr lang="en-US" dirty="0"/>
              <a:t>2</a:t>
            </a:r>
            <a:r>
              <a:rPr lang="en-US" dirty="0" smtClean="0"/>
              <a:t>. Light </a:t>
            </a:r>
            <a:r>
              <a:rPr lang="en-US" dirty="0"/>
              <a:t>– illuminates truth, exposes error, drives away darkness, guides us and can attract others to its source.  </a:t>
            </a:r>
            <a:endParaRPr lang="en-US" dirty="0" smtClean="0"/>
          </a:p>
          <a:p>
            <a:r>
              <a:rPr lang="en-US" u="sng" dirty="0" smtClean="0">
                <a:hlinkClick r:id="rId3"/>
              </a:rPr>
              <a:t>Philippians </a:t>
            </a:r>
            <a:r>
              <a:rPr lang="en-US" u="sng" dirty="0">
                <a:hlinkClick r:id="rId3"/>
              </a:rPr>
              <a:t>2:14-16</a:t>
            </a:r>
            <a:r>
              <a:rPr lang="en-US" dirty="0"/>
              <a:t> – Paul challenges the brethren noting that we are to </a:t>
            </a:r>
            <a:r>
              <a:rPr lang="en-US" dirty="0" smtClean="0"/>
              <a:t>be shining </a:t>
            </a:r>
            <a:r>
              <a:rPr lang="en-US" dirty="0"/>
              <a:t>as lights in the midst of this crooked and </a:t>
            </a:r>
            <a:r>
              <a:rPr lang="en-US" dirty="0" smtClean="0"/>
              <a:t>perverse generation.</a:t>
            </a:r>
            <a:endParaRPr lang="en-US" dirty="0"/>
          </a:p>
        </p:txBody>
      </p:sp>
    </p:spTree>
    <p:extLst>
      <p:ext uri="{BB962C8B-B14F-4D97-AF65-F5344CB8AC3E}">
        <p14:creationId xmlns:p14="http://schemas.microsoft.com/office/powerpoint/2010/main" val="317841771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77000"/>
          </a:xfrm>
        </p:spPr>
        <p:txBody>
          <a:bodyPr>
            <a:normAutofit/>
          </a:bodyPr>
          <a:lstStyle/>
          <a:p>
            <a:r>
              <a:rPr lang="en-US" u="sng" dirty="0" smtClean="0">
                <a:hlinkClick r:id="rId2"/>
              </a:rPr>
              <a:t>Titus 2:7</a:t>
            </a:r>
            <a:r>
              <a:rPr lang="en-US" dirty="0" smtClean="0"/>
              <a:t> – In all things showing yourself a pattern of good works – while addressed to young men, it is in a context where Paul is instructing Titus to teach everyone to behave properly (i.e. all need to be a pattern in these things). </a:t>
            </a:r>
          </a:p>
          <a:p>
            <a:r>
              <a:rPr lang="en-US" u="sng" dirty="0" smtClean="0">
                <a:hlinkClick r:id="rId3"/>
              </a:rPr>
              <a:t>2 Corinthians 1:12</a:t>
            </a:r>
            <a:r>
              <a:rPr lang="en-US" dirty="0" smtClean="0"/>
              <a:t> – we conducted ourselves in the world in simplicity and godly sincerity.</a:t>
            </a:r>
          </a:p>
          <a:p>
            <a:r>
              <a:rPr lang="en-US" u="sng" dirty="0" smtClean="0">
                <a:hlinkClick r:id="rId4"/>
              </a:rPr>
              <a:t>Proverbs 20:7</a:t>
            </a:r>
            <a:r>
              <a:rPr lang="en-US" dirty="0" smtClean="0"/>
              <a:t>, “The righteous man walks in his integrity; His children are blessed after him.” </a:t>
            </a:r>
            <a:endParaRPr lang="en-US" dirty="0"/>
          </a:p>
        </p:txBody>
      </p:sp>
    </p:spTree>
    <p:extLst>
      <p:ext uri="{BB962C8B-B14F-4D97-AF65-F5344CB8AC3E}">
        <p14:creationId xmlns:p14="http://schemas.microsoft.com/office/powerpoint/2010/main" val="135316288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i="1" dirty="0" smtClean="0"/>
              <a:t>Learning from good examples</a:t>
            </a:r>
            <a:r>
              <a:rPr lang="en-US" dirty="0" smtClean="0"/>
              <a:t> </a:t>
            </a:r>
            <a:endParaRPr lang="en-US" dirty="0"/>
          </a:p>
        </p:txBody>
      </p:sp>
      <p:sp>
        <p:nvSpPr>
          <p:cNvPr id="3" name="Content Placeholder 2"/>
          <p:cNvSpPr>
            <a:spLocks noGrp="1"/>
          </p:cNvSpPr>
          <p:nvPr>
            <p:ph idx="1"/>
          </p:nvPr>
        </p:nvSpPr>
        <p:spPr>
          <a:xfrm>
            <a:off x="76200" y="914400"/>
            <a:ext cx="9067800" cy="5791200"/>
          </a:xfrm>
        </p:spPr>
        <p:txBody>
          <a:bodyPr>
            <a:normAutofit fontScale="85000" lnSpcReduction="20000"/>
          </a:bodyPr>
          <a:lstStyle/>
          <a:p>
            <a:r>
              <a:rPr lang="en-US" dirty="0" smtClean="0"/>
              <a:t>We </a:t>
            </a:r>
            <a:r>
              <a:rPr lang="en-US" dirty="0"/>
              <a:t>can learn from the proper examples of brethren (and they can learn from us)</a:t>
            </a:r>
          </a:p>
          <a:p>
            <a:r>
              <a:rPr lang="en-US" u="sng" dirty="0" smtClean="0">
                <a:hlinkClick r:id="rId2"/>
              </a:rPr>
              <a:t>Hebrews </a:t>
            </a:r>
            <a:r>
              <a:rPr lang="en-US" u="sng" dirty="0">
                <a:hlinkClick r:id="rId2"/>
              </a:rPr>
              <a:t>13:7</a:t>
            </a:r>
            <a:r>
              <a:rPr lang="en-US" dirty="0"/>
              <a:t> – we follow our elders, considering their faith and the outcome of their conduct.  </a:t>
            </a:r>
            <a:endParaRPr lang="en-US" dirty="0" smtClean="0"/>
          </a:p>
          <a:p>
            <a:r>
              <a:rPr lang="en-US" dirty="0" smtClean="0"/>
              <a:t>Also </a:t>
            </a:r>
            <a:r>
              <a:rPr lang="en-US" dirty="0"/>
              <a:t>note </a:t>
            </a:r>
            <a:r>
              <a:rPr lang="en-US" u="sng" dirty="0">
                <a:hlinkClick r:id="rId3"/>
              </a:rPr>
              <a:t>1 Peter 5:2-3</a:t>
            </a:r>
            <a:r>
              <a:rPr lang="en-US" dirty="0"/>
              <a:t> – they lead us primarily by their example.                                                   </a:t>
            </a:r>
            <a:endParaRPr lang="en-US" dirty="0" smtClean="0"/>
          </a:p>
          <a:p>
            <a:r>
              <a:rPr lang="en-US" u="sng" dirty="0" smtClean="0">
                <a:hlinkClick r:id="rId4"/>
              </a:rPr>
              <a:t>Hebrews </a:t>
            </a:r>
            <a:r>
              <a:rPr lang="en-US" u="sng" dirty="0">
                <a:hlinkClick r:id="rId4"/>
              </a:rPr>
              <a:t>6:11-12</a:t>
            </a:r>
            <a:r>
              <a:rPr lang="en-US" dirty="0"/>
              <a:t>, “</a:t>
            </a:r>
            <a:r>
              <a:rPr lang="en-US" i="1" dirty="0"/>
              <a:t>And we desire that each one of you show the same diligence to the full assurance of hope until the end, that you do not become sluggish, but imitate those who through faith and patience inherit the promises.</a:t>
            </a:r>
            <a:r>
              <a:rPr lang="en-US" dirty="0"/>
              <a:t>”</a:t>
            </a:r>
          </a:p>
          <a:p>
            <a:r>
              <a:rPr lang="en-US" dirty="0" smtClean="0"/>
              <a:t>Paul </a:t>
            </a:r>
            <a:r>
              <a:rPr lang="en-US" dirty="0"/>
              <a:t>an example to be imitated - </a:t>
            </a:r>
            <a:r>
              <a:rPr lang="en-US" u="sng" dirty="0" smtClean="0">
                <a:hlinkClick r:id="rId5"/>
              </a:rPr>
              <a:t>Philippians </a:t>
            </a:r>
            <a:r>
              <a:rPr lang="en-US" u="sng" dirty="0">
                <a:hlinkClick r:id="rId5"/>
              </a:rPr>
              <a:t>3:17</a:t>
            </a:r>
            <a:r>
              <a:rPr lang="en-US" dirty="0"/>
              <a:t> – join in following my example.</a:t>
            </a:r>
            <a:br>
              <a:rPr lang="en-US" dirty="0"/>
            </a:br>
            <a:r>
              <a:rPr lang="en-US" u="sng" dirty="0" smtClean="0">
                <a:hlinkClick r:id="rId6"/>
              </a:rPr>
              <a:t>Philippians </a:t>
            </a:r>
            <a:r>
              <a:rPr lang="en-US" u="sng" dirty="0">
                <a:hlinkClick r:id="rId6"/>
              </a:rPr>
              <a:t>4:9</a:t>
            </a:r>
            <a:r>
              <a:rPr lang="en-US" dirty="0"/>
              <a:t> – the things learned, received, heard and saw in him, “these do”… </a:t>
            </a:r>
            <a:br>
              <a:rPr lang="en-US" dirty="0"/>
            </a:br>
            <a:r>
              <a:rPr lang="en-US" u="sng" dirty="0">
                <a:hlinkClick r:id="rId7"/>
              </a:rPr>
              <a:t>2 </a:t>
            </a:r>
            <a:r>
              <a:rPr lang="en-US" u="sng" dirty="0" smtClean="0">
                <a:hlinkClick r:id="rId7"/>
              </a:rPr>
              <a:t>Timothy </a:t>
            </a:r>
            <a:r>
              <a:rPr lang="en-US" u="sng" dirty="0">
                <a:hlinkClick r:id="rId7"/>
              </a:rPr>
              <a:t>3:10-11</a:t>
            </a:r>
            <a:r>
              <a:rPr lang="en-US" dirty="0"/>
              <a:t> – Paul speaking to Timothy describes his life that Timothy has carefully followed.</a:t>
            </a:r>
          </a:p>
          <a:p>
            <a:endParaRPr lang="en-US" dirty="0"/>
          </a:p>
        </p:txBody>
      </p:sp>
    </p:spTree>
    <p:extLst>
      <p:ext uri="{BB962C8B-B14F-4D97-AF65-F5344CB8AC3E}">
        <p14:creationId xmlns:p14="http://schemas.microsoft.com/office/powerpoint/2010/main" val="173532889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278</Words>
  <Application>Microsoft Office PowerPoint</Application>
  <PresentationFormat>On-screen Show (4:3)</PresentationFormat>
  <Paragraphs>107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Building, Maintaining, and Nurturing Good Relationships</vt:lpstr>
      <vt:lpstr>Introduction</vt:lpstr>
      <vt:lpstr>Be an Example</vt:lpstr>
      <vt:lpstr>The power of an example</vt:lpstr>
      <vt:lpstr>Conversely, there are always people looking to us –</vt:lpstr>
      <vt:lpstr>It is because of this that the Bible speaks extensively about example.</vt:lpstr>
      <vt:lpstr>There are many passages of scripture that highlight our example</vt:lpstr>
      <vt:lpstr>PowerPoint Presentation</vt:lpstr>
      <vt:lpstr>Learning from good examples </vt:lpstr>
      <vt:lpstr>Learning from bad examples</vt:lpstr>
      <vt:lpstr>Jesus is our ultimate example of being a proper example </vt:lpstr>
      <vt:lpstr>1 Timothy 4:12</vt:lpstr>
      <vt:lpstr>In word (speech)</vt:lpstr>
      <vt:lpstr> In conduct</vt:lpstr>
      <vt:lpstr>In love </vt:lpstr>
      <vt:lpstr>In spirit -</vt:lpstr>
      <vt:lpstr>In faith</vt:lpstr>
      <vt:lpstr>In purity </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Maintaining, and Nurturing Good Relationships</dc:title>
  <dc:creator>Aarons</dc:creator>
  <cp:lastModifiedBy>Aarons</cp:lastModifiedBy>
  <cp:revision>10</cp:revision>
  <dcterms:created xsi:type="dcterms:W3CDTF">2016-12-05T01:44:35Z</dcterms:created>
  <dcterms:modified xsi:type="dcterms:W3CDTF">2016-12-05T03:48:18Z</dcterms:modified>
</cp:coreProperties>
</file>