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4" r:id="rId2"/>
    <p:sldId id="285" r:id="rId3"/>
    <p:sldId id="256" r:id="rId4"/>
    <p:sldId id="257" r:id="rId5"/>
    <p:sldId id="258" r:id="rId6"/>
    <p:sldId id="259" r:id="rId7"/>
    <p:sldId id="260" r:id="rId8"/>
    <p:sldId id="263" r:id="rId9"/>
    <p:sldId id="267" r:id="rId10"/>
    <p:sldId id="265" r:id="rId11"/>
    <p:sldId id="264" r:id="rId12"/>
    <p:sldId id="266" r:id="rId13"/>
    <p:sldId id="268" r:id="rId14"/>
    <p:sldId id="269" r:id="rId15"/>
    <p:sldId id="270" r:id="rId16"/>
    <p:sldId id="271" r:id="rId17"/>
    <p:sldId id="272" r:id="rId18"/>
    <p:sldId id="273" r:id="rId19"/>
    <p:sldId id="274" r:id="rId20"/>
    <p:sldId id="280" r:id="rId21"/>
    <p:sldId id="279" r:id="rId22"/>
    <p:sldId id="278" r:id="rId23"/>
    <p:sldId id="281" r:id="rId24"/>
    <p:sldId id="28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77" autoAdjust="0"/>
    <p:restoredTop sz="84462" autoAdjust="0"/>
  </p:normalViewPr>
  <p:slideViewPr>
    <p:cSldViewPr>
      <p:cViewPr varScale="1">
        <p:scale>
          <a:sx n="65" d="100"/>
          <a:sy n="65" d="100"/>
        </p:scale>
        <p:origin x="878" y="58"/>
      </p:cViewPr>
      <p:guideLst>
        <p:guide orient="horz" pos="2160"/>
        <p:guide pos="3840"/>
      </p:guideLst>
    </p:cSldViewPr>
  </p:slideViewPr>
  <p:outlineViewPr>
    <p:cViewPr>
      <p:scale>
        <a:sx n="33" d="100"/>
        <a:sy n="33" d="100"/>
      </p:scale>
      <p:origin x="0" y="953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66F5E2-B1DA-4ED9-8C89-8388EA30CC74}" type="datetimeFigureOut">
              <a:rPr lang="en-US" smtClean="0"/>
              <a:pPr/>
              <a:t>12/29/2018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B32E73-7145-4C78-AE05-8E58758437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B32E73-7145-4C78-AE05-8E58758437B6}" type="slidenum">
              <a:rPr lang="en-US" smtClean="0"/>
              <a:pPr/>
              <a:t>2</a:t>
            </a:fld>
            <a:endParaRPr lang="en-US"/>
          </a:p>
        </p:txBody>
      </p:sp>
    </p:spTree>
    <p:extLst>
      <p:ext uri="{BB962C8B-B14F-4D97-AF65-F5344CB8AC3E}">
        <p14:creationId xmlns:p14="http://schemas.microsoft.com/office/powerpoint/2010/main" val="2294148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 Why Do We Have the Word</a:t>
            </a:r>
            <a:endParaRPr lang="en-US" b="0" dirty="0"/>
          </a:p>
          <a:p>
            <a:r>
              <a:rPr lang="en-US" b="0" dirty="0"/>
              <a:t>&gt;&gt;&gt;&gt;&gt;&gt;&gt;&gt;&gt;&gt;&gt;&gt;&gt;&gt;&gt;&gt;&gt;&gt;&gt;&gt;&gt;&gt;&gt;&gt;</a:t>
            </a:r>
            <a:endParaRPr lang="en-US" b="1" dirty="0"/>
          </a:p>
          <a:p>
            <a:pPr rtl="0"/>
            <a:r>
              <a:rPr lang="en-US" sz="1200" b="0" i="1" u="none" strike="noStrike" kern="1200" baseline="0" dirty="0">
                <a:solidFill>
                  <a:schemeClr val="tx1"/>
                </a:solidFill>
                <a:latin typeface="+mn-lt"/>
                <a:ea typeface="+mn-ea"/>
                <a:cs typeface="+mn-cs"/>
              </a:rPr>
              <a:t>For whatever things were written before were written </a:t>
            </a:r>
            <a:r>
              <a:rPr lang="en-US" sz="1200" b="1" i="1" u="none" strike="noStrike" kern="1200" baseline="0" dirty="0">
                <a:solidFill>
                  <a:schemeClr val="tx1"/>
                </a:solidFill>
                <a:latin typeface="+mn-lt"/>
                <a:ea typeface="+mn-ea"/>
                <a:cs typeface="+mn-cs"/>
              </a:rPr>
              <a:t>for our learning</a:t>
            </a:r>
            <a:r>
              <a:rPr lang="en-US" sz="1200" b="0" i="1" u="none" strike="noStrike" kern="1200" baseline="0" dirty="0">
                <a:solidFill>
                  <a:schemeClr val="tx1"/>
                </a:solidFill>
                <a:latin typeface="+mn-lt"/>
                <a:ea typeface="+mn-ea"/>
                <a:cs typeface="+mn-cs"/>
              </a:rPr>
              <a:t>, that we through the patience and comfort of the Scriptures might have hope.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15:4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Everything the Scriptures teach is for our </a:t>
            </a:r>
            <a:r>
              <a:rPr lang="en-US" sz="1200" b="1" i="0" u="none" strike="noStrike" kern="1200" baseline="0" dirty="0">
                <a:solidFill>
                  <a:schemeClr val="tx1"/>
                </a:solidFill>
                <a:latin typeface="+mn-lt"/>
                <a:ea typeface="+mn-ea"/>
                <a:cs typeface="+mn-cs"/>
              </a:rPr>
              <a:t>benefit and education</a:t>
            </a:r>
            <a:r>
              <a:rPr lang="en-US" sz="1200" b="0" i="0" u="none" strike="noStrike" kern="1200" baseline="0" dirty="0">
                <a:solidFill>
                  <a:schemeClr val="tx1"/>
                </a:solidFill>
                <a:latin typeface="+mn-lt"/>
                <a:ea typeface="+mn-ea"/>
                <a:cs typeface="+mn-cs"/>
              </a:rPr>
              <a:t>, to ignore the Scripture is to ignore eternal life.</a:t>
            </a:r>
          </a:p>
          <a:p>
            <a:pPr rtl="0"/>
            <a:r>
              <a:rPr lang="en-US" sz="1200" b="0" i="0" u="none" strike="noStrike" kern="1200" baseline="0" dirty="0">
                <a:solidFill>
                  <a:schemeClr val="tx1"/>
                </a:solidFill>
                <a:latin typeface="+mn-lt"/>
                <a:ea typeface="+mn-ea"/>
                <a:cs typeface="+mn-cs"/>
              </a:rPr>
              <a:t>    2. What will happen to you following death is foretold in the Scripture, so that you may not say “I didn’t know! Or no one told me!”</a:t>
            </a:r>
          </a:p>
          <a:p>
            <a:pPr rtl="0"/>
            <a:r>
              <a:rPr lang="en-US" sz="1200" b="0" i="0" u="none" strike="noStrike" kern="1200" baseline="0" dirty="0">
                <a:solidFill>
                  <a:schemeClr val="tx1"/>
                </a:solidFill>
                <a:latin typeface="+mn-lt"/>
                <a:ea typeface="+mn-ea"/>
                <a:cs typeface="+mn-cs"/>
              </a:rPr>
              <a:t>    3. Paul tells us to work out our own salvation with fear and trembling. </a:t>
            </a:r>
          </a:p>
          <a:p>
            <a:pPr rtl="0"/>
            <a:r>
              <a:rPr lang="en-US" sz="1200" b="0" i="1" u="none" strike="noStrike" kern="1200" baseline="0" dirty="0">
                <a:solidFill>
                  <a:schemeClr val="tx1"/>
                </a:solidFill>
                <a:latin typeface="+mn-lt"/>
                <a:ea typeface="+mn-ea"/>
                <a:cs typeface="+mn-cs"/>
              </a:rPr>
              <a:t>Therefore, my beloved, as you have always obeyed, not as in my presence only, but now much more in my absence, work out your own salvation with fear and trembling;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2:12</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 What is the Point</a:t>
            </a:r>
            <a:r>
              <a:rPr lang="en-US" dirty="0"/>
              <a:t> of the sermon or the Scriptures?</a:t>
            </a:r>
          </a:p>
          <a:p>
            <a:r>
              <a:rPr lang="en-US" dirty="0"/>
              <a:t>&gt;&gt;&gt;&gt;&gt;&gt;&gt;&gt;&gt;&gt;&gt;&gt;&gt;&gt;&gt;&gt;&gt;&gt;&gt;&gt;&gt;&gt;&gt;</a:t>
            </a:r>
          </a:p>
          <a:p>
            <a:pPr rtl="0"/>
            <a:r>
              <a:rPr lang="en-US" sz="1200" b="0" i="1" u="none" strike="noStrike" kern="1200" baseline="0" dirty="0">
                <a:solidFill>
                  <a:schemeClr val="tx1"/>
                </a:solidFill>
                <a:latin typeface="+mn-lt"/>
                <a:ea typeface="+mn-ea"/>
                <a:cs typeface="+mn-cs"/>
              </a:rPr>
              <a:t>for all have sinned and fall short of the glory of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3:23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One must believe that he is lost before he will seek salvation; because there is no fear of eternal death, unless know you know there is eternal life.</a:t>
            </a:r>
          </a:p>
          <a:p>
            <a:r>
              <a:rPr lang="en-US" dirty="0"/>
              <a:t>    2. The Lord does not want anyone to be lost.</a:t>
            </a:r>
          </a:p>
          <a:p>
            <a:pPr rtl="0"/>
            <a:r>
              <a:rPr lang="en-US" sz="1200" b="0" i="1" u="none" strike="noStrike" kern="1200" baseline="0" dirty="0">
                <a:solidFill>
                  <a:schemeClr val="tx1"/>
                </a:solidFill>
                <a:latin typeface="+mn-lt"/>
                <a:ea typeface="+mn-ea"/>
                <a:cs typeface="+mn-cs"/>
              </a:rPr>
              <a:t>for the Son of Man has come to seek and to save that which was lost."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Luke 19:10</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VIII. What Must I Do</a:t>
            </a:r>
            <a:endParaRPr lang="en-US" b="0" dirty="0"/>
          </a:p>
          <a:p>
            <a:r>
              <a:rPr lang="en-US" b="0" dirty="0"/>
              <a:t>&gt;&gt;&gt;&gt;&gt;&gt;&gt;&gt;&gt;&gt;&gt;&gt;&gt;&gt;&gt;&gt;&gt;&gt;&gt;&gt;&gt;&gt;&gt;&gt;</a:t>
            </a:r>
            <a:endParaRPr lang="en-US" b="1" dirty="0"/>
          </a:p>
          <a:p>
            <a:pPr rtl="0"/>
            <a:r>
              <a:rPr lang="en-US" sz="1200" b="0" i="0" u="none" strike="noStrike" kern="1200" baseline="0" dirty="0">
                <a:solidFill>
                  <a:schemeClr val="tx1"/>
                </a:solidFill>
                <a:latin typeface="+mn-lt"/>
                <a:ea typeface="+mn-ea"/>
                <a:cs typeface="+mn-cs"/>
              </a:rPr>
              <a:t>    1. </a:t>
            </a:r>
            <a:r>
              <a:rPr lang="en-US" sz="1200" b="1" i="0" u="none" strike="noStrike" kern="1200" baseline="0" dirty="0">
                <a:solidFill>
                  <a:schemeClr val="tx1"/>
                </a:solidFill>
                <a:latin typeface="+mn-lt"/>
                <a:ea typeface="+mn-ea"/>
                <a:cs typeface="+mn-cs"/>
              </a:rPr>
              <a:t>Listen, </a:t>
            </a:r>
            <a:r>
              <a:rPr lang="en-US" sz="1200" b="0" i="0" u="none" strike="noStrike" kern="1200" baseline="0" dirty="0">
                <a:solidFill>
                  <a:schemeClr val="tx1"/>
                </a:solidFill>
                <a:latin typeface="+mn-lt"/>
                <a:ea typeface="+mn-ea"/>
                <a:cs typeface="+mn-cs"/>
              </a:rPr>
              <a:t>Hear</a:t>
            </a:r>
            <a:r>
              <a:rPr lang="en-US" sz="1200" b="1" i="0" u="none" strike="noStrike" kern="1200" baseline="0" dirty="0">
                <a:solidFill>
                  <a:schemeClr val="tx1"/>
                </a:solidFill>
                <a:latin typeface="+mn-lt"/>
                <a:ea typeface="+mn-ea"/>
                <a:cs typeface="+mn-cs"/>
              </a:rPr>
              <a:t>,</a:t>
            </a:r>
            <a:r>
              <a:rPr lang="en-US" sz="1200" b="0" i="0" u="none" strike="noStrike" kern="1200" baseline="0" dirty="0">
                <a:solidFill>
                  <a:schemeClr val="tx1"/>
                </a:solidFill>
                <a:latin typeface="+mn-lt"/>
                <a:ea typeface="+mn-ea"/>
                <a:cs typeface="+mn-cs"/>
              </a:rPr>
              <a:t> the word of God and His plan for your Salvation!</a:t>
            </a:r>
          </a:p>
          <a:p>
            <a:pPr rtl="0"/>
            <a:r>
              <a:rPr lang="en-US" sz="1200" b="0" i="0" u="none" strike="noStrike" kern="1200" baseline="0" dirty="0">
                <a:solidFill>
                  <a:schemeClr val="tx1"/>
                </a:solidFill>
                <a:latin typeface="+mn-lt"/>
                <a:ea typeface="+mn-ea"/>
                <a:cs typeface="+mn-cs"/>
              </a:rPr>
              <a:t>&gt;&gt;&gt;&gt;&gt;&gt;&gt;&gt;&gt;&gt;&gt;&gt;&gt;&gt;&gt;&gt;&gt;&gt;&gt;&gt;&gt;&gt;&gt;&gt;</a:t>
            </a:r>
          </a:p>
          <a:p>
            <a:pPr rtl="0"/>
            <a:r>
              <a:rPr lang="en-US" sz="1200" b="0" i="1" u="none" strike="noStrike" kern="1200" baseline="0" dirty="0">
                <a:solidFill>
                  <a:schemeClr val="tx1"/>
                </a:solidFill>
                <a:latin typeface="+mn-lt"/>
                <a:ea typeface="+mn-ea"/>
                <a:cs typeface="+mn-cs"/>
              </a:rPr>
              <a:t>For I am not ashamed of the gospel of Christ, for it is </a:t>
            </a:r>
            <a:r>
              <a:rPr lang="en-US" sz="1200" b="1" i="1" u="none" strike="noStrike" kern="1200" baseline="0" dirty="0">
                <a:solidFill>
                  <a:schemeClr val="tx1"/>
                </a:solidFill>
                <a:latin typeface="+mn-lt"/>
                <a:ea typeface="+mn-ea"/>
                <a:cs typeface="+mn-cs"/>
              </a:rPr>
              <a:t>the power of God to salvation for everyone who believes</a:t>
            </a:r>
            <a:r>
              <a:rPr lang="en-US" sz="1200" b="0" i="1" u="none" strike="noStrike" kern="1200" baseline="0" dirty="0">
                <a:solidFill>
                  <a:schemeClr val="tx1"/>
                </a:solidFill>
                <a:latin typeface="+mn-lt"/>
                <a:ea typeface="+mn-ea"/>
                <a:cs typeface="+mn-cs"/>
              </a:rPr>
              <a:t>, for the Jew first and also for the Greek.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&gt;&gt;&gt;&gt;&gt;&gt;&gt;&gt;&gt;&gt;&gt;&gt;&gt;&gt;&gt;&gt;&gt;&gt;&gt;&gt;&gt;&gt;&gt;&gt;&gt;</a:t>
            </a:r>
          </a:p>
          <a:p>
            <a:pPr rtl="0"/>
            <a:r>
              <a:rPr lang="en-US" sz="1200" b="0" i="0" u="none" strike="noStrike" kern="1200" baseline="0" dirty="0">
                <a:solidFill>
                  <a:schemeClr val="tx1"/>
                </a:solidFill>
                <a:latin typeface="+mn-lt"/>
                <a:ea typeface="+mn-ea"/>
                <a:cs typeface="+mn-cs"/>
              </a:rPr>
              <a:t>    1. How can you believe what you have not heard?</a:t>
            </a:r>
          </a:p>
          <a:p>
            <a:pPr rtl="0"/>
            <a:r>
              <a:rPr lang="en-US" sz="1200" b="0" i="1" u="none" strike="noStrike" kern="1200" baseline="0" dirty="0">
                <a:solidFill>
                  <a:schemeClr val="tx1"/>
                </a:solidFill>
                <a:latin typeface="+mn-lt"/>
                <a:ea typeface="+mn-ea"/>
                <a:cs typeface="+mn-cs"/>
              </a:rPr>
              <a:t>So then faith comes by hearing, and hearing by the word of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10:17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Twice Jesus said: </a:t>
            </a:r>
          </a:p>
          <a:p>
            <a:pPr rtl="0"/>
            <a:r>
              <a:rPr lang="en-US" sz="1200" b="0" i="1" u="none" strike="noStrike" kern="1200" baseline="0" dirty="0">
                <a:solidFill>
                  <a:schemeClr val="tx1"/>
                </a:solidFill>
                <a:latin typeface="+mn-lt"/>
                <a:ea typeface="+mn-ea"/>
                <a:cs typeface="+mn-cs"/>
              </a:rPr>
              <a:t>He who has ears to hear, let him hear!</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Matthew 11:15; 13:9</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3. Jesus knew that many, even though they were told, many would not believe.</a:t>
            </a:r>
          </a:p>
          <a:p>
            <a:pPr rtl="0"/>
            <a:r>
              <a:rPr lang="en-US" sz="1200" b="0" i="1" u="none" strike="noStrike" kern="1200" baseline="0" dirty="0">
                <a:solidFill>
                  <a:schemeClr val="tx1"/>
                </a:solidFill>
                <a:latin typeface="+mn-lt"/>
                <a:ea typeface="+mn-ea"/>
                <a:cs typeface="+mn-cs"/>
              </a:rPr>
              <a:t>Therefore I speak to them in parables, because seeing they do not see, and </a:t>
            </a:r>
            <a:r>
              <a:rPr lang="en-US" sz="1200" b="1" i="1" u="none" strike="noStrike" kern="1200" baseline="0" dirty="0">
                <a:solidFill>
                  <a:schemeClr val="tx1"/>
                </a:solidFill>
                <a:latin typeface="+mn-lt"/>
                <a:ea typeface="+mn-ea"/>
                <a:cs typeface="+mn-cs"/>
              </a:rPr>
              <a:t>hearing they do not hear, nor do they understand</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13:13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4. Listen to understand!!!!</a:t>
            </a: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VIII. What Must I Do</a:t>
            </a:r>
          </a:p>
          <a:p>
            <a:r>
              <a:rPr lang="en-US" b="0" dirty="0"/>
              <a:t>&gt;&gt;&gt;&gt;&gt;&gt;&gt;&gt;&gt;&gt;&gt;&gt;&gt;&gt;&gt;&gt;&gt;&gt;&gt;&gt;&gt;</a:t>
            </a:r>
          </a:p>
          <a:p>
            <a:r>
              <a:rPr lang="en-US" b="0" dirty="0"/>
              <a:t>    1. Believe what you hear:</a:t>
            </a:r>
          </a:p>
          <a:p>
            <a:pPr rtl="0"/>
            <a:r>
              <a:rPr lang="en-US" sz="1200" b="0" i="1" u="none" strike="noStrike" kern="1200" baseline="0" dirty="0">
                <a:solidFill>
                  <a:schemeClr val="tx1"/>
                </a:solidFill>
                <a:latin typeface="+mn-lt"/>
                <a:ea typeface="+mn-ea"/>
                <a:cs typeface="+mn-cs"/>
              </a:rPr>
              <a:t>Therefore I said to you that you will die in your sins; for if you do not believe that I am He, you will die in your sins."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8:24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Listen to the Word of God when it is preached; it is preached so that you may believe.</a:t>
            </a:r>
          </a:p>
          <a:p>
            <a:pPr rtl="0"/>
            <a:r>
              <a:rPr lang="en-US" sz="1200" b="0" i="0" u="none" strike="noStrike" kern="1200" baseline="0" dirty="0">
                <a:solidFill>
                  <a:schemeClr val="tx1"/>
                </a:solidFill>
                <a:latin typeface="+mn-lt"/>
                <a:ea typeface="+mn-ea"/>
                <a:cs typeface="+mn-cs"/>
              </a:rPr>
              <a:t>&gt;&gt;&gt;&gt;&gt;&gt;&gt;&gt;&gt;&gt;&gt;&gt;&gt;&gt;&gt;&gt;&gt;&gt;&gt;&gt;&gt;</a:t>
            </a:r>
          </a:p>
          <a:p>
            <a:pPr rtl="0"/>
            <a:r>
              <a:rPr lang="en-US" sz="1200" b="0" i="0" u="none" strike="noStrike" kern="1200" baseline="0" dirty="0">
                <a:solidFill>
                  <a:schemeClr val="tx1"/>
                </a:solidFill>
                <a:latin typeface="+mn-lt"/>
                <a:ea typeface="+mn-ea"/>
                <a:cs typeface="+mn-cs"/>
              </a:rPr>
              <a:t>    3. After understanding His word, believe what you hear from the Word of God, place your faith in God, and His Word.  </a:t>
            </a:r>
          </a:p>
          <a:p>
            <a:pPr rtl="0"/>
            <a:r>
              <a:rPr lang="en-US" sz="1200" b="0" i="1" u="none" strike="noStrike" kern="1200" baseline="0" dirty="0">
                <a:solidFill>
                  <a:schemeClr val="tx1"/>
                </a:solidFill>
                <a:latin typeface="+mn-lt"/>
                <a:ea typeface="+mn-ea"/>
                <a:cs typeface="+mn-cs"/>
              </a:rPr>
              <a:t>But </a:t>
            </a:r>
            <a:r>
              <a:rPr lang="en-US" sz="1200" b="1" i="1" u="none" strike="noStrike" kern="1200" baseline="0" dirty="0">
                <a:solidFill>
                  <a:schemeClr val="tx1"/>
                </a:solidFill>
                <a:latin typeface="+mn-lt"/>
                <a:ea typeface="+mn-ea"/>
                <a:cs typeface="+mn-cs"/>
              </a:rPr>
              <a:t>without faith it is impossible to please Him</a:t>
            </a:r>
            <a:r>
              <a:rPr lang="en-US" sz="1200" b="0" i="1" u="none" strike="noStrike" kern="1200" baseline="0" dirty="0">
                <a:solidFill>
                  <a:schemeClr val="tx1"/>
                </a:solidFill>
                <a:latin typeface="+mn-lt"/>
                <a:ea typeface="+mn-ea"/>
                <a:cs typeface="+mn-cs"/>
              </a:rPr>
              <a:t>, for he who comes to God must believe that He is, and that He is a rewarder of those who diligently seek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11:6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VIII. What Must I Do</a:t>
            </a:r>
            <a:endParaRPr lang="en-US" b="0" dirty="0"/>
          </a:p>
          <a:p>
            <a:r>
              <a:rPr lang="en-US" b="0" dirty="0"/>
              <a:t>&gt;&gt;&gt;&gt;&gt;&gt;&gt;&gt;&gt;&gt;&gt;&gt;&gt;&gt;&gt;&gt;&gt;&gt;&gt;&gt;&gt;&gt;&gt;&gt;&gt;</a:t>
            </a:r>
          </a:p>
          <a:p>
            <a:r>
              <a:rPr lang="en-US" b="0" dirty="0"/>
              <a:t>    1. Let me say again Believe!</a:t>
            </a:r>
          </a:p>
          <a:p>
            <a:r>
              <a:rPr lang="en-US" b="0" dirty="0"/>
              <a:t>&gt;&gt;&gt;&gt;&gt;&gt;&gt;&gt;&gt;&gt;&gt;&gt;&gt;&gt;&gt;&gt;&gt;&gt;&gt;&gt;&gt;&gt;&gt;&gt;&gt;</a:t>
            </a:r>
            <a:endParaRPr lang="en-US" b="1" dirty="0"/>
          </a:p>
          <a:p>
            <a:pPr rtl="0"/>
            <a:r>
              <a:rPr lang="en-US" sz="1200" b="0" i="1" u="none" strike="noStrike" kern="1200" baseline="0" dirty="0">
                <a:solidFill>
                  <a:schemeClr val="tx1"/>
                </a:solidFill>
                <a:latin typeface="+mn-lt"/>
                <a:ea typeface="+mn-ea"/>
                <a:cs typeface="+mn-cs"/>
              </a:rPr>
              <a:t>And truly Jesus did many other signs in the presence of His disciples, which </a:t>
            </a:r>
            <a:r>
              <a:rPr lang="en-US" sz="1200" b="1" i="1" u="none" strike="noStrike" kern="1200" baseline="0" dirty="0">
                <a:solidFill>
                  <a:schemeClr val="tx1"/>
                </a:solidFill>
                <a:latin typeface="+mn-lt"/>
                <a:ea typeface="+mn-ea"/>
                <a:cs typeface="+mn-cs"/>
              </a:rPr>
              <a:t>are not written </a:t>
            </a:r>
            <a:r>
              <a:rPr lang="en-US" sz="1200" b="0" i="1" u="none" strike="noStrike" kern="1200" baseline="0" dirty="0">
                <a:solidFill>
                  <a:schemeClr val="tx1"/>
                </a:solidFill>
                <a:latin typeface="+mn-lt"/>
                <a:ea typeface="+mn-ea"/>
                <a:cs typeface="+mn-cs"/>
              </a:rPr>
              <a:t>in this book; but </a:t>
            </a:r>
            <a:r>
              <a:rPr lang="en-US" sz="1200" b="1" i="1" u="none" strike="noStrike" kern="1200" baseline="0" dirty="0">
                <a:solidFill>
                  <a:schemeClr val="tx1"/>
                </a:solidFill>
                <a:latin typeface="+mn-lt"/>
                <a:ea typeface="+mn-ea"/>
                <a:cs typeface="+mn-cs"/>
              </a:rPr>
              <a:t>these are written </a:t>
            </a:r>
            <a:r>
              <a:rPr lang="en-US" sz="1200" b="0" i="1" u="none" strike="noStrike" kern="1200" baseline="0" dirty="0">
                <a:solidFill>
                  <a:schemeClr val="tx1"/>
                </a:solidFill>
                <a:latin typeface="+mn-lt"/>
                <a:ea typeface="+mn-ea"/>
                <a:cs typeface="+mn-cs"/>
              </a:rPr>
              <a:t>that </a:t>
            </a:r>
            <a:r>
              <a:rPr lang="en-US" sz="1200" b="1" i="1" u="none" strike="noStrike" kern="1200" baseline="0" dirty="0">
                <a:solidFill>
                  <a:schemeClr val="tx1"/>
                </a:solidFill>
                <a:latin typeface="+mn-lt"/>
                <a:ea typeface="+mn-ea"/>
                <a:cs typeface="+mn-cs"/>
              </a:rPr>
              <a:t>you may believe </a:t>
            </a:r>
            <a:r>
              <a:rPr lang="en-US" sz="1200" b="0" i="1" u="none" strike="noStrike" kern="1200" baseline="0" dirty="0">
                <a:solidFill>
                  <a:schemeClr val="tx1"/>
                </a:solidFill>
                <a:latin typeface="+mn-lt"/>
                <a:ea typeface="+mn-ea"/>
                <a:cs typeface="+mn-cs"/>
              </a:rPr>
              <a:t>that Jesus is the Christ, the Son of God, and that believing you may have life in His name.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20:30-31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If you heard, </a:t>
            </a:r>
            <a:r>
              <a:rPr lang="en-US" sz="1200" b="1" i="0" u="none" strike="noStrike" kern="1200" baseline="0" dirty="0">
                <a:solidFill>
                  <a:schemeClr val="tx1"/>
                </a:solidFill>
                <a:latin typeface="+mn-lt"/>
                <a:ea typeface="+mn-ea"/>
                <a:cs typeface="+mn-cs"/>
              </a:rPr>
              <a:t>and do not believe</a:t>
            </a:r>
            <a:r>
              <a:rPr lang="en-US" sz="1200" b="0" i="0" u="none" strike="noStrike" kern="1200" baseline="0" dirty="0">
                <a:solidFill>
                  <a:schemeClr val="tx1"/>
                </a:solidFill>
                <a:latin typeface="+mn-lt"/>
                <a:ea typeface="+mn-ea"/>
                <a:cs typeface="+mn-cs"/>
              </a:rPr>
              <a:t>, you will never be acceptable to God; the choice you have made is to serve the leader of this world, Satan.</a:t>
            </a:r>
          </a:p>
          <a:p>
            <a:pPr rtl="0"/>
            <a:r>
              <a:rPr lang="en-US" sz="1200" b="0" i="0" u="none" strike="noStrike" kern="1200" baseline="0" dirty="0">
                <a:solidFill>
                  <a:schemeClr val="tx1"/>
                </a:solidFill>
                <a:latin typeface="+mn-lt"/>
                <a:ea typeface="+mn-ea"/>
                <a:cs typeface="+mn-cs"/>
              </a:rPr>
              <a:t>    2. God instilled free will in His creation, He will not force you to believe I Him.</a:t>
            </a:r>
          </a:p>
          <a:p>
            <a:pPr rtl="0"/>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VIII. What Must I Do</a:t>
            </a:r>
            <a:r>
              <a:rPr lang="en-US" b="0" dirty="0"/>
              <a:t> to have eternal life?</a:t>
            </a:r>
          </a:p>
          <a:p>
            <a:r>
              <a:rPr lang="en-US" b="0" dirty="0"/>
              <a:t>&gt;&gt;&gt;&gt;&gt;&gt;&gt;&gt;&gt;&gt;&gt;&gt;&gt;&gt;&gt;&gt;&gt;&gt;&gt;&gt;</a:t>
            </a:r>
            <a:endParaRPr lang="en-US" b="1" dirty="0"/>
          </a:p>
          <a:p>
            <a:r>
              <a:rPr lang="en-US" dirty="0"/>
              <a:t>    1. REPEPNT of your past sins, ask for forgiveness.</a:t>
            </a:r>
          </a:p>
          <a:p>
            <a:r>
              <a:rPr lang="en-US" dirty="0"/>
              <a:t>&gt;&gt;&gt;&gt;&gt;&gt;&gt;&gt;&gt;&gt;&gt;&gt;&gt;&gt;&gt;&gt;&gt;&gt;&gt;&gt;&gt;</a:t>
            </a:r>
          </a:p>
          <a:p>
            <a:pPr rtl="0"/>
            <a:r>
              <a:rPr lang="en-US" sz="1200" b="0" i="1" u="none" strike="noStrike" kern="1200" baseline="0" dirty="0">
                <a:solidFill>
                  <a:schemeClr val="tx1"/>
                </a:solidFill>
                <a:latin typeface="+mn-lt"/>
                <a:ea typeface="+mn-ea"/>
                <a:cs typeface="+mn-cs"/>
              </a:rPr>
              <a:t>I tell you, no; but unless you repent you will all likewise perish.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Luke 13:3,5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Since the age of accountability, you have know when you were sinning, and you knew you had sinned once you completed the act of sin.</a:t>
            </a:r>
          </a:p>
          <a:p>
            <a:pPr rtl="0"/>
            <a:r>
              <a:rPr lang="en-US" sz="1200" b="0" i="0" u="none" strike="noStrike" kern="1200" baseline="0" dirty="0">
                <a:solidFill>
                  <a:schemeClr val="tx1"/>
                </a:solidFill>
                <a:latin typeface="+mn-lt"/>
                <a:ea typeface="+mn-ea"/>
                <a:cs typeface="+mn-cs"/>
              </a:rPr>
              <a:t>&gt;&gt;&gt;&gt;&gt;&gt;&gt;&gt;&gt;&gt;&gt;&gt;&gt;&gt;&gt;&gt;&gt;&gt;&gt;&gt;&gt;</a:t>
            </a:r>
          </a:p>
          <a:p>
            <a:pPr rtl="0"/>
            <a:r>
              <a:rPr lang="en-US" sz="1200" b="0" i="0" u="none" strike="noStrike" kern="1200" baseline="0" dirty="0">
                <a:solidFill>
                  <a:schemeClr val="tx1"/>
                </a:solidFill>
                <a:latin typeface="+mn-lt"/>
                <a:ea typeface="+mn-ea"/>
                <a:cs typeface="+mn-cs"/>
              </a:rPr>
              <a:t>    3. Before the written word of God, there were some who were ignorant of son, but that is no excuse for us today.</a:t>
            </a:r>
          </a:p>
          <a:p>
            <a:pPr rtl="0"/>
            <a:r>
              <a:rPr lang="en-US" sz="1200" b="0" i="1" u="none" strike="noStrike" kern="1200" baseline="0" dirty="0">
                <a:solidFill>
                  <a:schemeClr val="tx1"/>
                </a:solidFill>
                <a:latin typeface="+mn-lt"/>
                <a:ea typeface="+mn-ea"/>
                <a:cs typeface="+mn-cs"/>
              </a:rPr>
              <a:t>Truly, these </a:t>
            </a:r>
            <a:r>
              <a:rPr lang="en-US" sz="1200" b="1" i="1" u="none" strike="noStrike" kern="1200" baseline="0" dirty="0">
                <a:solidFill>
                  <a:schemeClr val="tx1"/>
                </a:solidFill>
                <a:latin typeface="+mn-lt"/>
                <a:ea typeface="+mn-ea"/>
                <a:cs typeface="+mn-cs"/>
              </a:rPr>
              <a:t>times of ignorance </a:t>
            </a:r>
            <a:r>
              <a:rPr lang="en-US" sz="1200" b="0" i="1" u="none" strike="noStrike" kern="1200" baseline="0" dirty="0">
                <a:solidFill>
                  <a:schemeClr val="tx1"/>
                </a:solidFill>
                <a:latin typeface="+mn-lt"/>
                <a:ea typeface="+mn-ea"/>
                <a:cs typeface="+mn-cs"/>
              </a:rPr>
              <a:t>God overlooked, </a:t>
            </a:r>
            <a:r>
              <a:rPr lang="en-US" sz="1200" b="1" i="1" u="none" strike="noStrike" kern="1200" baseline="0" dirty="0">
                <a:solidFill>
                  <a:schemeClr val="tx1"/>
                </a:solidFill>
                <a:latin typeface="+mn-lt"/>
                <a:ea typeface="+mn-ea"/>
                <a:cs typeface="+mn-cs"/>
              </a:rPr>
              <a:t>but now </a:t>
            </a:r>
            <a:r>
              <a:rPr lang="en-US" sz="1200" b="0" i="1" u="none" strike="noStrike" kern="1200" baseline="0" dirty="0">
                <a:solidFill>
                  <a:schemeClr val="tx1"/>
                </a:solidFill>
                <a:latin typeface="+mn-lt"/>
                <a:ea typeface="+mn-ea"/>
                <a:cs typeface="+mn-cs"/>
              </a:rPr>
              <a:t>commands all men everywhere to repent,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17:30</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VIII. What Must I Do</a:t>
            </a:r>
            <a:endParaRPr lang="en-US" b="0" dirty="0"/>
          </a:p>
          <a:p>
            <a:r>
              <a:rPr lang="en-US" b="0" dirty="0"/>
              <a:t>&gt;&gt;&gt;&gt;&gt;&gt;&gt;&gt;&gt;&gt;&gt;&gt;&gt;&gt;&gt;&gt;&gt;&gt;&gt;&gt;&gt;&gt;</a:t>
            </a:r>
            <a:endParaRPr lang="en-US" b="1" dirty="0"/>
          </a:p>
          <a:p>
            <a:r>
              <a:rPr lang="en-US" dirty="0"/>
              <a:t>    1. CONFESS your belief in God and that He raised His son Jesus from the dead.  </a:t>
            </a:r>
          </a:p>
          <a:p>
            <a:r>
              <a:rPr lang="en-US" dirty="0"/>
              <a:t>&gt;&gt;&gt;&gt;&gt;&gt;&gt;&gt;&gt;&gt;&gt;&gt;&gt;&gt;&gt;&gt;&gt;&gt;&gt;&gt;&gt;</a:t>
            </a:r>
          </a:p>
          <a:p>
            <a:pPr rtl="0"/>
            <a:r>
              <a:rPr lang="en-US" sz="1200" b="0" i="1" u="none" strike="noStrike" kern="1200" baseline="0" dirty="0">
                <a:solidFill>
                  <a:schemeClr val="tx1"/>
                </a:solidFill>
                <a:latin typeface="+mn-lt"/>
                <a:ea typeface="+mn-ea"/>
                <a:cs typeface="+mn-cs"/>
              </a:rPr>
              <a:t>"Therefore whoever confesses Me before men, him I will also confess before My Father who is in heaven.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10:32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a:t>
            </a:r>
          </a:p>
          <a:p>
            <a:pPr rtl="0"/>
            <a:r>
              <a:rPr lang="en-US" sz="1200" b="0" i="0" u="none" strike="noStrike" kern="1200" baseline="0" dirty="0">
                <a:solidFill>
                  <a:schemeClr val="tx1"/>
                </a:solidFill>
                <a:latin typeface="+mn-lt"/>
                <a:ea typeface="+mn-ea"/>
                <a:cs typeface="+mn-cs"/>
              </a:rPr>
              <a:t>    2. A look at Phillip teaching the Eunuch God’s plan of Salvation shows us the good confession that is required of us today.</a:t>
            </a:r>
          </a:p>
          <a:p>
            <a:pPr rtl="0"/>
            <a:r>
              <a:rPr lang="en-US" sz="1200" b="0" i="0" u="none" strike="noStrike" kern="1200" baseline="0" dirty="0">
                <a:solidFill>
                  <a:schemeClr val="tx1"/>
                </a:solidFill>
                <a:latin typeface="+mn-lt"/>
                <a:ea typeface="+mn-ea"/>
                <a:cs typeface="+mn-cs"/>
              </a:rPr>
              <a:t>Then Philip said, "If you believe with all your heart, you may." And he answered and said, "</a:t>
            </a:r>
            <a:r>
              <a:rPr lang="en-US" sz="1200" b="1" i="0" u="none" strike="noStrike" kern="1200" baseline="0" dirty="0">
                <a:solidFill>
                  <a:schemeClr val="tx1"/>
                </a:solidFill>
                <a:latin typeface="+mn-lt"/>
                <a:ea typeface="+mn-ea"/>
                <a:cs typeface="+mn-cs"/>
              </a:rPr>
              <a:t>I believe that Jesus Christ is the Son of God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Acts 8:37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3. This good confession is to be made before men and before the Father in Heaven.</a:t>
            </a: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VIII. What Must I Do</a:t>
            </a:r>
            <a:endParaRPr lang="en-US" b="0" dirty="0"/>
          </a:p>
          <a:p>
            <a:r>
              <a:rPr lang="en-US" b="0" dirty="0"/>
              <a:t>&gt;&gt;&gt;&gt;&gt;&gt;&gt;&gt;&gt;&gt;&gt;&gt;&gt;&gt;&gt;&gt;&gt;&gt;</a:t>
            </a:r>
          </a:p>
          <a:p>
            <a:r>
              <a:rPr lang="en-US" b="0" dirty="0"/>
              <a:t>    1. Confess Jesus Christ as the Son of God.</a:t>
            </a:r>
          </a:p>
          <a:p>
            <a:r>
              <a:rPr lang="en-US" dirty="0"/>
              <a:t>    2. Confession is made unto salvation, in other words before salvation can be obtained. </a:t>
            </a:r>
          </a:p>
          <a:p>
            <a:r>
              <a:rPr lang="en-US" dirty="0"/>
              <a:t>&gt;&gt;&gt;&gt;&gt;&gt;&gt;&gt;&gt;&gt;&gt;&gt;&gt;&gt;&gt;&gt;&gt;&gt;&gt;</a:t>
            </a:r>
          </a:p>
          <a:p>
            <a:pPr rtl="0"/>
            <a:r>
              <a:rPr lang="en-US" sz="1200" b="0" i="1" u="none" strike="noStrike" kern="1200" baseline="0" dirty="0">
                <a:solidFill>
                  <a:schemeClr val="tx1"/>
                </a:solidFill>
                <a:latin typeface="+mn-lt"/>
                <a:ea typeface="+mn-ea"/>
                <a:cs typeface="+mn-cs"/>
              </a:rPr>
              <a:t>that if you confess with your mouth </a:t>
            </a:r>
            <a:r>
              <a:rPr lang="en-US" sz="1200" b="1" i="1" u="none" strike="noStrike" kern="1200" baseline="0" dirty="0">
                <a:solidFill>
                  <a:schemeClr val="tx1"/>
                </a:solidFill>
                <a:latin typeface="+mn-lt"/>
                <a:ea typeface="+mn-ea"/>
                <a:cs typeface="+mn-cs"/>
              </a:rPr>
              <a:t>the Lord Jesus </a:t>
            </a:r>
            <a:r>
              <a:rPr lang="en-US" sz="1200" b="0" i="1" u="none" strike="noStrike" kern="1200" baseline="0" dirty="0">
                <a:solidFill>
                  <a:schemeClr val="tx1"/>
                </a:solidFill>
                <a:latin typeface="+mn-lt"/>
                <a:ea typeface="+mn-ea"/>
                <a:cs typeface="+mn-cs"/>
              </a:rPr>
              <a:t>and believe in your heart that </a:t>
            </a:r>
            <a:r>
              <a:rPr lang="en-US" sz="1200" b="1" i="1" u="none" strike="noStrike" kern="1200" baseline="0" dirty="0">
                <a:solidFill>
                  <a:schemeClr val="tx1"/>
                </a:solidFill>
                <a:latin typeface="+mn-lt"/>
                <a:ea typeface="+mn-ea"/>
                <a:cs typeface="+mn-cs"/>
              </a:rPr>
              <a:t>God has raised Him from the dead</a:t>
            </a:r>
            <a:r>
              <a:rPr lang="en-US" sz="1200" b="0" i="1" u="none" strike="noStrike" kern="1200" baseline="0" dirty="0">
                <a:solidFill>
                  <a:schemeClr val="tx1"/>
                </a:solidFill>
                <a:latin typeface="+mn-lt"/>
                <a:ea typeface="+mn-ea"/>
                <a:cs typeface="+mn-cs"/>
              </a:rPr>
              <a:t>, you will be saved. For with the heart one believes unto righteousness, and with the mouth confession is made </a:t>
            </a:r>
            <a:r>
              <a:rPr lang="en-US" sz="1200" b="1" i="1" u="none" strike="noStrike" kern="1200" baseline="0" dirty="0">
                <a:solidFill>
                  <a:schemeClr val="tx1"/>
                </a:solidFill>
                <a:latin typeface="+mn-lt"/>
                <a:ea typeface="+mn-ea"/>
                <a:cs typeface="+mn-cs"/>
              </a:rPr>
              <a:t>unto </a:t>
            </a:r>
            <a:r>
              <a:rPr lang="en-US" sz="1200" b="0" i="1" u="none" strike="noStrike" kern="1200" baseline="0" dirty="0">
                <a:solidFill>
                  <a:schemeClr val="tx1"/>
                </a:solidFill>
                <a:latin typeface="+mn-lt"/>
                <a:ea typeface="+mn-ea"/>
                <a:cs typeface="+mn-cs"/>
              </a:rPr>
              <a:t>salvation.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10:9-10</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VIII. What Must I Do</a:t>
            </a:r>
          </a:p>
          <a:p>
            <a:r>
              <a:rPr lang="en-US" dirty="0"/>
              <a:t>&gt;&gt;&gt;&gt;&gt;&gt;&gt;&gt;&gt;&gt;&gt;&gt;&gt;&gt;&gt;&gt;&gt;&gt;&gt;&gt;&gt;</a:t>
            </a:r>
          </a:p>
          <a:p>
            <a:r>
              <a:rPr lang="en-US" dirty="0"/>
              <a:t>    1. You must BE BAPTIZED for the remission of your sins.</a:t>
            </a:r>
          </a:p>
          <a:p>
            <a:r>
              <a:rPr lang="en-US" dirty="0"/>
              <a:t>&gt;&gt;&gt;&gt;&gt;&gt;&gt;&gt;&gt;&gt;&gt;&gt;&gt;&gt;&gt;&gt;&gt;&gt;&gt;&gt;&gt;</a:t>
            </a:r>
          </a:p>
          <a:p>
            <a:r>
              <a:rPr lang="en-US" dirty="0"/>
              <a:t>    2. Many of the false teachers ignore the conjunction </a:t>
            </a:r>
            <a:r>
              <a:rPr lang="en-US" b="1" dirty="0"/>
              <a:t>and</a:t>
            </a:r>
            <a:r>
              <a:rPr lang="en-US" dirty="0"/>
              <a:t> in this verse.</a:t>
            </a:r>
          </a:p>
          <a:p>
            <a:r>
              <a:rPr lang="en-US" i="1" dirty="0"/>
              <a:t>He that believeth and is baptized shall be saved; but he that believeth not shall be damned. </a:t>
            </a:r>
            <a:r>
              <a:rPr lang="en-US" dirty="0"/>
              <a:t>(</a:t>
            </a:r>
            <a:r>
              <a:rPr lang="en-US" b="1" dirty="0"/>
              <a:t>Mark 16:16 </a:t>
            </a:r>
            <a:r>
              <a:rPr lang="en-US" dirty="0"/>
              <a:t>)</a:t>
            </a:r>
          </a:p>
          <a:p>
            <a:r>
              <a:rPr lang="en-US" dirty="0"/>
              <a:t>    3. All emphasis is placed </a:t>
            </a:r>
            <a:r>
              <a:rPr lang="en-US" b="1" dirty="0"/>
              <a:t>on believe </a:t>
            </a:r>
            <a:r>
              <a:rPr lang="en-US" dirty="0"/>
              <a:t>and the words </a:t>
            </a:r>
            <a:r>
              <a:rPr lang="en-US" b="1" dirty="0"/>
              <a:t>be baptized </a:t>
            </a:r>
            <a:r>
              <a:rPr lang="en-US" dirty="0"/>
              <a:t>is lost with the </a:t>
            </a:r>
            <a:r>
              <a:rPr lang="en-US" b="1" dirty="0"/>
              <a:t>unbaptized sinner </a:t>
            </a:r>
            <a:r>
              <a:rPr lang="en-US" dirty="0"/>
              <a:t>who thinks he does not have to be baptized.</a:t>
            </a:r>
          </a:p>
          <a:p>
            <a:r>
              <a:rPr lang="en-US" dirty="0"/>
              <a:t>&gt;&gt;&gt;&gt;&gt;&gt;&gt;&gt;&gt;&gt;&gt;&gt;&gt;&gt;&gt;&gt;&gt;&gt;&gt;&gt;</a:t>
            </a:r>
          </a:p>
          <a:p>
            <a:pPr rtl="0"/>
            <a:r>
              <a:rPr lang="en-US" sz="1200" b="0" i="1" u="none" strike="noStrike" kern="1200" baseline="0" dirty="0">
                <a:solidFill>
                  <a:schemeClr val="tx1"/>
                </a:solidFill>
                <a:latin typeface="+mn-lt"/>
                <a:ea typeface="+mn-ea"/>
                <a:cs typeface="+mn-cs"/>
              </a:rPr>
              <a:t>Therefore we were buried with Him </a:t>
            </a:r>
            <a:r>
              <a:rPr lang="en-US" sz="1200" b="1" i="1" u="none" strike="noStrike" kern="1200" baseline="0" dirty="0">
                <a:solidFill>
                  <a:schemeClr val="tx1"/>
                </a:solidFill>
                <a:latin typeface="+mn-lt"/>
                <a:ea typeface="+mn-ea"/>
                <a:cs typeface="+mn-cs"/>
              </a:rPr>
              <a:t>through baptism into death</a:t>
            </a:r>
            <a:r>
              <a:rPr lang="en-US" sz="1200" b="0" i="1" u="none" strike="noStrike" kern="1200" baseline="0" dirty="0">
                <a:solidFill>
                  <a:schemeClr val="tx1"/>
                </a:solidFill>
                <a:latin typeface="+mn-lt"/>
                <a:ea typeface="+mn-ea"/>
                <a:cs typeface="+mn-cs"/>
              </a:rPr>
              <a:t>, that just as Christ was raised from the dead by the glory of the Father, even so we also should </a:t>
            </a:r>
            <a:r>
              <a:rPr lang="en-US" sz="1200" b="1" i="1" u="none" strike="noStrike" kern="1200" baseline="0" dirty="0">
                <a:solidFill>
                  <a:schemeClr val="tx1"/>
                </a:solidFill>
                <a:latin typeface="+mn-lt"/>
                <a:ea typeface="+mn-ea"/>
                <a:cs typeface="+mn-cs"/>
              </a:rPr>
              <a:t>walk in newness of life</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6:4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4. It is in </a:t>
            </a:r>
            <a:r>
              <a:rPr lang="en-US" sz="1200" b="1" i="0" u="none" strike="noStrike" kern="1200" baseline="0" dirty="0">
                <a:solidFill>
                  <a:schemeClr val="tx1"/>
                </a:solidFill>
                <a:latin typeface="+mn-lt"/>
                <a:ea typeface="+mn-ea"/>
                <a:cs typeface="+mn-cs"/>
              </a:rPr>
              <a:t>“the act of obedience to this command” </a:t>
            </a:r>
            <a:r>
              <a:rPr lang="en-US" sz="1200" b="0" i="0" u="none" strike="noStrike" kern="1200" baseline="0" dirty="0">
                <a:solidFill>
                  <a:schemeClr val="tx1"/>
                </a:solidFill>
                <a:latin typeface="+mn-lt"/>
                <a:ea typeface="+mn-ea"/>
                <a:cs typeface="+mn-cs"/>
              </a:rPr>
              <a:t>that you are added to the church and you are baptized </a:t>
            </a:r>
            <a:r>
              <a:rPr lang="en-US" sz="1200" b="1" i="0" u="none" strike="noStrike" kern="1200" baseline="0" dirty="0">
                <a:solidFill>
                  <a:schemeClr val="tx1"/>
                </a:solidFill>
                <a:latin typeface="+mn-lt"/>
                <a:ea typeface="+mn-ea"/>
                <a:cs typeface="+mn-cs"/>
              </a:rPr>
              <a:t>“in Christ” </a:t>
            </a:r>
            <a:r>
              <a:rPr lang="en-US" sz="1200" b="0" i="0" u="none" strike="noStrike" kern="1200" baseline="0" dirty="0">
                <a:solidFill>
                  <a:schemeClr val="tx1"/>
                </a:solidFill>
                <a:latin typeface="+mn-lt"/>
                <a:ea typeface="+mn-ea"/>
                <a:cs typeface="+mn-cs"/>
              </a:rPr>
              <a:t>and contact the blood of Christ and </a:t>
            </a:r>
            <a:r>
              <a:rPr lang="en-US" sz="1200" b="1" i="0" u="none" strike="noStrike" kern="1200" baseline="0" dirty="0">
                <a:solidFill>
                  <a:schemeClr val="tx1"/>
                </a:solidFill>
                <a:latin typeface="+mn-lt"/>
                <a:ea typeface="+mn-ea"/>
                <a:cs typeface="+mn-cs"/>
              </a:rPr>
              <a:t>its </a:t>
            </a:r>
            <a:r>
              <a:rPr lang="en-US" sz="1200" b="0" i="0" u="none" strike="noStrike" kern="1200" baseline="0" dirty="0">
                <a:solidFill>
                  <a:schemeClr val="tx1"/>
                </a:solidFill>
                <a:latin typeface="+mn-lt"/>
                <a:ea typeface="+mn-ea"/>
                <a:cs typeface="+mn-cs"/>
              </a:rPr>
              <a:t>atoning forgiveness. </a:t>
            </a:r>
          </a:p>
          <a:p>
            <a:pPr rtl="0"/>
            <a:r>
              <a:rPr lang="en-US" sz="1200" b="0" i="0" u="none" strike="noStrike" kern="1200" baseline="0" dirty="0">
                <a:solidFill>
                  <a:schemeClr val="tx1"/>
                </a:solidFill>
                <a:latin typeface="+mn-lt"/>
                <a:ea typeface="+mn-ea"/>
                <a:cs typeface="+mn-cs"/>
              </a:rPr>
              <a:t>    5. We are raised from the waters of baptism to walk as a new man, having put to death the old man of sin.</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VIII. What Must I Do</a:t>
            </a:r>
          </a:p>
          <a:p>
            <a:r>
              <a:rPr lang="en-US" dirty="0"/>
              <a:t>&gt;&gt;&gt;&gt;&gt;&gt;&gt;&gt;&gt;&gt;&gt;&gt;&gt;&gt;&gt;&gt;&gt;&gt;&gt;&gt;&gt;&gt;&gt;</a:t>
            </a:r>
          </a:p>
          <a:p>
            <a:r>
              <a:rPr lang="en-US" dirty="0"/>
              <a:t>    1. BE BAPTIZED, it is important enough to repeat it several times in any lesson.</a:t>
            </a:r>
          </a:p>
          <a:p>
            <a:r>
              <a:rPr lang="en-US" dirty="0"/>
              <a:t>&gt;&gt;&gt;&gt;&gt;&gt;&gt;&gt;&gt;&gt;&gt;&gt;&gt;&gt;&gt;&gt;&gt;&gt;&gt;&gt;&gt;&gt;&gt;</a:t>
            </a:r>
          </a:p>
          <a:p>
            <a:pPr rtl="0"/>
            <a:r>
              <a:rPr lang="en-US" sz="1200" b="0" i="1" u="none" strike="noStrike" kern="1200" baseline="0" dirty="0">
                <a:solidFill>
                  <a:schemeClr val="tx1"/>
                </a:solidFill>
                <a:latin typeface="+mn-lt"/>
                <a:ea typeface="+mn-ea"/>
                <a:cs typeface="+mn-cs"/>
              </a:rPr>
              <a:t>Now when they heard this, they were cut to the heart, and said to Peter and the rest of the apostles, "Men and brethren, what shall we do?" Then Peter said to them, "</a:t>
            </a:r>
            <a:r>
              <a:rPr lang="en-US" sz="1200" b="1" i="1" u="none" strike="noStrike" kern="1200" baseline="0" dirty="0">
                <a:solidFill>
                  <a:schemeClr val="tx1"/>
                </a:solidFill>
                <a:latin typeface="+mn-lt"/>
                <a:ea typeface="+mn-ea"/>
                <a:cs typeface="+mn-cs"/>
              </a:rPr>
              <a:t>Repent, and let every one of you be baptized</a:t>
            </a:r>
            <a:r>
              <a:rPr lang="en-US" sz="1200" b="0" i="1" u="none" strike="noStrike" kern="1200" baseline="0" dirty="0">
                <a:solidFill>
                  <a:schemeClr val="tx1"/>
                </a:solidFill>
                <a:latin typeface="+mn-lt"/>
                <a:ea typeface="+mn-ea"/>
                <a:cs typeface="+mn-cs"/>
              </a:rPr>
              <a:t> in the name of Jesus Christ </a:t>
            </a:r>
            <a:r>
              <a:rPr lang="en-US" sz="1200" b="1" i="1" u="none" strike="noStrike" kern="1200" baseline="0" dirty="0">
                <a:solidFill>
                  <a:schemeClr val="tx1"/>
                </a:solidFill>
                <a:latin typeface="+mn-lt"/>
                <a:ea typeface="+mn-ea"/>
                <a:cs typeface="+mn-cs"/>
              </a:rPr>
              <a:t>for the remission of sins</a:t>
            </a:r>
            <a:r>
              <a:rPr lang="en-US" sz="1200" b="0" i="1" u="none" strike="noStrike" kern="1200" baseline="0" dirty="0">
                <a:solidFill>
                  <a:schemeClr val="tx1"/>
                </a:solidFill>
                <a:latin typeface="+mn-lt"/>
                <a:ea typeface="+mn-ea"/>
                <a:cs typeface="+mn-cs"/>
              </a:rPr>
              <a:t>; and you shall receive the gift of the Holy Spirit.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2:37-38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Once again there is that despised conjunction </a:t>
            </a:r>
            <a:r>
              <a:rPr lang="en-US" sz="1200" b="1" i="0" u="none" strike="noStrike" kern="1200" baseline="0" dirty="0">
                <a:solidFill>
                  <a:schemeClr val="tx1"/>
                </a:solidFill>
                <a:latin typeface="+mn-lt"/>
                <a:ea typeface="+mn-ea"/>
                <a:cs typeface="+mn-cs"/>
              </a:rPr>
              <a:t>and</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Repent and what?</a:t>
            </a:r>
          </a:p>
          <a:p>
            <a:pPr rtl="0"/>
            <a:r>
              <a:rPr lang="en-US" sz="1200" b="0" i="0" u="none" strike="noStrike" kern="1200" baseline="0" dirty="0">
                <a:solidFill>
                  <a:schemeClr val="tx1"/>
                </a:solidFill>
                <a:latin typeface="+mn-lt"/>
                <a:ea typeface="+mn-ea"/>
                <a:cs typeface="+mn-cs"/>
              </a:rPr>
              <a:t>    3. Be baptized for the remission of sins.</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The Most Important Sermon I Have Ever Preached</a:t>
            </a:r>
          </a:p>
          <a:p>
            <a:r>
              <a:rPr lang="en-US" b="0" dirty="0"/>
              <a:t>&gt;&gt;&gt;&gt;&gt;&gt;&gt;&gt;&gt;&gt;&gt;&gt;&gt;&gt;&gt;&gt;&gt;&gt;&gt;&gt;&gt;</a:t>
            </a:r>
          </a:p>
          <a:p>
            <a:r>
              <a:rPr lang="en-US" dirty="0"/>
              <a:t>    1. A good note to end the year </a:t>
            </a:r>
            <a:r>
              <a:rPr lang="en-US" b="1" dirty="0"/>
              <a:t>2018</a:t>
            </a:r>
            <a:r>
              <a:rPr lang="en-US" b="0" dirty="0"/>
              <a:t> on;</a:t>
            </a:r>
            <a:r>
              <a:rPr lang="en-US" dirty="0"/>
              <a:t> is with a lesson to teach others in </a:t>
            </a:r>
            <a:r>
              <a:rPr lang="en-US" b="1" dirty="0"/>
              <a:t>2019</a:t>
            </a:r>
            <a:r>
              <a:rPr lang="en-US" dirty="0"/>
              <a:t>.</a:t>
            </a:r>
          </a:p>
          <a:p>
            <a:r>
              <a:rPr lang="en-US" dirty="0"/>
              <a:t>    2. It is impossible for us to teach what we do not know, therefore we need to be aware of the Word of God.</a:t>
            </a:r>
          </a:p>
          <a:p>
            <a:r>
              <a:rPr lang="en-US" dirty="0"/>
              <a:t>    3. If we make a “New Years” resolution, let it be to teach others the “Good News” brought by Jesus Christ.</a:t>
            </a: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VIII. What Must I Do</a:t>
            </a:r>
            <a:endParaRPr lang="en-US" b="0" dirty="0"/>
          </a:p>
          <a:p>
            <a:r>
              <a:rPr lang="en-US" b="0" dirty="0"/>
              <a:t>&gt;&gt;&gt;&gt;&gt;&gt;&gt;&gt;&gt;&gt;&gt;&gt;&gt;&gt;&gt;&gt;&gt;&gt;&gt;&gt;&gt;</a:t>
            </a:r>
          </a:p>
          <a:p>
            <a:r>
              <a:rPr lang="en-US" b="0" dirty="0"/>
              <a:t>    1. We must remain faithful until He comes again.</a:t>
            </a:r>
          </a:p>
          <a:p>
            <a:r>
              <a:rPr lang="en-US" b="0" dirty="0"/>
              <a:t>&gt;&gt;&gt;&gt;&gt;&gt;&gt;&gt;&gt;&gt;&gt;&gt;&gt;&gt;&gt;&gt;&gt;&gt;&gt;&gt;&gt;</a:t>
            </a:r>
            <a:endParaRPr lang="en-US" b="1" dirty="0"/>
          </a:p>
          <a:p>
            <a:pPr rtl="0"/>
            <a:r>
              <a:rPr lang="en-US" sz="1200" b="0" i="1" u="none" strike="noStrike" kern="1200" baseline="0" dirty="0">
                <a:solidFill>
                  <a:schemeClr val="tx1"/>
                </a:solidFill>
                <a:latin typeface="+mn-lt"/>
                <a:ea typeface="+mn-ea"/>
                <a:cs typeface="+mn-cs"/>
              </a:rPr>
              <a:t>Therefore, my beloved brethren, be steadfast, immovable, always abounding in the work of the Lord, knowing that your labor is not in vain in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15:58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Jesus says to Hold Fast and Repent::</a:t>
            </a:r>
          </a:p>
          <a:p>
            <a:pPr rtl="0"/>
            <a:r>
              <a:rPr lang="en-US" sz="1200" b="0" i="1" u="none" strike="noStrike" kern="1200" baseline="0" dirty="0">
                <a:solidFill>
                  <a:schemeClr val="tx1"/>
                </a:solidFill>
                <a:latin typeface="+mn-lt"/>
                <a:ea typeface="+mn-ea"/>
                <a:cs typeface="+mn-cs"/>
              </a:rPr>
              <a:t>Remember therefore how you have received and heard; </a:t>
            </a:r>
            <a:r>
              <a:rPr lang="en-US" sz="1200" b="1" i="1" u="none" strike="noStrike" kern="1200" baseline="0" dirty="0">
                <a:solidFill>
                  <a:schemeClr val="tx1"/>
                </a:solidFill>
                <a:latin typeface="+mn-lt"/>
                <a:ea typeface="+mn-ea"/>
                <a:cs typeface="+mn-cs"/>
              </a:rPr>
              <a:t>hold fast and repent</a:t>
            </a:r>
            <a:r>
              <a:rPr lang="en-US" sz="1200" b="0" i="1" u="none" strike="noStrike" kern="1200" baseline="0" dirty="0">
                <a:solidFill>
                  <a:schemeClr val="tx1"/>
                </a:solidFill>
                <a:latin typeface="+mn-lt"/>
                <a:ea typeface="+mn-ea"/>
                <a:cs typeface="+mn-cs"/>
              </a:rPr>
              <a:t>. Therefore if you will not watch, I will come upon you as a thief, and you will not know what hour I will come upon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3:3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3. Hold fast, because you will be tested.</a:t>
            </a:r>
          </a:p>
          <a:p>
            <a:pPr rtl="0"/>
            <a:r>
              <a:rPr lang="en-US" sz="1200" b="0" i="0" u="none" strike="noStrike" kern="1200" baseline="0" dirty="0">
                <a:solidFill>
                  <a:schemeClr val="tx1"/>
                </a:solidFill>
                <a:latin typeface="+mn-lt"/>
                <a:ea typeface="+mn-ea"/>
                <a:cs typeface="+mn-cs"/>
              </a:rPr>
              <a:t>&gt;&gt;&gt;&gt;&gt;&gt;&gt;&gt;&gt;&gt;&gt;&gt;&gt;&gt;&gt;&gt;&gt;&gt;&gt;&gt;&gt;&gt;&gt;</a:t>
            </a:r>
          </a:p>
          <a:p>
            <a:pPr rtl="0"/>
            <a:r>
              <a:rPr lang="en-US" sz="1200" b="0" i="1" u="none" strike="noStrike" kern="1200" baseline="0" dirty="0">
                <a:solidFill>
                  <a:schemeClr val="tx1"/>
                </a:solidFill>
                <a:latin typeface="+mn-lt"/>
                <a:ea typeface="+mn-ea"/>
                <a:cs typeface="+mn-cs"/>
              </a:rPr>
              <a:t>Do not fear any of those things which you are about to suffer. Indeed, the devil is about to throw some of you into prison, </a:t>
            </a:r>
            <a:r>
              <a:rPr lang="en-US" sz="1200" b="1" i="1" u="none" strike="noStrike" kern="1200" baseline="0" dirty="0">
                <a:solidFill>
                  <a:schemeClr val="tx1"/>
                </a:solidFill>
                <a:latin typeface="+mn-lt"/>
                <a:ea typeface="+mn-ea"/>
                <a:cs typeface="+mn-cs"/>
              </a:rPr>
              <a:t>that you may be tested</a:t>
            </a:r>
            <a:r>
              <a:rPr lang="en-US" sz="1200" b="0" i="1" u="none" strike="noStrike" kern="1200" baseline="0" dirty="0">
                <a:solidFill>
                  <a:schemeClr val="tx1"/>
                </a:solidFill>
                <a:latin typeface="+mn-lt"/>
                <a:ea typeface="+mn-ea"/>
                <a:cs typeface="+mn-cs"/>
              </a:rPr>
              <a:t>, and you will have tribulation ten days. </a:t>
            </a:r>
            <a:r>
              <a:rPr lang="en-US" sz="1200" b="1" i="1" u="none" strike="noStrike" kern="1200" baseline="0" dirty="0">
                <a:solidFill>
                  <a:schemeClr val="tx1"/>
                </a:solidFill>
                <a:latin typeface="+mn-lt"/>
                <a:ea typeface="+mn-ea"/>
                <a:cs typeface="+mn-cs"/>
              </a:rPr>
              <a:t>Be faithful until death, and I will give you the crown of life</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2:10</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IX. Share What You Know</a:t>
            </a:r>
            <a:endParaRPr lang="en-US" b="0" dirty="0"/>
          </a:p>
          <a:p>
            <a:r>
              <a:rPr lang="en-US" b="0" dirty="0"/>
              <a:t>    1. So we just wait until He comes again?</a:t>
            </a:r>
          </a:p>
          <a:p>
            <a:r>
              <a:rPr lang="en-US" b="0" dirty="0"/>
              <a:t>    2. God forbid, No!</a:t>
            </a:r>
          </a:p>
          <a:p>
            <a:r>
              <a:rPr lang="en-US" b="0" dirty="0"/>
              <a:t>&gt;&gt;&gt;&gt;&gt;&gt;&gt;&gt;&gt;&gt;&gt;&gt;&gt;&gt;&gt;&gt;&gt;&gt;&gt;.</a:t>
            </a:r>
            <a:endParaRPr lang="en-US" b="1" dirty="0"/>
          </a:p>
          <a:p>
            <a:pPr rtl="0"/>
            <a:r>
              <a:rPr lang="en-US" sz="1200" b="0" i="1" u="none" strike="noStrike" kern="1200" baseline="0" dirty="0">
                <a:solidFill>
                  <a:schemeClr val="tx1"/>
                </a:solidFill>
                <a:latin typeface="+mn-lt"/>
                <a:ea typeface="+mn-ea"/>
                <a:cs typeface="+mn-cs"/>
              </a:rPr>
              <a:t>And Jesus came and spoke to them, saying, "All authority has been given to Me in heaven and on earth. </a:t>
            </a:r>
            <a:r>
              <a:rPr lang="en-US" sz="1200" b="1" i="1" u="none" strike="noStrike" kern="1200" baseline="0" dirty="0">
                <a:solidFill>
                  <a:schemeClr val="tx1"/>
                </a:solidFill>
                <a:latin typeface="+mn-lt"/>
                <a:ea typeface="+mn-ea"/>
                <a:cs typeface="+mn-cs"/>
              </a:rPr>
              <a:t>Go therefore and make disciples </a:t>
            </a:r>
            <a:r>
              <a:rPr lang="en-US" sz="1200" b="0" i="1" u="none" strike="noStrike" kern="1200" baseline="0" dirty="0">
                <a:solidFill>
                  <a:schemeClr val="tx1"/>
                </a:solidFill>
                <a:latin typeface="+mn-lt"/>
                <a:ea typeface="+mn-ea"/>
                <a:cs typeface="+mn-cs"/>
              </a:rPr>
              <a:t>of all the nations, </a:t>
            </a:r>
            <a:r>
              <a:rPr lang="en-US" sz="1200" b="1" i="1" u="none" strike="noStrike" kern="1200" baseline="0" dirty="0">
                <a:solidFill>
                  <a:schemeClr val="tx1"/>
                </a:solidFill>
                <a:latin typeface="+mn-lt"/>
                <a:ea typeface="+mn-ea"/>
                <a:cs typeface="+mn-cs"/>
              </a:rPr>
              <a:t>baptizing them </a:t>
            </a:r>
            <a:r>
              <a:rPr lang="en-US" sz="1200" b="0" i="1" u="none" strike="noStrike" kern="1200" baseline="0" dirty="0">
                <a:solidFill>
                  <a:schemeClr val="tx1"/>
                </a:solidFill>
                <a:latin typeface="+mn-lt"/>
                <a:ea typeface="+mn-ea"/>
                <a:cs typeface="+mn-cs"/>
              </a:rPr>
              <a:t>in the name of the Father and of the Son and of the Holy Spirit, </a:t>
            </a:r>
            <a:r>
              <a:rPr lang="en-US" sz="1200" b="1" i="1" u="none" strike="noStrike" kern="1200" baseline="0" dirty="0">
                <a:solidFill>
                  <a:schemeClr val="tx1"/>
                </a:solidFill>
                <a:latin typeface="+mn-lt"/>
                <a:ea typeface="+mn-ea"/>
                <a:cs typeface="+mn-cs"/>
              </a:rPr>
              <a:t>teaching them </a:t>
            </a:r>
            <a:r>
              <a:rPr lang="en-US" sz="1200" b="0" i="1" u="none" strike="noStrike" kern="1200" baseline="0" dirty="0">
                <a:solidFill>
                  <a:schemeClr val="tx1"/>
                </a:solidFill>
                <a:latin typeface="+mn-lt"/>
                <a:ea typeface="+mn-ea"/>
                <a:cs typeface="+mn-cs"/>
              </a:rPr>
              <a:t>to observe all things that I have commanded you; and lo, I am with you always, even to the end of the age." Amen.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28:18-20</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    1. What is Your Choice</a:t>
            </a:r>
          </a:p>
          <a:p>
            <a:r>
              <a:rPr lang="en-US" dirty="0"/>
              <a:t>&gt;&gt;&gt;&gt;&gt;&gt;&gt;&gt;&gt;&gt;&gt;&gt;&gt;&gt;&gt;&gt;&gt;&gt;&gt;&gt;</a:t>
            </a:r>
          </a:p>
          <a:p>
            <a:r>
              <a:rPr lang="en-US" dirty="0"/>
              <a:t>    2. Will you become a Christian today?</a:t>
            </a:r>
          </a:p>
          <a:p>
            <a:r>
              <a:rPr lang="en-US" dirty="0"/>
              <a:t>&gt;&gt;&gt;&gt;&gt;&gt;&gt;&gt;&gt;&gt;&gt;&gt;&gt;&gt;&gt;&gt;&gt;&gt;&gt;&gt;</a:t>
            </a:r>
          </a:p>
          <a:p>
            <a:r>
              <a:rPr lang="en-US" dirty="0"/>
              <a:t>    3. Will you give your life back to Christ today, if you have strayed from Him?</a:t>
            </a:r>
          </a:p>
          <a:p>
            <a:r>
              <a:rPr lang="en-US" dirty="0"/>
              <a:t>&gt;&gt;&gt;&gt;&gt;&gt;&gt;&gt;&gt;&gt;&gt;&gt;&gt;&gt;&gt;&gt;&gt;&gt;&gt;&gt;</a:t>
            </a:r>
          </a:p>
          <a:p>
            <a:r>
              <a:rPr lang="en-US" dirty="0"/>
              <a:t>    4. Will you share what you have heard today with someone who has not believed what he heard today?</a:t>
            </a: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You Have the Key to the Kingdom, what will you do with It??</a:t>
            </a:r>
          </a:p>
          <a:p>
            <a:r>
              <a:rPr lang="en-US" dirty="0"/>
              <a:t>&gt;&gt;&gt;&gt;&gt;&gt;&gt;&gt;&gt;&gt;&gt;&gt;&gt;&gt;&gt;&gt;&gt;&gt;&gt;&gt;&gt;&gt;&gt;</a:t>
            </a:r>
          </a:p>
          <a:p>
            <a:endParaRPr lang="en-US" dirty="0"/>
          </a:p>
        </p:txBody>
      </p:sp>
      <p:sp>
        <p:nvSpPr>
          <p:cNvPr id="4" name="Slide Number Placeholder 3"/>
          <p:cNvSpPr>
            <a:spLocks noGrp="1"/>
          </p:cNvSpPr>
          <p:nvPr>
            <p:ph type="sldNum" sz="quarter" idx="5"/>
          </p:nvPr>
        </p:nvSpPr>
        <p:spPr/>
        <p:txBody>
          <a:bodyPr/>
          <a:lstStyle/>
          <a:p>
            <a:fld id="{82B32E73-7145-4C78-AE05-8E58758437B6}" type="slidenum">
              <a:rPr lang="en-US" smtClean="0"/>
              <a:pPr/>
              <a:t>24</a:t>
            </a:fld>
            <a:endParaRPr lang="en-US"/>
          </a:p>
        </p:txBody>
      </p:sp>
    </p:spTree>
    <p:extLst>
      <p:ext uri="{BB962C8B-B14F-4D97-AF65-F5344CB8AC3E}">
        <p14:creationId xmlns:p14="http://schemas.microsoft.com/office/powerpoint/2010/main" val="3478904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Introduction</a:t>
            </a:r>
          </a:p>
          <a:p>
            <a:r>
              <a:rPr lang="en-US" dirty="0"/>
              <a:t>&gt;&gt;&gt;&gt;&gt;&gt;&gt;&gt;&gt;&gt;&gt;&gt;&gt;&gt;&gt;&gt;&gt;&gt;&gt;&gt;    </a:t>
            </a:r>
          </a:p>
          <a:p>
            <a:r>
              <a:rPr lang="en-US" dirty="0"/>
              <a:t>    1. This title is a </a:t>
            </a:r>
            <a:r>
              <a:rPr lang="en-US" b="1" dirty="0"/>
              <a:t>bold statement </a:t>
            </a:r>
            <a:r>
              <a:rPr lang="en-US" dirty="0"/>
              <a:t>that I know is justified.</a:t>
            </a:r>
          </a:p>
          <a:p>
            <a:r>
              <a:rPr lang="en-US" dirty="0"/>
              <a:t>&gt;&gt;&gt;&gt;&gt;&gt;&gt;&gt;&gt;&gt;&gt;&gt;&gt;&gt;&gt;&gt;&gt;&gt;&gt;&gt;</a:t>
            </a:r>
          </a:p>
          <a:p>
            <a:r>
              <a:rPr lang="en-US" dirty="0"/>
              <a:t>    2. Why do I feel that this is the most important sermon I have ever preached?</a:t>
            </a:r>
          </a:p>
          <a:p>
            <a:r>
              <a:rPr lang="en-US" dirty="0"/>
              <a:t>&gt;&gt;&gt;&gt;&gt;&gt;&gt;&gt;&gt;&gt;&gt;&gt;&gt;&gt;&gt;&gt;&gt;&gt;&gt;&gt;&gt;</a:t>
            </a:r>
          </a:p>
          <a:p>
            <a:r>
              <a:rPr lang="en-US" dirty="0"/>
              <a:t>    3. Keep Listening</a:t>
            </a:r>
          </a:p>
          <a:p>
            <a:r>
              <a:rPr lang="en-US" dirty="0"/>
              <a:t>&gt;&gt;&gt;&gt;&gt;&gt;&gt;&gt;&gt;&gt;&gt;&gt;&gt;&gt;&gt;&gt;&gt;&gt;&gt;&gt;&gt;</a:t>
            </a:r>
          </a:p>
          <a:p>
            <a:r>
              <a:rPr lang="en-US" dirty="0"/>
              <a:t>    4. If you are a Christian, take these verses and use them to convert others!</a:t>
            </a:r>
          </a:p>
          <a:p>
            <a:r>
              <a:rPr lang="en-US" dirty="0"/>
              <a:t>&gt;&gt;&gt;&gt;&gt;&gt;&gt;&gt;&gt;&gt;&gt;&gt;&gt;&gt;&gt;&gt;&gt;&gt;&gt;&gt;&gt;</a:t>
            </a:r>
          </a:p>
          <a:p>
            <a:r>
              <a:rPr lang="en-US" dirty="0"/>
              <a:t>    5. If you are not a Christian, please give me the next few minutes of your time and consider the Word of God.</a:t>
            </a: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indent="0">
              <a:buFontTx/>
              <a:buNone/>
            </a:pPr>
            <a:r>
              <a:rPr lang="en-US" b="1" dirty="0"/>
              <a:t>    I. The Beginning </a:t>
            </a:r>
            <a:r>
              <a:rPr lang="en-US" dirty="0"/>
              <a:t>is the best place for us to start!</a:t>
            </a:r>
          </a:p>
          <a:p>
            <a:pPr marL="0" indent="0">
              <a:buFontTx/>
              <a:buNone/>
            </a:pPr>
            <a:r>
              <a:rPr lang="en-US" dirty="0"/>
              <a:t>&gt;&gt;&gt;&gt;&gt;&gt;&gt;&gt;&gt;&gt;&gt;&gt;&gt;&gt;&gt;&gt;</a:t>
            </a:r>
          </a:p>
          <a:p>
            <a:pPr>
              <a:buFontTx/>
              <a:buNone/>
            </a:pPr>
            <a:r>
              <a:rPr lang="en-US" dirty="0"/>
              <a:t>    1. </a:t>
            </a:r>
            <a:r>
              <a:rPr lang="en-US" b="1" dirty="0"/>
              <a:t>Genesis 1:1</a:t>
            </a:r>
            <a:r>
              <a:rPr lang="en-US" dirty="0"/>
              <a:t>  </a:t>
            </a:r>
          </a:p>
          <a:p>
            <a:pPr>
              <a:buFontTx/>
              <a:buNone/>
            </a:pPr>
            <a:r>
              <a:rPr lang="en-US" i="1" dirty="0"/>
              <a:t>In the beginning God created the heaven and the earth.</a:t>
            </a:r>
          </a:p>
          <a:p>
            <a:pPr>
              <a:buFontTx/>
              <a:buNone/>
            </a:pPr>
            <a:r>
              <a:rPr lang="en-US" i="1" dirty="0"/>
              <a:t>&gt;&gt;&gt;&gt;&gt;&gt;&gt;&gt;&gt;&gt;&gt;&gt;&gt;&gt;&gt;&gt;</a:t>
            </a:r>
          </a:p>
          <a:p>
            <a:pPr>
              <a:buFontTx/>
              <a:buNone/>
            </a:pPr>
            <a:r>
              <a:rPr lang="en-US" dirty="0"/>
              <a:t>    2. Notice two things from this verse.</a:t>
            </a:r>
          </a:p>
          <a:p>
            <a:pPr>
              <a:buFontTx/>
              <a:buNone/>
            </a:pPr>
            <a:r>
              <a:rPr lang="en-US" dirty="0"/>
              <a:t>&gt;&gt;&gt;&gt;&gt;&gt;&gt;&gt;&gt;&gt;&gt;&gt;&gt;&gt;&gt;&gt;</a:t>
            </a:r>
          </a:p>
          <a:p>
            <a:pPr marL="0" indent="0">
              <a:buFontTx/>
              <a:buNone/>
            </a:pPr>
            <a:r>
              <a:rPr lang="en-US" dirty="0"/>
              <a:t>    3. In the beginning of all eternity there was a creator – God – the Sovereign of all eternity.</a:t>
            </a:r>
          </a:p>
          <a:p>
            <a:pPr marL="0" indent="0">
              <a:buFontTx/>
              <a:buNone/>
            </a:pPr>
            <a:r>
              <a:rPr lang="en-US" dirty="0"/>
              <a:t>&gt;&gt;&gt;&gt;&gt;&gt;&gt;&gt;&gt;&gt;&gt;&gt;&gt;&gt;&gt;&gt;</a:t>
            </a:r>
          </a:p>
          <a:p>
            <a:pPr marL="0" indent="0">
              <a:buFontTx/>
              <a:buNone/>
            </a:pPr>
            <a:r>
              <a:rPr lang="en-US" dirty="0"/>
              <a:t>    4. God created the heaven and the earth and everything in, around, and associated with what we know as our world today.</a:t>
            </a:r>
          </a:p>
          <a:p>
            <a:pPr marL="0" indent="0">
              <a:buFontTx/>
              <a:buNone/>
            </a:pPr>
            <a:r>
              <a:rPr lang="en-US" dirty="0"/>
              <a:t>&gt;&gt;&gt;&gt;&gt;&gt;&gt;&gt;&gt;&gt;&gt;&gt;&gt;&gt;&gt;&gt;</a:t>
            </a:r>
          </a:p>
          <a:p>
            <a:pPr marL="0" indent="0">
              <a:buFontTx/>
              <a:buNone/>
            </a:pPr>
            <a:r>
              <a:rPr lang="en-US" dirty="0"/>
              <a:t>    5. Creation was not a primordial soup mix on a planet in space waiting for something to happen.</a:t>
            </a:r>
          </a:p>
          <a:p>
            <a:pPr marL="0" indent="0">
              <a:buNone/>
            </a:pPr>
            <a:r>
              <a:rPr lang="en-US" sz="1200" b="0" i="0" u="none" strike="noStrike" kern="1200" dirty="0">
                <a:solidFill>
                  <a:schemeClr val="tx1"/>
                </a:solidFill>
                <a:effectLst/>
                <a:latin typeface="+mn-lt"/>
                <a:ea typeface="+mn-ea"/>
                <a:cs typeface="+mn-cs"/>
              </a:rPr>
              <a:t>"Primordial soup" is a term introduced by the Soviet biologist </a:t>
            </a:r>
            <a:r>
              <a:rPr lang="en-US" sz="1200" b="1" i="0" u="none" strike="noStrike" kern="1200" dirty="0">
                <a:solidFill>
                  <a:schemeClr val="tx1"/>
                </a:solidFill>
                <a:effectLst/>
                <a:latin typeface="+mn-lt"/>
                <a:ea typeface="+mn-ea"/>
                <a:cs typeface="+mn-cs"/>
              </a:rPr>
              <a:t>Alexander Oparin</a:t>
            </a:r>
            <a:r>
              <a:rPr lang="en-US" sz="1200" b="0" i="0" u="none" strike="noStrike" kern="1200" dirty="0">
                <a:solidFill>
                  <a:schemeClr val="tx1"/>
                </a:solidFill>
                <a:effectLst/>
                <a:latin typeface="+mn-lt"/>
                <a:ea typeface="+mn-ea"/>
                <a:cs typeface="+mn-cs"/>
              </a:rPr>
              <a:t>. </a:t>
            </a:r>
          </a:p>
          <a:p>
            <a:pPr marL="0" indent="0">
              <a:buNone/>
            </a:pPr>
            <a:r>
              <a:rPr lang="en-US" sz="1200" b="0" i="0" u="none" strike="noStrike" kern="1200" dirty="0">
                <a:solidFill>
                  <a:schemeClr val="tx1"/>
                </a:solidFill>
                <a:effectLst/>
                <a:latin typeface="+mn-lt"/>
                <a:ea typeface="+mn-ea"/>
                <a:cs typeface="+mn-cs"/>
              </a:rPr>
              <a:t>In </a:t>
            </a:r>
            <a:r>
              <a:rPr lang="en-US" sz="1200" b="1" i="0" u="none" strike="noStrike" kern="1200" dirty="0">
                <a:solidFill>
                  <a:schemeClr val="tx1"/>
                </a:solidFill>
                <a:effectLst/>
                <a:latin typeface="+mn-lt"/>
                <a:ea typeface="+mn-ea"/>
                <a:cs typeface="+mn-cs"/>
              </a:rPr>
              <a:t>1924</a:t>
            </a:r>
            <a:r>
              <a:rPr lang="en-US" sz="1200" b="0" i="0" u="none" strike="noStrike" kern="1200" dirty="0">
                <a:solidFill>
                  <a:schemeClr val="tx1"/>
                </a:solidFill>
                <a:effectLst/>
                <a:latin typeface="+mn-lt"/>
                <a:ea typeface="+mn-ea"/>
                <a:cs typeface="+mn-cs"/>
              </a:rPr>
              <a:t>, he proposed a theory of the origin of life on Earth through the transformation, during the gradual chemical evolution of particles that contain carbon in the primordial soup.</a:t>
            </a:r>
          </a:p>
          <a:p>
            <a:pPr marL="0" indent="0">
              <a:buNone/>
            </a:pPr>
            <a:r>
              <a:rPr lang="en-US" sz="1200" b="0" i="0" u="none" strike="noStrike" kern="1200" dirty="0">
                <a:solidFill>
                  <a:schemeClr val="tx1"/>
                </a:solidFill>
                <a:effectLst/>
                <a:latin typeface="+mn-lt"/>
                <a:ea typeface="+mn-ea"/>
                <a:cs typeface="+mn-cs"/>
              </a:rPr>
              <a:t> </a:t>
            </a:r>
            <a:r>
              <a:rPr lang="en-US" sz="1000" b="0" i="0" u="none" strike="noStrike" kern="1200" dirty="0">
                <a:solidFill>
                  <a:schemeClr val="tx1"/>
                </a:solidFill>
                <a:effectLst/>
                <a:latin typeface="+mn-lt"/>
                <a:ea typeface="+mn-ea"/>
                <a:cs typeface="+mn-cs"/>
              </a:rPr>
              <a:t>https://en.wikipedia.org/wiki/Primordial_soup  </a:t>
            </a:r>
          </a:p>
          <a:p>
            <a:pPr marL="0" indent="0">
              <a:buNone/>
            </a:pPr>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II. Jesus Was also at the Beginning </a:t>
            </a:r>
            <a:r>
              <a:rPr lang="en-US" dirty="0"/>
              <a:t>of that Creation, as well as the Spirit of God.</a:t>
            </a:r>
          </a:p>
          <a:p>
            <a:r>
              <a:rPr lang="en-US" dirty="0"/>
              <a:t>&gt;&gt;&gt;&gt;&gt;&gt;&gt;&gt;&gt;&gt;&gt;&gt;&gt;&gt;&gt;&gt;&gt;</a:t>
            </a:r>
          </a:p>
          <a:p>
            <a:pPr rtl="0"/>
            <a:r>
              <a:rPr lang="en-US" sz="1200" b="0" i="1" u="none" strike="noStrike" kern="1200" baseline="0" dirty="0">
                <a:solidFill>
                  <a:schemeClr val="tx1"/>
                </a:solidFill>
                <a:latin typeface="+mn-lt"/>
                <a:ea typeface="+mn-ea"/>
                <a:cs typeface="+mn-cs"/>
              </a:rPr>
              <a:t>In the beginning was </a:t>
            </a:r>
            <a:r>
              <a:rPr lang="en-US" sz="1200" b="1" i="1" u="none" strike="noStrike" kern="1200" baseline="0" dirty="0">
                <a:solidFill>
                  <a:schemeClr val="tx1"/>
                </a:solidFill>
                <a:latin typeface="+mn-lt"/>
                <a:ea typeface="+mn-ea"/>
                <a:cs typeface="+mn-cs"/>
              </a:rPr>
              <a:t>the Word</a:t>
            </a:r>
            <a:r>
              <a:rPr lang="en-US" sz="1200" b="0" i="1" u="none" strike="noStrike" kern="1200" baseline="0" dirty="0">
                <a:solidFill>
                  <a:schemeClr val="tx1"/>
                </a:solidFill>
                <a:latin typeface="+mn-lt"/>
                <a:ea typeface="+mn-ea"/>
                <a:cs typeface="+mn-cs"/>
              </a:rPr>
              <a:t>, and </a:t>
            </a:r>
            <a:r>
              <a:rPr lang="en-US" sz="1200" b="1" i="1" u="none" strike="noStrike" kern="1200" baseline="0" dirty="0">
                <a:solidFill>
                  <a:schemeClr val="tx1"/>
                </a:solidFill>
                <a:latin typeface="+mn-lt"/>
                <a:ea typeface="+mn-ea"/>
                <a:cs typeface="+mn-cs"/>
              </a:rPr>
              <a:t>the Word </a:t>
            </a:r>
            <a:r>
              <a:rPr lang="en-US" sz="1200" b="0" i="1" u="none" strike="noStrike" kern="1200" baseline="0" dirty="0">
                <a:solidFill>
                  <a:schemeClr val="tx1"/>
                </a:solidFill>
                <a:latin typeface="+mn-lt"/>
                <a:ea typeface="+mn-ea"/>
                <a:cs typeface="+mn-cs"/>
              </a:rPr>
              <a:t>was </a:t>
            </a:r>
            <a:r>
              <a:rPr lang="en-US" sz="1200" b="1" i="1" u="none" strike="noStrike" kern="1200" baseline="0" dirty="0">
                <a:solidFill>
                  <a:schemeClr val="tx1"/>
                </a:solidFill>
                <a:latin typeface="+mn-lt"/>
                <a:ea typeface="+mn-ea"/>
                <a:cs typeface="+mn-cs"/>
              </a:rPr>
              <a:t>with God</a:t>
            </a:r>
            <a:r>
              <a:rPr lang="en-US" sz="1200" b="0" i="1" u="none" strike="noStrike" kern="1200" baseline="0" dirty="0">
                <a:solidFill>
                  <a:schemeClr val="tx1"/>
                </a:solidFill>
                <a:latin typeface="+mn-lt"/>
                <a:ea typeface="+mn-ea"/>
                <a:cs typeface="+mn-cs"/>
              </a:rPr>
              <a:t>, and </a:t>
            </a:r>
            <a:r>
              <a:rPr lang="en-US" sz="1200" b="1" i="1" u="none" strike="noStrike" kern="1200" baseline="0" dirty="0">
                <a:solidFill>
                  <a:schemeClr val="tx1"/>
                </a:solidFill>
                <a:latin typeface="+mn-lt"/>
                <a:ea typeface="+mn-ea"/>
                <a:cs typeface="+mn-cs"/>
              </a:rPr>
              <a:t>the Word </a:t>
            </a:r>
            <a:r>
              <a:rPr lang="en-US" sz="1200" b="0" i="1" u="none" strike="noStrike" kern="1200" baseline="0" dirty="0">
                <a:solidFill>
                  <a:schemeClr val="tx1"/>
                </a:solidFill>
                <a:latin typeface="+mn-lt"/>
                <a:ea typeface="+mn-ea"/>
                <a:cs typeface="+mn-cs"/>
              </a:rPr>
              <a:t>was God. He was in the beginning with God. All things were made through Him, and without Him nothing was made that was made.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John 1:1-3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The Word, dwelling with God, is none other than Jesus Christ Himself.</a:t>
            </a:r>
          </a:p>
          <a:p>
            <a:pPr rtl="0"/>
            <a:r>
              <a:rPr lang="en-US" sz="1200" b="0" i="1" u="none" strike="noStrike" kern="1200" baseline="0" dirty="0">
                <a:solidFill>
                  <a:schemeClr val="tx1"/>
                </a:solidFill>
                <a:latin typeface="+mn-lt"/>
                <a:ea typeface="+mn-ea"/>
                <a:cs typeface="+mn-cs"/>
              </a:rPr>
              <a:t>And </a:t>
            </a:r>
            <a:r>
              <a:rPr lang="en-US" sz="1200" b="1" i="1" u="none" strike="noStrike" kern="1200" baseline="0" dirty="0">
                <a:solidFill>
                  <a:schemeClr val="tx1"/>
                </a:solidFill>
                <a:latin typeface="+mn-lt"/>
                <a:ea typeface="+mn-ea"/>
                <a:cs typeface="+mn-cs"/>
              </a:rPr>
              <a:t>the Word became flesh and dwelt among us</a:t>
            </a:r>
            <a:r>
              <a:rPr lang="en-US" sz="1200" b="0" i="1" u="none" strike="noStrike" kern="1200" baseline="0" dirty="0">
                <a:solidFill>
                  <a:schemeClr val="tx1"/>
                </a:solidFill>
                <a:latin typeface="+mn-lt"/>
                <a:ea typeface="+mn-ea"/>
                <a:cs typeface="+mn-cs"/>
              </a:rPr>
              <a:t>, and we beheld His glory, the glory as of the only begotten of the Father, full of grace and truth.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1:14</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He was clothed </a:t>
            </a:r>
            <a:r>
              <a:rPr lang="en-US" sz="1200" b="0" i="1" u="sng" strike="noStrike" kern="1200" baseline="0" dirty="0">
                <a:solidFill>
                  <a:schemeClr val="tx1"/>
                </a:solidFill>
                <a:latin typeface="+mn-lt"/>
                <a:ea typeface="+mn-ea"/>
                <a:cs typeface="+mn-cs"/>
              </a:rPr>
              <a:t>with a robe</a:t>
            </a:r>
            <a:r>
              <a:rPr lang="en-US" sz="1200" b="0" i="1" u="none" strike="noStrike" kern="1200" baseline="0" dirty="0">
                <a:solidFill>
                  <a:schemeClr val="tx1"/>
                </a:solidFill>
                <a:latin typeface="+mn-lt"/>
                <a:ea typeface="+mn-ea"/>
                <a:cs typeface="+mn-cs"/>
              </a:rPr>
              <a:t> dipped in blood, and </a:t>
            </a:r>
            <a:r>
              <a:rPr lang="en-US" sz="1200" b="1" i="1" u="none" strike="noStrike" kern="1200" baseline="0" dirty="0">
                <a:solidFill>
                  <a:schemeClr val="tx1"/>
                </a:solidFill>
                <a:latin typeface="+mn-lt"/>
                <a:ea typeface="+mn-ea"/>
                <a:cs typeface="+mn-cs"/>
              </a:rPr>
              <a:t>His name is called The Word of God</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19:13</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For there are three that bear witness in heaven: the Father, </a:t>
            </a:r>
            <a:r>
              <a:rPr lang="en-US" sz="1200" b="1" i="1" u="none" strike="noStrike" kern="1200" baseline="0" dirty="0">
                <a:solidFill>
                  <a:schemeClr val="tx1"/>
                </a:solidFill>
                <a:latin typeface="+mn-lt"/>
                <a:ea typeface="+mn-ea"/>
                <a:cs typeface="+mn-cs"/>
              </a:rPr>
              <a:t>the Word</a:t>
            </a:r>
            <a:r>
              <a:rPr lang="en-US" sz="1200" b="0" i="1" u="none" strike="noStrike" kern="1200" baseline="0" dirty="0">
                <a:solidFill>
                  <a:schemeClr val="tx1"/>
                </a:solidFill>
                <a:latin typeface="+mn-lt"/>
                <a:ea typeface="+mn-ea"/>
                <a:cs typeface="+mn-cs"/>
              </a:rPr>
              <a:t>, and the Holy Spirit; </a:t>
            </a:r>
            <a:r>
              <a:rPr lang="en-US" sz="1200" b="1" i="1" u="none" strike="noStrike" kern="1200" baseline="0" dirty="0">
                <a:solidFill>
                  <a:schemeClr val="tx1"/>
                </a:solidFill>
                <a:latin typeface="+mn-lt"/>
                <a:ea typeface="+mn-ea"/>
                <a:cs typeface="+mn-cs"/>
              </a:rPr>
              <a:t>and these three are one</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John 5:7</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III. Jesus Was Prophesied</a:t>
            </a:r>
            <a:r>
              <a:rPr lang="en-US" b="0" dirty="0"/>
              <a:t>, Here is one from Isaiah.</a:t>
            </a:r>
            <a:endParaRPr lang="en-US" b="1" dirty="0"/>
          </a:p>
          <a:p>
            <a:pPr rtl="0"/>
            <a:r>
              <a:rPr lang="en-US" sz="1200" b="0" i="1" u="none" strike="noStrike" kern="1200" baseline="0" dirty="0">
                <a:solidFill>
                  <a:schemeClr val="tx1"/>
                </a:solidFill>
                <a:latin typeface="+mn-lt"/>
                <a:ea typeface="+mn-ea"/>
                <a:cs typeface="+mn-cs"/>
              </a:rPr>
              <a:t>&gt;&gt;&gt;&gt;&gt;&gt;&gt;&gt;&gt;&gt;&gt;&gt;&gt;&gt;&gt;&gt;&gt;&gt;&gt;&gt;&gt;&gt;&gt;&gt;&gt;&gt;&gt;&gt;</a:t>
            </a:r>
          </a:p>
          <a:p>
            <a:pPr rtl="0"/>
            <a:r>
              <a:rPr lang="en-US" sz="1200" b="0" i="1" u="none" strike="noStrike" kern="1200" baseline="0" dirty="0">
                <a:solidFill>
                  <a:schemeClr val="tx1"/>
                </a:solidFill>
                <a:latin typeface="+mn-lt"/>
                <a:ea typeface="+mn-ea"/>
                <a:cs typeface="+mn-cs"/>
              </a:rPr>
              <a:t>How beautiful upon the mountains </a:t>
            </a:r>
            <a:r>
              <a:rPr lang="en-US" sz="1200" b="1" i="1" u="none" strike="noStrike" kern="1200" baseline="0" dirty="0">
                <a:solidFill>
                  <a:schemeClr val="tx1"/>
                </a:solidFill>
                <a:latin typeface="+mn-lt"/>
                <a:ea typeface="+mn-ea"/>
                <a:cs typeface="+mn-cs"/>
              </a:rPr>
              <a:t>Are the feet of him who brings good news</a:t>
            </a:r>
            <a:r>
              <a:rPr lang="en-US" sz="1200" b="0" i="1" u="none" strike="noStrike" kern="1200" baseline="0" dirty="0">
                <a:solidFill>
                  <a:schemeClr val="tx1"/>
                </a:solidFill>
                <a:latin typeface="+mn-lt"/>
                <a:ea typeface="+mn-ea"/>
                <a:cs typeface="+mn-cs"/>
              </a:rPr>
              <a:t>, Who proclaims peace, Who brings glad tidings of good things, Who proclaims salvation, Who says to Zion, "Your God reigns!"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Isaiah 52:7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One of over </a:t>
            </a:r>
            <a:r>
              <a:rPr lang="en-US" sz="1200" b="1" i="0" u="none" strike="noStrike" kern="1200" baseline="0" dirty="0">
                <a:solidFill>
                  <a:schemeClr val="tx1"/>
                </a:solidFill>
                <a:latin typeface="+mn-lt"/>
                <a:ea typeface="+mn-ea"/>
                <a:cs typeface="+mn-cs"/>
              </a:rPr>
              <a:t>300 </a:t>
            </a:r>
            <a:r>
              <a:rPr lang="en-US" sz="1200" b="0" i="0" u="none" strike="noStrike" kern="1200" baseline="0" dirty="0">
                <a:solidFill>
                  <a:schemeClr val="tx1"/>
                </a:solidFill>
                <a:latin typeface="+mn-lt"/>
                <a:ea typeface="+mn-ea"/>
                <a:cs typeface="+mn-cs"/>
              </a:rPr>
              <a:t>prophesy of Jesus Christ in the Old Testament.</a:t>
            </a:r>
          </a:p>
          <a:p>
            <a:pPr rtl="0"/>
            <a:r>
              <a:rPr lang="en-US" sz="1200" b="0" i="1" u="none" strike="noStrike" kern="1200" baseline="0" dirty="0">
                <a:solidFill>
                  <a:schemeClr val="tx1"/>
                </a:solidFill>
                <a:latin typeface="+mn-lt"/>
                <a:ea typeface="+mn-ea"/>
                <a:cs typeface="+mn-cs"/>
              </a:rPr>
              <a:t>And how shall they preach unless they are sent? As it is written: "HOW BEAUTIFUL ARE THE FEET OF THOSE WHO PREACH THE GOSPEL OF PEACE, WHO BRING GLAD TIDINGS OF GOOD THINGS!"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10:15</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IV. Jesus Lived</a:t>
            </a:r>
            <a:r>
              <a:rPr lang="en-US" b="0" dirty="0"/>
              <a:t>, He walked and talked with people while he was here.</a:t>
            </a:r>
            <a:endParaRPr lang="en-US" b="1" dirty="0"/>
          </a:p>
          <a:p>
            <a:r>
              <a:rPr lang="en-US" dirty="0"/>
              <a:t>    1. At the end of the fourth Gospel that tells us about of the life of Christ we read:</a:t>
            </a:r>
          </a:p>
          <a:p>
            <a:r>
              <a:rPr lang="en-US" dirty="0"/>
              <a:t>&gt;&gt;&gt;&gt;&gt;&gt;&gt;&gt;&gt;&gt;&gt;&gt;&gt;&gt;&gt;&gt;&gt;&gt;&gt;&gt;&gt;&gt;&gt;</a:t>
            </a:r>
          </a:p>
          <a:p>
            <a:pPr rtl="0"/>
            <a:r>
              <a:rPr lang="en-US" sz="1200" b="0" i="1" u="none" strike="noStrike" kern="1200" baseline="0" dirty="0">
                <a:solidFill>
                  <a:schemeClr val="tx1"/>
                </a:solidFill>
                <a:latin typeface="+mn-lt"/>
                <a:ea typeface="+mn-ea"/>
                <a:cs typeface="+mn-cs"/>
              </a:rPr>
              <a:t>This is the disciple who testifies of these things, and wrote these things; and we know that his testimony is true. </a:t>
            </a:r>
          </a:p>
          <a:p>
            <a:pPr rtl="0"/>
            <a:r>
              <a:rPr lang="en-US" sz="1200" b="0" i="1" u="none" strike="noStrike" kern="1200" baseline="0" dirty="0">
                <a:solidFill>
                  <a:schemeClr val="tx1"/>
                </a:solidFill>
                <a:latin typeface="+mn-lt"/>
                <a:ea typeface="+mn-ea"/>
                <a:cs typeface="+mn-cs"/>
              </a:rPr>
              <a:t>And there are also many other things that Jesus did, </a:t>
            </a:r>
            <a:r>
              <a:rPr lang="en-US" sz="1200" b="1" i="1" u="none" strike="noStrike" kern="1200" baseline="0" dirty="0">
                <a:solidFill>
                  <a:schemeClr val="tx1"/>
                </a:solidFill>
                <a:latin typeface="+mn-lt"/>
                <a:ea typeface="+mn-ea"/>
                <a:cs typeface="+mn-cs"/>
              </a:rPr>
              <a:t>which if they were written one by one</a:t>
            </a:r>
            <a:r>
              <a:rPr lang="en-US" sz="1200" b="0" i="1" u="none" strike="noStrike" kern="1200" baseline="0" dirty="0">
                <a:solidFill>
                  <a:schemeClr val="tx1"/>
                </a:solidFill>
                <a:latin typeface="+mn-lt"/>
                <a:ea typeface="+mn-ea"/>
                <a:cs typeface="+mn-cs"/>
              </a:rPr>
              <a:t>, I suppose that even the world itself could not contain the books that would be written. Amen.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21:24-25</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lnSpcReduction="10000"/>
          </a:bodyPr>
          <a:lstStyle/>
          <a:p>
            <a:pPr rtl="0"/>
            <a:r>
              <a:rPr lang="en-US" b="1" dirty="0"/>
              <a:t>V. Why did Jesus Come</a:t>
            </a:r>
            <a:endParaRPr lang="en-US" b="0" dirty="0"/>
          </a:p>
          <a:p>
            <a:pPr rtl="0"/>
            <a:r>
              <a:rPr lang="en-US" sz="1200" b="0" i="1" u="none" strike="noStrike" kern="1200" baseline="0" dirty="0">
                <a:solidFill>
                  <a:schemeClr val="tx1"/>
                </a:solidFill>
                <a:latin typeface="+mn-lt"/>
                <a:ea typeface="+mn-ea"/>
                <a:cs typeface="+mn-cs"/>
              </a:rPr>
              <a:t>&gt;&gt;&gt;&gt;&gt;&gt;&gt;&gt;&gt;&gt;&gt;&gt;&gt;&gt;&gt;&gt;&gt;&gt;&gt;&gt;&gt;</a:t>
            </a:r>
            <a:endParaRPr lang="en-US" sz="1200" b="1" i="1"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For God so loved the world that He gave His only begotten Son, that whoever believes in Him should not perish but have everlasting life.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3:16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He came to fulfill the Law of Moses.</a:t>
            </a:r>
          </a:p>
          <a:p>
            <a:pPr rtl="0"/>
            <a:r>
              <a:rPr lang="en-US" sz="1200" b="0" i="1" u="none" strike="noStrike" kern="1200" baseline="0" dirty="0">
                <a:solidFill>
                  <a:schemeClr val="tx1"/>
                </a:solidFill>
                <a:latin typeface="+mn-lt"/>
                <a:ea typeface="+mn-ea"/>
                <a:cs typeface="+mn-cs"/>
              </a:rPr>
              <a:t>"Do not think that I came to destroy the Law or the Prophets. I did not come to destroy but to fulfill.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5:17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He did not come to call the </a:t>
            </a:r>
            <a:r>
              <a:rPr lang="en-US" sz="1200" b="1" i="0" u="none" strike="noStrike" kern="1200" baseline="0" dirty="0">
                <a:solidFill>
                  <a:schemeClr val="tx1"/>
                </a:solidFill>
                <a:latin typeface="+mn-lt"/>
                <a:ea typeface="+mn-ea"/>
                <a:cs typeface="+mn-cs"/>
              </a:rPr>
              <a:t>righteous</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But go and learn what this means: 'I DESIRE MERCY AND NOT SACRIFICE.' For I did not come to call the righteous, but sinners, to repentance."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9:13</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3.</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He did not come to bring </a:t>
            </a:r>
            <a:r>
              <a:rPr lang="en-US" sz="1200" b="1" i="0" u="none" strike="noStrike" kern="1200" baseline="0" dirty="0">
                <a:solidFill>
                  <a:schemeClr val="tx1"/>
                </a:solidFill>
                <a:latin typeface="+mn-lt"/>
                <a:ea typeface="+mn-ea"/>
                <a:cs typeface="+mn-cs"/>
              </a:rPr>
              <a:t>peace</a:t>
            </a:r>
            <a:r>
              <a:rPr lang="en-US" sz="1200" b="0" i="0" u="none" strike="noStrike" kern="1200" baseline="0" dirty="0">
                <a:solidFill>
                  <a:schemeClr val="tx1"/>
                </a:solidFill>
                <a:latin typeface="+mn-lt"/>
                <a:ea typeface="+mn-ea"/>
                <a:cs typeface="+mn-cs"/>
              </a:rPr>
              <a:t>.</a:t>
            </a:r>
            <a:endParaRPr lang="en-US" sz="1200" b="0" i="1"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"Do not think that I came to bring peace on earth. I did not come to bring peace but a sword.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10:34</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4. He did not come to be </a:t>
            </a:r>
            <a:r>
              <a:rPr lang="en-US" sz="1200" b="1" i="0" u="none" strike="noStrike" kern="1200" baseline="0" dirty="0">
                <a:solidFill>
                  <a:schemeClr val="tx1"/>
                </a:solidFill>
                <a:latin typeface="+mn-lt"/>
                <a:ea typeface="+mn-ea"/>
                <a:cs typeface="+mn-cs"/>
              </a:rPr>
              <a:t>served</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just as the Son of Man did not come to be served, but to serve, and to give His life a ransom for many."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20:28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5. He came to call </a:t>
            </a:r>
            <a:r>
              <a:rPr lang="en-US" sz="1200" b="1" i="0" u="none" strike="noStrike" kern="1200" baseline="0" dirty="0">
                <a:solidFill>
                  <a:schemeClr val="tx1"/>
                </a:solidFill>
                <a:latin typeface="+mn-lt"/>
                <a:ea typeface="+mn-ea"/>
                <a:cs typeface="+mn-cs"/>
              </a:rPr>
              <a:t>sinners to repentance</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When Jesus heard it, He said to them, "Those who are well have no need of a physician, but those who are sick. I did not come to call the righteous, but sinners, to repentance."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Mark 2:17</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For the Son of Man did not come to destroy men's lives but to save them." And they went to another village.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Luke 9:56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a:t>VI. </a:t>
            </a:r>
            <a:r>
              <a:rPr lang="en-US" dirty="0"/>
              <a:t>There is only on one answer to the question “</a:t>
            </a:r>
            <a:r>
              <a:rPr lang="en-US" b="1" dirty="0"/>
              <a:t>Why We Have the Word</a:t>
            </a:r>
            <a:r>
              <a:rPr lang="en-US" dirty="0"/>
              <a:t>?”</a:t>
            </a:r>
          </a:p>
          <a:p>
            <a:r>
              <a:rPr lang="en-US" dirty="0"/>
              <a:t>&gt;&gt;&gt;&gt;&gt;&gt;&gt;&gt;&gt;&gt;&gt;&gt;&gt;&gt;&gt;&gt;&gt;&gt;&gt;&gt;&gt;&gt;</a:t>
            </a:r>
          </a:p>
          <a:p>
            <a:pPr rtl="0"/>
            <a:r>
              <a:rPr lang="en-US" sz="1200" b="0" i="1" u="none" strike="noStrike" kern="1200" baseline="0" dirty="0">
                <a:solidFill>
                  <a:schemeClr val="tx1"/>
                </a:solidFill>
                <a:latin typeface="+mn-lt"/>
                <a:ea typeface="+mn-ea"/>
                <a:cs typeface="+mn-cs"/>
              </a:rPr>
              <a:t>All Scripture is given by inspiration of God, and is profitable for doctrine, for reproof, for correction, for instruction in righteousness, that the man of God may be complete, thoroughly equipped for every good work.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Timothy 3:16-17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If the truth will ever be known, it will come from the Scriptures given by God.</a:t>
            </a:r>
          </a:p>
          <a:p>
            <a:pPr rtl="0"/>
            <a:r>
              <a:rPr lang="en-US" sz="1200" b="0" i="0" u="none" strike="noStrike" kern="1200" baseline="0" dirty="0">
                <a:solidFill>
                  <a:schemeClr val="tx1"/>
                </a:solidFill>
                <a:latin typeface="+mn-lt"/>
                <a:ea typeface="+mn-ea"/>
                <a:cs typeface="+mn-cs"/>
              </a:rPr>
              <a:t>    2. To say that I do not believe the Scripture, is to say that I do not believe what God said would happen to me if I do not believe.</a:t>
            </a:r>
          </a:p>
          <a:p>
            <a:pPr rtl="0"/>
            <a:r>
              <a:rPr lang="en-US" sz="1200" b="0" i="1" u="none" strike="noStrike" kern="1200" baseline="0" dirty="0">
                <a:solidFill>
                  <a:schemeClr val="tx1"/>
                </a:solidFill>
                <a:latin typeface="+mn-lt"/>
                <a:ea typeface="+mn-ea"/>
                <a:cs typeface="+mn-cs"/>
              </a:rPr>
              <a:t>He who rejects Me, and does not receive My words, has that which judges him—the word that I have spoken will judge him in the last day.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12:48</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B32E73-7145-4C78-AE05-8E58758437B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7416800" y="6509004"/>
            <a:ext cx="4003040" cy="274320"/>
          </a:xfrm>
        </p:spPr>
        <p:txBody>
          <a:bodyPr vert="horz" rtlCol="0"/>
          <a:lstStyle/>
          <a:p>
            <a:fld id="{E6F74F08-AE9B-4DFD-903F-0BBAC457973E}" type="datetimeFigureOut">
              <a:rPr lang="en-US" smtClean="0"/>
              <a:pPr/>
              <a:t>12/29/2018</a:t>
            </a:fld>
            <a:endParaRPr lang="en-US"/>
          </a:p>
        </p:txBody>
      </p:sp>
      <p:sp>
        <p:nvSpPr>
          <p:cNvPr id="11" name="Slide Number Placeholder 10"/>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658577C5-9E8F-41F7-A1E4-BAF5597AE36E}" type="slidenum">
              <a:rPr lang="en-US" smtClean="0"/>
              <a:pPr/>
              <a:t>‹#›</a:t>
            </a:fld>
            <a:endParaRPr lang="en-US"/>
          </a:p>
        </p:txBody>
      </p:sp>
      <p:sp>
        <p:nvSpPr>
          <p:cNvPr id="12" name="Footer Placeholder 11"/>
          <p:cNvSpPr>
            <a:spLocks noGrp="1"/>
          </p:cNvSpPr>
          <p:nvPr>
            <p:ph type="ftr" sz="quarter" idx="12"/>
          </p:nvPr>
        </p:nvSpPr>
        <p:spPr>
          <a:xfrm>
            <a:off x="2133600" y="6509004"/>
            <a:ext cx="5209952"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F74F08-AE9B-4DFD-903F-0BBAC457973E}" type="datetimeFigureOut">
              <a:rPr lang="en-US" smtClean="0"/>
              <a:pPr/>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577C5-9E8F-41F7-A1E4-BAF5597AE3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F74F08-AE9B-4DFD-903F-0BBAC457973E}" type="datetimeFigureOut">
              <a:rPr lang="en-US" smtClean="0"/>
              <a:pPr/>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577C5-9E8F-41F7-A1E4-BAF5597AE3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F74F08-AE9B-4DFD-903F-0BBAC457973E}" type="datetimeFigureOut">
              <a:rPr lang="en-US" smtClean="0"/>
              <a:pPr/>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577C5-9E8F-41F7-A1E4-BAF5597AE3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7416800" y="6513670"/>
            <a:ext cx="4003040" cy="274320"/>
          </a:xfrm>
        </p:spPr>
        <p:txBody>
          <a:bodyPr vert="horz" rtlCol="0"/>
          <a:lstStyle/>
          <a:p>
            <a:fld id="{E6F74F08-AE9B-4DFD-903F-0BBAC457973E}" type="datetimeFigureOut">
              <a:rPr lang="en-US" smtClean="0"/>
              <a:pPr/>
              <a:t>12/29/2018</a:t>
            </a:fld>
            <a:endParaRPr lang="en-US"/>
          </a:p>
        </p:txBody>
      </p:sp>
      <p:sp>
        <p:nvSpPr>
          <p:cNvPr id="9" name="Slide Number Placeholder 8"/>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658577C5-9E8F-41F7-A1E4-BAF5597AE36E}" type="slidenum">
              <a:rPr lang="en-US" smtClean="0"/>
              <a:pPr/>
              <a:t>‹#›</a:t>
            </a:fld>
            <a:endParaRPr lang="en-US"/>
          </a:p>
        </p:txBody>
      </p:sp>
      <p:sp>
        <p:nvSpPr>
          <p:cNvPr id="10" name="Footer Placeholder 9"/>
          <p:cNvSpPr>
            <a:spLocks noGrp="1"/>
          </p:cNvSpPr>
          <p:nvPr>
            <p:ph type="ftr" sz="quarter" idx="12"/>
          </p:nvPr>
        </p:nvSpPr>
        <p:spPr>
          <a:xfrm>
            <a:off x="2133600" y="6513670"/>
            <a:ext cx="5209952"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6F74F08-AE9B-4DFD-903F-0BBAC457973E}" type="datetimeFigureOut">
              <a:rPr lang="en-US" smtClean="0"/>
              <a:pPr/>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521440" y="6514568"/>
            <a:ext cx="619051" cy="274320"/>
          </a:xfrm>
        </p:spPr>
        <p:txBody>
          <a:bodyPr/>
          <a:lstStyle/>
          <a:p>
            <a:fld id="{658577C5-9E8F-41F7-A1E4-BAF5597AE36E}" type="slidenum">
              <a:rPr lang="en-US" smtClean="0"/>
              <a:pPr/>
              <a:t>‹#›</a:t>
            </a:fld>
            <a:endParaRPr lang="en-US"/>
          </a:p>
        </p:txBody>
      </p:sp>
      <p:sp>
        <p:nvSpPr>
          <p:cNvPr id="10" name="Rectangle 9"/>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sz="1800"/>
          </a:p>
        </p:txBody>
      </p:sp>
      <p:sp>
        <p:nvSpPr>
          <p:cNvPr id="11" name="Rectangle 10"/>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sz="1800"/>
          </a:p>
        </p:txBody>
      </p:sp>
      <p:sp>
        <p:nvSpPr>
          <p:cNvPr id="2" name="Title 1"/>
          <p:cNvSpPr>
            <a:spLocks noGrp="1"/>
          </p:cNvSpPr>
          <p:nvPr>
            <p:ph type="title"/>
          </p:nvPr>
        </p:nvSpPr>
        <p:spPr>
          <a:xfrm>
            <a:off x="609600" y="251948"/>
            <a:ext cx="109728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6F74F08-AE9B-4DFD-903F-0BBAC457973E}" type="datetimeFigureOut">
              <a:rPr lang="en-US" smtClean="0"/>
              <a:pPr/>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1521440" y="6514568"/>
            <a:ext cx="619051" cy="274320"/>
          </a:xfrm>
        </p:spPr>
        <p:txBody>
          <a:bodyPr/>
          <a:lstStyle/>
          <a:p>
            <a:fld id="{658577C5-9E8F-41F7-A1E4-BAF5597AE3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53218"/>
            <a:ext cx="109728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6F74F08-AE9B-4DFD-903F-0BBAC457973E}" type="datetimeFigureOut">
              <a:rPr lang="en-US" smtClean="0"/>
              <a:pPr/>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577C5-9E8F-41F7-A1E4-BAF5597AE36E}" type="slidenum">
              <a:rPr lang="en-US" smtClean="0"/>
              <a:pPr/>
              <a:t>‹#›</a:t>
            </a:fld>
            <a:endParaRPr lang="en-US"/>
          </a:p>
        </p:txBody>
      </p:sp>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74F08-AE9B-4DFD-903F-0BBAC457973E}" type="datetimeFigureOut">
              <a:rPr lang="en-US" smtClean="0"/>
              <a:pPr/>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577C5-9E8F-41F7-A1E4-BAF5597AE3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617515" y="304800"/>
            <a:ext cx="524256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7416800" y="6513670"/>
            <a:ext cx="4003040" cy="274320"/>
          </a:xfrm>
        </p:spPr>
        <p:txBody>
          <a:bodyPr vert="horz" rtlCol="0"/>
          <a:lstStyle/>
          <a:p>
            <a:fld id="{E6F74F08-AE9B-4DFD-903F-0BBAC457973E}" type="datetimeFigureOut">
              <a:rPr lang="en-US" smtClean="0"/>
              <a:pPr/>
              <a:t>12/29/2018</a:t>
            </a:fld>
            <a:endParaRPr lang="en-US"/>
          </a:p>
        </p:txBody>
      </p:sp>
      <p:sp>
        <p:nvSpPr>
          <p:cNvPr id="10" name="Slide Number Placeholder 9"/>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658577C5-9E8F-41F7-A1E4-BAF5597AE36E}" type="slidenum">
              <a:rPr lang="en-US" smtClean="0"/>
              <a:pPr/>
              <a:t>‹#›</a:t>
            </a:fld>
            <a:endParaRPr lang="en-US"/>
          </a:p>
        </p:txBody>
      </p:sp>
      <p:sp>
        <p:nvSpPr>
          <p:cNvPr id="11" name="Footer Placeholder 10"/>
          <p:cNvSpPr>
            <a:spLocks noGrp="1"/>
          </p:cNvSpPr>
          <p:nvPr>
            <p:ph type="ftr" sz="quarter" idx="12"/>
          </p:nvPr>
        </p:nvSpPr>
        <p:spPr>
          <a:xfrm>
            <a:off x="2133600" y="6513670"/>
            <a:ext cx="5209952"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6800" y="6509004"/>
            <a:ext cx="4003040" cy="274320"/>
          </a:xfrm>
        </p:spPr>
        <p:txBody>
          <a:bodyPr vert="horz" rtlCol="0"/>
          <a:lstStyle/>
          <a:p>
            <a:fld id="{E6F74F08-AE9B-4DFD-903F-0BBAC457973E}" type="datetimeFigureOut">
              <a:rPr lang="en-US" smtClean="0"/>
              <a:pPr/>
              <a:t>12/29/2018</a:t>
            </a:fld>
            <a:endParaRPr lang="en-US"/>
          </a:p>
        </p:txBody>
      </p:sp>
      <p:sp>
        <p:nvSpPr>
          <p:cNvPr id="9" name="Slide Number Placeholder 8"/>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658577C5-9E8F-41F7-A1E4-BAF5597AE36E}" type="slidenum">
              <a:rPr lang="en-US" smtClean="0"/>
              <a:pPr/>
              <a:t>‹#›</a:t>
            </a:fld>
            <a:endParaRPr lang="en-US"/>
          </a:p>
        </p:txBody>
      </p:sp>
      <p:sp>
        <p:nvSpPr>
          <p:cNvPr id="10" name="Footer Placeholder 9"/>
          <p:cNvSpPr>
            <a:spLocks noGrp="1"/>
          </p:cNvSpPr>
          <p:nvPr>
            <p:ph type="ftr" sz="quarter" idx="12"/>
          </p:nvPr>
        </p:nvSpPr>
        <p:spPr>
          <a:xfrm>
            <a:off x="2133600" y="6509004"/>
            <a:ext cx="5209952"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Footer Placeholder 2"/>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6F74F08-AE9B-4DFD-903F-0BBAC457973E}" type="datetimeFigureOut">
              <a:rPr lang="en-US" smtClean="0"/>
              <a:pPr/>
              <a:t>12/29/2018</a:t>
            </a:fld>
            <a:endParaRPr lang="en-US"/>
          </a:p>
        </p:txBody>
      </p:sp>
      <p:sp>
        <p:nvSpPr>
          <p:cNvPr id="23" name="Slide Number Placeholder 22"/>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58577C5-9E8F-41F7-A1E4-BAF5597AE36E}" type="slidenum">
              <a:rPr lang="en-US" smtClean="0"/>
              <a:pPr/>
              <a:t>‹#›</a:t>
            </a:fld>
            <a:endParaRPr lang="en-US"/>
          </a:p>
        </p:txBody>
      </p:sp>
      <p:sp>
        <p:nvSpPr>
          <p:cNvPr id="22" name="Title Placeholder 21"/>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609600" y="1646237"/>
            <a:ext cx="109728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imeo.com/115078913"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http://vimeo.com/11507891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33390D1-6D2E-4AAF-9E65-01E1FEC3D07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76" t="36860" r="6631"/>
          <a:stretch/>
        </p:blipFill>
        <p:spPr>
          <a:xfrm>
            <a:off x="-571500" y="0"/>
            <a:ext cx="12839700" cy="6858000"/>
          </a:xfrm>
          <a:prstGeom prst="rect">
            <a:avLst/>
          </a:prstGeom>
        </p:spPr>
      </p:pic>
      <p:sp>
        <p:nvSpPr>
          <p:cNvPr id="5" name="TextBox 4">
            <a:extLst>
              <a:ext uri="{FF2B5EF4-FFF2-40B4-BE49-F238E27FC236}">
                <a16:creationId xmlns:a16="http://schemas.microsoft.com/office/drawing/2014/main" id="{941E43EA-361A-4EC3-8576-CCEC907A7CC8}"/>
              </a:ext>
            </a:extLst>
          </p:cNvPr>
          <p:cNvSpPr txBox="1"/>
          <p:nvPr/>
        </p:nvSpPr>
        <p:spPr>
          <a:xfrm>
            <a:off x="7086600" y="5429071"/>
            <a:ext cx="4718536" cy="1200329"/>
          </a:xfrm>
          <a:prstGeom prst="rect">
            <a:avLst/>
          </a:prstGeom>
          <a:noFill/>
        </p:spPr>
        <p:txBody>
          <a:bodyPr wrap="none" rtlCol="0">
            <a:spAutoFit/>
          </a:bodyPr>
          <a:lstStyle/>
          <a:p>
            <a:r>
              <a:rPr lang="en-US" sz="3600" dirty="0"/>
              <a:t>Keys To The Kingdom</a:t>
            </a:r>
          </a:p>
          <a:p>
            <a:r>
              <a:rPr lang="en-US" sz="3600" dirty="0"/>
              <a:t>Taught Here!</a:t>
            </a:r>
          </a:p>
        </p:txBody>
      </p:sp>
      <p:sp>
        <p:nvSpPr>
          <p:cNvPr id="6" name="TextBox 5">
            <a:extLst>
              <a:ext uri="{FF2B5EF4-FFF2-40B4-BE49-F238E27FC236}">
                <a16:creationId xmlns:a16="http://schemas.microsoft.com/office/drawing/2014/main" id="{34823728-304B-457D-8DD1-D60B0691EE59}"/>
              </a:ext>
            </a:extLst>
          </p:cNvPr>
          <p:cNvSpPr txBox="1"/>
          <p:nvPr/>
        </p:nvSpPr>
        <p:spPr>
          <a:xfrm>
            <a:off x="602945" y="5754469"/>
            <a:ext cx="2749855" cy="646331"/>
          </a:xfrm>
          <a:prstGeom prst="rect">
            <a:avLst/>
          </a:prstGeom>
          <a:noFill/>
        </p:spPr>
        <p:txBody>
          <a:bodyPr wrap="none" rtlCol="0">
            <a:spAutoFit/>
          </a:bodyPr>
          <a:lstStyle/>
          <a:p>
            <a:r>
              <a:rPr lang="en-US" i="1" dirty="0"/>
              <a:t>Ranger Church of Christ</a:t>
            </a:r>
          </a:p>
          <a:p>
            <a:r>
              <a:rPr lang="en-US" i="1" dirty="0"/>
              <a:t>Mesquite and Rusk St.</a:t>
            </a:r>
          </a:p>
        </p:txBody>
      </p:sp>
    </p:spTree>
    <p:extLst>
      <p:ext uri="{BB962C8B-B14F-4D97-AF65-F5344CB8AC3E}">
        <p14:creationId xmlns:p14="http://schemas.microsoft.com/office/powerpoint/2010/main" val="120182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 Why We Have the Word</a:t>
            </a:r>
          </a:p>
        </p:txBody>
      </p:sp>
      <p:sp>
        <p:nvSpPr>
          <p:cNvPr id="3" name="Content Placeholder 2"/>
          <p:cNvSpPr>
            <a:spLocks noGrp="1"/>
          </p:cNvSpPr>
          <p:nvPr>
            <p:ph idx="1"/>
          </p:nvPr>
        </p:nvSpPr>
        <p:spPr/>
        <p:txBody>
          <a:bodyPr/>
          <a:lstStyle/>
          <a:p>
            <a:r>
              <a:rPr lang="en-US" i="1" dirty="0"/>
              <a:t>All Scripture is given by inspiration of God, and is profitable for doctrine, for reproof, for correction, for instruction in righteousness, that the man of God may be complete, thoroughly equipped for every good work. </a:t>
            </a:r>
            <a:r>
              <a:rPr lang="en-US" dirty="0"/>
              <a:t>(</a:t>
            </a:r>
            <a:r>
              <a:rPr lang="en-US" b="1" dirty="0"/>
              <a:t>2 Timothy 3:16-17</a:t>
            </a:r>
            <a:r>
              <a:rPr lang="en-US" dirty="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 Why We Have the Word</a:t>
            </a:r>
          </a:p>
        </p:txBody>
      </p:sp>
      <p:sp>
        <p:nvSpPr>
          <p:cNvPr id="3" name="Content Placeholder 2"/>
          <p:cNvSpPr>
            <a:spLocks noGrp="1"/>
          </p:cNvSpPr>
          <p:nvPr>
            <p:ph idx="1"/>
          </p:nvPr>
        </p:nvSpPr>
        <p:spPr/>
        <p:txBody>
          <a:bodyPr/>
          <a:lstStyle/>
          <a:p>
            <a:r>
              <a:rPr lang="en-US" i="1" dirty="0"/>
              <a:t>For whatever things were written before were written for our learning, that we through the patience and comfort of the Scriptures might have hope</a:t>
            </a:r>
            <a:r>
              <a:rPr lang="en-US" dirty="0"/>
              <a:t>.  (</a:t>
            </a:r>
            <a:r>
              <a:rPr lang="en-US" b="1" dirty="0"/>
              <a:t>Romans 15:4</a:t>
            </a:r>
            <a:r>
              <a:rPr lang="en-US" dirty="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What is the Point</a:t>
            </a:r>
          </a:p>
        </p:txBody>
      </p:sp>
      <p:sp>
        <p:nvSpPr>
          <p:cNvPr id="3" name="Content Placeholder 2"/>
          <p:cNvSpPr>
            <a:spLocks noGrp="1"/>
          </p:cNvSpPr>
          <p:nvPr>
            <p:ph idx="1"/>
          </p:nvPr>
        </p:nvSpPr>
        <p:spPr/>
        <p:txBody>
          <a:bodyPr/>
          <a:lstStyle/>
          <a:p>
            <a:r>
              <a:rPr lang="en-US" i="1" dirty="0"/>
              <a:t>for all have sinned and fall short of the glory of God, </a:t>
            </a:r>
            <a:r>
              <a:rPr lang="en-US" dirty="0"/>
              <a:t>(</a:t>
            </a:r>
            <a:r>
              <a:rPr lang="en-US" b="1" dirty="0"/>
              <a:t>Romans 3:23</a:t>
            </a:r>
            <a:r>
              <a:rPr lang="en-US" dirty="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VIII. What Must I Do</a:t>
            </a:r>
          </a:p>
        </p:txBody>
      </p:sp>
      <p:sp>
        <p:nvSpPr>
          <p:cNvPr id="3" name="Content Placeholder 2"/>
          <p:cNvSpPr>
            <a:spLocks noGrp="1"/>
          </p:cNvSpPr>
          <p:nvPr>
            <p:ph idx="1"/>
          </p:nvPr>
        </p:nvSpPr>
        <p:spPr/>
        <p:txBody>
          <a:bodyPr>
            <a:normAutofit/>
          </a:bodyPr>
          <a:lstStyle/>
          <a:p>
            <a:r>
              <a:rPr lang="en-US" dirty="0"/>
              <a:t>HEAR</a:t>
            </a:r>
          </a:p>
          <a:p>
            <a:r>
              <a:rPr lang="en-US" i="1" dirty="0"/>
              <a:t>For I am not ashamed of the gospel of Christ, for it is the power of God to salvation for everyone who believes, for the Jew first and also for the Greek. </a:t>
            </a:r>
            <a:r>
              <a:rPr lang="en-US" dirty="0"/>
              <a:t>(</a:t>
            </a:r>
            <a:r>
              <a:rPr lang="en-US" b="1" dirty="0"/>
              <a:t>Romans 1:16</a:t>
            </a:r>
            <a:r>
              <a:rPr lang="en-US" dirty="0"/>
              <a:t>)</a:t>
            </a:r>
          </a:p>
          <a:p>
            <a:endParaRPr lang="en-US" dirty="0"/>
          </a:p>
          <a:p>
            <a:r>
              <a:rPr lang="en-US" i="1" dirty="0"/>
              <a:t>So then faith comes by hearing, and hearing by the word of God.  </a:t>
            </a:r>
            <a:r>
              <a:rPr lang="en-US" dirty="0"/>
              <a:t>(</a:t>
            </a:r>
            <a:r>
              <a:rPr lang="en-US" b="1" dirty="0"/>
              <a:t>Romans 10:17</a:t>
            </a:r>
            <a:r>
              <a:rPr lang="en-US" dirty="0"/>
              <a:t>)</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VIII. What Must I Do</a:t>
            </a:r>
          </a:p>
        </p:txBody>
      </p:sp>
      <p:sp>
        <p:nvSpPr>
          <p:cNvPr id="3" name="Content Placeholder 2"/>
          <p:cNvSpPr>
            <a:spLocks noGrp="1"/>
          </p:cNvSpPr>
          <p:nvPr>
            <p:ph idx="1"/>
          </p:nvPr>
        </p:nvSpPr>
        <p:spPr/>
        <p:txBody>
          <a:bodyPr>
            <a:normAutofit lnSpcReduction="10000"/>
          </a:bodyPr>
          <a:lstStyle/>
          <a:p>
            <a:r>
              <a:rPr lang="en-US" dirty="0"/>
              <a:t>BELIEVE</a:t>
            </a:r>
          </a:p>
          <a:p>
            <a:r>
              <a:rPr lang="en-US" i="1" dirty="0"/>
              <a:t>Therefore I said to you that you will die in your sins; for if you do not believe that I am He, you will die in your sins." </a:t>
            </a:r>
          </a:p>
          <a:p>
            <a:r>
              <a:rPr lang="en-US" dirty="0"/>
              <a:t>(</a:t>
            </a:r>
            <a:r>
              <a:rPr lang="en-US" b="1" dirty="0"/>
              <a:t>John 8:24</a:t>
            </a:r>
            <a:r>
              <a:rPr lang="en-US" dirty="0"/>
              <a:t>)</a:t>
            </a:r>
          </a:p>
          <a:p>
            <a:endParaRPr lang="en-US" dirty="0"/>
          </a:p>
          <a:p>
            <a:endParaRPr lang="en-US" dirty="0"/>
          </a:p>
          <a:p>
            <a:r>
              <a:rPr lang="en-US" i="1" dirty="0"/>
              <a:t>But without faith it is impossible to please Him, for he who comes to God must believe that He is, and that He is a rewarder of those who diligently seek Him.  </a:t>
            </a:r>
            <a:r>
              <a:rPr lang="en-US" dirty="0"/>
              <a:t>(</a:t>
            </a:r>
            <a:r>
              <a:rPr lang="en-US" b="1" dirty="0"/>
              <a:t>Hebrews 11:6</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circle(in)">
                                      <p:cBhvr>
                                        <p:cTn id="2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VIII. What Must I Do</a:t>
            </a:r>
          </a:p>
        </p:txBody>
      </p:sp>
      <p:sp>
        <p:nvSpPr>
          <p:cNvPr id="3" name="Content Placeholder 2"/>
          <p:cNvSpPr>
            <a:spLocks noGrp="1"/>
          </p:cNvSpPr>
          <p:nvPr>
            <p:ph idx="1"/>
          </p:nvPr>
        </p:nvSpPr>
        <p:spPr/>
        <p:txBody>
          <a:bodyPr/>
          <a:lstStyle/>
          <a:p>
            <a:r>
              <a:rPr lang="en-US" dirty="0"/>
              <a:t>BELIEVE</a:t>
            </a:r>
          </a:p>
          <a:p>
            <a:r>
              <a:rPr lang="en-US" i="1" dirty="0"/>
              <a:t>And truly Jesus did many other signs in the presence of His disciples, which are not written in this book; but these are written that you may believe that Jesus is the Christ, the Son of God, and that believing you may have life in His name. </a:t>
            </a:r>
            <a:r>
              <a:rPr lang="en-US" dirty="0"/>
              <a:t>(</a:t>
            </a:r>
            <a:r>
              <a:rPr lang="en-US" b="1" dirty="0"/>
              <a:t>John 20:30-31</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VIII. What Must I Do</a:t>
            </a:r>
          </a:p>
        </p:txBody>
      </p:sp>
      <p:sp>
        <p:nvSpPr>
          <p:cNvPr id="3" name="Content Placeholder 2"/>
          <p:cNvSpPr>
            <a:spLocks noGrp="1"/>
          </p:cNvSpPr>
          <p:nvPr>
            <p:ph idx="1"/>
          </p:nvPr>
        </p:nvSpPr>
        <p:spPr/>
        <p:txBody>
          <a:bodyPr/>
          <a:lstStyle/>
          <a:p>
            <a:r>
              <a:rPr lang="en-US" dirty="0"/>
              <a:t>REPEPNT</a:t>
            </a:r>
          </a:p>
          <a:p>
            <a:r>
              <a:rPr lang="en-US" i="1" dirty="0"/>
              <a:t>I tell you, no; but unless you repent you will all likewise perish. </a:t>
            </a:r>
            <a:r>
              <a:rPr lang="en-US" dirty="0"/>
              <a:t>(</a:t>
            </a:r>
            <a:r>
              <a:rPr lang="en-US" b="1" dirty="0"/>
              <a:t>Luke 13:3</a:t>
            </a:r>
            <a:r>
              <a:rPr lang="en-US" dirty="0"/>
              <a:t>)</a:t>
            </a:r>
          </a:p>
          <a:p>
            <a:endParaRPr lang="en-US" dirty="0"/>
          </a:p>
          <a:p>
            <a:r>
              <a:rPr lang="en-US" i="1" dirty="0"/>
              <a:t>Truly, these times of ignorance God overlooked, but now commands all men everywhere to repent, </a:t>
            </a:r>
            <a:r>
              <a:rPr lang="en-US" dirty="0"/>
              <a:t>(</a:t>
            </a:r>
            <a:r>
              <a:rPr lang="en-US" b="1" dirty="0"/>
              <a:t>Acts 17:30</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3)">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3)">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3"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3)">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VIII. What Must I Do</a:t>
            </a:r>
          </a:p>
        </p:txBody>
      </p:sp>
      <p:sp>
        <p:nvSpPr>
          <p:cNvPr id="3" name="Content Placeholder 2"/>
          <p:cNvSpPr>
            <a:spLocks noGrp="1"/>
          </p:cNvSpPr>
          <p:nvPr>
            <p:ph idx="1"/>
          </p:nvPr>
        </p:nvSpPr>
        <p:spPr>
          <a:xfrm>
            <a:off x="762000" y="1646236"/>
            <a:ext cx="10820400" cy="5211764"/>
          </a:xfrm>
        </p:spPr>
        <p:txBody>
          <a:bodyPr>
            <a:normAutofit/>
          </a:bodyPr>
          <a:lstStyle/>
          <a:p>
            <a:r>
              <a:rPr lang="en-US" dirty="0"/>
              <a:t>CONFESS</a:t>
            </a:r>
          </a:p>
          <a:p>
            <a:r>
              <a:rPr lang="en-US" i="1" dirty="0"/>
              <a:t>"Therefore whoever confesses Me before men, him I will also confess before My Father who is in heaven. </a:t>
            </a:r>
            <a:r>
              <a:rPr lang="en-US" dirty="0"/>
              <a:t>(</a:t>
            </a:r>
            <a:r>
              <a:rPr lang="en-US" b="1" dirty="0"/>
              <a:t>Matthew 10:32</a:t>
            </a:r>
            <a:r>
              <a:rPr lang="en-US" dirty="0"/>
              <a:t>)</a:t>
            </a:r>
          </a:p>
          <a:p>
            <a:endParaRPr lang="en-US" dirty="0"/>
          </a:p>
          <a:p>
            <a:r>
              <a:rPr lang="en-US" i="1" dirty="0"/>
              <a:t>Then Philip said, "If you believe with all your heart, you may." And he answered and said, "I believe that Jesus Christ is the Son of God." </a:t>
            </a:r>
            <a:r>
              <a:rPr lang="en-US" dirty="0"/>
              <a:t>(</a:t>
            </a:r>
            <a:r>
              <a:rPr lang="en-US" b="1" dirty="0"/>
              <a:t>Acts 8:37</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VIII. What Must I Do</a:t>
            </a:r>
          </a:p>
        </p:txBody>
      </p:sp>
      <p:sp>
        <p:nvSpPr>
          <p:cNvPr id="3" name="Content Placeholder 2"/>
          <p:cNvSpPr>
            <a:spLocks noGrp="1"/>
          </p:cNvSpPr>
          <p:nvPr>
            <p:ph idx="1"/>
          </p:nvPr>
        </p:nvSpPr>
        <p:spPr/>
        <p:txBody>
          <a:bodyPr/>
          <a:lstStyle/>
          <a:p>
            <a:r>
              <a:rPr lang="en-US" dirty="0"/>
              <a:t>CONFESS</a:t>
            </a:r>
          </a:p>
          <a:p>
            <a:r>
              <a:rPr lang="en-US" i="1" dirty="0"/>
              <a:t>that if you confess with your mouth the Lord Jesus and believe in your heart that God has raised Him from the dead, you will be saved. For with the heart one believes unto righteousness, and with the mouth confession is made unto salvation. </a:t>
            </a:r>
            <a:r>
              <a:rPr lang="en-US" dirty="0"/>
              <a:t>(</a:t>
            </a:r>
            <a:r>
              <a:rPr lang="en-US" b="1" dirty="0"/>
              <a:t>Romans 10:9-10</a:t>
            </a:r>
            <a:r>
              <a:rPr lang="en-US" dirty="0"/>
              <a:t>)</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VIII. What Must I Do</a:t>
            </a:r>
          </a:p>
        </p:txBody>
      </p:sp>
      <p:sp>
        <p:nvSpPr>
          <p:cNvPr id="3" name="Content Placeholder 2"/>
          <p:cNvSpPr>
            <a:spLocks noGrp="1"/>
          </p:cNvSpPr>
          <p:nvPr>
            <p:ph idx="1"/>
          </p:nvPr>
        </p:nvSpPr>
        <p:spPr>
          <a:xfrm>
            <a:off x="762000" y="1646237"/>
            <a:ext cx="10820400" cy="4906963"/>
          </a:xfrm>
        </p:spPr>
        <p:txBody>
          <a:bodyPr>
            <a:normAutofit/>
          </a:bodyPr>
          <a:lstStyle/>
          <a:p>
            <a:r>
              <a:rPr lang="en-US" dirty="0"/>
              <a:t>BE BAPTIZED</a:t>
            </a:r>
          </a:p>
          <a:p>
            <a:r>
              <a:rPr lang="en-US" i="1" dirty="0"/>
              <a:t>He who believes and is baptized will be saved; but he who does not believe will be condemned. </a:t>
            </a:r>
            <a:r>
              <a:rPr lang="en-US" b="1" dirty="0"/>
              <a:t>(Mark 16:16</a:t>
            </a:r>
            <a:r>
              <a:rPr lang="en-US" dirty="0"/>
              <a:t>)</a:t>
            </a:r>
          </a:p>
          <a:p>
            <a:endParaRPr lang="en-US" dirty="0"/>
          </a:p>
          <a:p>
            <a:r>
              <a:rPr lang="en-US" i="1" dirty="0"/>
              <a:t>Therefore we were buried with Him through baptism into death, that just as Christ was raised from the dead by the glory of the Father, even so we also should walk in newness of life. </a:t>
            </a:r>
            <a:r>
              <a:rPr lang="en-US" dirty="0"/>
              <a:t>(</a:t>
            </a:r>
            <a:r>
              <a:rPr lang="en-US" b="1" dirty="0"/>
              <a:t>Romans 6:4</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1ACB5B5-668C-4C1B-9000-1C1CA5CEF9AC}"/>
              </a:ext>
            </a:extLst>
          </p:cNvPr>
          <p:cNvGraphicFramePr>
            <a:graphicFrameLocks noGrp="1"/>
          </p:cNvGraphicFramePr>
          <p:nvPr>
            <p:extLst>
              <p:ext uri="{D42A27DB-BD31-4B8C-83A1-F6EECF244321}">
                <p14:modId xmlns:p14="http://schemas.microsoft.com/office/powerpoint/2010/main" val="2369201204"/>
              </p:ext>
            </p:extLst>
          </p:nvPr>
        </p:nvGraphicFramePr>
        <p:xfrm>
          <a:off x="0" y="76200"/>
          <a:ext cx="12191999" cy="6858001"/>
        </p:xfrm>
        <a:graphic>
          <a:graphicData uri="http://schemas.openxmlformats.org/drawingml/2006/table">
            <a:tbl>
              <a:tblPr firstRow="1" bandRow="1">
                <a:tableStyleId>{00A15C55-8517-42AA-B614-E9B94910E393}</a:tableStyleId>
              </a:tblPr>
              <a:tblGrid>
                <a:gridCol w="2974109">
                  <a:extLst>
                    <a:ext uri="{9D8B030D-6E8A-4147-A177-3AD203B41FA5}">
                      <a16:colId xmlns:a16="http://schemas.microsoft.com/office/drawing/2014/main" val="949858270"/>
                    </a:ext>
                  </a:extLst>
                </a:gridCol>
                <a:gridCol w="1394691">
                  <a:extLst>
                    <a:ext uri="{9D8B030D-6E8A-4147-A177-3AD203B41FA5}">
                      <a16:colId xmlns:a16="http://schemas.microsoft.com/office/drawing/2014/main" val="3370392628"/>
                    </a:ext>
                  </a:extLst>
                </a:gridCol>
                <a:gridCol w="7823199">
                  <a:extLst>
                    <a:ext uri="{9D8B030D-6E8A-4147-A177-3AD203B41FA5}">
                      <a16:colId xmlns:a16="http://schemas.microsoft.com/office/drawing/2014/main" val="5879511"/>
                    </a:ext>
                  </a:extLst>
                </a:gridCol>
              </a:tblGrid>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Announcements</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Songs</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Title</a:t>
                      </a:r>
                    </a:p>
                  </a:txBody>
                  <a:tcPr>
                    <a:cell3D prstMaterial="dkEdge">
                      <a:bevel prst="artDeco"/>
                      <a:lightRig rig="flood" dir="t"/>
                    </a:cell3D>
                  </a:tcPr>
                </a:tc>
                <a:extLst>
                  <a:ext uri="{0D108BD9-81ED-4DB2-BD59-A6C34878D82A}">
                    <a16:rowId xmlns:a16="http://schemas.microsoft.com/office/drawing/2014/main" val="259249655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283</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Revive Us Again</a:t>
                      </a:r>
                    </a:p>
                  </a:txBody>
                  <a:tcPr>
                    <a:cell3D prstMaterial="dkEdge">
                      <a:bevel prst="artDeco"/>
                      <a:lightRig rig="flood" dir="t"/>
                    </a:cell3D>
                  </a:tcPr>
                </a:tc>
                <a:extLst>
                  <a:ext uri="{0D108BD9-81ED-4DB2-BD59-A6C34878D82A}">
                    <a16:rowId xmlns:a16="http://schemas.microsoft.com/office/drawing/2014/main" val="1193929196"/>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555</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Father, Hear the Prayer We Offer</a:t>
                      </a:r>
                    </a:p>
                  </a:txBody>
                  <a:tcPr>
                    <a:cell3D prstMaterial="dkEdge">
                      <a:bevel prst="artDeco"/>
                      <a:lightRig rig="flood" dir="t"/>
                    </a:cell3D>
                  </a:tcPr>
                </a:tc>
                <a:extLst>
                  <a:ext uri="{0D108BD9-81ED-4DB2-BD59-A6C34878D82A}">
                    <a16:rowId xmlns:a16="http://schemas.microsoft.com/office/drawing/2014/main" val="1118191186"/>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Opening Prayer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208376656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703</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Robe of Calvary</a:t>
                      </a:r>
                    </a:p>
                  </a:txBody>
                  <a:tcPr>
                    <a:cell3D prstMaterial="dkEdge">
                      <a:bevel prst="artDeco"/>
                      <a:lightRig rig="flood" dir="t"/>
                    </a:cell3D>
                  </a:tcPr>
                </a:tc>
                <a:extLst>
                  <a:ext uri="{0D108BD9-81ED-4DB2-BD59-A6C34878D82A}">
                    <a16:rowId xmlns:a16="http://schemas.microsoft.com/office/drawing/2014/main" val="3306179831"/>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265</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My Love to Christ Grows Weak</a:t>
                      </a:r>
                    </a:p>
                  </a:txBody>
                  <a:tcPr>
                    <a:cell3D prstMaterial="dkEdge">
                      <a:bevel prst="artDeco"/>
                      <a:lightRig rig="flood" dir="t"/>
                    </a:cell3D>
                  </a:tcPr>
                </a:tc>
                <a:extLst>
                  <a:ext uri="{0D108BD9-81ED-4DB2-BD59-A6C34878D82A}">
                    <a16:rowId xmlns:a16="http://schemas.microsoft.com/office/drawing/2014/main" val="3360840490"/>
                  </a:ext>
                </a:extLst>
              </a:tr>
              <a:tr h="520861">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Lords</a:t>
                      </a:r>
                      <a:r>
                        <a:rPr lang="en-US" sz="2800" b="0" i="1" baseline="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Supper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377044746"/>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Offering</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106625535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200</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Stand Up, Stand Up for Jesus</a:t>
                      </a:r>
                    </a:p>
                  </a:txBody>
                  <a:tcPr>
                    <a:cell3D prstMaterial="dkEdge">
                      <a:bevel prst="artDeco"/>
                      <a:lightRig rig="flood" dir="t"/>
                    </a:cell3D>
                  </a:tcPr>
                </a:tc>
                <a:extLst>
                  <a:ext uri="{0D108BD9-81ED-4DB2-BD59-A6C34878D82A}">
                    <a16:rowId xmlns:a16="http://schemas.microsoft.com/office/drawing/2014/main" val="2027435586"/>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Sermon</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2082957102"/>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Invitation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514</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Will Your Answer Be?</a:t>
                      </a:r>
                    </a:p>
                  </a:txBody>
                  <a:tcPr>
                    <a:cell3D prstMaterial="dkEdge">
                      <a:bevel prst="artDeco"/>
                      <a:lightRig rig="flood" dir="t"/>
                    </a:cell3D>
                  </a:tcPr>
                </a:tc>
                <a:extLst>
                  <a:ext uri="{0D108BD9-81ED-4DB2-BD59-A6C34878D82A}">
                    <a16:rowId xmlns:a16="http://schemas.microsoft.com/office/drawing/2014/main" val="253138112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559</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All of God’s Singers Get Home</a:t>
                      </a:r>
                    </a:p>
                  </a:txBody>
                  <a:tcPr>
                    <a:cell3D prstMaterial="dkEdge">
                      <a:bevel prst="artDeco"/>
                      <a:lightRig rig="flood" dir="t"/>
                    </a:cell3D>
                  </a:tcPr>
                </a:tc>
                <a:extLst>
                  <a:ext uri="{0D108BD9-81ED-4DB2-BD59-A6C34878D82A}">
                    <a16:rowId xmlns:a16="http://schemas.microsoft.com/office/drawing/2014/main" val="1017381820"/>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Prayer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898196338"/>
                  </a:ext>
                </a:extLst>
              </a:tr>
            </a:tbl>
          </a:graphicData>
        </a:graphic>
      </p:graphicFrame>
    </p:spTree>
    <p:extLst>
      <p:ext uri="{BB962C8B-B14F-4D97-AF65-F5344CB8AC3E}">
        <p14:creationId xmlns:p14="http://schemas.microsoft.com/office/powerpoint/2010/main" val="1148306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VIII. What Must I Do</a:t>
            </a:r>
          </a:p>
        </p:txBody>
      </p:sp>
      <p:sp>
        <p:nvSpPr>
          <p:cNvPr id="3" name="Content Placeholder 2"/>
          <p:cNvSpPr>
            <a:spLocks noGrp="1"/>
          </p:cNvSpPr>
          <p:nvPr>
            <p:ph idx="1"/>
          </p:nvPr>
        </p:nvSpPr>
        <p:spPr>
          <a:xfrm>
            <a:off x="762000" y="1646237"/>
            <a:ext cx="10820400" cy="5059363"/>
          </a:xfrm>
        </p:spPr>
        <p:txBody>
          <a:bodyPr>
            <a:normAutofit/>
          </a:bodyPr>
          <a:lstStyle/>
          <a:p>
            <a:r>
              <a:rPr lang="en-US" dirty="0"/>
              <a:t>BE BAPTIZED</a:t>
            </a:r>
          </a:p>
          <a:p>
            <a:r>
              <a:rPr lang="en-US" i="1" dirty="0"/>
              <a:t>Now when they heard this, they were cut to the heart, and said to Peter and the rest of the apostles, "Men and brethren, what shall we do?" Then Peter said to them, "Repent, and let every one of you be baptized in the name of Jesus Christ for the remission of sins; and you shall receive the gift of the Holy Spirit. </a:t>
            </a:r>
            <a:r>
              <a:rPr lang="en-US" dirty="0"/>
              <a:t>(</a:t>
            </a:r>
            <a:r>
              <a:rPr lang="en-US" b="1" dirty="0"/>
              <a:t>Acts 2:37-38</a:t>
            </a:r>
            <a:r>
              <a:rPr lang="en-US" dirty="0"/>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VIII. What Must I Do</a:t>
            </a:r>
          </a:p>
        </p:txBody>
      </p:sp>
      <p:sp>
        <p:nvSpPr>
          <p:cNvPr id="3" name="Content Placeholder 2"/>
          <p:cNvSpPr>
            <a:spLocks noGrp="1"/>
          </p:cNvSpPr>
          <p:nvPr>
            <p:ph idx="1"/>
          </p:nvPr>
        </p:nvSpPr>
        <p:spPr>
          <a:xfrm>
            <a:off x="762000" y="1646237"/>
            <a:ext cx="10820400" cy="4983163"/>
          </a:xfrm>
        </p:spPr>
        <p:txBody>
          <a:bodyPr>
            <a:normAutofit/>
          </a:bodyPr>
          <a:lstStyle/>
          <a:p>
            <a:r>
              <a:rPr lang="en-US" dirty="0"/>
              <a:t>LIVE FAITHFULLY</a:t>
            </a:r>
          </a:p>
          <a:p>
            <a:r>
              <a:rPr lang="en-US" i="1" dirty="0"/>
              <a:t>Therefore, my beloved brethren, be steadfast, immovable, always abounding in the work of the Lord, knowing that your labor is not in vain in the Lord. </a:t>
            </a:r>
            <a:r>
              <a:rPr lang="en-US" dirty="0"/>
              <a:t>(</a:t>
            </a:r>
            <a:r>
              <a:rPr lang="en-US" b="1" dirty="0"/>
              <a:t>1 Corinthians 15:58</a:t>
            </a:r>
            <a:r>
              <a:rPr lang="en-US" dirty="0"/>
              <a:t>)</a:t>
            </a:r>
          </a:p>
          <a:p>
            <a:endParaRPr lang="en-US" dirty="0"/>
          </a:p>
          <a:p>
            <a:r>
              <a:rPr lang="en-US" dirty="0"/>
              <a:t>Be faithful until death, and I will give you the crown of life. (</a:t>
            </a:r>
            <a:r>
              <a:rPr lang="en-US" b="1" dirty="0"/>
              <a:t>Revelation 2:10b</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IX. Share What You Know</a:t>
            </a:r>
          </a:p>
        </p:txBody>
      </p:sp>
      <p:sp>
        <p:nvSpPr>
          <p:cNvPr id="3" name="Content Placeholder 2"/>
          <p:cNvSpPr>
            <a:spLocks noGrp="1"/>
          </p:cNvSpPr>
          <p:nvPr>
            <p:ph idx="1"/>
          </p:nvPr>
        </p:nvSpPr>
        <p:spPr>
          <a:xfrm>
            <a:off x="762000" y="1646237"/>
            <a:ext cx="10820400" cy="5059363"/>
          </a:xfrm>
        </p:spPr>
        <p:txBody>
          <a:bodyPr>
            <a:normAutofit/>
          </a:bodyPr>
          <a:lstStyle/>
          <a:p>
            <a:r>
              <a:rPr lang="en-US" i="1" dirty="0"/>
              <a:t>And Jesus came and spoke to them, saying, "All authority has been given to Me in heaven and on earth. Go therefore and make disciples of all the nations, baptizing them in the name of the Father and of the Son and of the Holy Spirit, teaching them to observe all things that I have commanded you; and lo, I am with you always, even to the end of the age." Amen. </a:t>
            </a:r>
            <a:r>
              <a:rPr lang="en-US" dirty="0"/>
              <a:t>(Matthew 28:18-20)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Your Choice</a:t>
            </a:r>
          </a:p>
        </p:txBody>
      </p:sp>
      <p:sp>
        <p:nvSpPr>
          <p:cNvPr id="3" name="Content Placeholder 2"/>
          <p:cNvSpPr>
            <a:spLocks noGrp="1"/>
          </p:cNvSpPr>
          <p:nvPr>
            <p:ph idx="1"/>
          </p:nvPr>
        </p:nvSpPr>
        <p:spPr/>
        <p:txBody>
          <a:bodyPr/>
          <a:lstStyle/>
          <a:p>
            <a:endParaRPr lang="en-US" dirty="0"/>
          </a:p>
          <a:p>
            <a:r>
              <a:rPr lang="en-US" dirty="0"/>
              <a:t>Will you become a Christian today?</a:t>
            </a:r>
          </a:p>
          <a:p>
            <a:endParaRPr lang="en-US" dirty="0"/>
          </a:p>
          <a:p>
            <a:r>
              <a:rPr lang="en-US" dirty="0"/>
              <a:t>Will you give your life back to Christ today?</a:t>
            </a:r>
          </a:p>
          <a:p>
            <a:endParaRPr lang="en-US" dirty="0"/>
          </a:p>
          <a:p>
            <a:r>
              <a:rPr lang="en-US" dirty="0"/>
              <a:t>Will you share what you have heard with someone today?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33390D1-6D2E-4AAF-9E65-01E1FEC3D07C}"/>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4419" t="36860" r="6631"/>
          <a:stretch/>
        </p:blipFill>
        <p:spPr>
          <a:xfrm>
            <a:off x="0" y="0"/>
            <a:ext cx="12268200" cy="6858000"/>
          </a:xfrm>
          <a:prstGeom prst="rect">
            <a:avLst/>
          </a:prstGeom>
        </p:spPr>
      </p:pic>
      <p:sp>
        <p:nvSpPr>
          <p:cNvPr id="5" name="TextBox 4">
            <a:extLst>
              <a:ext uri="{FF2B5EF4-FFF2-40B4-BE49-F238E27FC236}">
                <a16:creationId xmlns:a16="http://schemas.microsoft.com/office/drawing/2014/main" id="{941E43EA-361A-4EC3-8576-CCEC907A7CC8}"/>
              </a:ext>
            </a:extLst>
          </p:cNvPr>
          <p:cNvSpPr txBox="1"/>
          <p:nvPr/>
        </p:nvSpPr>
        <p:spPr>
          <a:xfrm>
            <a:off x="7086600" y="5429071"/>
            <a:ext cx="4718536" cy="1200329"/>
          </a:xfrm>
          <a:prstGeom prst="rect">
            <a:avLst/>
          </a:prstGeom>
          <a:noFill/>
        </p:spPr>
        <p:txBody>
          <a:bodyPr wrap="none" rtlCol="0">
            <a:spAutoFit/>
          </a:bodyPr>
          <a:lstStyle/>
          <a:p>
            <a:r>
              <a:rPr lang="en-US" sz="3600" dirty="0"/>
              <a:t>Keys To The Kingdom</a:t>
            </a:r>
          </a:p>
          <a:p>
            <a:r>
              <a:rPr lang="en-US" sz="3600" dirty="0"/>
              <a:t>Taught Here!</a:t>
            </a:r>
          </a:p>
        </p:txBody>
      </p:sp>
      <p:sp>
        <p:nvSpPr>
          <p:cNvPr id="6" name="TextBox 5">
            <a:extLst>
              <a:ext uri="{FF2B5EF4-FFF2-40B4-BE49-F238E27FC236}">
                <a16:creationId xmlns:a16="http://schemas.microsoft.com/office/drawing/2014/main" id="{34823728-304B-457D-8DD1-D60B0691EE59}"/>
              </a:ext>
            </a:extLst>
          </p:cNvPr>
          <p:cNvSpPr txBox="1"/>
          <p:nvPr/>
        </p:nvSpPr>
        <p:spPr>
          <a:xfrm>
            <a:off x="602945" y="5754469"/>
            <a:ext cx="2749855" cy="646331"/>
          </a:xfrm>
          <a:prstGeom prst="rect">
            <a:avLst/>
          </a:prstGeom>
          <a:noFill/>
        </p:spPr>
        <p:txBody>
          <a:bodyPr wrap="none" rtlCol="0">
            <a:spAutoFit/>
          </a:bodyPr>
          <a:lstStyle/>
          <a:p>
            <a:r>
              <a:rPr lang="en-US" i="1" dirty="0"/>
              <a:t>Ranger Church of Christ</a:t>
            </a:r>
          </a:p>
          <a:p>
            <a:r>
              <a:rPr lang="en-US" i="1" dirty="0"/>
              <a:t>Mesquite and Rusk St.</a:t>
            </a:r>
          </a:p>
        </p:txBody>
      </p:sp>
      <p:graphicFrame>
        <p:nvGraphicFramePr>
          <p:cNvPr id="2" name="Table 1">
            <a:extLst>
              <a:ext uri="{FF2B5EF4-FFF2-40B4-BE49-F238E27FC236}">
                <a16:creationId xmlns:a16="http://schemas.microsoft.com/office/drawing/2014/main" id="{704D3AB4-2AE8-4366-801A-295B12C2DB3C}"/>
              </a:ext>
            </a:extLst>
          </p:cNvPr>
          <p:cNvGraphicFramePr>
            <a:graphicFrameLocks noGrp="1"/>
          </p:cNvGraphicFramePr>
          <p:nvPr>
            <p:extLst>
              <p:ext uri="{D42A27DB-BD31-4B8C-83A1-F6EECF244321}">
                <p14:modId xmlns:p14="http://schemas.microsoft.com/office/powerpoint/2010/main" val="2170943345"/>
              </p:ext>
            </p:extLst>
          </p:nvPr>
        </p:nvGraphicFramePr>
        <p:xfrm>
          <a:off x="0" y="0"/>
          <a:ext cx="12191999" cy="1584285"/>
        </p:xfrm>
        <a:graphic>
          <a:graphicData uri="http://schemas.openxmlformats.org/drawingml/2006/table">
            <a:tbl>
              <a:tblPr firstRow="1" bandRow="1">
                <a:tableStyleId>{00A15C55-8517-42AA-B614-E9B94910E393}</a:tableStyleId>
              </a:tblPr>
              <a:tblGrid>
                <a:gridCol w="2974109">
                  <a:extLst>
                    <a:ext uri="{9D8B030D-6E8A-4147-A177-3AD203B41FA5}">
                      <a16:colId xmlns:a16="http://schemas.microsoft.com/office/drawing/2014/main" val="3987086308"/>
                    </a:ext>
                  </a:extLst>
                </a:gridCol>
                <a:gridCol w="1394691">
                  <a:extLst>
                    <a:ext uri="{9D8B030D-6E8A-4147-A177-3AD203B41FA5}">
                      <a16:colId xmlns:a16="http://schemas.microsoft.com/office/drawing/2014/main" val="2431433815"/>
                    </a:ext>
                  </a:extLst>
                </a:gridCol>
                <a:gridCol w="7823199">
                  <a:extLst>
                    <a:ext uri="{9D8B030D-6E8A-4147-A177-3AD203B41FA5}">
                      <a16:colId xmlns:a16="http://schemas.microsoft.com/office/drawing/2014/main" val="4089271969"/>
                    </a:ext>
                  </a:extLst>
                </a:gridCol>
              </a:tblGrid>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Invitation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514</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Will Your Answer Be?</a:t>
                      </a:r>
                    </a:p>
                  </a:txBody>
                  <a:tcPr>
                    <a:cell3D prstMaterial="dkEdge">
                      <a:bevel prst="artDeco"/>
                      <a:lightRig rig="flood" dir="t"/>
                    </a:cell3D>
                  </a:tcPr>
                </a:tc>
                <a:extLst>
                  <a:ext uri="{0D108BD9-81ED-4DB2-BD59-A6C34878D82A}">
                    <a16:rowId xmlns:a16="http://schemas.microsoft.com/office/drawing/2014/main" val="3132531398"/>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559</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All of God’s Singers Get Home</a:t>
                      </a:r>
                    </a:p>
                  </a:txBody>
                  <a:tcPr>
                    <a:cell3D prstMaterial="dkEdge">
                      <a:bevel prst="artDeco"/>
                      <a:lightRig rig="flood" dir="t"/>
                    </a:cell3D>
                  </a:tcPr>
                </a:tc>
                <a:extLst>
                  <a:ext uri="{0D108BD9-81ED-4DB2-BD59-A6C34878D82A}">
                    <a16:rowId xmlns:a16="http://schemas.microsoft.com/office/drawing/2014/main" val="1174539048"/>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Prayer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172403242"/>
                  </a:ext>
                </a:extLst>
              </a:tr>
            </a:tbl>
          </a:graphicData>
        </a:graphic>
      </p:graphicFrame>
    </p:spTree>
    <p:extLst>
      <p:ext uri="{BB962C8B-B14F-4D97-AF65-F5344CB8AC3E}">
        <p14:creationId xmlns:p14="http://schemas.microsoft.com/office/powerpoint/2010/main" val="238536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228602"/>
            <a:ext cx="8153400" cy="2438399"/>
          </a:xfrm>
        </p:spPr>
        <p:txBody>
          <a:bodyPr>
            <a:normAutofit/>
          </a:bodyPr>
          <a:lstStyle/>
          <a:p>
            <a:r>
              <a:rPr lang="en-US" dirty="0"/>
              <a:t>The Most Important Sermon I Have Ever Preached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This title is a </a:t>
            </a:r>
            <a:r>
              <a:rPr lang="en-US" b="1" dirty="0"/>
              <a:t>bold statement </a:t>
            </a:r>
            <a:r>
              <a:rPr lang="en-US" dirty="0"/>
              <a:t>that I know is justified.</a:t>
            </a:r>
          </a:p>
          <a:p>
            <a:r>
              <a:rPr lang="en-US" dirty="0"/>
              <a:t>Why do I feel that this is the most important sermon I have ever preached?</a:t>
            </a:r>
          </a:p>
          <a:p>
            <a:r>
              <a:rPr lang="en-US" dirty="0"/>
              <a:t>If you are a Christian, take these verses and use them to convert others!</a:t>
            </a:r>
          </a:p>
          <a:p>
            <a:r>
              <a:rPr lang="en-US" dirty="0"/>
              <a:t>If you are not a Christian, please give me the next few minutes of your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The Beginning</a:t>
            </a:r>
          </a:p>
        </p:txBody>
      </p:sp>
      <p:sp>
        <p:nvSpPr>
          <p:cNvPr id="3" name="Content Placeholder 2"/>
          <p:cNvSpPr>
            <a:spLocks noGrp="1"/>
          </p:cNvSpPr>
          <p:nvPr>
            <p:ph idx="1"/>
          </p:nvPr>
        </p:nvSpPr>
        <p:spPr/>
        <p:txBody>
          <a:bodyPr/>
          <a:lstStyle/>
          <a:p>
            <a:r>
              <a:rPr lang="en-US" i="1" dirty="0"/>
              <a:t>In the beginning God created the heavens and the earth.  </a:t>
            </a:r>
            <a:r>
              <a:rPr lang="en-US" dirty="0"/>
              <a:t>(</a:t>
            </a:r>
            <a:r>
              <a:rPr lang="en-US" b="1" dirty="0"/>
              <a:t>Genesis 1:1</a:t>
            </a:r>
            <a:r>
              <a:rPr lang="en-US" dirty="0"/>
              <a:t>)</a:t>
            </a:r>
          </a:p>
          <a:p>
            <a:endParaRPr lang="en-US" dirty="0"/>
          </a:p>
          <a:p>
            <a:endParaRPr lang="en-US" dirty="0"/>
          </a:p>
          <a:p>
            <a:r>
              <a:rPr lang="en-US" dirty="0"/>
              <a:t>Notice two things</a:t>
            </a:r>
          </a:p>
          <a:p>
            <a:pPr marL="514350" indent="-514350">
              <a:buFont typeface="+mj-lt"/>
              <a:buAutoNum type="arabicPeriod"/>
            </a:pPr>
            <a:r>
              <a:rPr lang="en-US" dirty="0"/>
              <a:t>In the beginning of all eternity was God.</a:t>
            </a:r>
          </a:p>
          <a:p>
            <a:pPr marL="514350" indent="-514350">
              <a:buFont typeface="+mj-lt"/>
              <a:buAutoNum type="arabicPeriod"/>
            </a:pPr>
            <a:r>
              <a:rPr lang="en-US" dirty="0"/>
              <a:t>God created the heaven and the earth and everything in and around.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II. Jesus Was at the Beginning</a:t>
            </a:r>
          </a:p>
        </p:txBody>
      </p:sp>
      <p:sp>
        <p:nvSpPr>
          <p:cNvPr id="3" name="Content Placeholder 2"/>
          <p:cNvSpPr>
            <a:spLocks noGrp="1"/>
          </p:cNvSpPr>
          <p:nvPr>
            <p:ph idx="1"/>
          </p:nvPr>
        </p:nvSpPr>
        <p:spPr/>
        <p:txBody>
          <a:bodyPr/>
          <a:lstStyle/>
          <a:p>
            <a:r>
              <a:rPr lang="en-US" i="1" dirty="0"/>
              <a:t>In the beginning was the Word, and the Word was with God, and the Word was God. He was in the beginning with God. All things were made through Him, and without Him nothing was made that was made.  </a:t>
            </a:r>
            <a:r>
              <a:rPr lang="en-US" dirty="0"/>
              <a:t>(</a:t>
            </a:r>
            <a:r>
              <a:rPr lang="en-US" b="1" dirty="0"/>
              <a:t>John 1:1-3</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Jesus Was Prophesied</a:t>
            </a:r>
          </a:p>
        </p:txBody>
      </p:sp>
      <p:sp>
        <p:nvSpPr>
          <p:cNvPr id="3" name="Content Placeholder 2"/>
          <p:cNvSpPr>
            <a:spLocks noGrp="1"/>
          </p:cNvSpPr>
          <p:nvPr>
            <p:ph idx="1"/>
          </p:nvPr>
        </p:nvSpPr>
        <p:spPr/>
        <p:txBody>
          <a:bodyPr/>
          <a:lstStyle/>
          <a:p>
            <a:r>
              <a:rPr lang="en-US" i="1" dirty="0"/>
              <a:t>How beautiful upon the mountains Are the feet of him who brings good news, Who proclaims peace, Who brings glad tidings of good things, Who proclaims salvation, Who says to Zion, "Your God reigns!"   </a:t>
            </a:r>
            <a:r>
              <a:rPr lang="en-US" dirty="0"/>
              <a:t>(</a:t>
            </a:r>
            <a:r>
              <a:rPr lang="en-US" b="1" i="1" dirty="0"/>
              <a:t>Isaiah 52:7</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Jesus Lived</a:t>
            </a:r>
          </a:p>
        </p:txBody>
      </p:sp>
      <p:sp>
        <p:nvSpPr>
          <p:cNvPr id="3" name="Content Placeholder 2"/>
          <p:cNvSpPr>
            <a:spLocks noGrp="1"/>
          </p:cNvSpPr>
          <p:nvPr>
            <p:ph idx="1"/>
          </p:nvPr>
        </p:nvSpPr>
        <p:spPr>
          <a:xfrm>
            <a:off x="838200" y="1646237"/>
            <a:ext cx="10591800" cy="4830763"/>
          </a:xfrm>
        </p:spPr>
        <p:txBody>
          <a:bodyPr>
            <a:normAutofit/>
          </a:bodyPr>
          <a:lstStyle/>
          <a:p>
            <a:r>
              <a:rPr lang="en-US" dirty="0"/>
              <a:t>At the end of the fourth Gospel that tells us about the life of Christ we read:</a:t>
            </a:r>
          </a:p>
          <a:p>
            <a:endParaRPr lang="en-US" dirty="0"/>
          </a:p>
          <a:p>
            <a:r>
              <a:rPr lang="en-US" i="1" dirty="0"/>
              <a:t>This is the disciple who testifies of these things, and wrote these things; and we know that his testimony is true. And there are also many other things that Jesus did, which if they were written one by one, I suppose that even the world itself could not contain the books that would be written. Amen.</a:t>
            </a:r>
            <a:r>
              <a:rPr lang="en-US" dirty="0"/>
              <a:t> (</a:t>
            </a:r>
            <a:r>
              <a:rPr lang="en-US" b="1" dirty="0"/>
              <a:t>John 21:24-25</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 Why did Jesus Come</a:t>
            </a:r>
          </a:p>
        </p:txBody>
      </p:sp>
      <p:sp>
        <p:nvSpPr>
          <p:cNvPr id="3" name="Content Placeholder 2"/>
          <p:cNvSpPr>
            <a:spLocks noGrp="1"/>
          </p:cNvSpPr>
          <p:nvPr>
            <p:ph idx="1"/>
          </p:nvPr>
        </p:nvSpPr>
        <p:spPr/>
        <p:txBody>
          <a:bodyPr/>
          <a:lstStyle/>
          <a:p>
            <a:r>
              <a:rPr lang="en-US" i="1" dirty="0"/>
              <a:t>For God so loved the world that He gave His only begotten Son, that whoever believes in Him should not perish but have everlasting life. </a:t>
            </a:r>
            <a:r>
              <a:rPr lang="en-US" dirty="0"/>
              <a:t>(</a:t>
            </a:r>
            <a:r>
              <a:rPr lang="en-US" b="1" dirty="0"/>
              <a:t>John 3:16</a:t>
            </a:r>
            <a:r>
              <a:rPr lang="en-US" dirty="0"/>
              <a: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753</TotalTime>
  <Words>4336</Words>
  <Application>Microsoft Office PowerPoint</Application>
  <PresentationFormat>Widescreen</PresentationFormat>
  <Paragraphs>337</Paragraphs>
  <Slides>24</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Rockwell</vt:lpstr>
      <vt:lpstr>Times New Roman</vt:lpstr>
      <vt:lpstr>Wingdings 2</vt:lpstr>
      <vt:lpstr>Foundry</vt:lpstr>
      <vt:lpstr>PowerPoint Presentation</vt:lpstr>
      <vt:lpstr>PowerPoint Presentation</vt:lpstr>
      <vt:lpstr>The Most Important Sermon I Have Ever Preached</vt:lpstr>
      <vt:lpstr>Introduction</vt:lpstr>
      <vt:lpstr>I. The Beginning</vt:lpstr>
      <vt:lpstr>II. Jesus Was at the Beginning</vt:lpstr>
      <vt:lpstr>III. Jesus Was Prophesied</vt:lpstr>
      <vt:lpstr>IV. Jesus Lived</vt:lpstr>
      <vt:lpstr>V. Why did Jesus Come</vt:lpstr>
      <vt:lpstr>VI. Why We Have the Word</vt:lpstr>
      <vt:lpstr>VI. Why We Have the Word</vt:lpstr>
      <vt:lpstr>VII. What is the Point</vt:lpstr>
      <vt:lpstr>VIII. What Must I Do</vt:lpstr>
      <vt:lpstr>VIII. What Must I Do</vt:lpstr>
      <vt:lpstr>VIII. What Must I Do</vt:lpstr>
      <vt:lpstr>VIII. What Must I Do</vt:lpstr>
      <vt:lpstr>VIII. What Must I Do</vt:lpstr>
      <vt:lpstr>VIII. What Must I Do</vt:lpstr>
      <vt:lpstr>VIII. What Must I Do</vt:lpstr>
      <vt:lpstr>VIII. What Must I Do</vt:lpstr>
      <vt:lpstr>VIII. What Must I Do</vt:lpstr>
      <vt:lpstr>IX. Share What You Know</vt:lpstr>
      <vt:lpstr>What is Your Choice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Important Sermon I Have Ever Preached</dc:title>
  <dc:creator>Will</dc:creator>
  <cp:lastModifiedBy>Gary D. Murphy</cp:lastModifiedBy>
  <cp:revision>89</cp:revision>
  <dcterms:created xsi:type="dcterms:W3CDTF">2007-08-06T16:18:14Z</dcterms:created>
  <dcterms:modified xsi:type="dcterms:W3CDTF">2018-12-29T20:33:42Z</dcterms:modified>
</cp:coreProperties>
</file>