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71"/>
  </p:notesMasterIdLst>
  <p:sldIdLst>
    <p:sldId id="326" r:id="rId2"/>
    <p:sldId id="327" r:id="rId3"/>
    <p:sldId id="256" r:id="rId4"/>
    <p:sldId id="300" r:id="rId5"/>
    <p:sldId id="301" r:id="rId6"/>
    <p:sldId id="323" r:id="rId7"/>
    <p:sldId id="269" r:id="rId8"/>
    <p:sldId id="270" r:id="rId9"/>
    <p:sldId id="271" r:id="rId10"/>
    <p:sldId id="273" r:id="rId11"/>
    <p:sldId id="302" r:id="rId12"/>
    <p:sldId id="257" r:id="rId13"/>
    <p:sldId id="274" r:id="rId14"/>
    <p:sldId id="275" r:id="rId15"/>
    <p:sldId id="276" r:id="rId16"/>
    <p:sldId id="303" r:id="rId17"/>
    <p:sldId id="259" r:id="rId18"/>
    <p:sldId id="277" r:id="rId19"/>
    <p:sldId id="304" r:id="rId20"/>
    <p:sldId id="260" r:id="rId21"/>
    <p:sldId id="278" r:id="rId22"/>
    <p:sldId id="305" r:id="rId23"/>
    <p:sldId id="306" r:id="rId24"/>
    <p:sldId id="261" r:id="rId25"/>
    <p:sldId id="279" r:id="rId26"/>
    <p:sldId id="307" r:id="rId27"/>
    <p:sldId id="262" r:id="rId28"/>
    <p:sldId id="308" r:id="rId29"/>
    <p:sldId id="280" r:id="rId30"/>
    <p:sldId id="281" r:id="rId31"/>
    <p:sldId id="282" r:id="rId32"/>
    <p:sldId id="283" r:id="rId33"/>
    <p:sldId id="284" r:id="rId34"/>
    <p:sldId id="285" r:id="rId35"/>
    <p:sldId id="287" r:id="rId36"/>
    <p:sldId id="288" r:id="rId37"/>
    <p:sldId id="289" r:id="rId38"/>
    <p:sldId id="309" r:id="rId39"/>
    <p:sldId id="324" r:id="rId40"/>
    <p:sldId id="325" r:id="rId41"/>
    <p:sldId id="263" r:id="rId42"/>
    <p:sldId id="290" r:id="rId43"/>
    <p:sldId id="291" r:id="rId44"/>
    <p:sldId id="310" r:id="rId45"/>
    <p:sldId id="311" r:id="rId46"/>
    <p:sldId id="264" r:id="rId47"/>
    <p:sldId id="292" r:id="rId48"/>
    <p:sldId id="312" r:id="rId49"/>
    <p:sldId id="265" r:id="rId50"/>
    <p:sldId id="293" r:id="rId51"/>
    <p:sldId id="313" r:id="rId52"/>
    <p:sldId id="314" r:id="rId53"/>
    <p:sldId id="318" r:id="rId54"/>
    <p:sldId id="316" r:id="rId55"/>
    <p:sldId id="317" r:id="rId56"/>
    <p:sldId id="319" r:id="rId57"/>
    <p:sldId id="266" r:id="rId58"/>
    <p:sldId id="294" r:id="rId59"/>
    <p:sldId id="315" r:id="rId60"/>
    <p:sldId id="321" r:id="rId61"/>
    <p:sldId id="267" r:id="rId62"/>
    <p:sldId id="295" r:id="rId63"/>
    <p:sldId id="320" r:id="rId64"/>
    <p:sldId id="268" r:id="rId65"/>
    <p:sldId id="297" r:id="rId66"/>
    <p:sldId id="322" r:id="rId67"/>
    <p:sldId id="258" r:id="rId68"/>
    <p:sldId id="298" r:id="rId69"/>
    <p:sldId id="328" r:id="rId70"/>
  </p:sldIdLst>
  <p:sldSz cx="12192000" cy="6858000"/>
  <p:notesSz cx="6858000" cy="9144000"/>
  <p:embeddedFontLst>
    <p:embeddedFont>
      <p:font typeface="Baskerville Old Face" panose="02020602080505020303" pitchFamily="18" charset="0"/>
      <p:regular r:id="rId72"/>
    </p:embeddedFont>
    <p:embeddedFont>
      <p:font typeface="Calibri" panose="020F0502020204030204" pitchFamily="34" charset="0"/>
      <p:regular r:id="rId73"/>
      <p:bold r:id="rId74"/>
      <p:italic r:id="rId75"/>
      <p:boldItalic r:id="rId76"/>
    </p:embeddedFont>
    <p:embeddedFont>
      <p:font typeface="Dom Casual" panose="020B0604020202020204" pitchFamily="2" charset="0"/>
      <p:regular r:id="rId77"/>
    </p:embeddedFont>
    <p:embeddedFont>
      <p:font typeface="Impact" panose="020B0806030902050204" pitchFamily="34" charset="0"/>
      <p:regular r:id="rId78"/>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800000"/>
    <a:srgbClr val="CC0000"/>
    <a:srgbClr val="FFFF00"/>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7" autoAdjust="0"/>
    <p:restoredTop sz="61355" autoAdjust="0"/>
  </p:normalViewPr>
  <p:slideViewPr>
    <p:cSldViewPr>
      <p:cViewPr varScale="1">
        <p:scale>
          <a:sx n="46" d="100"/>
          <a:sy n="46" d="100"/>
        </p:scale>
        <p:origin x="1090" y="43"/>
      </p:cViewPr>
      <p:guideLst>
        <p:guide orient="horz" pos="2160"/>
        <p:guide pos="3840"/>
      </p:guideLst>
    </p:cSldViewPr>
  </p:slideViewPr>
  <p:notesTextViewPr>
    <p:cViewPr>
      <p:scale>
        <a:sx n="100" d="100"/>
        <a:sy n="100" d="100"/>
      </p:scale>
      <p:origin x="0" y="-773"/>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D038F9-D37F-457F-BD01-672F61EBE2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9C8A4837-0983-4011-B034-53EAEC91BF2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D96821EA-38D3-4661-B98F-55D3D0EBB72D}" type="datetimeFigureOut">
              <a:rPr lang="en-US"/>
              <a:pPr>
                <a:defRPr/>
              </a:pPr>
              <a:t>3/9/2019</a:t>
            </a:fld>
            <a:endParaRPr lang="en-US"/>
          </a:p>
        </p:txBody>
      </p:sp>
      <p:sp>
        <p:nvSpPr>
          <p:cNvPr id="4" name="Slide Image Placeholder 3">
            <a:extLst>
              <a:ext uri="{FF2B5EF4-FFF2-40B4-BE49-F238E27FC236}">
                <a16:creationId xmlns:a16="http://schemas.microsoft.com/office/drawing/2014/main" id="{E489FAE8-9BBF-4264-AD43-97FDD48E912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F4ED98E-5C72-41CD-9819-40165312719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387315-C788-48CB-B275-F60F946F750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CAFA30D-B587-40E0-A84A-6A639A8BDB5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AFF2890-5B8E-49F6-9E71-7A713F38C1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FF2890-5B8E-49F6-9E71-7A713F38C1D9}" type="slidenum">
              <a:rPr lang="en-US" altLang="en-US" smtClean="0"/>
              <a:pPr>
                <a:defRPr/>
              </a:pPr>
              <a:t>1</a:t>
            </a:fld>
            <a:endParaRPr lang="en-US" altLang="en-US"/>
          </a:p>
        </p:txBody>
      </p:sp>
    </p:spTree>
    <p:extLst>
      <p:ext uri="{BB962C8B-B14F-4D97-AF65-F5344CB8AC3E}">
        <p14:creationId xmlns:p14="http://schemas.microsoft.com/office/powerpoint/2010/main" val="458823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8C8D292-B004-464E-8F67-65A64A1766F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9ED4FA3-9CE0-4542-9076-8671D94CF6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Jesus often asked, “Why?”</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2. “Why”, when asked will reveals our secret motive</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It is very Interesting to ask and study the question, “Why did people come to Jesus?”</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4. We know that it will Reveal to us the motives on their part, but also causes us to consider our own motives and measure our interest in Jesus.</a:t>
            </a:r>
          </a:p>
          <a:p>
            <a:pPr eaLnBrk="1" hangingPunct="1">
              <a:spcBef>
                <a:spcPct val="0"/>
              </a:spcBef>
            </a:pPr>
            <a:endParaRPr lang="en-US" altLang="en-US" dirty="0">
              <a:solidFill>
                <a:srgbClr val="000099"/>
              </a:solidFill>
              <a:latin typeface="Times New Roman" panose="02020603050405020304" pitchFamily="18" charset="0"/>
              <a:cs typeface="Times New Roman" panose="02020603050405020304" pitchFamily="18" charset="0"/>
            </a:endParaRPr>
          </a:p>
          <a:p>
            <a:pPr eaLnBrk="1" hangingPunct="1">
              <a:spcBef>
                <a:spcPct val="0"/>
              </a:spcBef>
            </a:pPr>
            <a:endParaRPr lang="en-US" altLang="en-US" dirty="0"/>
          </a:p>
        </p:txBody>
      </p:sp>
      <p:sp>
        <p:nvSpPr>
          <p:cNvPr id="20484" name="Slide Number Placeholder 3">
            <a:extLst>
              <a:ext uri="{FF2B5EF4-FFF2-40B4-BE49-F238E27FC236}">
                <a16:creationId xmlns:a16="http://schemas.microsoft.com/office/drawing/2014/main" id="{2F23CA0E-D6F0-4694-87C5-05B6F249AF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82901B-9075-4CA4-A3E3-78670185E5D5}"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BCCDDBD-6BE8-420A-B5AF-2B6C5E775D6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B466EB2-A168-40E9-93BB-C5CEBDA6B5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Some people came to Jesus for the “Healing of their Sickness”</a:t>
            </a:r>
          </a:p>
          <a:p>
            <a:pPr eaLnBrk="1" hangingPunct="1">
              <a:spcBef>
                <a:spcPct val="0"/>
              </a:spcBef>
            </a:pPr>
            <a:r>
              <a:rPr lang="en-US" altLang="en-US" dirty="0"/>
              <a:t>    2. Not only for themselves, but their family members as well.</a:t>
            </a:r>
          </a:p>
        </p:txBody>
      </p:sp>
      <p:sp>
        <p:nvSpPr>
          <p:cNvPr id="22532" name="Slide Number Placeholder 3">
            <a:extLst>
              <a:ext uri="{FF2B5EF4-FFF2-40B4-BE49-F238E27FC236}">
                <a16:creationId xmlns:a16="http://schemas.microsoft.com/office/drawing/2014/main" id="{20C4FC65-F56F-45FC-9F05-BF6D635F1A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75F28-EB12-471C-95BA-413D84A3BE5A}"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26274B3-5077-42D1-8B5B-0F0731E2D71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9ED9DCF-9D42-4442-9761-1323E50517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And behold, a leper came and worshiped Him, saying, "Lord, if You are willing, You can make me clean." </a:t>
            </a:r>
            <a:r>
              <a:rPr lang="en-US" altLang="en-US" b="1" dirty="0"/>
              <a:t>(Matthew 8:2)</a:t>
            </a:r>
          </a:p>
          <a:p>
            <a:pPr eaLnBrk="1" hangingPunct="1">
              <a:spcBef>
                <a:spcPct val="0"/>
              </a:spcBef>
            </a:pPr>
            <a:r>
              <a:rPr lang="en-US" altLang="en-US" dirty="0"/>
              <a:t>&gt;&gt;&gt;&gt;&gt;&gt;&gt;&gt;&gt;&gt;&gt;&gt;&gt;&gt;&gt;&gt;&gt;&gt;&gt;&gt;&gt;&gt;</a:t>
            </a:r>
          </a:p>
          <a:p>
            <a:pPr eaLnBrk="1" hangingPunct="1">
              <a:spcBef>
                <a:spcPct val="0"/>
              </a:spcBef>
            </a:pPr>
            <a:r>
              <a:rPr lang="en-US" altLang="en-US" dirty="0"/>
              <a:t>    1. This was a personal necessity, a real need that was needed by the leper.</a:t>
            </a:r>
          </a:p>
          <a:p>
            <a:pPr eaLnBrk="1" hangingPunct="1">
              <a:spcBef>
                <a:spcPct val="0"/>
              </a:spcBef>
            </a:pPr>
            <a:endParaRPr lang="en-US" altLang="en-US" dirty="0"/>
          </a:p>
        </p:txBody>
      </p:sp>
      <p:sp>
        <p:nvSpPr>
          <p:cNvPr id="24580" name="Slide Number Placeholder 3">
            <a:extLst>
              <a:ext uri="{FF2B5EF4-FFF2-40B4-BE49-F238E27FC236}">
                <a16:creationId xmlns:a16="http://schemas.microsoft.com/office/drawing/2014/main" id="{8DE6A850-95DF-4793-93DC-22343459C3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C1F2E4-4E7B-4CE3-897A-D4A93E514A9A}"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A8EEEB1-2D55-4697-BC07-4DDBC33E4D4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162C733-F29B-47CC-91B6-601830A63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Now when Jesus had entered Capernaum, a centurion came to Him, pleading with Him, saying, "Lord, my servant is lying at home paralyzed, dreadfully tormented."  </a:t>
            </a:r>
            <a:r>
              <a:rPr lang="en-US" altLang="en-US" b="1" dirty="0"/>
              <a:t>Matt 8:5,6</a:t>
            </a:r>
          </a:p>
          <a:p>
            <a:pPr eaLnBrk="1" hangingPunct="1">
              <a:spcBef>
                <a:spcPct val="0"/>
              </a:spcBef>
            </a:pPr>
            <a:r>
              <a:rPr lang="en-US" altLang="en-US" dirty="0"/>
              <a:t>    1. It made no difference whether it was a master or a servant, Jesus was willing to help all who came to Him.</a:t>
            </a:r>
          </a:p>
        </p:txBody>
      </p:sp>
      <p:sp>
        <p:nvSpPr>
          <p:cNvPr id="26628" name="Slide Number Placeholder 3">
            <a:extLst>
              <a:ext uri="{FF2B5EF4-FFF2-40B4-BE49-F238E27FC236}">
                <a16:creationId xmlns:a16="http://schemas.microsoft.com/office/drawing/2014/main" id="{23C0BE6D-BE8E-4219-8705-44BE46A8F0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2739E1-2506-4745-BF17-7C29FED18AAE}"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392CC31-1368-4AEB-8ECF-1BA2E474E5F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1E2FD21-E655-456E-A3D6-C81BAEB4F8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When evening had come, they brought to Him many who were demon-possessed. And He cast out the spirits with a word, and healed all who were sick, </a:t>
            </a:r>
          </a:p>
          <a:p>
            <a:pPr eaLnBrk="1" hangingPunct="1">
              <a:spcBef>
                <a:spcPct val="0"/>
              </a:spcBef>
            </a:pPr>
            <a:r>
              <a:rPr lang="en-US" altLang="en-US" b="1" dirty="0"/>
              <a:t>(Matthew 8:16)</a:t>
            </a:r>
            <a:endParaRPr lang="en-US" altLang="en-US" dirty="0"/>
          </a:p>
          <a:p>
            <a:pPr eaLnBrk="1" hangingPunct="1">
              <a:spcBef>
                <a:spcPct val="0"/>
              </a:spcBef>
            </a:pPr>
            <a:r>
              <a:rPr lang="en-US" altLang="en-US" sz="1000" dirty="0">
                <a:solidFill>
                  <a:srgbClr val="FFFF00"/>
                </a:solidFill>
                <a:latin typeface="Times New Roman" panose="02020603050405020304" pitchFamily="18" charset="0"/>
                <a:cs typeface="Times New Roman" panose="02020603050405020304" pitchFamily="18" charset="0"/>
              </a:rPr>
              <a:t>    1. It did not make any difference if it was a spiritual sickness or physical illness.</a:t>
            </a:r>
          </a:p>
          <a:p>
            <a:pPr eaLnBrk="1" hangingPunct="1">
              <a:spcBef>
                <a:spcPct val="0"/>
              </a:spcBef>
            </a:pPr>
            <a:r>
              <a:rPr lang="en-US" altLang="en-US" sz="1000" dirty="0">
                <a:solidFill>
                  <a:srgbClr val="FFFF00"/>
                </a:solidFill>
                <a:latin typeface="Times New Roman" panose="02020603050405020304" pitchFamily="18" charset="0"/>
                <a:cs typeface="Times New Roman" panose="02020603050405020304" pitchFamily="18" charset="0"/>
              </a:rPr>
              <a:t>    2. Jesus worked tirelessly to heal all who came to him.</a:t>
            </a:r>
          </a:p>
          <a:p>
            <a:pPr eaLnBrk="1" hangingPunct="1">
              <a:spcBef>
                <a:spcPct val="0"/>
              </a:spcBef>
            </a:pPr>
            <a:r>
              <a:rPr lang="en-US" altLang="en-US" sz="1000" dirty="0">
                <a:solidFill>
                  <a:srgbClr val="FFFF00"/>
                </a:solidFill>
                <a:latin typeface="Times New Roman" panose="02020603050405020304" pitchFamily="18" charset="0"/>
                <a:cs typeface="Times New Roman" panose="02020603050405020304" pitchFamily="18" charset="0"/>
              </a:rPr>
              <a:t>    3. Jesus did not fail anyone who came to Him for healing of their sicknesses, saints or sinners, He healed </a:t>
            </a:r>
            <a:r>
              <a:rPr lang="en-US" altLang="en-US" sz="1000" b="1" dirty="0">
                <a:solidFill>
                  <a:srgbClr val="FFFF00"/>
                </a:solidFill>
                <a:latin typeface="Times New Roman" panose="02020603050405020304" pitchFamily="18" charset="0"/>
                <a:cs typeface="Times New Roman" panose="02020603050405020304" pitchFamily="18" charset="0"/>
              </a:rPr>
              <a:t>all who came </a:t>
            </a:r>
            <a:r>
              <a:rPr lang="en-US" altLang="en-US" sz="1000" dirty="0">
                <a:solidFill>
                  <a:srgbClr val="FFFF00"/>
                </a:solidFill>
                <a:latin typeface="Times New Roman" panose="02020603050405020304" pitchFamily="18" charset="0"/>
                <a:cs typeface="Times New Roman" panose="02020603050405020304" pitchFamily="18" charset="0"/>
              </a:rPr>
              <a:t>to Him.</a:t>
            </a:r>
            <a:endParaRPr lang="en-US" altLang="en-US" dirty="0"/>
          </a:p>
          <a:p>
            <a:pPr eaLnBrk="1" hangingPunct="1">
              <a:spcBef>
                <a:spcPct val="0"/>
              </a:spcBef>
            </a:pPr>
            <a:endParaRPr lang="en-US" altLang="en-US" dirty="0"/>
          </a:p>
        </p:txBody>
      </p:sp>
      <p:sp>
        <p:nvSpPr>
          <p:cNvPr id="28676" name="Slide Number Placeholder 3">
            <a:extLst>
              <a:ext uri="{FF2B5EF4-FFF2-40B4-BE49-F238E27FC236}">
                <a16:creationId xmlns:a16="http://schemas.microsoft.com/office/drawing/2014/main" id="{A4544EB9-614C-475C-AC19-7BED802A34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2615E4-DDAF-4C27-8110-CEA3DEE2B9D4}"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767D8E2-266B-48C5-9140-2DCD80CC010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0D800A0-13F5-476F-8A55-1CB1F6CEE6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So it is with many of us today</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How many do you know that only want the Lord in times of despair, trouble, emergency</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You see them, they are asking for prayers when they need something. </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To them, the Lord is nothing more than a help line or a vending machine in time of need</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Let’s look at ourselves, Is that how we see Him?</a:t>
            </a:r>
          </a:p>
          <a:p>
            <a:pPr eaLnBrk="1" hangingPunct="1">
              <a:spcBef>
                <a:spcPct val="0"/>
              </a:spcBef>
            </a:pPr>
            <a:endParaRPr lang="en-US" altLang="en-US" dirty="0"/>
          </a:p>
        </p:txBody>
      </p:sp>
      <p:sp>
        <p:nvSpPr>
          <p:cNvPr id="30724" name="Slide Number Placeholder 3">
            <a:extLst>
              <a:ext uri="{FF2B5EF4-FFF2-40B4-BE49-F238E27FC236}">
                <a16:creationId xmlns:a16="http://schemas.microsoft.com/office/drawing/2014/main" id="{FD77912F-0DCB-44EF-8BB9-0451B7E34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932547-670C-4788-9121-63B877FD1529}"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54421F1-D8D4-45F7-8880-60CC5318821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B8F7BAD-3588-4535-A0CE-BDC8FB0FB8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More people would be coming to Jesus, only when </a:t>
            </a:r>
            <a:r>
              <a:rPr lang="en-US" altLang="en-US" b="1" dirty="0"/>
              <a:t>and/or</a:t>
            </a:r>
            <a:r>
              <a:rPr lang="en-US" altLang="en-US" b="0" dirty="0"/>
              <a:t>,</a:t>
            </a:r>
            <a:r>
              <a:rPr lang="en-US" altLang="en-US" b="1" dirty="0"/>
              <a:t> </a:t>
            </a:r>
            <a:r>
              <a:rPr lang="en-US" altLang="en-US" dirty="0"/>
              <a:t>if they think that they are going to die.</a:t>
            </a:r>
          </a:p>
          <a:p>
            <a:pPr eaLnBrk="1" hangingPunct="1">
              <a:spcBef>
                <a:spcPct val="0"/>
              </a:spcBef>
            </a:pPr>
            <a:r>
              <a:rPr lang="en-US" altLang="en-US" dirty="0"/>
              <a:t>    2. They have a great fear struck deep in their hearts, as the knowledge that they have dis-regarded Jesus all of their life, sinks into their thoughts.</a:t>
            </a:r>
          </a:p>
          <a:p>
            <a:pPr eaLnBrk="1" hangingPunct="1">
              <a:spcBef>
                <a:spcPct val="0"/>
              </a:spcBef>
            </a:pPr>
            <a:r>
              <a:rPr lang="en-US" altLang="en-US" dirty="0"/>
              <a:t>    3. Now, we can see that they want Jesus, after they consider the surety their own death.</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9C1AAC51-709A-446F-B752-EB1AF60EF6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A19623-7D91-49A2-969C-54E54C77E218}"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57F0E55-32A9-444A-ACAA-1895AB9C0B8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A93327A-7CE2-41D3-9BC0-33C121775B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solidFill>
                  <a:srgbClr val="FFFF00"/>
                </a:solidFill>
                <a:latin typeface="Times New Roman" panose="02020603050405020304" pitchFamily="18" charset="0"/>
                <a:cs typeface="Times New Roman" panose="02020603050405020304" pitchFamily="18" charset="0"/>
              </a:rPr>
              <a:t>And his disciples came to him, and awoke him, saying, Lord, save us: we perish.</a:t>
            </a:r>
            <a:r>
              <a:rPr lang="en-US" altLang="en-US" sz="1000" i="1" dirty="0">
                <a:solidFill>
                  <a:srgbClr val="FFFF00"/>
                </a:solidFill>
                <a:latin typeface="Times New Roman" panose="02020603050405020304" pitchFamily="18" charset="0"/>
                <a:cs typeface="Times New Roman" panose="02020603050405020304" pitchFamily="18" charset="0"/>
              </a:rPr>
              <a:t> </a:t>
            </a:r>
            <a:r>
              <a:rPr lang="en-US" altLang="en-US" sz="1000" dirty="0">
                <a:solidFill>
                  <a:srgbClr val="FFFF00"/>
                </a:solidFill>
                <a:latin typeface="Times New Roman" panose="02020603050405020304" pitchFamily="18" charset="0"/>
                <a:cs typeface="Times New Roman" panose="02020603050405020304" pitchFamily="18" charset="0"/>
              </a:rPr>
              <a:t>(</a:t>
            </a:r>
            <a:r>
              <a:rPr lang="en-US" altLang="en-US" sz="1000" b="1" dirty="0">
                <a:solidFill>
                  <a:srgbClr val="FFFF00"/>
                </a:solidFill>
                <a:latin typeface="Times New Roman" panose="02020603050405020304" pitchFamily="18" charset="0"/>
                <a:cs typeface="Times New Roman" panose="02020603050405020304" pitchFamily="18" charset="0"/>
              </a:rPr>
              <a:t>Matt 8:25</a:t>
            </a:r>
            <a:r>
              <a:rPr lang="en-US" altLang="en-US" sz="1000" dirty="0">
                <a:solidFill>
                  <a:srgbClr val="FFFF00"/>
                </a:solidFill>
                <a:latin typeface="Times New Roman" panose="02020603050405020304" pitchFamily="18" charset="0"/>
                <a:cs typeface="Times New Roman" panose="02020603050405020304" pitchFamily="18" charset="0"/>
              </a:rPr>
              <a:t>)</a:t>
            </a:r>
          </a:p>
          <a:p>
            <a:pPr eaLnBrk="1" hangingPunct="1">
              <a:spcBef>
                <a:spcPct val="0"/>
              </a:spcBef>
            </a:pPr>
            <a:r>
              <a:rPr lang="en-US" altLang="en-US" dirty="0"/>
              <a:t>    1. Even as the true followers of Jesus, they held these fears.  </a:t>
            </a:r>
          </a:p>
          <a:p>
            <a:pPr eaLnBrk="1" hangingPunct="1">
              <a:spcBef>
                <a:spcPct val="0"/>
              </a:spcBef>
            </a:pPr>
            <a:r>
              <a:rPr lang="en-US" altLang="en-US" dirty="0"/>
              <a:t>    2. They knew that they did not yet have the answers to life and death that could sooth the soul.</a:t>
            </a:r>
          </a:p>
          <a:p>
            <a:pPr eaLnBrk="1" hangingPunct="1">
              <a:spcBef>
                <a:spcPct val="0"/>
              </a:spcBef>
            </a:pPr>
            <a:r>
              <a:rPr lang="en-US" altLang="en-US" dirty="0"/>
              <a:t>    3. So the fear of dying is a common thing to all who recognize their sins, and death as a sinner.</a:t>
            </a:r>
          </a:p>
        </p:txBody>
      </p:sp>
      <p:sp>
        <p:nvSpPr>
          <p:cNvPr id="34820" name="Slide Number Placeholder 3">
            <a:extLst>
              <a:ext uri="{FF2B5EF4-FFF2-40B4-BE49-F238E27FC236}">
                <a16:creationId xmlns:a16="http://schemas.microsoft.com/office/drawing/2014/main" id="{664BA222-C7C0-4578-B267-48C473113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DD849C-26E7-4304-836C-E80C7EB67F62}"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4F6CF75-4472-44D3-BB92-CD5D53BAAFF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B173D58-C52E-4B57-A853-A6B19F0E8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Same is true of people today</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&gt;&gt;&gt;&gt;&gt;&gt;&gt;&gt;&gt;</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Most do not want Him in life, but they do want His comfort in time of death of their loved ones.</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&gt;&gt;&gt;&gt;&gt;&gt;&gt;&gt;&gt;</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Is that your plan for the Lord in your life?  </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Comfort when we loose a loved one?</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Oh My! He should mean so much more in the hour of our death.</a:t>
            </a:r>
          </a:p>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C7A510E1-E09E-48BF-8951-C2C7AAA63B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3AD769-D767-4DAC-ABE6-88AD4430B2F2}"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853403B-E187-4BF7-963A-4BCC8693E9B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EC31EDA9-93AA-47D6-846A-2713018061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Many people just don’t want Jesus messing with their minds and their worldly lives; </a:t>
            </a:r>
          </a:p>
          <a:p>
            <a:pPr eaLnBrk="1" hangingPunct="1">
              <a:spcBef>
                <a:spcPct val="0"/>
              </a:spcBef>
            </a:pPr>
            <a:r>
              <a:rPr lang="en-US" altLang="en-US"/>
              <a:t>Especially when they are willfully in worldly error.</a:t>
            </a:r>
          </a:p>
          <a:p>
            <a:pPr eaLnBrk="1" hangingPunct="1">
              <a:spcBef>
                <a:spcPct val="0"/>
              </a:spcBef>
            </a:pPr>
            <a:r>
              <a:rPr lang="en-US" altLang="en-US"/>
              <a:t>They come to Jesus to ask Him to leave them.</a:t>
            </a:r>
          </a:p>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34B643C6-82BC-4D5B-945C-F45DA047A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2B8E6E-B649-4AA9-9080-E0FC3A649D40}"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5CE4CA7-32CF-4581-88AD-C97A684B3CF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536CE09-CCCB-4180-9DC7-66040A7292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There should be a Burning Question in our minds that needs to be answered; as well as </a:t>
            </a:r>
            <a:r>
              <a:rPr lang="en-US" altLang="en-US" b="1" dirty="0"/>
              <a:t>those who reject Jesus</a:t>
            </a:r>
            <a:r>
              <a:rPr lang="en-US" altLang="en-US" dirty="0"/>
              <a:t>, because we are members of God’s chosen race.</a:t>
            </a:r>
          </a:p>
          <a:p>
            <a:pPr eaLnBrk="1" hangingPunct="1">
              <a:spcBef>
                <a:spcPct val="0"/>
              </a:spcBef>
            </a:pPr>
            <a:r>
              <a:rPr lang="en-US" altLang="en-US" dirty="0"/>
              <a:t>&gt;&gt;&gt;&gt;&gt;&gt;&gt;&gt;&gt;</a:t>
            </a:r>
          </a:p>
          <a:p>
            <a:pPr eaLnBrk="1" hangingPunct="1">
              <a:spcBef>
                <a:spcPct val="0"/>
              </a:spcBef>
            </a:pPr>
            <a:r>
              <a:rPr lang="en-US" altLang="en-US" dirty="0"/>
              <a:t>    Why Did They, the Jews, Come to Jesus?</a:t>
            </a:r>
          </a:p>
          <a:p>
            <a:pPr eaLnBrk="1" hangingPunct="1">
              <a:spcBef>
                <a:spcPct val="0"/>
              </a:spcBef>
            </a:pPr>
            <a:r>
              <a:rPr lang="en-US" altLang="en-US" dirty="0"/>
              <a:t>        1. We know that even today, people still come to Jesus. </a:t>
            </a:r>
          </a:p>
          <a:p>
            <a:pPr eaLnBrk="1" hangingPunct="1">
              <a:spcBef>
                <a:spcPct val="0"/>
              </a:spcBef>
            </a:pPr>
            <a:r>
              <a:rPr lang="en-US" altLang="en-US" dirty="0"/>
              <a:t>        2. Jesus was born a Jew and lived among the Jews.  </a:t>
            </a:r>
          </a:p>
          <a:p>
            <a:pPr eaLnBrk="1" hangingPunct="1">
              <a:spcBef>
                <a:spcPct val="0"/>
              </a:spcBef>
            </a:pPr>
            <a:r>
              <a:rPr lang="en-US" altLang="en-US" dirty="0"/>
              <a:t>        3. They were self sufficient in all their religious beliefs </a:t>
            </a:r>
          </a:p>
          <a:p>
            <a:pPr eaLnBrk="1" hangingPunct="1">
              <a:spcBef>
                <a:spcPct val="0"/>
              </a:spcBef>
            </a:pPr>
            <a:r>
              <a:rPr lang="en-US" altLang="en-US" dirty="0"/>
              <a:t>        4. They believed that they were chosen of God and could not, for any reason, be lost.  </a:t>
            </a:r>
          </a:p>
          <a:p>
            <a:pPr eaLnBrk="1" hangingPunct="1">
              <a:spcBef>
                <a:spcPct val="0"/>
              </a:spcBef>
            </a:pPr>
            <a:r>
              <a:rPr lang="en-US" altLang="en-US" dirty="0"/>
              <a:t>        5. So, Why did some of the Jews come to Him?  </a:t>
            </a:r>
          </a:p>
          <a:p>
            <a:pPr eaLnBrk="1" hangingPunct="1">
              <a:spcBef>
                <a:spcPct val="0"/>
              </a:spcBef>
            </a:pPr>
            <a:r>
              <a:rPr lang="en-US" altLang="en-US" dirty="0"/>
              <a:t>        6. Why are people still coming to Him 2000 years later?</a:t>
            </a:r>
          </a:p>
        </p:txBody>
      </p:sp>
      <p:sp>
        <p:nvSpPr>
          <p:cNvPr id="4100" name="Slide Number Placeholder 3">
            <a:extLst>
              <a:ext uri="{FF2B5EF4-FFF2-40B4-BE49-F238E27FC236}">
                <a16:creationId xmlns:a16="http://schemas.microsoft.com/office/drawing/2014/main" id="{45C81ACE-EB45-4E61-80C3-DC896044F5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EA3B6F-AF00-4776-BCD0-3A08A72345B9}"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23C69B5-48DF-4438-A06E-64AF7A2A106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0D2CAA4-54F2-47BB-AD0C-6D8BF05AD0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solidFill>
                  <a:srgbClr val="FFFF00"/>
                </a:solidFill>
                <a:latin typeface="Times New Roman" panose="02020603050405020304" pitchFamily="18" charset="0"/>
                <a:cs typeface="Times New Roman" panose="02020603050405020304" pitchFamily="18" charset="0"/>
              </a:rPr>
              <a:t>And, behold, the whole city came out to meet Jesus: and when they saw him, they besought him that he would depart out of their coasts.</a:t>
            </a:r>
            <a:r>
              <a:rPr lang="en-US" altLang="en-US" sz="1000" i="1" dirty="0">
                <a:solidFill>
                  <a:srgbClr val="FFFF00"/>
                </a:solidFill>
                <a:latin typeface="Times New Roman" panose="02020603050405020304" pitchFamily="18" charset="0"/>
                <a:cs typeface="Times New Roman" panose="02020603050405020304" pitchFamily="18" charset="0"/>
              </a:rPr>
              <a:t> </a:t>
            </a:r>
            <a:r>
              <a:rPr lang="en-US" altLang="en-US" sz="1000" b="1" dirty="0">
                <a:solidFill>
                  <a:srgbClr val="FFFF00"/>
                </a:solidFill>
                <a:latin typeface="Times New Roman" panose="02020603050405020304" pitchFamily="18" charset="0"/>
                <a:cs typeface="Times New Roman" panose="02020603050405020304" pitchFamily="18" charset="0"/>
              </a:rPr>
              <a:t>Matthew 8:34</a:t>
            </a:r>
          </a:p>
          <a:p>
            <a:pPr eaLnBrk="1" hangingPunct="1">
              <a:spcBef>
                <a:spcPct val="0"/>
              </a:spcBef>
            </a:pPr>
            <a:r>
              <a:rPr lang="en-US" altLang="en-US" dirty="0"/>
              <a:t>&gt;&gt;&gt;&gt;&gt;&gt;</a:t>
            </a:r>
          </a:p>
          <a:p>
            <a:pPr eaLnBrk="1" hangingPunct="1">
              <a:spcBef>
                <a:spcPct val="0"/>
              </a:spcBef>
            </a:pPr>
            <a:r>
              <a:rPr lang="en-US" altLang="en-US" dirty="0"/>
              <a:t>    1. When Jesus had cast out the demons from </a:t>
            </a:r>
            <a:r>
              <a:rPr lang="en-US" altLang="en-US" b="1" dirty="0"/>
              <a:t>two</a:t>
            </a:r>
            <a:r>
              <a:rPr lang="en-US" altLang="en-US" dirty="0"/>
              <a:t> men, they entered the swine there in the Gadarenes; </a:t>
            </a:r>
          </a:p>
          <a:p>
            <a:pPr eaLnBrk="1" hangingPunct="1">
              <a:spcBef>
                <a:spcPct val="0"/>
              </a:spcBef>
            </a:pPr>
            <a:r>
              <a:rPr lang="en-US" altLang="en-US" dirty="0"/>
              <a:t>    2. The people, when they heard,  asked Jesus to leave their area.</a:t>
            </a:r>
          </a:p>
          <a:p>
            <a:pPr eaLnBrk="1" hangingPunct="1">
              <a:spcBef>
                <a:spcPct val="0"/>
              </a:spcBef>
            </a:pPr>
            <a:r>
              <a:rPr lang="en-US" altLang="en-US" dirty="0"/>
              <a:t>    3. Some say that the Gadarenes were afraid of His power and thought he might do them much harm, as much as He had done to the swine by casting out their demons.</a:t>
            </a:r>
          </a:p>
          <a:p>
            <a:pPr eaLnBrk="1" hangingPunct="1">
              <a:spcBef>
                <a:spcPct val="0"/>
              </a:spcBef>
            </a:pPr>
            <a:r>
              <a:rPr lang="en-US" altLang="en-US" dirty="0"/>
              <a:t>    4. We really do not know why, but, we do know that they did “asked Him to leave”.</a:t>
            </a:r>
          </a:p>
        </p:txBody>
      </p:sp>
      <p:sp>
        <p:nvSpPr>
          <p:cNvPr id="40964" name="Slide Number Placeholder 3">
            <a:extLst>
              <a:ext uri="{FF2B5EF4-FFF2-40B4-BE49-F238E27FC236}">
                <a16:creationId xmlns:a16="http://schemas.microsoft.com/office/drawing/2014/main" id="{D053CCF3-BF2F-4772-94D2-D37131C669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5C884E-471D-4D0E-84F7-C18E110E5508}"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A3ED797-FA61-41A0-A2F1-62328D5CAD5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75B0DB6-AA2E-4888-A5B4-ABC7EDC10C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Do you wish God (and His people) would leave you alone when you don’t show up for worship?</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2. Do you wish His Word would not gnaw at your conscience when you know that you are doing something wrong?</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Do you come into His presence, just to ask Him to leave, until a better time, sort of like when you’re not having fun playing with the world?</a:t>
            </a:r>
          </a:p>
          <a:p>
            <a:pPr eaLnBrk="1" hangingPunct="1">
              <a:spcBef>
                <a:spcPct val="0"/>
              </a:spcBef>
            </a:pPr>
            <a:endParaRPr lang="en-US" altLang="en-US" dirty="0"/>
          </a:p>
        </p:txBody>
      </p:sp>
      <p:sp>
        <p:nvSpPr>
          <p:cNvPr id="43012" name="Slide Number Placeholder 3">
            <a:extLst>
              <a:ext uri="{FF2B5EF4-FFF2-40B4-BE49-F238E27FC236}">
                <a16:creationId xmlns:a16="http://schemas.microsoft.com/office/drawing/2014/main" id="{1748AB53-8853-49D3-9452-DE2BFA0B8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810710-AE1F-48CD-80CB-D1CD8E0697C2}"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983D28A-46D0-404D-A552-552D73EFDEC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C04EF2A-9DC8-467C-AC64-D368900DA0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solidFill>
                  <a:srgbClr val="FFFF00"/>
                </a:solidFill>
                <a:latin typeface="Times New Roman" panose="02020603050405020304" pitchFamily="18" charset="0"/>
                <a:cs typeface="Times New Roman" panose="02020603050405020304" pitchFamily="18" charset="0"/>
              </a:rPr>
              <a:t>And as he reasoned of righteousness, temperance, and judgment to come, Felix trembled, and answered, Go thy way for this time; when I have a convenient season, I will call for you</a:t>
            </a:r>
            <a:r>
              <a:rPr lang="en-US" altLang="en-US" sz="1000" i="1" dirty="0">
                <a:solidFill>
                  <a:srgbClr val="FFFF00"/>
                </a:solidFill>
                <a:latin typeface="Times New Roman" panose="02020603050405020304" pitchFamily="18" charset="0"/>
                <a:cs typeface="Times New Roman" panose="02020603050405020304" pitchFamily="18" charset="0"/>
              </a:rPr>
              <a:t>. </a:t>
            </a:r>
            <a:r>
              <a:rPr lang="en-US" altLang="en-US" sz="1000" dirty="0">
                <a:solidFill>
                  <a:srgbClr val="FFFF00"/>
                </a:solidFill>
                <a:latin typeface="Times New Roman" panose="02020603050405020304" pitchFamily="18" charset="0"/>
                <a:cs typeface="Times New Roman" panose="02020603050405020304" pitchFamily="18" charset="0"/>
              </a:rPr>
              <a:t>Acts 24:25</a:t>
            </a:r>
          </a:p>
          <a:p>
            <a:pPr eaLnBrk="1" hangingPunct="1">
              <a:spcBef>
                <a:spcPct val="0"/>
              </a:spcBef>
            </a:pPr>
            <a:r>
              <a:rPr lang="en-US" altLang="en-US" sz="1000" dirty="0">
                <a:solidFill>
                  <a:srgbClr val="FFFF00"/>
                </a:solidFill>
                <a:latin typeface="Times New Roman" panose="02020603050405020304" pitchFamily="18" charset="0"/>
                <a:cs typeface="Times New Roman" panose="02020603050405020304" pitchFamily="18" charset="0"/>
              </a:rPr>
              <a:t>    1. How many of your Bible Studies, the ones you have conducted with non-Christians, have ended with the person not responding to your teaching, and asking you to leave?</a:t>
            </a:r>
          </a:p>
          <a:p>
            <a:pPr eaLnBrk="1" hangingPunct="1">
              <a:spcBef>
                <a:spcPct val="0"/>
              </a:spcBef>
            </a:pPr>
            <a:r>
              <a:rPr lang="en-US" altLang="en-US" sz="1000" dirty="0">
                <a:solidFill>
                  <a:srgbClr val="FFFF00"/>
                </a:solidFill>
                <a:latin typeface="Times New Roman" panose="02020603050405020304" pitchFamily="18" charset="0"/>
                <a:cs typeface="Times New Roman" panose="02020603050405020304" pitchFamily="18" charset="0"/>
              </a:rPr>
              <a:t>    2. If your answer is none, you probably haven’t been having many Bible studies like you should have.</a:t>
            </a:r>
            <a:endParaRPr lang="en-US" altLang="en-US" dirty="0"/>
          </a:p>
        </p:txBody>
      </p:sp>
      <p:sp>
        <p:nvSpPr>
          <p:cNvPr id="45060" name="Slide Number Placeholder 3">
            <a:extLst>
              <a:ext uri="{FF2B5EF4-FFF2-40B4-BE49-F238E27FC236}">
                <a16:creationId xmlns:a16="http://schemas.microsoft.com/office/drawing/2014/main" id="{26DD82B0-8E58-4607-ABF2-B75C4DCFEF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499557-4326-4B89-BEA6-838082A48CEC}"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37D8E0E-9672-478E-89FC-6CC8437BB01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4DF55D7-A41F-45F1-8B75-6F6B8E0CC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Some people came to Jesus to raise their dead.</a:t>
            </a:r>
          </a:p>
        </p:txBody>
      </p:sp>
      <p:sp>
        <p:nvSpPr>
          <p:cNvPr id="47108" name="Slide Number Placeholder 3">
            <a:extLst>
              <a:ext uri="{FF2B5EF4-FFF2-40B4-BE49-F238E27FC236}">
                <a16:creationId xmlns:a16="http://schemas.microsoft.com/office/drawing/2014/main" id="{34B2927A-766C-408D-805D-BCA5A7269F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DAC036-EEE1-41DA-8129-D3536AFE10B3}"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39C73F2-05FA-486D-A2C6-C725099C34C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81CB7FC5-FD2A-4E24-80CA-0EC7361DF7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While He spoke these things to them, behold, a ruler came and worshiped Him, saying, "My daughter has just died, but come and lay Your hand on her and she will live." </a:t>
            </a:r>
            <a:r>
              <a:rPr lang="en-US" altLang="en-US" dirty="0"/>
              <a:t>(</a:t>
            </a:r>
            <a:r>
              <a:rPr lang="en-US" altLang="en-US" b="1" dirty="0"/>
              <a:t>Matthew 9:18</a:t>
            </a:r>
            <a:r>
              <a:rPr lang="en-US" altLang="en-US" dirty="0"/>
              <a:t>)</a:t>
            </a:r>
          </a:p>
          <a:p>
            <a:pPr eaLnBrk="1" hangingPunct="1">
              <a:spcBef>
                <a:spcPct val="0"/>
              </a:spcBef>
            </a:pPr>
            <a:r>
              <a:rPr lang="en-US" altLang="en-US" dirty="0">
                <a:solidFill>
                  <a:srgbClr val="FFFF00"/>
                </a:solidFill>
                <a:latin typeface="Times New Roman" panose="02020603050405020304" pitchFamily="18" charset="0"/>
                <a:cs typeface="Times New Roman" panose="02020603050405020304" pitchFamily="18" charset="0"/>
              </a:rPr>
              <a:t>    1. Jesus did raised the dead </a:t>
            </a:r>
            <a:r>
              <a:rPr lang="en-US" altLang="en-US" dirty="0"/>
              <a:t>for a specific purpose</a:t>
            </a:r>
            <a:r>
              <a:rPr lang="en-US" altLang="en-US" dirty="0">
                <a:solidFill>
                  <a:srgbClr val="FFFF00"/>
                </a:solidFill>
                <a:latin typeface="Times New Roman" panose="02020603050405020304" pitchFamily="18" charset="0"/>
                <a:cs typeface="Times New Roman" panose="02020603050405020304" pitchFamily="18" charset="0"/>
              </a:rPr>
              <a:t>; so that people might see and believe that He is the Son of God.</a:t>
            </a:r>
          </a:p>
          <a:p>
            <a:pPr eaLnBrk="1" hangingPunct="1">
              <a:spcBef>
                <a:spcPct val="0"/>
              </a:spcBef>
            </a:pPr>
            <a:r>
              <a:rPr lang="en-US" altLang="en-US" dirty="0"/>
              <a:t> for a specific purpose</a:t>
            </a:r>
          </a:p>
          <a:p>
            <a:pPr eaLnBrk="1" hangingPunct="1">
              <a:spcBef>
                <a:spcPct val="0"/>
              </a:spcBef>
            </a:pPr>
            <a:endParaRPr lang="en-US" altLang="en-US" sz="1000" dirty="0">
              <a:solidFill>
                <a:srgbClr val="FFFF00"/>
              </a:solidFill>
              <a:latin typeface="Times New Roman" panose="02020603050405020304" pitchFamily="18" charset="0"/>
              <a:cs typeface="Times New Roman" panose="02020603050405020304" pitchFamily="18" charset="0"/>
            </a:endParaRPr>
          </a:p>
          <a:p>
            <a:pPr eaLnBrk="1" hangingPunct="1">
              <a:spcBef>
                <a:spcPct val="0"/>
              </a:spcBef>
            </a:pPr>
            <a:endParaRPr lang="en-US" altLang="en-US" dirty="0"/>
          </a:p>
        </p:txBody>
      </p:sp>
      <p:sp>
        <p:nvSpPr>
          <p:cNvPr id="49156" name="Slide Number Placeholder 3">
            <a:extLst>
              <a:ext uri="{FF2B5EF4-FFF2-40B4-BE49-F238E27FC236}">
                <a16:creationId xmlns:a16="http://schemas.microsoft.com/office/drawing/2014/main" id="{EBDE1383-6EE7-4B6B-A7C4-A5A2D5812C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52D978-A03B-4451-8411-939EDED5418A}"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61DAABF-3FFD-43B7-9167-C7C726E3571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3EB6D76-5F6E-4EC8-9B20-589CA5510F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Many only think of God during time of death within their families.</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2. They Want the comfort He provides when a loved one has passed.</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Like those people afflicted with “jailhouse repentance,” many come to Him with a heavy heart and in times of deep need, but then they leave just when the suffering has subsided enough, to feel their needs relieved.</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4. Are you waiting for death to hit close to you before coming to Him?  </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5. Are you waiting for six strong men to carry you into church in a special box.</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6. Jesus will raise everyone from the dead, IN THAT DAY, the final Judgment Day.</a:t>
            </a:r>
          </a:p>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D80EF567-7F88-4CE9-937F-C15B7F52F2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211CD5-102A-4837-9D79-994A990698C9}"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87F9B91-B563-4F20-B533-8474A4AFAA6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D7E06C0-B358-4ED1-B6D0-DD2EE2C287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Some people came to Jesus just to question Him and try to find fault with Him.</a:t>
            </a:r>
          </a:p>
        </p:txBody>
      </p:sp>
      <p:sp>
        <p:nvSpPr>
          <p:cNvPr id="53252" name="Slide Number Placeholder 3">
            <a:extLst>
              <a:ext uri="{FF2B5EF4-FFF2-40B4-BE49-F238E27FC236}">
                <a16:creationId xmlns:a16="http://schemas.microsoft.com/office/drawing/2014/main" id="{2349CBDD-7735-495C-B23A-24F1E51C45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F03F4A-1EE2-4E39-A6C0-66EC828803AC}" type="slidenum">
              <a:rPr lang="en-US" altLang="en-US" smtClean="0">
                <a:latin typeface="Arial" panose="020B0604020202020204" pitchFamily="34" charset="0"/>
              </a:rPr>
              <a:pPr>
                <a:spcBef>
                  <a:spcPct val="0"/>
                </a:spcBef>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7E7FB09-19CA-4B3A-8846-CCDF8C96313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BEDF068-67CE-48AB-98B5-750A1BD5CD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Some did come to question him with sincerity in their questions.</a:t>
            </a:r>
          </a:p>
          <a:p>
            <a:pPr eaLnBrk="1" hangingPunct="1">
              <a:spcBef>
                <a:spcPct val="0"/>
              </a:spcBef>
            </a:pPr>
            <a:r>
              <a:rPr lang="en-US" altLang="en-US" dirty="0"/>
              <a:t>    2. Others were looking for reason to Kill Him.</a:t>
            </a:r>
          </a:p>
        </p:txBody>
      </p:sp>
      <p:sp>
        <p:nvSpPr>
          <p:cNvPr id="55300" name="Slide Number Placeholder 3">
            <a:extLst>
              <a:ext uri="{FF2B5EF4-FFF2-40B4-BE49-F238E27FC236}">
                <a16:creationId xmlns:a16="http://schemas.microsoft.com/office/drawing/2014/main" id="{15A9BB68-C298-4A04-91C8-E455A8673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7AA869-676D-4FC0-929B-6BB020F725E8}"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8F5BB84-4D03-4894-B6B1-1F95769E04A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EE4C8E4A-D421-42FA-AA7B-747823610C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Then the disciples of John came to Him, saying, "Why do we and the Pharisees fast often, but Your disciples do not fast?"  </a:t>
            </a:r>
            <a:r>
              <a:rPr lang="en-US" altLang="en-US" dirty="0"/>
              <a:t>(</a:t>
            </a:r>
            <a:r>
              <a:rPr lang="en-US" altLang="en-US" b="1" dirty="0"/>
              <a:t>Matthew 9:14</a:t>
            </a:r>
            <a:r>
              <a:rPr lang="en-US" altLang="en-US" dirty="0"/>
              <a:t>)</a:t>
            </a:r>
          </a:p>
          <a:p>
            <a:pPr eaLnBrk="1" hangingPunct="1">
              <a:spcBef>
                <a:spcPct val="0"/>
              </a:spcBef>
            </a:pPr>
            <a:r>
              <a:rPr lang="en-US" altLang="en-US" dirty="0"/>
              <a:t>    1. The question was not from sincerity of the heart, but as a rebuke for not fasting like they thought was right.</a:t>
            </a:r>
          </a:p>
          <a:p>
            <a:pPr eaLnBrk="1" hangingPunct="1">
              <a:spcBef>
                <a:spcPct val="0"/>
              </a:spcBef>
            </a:pPr>
            <a:endParaRPr lang="en-US" altLang="en-US" dirty="0"/>
          </a:p>
        </p:txBody>
      </p:sp>
      <p:sp>
        <p:nvSpPr>
          <p:cNvPr id="57348" name="Slide Number Placeholder 3">
            <a:extLst>
              <a:ext uri="{FF2B5EF4-FFF2-40B4-BE49-F238E27FC236}">
                <a16:creationId xmlns:a16="http://schemas.microsoft.com/office/drawing/2014/main" id="{49FEF883-BA0F-4283-B499-208A1080AE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AB3996-60C0-4351-B387-20CCEBECE35C}" type="slidenum">
              <a:rPr lang="en-US" altLang="en-US" smtClean="0">
                <a:latin typeface="Arial" panose="020B0604020202020204" pitchFamily="34" charset="0"/>
              </a:rPr>
              <a:pPr>
                <a:spcBef>
                  <a:spcPct val="0"/>
                </a:spcBef>
              </a:pPr>
              <a:t>29</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32A0EA31-95D2-49B5-8C13-19CE30F7F3F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F2B7612-C470-4335-9A00-0DF4E42728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And behold, there was a man who had a withered hand. And they asked Him, saying, "Is it lawful to heal on the Sabbath?"--that they might accuse Him. </a:t>
            </a:r>
            <a:r>
              <a:rPr lang="en-US" altLang="en-US" b="1" dirty="0"/>
              <a:t>(Matthew 12:10)</a:t>
            </a:r>
          </a:p>
          <a:p>
            <a:pPr eaLnBrk="1" hangingPunct="1">
              <a:spcBef>
                <a:spcPct val="0"/>
              </a:spcBef>
            </a:pPr>
            <a:r>
              <a:rPr lang="en-US" altLang="en-US" dirty="0"/>
              <a:t>    1. They were not sincere in their question to the man with the withered hand , they wanted to catch Jesus working on the Sabbath.</a:t>
            </a:r>
          </a:p>
        </p:txBody>
      </p:sp>
      <p:sp>
        <p:nvSpPr>
          <p:cNvPr id="59396" name="Slide Number Placeholder 3">
            <a:extLst>
              <a:ext uri="{FF2B5EF4-FFF2-40B4-BE49-F238E27FC236}">
                <a16:creationId xmlns:a16="http://schemas.microsoft.com/office/drawing/2014/main" id="{9F1B53E0-7615-40A3-BA23-45E18291F7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0B1662-269D-4ADD-B5D3-50F1C711F144}" type="slidenum">
              <a:rPr lang="en-US" altLang="en-US" smtClean="0">
                <a:latin typeface="Arial" panose="020B0604020202020204" pitchFamily="34" charset="0"/>
              </a:rPr>
              <a:pPr>
                <a:spcBef>
                  <a:spcPct val="0"/>
                </a:spcBef>
              </a:pPr>
              <a:t>30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E95ADB4-5805-4AB5-BD18-6ADAAE3925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0563AF-A19D-43EE-BD4C-0E468FF72798}"/>
              </a:ext>
            </a:extLst>
          </p:cNvPr>
          <p:cNvSpPr>
            <a:spLocks noGrp="1"/>
          </p:cNvSpPr>
          <p:nvPr>
            <p:ph type="body" idx="1"/>
          </p:nvPr>
        </p:nvSpPr>
        <p:spPr/>
        <p:txBody>
          <a:bodyPr/>
          <a:lstStyle/>
          <a:p>
            <a:pPr eaLnBrk="1" fontAlgn="auto" hangingPunct="1">
              <a:spcBef>
                <a:spcPts val="0"/>
              </a:spcBef>
              <a:spcAft>
                <a:spcPts val="0"/>
              </a:spcAft>
              <a:defRPr/>
            </a:pPr>
            <a:r>
              <a:rPr lang="en-US" dirty="0"/>
              <a:t>    1. More so than where, what, when or how, Why is perhaps the most used single question word.</a:t>
            </a:r>
          </a:p>
          <a:p>
            <a:pPr eaLnBrk="1" fontAlgn="auto" hangingPunct="1">
              <a:spcBef>
                <a:spcPts val="0"/>
              </a:spcBef>
              <a:spcAft>
                <a:spcPts val="0"/>
              </a:spcAft>
              <a:defRPr/>
            </a:pPr>
            <a:r>
              <a:rPr lang="en-US" dirty="0"/>
              <a:t>&gt;&gt;&gt;&gt;&gt;&gt;</a:t>
            </a:r>
          </a:p>
          <a:p>
            <a:pPr eaLnBrk="1" fontAlgn="auto" hangingPunct="1">
              <a:spcBef>
                <a:spcPts val="0"/>
              </a:spcBef>
              <a:spcAft>
                <a:spcPts val="0"/>
              </a:spcAft>
              <a:defRPr/>
            </a:pPr>
            <a:r>
              <a:rPr lang="en-US" dirty="0"/>
              <a:t>    2. From childhood, all persons are inquisitive about anything, mechanical, mathematical, or motivational</a:t>
            </a:r>
          </a:p>
          <a:p>
            <a:pPr eaLnBrk="1" fontAlgn="auto" hangingPunct="1">
              <a:spcBef>
                <a:spcPts val="0"/>
              </a:spcBef>
              <a:spcAft>
                <a:spcPts val="0"/>
              </a:spcAft>
              <a:defRPr/>
            </a:pPr>
            <a:r>
              <a:rPr lang="en-US" dirty="0"/>
              <a:t>&gt;&gt;&gt;&gt;&gt;&gt;</a:t>
            </a:r>
          </a:p>
          <a:p>
            <a:pPr eaLnBrk="1" fontAlgn="auto" hangingPunct="1">
              <a:spcBef>
                <a:spcPts val="0"/>
              </a:spcBef>
              <a:spcAft>
                <a:spcPts val="0"/>
              </a:spcAft>
              <a:defRPr/>
            </a:pPr>
            <a:r>
              <a:rPr lang="en-US" dirty="0"/>
              <a:t>    3. Have you ever watched a child's eyes light up, when they figure out the answer to “Why?”.  And realize how it works, what ever it was, that they questioned?</a:t>
            </a:r>
          </a:p>
          <a:p>
            <a:pPr eaLnBrk="1" fontAlgn="auto" hangingPunct="1">
              <a:spcBef>
                <a:spcPts val="0"/>
              </a:spcBef>
              <a:spcAft>
                <a:spcPts val="0"/>
              </a:spcAft>
              <a:defRPr/>
            </a:pPr>
            <a:r>
              <a:rPr lang="en-US" dirty="0"/>
              <a:t>&gt;&gt;&gt;&gt;&gt;&gt;&gt;</a:t>
            </a:r>
          </a:p>
          <a:p>
            <a:pPr eaLnBrk="1" fontAlgn="auto" hangingPunct="1">
              <a:spcBef>
                <a:spcPts val="0"/>
              </a:spcBef>
              <a:spcAft>
                <a:spcPts val="0"/>
              </a:spcAft>
              <a:defRPr/>
            </a:pPr>
            <a:r>
              <a:rPr lang="en-US" dirty="0">
                <a:solidFill>
                  <a:srgbClr val="000099"/>
                </a:solidFill>
                <a:latin typeface="Times New Roman" pitchFamily="18" charset="0"/>
                <a:cs typeface="Times New Roman" pitchFamily="18" charset="0"/>
              </a:rPr>
              <a:t>    4. It is a Biblical word, found some </a:t>
            </a:r>
            <a:r>
              <a:rPr lang="en-US" b="1" dirty="0">
                <a:solidFill>
                  <a:srgbClr val="000099"/>
                </a:solidFill>
                <a:latin typeface="Times New Roman" pitchFamily="18" charset="0"/>
                <a:cs typeface="Times New Roman" pitchFamily="18" charset="0"/>
              </a:rPr>
              <a:t>430</a:t>
            </a:r>
            <a:r>
              <a:rPr lang="en-US" dirty="0">
                <a:solidFill>
                  <a:srgbClr val="000099"/>
                </a:solidFill>
                <a:latin typeface="Times New Roman" pitchFamily="18" charset="0"/>
                <a:cs typeface="Times New Roman" pitchFamily="18" charset="0"/>
              </a:rPr>
              <a:t> times in the Bible, </a:t>
            </a:r>
            <a:r>
              <a:rPr lang="en-US" b="1" dirty="0">
                <a:solidFill>
                  <a:srgbClr val="000099"/>
                </a:solidFill>
                <a:latin typeface="Times New Roman" pitchFamily="18" charset="0"/>
                <a:cs typeface="Times New Roman" pitchFamily="18" charset="0"/>
              </a:rPr>
              <a:t>120</a:t>
            </a:r>
            <a:r>
              <a:rPr lang="en-US" dirty="0">
                <a:solidFill>
                  <a:srgbClr val="000099"/>
                </a:solidFill>
                <a:latin typeface="Times New Roman" pitchFamily="18" charset="0"/>
                <a:cs typeface="Times New Roman" pitchFamily="18" charset="0"/>
              </a:rPr>
              <a:t> times in the N.T. (NKJV)</a:t>
            </a:r>
          </a:p>
          <a:p>
            <a:pPr eaLnBrk="1" fontAlgn="auto" hangingPunct="1">
              <a:spcBef>
                <a:spcPts val="0"/>
              </a:spcBef>
              <a:spcAft>
                <a:spcPts val="0"/>
              </a:spcAft>
              <a:defRPr/>
            </a:pPr>
            <a:endParaRPr lang="en-US" dirty="0"/>
          </a:p>
          <a:p>
            <a:pPr marL="228600" indent="-228600" eaLnBrk="1" fontAlgn="auto" hangingPunct="1">
              <a:spcBef>
                <a:spcPts val="0"/>
              </a:spcBef>
              <a:spcAft>
                <a:spcPts val="0"/>
              </a:spcAft>
              <a:buFontTx/>
              <a:buAutoNum type="arabicPeriod"/>
              <a:defRPr/>
            </a:pPr>
            <a:endParaRPr lang="en-US" dirty="0"/>
          </a:p>
          <a:p>
            <a:pPr marL="228600" indent="-228600" eaLnBrk="1" fontAlgn="auto" hangingPunct="1">
              <a:spcBef>
                <a:spcPts val="0"/>
              </a:spcBef>
              <a:spcAft>
                <a:spcPts val="0"/>
              </a:spcAft>
              <a:buFontTx/>
              <a:buAutoNum type="arabicPeriod"/>
              <a:defRPr/>
            </a:pPr>
            <a:endParaRPr lang="en-US" dirty="0"/>
          </a:p>
        </p:txBody>
      </p:sp>
      <p:sp>
        <p:nvSpPr>
          <p:cNvPr id="6148" name="Slide Number Placeholder 3">
            <a:extLst>
              <a:ext uri="{FF2B5EF4-FFF2-40B4-BE49-F238E27FC236}">
                <a16:creationId xmlns:a16="http://schemas.microsoft.com/office/drawing/2014/main" id="{E151B6E2-A008-4BDC-A1A1-8BED392CAC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D1FC98-10F1-4AB5-8979-7D7FF696C193}"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B3010E3-ACFC-4166-A91E-48F20AE88F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9A8079FB-EF82-4745-81C2-6B5BD0AEB0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"Why do Your disciples transgress the tradition of the elders? For they do not wash their hands when they eat bread."</a:t>
            </a:r>
            <a:r>
              <a:rPr lang="en-US" altLang="en-US" dirty="0"/>
              <a:t> </a:t>
            </a:r>
            <a:r>
              <a:rPr lang="en-US" altLang="en-US" b="1" dirty="0"/>
              <a:t>(Matthew 15:2)</a:t>
            </a:r>
          </a:p>
          <a:p>
            <a:pPr eaLnBrk="1" hangingPunct="1">
              <a:spcBef>
                <a:spcPct val="0"/>
              </a:spcBef>
            </a:pPr>
            <a:r>
              <a:rPr lang="en-US" altLang="en-US" dirty="0"/>
              <a:t>    1. Once again, a question with a bad motive is not a sincere question, they wanted to be able to say that Jesus and His disciples transgressed the law.</a:t>
            </a:r>
          </a:p>
        </p:txBody>
      </p:sp>
      <p:sp>
        <p:nvSpPr>
          <p:cNvPr id="61444" name="Slide Number Placeholder 3">
            <a:extLst>
              <a:ext uri="{FF2B5EF4-FFF2-40B4-BE49-F238E27FC236}">
                <a16:creationId xmlns:a16="http://schemas.microsoft.com/office/drawing/2014/main" id="{9509842C-5099-432B-AD69-B779A940A5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5527AF-0FD4-416D-BCB9-6097EBA603B5}" type="slidenum">
              <a:rPr lang="en-US" altLang="en-US" smtClean="0">
                <a:latin typeface="Arial" panose="020B0604020202020204" pitchFamily="34" charset="0"/>
              </a:rPr>
              <a:pPr>
                <a:spcBef>
                  <a:spcPct val="0"/>
                </a:spcBef>
              </a:pPr>
              <a:t>31</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59EB7D0-8A8B-42DC-80F4-FD65046DB9B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7CFC664-2477-4F09-8BD2-7565C38A27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At that time the disciples came to Jesus, saying, "Who then is greatest in the kingdom of heaven?" </a:t>
            </a:r>
            <a:r>
              <a:rPr lang="en-US" altLang="en-US" b="1" dirty="0"/>
              <a:t>(Matthew 18:1)</a:t>
            </a:r>
          </a:p>
          <a:p>
            <a:pPr eaLnBrk="1" hangingPunct="1">
              <a:spcBef>
                <a:spcPct val="0"/>
              </a:spcBef>
            </a:pPr>
            <a:r>
              <a:rPr lang="en-US" altLang="en-US" dirty="0"/>
              <a:t>    1. In this verse, we see a sincere question that the disciples were struggling with.  </a:t>
            </a:r>
          </a:p>
          <a:p>
            <a:pPr eaLnBrk="1" hangingPunct="1">
              <a:spcBef>
                <a:spcPct val="0"/>
              </a:spcBef>
            </a:pPr>
            <a:r>
              <a:rPr lang="en-US" altLang="en-US" dirty="0"/>
              <a:t>    2. Jesus knew their thoughts and rebuked them for having them.</a:t>
            </a:r>
          </a:p>
          <a:p>
            <a:pPr eaLnBrk="1" hangingPunct="1">
              <a:spcBef>
                <a:spcPct val="0"/>
              </a:spcBef>
            </a:pPr>
            <a:endParaRPr lang="en-US" altLang="en-US" dirty="0"/>
          </a:p>
        </p:txBody>
      </p:sp>
      <p:sp>
        <p:nvSpPr>
          <p:cNvPr id="63492" name="Slide Number Placeholder 3">
            <a:extLst>
              <a:ext uri="{FF2B5EF4-FFF2-40B4-BE49-F238E27FC236}">
                <a16:creationId xmlns:a16="http://schemas.microsoft.com/office/drawing/2014/main" id="{A932E565-7D82-4B40-84D7-2D6DD3635A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482A4-4247-412B-A2AC-E07763BEF4C9}" type="slidenum">
              <a:rPr lang="en-US" altLang="en-US" smtClean="0">
                <a:latin typeface="Arial" panose="020B0604020202020204" pitchFamily="34" charset="0"/>
              </a:rPr>
              <a:pPr>
                <a:spcBef>
                  <a:spcPct val="0"/>
                </a:spcBef>
              </a:pPr>
              <a:t>32</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789442C-5D4B-4BB2-8406-41C794E655F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2C6695F0-A114-4BFC-879B-6584E61AFD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Then Peter came to Him and said, "Lord, how often shall my brother sin against me, and I forgive him? Up to seven times?" </a:t>
            </a:r>
            <a:r>
              <a:rPr lang="en-US" altLang="en-US" b="1" dirty="0"/>
              <a:t>(Matthew 18:21)</a:t>
            </a:r>
          </a:p>
          <a:p>
            <a:pPr eaLnBrk="1" hangingPunct="1">
              <a:spcBef>
                <a:spcPct val="0"/>
              </a:spcBef>
            </a:pPr>
            <a:r>
              <a:rPr lang="en-US" altLang="en-US" dirty="0"/>
              <a:t>    1. This was another sincere question, Peter wanted to know how many times he had to forgive someone.</a:t>
            </a:r>
          </a:p>
        </p:txBody>
      </p:sp>
      <p:sp>
        <p:nvSpPr>
          <p:cNvPr id="65540" name="Slide Number Placeholder 3">
            <a:extLst>
              <a:ext uri="{FF2B5EF4-FFF2-40B4-BE49-F238E27FC236}">
                <a16:creationId xmlns:a16="http://schemas.microsoft.com/office/drawing/2014/main" id="{E00E0942-4733-4088-8F02-962DB84D7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7222B6-B6CD-4C30-87B1-4409E51DA651}" type="slidenum">
              <a:rPr lang="en-US" altLang="en-US" smtClean="0">
                <a:latin typeface="Arial" panose="020B0604020202020204" pitchFamily="34" charset="0"/>
              </a:rPr>
              <a:pPr>
                <a:spcBef>
                  <a:spcPct val="0"/>
                </a:spcBef>
              </a:pPr>
              <a:t>33</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EAB71EC-9B04-45C5-92BA-0CB90540E2A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D4C62B4-4020-4DE1-B339-C45423BCFC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 Pharisees also came to Him, testing Him, and saying to Him, "Is it lawful for a man to divorce his wife for just any reason?" </a:t>
            </a:r>
            <a:r>
              <a:rPr lang="en-US" altLang="en-US" b="1" dirty="0"/>
              <a:t>(Matthew 19:3)</a:t>
            </a:r>
          </a:p>
          <a:p>
            <a:pPr eaLnBrk="1" hangingPunct="1">
              <a:spcBef>
                <a:spcPct val="0"/>
              </a:spcBef>
            </a:pPr>
            <a:r>
              <a:rPr lang="en-US" altLang="en-US" dirty="0"/>
              <a:t>    1. As we stated before, test questions are usually insincere, as was this one.</a:t>
            </a:r>
          </a:p>
          <a:p>
            <a:pPr eaLnBrk="1" hangingPunct="1">
              <a:spcBef>
                <a:spcPct val="0"/>
              </a:spcBef>
            </a:pPr>
            <a:r>
              <a:rPr lang="en-US" altLang="en-US" dirty="0"/>
              <a:t>    2. The Jews knew that they were guilty of adultery themselves, they weren’t even looking for justification but some way to condemn Jesus using the Law of Moses.</a:t>
            </a: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B7E105B3-C402-443B-BC85-23F10E8C05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E779B-5011-4C8A-A51A-496088150875}" type="slidenum">
              <a:rPr lang="en-US" altLang="en-US" smtClean="0">
                <a:latin typeface="Arial" panose="020B0604020202020204" pitchFamily="34" charset="0"/>
              </a:rPr>
              <a:pPr>
                <a:spcBef>
                  <a:spcPct val="0"/>
                </a:spcBef>
              </a:pPr>
              <a:t>34</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55B694A-33C3-43D8-B049-1CDB9DA9245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A7AA770D-2F05-48EC-B4E4-C906752FD1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Tell us, therefore, what do You think? Is it lawful to pay taxes to Caesar, or not?"  </a:t>
            </a:r>
            <a:r>
              <a:rPr lang="en-US" altLang="en-US" dirty="0"/>
              <a:t>(</a:t>
            </a:r>
            <a:r>
              <a:rPr lang="en-US" altLang="en-US" b="1" dirty="0"/>
              <a:t>Matthew 22:17</a:t>
            </a:r>
            <a:r>
              <a:rPr lang="en-US" altLang="en-US" dirty="0"/>
              <a:t>)</a:t>
            </a:r>
          </a:p>
          <a:p>
            <a:pPr eaLnBrk="1" hangingPunct="1">
              <a:spcBef>
                <a:spcPct val="0"/>
              </a:spcBef>
            </a:pPr>
            <a:r>
              <a:rPr lang="en-US" altLang="en-US" dirty="0"/>
              <a:t>    1. Very insincere question based on </a:t>
            </a:r>
            <a:r>
              <a:rPr lang="en-US" altLang="en-US" b="1" dirty="0"/>
              <a:t>verse 15 </a:t>
            </a:r>
            <a:r>
              <a:rPr lang="en-US" altLang="en-US" dirty="0"/>
              <a:t>and their plotting to entangle Him in His words.</a:t>
            </a:r>
          </a:p>
          <a:p>
            <a:pPr rtl="0"/>
            <a:r>
              <a:rPr lang="en-US" sz="1200" b="0" i="1" u="none" strike="noStrike" kern="1200" baseline="0" dirty="0">
                <a:solidFill>
                  <a:schemeClr val="tx1"/>
                </a:solidFill>
                <a:latin typeface="+mn-lt"/>
                <a:ea typeface="+mn-ea"/>
                <a:cs typeface="+mn-cs"/>
              </a:rPr>
              <a:t>Then the Pharisees went and plotted how they might entangle Him in His talk.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22:15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C2A34111-CBF7-478F-B8FD-47C29CDC44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01D718-35E1-4CF7-94F7-73C499DB82D2}" type="slidenum">
              <a:rPr lang="en-US" altLang="en-US" smtClean="0">
                <a:latin typeface="Arial" panose="020B0604020202020204" pitchFamily="34" charset="0"/>
              </a:rPr>
              <a:pPr>
                <a:spcBef>
                  <a:spcPct val="0"/>
                </a:spcBef>
              </a:pPr>
              <a:t>35</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23CE506-F6B3-4C79-8BA3-2AF26098DDB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2A1E7DA-909E-444E-8A44-0703D8EF98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Therefore, in the resurrection, whose wife of the seven will she be? For they all had her." </a:t>
            </a:r>
            <a:r>
              <a:rPr lang="en-US" altLang="en-US" b="1" dirty="0"/>
              <a:t>(Matthew 22:28)</a:t>
            </a:r>
          </a:p>
          <a:p>
            <a:pPr eaLnBrk="1" hangingPunct="1">
              <a:spcBef>
                <a:spcPct val="0"/>
              </a:spcBef>
            </a:pPr>
            <a:r>
              <a:rPr lang="en-US" altLang="en-US" dirty="0"/>
              <a:t>    1. Another very insincere question, the Sadducees did not even believe in the resurrection, they wanted to set a trap for Jesus.</a:t>
            </a:r>
          </a:p>
          <a:p>
            <a:pPr eaLnBrk="1" hangingPunct="1">
              <a:spcBef>
                <a:spcPct val="0"/>
              </a:spcBef>
            </a:pPr>
            <a:endParaRPr lang="en-US" altLang="en-US" dirty="0"/>
          </a:p>
        </p:txBody>
      </p:sp>
      <p:sp>
        <p:nvSpPr>
          <p:cNvPr id="71684" name="Slide Number Placeholder 3">
            <a:extLst>
              <a:ext uri="{FF2B5EF4-FFF2-40B4-BE49-F238E27FC236}">
                <a16:creationId xmlns:a16="http://schemas.microsoft.com/office/drawing/2014/main" id="{94049820-E46B-47CB-86DF-A38DD0D4A9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1CBDF5-4A09-428E-9716-4DDC6D99224F}" type="slidenum">
              <a:rPr lang="en-US" altLang="en-US" smtClean="0">
                <a:latin typeface="Arial" panose="020B0604020202020204" pitchFamily="34" charset="0"/>
              </a:rPr>
              <a:pPr>
                <a:spcBef>
                  <a:spcPct val="0"/>
                </a:spcBef>
              </a:pPr>
              <a:t>36</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299D59A-E1F7-417E-9F67-1D7FC999198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6014883-3C6E-4940-90CC-57FF69BE6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Then one of them, a lawyer, asked Him a question, testing Him, and saying, "Teacher, which is the great commandment in the law?" </a:t>
            </a:r>
            <a:r>
              <a:rPr lang="en-US" altLang="en-US" b="1" dirty="0"/>
              <a:t>(Matthew 22:35-36)</a:t>
            </a:r>
          </a:p>
          <a:p>
            <a:pPr eaLnBrk="1" hangingPunct="1">
              <a:spcBef>
                <a:spcPct val="0"/>
              </a:spcBef>
            </a:pPr>
            <a:r>
              <a:rPr lang="en-US" altLang="en-US" dirty="0"/>
              <a:t>    1. Just like Satan, always testing, just another insincere test question.</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DC13D7D6-102C-4C9D-8A02-DA4B7D42BB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253707-8F02-4046-80C3-E1AF32519716}" type="slidenum">
              <a:rPr lang="en-US" altLang="en-US" smtClean="0">
                <a:latin typeface="Arial" panose="020B0604020202020204" pitchFamily="34" charset="0"/>
              </a:rPr>
              <a:pPr>
                <a:spcBef>
                  <a:spcPct val="0"/>
                </a:spcBef>
              </a:pPr>
              <a:t>37</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5E192A2-0155-4535-8C5F-413FA873B71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5431E09-8E00-41CB-AC63-3A597C4CBE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Some questioned sincerely; others with ulterior motives</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2. It is good to go to God with questions; no greater source of wisdom for the answers to our questions</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Far too many question Him, only to impugn His integrity, or question His authority in their in their lives</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4. Have you come here to the house of God to ask a question of Him? </a:t>
            </a:r>
          </a:p>
          <a:p>
            <a:pPr eaLnBrk="1" hangingPunct="1">
              <a:spcBef>
                <a:spcPct val="0"/>
              </a:spcBef>
            </a:pPr>
            <a:r>
              <a:rPr lang="en-US" altLang="en-US" dirty="0"/>
              <a:t>    5. Ask yourself this first, “Is it a sincere question?”</a:t>
            </a:r>
          </a:p>
        </p:txBody>
      </p:sp>
      <p:sp>
        <p:nvSpPr>
          <p:cNvPr id="75780" name="Slide Number Placeholder 3">
            <a:extLst>
              <a:ext uri="{FF2B5EF4-FFF2-40B4-BE49-F238E27FC236}">
                <a16:creationId xmlns:a16="http://schemas.microsoft.com/office/drawing/2014/main" id="{46C0ADE9-1F13-4C98-915E-630E9B136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6D7077-65F7-43C6-BB6E-3F64D2989510}" type="slidenum">
              <a:rPr lang="en-US" altLang="en-US" smtClean="0">
                <a:latin typeface="Arial" panose="020B0604020202020204" pitchFamily="34" charset="0"/>
              </a:rPr>
              <a:pPr>
                <a:spcBef>
                  <a:spcPct val="0"/>
                </a:spcBef>
              </a:pPr>
              <a:t>38</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Hearing and faith, </a:t>
            </a:r>
            <a:r>
              <a:rPr lang="en-US" sz="1200" b="1" kern="1200" dirty="0">
                <a:solidFill>
                  <a:schemeClr val="tx1"/>
                </a:solidFill>
                <a:effectLst/>
                <a:latin typeface="+mn-lt"/>
                <a:ea typeface="+mn-ea"/>
                <a:cs typeface="+mn-cs"/>
              </a:rPr>
              <a:t>Rom. 10:17; Mark 16:16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Repentance, </a:t>
            </a:r>
            <a:r>
              <a:rPr lang="en-US" sz="1200" b="1" kern="1200" dirty="0">
                <a:solidFill>
                  <a:schemeClr val="tx1"/>
                </a:solidFill>
                <a:effectLst/>
                <a:latin typeface="+mn-lt"/>
                <a:ea typeface="+mn-ea"/>
                <a:cs typeface="+mn-cs"/>
              </a:rPr>
              <a:t>Acts 2:38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Professing Christ, </a:t>
            </a:r>
            <a:r>
              <a:rPr lang="en-US" sz="1200" b="1" kern="1200" dirty="0">
                <a:solidFill>
                  <a:schemeClr val="tx1"/>
                </a:solidFill>
                <a:effectLst/>
                <a:latin typeface="+mn-lt"/>
                <a:ea typeface="+mn-ea"/>
                <a:cs typeface="+mn-cs"/>
              </a:rPr>
              <a:t>Rom. 10:9-10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Immersion in water, </a:t>
            </a:r>
            <a:r>
              <a:rPr lang="en-US" sz="1200" b="1" kern="1200" dirty="0">
                <a:solidFill>
                  <a:schemeClr val="tx1"/>
                </a:solidFill>
                <a:effectLst/>
                <a:latin typeface="+mn-lt"/>
                <a:ea typeface="+mn-ea"/>
                <a:cs typeface="+mn-cs"/>
              </a:rPr>
              <a:t>Rom. 6:3-5; Acts 22:16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5.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6. Prayerful penitence for the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Repent therefore of this your wickedness, and pray God if perhaps the thought of your heart may be forgiven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8:22)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&gt;&gt;&gt;&gt;&gt;&gt;&gt;&gt;&gt;&gt;&gt;&gt;&gt;&gt;&gt;&gt;&gt;&gt;&gt;&gt;</a:t>
            </a:r>
          </a:p>
          <a:p>
            <a:r>
              <a:rPr lang="en-US" sz="1200" kern="1200" dirty="0">
                <a:solidFill>
                  <a:schemeClr val="tx1"/>
                </a:solidFill>
                <a:effectLst/>
                <a:latin typeface="+mn-lt"/>
                <a:ea typeface="+mn-ea"/>
                <a:cs typeface="+mn-cs"/>
              </a:rPr>
              <a:t>    Song List</a:t>
            </a:r>
          </a:p>
          <a:p>
            <a:endParaRPr lang="en-US" dirty="0"/>
          </a:p>
        </p:txBody>
      </p:sp>
      <p:sp>
        <p:nvSpPr>
          <p:cNvPr id="4" name="Slide Number Placeholder 3"/>
          <p:cNvSpPr>
            <a:spLocks noGrp="1"/>
          </p:cNvSpPr>
          <p:nvPr>
            <p:ph type="sldNum" sz="quarter" idx="5"/>
          </p:nvPr>
        </p:nvSpPr>
        <p:spPr/>
        <p:txBody>
          <a:bodyPr/>
          <a:lstStyle/>
          <a:p>
            <a:pPr>
              <a:defRPr/>
            </a:pPr>
            <a:fld id="{7AFF2890-5B8E-49F6-9E71-7A713F38C1D9}" type="slidenum">
              <a:rPr lang="en-US" altLang="en-US" smtClean="0"/>
              <a:pPr>
                <a:defRPr/>
              </a:pPr>
              <a:t>39</a:t>
            </a:fld>
            <a:endParaRPr lang="en-US" altLang="en-US"/>
          </a:p>
        </p:txBody>
      </p:sp>
    </p:spTree>
    <p:extLst>
      <p:ext uri="{BB962C8B-B14F-4D97-AF65-F5344CB8AC3E}">
        <p14:creationId xmlns:p14="http://schemas.microsoft.com/office/powerpoint/2010/main" val="2193926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6622C1D-47B4-4B50-A590-A06315E85C1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FD364C1-234E-4A57-B04C-472CE4067CD9}"/>
              </a:ext>
            </a:extLst>
          </p:cNvPr>
          <p:cNvSpPr>
            <a:spLocks noGrp="1"/>
          </p:cNvSpPr>
          <p:nvPr>
            <p:ph type="body" idx="1"/>
          </p:nvPr>
        </p:nvSpPr>
        <p:spPr/>
        <p:txBody>
          <a:bodyPr/>
          <a:lstStyle/>
          <a:p>
            <a:pPr eaLnBrk="1" fontAlgn="auto" hangingPunct="1">
              <a:spcBef>
                <a:spcPts val="0"/>
              </a:spcBef>
              <a:spcAft>
                <a:spcPts val="0"/>
              </a:spcAft>
              <a:defRPr/>
            </a:pPr>
            <a: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t>    1. Some came to Jesus just “To Seek a Sign” </a:t>
            </a:r>
          </a:p>
          <a:p>
            <a:pPr eaLnBrk="1" fontAlgn="auto" hangingPunct="1">
              <a:spcBef>
                <a:spcPts val="0"/>
              </a:spcBef>
              <a:spcAft>
                <a:spcPts val="0"/>
              </a:spcAft>
              <a:defRPr/>
            </a:pPr>
            <a: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t>    2. The thrill of magic was on their mind, they were not seeking the proof that He was the Son of God, but a cheap momentary thrill.</a:t>
            </a:r>
            <a:endParaRPr lang="en-US" dirty="0"/>
          </a:p>
        </p:txBody>
      </p:sp>
      <p:sp>
        <p:nvSpPr>
          <p:cNvPr id="77828" name="Slide Number Placeholder 3">
            <a:extLst>
              <a:ext uri="{FF2B5EF4-FFF2-40B4-BE49-F238E27FC236}">
                <a16:creationId xmlns:a16="http://schemas.microsoft.com/office/drawing/2014/main" id="{D3A53E96-3322-4A48-9122-25BA729942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4E1D39-E812-4C73-8105-57908307D06F}" type="slidenum">
              <a:rPr lang="en-US" altLang="en-US" smtClean="0">
                <a:latin typeface="Arial" panose="020B0604020202020204" pitchFamily="34" charset="0"/>
              </a:rPr>
              <a:pPr>
                <a:spcBef>
                  <a:spcPct val="0"/>
                </a:spcBef>
              </a:pPr>
              <a:t>41</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449FADB-468E-4476-B4E7-C82BE5FF6D9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8855CAC-4E87-4D43-96DB-7FC9F6737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Jesus often asked, “Why?”</a:t>
            </a:r>
          </a:p>
          <a:p>
            <a:pPr eaLnBrk="1" hangingPunct="1">
              <a:spcBef>
                <a:spcPct val="0"/>
              </a:spcBef>
            </a:pPr>
            <a:r>
              <a:rPr lang="en-US" altLang="en-US" dirty="0">
                <a:latin typeface="Times New Roman" panose="02020603050405020304" pitchFamily="18" charset="0"/>
                <a:cs typeface="Times New Roman" panose="02020603050405020304" pitchFamily="18" charset="0"/>
              </a:rPr>
              <a:t>    2. </a:t>
            </a:r>
            <a:r>
              <a:rPr lang="en-US" altLang="en-US" b="1" dirty="0">
                <a:latin typeface="Times New Roman" panose="02020603050405020304" pitchFamily="18" charset="0"/>
                <a:cs typeface="Times New Roman" panose="02020603050405020304" pitchFamily="18" charset="0"/>
              </a:rPr>
              <a:t>45</a:t>
            </a:r>
            <a:r>
              <a:rPr lang="en-US" altLang="en-US" dirty="0">
                <a:latin typeface="Times New Roman" panose="02020603050405020304" pitchFamily="18" charset="0"/>
                <a:cs typeface="Times New Roman" panose="02020603050405020304" pitchFamily="18" charset="0"/>
              </a:rPr>
              <a:t> of the </a:t>
            </a:r>
            <a:r>
              <a:rPr lang="en-US" altLang="en-US" b="1" dirty="0">
                <a:latin typeface="Times New Roman" panose="02020603050405020304" pitchFamily="18" charset="0"/>
                <a:cs typeface="Times New Roman" panose="02020603050405020304" pitchFamily="18" charset="0"/>
              </a:rPr>
              <a:t>120 </a:t>
            </a:r>
            <a:r>
              <a:rPr lang="en-US" altLang="en-US" dirty="0">
                <a:latin typeface="Times New Roman" panose="02020603050405020304" pitchFamily="18" charset="0"/>
                <a:cs typeface="Times New Roman" panose="02020603050405020304" pitchFamily="18" charset="0"/>
              </a:rPr>
              <a:t>times it is used in the New Testament, Jesus used it.  </a:t>
            </a:r>
          </a:p>
          <a:p>
            <a:pPr eaLnBrk="1" hangingPunct="1">
              <a:spcBef>
                <a:spcPct val="0"/>
              </a:spcBef>
            </a:pPr>
            <a:r>
              <a:rPr lang="en-US" altLang="en-US" dirty="0">
                <a:latin typeface="Times New Roman" panose="02020603050405020304" pitchFamily="18" charset="0"/>
                <a:cs typeface="Times New Roman" panose="02020603050405020304" pitchFamily="18" charset="0"/>
              </a:rPr>
              <a:t>    3. That leaves </a:t>
            </a:r>
            <a:r>
              <a:rPr lang="en-US" altLang="en-US" b="1" dirty="0">
                <a:latin typeface="Times New Roman" panose="02020603050405020304" pitchFamily="18" charset="0"/>
                <a:cs typeface="Times New Roman" panose="02020603050405020304" pitchFamily="18" charset="0"/>
              </a:rPr>
              <a:t>75</a:t>
            </a:r>
            <a:r>
              <a:rPr lang="en-US" altLang="en-US" dirty="0">
                <a:latin typeface="Times New Roman" panose="02020603050405020304" pitchFamily="18" charset="0"/>
                <a:cs typeface="Times New Roman" panose="02020603050405020304" pitchFamily="18" charset="0"/>
              </a:rPr>
              <a:t> times for everyone else in the world to ask; Why?</a:t>
            </a:r>
          </a:p>
        </p:txBody>
      </p:sp>
      <p:sp>
        <p:nvSpPr>
          <p:cNvPr id="8196" name="Slide Number Placeholder 3">
            <a:extLst>
              <a:ext uri="{FF2B5EF4-FFF2-40B4-BE49-F238E27FC236}">
                <a16:creationId xmlns:a16="http://schemas.microsoft.com/office/drawing/2014/main" id="{52BC1864-F9EC-4625-9C94-4ED8D3E3B0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7F9E61-6FF7-4667-A494-9240423F3EBE}"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395BA77-F4E2-4F62-A1EF-F75063D89CB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59F8753B-C78E-4FA2-AD66-9ADE2B464D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Then some of the scribes and Pharisees answered, saying, "Teacher, we want to see a sign from You." </a:t>
            </a:r>
            <a:r>
              <a:rPr lang="en-US" altLang="en-US" dirty="0"/>
              <a:t>(</a:t>
            </a:r>
            <a:r>
              <a:rPr lang="en-US" altLang="en-US" b="1" dirty="0"/>
              <a:t>Matthew 12:38</a:t>
            </a:r>
            <a:r>
              <a:rPr lang="en-US" altLang="en-US" dirty="0"/>
              <a:t>)</a:t>
            </a:r>
          </a:p>
          <a:p>
            <a:pPr eaLnBrk="1" hangingPunct="1">
              <a:spcBef>
                <a:spcPct val="0"/>
              </a:spcBef>
            </a:pPr>
            <a:r>
              <a:rPr lang="en-US" altLang="en-US" dirty="0"/>
              <a:t>    1. How many had they already seen?</a:t>
            </a:r>
          </a:p>
          <a:p>
            <a:pPr eaLnBrk="1" hangingPunct="1">
              <a:spcBef>
                <a:spcPct val="0"/>
              </a:spcBef>
            </a:pPr>
            <a:r>
              <a:rPr lang="en-US" altLang="en-US" dirty="0"/>
              <a:t>    2. Jesus had been doing miracles for over two years.</a:t>
            </a:r>
          </a:p>
          <a:p>
            <a:pPr eaLnBrk="1" hangingPunct="1">
              <a:spcBef>
                <a:spcPct val="0"/>
              </a:spcBef>
            </a:pPr>
            <a:r>
              <a:rPr lang="en-US" altLang="en-US" dirty="0"/>
              <a:t>    3. And yet they feigned that they wanted another.</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951BD821-33A1-4830-B163-781DECB2D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70A3E1-DA0B-4016-8C05-50F82C3DC0A3}" type="slidenum">
              <a:rPr lang="en-US" altLang="en-US" smtClean="0">
                <a:latin typeface="Arial" panose="020B0604020202020204" pitchFamily="34" charset="0"/>
              </a:rPr>
              <a:pPr>
                <a:spcBef>
                  <a:spcPct val="0"/>
                </a:spcBef>
              </a:pPr>
              <a:t>42</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C67F231-6C7B-44DE-9990-C565AAA1059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9CD461BA-7C4D-4A3B-87B9-101833F143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solidFill>
                  <a:srgbClr val="FFFF00"/>
                </a:solidFill>
              </a:rPr>
              <a:t>Then the Pharisees and Sadducees came, and testing Him asked that He would show them a sign from heaven</a:t>
            </a:r>
            <a:r>
              <a:rPr lang="en-US" altLang="en-US" b="1" i="1" dirty="0">
                <a:solidFill>
                  <a:srgbClr val="FFFF00"/>
                </a:solidFill>
              </a:rPr>
              <a:t>. </a:t>
            </a:r>
            <a:r>
              <a:rPr lang="en-US" altLang="en-US" b="1" dirty="0">
                <a:solidFill>
                  <a:srgbClr val="FFFF00"/>
                </a:solidFill>
              </a:rPr>
              <a:t>(Matthew 16:1)</a:t>
            </a:r>
          </a:p>
          <a:p>
            <a:pPr eaLnBrk="1" hangingPunct="1">
              <a:spcBef>
                <a:spcPct val="0"/>
              </a:spcBef>
            </a:pPr>
            <a:r>
              <a:rPr lang="en-US" altLang="en-US" dirty="0">
                <a:solidFill>
                  <a:srgbClr val="FFFF00"/>
                </a:solidFill>
              </a:rPr>
              <a:t>    1. Again, the insincerity of the test, they had already rejected what they had seen.  </a:t>
            </a:r>
          </a:p>
          <a:p>
            <a:pPr eaLnBrk="1" hangingPunct="1">
              <a:spcBef>
                <a:spcPct val="0"/>
              </a:spcBef>
            </a:pPr>
            <a:r>
              <a:rPr lang="en-US" altLang="en-US" dirty="0">
                <a:solidFill>
                  <a:srgbClr val="FFFF00"/>
                </a:solidFill>
              </a:rPr>
              <a:t>    2. They wanted to set a trap for the Savior.</a:t>
            </a:r>
          </a:p>
        </p:txBody>
      </p:sp>
      <p:sp>
        <p:nvSpPr>
          <p:cNvPr id="81924" name="Slide Number Placeholder 3">
            <a:extLst>
              <a:ext uri="{FF2B5EF4-FFF2-40B4-BE49-F238E27FC236}">
                <a16:creationId xmlns:a16="http://schemas.microsoft.com/office/drawing/2014/main" id="{123A2F6E-D1B6-4931-893C-21C7B313AB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F1E04A-9B3C-49B5-990E-06D63649B82F}" type="slidenum">
              <a:rPr lang="en-US" altLang="en-US" smtClean="0">
                <a:latin typeface="Arial" panose="020B0604020202020204" pitchFamily="34" charset="0"/>
              </a:rPr>
              <a:pPr>
                <a:spcBef>
                  <a:spcPct val="0"/>
                </a:spcBef>
              </a:pPr>
              <a:t>43</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C18D6CD-EC8C-4694-951E-F3355EDAC79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591223F9-CED6-4FE1-9F75-0AE9FDA3AE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Again, many only seek Him in problematic times and situations in their lives</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&gt;&gt;&gt;&gt;&gt;&gt;&gt;&gt;&gt;&gt;&gt;&gt;&gt;</a:t>
            </a:r>
          </a:p>
          <a:p>
            <a:pPr eaLnBrk="1" hangingPunct="1">
              <a:spcBef>
                <a:spcPct val="0"/>
              </a:spcBef>
            </a:pPr>
            <a:r>
              <a:rPr lang="en-US" altLang="en-US" dirty="0"/>
              <a:t>    2. They cry </a:t>
            </a:r>
            <a:r>
              <a:rPr lang="en-US" altLang="en-US" dirty="0">
                <a:solidFill>
                  <a:srgbClr val="000099"/>
                </a:solidFill>
                <a:latin typeface="Times New Roman" panose="02020603050405020304" pitchFamily="18" charset="0"/>
                <a:cs typeface="Times New Roman" panose="02020603050405020304" pitchFamily="18" charset="0"/>
              </a:rPr>
              <a:t>“</a:t>
            </a:r>
            <a:r>
              <a:rPr lang="en-US" altLang="en-US" b="0" i="1" dirty="0">
                <a:solidFill>
                  <a:srgbClr val="000099"/>
                </a:solidFill>
                <a:latin typeface="Times New Roman" panose="02020603050405020304" pitchFamily="18" charset="0"/>
                <a:cs typeface="Times New Roman" panose="02020603050405020304" pitchFamily="18" charset="0"/>
              </a:rPr>
              <a:t>Just tell me what to do, Lord</a:t>
            </a:r>
            <a:r>
              <a:rPr lang="en-US" altLang="en-US" dirty="0">
                <a:solidFill>
                  <a:srgbClr val="000099"/>
                </a:solidFill>
                <a:latin typeface="Times New Roman" panose="02020603050405020304" pitchFamily="18" charset="0"/>
                <a:cs typeface="Times New Roman" panose="02020603050405020304" pitchFamily="18" charset="0"/>
              </a:rPr>
              <a:t>” and they expect an answer, without ever picking up His word, “the Bible”</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a:t>
            </a:r>
            <a:r>
              <a:rPr lang="en-US" altLang="en-US" i="1" dirty="0">
                <a:solidFill>
                  <a:srgbClr val="000099"/>
                </a:solidFill>
                <a:latin typeface="Times New Roman" panose="02020603050405020304" pitchFamily="18" charset="0"/>
                <a:cs typeface="Times New Roman" panose="02020603050405020304" pitchFamily="18" charset="0"/>
              </a:rPr>
              <a:t>Just show me a sign</a:t>
            </a:r>
            <a:r>
              <a:rPr lang="en-US" altLang="en-US" dirty="0">
                <a:solidFill>
                  <a:srgbClr val="000099"/>
                </a:solidFill>
                <a:latin typeface="Times New Roman" panose="02020603050405020304" pitchFamily="18" charset="0"/>
                <a:cs typeface="Times New Roman" panose="02020603050405020304" pitchFamily="18" charset="0"/>
              </a:rPr>
              <a:t>”. </a:t>
            </a:r>
            <a:r>
              <a:rPr lang="en-US" altLang="en-US" i="0" dirty="0">
                <a:solidFill>
                  <a:srgbClr val="000099"/>
                </a:solidFill>
                <a:latin typeface="Times New Roman" panose="02020603050405020304" pitchFamily="18" charset="0"/>
                <a:cs typeface="Times New Roman" panose="02020603050405020304" pitchFamily="18" charset="0"/>
              </a:rPr>
              <a:t>Show me the sign that confirms what I want to believe, not what you said.</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4. “Just get me out of this one…. ” Lord and I won’t ask again until the next crisis in my life. </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5. If you’ve come for God’s answer, go look into His Word.  </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6. Ask yourself “What does the Bible say?” </a:t>
            </a:r>
          </a:p>
          <a:p>
            <a:pPr eaLnBrk="1" hangingPunct="1">
              <a:spcBef>
                <a:spcPct val="0"/>
              </a:spcBef>
            </a:pPr>
            <a:endParaRPr lang="en-US" altLang="en-US" dirty="0">
              <a:solidFill>
                <a:srgbClr val="000099"/>
              </a:solidFill>
              <a:latin typeface="Times New Roman" panose="02020603050405020304" pitchFamily="18" charset="0"/>
              <a:cs typeface="Times New Roman" panose="02020603050405020304" pitchFamily="18" charset="0"/>
            </a:endParaRPr>
          </a:p>
          <a:p>
            <a:pPr eaLnBrk="1" hangingPunct="1">
              <a:spcBef>
                <a:spcPct val="0"/>
              </a:spcBef>
            </a:pPr>
            <a:endParaRPr lang="en-US" altLang="en-US" dirty="0">
              <a:solidFill>
                <a:srgbClr val="000099"/>
              </a:solidFill>
              <a:latin typeface="Times New Roman" panose="02020603050405020304" pitchFamily="18" charset="0"/>
              <a:cs typeface="Times New Roman" panose="02020603050405020304" pitchFamily="18" charset="0"/>
            </a:endParaRPr>
          </a:p>
          <a:p>
            <a:pPr eaLnBrk="1" hangingPunct="1">
              <a:spcBef>
                <a:spcPct val="0"/>
              </a:spcBef>
            </a:pPr>
            <a:endParaRPr lang="en-US" altLang="en-US" dirty="0">
              <a:solidFill>
                <a:srgbClr val="000099"/>
              </a:solidFill>
              <a:latin typeface="Times New Roman" panose="02020603050405020304" pitchFamily="18" charset="0"/>
              <a:cs typeface="Times New Roman" panose="02020603050405020304" pitchFamily="18" charset="0"/>
            </a:endParaRPr>
          </a:p>
          <a:p>
            <a:pPr eaLnBrk="1" hangingPunct="1">
              <a:spcBef>
                <a:spcPct val="0"/>
              </a:spcBef>
            </a:pPr>
            <a:endParaRPr lang="en-US" altLang="en-US" dirty="0"/>
          </a:p>
        </p:txBody>
      </p:sp>
      <p:sp>
        <p:nvSpPr>
          <p:cNvPr id="83972" name="Slide Number Placeholder 3">
            <a:extLst>
              <a:ext uri="{FF2B5EF4-FFF2-40B4-BE49-F238E27FC236}">
                <a16:creationId xmlns:a16="http://schemas.microsoft.com/office/drawing/2014/main" id="{51CD93BF-4616-4751-9663-17BF94632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4B70-99EE-477F-98CE-6DD3E38D6F54}" type="slidenum">
              <a:rPr lang="en-US" altLang="en-US" smtClean="0">
                <a:latin typeface="Arial" panose="020B0604020202020204" pitchFamily="34" charset="0"/>
              </a:rPr>
              <a:pPr>
                <a:spcBef>
                  <a:spcPct val="0"/>
                </a:spcBef>
              </a:pPr>
              <a:t>44</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E1FBF2F-1C39-4F8B-B44F-D691F68FFB5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E4A480E4-CE0E-4B76-BF41-A8DAAB7A3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God, who at various times and in various ways spoke in time past to the fathers by the prophets, has in these last days spoken to us by His Son, whom He has appointed heir of all things, through whom also He made the worlds; </a:t>
            </a:r>
            <a:r>
              <a:rPr lang="en-US" altLang="en-US" b="1" dirty="0"/>
              <a:t>(Hebrews 1:1-2)</a:t>
            </a:r>
          </a:p>
          <a:p>
            <a:pPr eaLnBrk="1" hangingPunct="1">
              <a:spcBef>
                <a:spcPct val="0"/>
              </a:spcBef>
            </a:pPr>
            <a:r>
              <a:rPr lang="en-US" altLang="en-US" dirty="0"/>
              <a:t>    1. God no longer speaks to us like He did to the patriarch in olden times, today it is through His word, and only His word.</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86020" name="Slide Number Placeholder 3">
            <a:extLst>
              <a:ext uri="{FF2B5EF4-FFF2-40B4-BE49-F238E27FC236}">
                <a16:creationId xmlns:a16="http://schemas.microsoft.com/office/drawing/2014/main" id="{70104A52-C42D-4913-9C79-21F5EAA3F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0F6BB6-BB73-4095-945E-A08D0442247C}" type="slidenum">
              <a:rPr lang="en-US" altLang="en-US" smtClean="0">
                <a:latin typeface="Arial" panose="020B0604020202020204" pitchFamily="34" charset="0"/>
              </a:rPr>
              <a:pPr>
                <a:spcBef>
                  <a:spcPct val="0"/>
                </a:spcBef>
              </a:pPr>
              <a:t>45</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E07EC0B-8F72-45D0-935F-44287A91D4F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C999EAD-3E01-4D63-A2E8-DD3709274DD0}"/>
              </a:ext>
            </a:extLst>
          </p:cNvPr>
          <p:cNvSpPr>
            <a:spLocks noGrp="1"/>
          </p:cNvSpPr>
          <p:nvPr>
            <p:ph type="body" idx="1"/>
          </p:nvPr>
        </p:nvSpPr>
        <p:spPr/>
        <p:txBody>
          <a:bodyPr/>
          <a:lstStyle/>
          <a:p>
            <a:pPr eaLnBrk="1" fontAlgn="auto" hangingPunct="1">
              <a:spcBef>
                <a:spcPts val="0"/>
              </a:spcBef>
              <a:spcAft>
                <a:spcPts val="0"/>
              </a:spcAft>
              <a:defRPr/>
            </a:pPr>
            <a: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t>Some came to Jesus “To Bring Their Children” for His blessings.</a:t>
            </a:r>
          </a:p>
          <a:p>
            <a:pPr eaLnBrk="1" fontAlgn="auto" hangingPunct="1">
              <a:spcBef>
                <a:spcPts val="0"/>
              </a:spcBef>
              <a:spcAft>
                <a:spcPts val="0"/>
              </a:spcAft>
              <a:defRPr/>
            </a:pPr>
            <a:endParaRPr lang="en-US" dirty="0"/>
          </a:p>
        </p:txBody>
      </p:sp>
      <p:sp>
        <p:nvSpPr>
          <p:cNvPr id="88068" name="Slide Number Placeholder 3">
            <a:extLst>
              <a:ext uri="{FF2B5EF4-FFF2-40B4-BE49-F238E27FC236}">
                <a16:creationId xmlns:a16="http://schemas.microsoft.com/office/drawing/2014/main" id="{FF086EA8-7F6F-4F07-A58F-27364030B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ECB165-1BAC-4BCD-9A7A-7B8DD108DDD5}" type="slidenum">
              <a:rPr lang="en-US" altLang="en-US" smtClean="0">
                <a:latin typeface="Arial" panose="020B0604020202020204" pitchFamily="34" charset="0"/>
              </a:rPr>
              <a:pPr>
                <a:spcBef>
                  <a:spcPct val="0"/>
                </a:spcBef>
              </a:pPr>
              <a:t>46</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80E356C-46CF-4F04-A9FB-212D6B0D67E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59C8F3CC-8637-46EC-A2E7-652628E2C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Then little children were brought to Him that He might put His hands on them and pray, but the disciples rebuked them. </a:t>
            </a:r>
            <a:r>
              <a:rPr lang="en-US" altLang="en-US" dirty="0"/>
              <a:t>(</a:t>
            </a:r>
            <a:r>
              <a:rPr lang="en-US" altLang="en-US" b="1" dirty="0"/>
              <a:t>Matthew 19:13</a:t>
            </a:r>
            <a:r>
              <a:rPr lang="en-US" altLang="en-US" dirty="0"/>
              <a:t>)</a:t>
            </a:r>
          </a:p>
          <a:p>
            <a:pPr eaLnBrk="1" hangingPunct="1">
              <a:spcBef>
                <a:spcPct val="0"/>
              </a:spcBef>
            </a:pPr>
            <a:r>
              <a:rPr lang="en-US" altLang="en-US" dirty="0"/>
              <a:t>    1. Some people truly wanted Jesus’ blessings and prayers for their children.</a:t>
            </a:r>
          </a:p>
          <a:p>
            <a:pPr eaLnBrk="1" hangingPunct="1">
              <a:spcBef>
                <a:spcPct val="0"/>
              </a:spcBef>
            </a:pPr>
            <a:r>
              <a:rPr lang="en-US" altLang="en-US" dirty="0"/>
              <a:t>    2. Yet even the disciples did not recognize the sincerity of these requests.</a:t>
            </a:r>
          </a:p>
          <a:p>
            <a:pPr eaLnBrk="1" hangingPunct="1">
              <a:spcBef>
                <a:spcPct val="0"/>
              </a:spcBef>
            </a:pPr>
            <a:endParaRPr lang="en-US" altLang="en-US" dirty="0"/>
          </a:p>
        </p:txBody>
      </p:sp>
      <p:sp>
        <p:nvSpPr>
          <p:cNvPr id="90116" name="Slide Number Placeholder 3">
            <a:extLst>
              <a:ext uri="{FF2B5EF4-FFF2-40B4-BE49-F238E27FC236}">
                <a16:creationId xmlns:a16="http://schemas.microsoft.com/office/drawing/2014/main" id="{BDE17EB6-0B8E-4FAA-9258-2D182861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74DC02-A184-4930-8227-15337EAEEF00}" type="slidenum">
              <a:rPr lang="en-US" altLang="en-US" smtClean="0">
                <a:latin typeface="Arial" panose="020B0604020202020204" pitchFamily="34" charset="0"/>
              </a:rPr>
              <a:pPr>
                <a:spcBef>
                  <a:spcPct val="0"/>
                </a:spcBef>
              </a:pPr>
              <a:t>47</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2EF1670-DFDE-42B8-BC66-D69D7F2941C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E1AD4E6B-7840-43BD-A881-2531F9836A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What a noble reason to come to the Lord!  If you love them, you will be concerned for their souls, first of all.</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2. What better place to take them?  It is always best to learn at the feet of the Greatest Master of the subject you are seriously contemplating. </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Have you come to bring your children to the Lord? </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4. It is the very best thing for you to do and an action that you can take for with and for them.</a:t>
            </a:r>
          </a:p>
          <a:p>
            <a:pPr eaLnBrk="1" hangingPunct="1">
              <a:spcBef>
                <a:spcPct val="0"/>
              </a:spcBef>
            </a:pPr>
            <a:endParaRPr lang="en-US" altLang="en-US" dirty="0"/>
          </a:p>
        </p:txBody>
      </p:sp>
      <p:sp>
        <p:nvSpPr>
          <p:cNvPr id="92164" name="Slide Number Placeholder 3">
            <a:extLst>
              <a:ext uri="{FF2B5EF4-FFF2-40B4-BE49-F238E27FC236}">
                <a16:creationId xmlns:a16="http://schemas.microsoft.com/office/drawing/2014/main" id="{819B4000-A29B-4B2C-9ED4-A50A44C35B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9F3A3A-5526-4601-91FB-0EC30DFFF2E4}" type="slidenum">
              <a:rPr lang="en-US" altLang="en-US" smtClean="0">
                <a:latin typeface="Arial" panose="020B0604020202020204" pitchFamily="34" charset="0"/>
              </a:rPr>
              <a:pPr>
                <a:spcBef>
                  <a:spcPct val="0"/>
                </a:spcBef>
              </a:pPr>
              <a:t>48</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0BF1883-C55A-42BA-A3C2-8AC44E71A0C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850C05E-38F5-4E94-863C-FA97F62E16D1}"/>
              </a:ext>
            </a:extLst>
          </p:cNvPr>
          <p:cNvSpPr>
            <a:spLocks noGrp="1"/>
          </p:cNvSpPr>
          <p:nvPr>
            <p:ph type="body" idx="1"/>
          </p:nvPr>
        </p:nvSpPr>
        <p:spPr/>
        <p:txBody>
          <a:bodyPr/>
          <a:lstStyle/>
          <a:p>
            <a:pPr eaLnBrk="1" fontAlgn="auto" hangingPunct="1">
              <a:spcBef>
                <a:spcPts val="0"/>
              </a:spcBef>
              <a:spcAft>
                <a:spcPts val="0"/>
              </a:spcAft>
              <a:defRPr/>
            </a:pPr>
            <a: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t>    1. Some came to Jesus “To Obtain Eternal Life”</a:t>
            </a:r>
          </a:p>
          <a:p>
            <a:pPr eaLnBrk="1" fontAlgn="auto" hangingPunct="1">
              <a:spcBef>
                <a:spcPts val="0"/>
              </a:spcBef>
              <a:spcAft>
                <a:spcPts val="0"/>
              </a:spcAft>
              <a:defRPr/>
            </a:pPr>
            <a:endParaRPr lang="en-US"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a:p>
            <a:pPr eaLnBrk="1" fontAlgn="auto" hangingPunct="1">
              <a:spcBef>
                <a:spcPts val="0"/>
              </a:spcBef>
              <a:spcAft>
                <a:spcPts val="0"/>
              </a:spcAft>
              <a:defRPr/>
            </a:pPr>
            <a:endParaRPr lang="en-US" dirty="0"/>
          </a:p>
        </p:txBody>
      </p:sp>
      <p:sp>
        <p:nvSpPr>
          <p:cNvPr id="94212" name="Slide Number Placeholder 3">
            <a:extLst>
              <a:ext uri="{FF2B5EF4-FFF2-40B4-BE49-F238E27FC236}">
                <a16:creationId xmlns:a16="http://schemas.microsoft.com/office/drawing/2014/main" id="{02EC1E06-25B1-4691-AA51-754B4AEB8D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CBAEC5-DB1D-441D-A8DF-D6D51831D6D4}" type="slidenum">
              <a:rPr lang="en-US" altLang="en-US" smtClean="0">
                <a:latin typeface="Arial" panose="020B0604020202020204" pitchFamily="34" charset="0"/>
              </a:rPr>
              <a:pPr>
                <a:spcBef>
                  <a:spcPct val="0"/>
                </a:spcBef>
              </a:pPr>
              <a:t>49</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240C4E1-B191-4168-9F68-8F20A1C64A2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C112C443-8F47-4E28-984A-C66830A5E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Now behold, one came and said to Him, "Good Teacher, what good thing shall I do that I may have eternal life?"</a:t>
            </a:r>
            <a:r>
              <a:rPr lang="en-US" altLang="en-US" dirty="0"/>
              <a:t> </a:t>
            </a:r>
            <a:r>
              <a:rPr lang="en-US" altLang="en-US" b="1" dirty="0"/>
              <a:t>(Matthew 19:16)</a:t>
            </a:r>
          </a:p>
          <a:p>
            <a:pPr eaLnBrk="1" hangingPunct="1">
              <a:spcBef>
                <a:spcPct val="0"/>
              </a:spcBef>
            </a:pPr>
            <a:r>
              <a:rPr lang="en-US" altLang="en-US" dirty="0"/>
              <a:t>    1. He knew where to go and how to obtain that eternal life, but </a:t>
            </a:r>
            <a:r>
              <a:rPr lang="en-US" altLang="en-US" u="sng" dirty="0"/>
              <a:t>was he </a:t>
            </a:r>
            <a:r>
              <a:rPr lang="en-US" altLang="en-US" dirty="0"/>
              <a:t>willing to sell all and follow Him?</a:t>
            </a:r>
          </a:p>
          <a:p>
            <a:pPr eaLnBrk="1" hangingPunct="1">
              <a:spcBef>
                <a:spcPct val="0"/>
              </a:spcBef>
            </a:pPr>
            <a:r>
              <a:rPr lang="en-US" altLang="en-US" dirty="0"/>
              <a:t>    2. No! Unfortunately he was not ready.</a:t>
            </a:r>
          </a:p>
          <a:p>
            <a:pPr eaLnBrk="1" hangingPunct="1">
              <a:spcBef>
                <a:spcPct val="0"/>
              </a:spcBef>
            </a:pPr>
            <a:endParaRPr lang="en-US" altLang="en-US" dirty="0"/>
          </a:p>
        </p:txBody>
      </p:sp>
      <p:sp>
        <p:nvSpPr>
          <p:cNvPr id="96260" name="Slide Number Placeholder 3">
            <a:extLst>
              <a:ext uri="{FF2B5EF4-FFF2-40B4-BE49-F238E27FC236}">
                <a16:creationId xmlns:a16="http://schemas.microsoft.com/office/drawing/2014/main" id="{04A8BB98-83F1-433E-B49C-D273364BEF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42FDD8-CA8D-4B71-8D7D-3A8D50DE1051}" type="slidenum">
              <a:rPr lang="en-US" altLang="en-US" smtClean="0">
                <a:latin typeface="Arial" panose="020B0604020202020204" pitchFamily="34" charset="0"/>
              </a:rPr>
              <a:pPr>
                <a:spcBef>
                  <a:spcPct val="0"/>
                </a:spcBef>
              </a:pPr>
              <a:t>50</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C61EDADF-6238-4320-BCD0-5345B07D960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F57702F-D3A2-4EB1-971B-BA249F77B9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The burning question is.  “</a:t>
            </a:r>
            <a:r>
              <a:rPr lang="en-US" altLang="en-US" i="1" dirty="0"/>
              <a:t>What must I do</a:t>
            </a:r>
            <a:r>
              <a:rPr lang="en-US" altLang="en-US" dirty="0"/>
              <a:t>”.  </a:t>
            </a:r>
          </a:p>
          <a:p>
            <a:pPr eaLnBrk="1" hangingPunct="1">
              <a:spcBef>
                <a:spcPct val="0"/>
              </a:spcBef>
            </a:pPr>
            <a:r>
              <a:rPr lang="en-US" altLang="en-US" dirty="0"/>
              <a:t>    2. The answer is:</a:t>
            </a:r>
          </a:p>
          <a:p>
            <a:pPr eaLnBrk="1" hangingPunct="1">
              <a:spcBef>
                <a:spcPct val="0"/>
              </a:spcBef>
            </a:pPr>
            <a:r>
              <a:rPr lang="en-US" altLang="en-US" dirty="0"/>
              <a: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Must come to Him for it.  </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4. There is no other way.</a:t>
            </a:r>
          </a:p>
          <a:p>
            <a:pPr eaLnBrk="1" hangingPunct="1">
              <a:spcBef>
                <a:spcPct val="0"/>
              </a:spcBef>
            </a:pPr>
            <a:endParaRPr lang="en-US" altLang="en-US" dirty="0"/>
          </a:p>
        </p:txBody>
      </p:sp>
      <p:sp>
        <p:nvSpPr>
          <p:cNvPr id="98308" name="Slide Number Placeholder 3">
            <a:extLst>
              <a:ext uri="{FF2B5EF4-FFF2-40B4-BE49-F238E27FC236}">
                <a16:creationId xmlns:a16="http://schemas.microsoft.com/office/drawing/2014/main" id="{AA31D826-B44D-4219-9D66-F3F8053A3B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170BD3-03F8-455F-B7C5-7E6E0A45184E}" type="slidenum">
              <a:rPr lang="en-US" altLang="en-US" smtClean="0">
                <a:latin typeface="Arial" panose="020B0604020202020204" pitchFamily="34" charset="0"/>
              </a:rPr>
              <a:pPr>
                <a:spcBef>
                  <a:spcPct val="0"/>
                </a:spcBef>
              </a:pPr>
              <a:t>51</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72CBF28-4667-403D-8276-71B029B95E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4A128B1-ABDA-4F82-9923-D16C3627B4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Why do we use leverage?  </a:t>
            </a:r>
          </a:p>
          <a:p>
            <a:pPr eaLnBrk="1" hangingPunct="1">
              <a:spcBef>
                <a:spcPct val="0"/>
              </a:spcBef>
            </a:pPr>
            <a:r>
              <a:rPr lang="en-US" altLang="en-US" dirty="0"/>
              <a:t>    2. This young child has figured it out.  </a:t>
            </a:r>
          </a:p>
          <a:p>
            <a:pPr eaLnBrk="1" hangingPunct="1">
              <a:spcBef>
                <a:spcPct val="0"/>
              </a:spcBef>
            </a:pPr>
            <a:r>
              <a:rPr lang="en-US" altLang="en-US" dirty="0"/>
              <a:t>    3. It increases our strength!</a:t>
            </a:r>
          </a:p>
          <a:p>
            <a:pPr eaLnBrk="1" hangingPunct="1">
              <a:spcBef>
                <a:spcPct val="0"/>
              </a:spcBef>
            </a:pPr>
            <a:r>
              <a:rPr lang="en-US" altLang="en-US" dirty="0"/>
              <a:t>&gt;&gt;&gt;&gt;&gt;&gt;&gt;&gt;&gt;&gt;&gt;&gt;&gt;&gt;&gt;&gt;&gt;</a:t>
            </a:r>
          </a:p>
          <a:p>
            <a:pPr eaLnBrk="1" hangingPunct="1">
              <a:spcBef>
                <a:spcPct val="0"/>
              </a:spcBef>
            </a:pPr>
            <a:r>
              <a:rPr lang="en-US" altLang="en-US" i="1" dirty="0"/>
              <a:t>I can do all things through Christ who strengthens me. </a:t>
            </a:r>
            <a:r>
              <a:rPr lang="en-US" altLang="en-US" b="1" dirty="0"/>
              <a:t>(Philippians 4:13)</a:t>
            </a:r>
          </a:p>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D46CD2EE-E8CD-4FC6-BA7F-97C6B593E1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976FDD-3DB0-4773-BE9F-1E6A6662D7DA}"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48BC411F-0FE5-43C1-B348-C65D7E0BC21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13684992-82DD-4877-A17C-5D66B7BA12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Jesus said to him, "I am the way, the truth, and the life. No one comes to the Father except through Me. </a:t>
            </a:r>
            <a:r>
              <a:rPr lang="en-US" altLang="en-US" dirty="0"/>
              <a:t>(</a:t>
            </a:r>
            <a:r>
              <a:rPr lang="en-US" altLang="en-US" b="1" dirty="0"/>
              <a:t>John 14:6</a:t>
            </a:r>
            <a:r>
              <a:rPr lang="en-US" altLang="en-US" dirty="0"/>
              <a:t>)</a:t>
            </a:r>
          </a:p>
          <a:p>
            <a:pPr eaLnBrk="1" hangingPunct="1">
              <a:spcBef>
                <a:spcPct val="0"/>
              </a:spcBef>
            </a:pPr>
            <a:r>
              <a:rPr lang="en-US" altLang="en-US" dirty="0"/>
              <a:t>    1. No, not John Calvin, David Koresh, Martin Luther or any other man can be followed to </a:t>
            </a:r>
            <a:r>
              <a:rPr lang="en-US" altLang="en-US" dirty="0" err="1"/>
              <a:t>Hewven</a:t>
            </a:r>
            <a:r>
              <a:rPr lang="en-US" altLang="en-US" dirty="0"/>
              <a:t>.</a:t>
            </a:r>
          </a:p>
          <a:p>
            <a:pPr eaLnBrk="1" hangingPunct="1">
              <a:spcBef>
                <a:spcPct val="0"/>
              </a:spcBef>
            </a:pPr>
            <a:r>
              <a:rPr lang="en-US" altLang="en-US" dirty="0"/>
              <a:t>    2. Only the “Christ” Jesus!</a:t>
            </a:r>
          </a:p>
          <a:p>
            <a:pPr eaLnBrk="1" hangingPunct="1">
              <a:spcBef>
                <a:spcPct val="0"/>
              </a:spcBef>
            </a:pPr>
            <a:endParaRPr lang="en-US" altLang="en-US" dirty="0"/>
          </a:p>
        </p:txBody>
      </p:sp>
      <p:sp>
        <p:nvSpPr>
          <p:cNvPr id="100356" name="Slide Number Placeholder 3">
            <a:extLst>
              <a:ext uri="{FF2B5EF4-FFF2-40B4-BE49-F238E27FC236}">
                <a16:creationId xmlns:a16="http://schemas.microsoft.com/office/drawing/2014/main" id="{E97F66AD-E0CA-4BA6-99FC-D824112298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FFAAC5-06E8-47DF-8781-1AC7F3D788BC}" type="slidenum">
              <a:rPr lang="en-US" altLang="en-US" smtClean="0">
                <a:latin typeface="Arial" panose="020B0604020202020204" pitchFamily="34" charset="0"/>
              </a:rPr>
              <a:pPr>
                <a:spcBef>
                  <a:spcPct val="0"/>
                </a:spcBef>
              </a:pPr>
              <a:t>52</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ABDEDAD4-A4A2-476B-AF72-6DC483805AC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F7AF93B9-B2A2-4121-AE98-AF588C1CFA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Yes, we Must come to Him for that salvation.</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But, we must also be willing to accept His Word concerning it, regardless of what friends, relatives, and “tradition” says about it.</a:t>
            </a:r>
          </a:p>
          <a:p>
            <a:pPr eaLnBrk="1" hangingPunct="1">
              <a:spcBef>
                <a:spcPct val="0"/>
              </a:spcBef>
            </a:pPr>
            <a:endParaRPr lang="en-US" altLang="en-US" dirty="0"/>
          </a:p>
        </p:txBody>
      </p:sp>
      <p:sp>
        <p:nvSpPr>
          <p:cNvPr id="102404" name="Slide Number Placeholder 3">
            <a:extLst>
              <a:ext uri="{FF2B5EF4-FFF2-40B4-BE49-F238E27FC236}">
                <a16:creationId xmlns:a16="http://schemas.microsoft.com/office/drawing/2014/main" id="{4C9481EE-AFF4-4B43-BF0D-8698FE60F2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011424-63E1-4ADD-AD43-1D6E745DAC0B}" type="slidenum">
              <a:rPr lang="en-US" altLang="en-US" smtClean="0">
                <a:latin typeface="Arial" panose="020B0604020202020204" pitchFamily="34" charset="0"/>
              </a:rPr>
              <a:pPr>
                <a:spcBef>
                  <a:spcPct val="0"/>
                </a:spcBef>
              </a:pPr>
              <a:t>53</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1F864953-BA14-4EB1-A70F-869AFDA84E9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E944F9CF-662B-48B4-B3A7-A82AD198D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Then Jesus said to His disciples, "If anyone desires to come after Me, let him deny himself, and take up his cross, and follow Me. </a:t>
            </a:r>
            <a:r>
              <a:rPr lang="en-US" altLang="en-US" b="1" dirty="0"/>
              <a:t>(Matthew 16:24)</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104452" name="Slide Number Placeholder 3">
            <a:extLst>
              <a:ext uri="{FF2B5EF4-FFF2-40B4-BE49-F238E27FC236}">
                <a16:creationId xmlns:a16="http://schemas.microsoft.com/office/drawing/2014/main" id="{A09AD11F-EC52-4BAF-B62D-936A7DF23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126759-0D29-4FD0-A8CD-98A79FA04103}" type="slidenum">
              <a:rPr lang="en-US" altLang="en-US" smtClean="0">
                <a:latin typeface="Arial" panose="020B0604020202020204" pitchFamily="34" charset="0"/>
              </a:rPr>
              <a:pPr>
                <a:spcBef>
                  <a:spcPct val="0"/>
                </a:spcBef>
              </a:pPr>
              <a:t>54</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28F3E512-DAF3-4D7D-8EF6-92D1A9E8EC2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C150402-8198-4EFC-BA7E-2EDAD6C6F5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If following Him is not your goal, why ask?</a:t>
            </a:r>
          </a:p>
          <a:p>
            <a:pPr eaLnBrk="1" hangingPunct="1">
              <a:spcBef>
                <a:spcPct val="0"/>
              </a:spcBef>
            </a:pPr>
            <a:r>
              <a:rPr lang="en-US" altLang="en-US" dirty="0"/>
              <a:t>    2. He may say to you!</a:t>
            </a:r>
          </a:p>
          <a:p>
            <a:pPr eaLnBrk="1" hangingPunct="1">
              <a:spcBef>
                <a:spcPct val="0"/>
              </a:spcBef>
            </a:pPr>
            <a:r>
              <a:rPr lang="en-US" altLang="en-US" dirty="0"/>
              <a:t>"But why do you call Me 'Lord, Lord,' and not do the things which I say? (</a:t>
            </a:r>
            <a:r>
              <a:rPr lang="en-US" altLang="en-US" b="1" dirty="0"/>
              <a:t>Luke 6:46</a:t>
            </a:r>
            <a:r>
              <a:rPr lang="en-US" altLang="en-US" dirty="0"/>
              <a:t>)</a:t>
            </a:r>
          </a:p>
          <a:p>
            <a:pPr eaLnBrk="1" hangingPunct="1">
              <a:spcBef>
                <a:spcPct val="0"/>
              </a:spcBef>
            </a:pPr>
            <a:endParaRPr lang="en-US" altLang="en-US" dirty="0"/>
          </a:p>
          <a:p>
            <a:pPr eaLnBrk="1" hangingPunct="1">
              <a:spcBef>
                <a:spcPct val="0"/>
              </a:spcBef>
            </a:pPr>
            <a:endParaRPr lang="en-US" altLang="en-US" dirty="0"/>
          </a:p>
        </p:txBody>
      </p:sp>
      <p:sp>
        <p:nvSpPr>
          <p:cNvPr id="106500" name="Slide Number Placeholder 3">
            <a:extLst>
              <a:ext uri="{FF2B5EF4-FFF2-40B4-BE49-F238E27FC236}">
                <a16:creationId xmlns:a16="http://schemas.microsoft.com/office/drawing/2014/main" id="{F4527D8A-68B9-4BB5-8309-EA4B999D80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289E9A-9CBD-4D89-BC9C-CF6ED43B027C}" type="slidenum">
              <a:rPr lang="en-US" altLang="en-US" smtClean="0">
                <a:latin typeface="Arial" panose="020B0604020202020204" pitchFamily="34" charset="0"/>
              </a:rPr>
              <a:pPr>
                <a:spcBef>
                  <a:spcPct val="0"/>
                </a:spcBef>
              </a:pPr>
              <a:t>55</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E0B9CA50-9421-4A27-BC6D-A80D83A77A0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CD4C11B6-A386-42F4-A037-285DB01EB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sz="1200" b="0" i="0" u="none" strike="noStrike" kern="1200" baseline="0" dirty="0">
                <a:solidFill>
                  <a:schemeClr val="tx1"/>
                </a:solidFill>
                <a:latin typeface="+mn-lt"/>
                <a:ea typeface="+mn-ea"/>
                <a:cs typeface="+mn-cs"/>
              </a:rPr>
              <a:t>Then Jesus said to the twelve, "Do you also want to go away?"  (</a:t>
            </a:r>
            <a:r>
              <a:rPr lang="en-US" sz="1200" b="1" i="0" u="none" strike="noStrike" kern="1200" baseline="0" dirty="0">
                <a:solidFill>
                  <a:schemeClr val="tx1"/>
                </a:solidFill>
                <a:latin typeface="+mn-lt"/>
                <a:ea typeface="+mn-ea"/>
                <a:cs typeface="+mn-cs"/>
              </a:rPr>
              <a:t>John 6:67</a:t>
            </a:r>
            <a:r>
              <a:rPr lang="en-US" sz="1200" b="0" i="0" u="none" strike="noStrike" kern="1200" baseline="0" dirty="0">
                <a:solidFill>
                  <a:schemeClr val="tx1"/>
                </a:solidFill>
                <a:latin typeface="+mn-lt"/>
                <a:ea typeface="+mn-ea"/>
                <a:cs typeface="+mn-cs"/>
              </a:rPr>
              <a:t>)</a:t>
            </a:r>
            <a:endParaRPr lang="en-US" altLang="en-US" dirty="0">
              <a:solidFill>
                <a:srgbClr val="000099"/>
              </a:solidFill>
              <a:latin typeface="Times New Roman" panose="02020603050405020304" pitchFamily="18" charset="0"/>
              <a:cs typeface="Times New Roman" panose="02020603050405020304" pitchFamily="18" charset="0"/>
            </a:endParaRP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Have you come to the Lord to obtain eternal life? </a:t>
            </a:r>
            <a:endParaRPr lang="en-US" altLang="en-US" dirty="0"/>
          </a:p>
          <a:p>
            <a:pPr eaLnBrk="1" hangingPunct="1">
              <a:spcBef>
                <a:spcPct val="0"/>
              </a:spcBef>
            </a:pPr>
            <a:r>
              <a:rPr lang="en-US" altLang="en-US" dirty="0"/>
              <a:t>    4. Many have came to hear, but very few listened and even fewer were baptized “into Christ”</a:t>
            </a:r>
          </a:p>
        </p:txBody>
      </p:sp>
      <p:sp>
        <p:nvSpPr>
          <p:cNvPr id="108548" name="Slide Number Placeholder 3">
            <a:extLst>
              <a:ext uri="{FF2B5EF4-FFF2-40B4-BE49-F238E27FC236}">
                <a16:creationId xmlns:a16="http://schemas.microsoft.com/office/drawing/2014/main" id="{79A9A2DE-AB08-4D3F-8E32-9EF1C16FE7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E78D2A-F25B-41F9-9286-F9505C67BE3B}" type="slidenum">
              <a:rPr lang="en-US" altLang="en-US" smtClean="0">
                <a:latin typeface="Arial" panose="020B0604020202020204" pitchFamily="34" charset="0"/>
              </a:rPr>
              <a:pPr>
                <a:spcBef>
                  <a:spcPct val="0"/>
                </a:spcBef>
              </a:pPr>
              <a:t>56</a:t>
            </a:fld>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E0F8734D-B1FC-40FC-ADB5-1F06343FBD3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7BA658-9FE2-426A-A2EB-577937747011}"/>
              </a:ext>
            </a:extLst>
          </p:cNvPr>
          <p:cNvSpPr>
            <a:spLocks noGrp="1"/>
          </p:cNvSpPr>
          <p:nvPr>
            <p:ph type="body" idx="1"/>
          </p:nvPr>
        </p:nvSpPr>
        <p:spPr/>
        <p:txBody>
          <a:bodyPr/>
          <a:lstStyle/>
          <a:p>
            <a:pPr eaLnBrk="1" fontAlgn="auto" hangingPunct="1">
              <a:spcBef>
                <a:spcPts val="0"/>
              </a:spcBef>
              <a:spcAft>
                <a:spcPts val="0"/>
              </a:spcAft>
              <a:defRPr/>
            </a:pPr>
            <a: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t>    1. Many came to Jesus “To Request the Impossible”</a:t>
            </a:r>
          </a:p>
          <a:p>
            <a:pPr eaLnBrk="1" fontAlgn="auto" hangingPunct="1">
              <a:spcBef>
                <a:spcPts val="0"/>
              </a:spcBef>
              <a:spcAft>
                <a:spcPts val="0"/>
              </a:spcAft>
              <a:defRPr/>
            </a:pPr>
            <a:endParaRPr lang="en-US" dirty="0"/>
          </a:p>
        </p:txBody>
      </p:sp>
      <p:sp>
        <p:nvSpPr>
          <p:cNvPr id="110596" name="Slide Number Placeholder 3">
            <a:extLst>
              <a:ext uri="{FF2B5EF4-FFF2-40B4-BE49-F238E27FC236}">
                <a16:creationId xmlns:a16="http://schemas.microsoft.com/office/drawing/2014/main" id="{80633283-2331-4AF6-8F91-0571C02D8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F4594E-89B1-446F-B6BD-7FD37F8C6900}" type="slidenum">
              <a:rPr lang="en-US" altLang="en-US" smtClean="0">
                <a:latin typeface="Arial" panose="020B0604020202020204" pitchFamily="34" charset="0"/>
              </a:rPr>
              <a:pPr>
                <a:spcBef>
                  <a:spcPct val="0"/>
                </a:spcBef>
              </a:pPr>
              <a:t>57</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89709C63-947C-4CF8-A665-04997254041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4A4FFDDD-7400-4833-8A04-B0712FA7A0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Then the mother of Zebedee's sons came to Him with her sons, kneeling down and asking something from Him. And He said to her, "What do you wish?" She said to Him, "Grant that these two sons of mine may sit, one on Your right hand and the other on the left, in Your kingdom." </a:t>
            </a:r>
            <a:r>
              <a:rPr lang="en-US" altLang="en-US" dirty="0"/>
              <a:t>(</a:t>
            </a:r>
            <a:r>
              <a:rPr lang="en-US" altLang="en-US" b="1" dirty="0"/>
              <a:t>Matthew 20:20-21</a:t>
            </a:r>
            <a:r>
              <a:rPr lang="en-US" altLang="en-US" dirty="0"/>
              <a:t>)</a:t>
            </a:r>
          </a:p>
          <a:p>
            <a:pPr eaLnBrk="1" hangingPunct="1">
              <a:spcBef>
                <a:spcPct val="0"/>
              </a:spcBef>
            </a:pPr>
            <a:r>
              <a:rPr lang="en-US" altLang="en-US" dirty="0"/>
              <a:t>    1. Jesus let her and her sons know that it was not His decision to make, they had made an impossible request.</a:t>
            </a:r>
          </a:p>
        </p:txBody>
      </p:sp>
      <p:sp>
        <p:nvSpPr>
          <p:cNvPr id="112644" name="Slide Number Placeholder 3">
            <a:extLst>
              <a:ext uri="{FF2B5EF4-FFF2-40B4-BE49-F238E27FC236}">
                <a16:creationId xmlns:a16="http://schemas.microsoft.com/office/drawing/2014/main" id="{0FAF7975-29F2-417B-A49D-74312714C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A03355-80D7-43E8-AE15-D9EBF622A590}" type="slidenum">
              <a:rPr lang="en-US" altLang="en-US" smtClean="0">
                <a:latin typeface="Arial" panose="020B0604020202020204" pitchFamily="34" charset="0"/>
              </a:rPr>
              <a:pPr>
                <a:spcBef>
                  <a:spcPct val="0"/>
                </a:spcBef>
              </a:pPr>
              <a:t>58</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FE2B27B4-1C22-4958-9FAB-4B361AD611A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9D911087-841B-4DAD-AD9F-0F8ECED45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So it is with many today;</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2. They want salvation from Him, but on their own terms, not His</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3. They want to worship Him, but in their own way </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4. Yet, they want to cling to God as their only hope in this life, and live the worldly life at the same time</a:t>
            </a:r>
          </a:p>
          <a:p>
            <a:pPr eaLnBrk="1" hangingPunct="1">
              <a:spcBef>
                <a:spcPct val="0"/>
              </a:spcBef>
            </a:pPr>
            <a:endParaRPr lang="en-US" altLang="en-US" dirty="0"/>
          </a:p>
        </p:txBody>
      </p:sp>
      <p:sp>
        <p:nvSpPr>
          <p:cNvPr id="114692" name="Slide Number Placeholder 3">
            <a:extLst>
              <a:ext uri="{FF2B5EF4-FFF2-40B4-BE49-F238E27FC236}">
                <a16:creationId xmlns:a16="http://schemas.microsoft.com/office/drawing/2014/main" id="{9510E8B2-4EF3-42E5-A83B-92F3183D3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DE8A4D-A5DE-48A2-B288-B1278CE541EE}" type="slidenum">
              <a:rPr lang="en-US" altLang="en-US" smtClean="0">
                <a:latin typeface="Arial" panose="020B0604020202020204" pitchFamily="34" charset="0"/>
              </a:rPr>
              <a:pPr>
                <a:spcBef>
                  <a:spcPct val="0"/>
                </a:spcBef>
              </a:pPr>
              <a:t>59</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413E7939-F137-4AAB-88F7-21E3BDCA64F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971FA9DF-D265-4F52-8F11-BF2C97FBD8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1. Do we really want Him to accomplish great things for us, maybe even with us; but somehow, we are not willing to pay the price by giving  up the world.</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&gt;&gt;&gt;&gt;&gt;&gt;&gt;&gt;&gt;&gt;&gt;&gt;</a:t>
            </a:r>
          </a:p>
          <a:p>
            <a:pPr eaLnBrk="1" hangingPunct="1">
              <a:spcBef>
                <a:spcPct val="0"/>
              </a:spcBef>
            </a:pPr>
            <a:r>
              <a:rPr lang="en-US" altLang="en-US" dirty="0">
                <a:solidFill>
                  <a:srgbClr val="000099"/>
                </a:solidFill>
                <a:latin typeface="Times New Roman" panose="02020603050405020304" pitchFamily="18" charset="0"/>
                <a:cs typeface="Times New Roman" panose="02020603050405020304" pitchFamily="18" charset="0"/>
              </a:rPr>
              <a:t>    2. Did you come to the Lord today, for the express purpose of asking Him for the impossible? </a:t>
            </a:r>
          </a:p>
          <a:p>
            <a:pPr eaLnBrk="1" hangingPunct="1">
              <a:spcBef>
                <a:spcPct val="0"/>
              </a:spcBef>
            </a:pPr>
            <a:endParaRPr lang="en-US" altLang="en-US" dirty="0"/>
          </a:p>
        </p:txBody>
      </p:sp>
      <p:sp>
        <p:nvSpPr>
          <p:cNvPr id="116740" name="Slide Number Placeholder 3">
            <a:extLst>
              <a:ext uri="{FF2B5EF4-FFF2-40B4-BE49-F238E27FC236}">
                <a16:creationId xmlns:a16="http://schemas.microsoft.com/office/drawing/2014/main" id="{061BD8B5-C18E-48B6-9000-670C51BC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4902A3-28BD-4787-9DB0-4C3B92C56BF0}" type="slidenum">
              <a:rPr lang="en-US" altLang="en-US" smtClean="0">
                <a:latin typeface="Arial" panose="020B0604020202020204" pitchFamily="34" charset="0"/>
              </a:rPr>
              <a:pPr>
                <a:spcBef>
                  <a:spcPct val="0"/>
                </a:spcBef>
              </a:pPr>
              <a:t>60</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D6E4D170-ADFF-4097-BAB1-A53CCB97DDE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96D281-1839-4CB6-B661-83BB904BC94A}"/>
              </a:ext>
            </a:extLst>
          </p:cNvPr>
          <p:cNvSpPr>
            <a:spLocks noGrp="1"/>
          </p:cNvSpPr>
          <p:nvPr>
            <p:ph type="body" idx="1"/>
          </p:nvPr>
        </p:nvSpPr>
        <p:spPr/>
        <p:txBody>
          <a:bodyPr/>
          <a:lstStyle/>
          <a:p>
            <a:pPr eaLnBrk="1" fontAlgn="auto" hangingPunct="1">
              <a:spcBef>
                <a:spcPts val="0"/>
              </a:spcBef>
              <a:spcAft>
                <a:spcPts val="0"/>
              </a:spcAft>
              <a:defRPr/>
            </a:pPr>
            <a: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t>    1. When we come to Jesus, do we come “To Commemorate His Death”</a:t>
            </a:r>
          </a:p>
          <a:p>
            <a:pPr eaLnBrk="1" fontAlgn="auto" hangingPunct="1">
              <a:spcBef>
                <a:spcPts val="0"/>
              </a:spcBef>
              <a:spcAft>
                <a:spcPts val="0"/>
              </a:spcAft>
              <a:defRPr/>
            </a:pPr>
            <a:endParaRPr lang="en-US" dirty="0"/>
          </a:p>
        </p:txBody>
      </p:sp>
      <p:sp>
        <p:nvSpPr>
          <p:cNvPr id="118788" name="Slide Number Placeholder 3">
            <a:extLst>
              <a:ext uri="{FF2B5EF4-FFF2-40B4-BE49-F238E27FC236}">
                <a16:creationId xmlns:a16="http://schemas.microsoft.com/office/drawing/2014/main" id="{0C131260-9855-41FC-8CAD-7C45E1C274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59F2E4-5089-4309-B446-7CF35CB839CB}" type="slidenum">
              <a:rPr lang="en-US" altLang="en-US" smtClean="0">
                <a:latin typeface="Arial" panose="020B0604020202020204" pitchFamily="34" charset="0"/>
              </a:rPr>
              <a:pPr>
                <a:spcBef>
                  <a:spcPct val="0"/>
                </a:spcBef>
              </a:pPr>
              <a:t>61</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3ADE14E-0E7B-4FBA-884F-BA75B81711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7177C55-295B-43BA-B635-92BDBA9C42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solidFill>
                  <a:srgbClr val="FFFF00"/>
                </a:solidFill>
                <a:latin typeface="Times New Roman" panose="02020603050405020304" pitchFamily="18" charset="0"/>
                <a:cs typeface="Times New Roman" panose="02020603050405020304" pitchFamily="18" charset="0"/>
              </a:rPr>
              <a:t>"So why do you worry about clothing? Consider the lilies of the field, how they grow: they neither toil nor spin; </a:t>
            </a:r>
            <a:r>
              <a:rPr lang="en-US" altLang="en-US" i="1" dirty="0"/>
              <a:t>Jesus knew that we needed modesty, and warmth.  </a:t>
            </a:r>
            <a:r>
              <a:rPr lang="en-US" altLang="en-US" b="1" dirty="0"/>
              <a:t>Matt 6:28</a:t>
            </a:r>
          </a:p>
          <a:p>
            <a:pPr eaLnBrk="1" hangingPunct="1">
              <a:spcBef>
                <a:spcPct val="0"/>
              </a:spcBef>
            </a:pPr>
            <a:r>
              <a:rPr lang="en-US" altLang="en-US" b="1" dirty="0"/>
              <a:t>&gt;&gt;&gt;&gt;&gt;&gt;&gt;</a:t>
            </a:r>
          </a:p>
          <a:p>
            <a:pPr eaLnBrk="1" hangingPunct="1">
              <a:spcBef>
                <a:spcPct val="0"/>
              </a:spcBef>
            </a:pPr>
            <a:r>
              <a:rPr lang="en-US" altLang="en-US" dirty="0"/>
              <a:t>    1. He asked “Why?”; because He wanted us to place our mind on heavenly things, not earthly things.</a:t>
            </a:r>
          </a:p>
          <a:p>
            <a:pPr eaLnBrk="1" hangingPunct="1">
              <a:spcBef>
                <a:spcPct val="0"/>
              </a:spcBef>
            </a:pPr>
            <a:r>
              <a:rPr lang="en-US" altLang="en-US" dirty="0"/>
              <a:t> </a:t>
            </a:r>
          </a:p>
        </p:txBody>
      </p:sp>
      <p:sp>
        <p:nvSpPr>
          <p:cNvPr id="12292" name="Slide Number Placeholder 3">
            <a:extLst>
              <a:ext uri="{FF2B5EF4-FFF2-40B4-BE49-F238E27FC236}">
                <a16:creationId xmlns:a16="http://schemas.microsoft.com/office/drawing/2014/main" id="{D6857424-E193-4969-BD6D-EDEBBBC3B1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9BCB16-FD37-476D-91DD-7AA0CEB2EF05}"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6D426F95-7941-4B49-B884-9761C81F7F5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6FCFD965-7250-4932-8531-F9A82B8F7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And when Jesus was in Bethany at the house of Simon the leper, a woman came to Him having an alabaster flask of very costly fragrant oil, and she poured it on His head as He sat at the table. But when His disciples saw it, they were indignant, saying,</a:t>
            </a:r>
          </a:p>
          <a:p>
            <a:pPr eaLnBrk="1" hangingPunct="1">
              <a:spcBef>
                <a:spcPct val="0"/>
              </a:spcBef>
            </a:pPr>
            <a:r>
              <a:rPr lang="en-US" altLang="en-US" dirty="0"/>
              <a:t>&gt;&gt;&gt;&gt;&gt;&gt;&gt;</a:t>
            </a:r>
          </a:p>
          <a:p>
            <a:pPr eaLnBrk="1" hangingPunct="1">
              <a:spcBef>
                <a:spcPct val="0"/>
              </a:spcBef>
            </a:pPr>
            <a:r>
              <a:rPr lang="en-US" altLang="en-US" dirty="0"/>
              <a:t> "Why this waste? For this fragrant oil might have been sold for much and given to the poor." But when Jesus was aware of it, He said to them, "Why do you trouble the woman? For she has done a good work for Me. </a:t>
            </a:r>
          </a:p>
          <a:p>
            <a:pPr eaLnBrk="1" hangingPunct="1">
              <a:spcBef>
                <a:spcPct val="0"/>
              </a:spcBef>
            </a:pPr>
            <a:r>
              <a:rPr lang="en-US" altLang="en-US" dirty="0"/>
              <a:t>&gt;&gt;&gt;&gt;&gt;&gt;&gt;</a:t>
            </a:r>
          </a:p>
          <a:p>
            <a:pPr eaLnBrk="1" hangingPunct="1">
              <a:spcBef>
                <a:spcPct val="0"/>
              </a:spcBef>
            </a:pPr>
            <a:r>
              <a:rPr lang="en-US" altLang="en-US" dirty="0"/>
              <a:t>For you have the poor with you always, but Me you do not have always. For in pouring this fragrant oil on My body, she did it for My burial. Assuredly, I say to you, wherever this gospel is preached in the whole world, </a:t>
            </a:r>
          </a:p>
          <a:p>
            <a:pPr eaLnBrk="1" hangingPunct="1">
              <a:spcBef>
                <a:spcPct val="0"/>
              </a:spcBef>
            </a:pPr>
            <a:r>
              <a:rPr lang="en-US" altLang="en-US" dirty="0"/>
              <a:t>&gt;&gt;&gt;&gt;&gt;&gt;</a:t>
            </a:r>
          </a:p>
          <a:p>
            <a:pPr eaLnBrk="1" hangingPunct="1">
              <a:spcBef>
                <a:spcPct val="0"/>
              </a:spcBef>
            </a:pPr>
            <a:r>
              <a:rPr lang="en-US" altLang="en-US" dirty="0"/>
              <a:t>what this woman has done will also be told as a memorial to her." (</a:t>
            </a:r>
            <a:r>
              <a:rPr lang="en-US" altLang="en-US" b="1" dirty="0"/>
              <a:t>Matthew 26:6-13</a:t>
            </a:r>
            <a:r>
              <a:rPr lang="en-US" altLang="en-US" dirty="0"/>
              <a:t>)</a:t>
            </a:r>
          </a:p>
          <a:p>
            <a:pPr eaLnBrk="1" hangingPunct="1">
              <a:spcBef>
                <a:spcPct val="0"/>
              </a:spcBef>
            </a:pPr>
            <a:endParaRPr lang="en-US" altLang="en-US" dirty="0"/>
          </a:p>
          <a:p>
            <a:pPr eaLnBrk="1" hangingPunct="1">
              <a:spcBef>
                <a:spcPct val="0"/>
              </a:spcBef>
            </a:pPr>
            <a:endParaRPr lang="en-US" altLang="en-US" dirty="0"/>
          </a:p>
        </p:txBody>
      </p:sp>
      <p:sp>
        <p:nvSpPr>
          <p:cNvPr id="120836" name="Slide Number Placeholder 3">
            <a:extLst>
              <a:ext uri="{FF2B5EF4-FFF2-40B4-BE49-F238E27FC236}">
                <a16:creationId xmlns:a16="http://schemas.microsoft.com/office/drawing/2014/main" id="{4C3AFE70-1627-4430-A2DF-D6FFEA1ABA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6B3FD4-74DC-4089-8D42-1B2C1AD28B41}" type="slidenum">
              <a:rPr lang="en-US" altLang="en-US" smtClean="0">
                <a:latin typeface="Arial" panose="020B0604020202020204" pitchFamily="34" charset="0"/>
              </a:rPr>
              <a:pPr>
                <a:spcBef>
                  <a:spcPct val="0"/>
                </a:spcBef>
              </a:pPr>
              <a:t>62</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7FC6A0B-04B1-4153-8AA2-39EF343D02E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C72A3DEE-984A-4A1F-A2F6-C09A847E1D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On His death  hinged the salvation of the world</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No wonder He wants us to dwell on it often</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Do you come often to commemorate His death? </a:t>
            </a:r>
          </a:p>
          <a:p>
            <a:pPr eaLnBrk="1" hangingPunct="1">
              <a:spcBef>
                <a:spcPct val="0"/>
              </a:spcBef>
            </a:pPr>
            <a:r>
              <a:rPr lang="en-US" altLang="en-US">
                <a:solidFill>
                  <a:srgbClr val="000099"/>
                </a:solidFill>
                <a:latin typeface="Times New Roman" panose="02020603050405020304" pitchFamily="18" charset="0"/>
                <a:cs typeface="Times New Roman" panose="02020603050405020304" pitchFamily="18" charset="0"/>
              </a:rPr>
              <a:t>Or, do you absent yourself at those crucial times when His people remember Him? </a:t>
            </a:r>
          </a:p>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1556460C-8ECF-4961-8938-6AD8943618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4837BC-0810-48F1-90F8-40B81DB9B3C5}" type="slidenum">
              <a:rPr lang="en-US" altLang="en-US" smtClean="0">
                <a:latin typeface="Arial" panose="020B0604020202020204" pitchFamily="34" charset="0"/>
              </a:rPr>
              <a:pPr>
                <a:spcBef>
                  <a:spcPct val="0"/>
                </a:spcBef>
              </a:pPr>
              <a:t>63</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70186E49-0577-44CB-8B7E-A5F741BB4EE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E018C34-B114-4E63-9470-B9D05401A256}"/>
              </a:ext>
            </a:extLst>
          </p:cNvPr>
          <p:cNvSpPr>
            <a:spLocks noGrp="1"/>
          </p:cNvSpPr>
          <p:nvPr>
            <p:ph type="body" idx="1"/>
          </p:nvPr>
        </p:nvSpPr>
        <p:spPr/>
        <p:txBody>
          <a:bodyPr/>
          <a:lstStyle/>
          <a:p>
            <a:pPr eaLnBrk="1" fontAlgn="auto" hangingPunct="1">
              <a:spcBef>
                <a:spcPts val="0"/>
              </a:spcBef>
              <a:spcAft>
                <a:spcPts val="0"/>
              </a:spcAft>
              <a:defRPr/>
            </a:pPr>
            <a: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t>Some came to Jesus for the express purpose of betrayal.  Did you come “To Betray Him”</a:t>
            </a:r>
          </a:p>
          <a:p>
            <a:pPr eaLnBrk="1" fontAlgn="auto" hangingPunct="1">
              <a:spcBef>
                <a:spcPts val="0"/>
              </a:spcBef>
              <a:spcAft>
                <a:spcPts val="0"/>
              </a:spcAft>
              <a:defRPr/>
            </a:pPr>
            <a:endParaRPr lang="en-US" dirty="0"/>
          </a:p>
        </p:txBody>
      </p:sp>
      <p:sp>
        <p:nvSpPr>
          <p:cNvPr id="124932" name="Slide Number Placeholder 3">
            <a:extLst>
              <a:ext uri="{FF2B5EF4-FFF2-40B4-BE49-F238E27FC236}">
                <a16:creationId xmlns:a16="http://schemas.microsoft.com/office/drawing/2014/main" id="{6EDDF369-B49F-49E6-AA7B-2980122500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35DE10-E12B-495A-BB41-287B15F93E26}" type="slidenum">
              <a:rPr lang="en-US" altLang="en-US" smtClean="0">
                <a:latin typeface="Arial" panose="020B0604020202020204" pitchFamily="34" charset="0"/>
              </a:rPr>
              <a:pPr>
                <a:spcBef>
                  <a:spcPct val="0"/>
                </a:spcBef>
              </a:pPr>
              <a:t>64</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7048D36E-75DE-4ED1-8537-40FBA5C4A4D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F30D6E48-5350-4EE1-8AD1-366E5FB906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Immediately he went up to Jesus and said, "Greetings, Rabbi!" and kissed Him. </a:t>
            </a:r>
            <a:r>
              <a:rPr lang="en-US" altLang="en-US" b="1" dirty="0"/>
              <a:t>(Matthew 26:49)</a:t>
            </a:r>
          </a:p>
          <a:p>
            <a:pPr eaLnBrk="1" hangingPunct="1">
              <a:spcBef>
                <a:spcPct val="0"/>
              </a:spcBef>
            </a:pPr>
            <a:r>
              <a:rPr lang="en-US" altLang="en-US" dirty="0"/>
              <a:t>    1. How many people do you know that betray Jesus on a daily basis?</a:t>
            </a:r>
          </a:p>
          <a:p>
            <a:pPr eaLnBrk="1" hangingPunct="1">
              <a:spcBef>
                <a:spcPct val="0"/>
              </a:spcBef>
            </a:pPr>
            <a:r>
              <a:rPr lang="en-US" altLang="en-US" dirty="0"/>
              <a:t>    2. Do you  on a daily basis speak to them about the word of God?</a:t>
            </a:r>
          </a:p>
          <a:p>
            <a:pPr eaLnBrk="1" hangingPunct="1">
              <a:spcBef>
                <a:spcPct val="0"/>
              </a:spcBef>
            </a:pPr>
            <a:r>
              <a:rPr lang="en-US" altLang="en-US" dirty="0"/>
              <a:t>    3. Is that not a command for you to obey?</a:t>
            </a:r>
          </a:p>
          <a:p>
            <a:pPr eaLnBrk="1" hangingPunct="1">
              <a:spcBef>
                <a:spcPct val="0"/>
              </a:spcBef>
            </a:pPr>
            <a:endParaRPr lang="en-US" altLang="en-US" dirty="0"/>
          </a:p>
        </p:txBody>
      </p:sp>
      <p:sp>
        <p:nvSpPr>
          <p:cNvPr id="126980" name="Slide Number Placeholder 3">
            <a:extLst>
              <a:ext uri="{FF2B5EF4-FFF2-40B4-BE49-F238E27FC236}">
                <a16:creationId xmlns:a16="http://schemas.microsoft.com/office/drawing/2014/main" id="{7154C955-9D6E-455C-8FA3-8961C4F5A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24503F-056F-46F0-A068-0F05493C6DC1}" type="slidenum">
              <a:rPr lang="en-US" altLang="en-US" smtClean="0">
                <a:latin typeface="Arial" panose="020B0604020202020204" pitchFamily="34" charset="0"/>
              </a:rPr>
              <a:pPr>
                <a:spcBef>
                  <a:spcPct val="0"/>
                </a:spcBef>
              </a:pPr>
              <a:t>65</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C70CB3A9-FCC5-4C8E-8D69-344C372620C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5FA4E52-0034-4F6A-8063-757F211B3256}"/>
              </a:ext>
            </a:extLst>
          </p:cNvPr>
          <p:cNvSpPr>
            <a:spLocks noGrp="1"/>
          </p:cNvSpPr>
          <p:nvPr>
            <p:ph type="body" idx="1"/>
          </p:nvPr>
        </p:nvSpPr>
        <p:spPr/>
        <p:txBody>
          <a:bodyPr/>
          <a:lstStyle/>
          <a:p>
            <a:pPr algn="just" eaLnBrk="1" fontAlgn="auto" hangingPunct="1">
              <a:spcBef>
                <a:spcPts val="0"/>
              </a:spcBef>
              <a:spcAft>
                <a:spcPts val="0"/>
              </a:spcAft>
              <a:buFont typeface="Wingdings" pitchFamily="2" charset="2"/>
              <a:buNone/>
              <a:defRPr/>
            </a:pPr>
            <a:r>
              <a:rPr lang="en-US" dirty="0">
                <a:solidFill>
                  <a:srgbClr val="000099"/>
                </a:solidFill>
                <a:latin typeface="Times New Roman" pitchFamily="18" charset="0"/>
                <a:cs typeface="Times New Roman" pitchFamily="18" charset="0"/>
              </a:rPr>
              <a:t>    1. Some continue do the same thing today that is betray Christ.</a:t>
            </a:r>
          </a:p>
          <a:p>
            <a:pPr algn="just" eaLnBrk="1" fontAlgn="auto" hangingPunct="1">
              <a:spcBef>
                <a:spcPts val="0"/>
              </a:spcBef>
              <a:spcAft>
                <a:spcPts val="0"/>
              </a:spcAft>
              <a:buFont typeface="Wingdings" pitchFamily="2" charset="2"/>
              <a:buNone/>
              <a:defRPr/>
            </a:pPr>
            <a:r>
              <a:rPr lang="en-US" dirty="0">
                <a:solidFill>
                  <a:srgbClr val="000099"/>
                </a:solidFill>
                <a:latin typeface="Times New Roman" pitchFamily="18" charset="0"/>
                <a:cs typeface="Times New Roman" pitchFamily="18" charset="0"/>
              </a:rPr>
              <a:t>&gt;&gt;&gt;&gt;&gt;&gt;&gt;&gt;&gt;&gt;&gt;&gt;&gt;&gt;&gt;&gt;&gt;&gt;&gt;&gt;&gt;&gt;&gt;&gt;</a:t>
            </a:r>
          </a:p>
          <a:p>
            <a:pPr algn="just" eaLnBrk="1" fontAlgn="auto" hangingPunct="1">
              <a:spcBef>
                <a:spcPts val="0"/>
              </a:spcBef>
              <a:spcAft>
                <a:spcPts val="0"/>
              </a:spcAft>
              <a:buFont typeface="Wingdings" pitchFamily="2" charset="2"/>
              <a:buNone/>
              <a:defRPr/>
            </a:pPr>
            <a:r>
              <a:rPr lang="en-US" dirty="0">
                <a:solidFill>
                  <a:srgbClr val="000099"/>
                </a:solidFill>
                <a:latin typeface="Times New Roman" pitchFamily="18" charset="0"/>
                <a:cs typeface="Times New Roman" pitchFamily="18" charset="0"/>
              </a:rPr>
              <a:t>    2. You know them; you may even be one of them</a:t>
            </a:r>
          </a:p>
          <a:p>
            <a:pPr algn="just" eaLnBrk="1" fontAlgn="auto" hangingPunct="1">
              <a:spcBef>
                <a:spcPts val="0"/>
              </a:spcBef>
              <a:spcAft>
                <a:spcPts val="0"/>
              </a:spcAft>
              <a:buFont typeface="Wingdings" pitchFamily="2" charset="2"/>
              <a:buNone/>
              <a:defRPr/>
            </a:pPr>
            <a:r>
              <a:rPr lang="en-US" dirty="0">
                <a:solidFill>
                  <a:srgbClr val="000099"/>
                </a:solidFill>
                <a:latin typeface="Times New Roman" pitchFamily="18" charset="0"/>
                <a:cs typeface="Times New Roman" pitchFamily="18" charset="0"/>
              </a:rPr>
              <a:t>&gt;&gt;&gt;&gt;&gt;&gt;&gt;&gt;&gt;&gt;&gt;&gt;&gt;&gt;&gt;&gt;&gt;&gt;&gt;&gt;&gt;&gt;&gt;&gt;</a:t>
            </a:r>
          </a:p>
          <a:p>
            <a:pPr algn="just" eaLnBrk="1" fontAlgn="auto" hangingPunct="1">
              <a:spcBef>
                <a:spcPts val="0"/>
              </a:spcBef>
              <a:spcAft>
                <a:spcPts val="0"/>
              </a:spcAft>
              <a:buFont typeface="Wingdings" pitchFamily="2" charset="2"/>
              <a:buNone/>
              <a:defRPr/>
            </a:pPr>
            <a:r>
              <a:rPr lang="en-US" dirty="0">
                <a:solidFill>
                  <a:srgbClr val="000099"/>
                </a:solidFill>
                <a:latin typeface="Times New Roman" pitchFamily="18" charset="0"/>
                <a:cs typeface="Times New Roman" pitchFamily="18" charset="0"/>
              </a:rPr>
              <a:t>    3. They are those that are “Christians” in name only </a:t>
            </a:r>
          </a:p>
          <a:p>
            <a:pPr algn="just" eaLnBrk="1" fontAlgn="auto" hangingPunct="1">
              <a:spcBef>
                <a:spcPts val="0"/>
              </a:spcBef>
              <a:spcAft>
                <a:spcPts val="0"/>
              </a:spcAft>
              <a:buFont typeface="Wingdings" pitchFamily="2" charset="2"/>
              <a:buNone/>
              <a:defRPr/>
            </a:pPr>
            <a:r>
              <a:rPr lang="en-US" dirty="0">
                <a:solidFill>
                  <a:srgbClr val="000099"/>
                </a:solidFill>
                <a:latin typeface="Times New Roman" pitchFamily="18" charset="0"/>
                <a:cs typeface="Times New Roman" pitchFamily="18" charset="0"/>
              </a:rPr>
              <a:t>&gt;&gt;&gt;&gt;&gt;&gt;&gt;&gt;&gt;&gt;&gt;&gt;&gt;&gt;&gt;&gt;&gt;&gt;&gt;&gt;&gt;&gt;&gt;&gt;</a:t>
            </a:r>
          </a:p>
          <a:p>
            <a:pPr algn="just" eaLnBrk="1" fontAlgn="auto" hangingPunct="1">
              <a:spcBef>
                <a:spcPts val="0"/>
              </a:spcBef>
              <a:spcAft>
                <a:spcPts val="0"/>
              </a:spcAft>
              <a:buFont typeface="Wingdings" pitchFamily="2" charset="2"/>
              <a:buNone/>
              <a:defRPr/>
            </a:pPr>
            <a:r>
              <a:rPr lang="en-US" dirty="0">
                <a:solidFill>
                  <a:srgbClr val="000099"/>
                </a:solidFill>
                <a:latin typeface="Times New Roman" pitchFamily="18" charset="0"/>
                <a:cs typeface="Times New Roman" pitchFamily="18" charset="0"/>
              </a:rPr>
              <a:t>    4. You Show up to be seen of men, yet betray Him by your lives all week long </a:t>
            </a:r>
          </a:p>
          <a:p>
            <a:pPr marL="571500" indent="-571500" algn="just" eaLnBrk="1" fontAlgn="auto" hangingPunct="1">
              <a:spcBef>
                <a:spcPts val="0"/>
              </a:spcBef>
              <a:spcAft>
                <a:spcPts val="0"/>
              </a:spcAft>
              <a:buFont typeface="Wingdings" pitchFamily="2" charset="2"/>
              <a:buChar char="Ø"/>
              <a:defRPr/>
            </a:pPr>
            <a:endParaRPr lang="en-US" dirty="0">
              <a:solidFill>
                <a:srgbClr val="000099"/>
              </a:solidFill>
              <a:latin typeface="Times New Roman" pitchFamily="18" charset="0"/>
              <a:cs typeface="Times New Roman" pitchFamily="18" charset="0"/>
            </a:endParaRPr>
          </a:p>
          <a:p>
            <a:pPr marL="571500" indent="-571500" algn="just" eaLnBrk="1" fontAlgn="auto" hangingPunct="1">
              <a:spcBef>
                <a:spcPts val="0"/>
              </a:spcBef>
              <a:spcAft>
                <a:spcPts val="0"/>
              </a:spcAft>
              <a:buFont typeface="Wingdings" pitchFamily="2" charset="2"/>
              <a:buChar char="Ø"/>
              <a:defRPr/>
            </a:pPr>
            <a:endParaRPr lang="en-US" dirty="0">
              <a:solidFill>
                <a:srgbClr val="000099"/>
              </a:solidFill>
              <a:latin typeface="Times New Roman" pitchFamily="18" charset="0"/>
              <a:cs typeface="Times New Roman" pitchFamily="18" charset="0"/>
            </a:endParaRPr>
          </a:p>
          <a:p>
            <a:pPr marL="571500" indent="-571500" algn="just" eaLnBrk="1" fontAlgn="auto" hangingPunct="1">
              <a:spcBef>
                <a:spcPts val="0"/>
              </a:spcBef>
              <a:spcAft>
                <a:spcPts val="0"/>
              </a:spcAft>
              <a:buFont typeface="Wingdings" pitchFamily="2" charset="2"/>
              <a:buChar char="Ø"/>
              <a:defRPr/>
            </a:pPr>
            <a:endParaRPr lang="en-US" dirty="0">
              <a:solidFill>
                <a:srgbClr val="000099"/>
              </a:solidFill>
              <a:latin typeface="Times New Roman" pitchFamily="18" charset="0"/>
              <a:cs typeface="Times New Roman" pitchFamily="18" charset="0"/>
            </a:endParaRPr>
          </a:p>
        </p:txBody>
      </p:sp>
      <p:sp>
        <p:nvSpPr>
          <p:cNvPr id="129028" name="Slide Number Placeholder 3">
            <a:extLst>
              <a:ext uri="{FF2B5EF4-FFF2-40B4-BE49-F238E27FC236}">
                <a16:creationId xmlns:a16="http://schemas.microsoft.com/office/drawing/2014/main" id="{42D633BC-5A65-4847-8D12-957EEF2834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AE1C0-C8D1-42F0-B3D3-E6544F60D47F}" type="slidenum">
              <a:rPr lang="en-US" altLang="en-US" smtClean="0">
                <a:latin typeface="Arial" panose="020B0604020202020204" pitchFamily="34" charset="0"/>
              </a:rPr>
              <a:pPr>
                <a:spcBef>
                  <a:spcPct val="0"/>
                </a:spcBef>
              </a:pPr>
              <a:t>66</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8BD72BAC-C10A-48C2-A055-285AA8C24D0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7DE9D032-3B08-4936-87B5-74398A16E9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99"/>
                </a:solidFill>
                <a:latin typeface="Baskerville Old Face" panose="02020602080505020303" pitchFamily="18" charset="0"/>
              </a:rPr>
              <a:t>    1. Why Do You Come to Jesus?</a:t>
            </a:r>
          </a:p>
          <a:p>
            <a:pPr eaLnBrk="1" hangingPunct="1">
              <a:spcBef>
                <a:spcPct val="0"/>
              </a:spcBef>
            </a:pPr>
            <a:r>
              <a:rPr lang="en-US" altLang="en-US" dirty="0">
                <a:solidFill>
                  <a:srgbClr val="000099"/>
                </a:solidFill>
                <a:latin typeface="Baskerville Old Face" panose="02020602080505020303" pitchFamily="18" charset="0"/>
              </a:rPr>
              <a:t>&gt;&gt;&gt;&gt;&gt;</a:t>
            </a:r>
          </a:p>
          <a:p>
            <a:pPr eaLnBrk="1" hangingPunct="1">
              <a:spcBef>
                <a:spcPct val="0"/>
              </a:spcBef>
            </a:pPr>
            <a:r>
              <a:rPr lang="en-US" altLang="en-US" dirty="0">
                <a:solidFill>
                  <a:srgbClr val="800000"/>
                </a:solidFill>
                <a:latin typeface="Dom Casual" pitchFamily="2" charset="0"/>
              </a:rPr>
              <a:t>    2. Just Because of Sickness?</a:t>
            </a:r>
          </a:p>
          <a:p>
            <a:pPr eaLnBrk="1" hangingPunct="1">
              <a:spcBef>
                <a:spcPct val="0"/>
              </a:spcBef>
            </a:pPr>
            <a:r>
              <a:rPr lang="en-US" altLang="en-US" dirty="0">
                <a:solidFill>
                  <a:srgbClr val="800000"/>
                </a:solidFill>
                <a:latin typeface="Dom Casual" pitchFamily="2" charset="0"/>
              </a:rPr>
              <a:t>&gt;&gt;&gt;&gt;&gt;</a:t>
            </a:r>
          </a:p>
          <a:p>
            <a:pPr eaLnBrk="1" hangingPunct="1">
              <a:spcBef>
                <a:spcPct val="0"/>
              </a:spcBef>
            </a:pPr>
            <a:r>
              <a:rPr lang="en-US" altLang="en-US" dirty="0">
                <a:solidFill>
                  <a:srgbClr val="800000"/>
                </a:solidFill>
                <a:latin typeface="Dom Casual" pitchFamily="2" charset="0"/>
              </a:rPr>
              <a:t>    3. Because of Fear of Death?</a:t>
            </a:r>
          </a:p>
          <a:p>
            <a:pPr eaLnBrk="1" hangingPunct="1">
              <a:spcBef>
                <a:spcPct val="0"/>
              </a:spcBef>
            </a:pPr>
            <a:r>
              <a:rPr lang="en-US" altLang="en-US" dirty="0">
                <a:solidFill>
                  <a:srgbClr val="800000"/>
                </a:solidFill>
                <a:latin typeface="Dom Casual" pitchFamily="2" charset="0"/>
              </a:rPr>
              <a:t>&gt;&gt;&gt;&gt;&gt;</a:t>
            </a:r>
          </a:p>
          <a:p>
            <a:pPr eaLnBrk="1" hangingPunct="1">
              <a:spcBef>
                <a:spcPct val="0"/>
              </a:spcBef>
            </a:pPr>
            <a:r>
              <a:rPr lang="en-US" altLang="en-US" dirty="0">
                <a:solidFill>
                  <a:srgbClr val="800000"/>
                </a:solidFill>
                <a:latin typeface="Dom Casual" pitchFamily="2" charset="0"/>
              </a:rPr>
              <a:t>    4. Just to Ask Him to Leave?</a:t>
            </a:r>
          </a:p>
          <a:p>
            <a:pPr eaLnBrk="1" hangingPunct="1">
              <a:spcBef>
                <a:spcPct val="0"/>
              </a:spcBef>
            </a:pPr>
            <a:r>
              <a:rPr lang="en-US" altLang="en-US" dirty="0">
                <a:solidFill>
                  <a:srgbClr val="800000"/>
                </a:solidFill>
                <a:latin typeface="Dom Casual" pitchFamily="2" charset="0"/>
              </a:rPr>
              <a:t>&gt;&gt;&gt;&gt;&gt;</a:t>
            </a:r>
          </a:p>
          <a:p>
            <a:pPr eaLnBrk="1" hangingPunct="1">
              <a:spcBef>
                <a:spcPct val="0"/>
              </a:spcBef>
            </a:pPr>
            <a:r>
              <a:rPr lang="en-US" altLang="en-US" dirty="0">
                <a:solidFill>
                  <a:srgbClr val="800000"/>
                </a:solidFill>
                <a:latin typeface="Dom Casual" pitchFamily="2" charset="0"/>
              </a:rPr>
              <a:t>     5. Because Death Has Come?</a:t>
            </a:r>
          </a:p>
          <a:p>
            <a:pPr eaLnBrk="1" hangingPunct="1">
              <a:spcBef>
                <a:spcPct val="0"/>
              </a:spcBef>
            </a:pPr>
            <a:r>
              <a:rPr lang="en-US" altLang="en-US" dirty="0">
                <a:solidFill>
                  <a:srgbClr val="800000"/>
                </a:solidFill>
                <a:latin typeface="Dom Casual" pitchFamily="2" charset="0"/>
              </a:rPr>
              <a:t>&gt;&gt;&gt;&gt;&gt;</a:t>
            </a:r>
          </a:p>
          <a:p>
            <a:pPr eaLnBrk="1" hangingPunct="1">
              <a:spcBef>
                <a:spcPct val="0"/>
              </a:spcBef>
            </a:pPr>
            <a:r>
              <a:rPr lang="en-US" altLang="en-US" dirty="0">
                <a:solidFill>
                  <a:srgbClr val="800000"/>
                </a:solidFill>
                <a:latin typeface="Dom Casual" pitchFamily="2" charset="0"/>
              </a:rPr>
              <a:t>    6. To Question Him?</a:t>
            </a:r>
          </a:p>
          <a:p>
            <a:pPr eaLnBrk="1" hangingPunct="1">
              <a:spcBef>
                <a:spcPct val="0"/>
              </a:spcBef>
            </a:pPr>
            <a:endParaRPr lang="en-US" altLang="en-US" dirty="0"/>
          </a:p>
        </p:txBody>
      </p:sp>
      <p:sp>
        <p:nvSpPr>
          <p:cNvPr id="131076" name="Slide Number Placeholder 3">
            <a:extLst>
              <a:ext uri="{FF2B5EF4-FFF2-40B4-BE49-F238E27FC236}">
                <a16:creationId xmlns:a16="http://schemas.microsoft.com/office/drawing/2014/main" id="{DC603E7F-6EE9-4B79-B38F-F810373F2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6E6EAB-15DE-4E38-822A-B160128F5418}" type="slidenum">
              <a:rPr lang="en-US" altLang="en-US" smtClean="0">
                <a:latin typeface="Arial" panose="020B0604020202020204" pitchFamily="34" charset="0"/>
              </a:rPr>
              <a:pPr>
                <a:spcBef>
                  <a:spcPct val="0"/>
                </a:spcBef>
              </a:pPr>
              <a:t>67</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10C53E69-7D8D-4F3B-82D8-89928A4489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487D66A1-A781-4C36-A5A6-4C6EE481D4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&gt;&gt;&gt;&gt;&gt;&gt;</a:t>
            </a:r>
          </a:p>
          <a:p>
            <a:pPr eaLnBrk="1" hangingPunct="1">
              <a:spcBef>
                <a:spcPct val="0"/>
              </a:spcBef>
            </a:pPr>
            <a:r>
              <a:rPr lang="en-US" altLang="en-US" dirty="0">
                <a:solidFill>
                  <a:srgbClr val="800000"/>
                </a:solidFill>
                <a:latin typeface="Dom Casual" pitchFamily="2" charset="0"/>
              </a:rPr>
              <a:t>    7. To Seek Some Sign From Him?</a:t>
            </a:r>
            <a:endParaRPr lang="en-US" altLang="en-US" dirty="0"/>
          </a:p>
          <a:p>
            <a:pPr eaLnBrk="1" hangingPunct="1">
              <a:spcBef>
                <a:spcPct val="0"/>
              </a:spcBef>
            </a:pPr>
            <a:r>
              <a:rPr lang="en-US" altLang="en-US" dirty="0"/>
              <a:t>&gt;&gt;&gt;&gt;&gt;&gt;</a:t>
            </a:r>
          </a:p>
          <a:p>
            <a:pPr eaLnBrk="1" hangingPunct="1">
              <a:spcBef>
                <a:spcPct val="0"/>
              </a:spcBef>
            </a:pPr>
            <a:r>
              <a:rPr lang="en-US" altLang="en-US" dirty="0">
                <a:solidFill>
                  <a:srgbClr val="800000"/>
                </a:solidFill>
                <a:latin typeface="Dom Casual" pitchFamily="2" charset="0"/>
              </a:rPr>
              <a:t>    8. To Bring Him Your Children?</a:t>
            </a:r>
            <a:endParaRPr lang="en-US" altLang="en-US" dirty="0"/>
          </a:p>
          <a:p>
            <a:pPr eaLnBrk="1" hangingPunct="1">
              <a:spcBef>
                <a:spcPct val="0"/>
              </a:spcBef>
            </a:pPr>
            <a:r>
              <a:rPr lang="en-US" altLang="en-US" dirty="0"/>
              <a:t>&gt;&gt;&gt;&gt;&gt;&gt;</a:t>
            </a:r>
          </a:p>
          <a:p>
            <a:pPr eaLnBrk="1" hangingPunct="1">
              <a:spcBef>
                <a:spcPct val="0"/>
              </a:spcBef>
            </a:pPr>
            <a:r>
              <a:rPr lang="en-US" altLang="en-US" dirty="0">
                <a:solidFill>
                  <a:srgbClr val="800000"/>
                </a:solidFill>
                <a:latin typeface="Dom Casual" pitchFamily="2" charset="0"/>
              </a:rPr>
              <a:t>    9. To Obtain Eternal Life?</a:t>
            </a:r>
          </a:p>
          <a:p>
            <a:pPr eaLnBrk="1" hangingPunct="1">
              <a:spcBef>
                <a:spcPct val="0"/>
              </a:spcBef>
            </a:pPr>
            <a:r>
              <a:rPr lang="en-US" altLang="en-US" dirty="0"/>
              <a:t>&gt;&gt;&gt;&gt;&gt;&gt;</a:t>
            </a:r>
          </a:p>
          <a:p>
            <a:pPr eaLnBrk="1" hangingPunct="1">
              <a:spcBef>
                <a:spcPct val="0"/>
              </a:spcBef>
            </a:pPr>
            <a:r>
              <a:rPr lang="en-US" altLang="en-US" dirty="0">
                <a:solidFill>
                  <a:srgbClr val="800000"/>
                </a:solidFill>
                <a:latin typeface="Dom Casual" pitchFamily="2" charset="0"/>
              </a:rPr>
              <a:t>    10. To Request the Impossible?</a:t>
            </a:r>
          </a:p>
          <a:p>
            <a:pPr eaLnBrk="1" hangingPunct="1">
              <a:spcBef>
                <a:spcPct val="0"/>
              </a:spcBef>
            </a:pPr>
            <a:r>
              <a:rPr lang="en-US" altLang="en-US" dirty="0"/>
              <a:t>&gt;&gt;&gt;&gt;&gt;&gt;</a:t>
            </a:r>
          </a:p>
          <a:p>
            <a:pPr eaLnBrk="1" hangingPunct="1">
              <a:spcBef>
                <a:spcPct val="0"/>
              </a:spcBef>
            </a:pPr>
            <a:r>
              <a:rPr lang="en-US" altLang="en-US" dirty="0">
                <a:solidFill>
                  <a:srgbClr val="800000"/>
                </a:solidFill>
                <a:latin typeface="Dom Casual" pitchFamily="2" charset="0"/>
              </a:rPr>
              <a:t>    11. To Commemorate His Death?</a:t>
            </a:r>
          </a:p>
          <a:p>
            <a:pPr eaLnBrk="1" hangingPunct="1">
              <a:spcBef>
                <a:spcPct val="0"/>
              </a:spcBef>
            </a:pPr>
            <a:r>
              <a:rPr lang="en-US" altLang="en-US" dirty="0"/>
              <a:t>&gt;&gt;&gt;&gt;&gt;&gt;</a:t>
            </a:r>
          </a:p>
          <a:p>
            <a:pPr eaLnBrk="1" hangingPunct="1">
              <a:spcBef>
                <a:spcPct val="0"/>
              </a:spcBef>
            </a:pPr>
            <a:r>
              <a:rPr lang="en-US" altLang="en-US" dirty="0">
                <a:solidFill>
                  <a:srgbClr val="800000"/>
                </a:solidFill>
                <a:latin typeface="Dom Casual" pitchFamily="2" charset="0"/>
              </a:rPr>
              <a:t>    12. To Betray Him?</a:t>
            </a:r>
          </a:p>
          <a:p>
            <a:pPr eaLnBrk="1" hangingPunct="1">
              <a:spcBef>
                <a:spcPct val="0"/>
              </a:spcBef>
            </a:pPr>
            <a:endParaRPr lang="en-US" altLang="en-US" dirty="0"/>
          </a:p>
        </p:txBody>
      </p:sp>
      <p:sp>
        <p:nvSpPr>
          <p:cNvPr id="133124" name="Slide Number Placeholder 3">
            <a:extLst>
              <a:ext uri="{FF2B5EF4-FFF2-40B4-BE49-F238E27FC236}">
                <a16:creationId xmlns:a16="http://schemas.microsoft.com/office/drawing/2014/main" id="{C173BCF1-172D-4701-AC49-DE55531055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A40D36-E241-4C0C-95C3-F413709F709A}" type="slidenum">
              <a:rPr lang="en-US" altLang="en-US" smtClean="0">
                <a:latin typeface="Arial" panose="020B0604020202020204" pitchFamily="34" charset="0"/>
              </a:rPr>
              <a:pPr>
                <a:spcBef>
                  <a:spcPct val="0"/>
                </a:spcBef>
              </a:pPr>
              <a:t>68</a:t>
            </a:fld>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1.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a:t>
            </a:r>
            <a:r>
              <a:rPr lang="en-US" sz="1200" i="1" u="sng" kern="1200" dirty="0">
                <a:solidFill>
                  <a:schemeClr val="tx1"/>
                </a:solidFill>
                <a:effectLst/>
                <a:latin typeface="+mn-lt"/>
                <a:ea typeface="+mn-ea"/>
                <a:cs typeface="+mn-cs"/>
              </a:rPr>
              <a:t>then faith comes </a:t>
            </a:r>
            <a:r>
              <a:rPr lang="en-US" sz="1200" i="1" kern="1200" dirty="0">
                <a:solidFill>
                  <a:schemeClr val="tx1"/>
                </a:solidFill>
                <a:effectLst/>
                <a:latin typeface="+mn-lt"/>
                <a:ea typeface="+mn-ea"/>
                <a:cs typeface="+mn-cs"/>
              </a:rPr>
              <a:t>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2.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a:t>
            </a:r>
            <a:r>
              <a:rPr lang="en-US" sz="1200" i="1" u="sng" kern="1200" dirty="0">
                <a:solidFill>
                  <a:schemeClr val="tx1"/>
                </a:solidFill>
                <a:effectLst/>
                <a:latin typeface="+mn-lt"/>
                <a:ea typeface="+mn-ea"/>
                <a:cs typeface="+mn-cs"/>
              </a:rPr>
              <a:t>if you do not believe </a:t>
            </a:r>
            <a:r>
              <a:rPr lang="en-US" sz="1200" i="1" kern="1200" dirty="0">
                <a:solidFill>
                  <a:schemeClr val="tx1"/>
                </a:solidFill>
                <a:effectLst/>
                <a:latin typeface="+mn-lt"/>
                <a:ea typeface="+mn-ea"/>
                <a:cs typeface="+mn-cs"/>
              </a:rPr>
              <a:t>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Repent of Sins – </a:t>
            </a:r>
            <a:r>
              <a:rPr lang="en-US" sz="1200" b="1" kern="1200" dirty="0">
                <a:solidFill>
                  <a:schemeClr val="tx1"/>
                </a:solidFill>
                <a:effectLst/>
                <a:latin typeface="+mn-lt"/>
                <a:ea typeface="+mn-ea"/>
                <a:cs typeface="+mn-cs"/>
              </a:rPr>
              <a:t>Acts 2:38 &amp; 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a:t>
            </a:r>
            <a:r>
              <a:rPr lang="en-US" sz="1200" i="1" u="sng" kern="1200" dirty="0">
                <a:solidFill>
                  <a:schemeClr val="tx1"/>
                </a:solidFill>
                <a:effectLst/>
                <a:latin typeface="+mn-lt"/>
                <a:ea typeface="+mn-ea"/>
                <a:cs typeface="+mn-cs"/>
              </a:rPr>
              <a:t>commands all men </a:t>
            </a:r>
            <a:r>
              <a:rPr lang="en-US" sz="1200" i="1" kern="1200" dirty="0">
                <a:solidFill>
                  <a:schemeClr val="tx1"/>
                </a:solidFill>
                <a:effectLst/>
                <a:latin typeface="+mn-lt"/>
                <a:ea typeface="+mn-ea"/>
                <a:cs typeface="+mn-cs"/>
              </a:rPr>
              <a:t>everywhere </a:t>
            </a:r>
            <a:r>
              <a:rPr lang="en-US" sz="1200" i="1" u="sng" kern="1200" dirty="0">
                <a:solidFill>
                  <a:schemeClr val="tx1"/>
                </a:solidFill>
                <a:effectLst/>
                <a:latin typeface="+mn-lt"/>
                <a:ea typeface="+mn-ea"/>
                <a:cs typeface="+mn-cs"/>
              </a:rPr>
              <a:t>to repent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4.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a:t>
            </a:r>
            <a:r>
              <a:rPr lang="en-US" sz="1200" i="1" u="sng" kern="1200" dirty="0">
                <a:solidFill>
                  <a:schemeClr val="tx1"/>
                </a:solidFill>
                <a:effectLst/>
                <a:latin typeface="+mn-lt"/>
                <a:ea typeface="+mn-ea"/>
                <a:cs typeface="+mn-cs"/>
              </a:rPr>
              <a:t>confess with your mouth</a:t>
            </a:r>
            <a:r>
              <a:rPr lang="en-US" sz="1200" i="1" kern="1200" dirty="0">
                <a:solidFill>
                  <a:schemeClr val="tx1"/>
                </a:solidFill>
                <a:effectLst/>
                <a:latin typeface="+mn-lt"/>
                <a:ea typeface="+mn-ea"/>
                <a:cs typeface="+mn-cs"/>
              </a:rPr>
              <a:t> the Lord Jesus and </a:t>
            </a:r>
            <a:r>
              <a:rPr lang="en-US" sz="1200" i="1" u="sng" kern="1200" dirty="0">
                <a:solidFill>
                  <a:schemeClr val="tx1"/>
                </a:solidFill>
                <a:effectLst/>
                <a:latin typeface="+mn-lt"/>
                <a:ea typeface="+mn-ea"/>
                <a:cs typeface="+mn-cs"/>
              </a:rPr>
              <a:t>believe</a:t>
            </a:r>
            <a:r>
              <a:rPr lang="en-US" sz="1200" i="1" kern="1200" dirty="0">
                <a:solidFill>
                  <a:schemeClr val="tx1"/>
                </a:solidFill>
                <a:effectLst/>
                <a:latin typeface="+mn-lt"/>
                <a:ea typeface="+mn-ea"/>
                <a:cs typeface="+mn-cs"/>
              </a:rPr>
              <a:t>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5.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a:t>
            </a:r>
            <a:r>
              <a:rPr lang="en-US" sz="1200" u="sng" kern="1200" dirty="0">
                <a:solidFill>
                  <a:schemeClr val="tx1"/>
                </a:solidFill>
                <a:effectLst/>
                <a:latin typeface="+mn-lt"/>
                <a:ea typeface="+mn-ea"/>
                <a:cs typeface="+mn-cs"/>
              </a:rPr>
              <a:t>be baptized</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wash away your sins</a:t>
            </a:r>
            <a:r>
              <a:rPr lang="en-US" sz="1200" kern="1200" dirty="0">
                <a:solidFill>
                  <a:schemeClr val="tx1"/>
                </a:solidFill>
                <a:effectLst/>
                <a:latin typeface="+mn-lt"/>
                <a:ea typeface="+mn-ea"/>
                <a:cs typeface="+mn-cs"/>
              </a:rPr>
              <a:t>,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6. THERE IS NO OTHER WAY!</a:t>
            </a:r>
          </a:p>
          <a:p>
            <a:endParaRPr lang="en-US" dirty="0"/>
          </a:p>
        </p:txBody>
      </p:sp>
      <p:sp>
        <p:nvSpPr>
          <p:cNvPr id="4" name="Slide Number Placeholder 3"/>
          <p:cNvSpPr>
            <a:spLocks noGrp="1"/>
          </p:cNvSpPr>
          <p:nvPr>
            <p:ph type="sldNum" sz="quarter" idx="5"/>
          </p:nvPr>
        </p:nvSpPr>
        <p:spPr/>
        <p:txBody>
          <a:bodyPr/>
          <a:lstStyle/>
          <a:p>
            <a:pPr>
              <a:defRPr/>
            </a:pPr>
            <a:fld id="{7AFF2890-5B8E-49F6-9E71-7A713F38C1D9}" type="slidenum">
              <a:rPr lang="en-US" altLang="en-US" smtClean="0"/>
              <a:pPr>
                <a:defRPr/>
              </a:pPr>
              <a:t>69</a:t>
            </a:fld>
            <a:endParaRPr lang="en-US" altLang="en-US"/>
          </a:p>
        </p:txBody>
      </p:sp>
    </p:spTree>
    <p:extLst>
      <p:ext uri="{BB962C8B-B14F-4D97-AF65-F5344CB8AC3E}">
        <p14:creationId xmlns:p14="http://schemas.microsoft.com/office/powerpoint/2010/main" val="66869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699DC81-2641-4339-B0EB-98A8F35B50C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D32B43D-9E05-4678-890C-B09055BAD7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And why do you look at the speck in your brother's eye, but do not consider the plank in your own eye? </a:t>
            </a:r>
            <a:r>
              <a:rPr lang="en-US" altLang="en-US" b="1" dirty="0"/>
              <a:t>(Matthew 7:3)</a:t>
            </a:r>
          </a:p>
          <a:p>
            <a:pPr eaLnBrk="1" hangingPunct="1">
              <a:spcBef>
                <a:spcPct val="0"/>
              </a:spcBef>
            </a:pPr>
            <a:r>
              <a:rPr lang="en-US" altLang="en-US" dirty="0"/>
              <a:t>&gt;&gt;&gt;&gt;&gt;&gt;&gt;&gt;&gt;</a:t>
            </a:r>
          </a:p>
          <a:p>
            <a:pPr eaLnBrk="1" hangingPunct="1">
              <a:spcBef>
                <a:spcPct val="0"/>
              </a:spcBef>
            </a:pPr>
            <a:r>
              <a:rPr lang="en-US" altLang="en-US" dirty="0"/>
              <a:t>    1. Jesus asked “why?” because He wants us to check ourselves and insure that we are not hypocrites.</a:t>
            </a:r>
          </a:p>
          <a:p>
            <a:pPr eaLnBrk="1" hangingPunct="1">
              <a:spcBef>
                <a:spcPct val="0"/>
              </a:spcBef>
            </a:pPr>
            <a:r>
              <a:rPr lang="en-US" altLang="en-US" dirty="0"/>
              <a:t>    2. We would not be fit for the kingdom of heaven, if we were as the hypocrites.</a:t>
            </a:r>
          </a:p>
          <a:p>
            <a:pPr eaLnBrk="1" hangingPunct="1">
              <a:spcBef>
                <a:spcPct val="0"/>
              </a:spcBef>
            </a:pPr>
            <a:endParaRPr lang="en-US" altLang="en-US" dirty="0"/>
          </a:p>
          <a:p>
            <a:pPr eaLnBrk="1" hangingPunct="1">
              <a:spcBef>
                <a:spcPct val="0"/>
              </a:spcBef>
            </a:pPr>
            <a:endParaRPr lang="en-US" altLang="en-US" dirty="0"/>
          </a:p>
        </p:txBody>
      </p:sp>
      <p:sp>
        <p:nvSpPr>
          <p:cNvPr id="14340" name="Slide Number Placeholder 3">
            <a:extLst>
              <a:ext uri="{FF2B5EF4-FFF2-40B4-BE49-F238E27FC236}">
                <a16:creationId xmlns:a16="http://schemas.microsoft.com/office/drawing/2014/main" id="{7E68C2AD-2E9F-490B-86DC-E636723ED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DC07C0-D745-4CBD-A048-1BE55EA19AFD}"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19996DD-DD2D-4507-A516-40527015A4D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61A281A-7F43-4248-BAB2-D9D9F48264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But He said to them, "Why are you fearful, O you of little faith?" Then He arose and rebuked the winds and the sea, and there was a great calm. </a:t>
            </a:r>
            <a:r>
              <a:rPr lang="en-US" altLang="en-US" b="1" dirty="0"/>
              <a:t>(Matthew 8:26)</a:t>
            </a:r>
          </a:p>
          <a:p>
            <a:pPr eaLnBrk="1" hangingPunct="1">
              <a:spcBef>
                <a:spcPct val="0"/>
              </a:spcBef>
            </a:pPr>
            <a:r>
              <a:rPr lang="en-US" altLang="en-US" dirty="0"/>
              <a:t>&gt;&gt;&gt;&gt;&gt;&gt;&gt;&gt;&gt;</a:t>
            </a:r>
          </a:p>
          <a:p>
            <a:pPr eaLnBrk="1" hangingPunct="1">
              <a:spcBef>
                <a:spcPct val="0"/>
              </a:spcBef>
            </a:pPr>
            <a:r>
              <a:rPr lang="en-US" altLang="en-US" dirty="0"/>
              <a:t>    1. Jesus’ desires is for us to live our lives with </a:t>
            </a:r>
            <a:r>
              <a:rPr lang="en-US" altLang="en-US" b="1" dirty="0"/>
              <a:t>full faith and trust </a:t>
            </a:r>
            <a:r>
              <a:rPr lang="en-US" altLang="en-US" dirty="0"/>
              <a:t>in Him.</a:t>
            </a:r>
          </a:p>
          <a:p>
            <a:pPr eaLnBrk="1" hangingPunct="1">
              <a:spcBef>
                <a:spcPct val="0"/>
              </a:spcBef>
            </a:pPr>
            <a:r>
              <a:rPr lang="en-US" altLang="en-US" dirty="0"/>
              <a:t>    2. We must believe, beyond a shadow of a doubt, that Jesus will keep His promise to us.</a:t>
            </a:r>
          </a:p>
          <a:p>
            <a:pPr eaLnBrk="1" hangingPunct="1">
              <a:spcBef>
                <a:spcPct val="0"/>
              </a:spcBef>
            </a:pPr>
            <a:r>
              <a:rPr lang="en-US" altLang="en-US" dirty="0"/>
              <a:t>    3. He will grant the promise of eternal life with Him.</a:t>
            </a:r>
          </a:p>
        </p:txBody>
      </p:sp>
      <p:sp>
        <p:nvSpPr>
          <p:cNvPr id="16388" name="Slide Number Placeholder 3">
            <a:extLst>
              <a:ext uri="{FF2B5EF4-FFF2-40B4-BE49-F238E27FC236}">
                <a16:creationId xmlns:a16="http://schemas.microsoft.com/office/drawing/2014/main" id="{0D6498A8-5384-4487-A78C-2BEE7BBECE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CCADC5-7DF9-45B0-8592-07AE3E97D274}"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1D85AD3-0582-4A53-8920-8D244985918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5882DA6-020D-4AE2-B26A-8100DE754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And about the eleventh hour he went out and found others standing idle, and said to them, 'Why have you been standing here idle all day?' </a:t>
            </a:r>
            <a:r>
              <a:rPr lang="en-US" altLang="en-US" dirty="0"/>
              <a:t>(</a:t>
            </a:r>
            <a:r>
              <a:rPr lang="en-US" altLang="en-US" b="1" dirty="0"/>
              <a:t>Matthew 20:6</a:t>
            </a:r>
            <a:r>
              <a:rPr lang="en-US" altLang="en-US" dirty="0"/>
              <a:t>)</a:t>
            </a:r>
          </a:p>
          <a:p>
            <a:pPr eaLnBrk="1" hangingPunct="1">
              <a:spcBef>
                <a:spcPct val="0"/>
              </a:spcBef>
            </a:pPr>
            <a:r>
              <a:rPr lang="en-US" altLang="en-US" dirty="0"/>
              <a:t>&gt;&gt;&gt;&gt;&gt;&gt;&gt;.</a:t>
            </a:r>
          </a:p>
          <a:p>
            <a:pPr eaLnBrk="1" hangingPunct="1">
              <a:spcBef>
                <a:spcPct val="0"/>
              </a:spcBef>
            </a:pPr>
            <a:r>
              <a:rPr lang="en-US" altLang="en-US" dirty="0"/>
              <a:t>    1. Jesus knew why.  </a:t>
            </a:r>
          </a:p>
          <a:p>
            <a:pPr eaLnBrk="1" hangingPunct="1">
              <a:spcBef>
                <a:spcPct val="0"/>
              </a:spcBef>
            </a:pPr>
            <a:r>
              <a:rPr lang="en-US" altLang="en-US" dirty="0"/>
              <a:t>    2. At the eleventh hour, there is only one hour left to work during the daylight hours.</a:t>
            </a:r>
          </a:p>
          <a:p>
            <a:pPr eaLnBrk="1" hangingPunct="1">
              <a:spcBef>
                <a:spcPct val="0"/>
              </a:spcBef>
            </a:pPr>
            <a:r>
              <a:rPr lang="en-US" altLang="en-US" dirty="0"/>
              <a:t>    3. He also knew that one hour of work for the kingdom is better than any wasted hour for the devil.</a:t>
            </a:r>
          </a:p>
          <a:p>
            <a:pPr eaLnBrk="1" hangingPunct="1">
              <a:spcBef>
                <a:spcPct val="0"/>
              </a:spcBef>
            </a:pPr>
            <a:r>
              <a:rPr lang="en-US" altLang="en-US" dirty="0"/>
              <a:t>    4. Even the elderly can give their eleventh hour to Christ.</a:t>
            </a:r>
          </a:p>
        </p:txBody>
      </p:sp>
      <p:sp>
        <p:nvSpPr>
          <p:cNvPr id="18436" name="Slide Number Placeholder 3">
            <a:extLst>
              <a:ext uri="{FF2B5EF4-FFF2-40B4-BE49-F238E27FC236}">
                <a16:creationId xmlns:a16="http://schemas.microsoft.com/office/drawing/2014/main" id="{A06735DC-6C04-48B0-BBFD-1EB88CD2B4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391D24-A7CB-4E79-A048-7CF59F89BA8B}"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8F1C1AF-4F40-4114-89D2-422E6F248B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24E50B-648B-47F9-A1E6-96DDBC081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D0E6E1-329D-4CF8-8F75-EDB9CF58C135}"/>
              </a:ext>
            </a:extLst>
          </p:cNvPr>
          <p:cNvSpPr>
            <a:spLocks noGrp="1" noChangeArrowheads="1"/>
          </p:cNvSpPr>
          <p:nvPr>
            <p:ph type="sldNum" sz="quarter" idx="12"/>
          </p:nvPr>
        </p:nvSpPr>
        <p:spPr>
          <a:ln/>
        </p:spPr>
        <p:txBody>
          <a:bodyPr/>
          <a:lstStyle>
            <a:lvl1pPr>
              <a:defRPr/>
            </a:lvl1pPr>
          </a:lstStyle>
          <a:p>
            <a:pPr>
              <a:defRPr/>
            </a:pPr>
            <a:fld id="{30490626-D370-4FFB-B74F-3A7F63CCBD48}" type="slidenum">
              <a:rPr lang="en-US" altLang="en-US"/>
              <a:pPr>
                <a:defRPr/>
              </a:pPr>
              <a:t>‹#›</a:t>
            </a:fld>
            <a:endParaRPr lang="en-US" altLang="en-US"/>
          </a:p>
        </p:txBody>
      </p:sp>
    </p:spTree>
    <p:extLst>
      <p:ext uri="{BB962C8B-B14F-4D97-AF65-F5344CB8AC3E}">
        <p14:creationId xmlns:p14="http://schemas.microsoft.com/office/powerpoint/2010/main" val="35618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63D914-8B6B-41DC-A734-EC48B59C5B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49F9D7-8728-4893-ABCA-66E4E54267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1D2468-F7FD-4310-9327-AA5823115B68}"/>
              </a:ext>
            </a:extLst>
          </p:cNvPr>
          <p:cNvSpPr>
            <a:spLocks noGrp="1" noChangeArrowheads="1"/>
          </p:cNvSpPr>
          <p:nvPr>
            <p:ph type="sldNum" sz="quarter" idx="12"/>
          </p:nvPr>
        </p:nvSpPr>
        <p:spPr>
          <a:ln/>
        </p:spPr>
        <p:txBody>
          <a:bodyPr/>
          <a:lstStyle>
            <a:lvl1pPr>
              <a:defRPr/>
            </a:lvl1pPr>
          </a:lstStyle>
          <a:p>
            <a:pPr>
              <a:defRPr/>
            </a:pPr>
            <a:fld id="{876A9ABE-6069-4FA8-AD9C-9F47E234EA13}" type="slidenum">
              <a:rPr lang="en-US" altLang="en-US"/>
              <a:pPr>
                <a:defRPr/>
              </a:pPr>
              <a:t>‹#›</a:t>
            </a:fld>
            <a:endParaRPr lang="en-US" altLang="en-US"/>
          </a:p>
        </p:txBody>
      </p:sp>
    </p:spTree>
    <p:extLst>
      <p:ext uri="{BB962C8B-B14F-4D97-AF65-F5344CB8AC3E}">
        <p14:creationId xmlns:p14="http://schemas.microsoft.com/office/powerpoint/2010/main" val="23447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C272CA-94EC-4516-A86F-DC0AEC7E32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70715D-9B1D-4CDB-A463-0783452529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9A98F3-210B-4993-ABED-488B264CC499}"/>
              </a:ext>
            </a:extLst>
          </p:cNvPr>
          <p:cNvSpPr>
            <a:spLocks noGrp="1" noChangeArrowheads="1"/>
          </p:cNvSpPr>
          <p:nvPr>
            <p:ph type="sldNum" sz="quarter" idx="12"/>
          </p:nvPr>
        </p:nvSpPr>
        <p:spPr>
          <a:ln/>
        </p:spPr>
        <p:txBody>
          <a:bodyPr/>
          <a:lstStyle>
            <a:lvl1pPr>
              <a:defRPr/>
            </a:lvl1pPr>
          </a:lstStyle>
          <a:p>
            <a:pPr>
              <a:defRPr/>
            </a:pPr>
            <a:fld id="{33E476BF-EBCD-4DF8-AC18-3C61174E9E81}" type="slidenum">
              <a:rPr lang="en-US" altLang="en-US"/>
              <a:pPr>
                <a:defRPr/>
              </a:pPr>
              <a:t>‹#›</a:t>
            </a:fld>
            <a:endParaRPr lang="en-US" altLang="en-US"/>
          </a:p>
        </p:txBody>
      </p:sp>
    </p:spTree>
    <p:extLst>
      <p:ext uri="{BB962C8B-B14F-4D97-AF65-F5344CB8AC3E}">
        <p14:creationId xmlns:p14="http://schemas.microsoft.com/office/powerpoint/2010/main" val="54322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EBF80F-C01A-4E8A-B427-4B2257DBB8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E6B094-F77C-46E0-9CF2-EE0E614556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E31B33-A7A1-4224-9004-6371714880DD}"/>
              </a:ext>
            </a:extLst>
          </p:cNvPr>
          <p:cNvSpPr>
            <a:spLocks noGrp="1" noChangeArrowheads="1"/>
          </p:cNvSpPr>
          <p:nvPr>
            <p:ph type="sldNum" sz="quarter" idx="12"/>
          </p:nvPr>
        </p:nvSpPr>
        <p:spPr>
          <a:ln/>
        </p:spPr>
        <p:txBody>
          <a:bodyPr/>
          <a:lstStyle>
            <a:lvl1pPr>
              <a:defRPr/>
            </a:lvl1pPr>
          </a:lstStyle>
          <a:p>
            <a:pPr>
              <a:defRPr/>
            </a:pPr>
            <a:fld id="{021060F2-653A-4AE6-B1B8-8D443A529D1E}" type="slidenum">
              <a:rPr lang="en-US" altLang="en-US"/>
              <a:pPr>
                <a:defRPr/>
              </a:pPr>
              <a:t>‹#›</a:t>
            </a:fld>
            <a:endParaRPr lang="en-US" altLang="en-US"/>
          </a:p>
        </p:txBody>
      </p:sp>
    </p:spTree>
    <p:extLst>
      <p:ext uri="{BB962C8B-B14F-4D97-AF65-F5344CB8AC3E}">
        <p14:creationId xmlns:p14="http://schemas.microsoft.com/office/powerpoint/2010/main" val="28362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0A436DD-D542-4BF1-A0F9-78AC4FCD4A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053979-05FF-4F3F-AB60-D68AC5FFD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020C1A-63AF-4424-85F6-2FA689E6C50D}"/>
              </a:ext>
            </a:extLst>
          </p:cNvPr>
          <p:cNvSpPr>
            <a:spLocks noGrp="1" noChangeArrowheads="1"/>
          </p:cNvSpPr>
          <p:nvPr>
            <p:ph type="sldNum" sz="quarter" idx="12"/>
          </p:nvPr>
        </p:nvSpPr>
        <p:spPr>
          <a:ln/>
        </p:spPr>
        <p:txBody>
          <a:bodyPr/>
          <a:lstStyle>
            <a:lvl1pPr>
              <a:defRPr/>
            </a:lvl1pPr>
          </a:lstStyle>
          <a:p>
            <a:pPr>
              <a:defRPr/>
            </a:pPr>
            <a:fld id="{CF76B678-8427-4C24-9D62-E4B27CE1A804}" type="slidenum">
              <a:rPr lang="en-US" altLang="en-US"/>
              <a:pPr>
                <a:defRPr/>
              </a:pPr>
              <a:t>‹#›</a:t>
            </a:fld>
            <a:endParaRPr lang="en-US" altLang="en-US"/>
          </a:p>
        </p:txBody>
      </p:sp>
    </p:spTree>
    <p:extLst>
      <p:ext uri="{BB962C8B-B14F-4D97-AF65-F5344CB8AC3E}">
        <p14:creationId xmlns:p14="http://schemas.microsoft.com/office/powerpoint/2010/main" val="59581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89F167-56B8-45FD-B0B4-244CBF4CBC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5D6252-5841-4632-9089-BA93744E1D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53111B-C39F-4669-859F-44C40046B8B8}"/>
              </a:ext>
            </a:extLst>
          </p:cNvPr>
          <p:cNvSpPr>
            <a:spLocks noGrp="1" noChangeArrowheads="1"/>
          </p:cNvSpPr>
          <p:nvPr>
            <p:ph type="sldNum" sz="quarter" idx="12"/>
          </p:nvPr>
        </p:nvSpPr>
        <p:spPr>
          <a:ln/>
        </p:spPr>
        <p:txBody>
          <a:bodyPr/>
          <a:lstStyle>
            <a:lvl1pPr>
              <a:defRPr/>
            </a:lvl1pPr>
          </a:lstStyle>
          <a:p>
            <a:pPr>
              <a:defRPr/>
            </a:pPr>
            <a:fld id="{CF0D6464-5DED-4626-AC03-DA330195221F}" type="slidenum">
              <a:rPr lang="en-US" altLang="en-US"/>
              <a:pPr>
                <a:defRPr/>
              </a:pPr>
              <a:t>‹#›</a:t>
            </a:fld>
            <a:endParaRPr lang="en-US" altLang="en-US"/>
          </a:p>
        </p:txBody>
      </p:sp>
    </p:spTree>
    <p:extLst>
      <p:ext uri="{BB962C8B-B14F-4D97-AF65-F5344CB8AC3E}">
        <p14:creationId xmlns:p14="http://schemas.microsoft.com/office/powerpoint/2010/main" val="210902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655E70-85C2-4DAF-A85C-36957DA42F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3BD69CF-1918-485E-9810-8B1C59AADC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65A032F-D43A-44A4-841A-8483E6182B39}"/>
              </a:ext>
            </a:extLst>
          </p:cNvPr>
          <p:cNvSpPr>
            <a:spLocks noGrp="1" noChangeArrowheads="1"/>
          </p:cNvSpPr>
          <p:nvPr>
            <p:ph type="sldNum" sz="quarter" idx="12"/>
          </p:nvPr>
        </p:nvSpPr>
        <p:spPr>
          <a:ln/>
        </p:spPr>
        <p:txBody>
          <a:bodyPr/>
          <a:lstStyle>
            <a:lvl1pPr>
              <a:defRPr/>
            </a:lvl1pPr>
          </a:lstStyle>
          <a:p>
            <a:pPr>
              <a:defRPr/>
            </a:pPr>
            <a:fld id="{1F09546D-B362-4D34-A89A-7ED633C709AF}" type="slidenum">
              <a:rPr lang="en-US" altLang="en-US"/>
              <a:pPr>
                <a:defRPr/>
              </a:pPr>
              <a:t>‹#›</a:t>
            </a:fld>
            <a:endParaRPr lang="en-US" altLang="en-US"/>
          </a:p>
        </p:txBody>
      </p:sp>
    </p:spTree>
    <p:extLst>
      <p:ext uri="{BB962C8B-B14F-4D97-AF65-F5344CB8AC3E}">
        <p14:creationId xmlns:p14="http://schemas.microsoft.com/office/powerpoint/2010/main" val="14038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E0FBE20-1A7D-48E9-9277-26FDB5EBAEC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9FDFBC-8209-4F9F-A89E-D70290429E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966F5CA-2890-4279-BC5C-B0BAEF723C4B}"/>
              </a:ext>
            </a:extLst>
          </p:cNvPr>
          <p:cNvSpPr>
            <a:spLocks noGrp="1" noChangeArrowheads="1"/>
          </p:cNvSpPr>
          <p:nvPr>
            <p:ph type="sldNum" sz="quarter" idx="12"/>
          </p:nvPr>
        </p:nvSpPr>
        <p:spPr>
          <a:ln/>
        </p:spPr>
        <p:txBody>
          <a:bodyPr/>
          <a:lstStyle>
            <a:lvl1pPr>
              <a:defRPr/>
            </a:lvl1pPr>
          </a:lstStyle>
          <a:p>
            <a:pPr>
              <a:defRPr/>
            </a:pPr>
            <a:fld id="{B517CFF1-7296-408A-8D77-712CE3DD59E5}" type="slidenum">
              <a:rPr lang="en-US" altLang="en-US"/>
              <a:pPr>
                <a:defRPr/>
              </a:pPr>
              <a:t>‹#›</a:t>
            </a:fld>
            <a:endParaRPr lang="en-US" altLang="en-US"/>
          </a:p>
        </p:txBody>
      </p:sp>
    </p:spTree>
    <p:extLst>
      <p:ext uri="{BB962C8B-B14F-4D97-AF65-F5344CB8AC3E}">
        <p14:creationId xmlns:p14="http://schemas.microsoft.com/office/powerpoint/2010/main" val="81610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7765D9A-B7AE-4D64-956F-66104E403DB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673D9B-02AA-41C2-87D6-AA8B147102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FAE2F03-D488-455D-AC85-DC8807962B77}"/>
              </a:ext>
            </a:extLst>
          </p:cNvPr>
          <p:cNvSpPr>
            <a:spLocks noGrp="1" noChangeArrowheads="1"/>
          </p:cNvSpPr>
          <p:nvPr>
            <p:ph type="sldNum" sz="quarter" idx="12"/>
          </p:nvPr>
        </p:nvSpPr>
        <p:spPr>
          <a:ln/>
        </p:spPr>
        <p:txBody>
          <a:bodyPr/>
          <a:lstStyle>
            <a:lvl1pPr>
              <a:defRPr/>
            </a:lvl1pPr>
          </a:lstStyle>
          <a:p>
            <a:pPr>
              <a:defRPr/>
            </a:pPr>
            <a:fld id="{6463A70B-8E2F-4289-A121-0B54B7CEF71E}" type="slidenum">
              <a:rPr lang="en-US" altLang="en-US"/>
              <a:pPr>
                <a:defRPr/>
              </a:pPr>
              <a:t>‹#›</a:t>
            </a:fld>
            <a:endParaRPr lang="en-US" altLang="en-US"/>
          </a:p>
        </p:txBody>
      </p:sp>
    </p:spTree>
    <p:extLst>
      <p:ext uri="{BB962C8B-B14F-4D97-AF65-F5344CB8AC3E}">
        <p14:creationId xmlns:p14="http://schemas.microsoft.com/office/powerpoint/2010/main" val="30651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BBD086-6F5A-4EE2-A6BF-A9BC429329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5ECE33-E2BA-4F65-9024-105D158F75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91B3D9-88AB-46CE-B0A3-50AAF5C57723}"/>
              </a:ext>
            </a:extLst>
          </p:cNvPr>
          <p:cNvSpPr>
            <a:spLocks noGrp="1" noChangeArrowheads="1"/>
          </p:cNvSpPr>
          <p:nvPr>
            <p:ph type="sldNum" sz="quarter" idx="12"/>
          </p:nvPr>
        </p:nvSpPr>
        <p:spPr>
          <a:ln/>
        </p:spPr>
        <p:txBody>
          <a:bodyPr/>
          <a:lstStyle>
            <a:lvl1pPr>
              <a:defRPr/>
            </a:lvl1pPr>
          </a:lstStyle>
          <a:p>
            <a:pPr>
              <a:defRPr/>
            </a:pPr>
            <a:fld id="{CDB62F52-A66B-4BB2-BAB7-9952F1357197}" type="slidenum">
              <a:rPr lang="en-US" altLang="en-US"/>
              <a:pPr>
                <a:defRPr/>
              </a:pPr>
              <a:t>‹#›</a:t>
            </a:fld>
            <a:endParaRPr lang="en-US" altLang="en-US"/>
          </a:p>
        </p:txBody>
      </p:sp>
    </p:spTree>
    <p:extLst>
      <p:ext uri="{BB962C8B-B14F-4D97-AF65-F5344CB8AC3E}">
        <p14:creationId xmlns:p14="http://schemas.microsoft.com/office/powerpoint/2010/main" val="317887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88D7A81-3BB9-4B9F-93C6-3AC096F342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0401BC-3969-4A02-BEA2-EF2E998432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1E4F2C-361C-4D10-9967-0B63D78935FD}"/>
              </a:ext>
            </a:extLst>
          </p:cNvPr>
          <p:cNvSpPr>
            <a:spLocks noGrp="1" noChangeArrowheads="1"/>
          </p:cNvSpPr>
          <p:nvPr>
            <p:ph type="sldNum" sz="quarter" idx="12"/>
          </p:nvPr>
        </p:nvSpPr>
        <p:spPr>
          <a:ln/>
        </p:spPr>
        <p:txBody>
          <a:bodyPr/>
          <a:lstStyle>
            <a:lvl1pPr>
              <a:defRPr/>
            </a:lvl1pPr>
          </a:lstStyle>
          <a:p>
            <a:pPr>
              <a:defRPr/>
            </a:pPr>
            <a:fld id="{6795E1CE-105D-4E84-9F4D-2D277CDE8FA0}" type="slidenum">
              <a:rPr lang="en-US" altLang="en-US"/>
              <a:pPr>
                <a:defRPr/>
              </a:pPr>
              <a:t>‹#›</a:t>
            </a:fld>
            <a:endParaRPr lang="en-US" altLang="en-US"/>
          </a:p>
        </p:txBody>
      </p:sp>
    </p:spTree>
    <p:extLst>
      <p:ext uri="{BB962C8B-B14F-4D97-AF65-F5344CB8AC3E}">
        <p14:creationId xmlns:p14="http://schemas.microsoft.com/office/powerpoint/2010/main" val="424954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7BD788-B852-41C5-8D28-FC9CF8D575F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48027A7-08B3-4CC6-88CD-BD047CF4647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908418C-BC10-4341-95C3-070E3953413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701C1E2-8097-4DB4-9885-F63F8CE5D5F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EAC84433-7411-46FF-A643-40767DC6DF9E}"/>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E7D5F0A-3C12-4C01-A1C7-ECF314D6C9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faithofthefathersreadings.blogspot.com/2006_09_01_archive.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baggis/2280579809"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crowd&#10;&#10;Description automatically generated">
            <a:extLst>
              <a:ext uri="{FF2B5EF4-FFF2-40B4-BE49-F238E27FC236}">
                <a16:creationId xmlns:a16="http://schemas.microsoft.com/office/drawing/2014/main" id="{400A884F-0676-43A4-BFF7-C779BA7C212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1739"/>
          <a:stretch/>
        </p:blipFill>
        <p:spPr>
          <a:xfrm>
            <a:off x="18011" y="0"/>
            <a:ext cx="12173989" cy="6858000"/>
          </a:xfrm>
          <a:prstGeom prst="rect">
            <a:avLst/>
          </a:prstGeom>
        </p:spPr>
      </p:pic>
      <p:sp>
        <p:nvSpPr>
          <p:cNvPr id="5" name="TextBox 4">
            <a:extLst>
              <a:ext uri="{FF2B5EF4-FFF2-40B4-BE49-F238E27FC236}">
                <a16:creationId xmlns:a16="http://schemas.microsoft.com/office/drawing/2014/main" id="{6BD859E6-3A24-4AF9-BAAD-2919D676FCA7}"/>
              </a:ext>
            </a:extLst>
          </p:cNvPr>
          <p:cNvSpPr txBox="1"/>
          <p:nvPr/>
        </p:nvSpPr>
        <p:spPr>
          <a:xfrm>
            <a:off x="574633" y="2492514"/>
            <a:ext cx="4606967" cy="707886"/>
          </a:xfrm>
          <a:prstGeom prst="rect">
            <a:avLst/>
          </a:prstGeom>
          <a:solidFill>
            <a:srgbClr val="002060"/>
          </a:solidFill>
        </p:spPr>
        <p:txBody>
          <a:bodyPr wrap="non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Welcome To Worship</a:t>
            </a:r>
          </a:p>
        </p:txBody>
      </p:sp>
      <p:sp>
        <p:nvSpPr>
          <p:cNvPr id="6" name="TextBox 5">
            <a:extLst>
              <a:ext uri="{FF2B5EF4-FFF2-40B4-BE49-F238E27FC236}">
                <a16:creationId xmlns:a16="http://schemas.microsoft.com/office/drawing/2014/main" id="{758F5515-DDAC-45AB-A42C-2DE32D1E73CD}"/>
              </a:ext>
            </a:extLst>
          </p:cNvPr>
          <p:cNvSpPr txBox="1"/>
          <p:nvPr/>
        </p:nvSpPr>
        <p:spPr>
          <a:xfrm>
            <a:off x="1219200" y="4876800"/>
            <a:ext cx="3298339" cy="830997"/>
          </a:xfrm>
          <a:prstGeom prst="rect">
            <a:avLst/>
          </a:prstGeom>
          <a:noFill/>
        </p:spPr>
        <p:txBody>
          <a:bodyPr wrap="none" rtlCol="0">
            <a:spAutoFit/>
          </a:bodyPr>
          <a:lstStyle/>
          <a:p>
            <a:pPr algn="ctr"/>
            <a:r>
              <a:rPr lang="en-US" sz="2400" dirty="0">
                <a:solidFill>
                  <a:schemeClr val="bg2">
                    <a:lumMod val="60000"/>
                    <a:lumOff val="40000"/>
                  </a:schemeClr>
                </a:solidFill>
              </a:rPr>
              <a:t>Mesquite And Rusk St.</a:t>
            </a:r>
          </a:p>
          <a:p>
            <a:pPr algn="ctr"/>
            <a:r>
              <a:rPr lang="en-US" sz="2400" dirty="0">
                <a:solidFill>
                  <a:schemeClr val="bg2">
                    <a:lumMod val="60000"/>
                    <a:lumOff val="40000"/>
                  </a:schemeClr>
                </a:solidFill>
              </a:rPr>
              <a:t>Church of Christ</a:t>
            </a:r>
          </a:p>
        </p:txBody>
      </p:sp>
    </p:spTree>
    <p:extLst>
      <p:ext uri="{BB962C8B-B14F-4D97-AF65-F5344CB8AC3E}">
        <p14:creationId xmlns:p14="http://schemas.microsoft.com/office/powerpoint/2010/main" val="387526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5BCDB9A1-E45E-4EAF-893E-83DCE57730F5}"/>
              </a:ext>
            </a:extLst>
          </p:cNvPr>
          <p:cNvSpPr>
            <a:spLocks noChangeArrowheads="1"/>
          </p:cNvSpPr>
          <p:nvPr/>
        </p:nvSpPr>
        <p:spPr bwMode="auto">
          <a:xfrm>
            <a:off x="685800" y="3429000"/>
            <a:ext cx="1219200" cy="685800"/>
          </a:xfrm>
          <a:prstGeom prst="rect">
            <a:avLst/>
          </a:prstGeom>
          <a:gradFill rotWithShape="1">
            <a:gsLst>
              <a:gs pos="0">
                <a:schemeClr val="tx1"/>
              </a:gs>
              <a:gs pos="100000">
                <a:srgbClr val="CC00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2" name="Text Box 3">
            <a:extLst>
              <a:ext uri="{FF2B5EF4-FFF2-40B4-BE49-F238E27FC236}">
                <a16:creationId xmlns:a16="http://schemas.microsoft.com/office/drawing/2014/main" id="{24F8D4CE-BFF3-4468-8AF3-03DF40AA009D}"/>
              </a:ext>
            </a:extLst>
          </p:cNvPr>
          <p:cNvSpPr txBox="1">
            <a:spLocks noChangeArrowheads="1"/>
          </p:cNvSpPr>
          <p:nvPr/>
        </p:nvSpPr>
        <p:spPr bwMode="auto">
          <a:xfrm>
            <a:off x="609600" y="2032099"/>
            <a:ext cx="10896600" cy="261610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And about the eleventh hour he went out, and found others standing idle, and said to them, Why have you been standing  here idle all day?       </a:t>
            </a:r>
            <a:r>
              <a:rPr lang="en-US" altLang="en-US" b="1" dirty="0">
                <a:solidFill>
                  <a:srgbClr val="FFFF00"/>
                </a:solidFill>
                <a:latin typeface="Times New Roman" panose="02020603050405020304" pitchFamily="18" charset="0"/>
                <a:cs typeface="Times New Roman" panose="02020603050405020304" pitchFamily="18" charset="0"/>
              </a:rPr>
              <a:t>Matthew 20:6</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left)">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msw_0001_p74_question_mark">
            <a:extLst>
              <a:ext uri="{FF2B5EF4-FFF2-40B4-BE49-F238E27FC236}">
                <a16:creationId xmlns:a16="http://schemas.microsoft.com/office/drawing/2014/main" id="{5395F9A7-1F69-4D30-BC2E-9EB9D0D5A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38188454-4B3E-4DB1-8C7B-DCF848EF965E}"/>
              </a:ext>
            </a:extLst>
          </p:cNvPr>
          <p:cNvSpPr txBox="1">
            <a:spLocks noChangeArrowheads="1"/>
          </p:cNvSpPr>
          <p:nvPr/>
        </p:nvSpPr>
        <p:spPr bwMode="auto">
          <a:xfrm>
            <a:off x="685800" y="968375"/>
            <a:ext cx="10972800" cy="70802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Jesus often asked, “Why?”</a:t>
            </a:r>
          </a:p>
        </p:txBody>
      </p:sp>
      <p:sp>
        <p:nvSpPr>
          <p:cNvPr id="49157" name="Text Box 5">
            <a:extLst>
              <a:ext uri="{FF2B5EF4-FFF2-40B4-BE49-F238E27FC236}">
                <a16:creationId xmlns:a16="http://schemas.microsoft.com/office/drawing/2014/main" id="{62A67571-89CD-42C3-80AE-B6B4777E712F}"/>
              </a:ext>
            </a:extLst>
          </p:cNvPr>
          <p:cNvSpPr txBox="1">
            <a:spLocks noChangeArrowheads="1"/>
          </p:cNvSpPr>
          <p:nvPr/>
        </p:nvSpPr>
        <p:spPr bwMode="auto">
          <a:xfrm>
            <a:off x="685800" y="1889125"/>
            <a:ext cx="10896600" cy="7016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“Why” reveals motive</a:t>
            </a:r>
          </a:p>
        </p:txBody>
      </p:sp>
      <p:sp>
        <p:nvSpPr>
          <p:cNvPr id="49158" name="Text Box 6">
            <a:extLst>
              <a:ext uri="{FF2B5EF4-FFF2-40B4-BE49-F238E27FC236}">
                <a16:creationId xmlns:a16="http://schemas.microsoft.com/office/drawing/2014/main" id="{E10EF5EF-08AE-48A7-ADFE-9FEBA324C1E2}"/>
              </a:ext>
            </a:extLst>
          </p:cNvPr>
          <p:cNvSpPr txBox="1">
            <a:spLocks noChangeArrowheads="1"/>
          </p:cNvSpPr>
          <p:nvPr/>
        </p:nvSpPr>
        <p:spPr bwMode="auto">
          <a:xfrm>
            <a:off x="685800" y="2867561"/>
            <a:ext cx="10896600" cy="1323439"/>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Interesting to ask and study the question, “Why did people come to Jesus?”</a:t>
            </a:r>
          </a:p>
        </p:txBody>
      </p:sp>
      <p:sp>
        <p:nvSpPr>
          <p:cNvPr id="49159" name="Text Box 7">
            <a:extLst>
              <a:ext uri="{FF2B5EF4-FFF2-40B4-BE49-F238E27FC236}">
                <a16:creationId xmlns:a16="http://schemas.microsoft.com/office/drawing/2014/main" id="{AE57267F-54A9-4AA7-9C63-73A4699709A9}"/>
              </a:ext>
            </a:extLst>
          </p:cNvPr>
          <p:cNvSpPr txBox="1">
            <a:spLocks noChangeArrowheads="1"/>
          </p:cNvSpPr>
          <p:nvPr/>
        </p:nvSpPr>
        <p:spPr bwMode="auto">
          <a:xfrm>
            <a:off x="609600" y="4343400"/>
            <a:ext cx="10972800" cy="1323439"/>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Reveals motives on their part, but also causes us to consider our own motives</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p:cTn id="7" dur="500" fill="hold"/>
                                        <p:tgtEl>
                                          <p:spTgt spid="4915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915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915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9158"/>
                                        </p:tgtEl>
                                        <p:attrNameLst>
                                          <p:attrName>style.visibility</p:attrName>
                                        </p:attrNameLst>
                                      </p:cBhvr>
                                      <p:to>
                                        <p:strVal val="visible"/>
                                      </p:to>
                                    </p:set>
                                    <p:anim calcmode="lin" valueType="num">
                                      <p:cBhvr>
                                        <p:cTn id="15" dur="500" fill="hold"/>
                                        <p:tgtEl>
                                          <p:spTgt spid="4915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915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915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9159"/>
                                        </p:tgtEl>
                                        <p:attrNameLst>
                                          <p:attrName>style.visibility</p:attrName>
                                        </p:attrNameLst>
                                      </p:cBhvr>
                                      <p:to>
                                        <p:strVal val="visible"/>
                                      </p:to>
                                    </p:set>
                                    <p:anim calcmode="lin" valueType="num">
                                      <p:cBhvr>
                                        <p:cTn id="23" dur="500" fill="hold"/>
                                        <p:tgtEl>
                                          <p:spTgt spid="4915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915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915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49158" grpId="0"/>
      <p:bldP spid="491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a:extLst>
              <a:ext uri="{FF2B5EF4-FFF2-40B4-BE49-F238E27FC236}">
                <a16:creationId xmlns:a16="http://schemas.microsoft.com/office/drawing/2014/main" id="{3B217F42-9FA3-46C7-A67F-D4CE6F5197FA}"/>
              </a:ext>
            </a:extLst>
          </p:cNvPr>
          <p:cNvSpPr>
            <a:spLocks noChangeArrowheads="1"/>
          </p:cNvSpPr>
          <p:nvPr/>
        </p:nvSpPr>
        <p:spPr bwMode="auto">
          <a:xfrm>
            <a:off x="0" y="-76200"/>
            <a:ext cx="12192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1507" name="Picture 5" descr="why">
            <a:extLst>
              <a:ext uri="{FF2B5EF4-FFF2-40B4-BE49-F238E27FC236}">
                <a16:creationId xmlns:a16="http://schemas.microsoft.com/office/drawing/2014/main" id="{C7758DAF-034F-43EA-B31D-B10090C24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WordArt 11">
            <a:extLst>
              <a:ext uri="{FF2B5EF4-FFF2-40B4-BE49-F238E27FC236}">
                <a16:creationId xmlns:a16="http://schemas.microsoft.com/office/drawing/2014/main" id="{E32BC4B6-F7B5-455F-B55E-E646918575A6}"/>
              </a:ext>
            </a:extLst>
          </p:cNvPr>
          <p:cNvSpPr>
            <a:spLocks noChangeArrowheads="1" noChangeShapeType="1" noTextEdit="1"/>
          </p:cNvSpPr>
          <p:nvPr/>
        </p:nvSpPr>
        <p:spPr bwMode="auto">
          <a:xfrm>
            <a:off x="3200400" y="2438400"/>
            <a:ext cx="7696200" cy="18288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For Healing</a:t>
            </a:r>
          </a:p>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of Sickness</a:t>
            </a:r>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4">
            <a:extLst>
              <a:ext uri="{FF2B5EF4-FFF2-40B4-BE49-F238E27FC236}">
                <a16:creationId xmlns:a16="http://schemas.microsoft.com/office/drawing/2014/main" id="{32EAEB5C-5030-4820-B19D-3EA116E6AC08}"/>
              </a:ext>
            </a:extLst>
          </p:cNvPr>
          <p:cNvSpPr txBox="1">
            <a:spLocks noChangeArrowheads="1"/>
          </p:cNvSpPr>
          <p:nvPr/>
        </p:nvSpPr>
        <p:spPr bwMode="auto">
          <a:xfrm>
            <a:off x="609600" y="2372142"/>
            <a:ext cx="110490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And, behold, there came a leper and worshipped him, saying, “Lord, if You are willing, You can make me clean.</a:t>
            </a:r>
            <a:r>
              <a:rPr lang="en-US" altLang="en-US" i="1"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8:2</a:t>
            </a:r>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4">
            <a:extLst>
              <a:ext uri="{FF2B5EF4-FFF2-40B4-BE49-F238E27FC236}">
                <a16:creationId xmlns:a16="http://schemas.microsoft.com/office/drawing/2014/main" id="{526F2740-4579-4101-9606-09B72C96480D}"/>
              </a:ext>
            </a:extLst>
          </p:cNvPr>
          <p:cNvSpPr txBox="1">
            <a:spLocks noChangeArrowheads="1"/>
          </p:cNvSpPr>
          <p:nvPr/>
        </p:nvSpPr>
        <p:spPr bwMode="auto">
          <a:xfrm>
            <a:off x="609600" y="1999833"/>
            <a:ext cx="11049000" cy="280076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Now when Jesus had entered Capernaum, a centurion came to Him, pleading with Him, saying, "Lord, my servant is lying at home paralyzed, dreadfully tormented.“   </a:t>
            </a:r>
            <a:r>
              <a:rPr lang="en-US" altLang="en-US" b="1" dirty="0">
                <a:solidFill>
                  <a:srgbClr val="FFFF00"/>
                </a:solidFill>
                <a:latin typeface="Times New Roman" panose="02020603050405020304" pitchFamily="18" charset="0"/>
                <a:cs typeface="Times New Roman" panose="02020603050405020304" pitchFamily="18" charset="0"/>
              </a:rPr>
              <a:t>Matthew 8:5, 6</a:t>
            </a:r>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69FB7D86-C05F-4A67-8A29-AC1F99C3675E}"/>
              </a:ext>
            </a:extLst>
          </p:cNvPr>
          <p:cNvSpPr txBox="1">
            <a:spLocks noChangeArrowheads="1"/>
          </p:cNvSpPr>
          <p:nvPr/>
        </p:nvSpPr>
        <p:spPr bwMode="auto">
          <a:xfrm>
            <a:off x="609600" y="2076033"/>
            <a:ext cx="11049000" cy="280076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When evening had come, they brought to Him many who were demon-possessed. And He cast out the spirits with a word, and healed all who were sick</a:t>
            </a:r>
            <a:r>
              <a:rPr lang="en-US" altLang="en-US" i="1" dirty="0">
                <a:solidFill>
                  <a:srgbClr val="FFFF00"/>
                </a:solidFill>
                <a:latin typeface="Times New Roman" panose="02020603050405020304" pitchFamily="18" charset="0"/>
                <a:cs typeface="Times New Roman" panose="02020603050405020304" pitchFamily="18" charset="0"/>
              </a:rPr>
              <a:t>, </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8:16</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solidFill>
                <a:srgbClr val="FFFF00"/>
              </a:solidFill>
            </a:endParaRPr>
          </a:p>
        </p:txBody>
      </p:sp>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msw_0001_p74_question_mark">
            <a:extLst>
              <a:ext uri="{FF2B5EF4-FFF2-40B4-BE49-F238E27FC236}">
                <a16:creationId xmlns:a16="http://schemas.microsoft.com/office/drawing/2014/main" id="{78AA8841-A8E1-4C9A-9147-E9403C123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a:extLst>
              <a:ext uri="{FF2B5EF4-FFF2-40B4-BE49-F238E27FC236}">
                <a16:creationId xmlns:a16="http://schemas.microsoft.com/office/drawing/2014/main" id="{85C8915D-2572-48EA-9E45-40E4BE0D5A29}"/>
              </a:ext>
            </a:extLst>
          </p:cNvPr>
          <p:cNvSpPr txBox="1">
            <a:spLocks noChangeArrowheads="1"/>
          </p:cNvSpPr>
          <p:nvPr/>
        </p:nvSpPr>
        <p:spPr bwMode="auto">
          <a:xfrm>
            <a:off x="609600" y="1058863"/>
            <a:ext cx="10972800" cy="76993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So it is with many today</a:t>
            </a:r>
          </a:p>
        </p:txBody>
      </p:sp>
      <p:sp>
        <p:nvSpPr>
          <p:cNvPr id="50181" name="Text Box 5">
            <a:extLst>
              <a:ext uri="{FF2B5EF4-FFF2-40B4-BE49-F238E27FC236}">
                <a16:creationId xmlns:a16="http://schemas.microsoft.com/office/drawing/2014/main" id="{C9DD37CD-4142-4291-8DEB-67C233397E5D}"/>
              </a:ext>
            </a:extLst>
          </p:cNvPr>
          <p:cNvSpPr txBox="1">
            <a:spLocks noChangeArrowheads="1"/>
          </p:cNvSpPr>
          <p:nvPr/>
        </p:nvSpPr>
        <p:spPr bwMode="auto">
          <a:xfrm>
            <a:off x="609600" y="2193925"/>
            <a:ext cx="10972800" cy="13112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Only want the Lord in times of despair, trouble, emergency</a:t>
            </a:r>
          </a:p>
        </p:txBody>
      </p:sp>
      <p:sp>
        <p:nvSpPr>
          <p:cNvPr id="50182" name="Text Box 6">
            <a:extLst>
              <a:ext uri="{FF2B5EF4-FFF2-40B4-BE49-F238E27FC236}">
                <a16:creationId xmlns:a16="http://schemas.microsoft.com/office/drawing/2014/main" id="{79563F22-5BA1-4BFE-8124-0806C607E444}"/>
              </a:ext>
            </a:extLst>
          </p:cNvPr>
          <p:cNvSpPr txBox="1">
            <a:spLocks noChangeArrowheads="1"/>
          </p:cNvSpPr>
          <p:nvPr/>
        </p:nvSpPr>
        <p:spPr bwMode="auto">
          <a:xfrm>
            <a:off x="609600" y="3717925"/>
            <a:ext cx="10972800" cy="13112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To them, the Lord is nothing more than a help line</a:t>
            </a:r>
          </a:p>
        </p:txBody>
      </p:sp>
      <p:sp>
        <p:nvSpPr>
          <p:cNvPr id="50183" name="Text Box 7">
            <a:extLst>
              <a:ext uri="{FF2B5EF4-FFF2-40B4-BE49-F238E27FC236}">
                <a16:creationId xmlns:a16="http://schemas.microsoft.com/office/drawing/2014/main" id="{9B72FA63-C048-4EE7-80F7-42F67C1071BD}"/>
              </a:ext>
            </a:extLst>
          </p:cNvPr>
          <p:cNvSpPr txBox="1">
            <a:spLocks noChangeArrowheads="1"/>
          </p:cNvSpPr>
          <p:nvPr/>
        </p:nvSpPr>
        <p:spPr bwMode="auto">
          <a:xfrm>
            <a:off x="609600" y="5241925"/>
            <a:ext cx="10972800" cy="7016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Is that how you see Him?</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p:cTn id="7" dur="500" fill="hold"/>
                                        <p:tgtEl>
                                          <p:spTgt spid="5018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018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018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0182"/>
                                        </p:tgtEl>
                                        <p:attrNameLst>
                                          <p:attrName>style.visibility</p:attrName>
                                        </p:attrNameLst>
                                      </p:cBhvr>
                                      <p:to>
                                        <p:strVal val="visible"/>
                                      </p:to>
                                    </p:set>
                                    <p:anim calcmode="lin" valueType="num">
                                      <p:cBhvr>
                                        <p:cTn id="15" dur="500" fill="hold"/>
                                        <p:tgtEl>
                                          <p:spTgt spid="50182"/>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0182"/>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0182"/>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0183"/>
                                        </p:tgtEl>
                                        <p:attrNameLst>
                                          <p:attrName>style.visibility</p:attrName>
                                        </p:attrNameLst>
                                      </p:cBhvr>
                                      <p:to>
                                        <p:strVal val="visible"/>
                                      </p:to>
                                    </p:set>
                                    <p:anim calcmode="lin" valueType="num">
                                      <p:cBhvr>
                                        <p:cTn id="23" dur="500" fill="hold"/>
                                        <p:tgtEl>
                                          <p:spTgt spid="5018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018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018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0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501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042DF4F-F51B-47FD-8369-4A9E89D1014A}"/>
              </a:ext>
            </a:extLst>
          </p:cNvPr>
          <p:cNvSpPr>
            <a:spLocks noChangeArrowheads="1"/>
          </p:cNvSpPr>
          <p:nvPr/>
        </p:nvSpPr>
        <p:spPr bwMode="auto">
          <a:xfrm>
            <a:off x="0" y="-76200"/>
            <a:ext cx="12192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1747" name="Picture 3" descr="why">
            <a:extLst>
              <a:ext uri="{FF2B5EF4-FFF2-40B4-BE49-F238E27FC236}">
                <a16:creationId xmlns:a16="http://schemas.microsoft.com/office/drawing/2014/main" id="{05AE1CAE-8FDA-4200-AB1A-EBC7708AF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4">
            <a:extLst>
              <a:ext uri="{FF2B5EF4-FFF2-40B4-BE49-F238E27FC236}">
                <a16:creationId xmlns:a16="http://schemas.microsoft.com/office/drawing/2014/main" id="{2FF5FB1A-5192-4633-B175-C6E9AB982DD7}"/>
              </a:ext>
            </a:extLst>
          </p:cNvPr>
          <p:cNvSpPr>
            <a:spLocks noChangeArrowheads="1" noChangeShapeType="1" noTextEdit="1"/>
          </p:cNvSpPr>
          <p:nvPr/>
        </p:nvSpPr>
        <p:spPr bwMode="auto">
          <a:xfrm>
            <a:off x="3352800" y="2286000"/>
            <a:ext cx="5562600" cy="22098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For Fear</a:t>
            </a:r>
          </a:p>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of Dying</a:t>
            </a:r>
          </a:p>
        </p:txBody>
      </p:sp>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a:extLst>
              <a:ext uri="{FF2B5EF4-FFF2-40B4-BE49-F238E27FC236}">
                <a16:creationId xmlns:a16="http://schemas.microsoft.com/office/drawing/2014/main" id="{BB6430A1-E6D4-4544-BEA7-8203E726B241}"/>
              </a:ext>
            </a:extLst>
          </p:cNvPr>
          <p:cNvSpPr txBox="1">
            <a:spLocks noChangeArrowheads="1"/>
          </p:cNvSpPr>
          <p:nvPr/>
        </p:nvSpPr>
        <p:spPr bwMode="auto">
          <a:xfrm>
            <a:off x="609600" y="2667000"/>
            <a:ext cx="10972800" cy="144655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And his disciples came to him, and awoke him, saying, Lord, save us: we perish.</a:t>
            </a:r>
            <a:r>
              <a:rPr lang="en-US" altLang="en-US" i="1"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8:25</a:t>
            </a:r>
          </a:p>
        </p:txBody>
      </p:sp>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2" descr="msw_0001_p74_question_mark">
            <a:extLst>
              <a:ext uri="{FF2B5EF4-FFF2-40B4-BE49-F238E27FC236}">
                <a16:creationId xmlns:a16="http://schemas.microsoft.com/office/drawing/2014/main" id="{EEE5C1D9-96F0-4EF5-AAB6-EA73D98AA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id="{8F04AFA1-0C09-4A66-8D55-9BCE2EA13FEC}"/>
              </a:ext>
            </a:extLst>
          </p:cNvPr>
          <p:cNvSpPr txBox="1">
            <a:spLocks noChangeArrowheads="1"/>
          </p:cNvSpPr>
          <p:nvPr/>
        </p:nvSpPr>
        <p:spPr bwMode="auto">
          <a:xfrm>
            <a:off x="609600" y="1600200"/>
            <a:ext cx="10972800" cy="70802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Same is true today</a:t>
            </a:r>
          </a:p>
        </p:txBody>
      </p:sp>
      <p:sp>
        <p:nvSpPr>
          <p:cNvPr id="51205" name="Text Box 5">
            <a:extLst>
              <a:ext uri="{FF2B5EF4-FFF2-40B4-BE49-F238E27FC236}">
                <a16:creationId xmlns:a16="http://schemas.microsoft.com/office/drawing/2014/main" id="{CEDAF8CF-ADE5-4514-A888-003382D51C88}"/>
              </a:ext>
            </a:extLst>
          </p:cNvPr>
          <p:cNvSpPr txBox="1">
            <a:spLocks noChangeArrowheads="1"/>
          </p:cNvSpPr>
          <p:nvPr/>
        </p:nvSpPr>
        <p:spPr bwMode="auto">
          <a:xfrm>
            <a:off x="609600" y="2743200"/>
            <a:ext cx="10972800" cy="13112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Most do not want Him in life, but do in time of death</a:t>
            </a:r>
          </a:p>
        </p:txBody>
      </p:sp>
      <p:sp>
        <p:nvSpPr>
          <p:cNvPr id="51206" name="Text Box 6">
            <a:extLst>
              <a:ext uri="{FF2B5EF4-FFF2-40B4-BE49-F238E27FC236}">
                <a16:creationId xmlns:a16="http://schemas.microsoft.com/office/drawing/2014/main" id="{2832CDDF-9D3F-4E40-980B-455E70D5BA06}"/>
              </a:ext>
            </a:extLst>
          </p:cNvPr>
          <p:cNvSpPr txBox="1">
            <a:spLocks noChangeArrowheads="1"/>
          </p:cNvSpPr>
          <p:nvPr/>
        </p:nvSpPr>
        <p:spPr bwMode="auto">
          <a:xfrm>
            <a:off x="609600" y="4419600"/>
            <a:ext cx="10972800" cy="707886"/>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Is that your plan for the Lord in your life?</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500" fill="hold"/>
                                        <p:tgtEl>
                                          <p:spTgt spid="5120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0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0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1206"/>
                                        </p:tgtEl>
                                        <p:attrNameLst>
                                          <p:attrName>style.visibility</p:attrName>
                                        </p:attrNameLst>
                                      </p:cBhvr>
                                      <p:to>
                                        <p:strVal val="visible"/>
                                      </p:to>
                                    </p:set>
                                    <p:anim calcmode="lin" valueType="num">
                                      <p:cBhvr>
                                        <p:cTn id="15" dur="500" fill="hold"/>
                                        <p:tgtEl>
                                          <p:spTgt spid="5120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120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120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AE41337-9D6B-439F-B2DE-735DF0F47AF4}"/>
              </a:ext>
            </a:extLst>
          </p:cNvPr>
          <p:cNvGraphicFramePr>
            <a:graphicFrameLocks noGrp="1"/>
          </p:cNvGraphicFramePr>
          <p:nvPr>
            <p:extLst>
              <p:ext uri="{D42A27DB-BD31-4B8C-83A1-F6EECF244321}">
                <p14:modId xmlns:p14="http://schemas.microsoft.com/office/powerpoint/2010/main" val="2413218585"/>
              </p:ext>
            </p:extLst>
          </p:nvPr>
        </p:nvGraphicFramePr>
        <p:xfrm>
          <a:off x="0" y="0"/>
          <a:ext cx="12192000" cy="6858001"/>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3930626913"/>
                    </a:ext>
                  </a:extLst>
                </a:gridCol>
                <a:gridCol w="1439620">
                  <a:extLst>
                    <a:ext uri="{9D8B030D-6E8A-4147-A177-3AD203B41FA5}">
                      <a16:colId xmlns:a16="http://schemas.microsoft.com/office/drawing/2014/main" val="1915863479"/>
                    </a:ext>
                  </a:extLst>
                </a:gridCol>
                <a:gridCol w="8075214">
                  <a:extLst>
                    <a:ext uri="{9D8B030D-6E8A-4147-A177-3AD203B41FA5}">
                      <a16:colId xmlns:a16="http://schemas.microsoft.com/office/drawing/2014/main" val="2076548816"/>
                    </a:ext>
                  </a:extLst>
                </a:gridCol>
              </a:tblGrid>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159459668"/>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Mansions Over the Hilltop</a:t>
                      </a:r>
                    </a:p>
                  </a:txBody>
                  <a:tcPr>
                    <a:cell3D prstMaterial="dkEdge">
                      <a:bevel prst="artDeco"/>
                      <a:lightRig rig="flood" dir="t"/>
                    </a:cell3D>
                  </a:tcPr>
                </a:tc>
                <a:extLst>
                  <a:ext uri="{0D108BD9-81ED-4DB2-BD59-A6C34878D82A}">
                    <a16:rowId xmlns:a16="http://schemas.microsoft.com/office/drawing/2014/main" val="3122883477"/>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641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No One Stands Alone</a:t>
                      </a:r>
                    </a:p>
                  </a:txBody>
                  <a:tcPr>
                    <a:cell3D prstMaterial="dkEdge">
                      <a:bevel prst="artDeco"/>
                      <a:lightRig rig="flood" dir="t"/>
                    </a:cell3D>
                  </a:tcPr>
                </a:tc>
                <a:extLst>
                  <a:ext uri="{0D108BD9-81ED-4DB2-BD59-A6C34878D82A}">
                    <a16:rowId xmlns:a16="http://schemas.microsoft.com/office/drawing/2014/main" val="2888114663"/>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436907727"/>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646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 Day That Will Be</a:t>
                      </a:r>
                    </a:p>
                  </a:txBody>
                  <a:tcPr>
                    <a:cell3D prstMaterial="dkEdge">
                      <a:bevel prst="artDeco"/>
                      <a:lightRig rig="flood" dir="t"/>
                    </a:cell3D>
                  </a:tcPr>
                </a:tc>
                <a:extLst>
                  <a:ext uri="{0D108BD9-81ED-4DB2-BD59-A6C34878D82A}">
                    <a16:rowId xmlns:a16="http://schemas.microsoft.com/office/drawing/2014/main" val="1936886093"/>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Ten Thousand Angels</a:t>
                      </a:r>
                    </a:p>
                  </a:txBody>
                  <a:tcPr>
                    <a:cell3D prstMaterial="dkEdge">
                      <a:bevel prst="artDeco"/>
                      <a:lightRig rig="flood" dir="t"/>
                    </a:cell3D>
                  </a:tcPr>
                </a:tc>
                <a:extLst>
                  <a:ext uri="{0D108BD9-81ED-4DB2-BD59-A6C34878D82A}">
                    <a16:rowId xmlns:a16="http://schemas.microsoft.com/office/drawing/2014/main" val="2787560921"/>
                  </a:ext>
                </a:extLst>
              </a:tr>
              <a:tr h="520861">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376809365"/>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404712986"/>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Soldiers of Christ, Arise!</a:t>
                      </a:r>
                    </a:p>
                  </a:txBody>
                  <a:tcPr>
                    <a:cell3D prstMaterial="dkEdge">
                      <a:bevel prst="artDeco"/>
                      <a:lightRig rig="flood" dir="t"/>
                    </a:cell3D>
                  </a:tcPr>
                </a:tc>
                <a:extLst>
                  <a:ext uri="{0D108BD9-81ED-4DB2-BD59-A6C34878D82A}">
                    <a16:rowId xmlns:a16="http://schemas.microsoft.com/office/drawing/2014/main" val="3340054243"/>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63011850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There’s A Great Day Coming</a:t>
                      </a:r>
                    </a:p>
                  </a:txBody>
                  <a:tcPr>
                    <a:cell3D prstMaterial="dkEdge">
                      <a:bevel prst="artDeco"/>
                      <a:lightRig rig="flood" dir="t"/>
                    </a:cell3D>
                  </a:tcPr>
                </a:tc>
                <a:extLst>
                  <a:ext uri="{0D108BD9-81ED-4DB2-BD59-A6C34878D82A}">
                    <a16:rowId xmlns:a16="http://schemas.microsoft.com/office/drawing/2014/main" val="1110260339"/>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Abide With Me</a:t>
                      </a:r>
                    </a:p>
                  </a:txBody>
                  <a:tcPr>
                    <a:cell3D prstMaterial="dkEdge">
                      <a:bevel prst="artDeco"/>
                      <a:lightRig rig="flood" dir="t"/>
                    </a:cell3D>
                  </a:tcPr>
                </a:tc>
                <a:extLst>
                  <a:ext uri="{0D108BD9-81ED-4DB2-BD59-A6C34878D82A}">
                    <a16:rowId xmlns:a16="http://schemas.microsoft.com/office/drawing/2014/main" val="4023534244"/>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144910763"/>
                  </a:ext>
                </a:extLst>
              </a:tr>
            </a:tbl>
          </a:graphicData>
        </a:graphic>
      </p:graphicFrame>
    </p:spTree>
    <p:extLst>
      <p:ext uri="{BB962C8B-B14F-4D97-AF65-F5344CB8AC3E}">
        <p14:creationId xmlns:p14="http://schemas.microsoft.com/office/powerpoint/2010/main" val="358667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C3023CE-CCDE-438C-8CEB-F0B2136DF9BB}"/>
              </a:ext>
            </a:extLst>
          </p:cNvPr>
          <p:cNvSpPr>
            <a:spLocks noChangeArrowheads="1"/>
          </p:cNvSpPr>
          <p:nvPr/>
        </p:nvSpPr>
        <p:spPr bwMode="auto">
          <a:xfrm>
            <a:off x="0" y="-76200"/>
            <a:ext cx="12192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7891" name="Picture 3" descr="why">
            <a:extLst>
              <a:ext uri="{FF2B5EF4-FFF2-40B4-BE49-F238E27FC236}">
                <a16:creationId xmlns:a16="http://schemas.microsoft.com/office/drawing/2014/main" id="{C2D09F84-AC74-48E5-8137-E5A74C330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WordArt 4">
            <a:extLst>
              <a:ext uri="{FF2B5EF4-FFF2-40B4-BE49-F238E27FC236}">
                <a16:creationId xmlns:a16="http://schemas.microsoft.com/office/drawing/2014/main" id="{F4E488B4-3475-4941-B296-FA67446C66F0}"/>
              </a:ext>
            </a:extLst>
          </p:cNvPr>
          <p:cNvSpPr>
            <a:spLocks noChangeArrowheads="1" noChangeShapeType="1" noTextEdit="1"/>
          </p:cNvSpPr>
          <p:nvPr/>
        </p:nvSpPr>
        <p:spPr bwMode="auto">
          <a:xfrm>
            <a:off x="3505200" y="2286000"/>
            <a:ext cx="5181600" cy="22098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To Ask Him</a:t>
            </a:r>
          </a:p>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to Leave</a:t>
            </a:r>
          </a:p>
        </p:txBody>
      </p:sp>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a:extLst>
              <a:ext uri="{FF2B5EF4-FFF2-40B4-BE49-F238E27FC236}">
                <a16:creationId xmlns:a16="http://schemas.microsoft.com/office/drawing/2014/main" id="{C4C19495-BD6C-409C-AD30-67BF8C34E9F2}"/>
              </a:ext>
            </a:extLst>
          </p:cNvPr>
          <p:cNvSpPr txBox="1">
            <a:spLocks noChangeArrowheads="1"/>
          </p:cNvSpPr>
          <p:nvPr/>
        </p:nvSpPr>
        <p:spPr bwMode="auto">
          <a:xfrm>
            <a:off x="609600" y="2108299"/>
            <a:ext cx="10972800" cy="261610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And, behold, the whole city came out to meet Jesus: and when they saw him, they besought him that he would depart out of their coasts.</a:t>
            </a:r>
            <a:r>
              <a:rPr lang="en-US" altLang="en-US" i="1" dirty="0">
                <a:solidFill>
                  <a:srgbClr val="FFFF00"/>
                </a:solidFill>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8:34</a:t>
            </a:r>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2" descr="msw_0001_p74_question_mark">
            <a:extLst>
              <a:ext uri="{FF2B5EF4-FFF2-40B4-BE49-F238E27FC236}">
                <a16:creationId xmlns:a16="http://schemas.microsoft.com/office/drawing/2014/main" id="{2D5B6919-E8B8-44F9-8D04-244B1D2FE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a:extLst>
              <a:ext uri="{FF2B5EF4-FFF2-40B4-BE49-F238E27FC236}">
                <a16:creationId xmlns:a16="http://schemas.microsoft.com/office/drawing/2014/main" id="{B3D2518A-C711-4AFE-8F27-5E0903B56A2D}"/>
              </a:ext>
            </a:extLst>
          </p:cNvPr>
          <p:cNvSpPr txBox="1">
            <a:spLocks noChangeArrowheads="1"/>
          </p:cNvSpPr>
          <p:nvPr/>
        </p:nvSpPr>
        <p:spPr bwMode="auto">
          <a:xfrm>
            <a:off x="609600" y="1068388"/>
            <a:ext cx="11049000" cy="1446212"/>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Do you wish God (and His people) would leave you alone?</a:t>
            </a:r>
          </a:p>
        </p:txBody>
      </p:sp>
      <p:sp>
        <p:nvSpPr>
          <p:cNvPr id="52229" name="Text Box 5">
            <a:extLst>
              <a:ext uri="{FF2B5EF4-FFF2-40B4-BE49-F238E27FC236}">
                <a16:creationId xmlns:a16="http://schemas.microsoft.com/office/drawing/2014/main" id="{3A89A493-6D58-4C4B-808D-1E15C274CF01}"/>
              </a:ext>
            </a:extLst>
          </p:cNvPr>
          <p:cNvSpPr txBox="1">
            <a:spLocks noChangeArrowheads="1"/>
          </p:cNvSpPr>
          <p:nvPr/>
        </p:nvSpPr>
        <p:spPr bwMode="auto">
          <a:xfrm>
            <a:off x="609600" y="2819400"/>
            <a:ext cx="11049000" cy="144621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Do you wish His Word would not gnaw at your conscience?</a:t>
            </a:r>
          </a:p>
        </p:txBody>
      </p:sp>
      <p:sp>
        <p:nvSpPr>
          <p:cNvPr id="52230" name="Text Box 6">
            <a:extLst>
              <a:ext uri="{FF2B5EF4-FFF2-40B4-BE49-F238E27FC236}">
                <a16:creationId xmlns:a16="http://schemas.microsoft.com/office/drawing/2014/main" id="{4990067F-38F2-4786-A9CC-7F050666BBB5}"/>
              </a:ext>
            </a:extLst>
          </p:cNvPr>
          <p:cNvSpPr txBox="1">
            <a:spLocks noChangeArrowheads="1"/>
          </p:cNvSpPr>
          <p:nvPr/>
        </p:nvSpPr>
        <p:spPr bwMode="auto">
          <a:xfrm>
            <a:off x="609600" y="4419601"/>
            <a:ext cx="11049000" cy="144655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Do you come into His presence just to ask Him to leave until a better time?</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2230"/>
                                        </p:tgtEl>
                                        <p:attrNameLst>
                                          <p:attrName>style.visibility</p:attrName>
                                        </p:attrNameLst>
                                      </p:cBhvr>
                                      <p:to>
                                        <p:strVal val="visible"/>
                                      </p:to>
                                    </p:set>
                                    <p:anim calcmode="lin" valueType="num">
                                      <p:cBhvr>
                                        <p:cTn id="15" dur="500" fill="hold"/>
                                        <p:tgtEl>
                                          <p:spTgt spid="5223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223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223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a:extLst>
              <a:ext uri="{FF2B5EF4-FFF2-40B4-BE49-F238E27FC236}">
                <a16:creationId xmlns:a16="http://schemas.microsoft.com/office/drawing/2014/main" id="{A4510C5D-EDA2-4F75-B385-A1BCB4E46AFD}"/>
              </a:ext>
            </a:extLst>
          </p:cNvPr>
          <p:cNvSpPr txBox="1">
            <a:spLocks noChangeArrowheads="1"/>
          </p:cNvSpPr>
          <p:nvPr/>
        </p:nvSpPr>
        <p:spPr bwMode="auto">
          <a:xfrm>
            <a:off x="609600" y="1703725"/>
            <a:ext cx="10972800" cy="34778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And as he reasoned of righteousness, temperance, and judgment to come, Felix trembled, and answered, Go thy way for this time; when I have a convenient season, I will call for you</a:t>
            </a:r>
            <a:r>
              <a:rPr lang="en-US" altLang="en-US" i="1" dirty="0">
                <a:solidFill>
                  <a:srgbClr val="FFFF00"/>
                </a:solidFill>
                <a:latin typeface="Times New Roman" panose="02020603050405020304" pitchFamily="18" charset="0"/>
                <a:cs typeface="Times New Roman" panose="02020603050405020304" pitchFamily="18" charset="0"/>
              </a:rPr>
              <a:t>.   </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Acts 24:25</a:t>
            </a:r>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B28F534-973B-48E0-950B-A6BA7BF5C4FD}"/>
              </a:ext>
            </a:extLst>
          </p:cNvPr>
          <p:cNvSpPr>
            <a:spLocks noChangeArrowheads="1"/>
          </p:cNvSpPr>
          <p:nvPr/>
        </p:nvSpPr>
        <p:spPr bwMode="auto">
          <a:xfrm>
            <a:off x="0" y="-76200"/>
            <a:ext cx="12192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6083" name="Picture 3" descr="why">
            <a:extLst>
              <a:ext uri="{FF2B5EF4-FFF2-40B4-BE49-F238E27FC236}">
                <a16:creationId xmlns:a16="http://schemas.microsoft.com/office/drawing/2014/main" id="{9134C62B-6B98-451C-80F8-D10374581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WordArt 4">
            <a:extLst>
              <a:ext uri="{FF2B5EF4-FFF2-40B4-BE49-F238E27FC236}">
                <a16:creationId xmlns:a16="http://schemas.microsoft.com/office/drawing/2014/main" id="{23AC2FE1-CDF7-4F40-9A68-01C39C88EE69}"/>
              </a:ext>
            </a:extLst>
          </p:cNvPr>
          <p:cNvSpPr>
            <a:spLocks noChangeArrowheads="1" noChangeShapeType="1" noTextEdit="1"/>
          </p:cNvSpPr>
          <p:nvPr/>
        </p:nvSpPr>
        <p:spPr bwMode="auto">
          <a:xfrm>
            <a:off x="3581400" y="2286000"/>
            <a:ext cx="5181600" cy="22098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To Raise</a:t>
            </a:r>
          </a:p>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Their Dead</a:t>
            </a:r>
          </a:p>
        </p:txBody>
      </p:sp>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a:extLst>
              <a:ext uri="{FF2B5EF4-FFF2-40B4-BE49-F238E27FC236}">
                <a16:creationId xmlns:a16="http://schemas.microsoft.com/office/drawing/2014/main" id="{6AB33799-2224-4956-85F4-A7D537ADF607}"/>
              </a:ext>
            </a:extLst>
          </p:cNvPr>
          <p:cNvSpPr txBox="1">
            <a:spLocks noChangeArrowheads="1"/>
          </p:cNvSpPr>
          <p:nvPr/>
        </p:nvSpPr>
        <p:spPr bwMode="auto">
          <a:xfrm>
            <a:off x="609600" y="2057400"/>
            <a:ext cx="10972800" cy="280076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While he spoke these things unto them, behold, a ruler came and worshiped Him, saying, My daughter has just died, but come and lay your hand upon her and she will live.     </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9:18</a:t>
            </a:r>
          </a:p>
        </p:txBody>
      </p:sp>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descr="msw_0001_p74_question_mark">
            <a:extLst>
              <a:ext uri="{FF2B5EF4-FFF2-40B4-BE49-F238E27FC236}">
                <a16:creationId xmlns:a16="http://schemas.microsoft.com/office/drawing/2014/main" id="{5DF19E13-D3BA-46F1-8B24-3D6858BDD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a:extLst>
              <a:ext uri="{FF2B5EF4-FFF2-40B4-BE49-F238E27FC236}">
                <a16:creationId xmlns:a16="http://schemas.microsoft.com/office/drawing/2014/main" id="{5D2B66E5-4E80-4AF5-8F11-CC8923A61A53}"/>
              </a:ext>
            </a:extLst>
          </p:cNvPr>
          <p:cNvSpPr txBox="1">
            <a:spLocks noChangeArrowheads="1"/>
          </p:cNvSpPr>
          <p:nvPr/>
        </p:nvSpPr>
        <p:spPr bwMode="auto">
          <a:xfrm>
            <a:off x="609600" y="892314"/>
            <a:ext cx="10972800" cy="707886"/>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Many only think of God during time of death</a:t>
            </a:r>
          </a:p>
        </p:txBody>
      </p:sp>
      <p:sp>
        <p:nvSpPr>
          <p:cNvPr id="54277" name="Text Box 5">
            <a:extLst>
              <a:ext uri="{FF2B5EF4-FFF2-40B4-BE49-F238E27FC236}">
                <a16:creationId xmlns:a16="http://schemas.microsoft.com/office/drawing/2014/main" id="{8FAD0502-3B56-4959-9CFE-AA9737794055}"/>
              </a:ext>
            </a:extLst>
          </p:cNvPr>
          <p:cNvSpPr txBox="1">
            <a:spLocks noChangeArrowheads="1"/>
          </p:cNvSpPr>
          <p:nvPr/>
        </p:nvSpPr>
        <p:spPr bwMode="auto">
          <a:xfrm>
            <a:off x="609600" y="1736725"/>
            <a:ext cx="10972800" cy="13112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Want the comfort He provides when a loved one has passed</a:t>
            </a:r>
          </a:p>
        </p:txBody>
      </p:sp>
      <p:sp>
        <p:nvSpPr>
          <p:cNvPr id="54278" name="Text Box 6">
            <a:extLst>
              <a:ext uri="{FF2B5EF4-FFF2-40B4-BE49-F238E27FC236}">
                <a16:creationId xmlns:a16="http://schemas.microsoft.com/office/drawing/2014/main" id="{49799919-37D5-4DC7-8406-20C75CC2F176}"/>
              </a:ext>
            </a:extLst>
          </p:cNvPr>
          <p:cNvSpPr txBox="1">
            <a:spLocks noChangeArrowheads="1"/>
          </p:cNvSpPr>
          <p:nvPr/>
        </p:nvSpPr>
        <p:spPr bwMode="auto">
          <a:xfrm>
            <a:off x="609600" y="3090208"/>
            <a:ext cx="10972800" cy="1938992"/>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Like “jailhouse repentance,” many come to Him in time of deep need, but then leave when the suffering has subsided</a:t>
            </a:r>
          </a:p>
        </p:txBody>
      </p:sp>
      <p:sp>
        <p:nvSpPr>
          <p:cNvPr id="54279" name="Text Box 7">
            <a:extLst>
              <a:ext uri="{FF2B5EF4-FFF2-40B4-BE49-F238E27FC236}">
                <a16:creationId xmlns:a16="http://schemas.microsoft.com/office/drawing/2014/main" id="{89D730AE-A9C5-4C38-8D05-B3579CBB92BE}"/>
              </a:ext>
            </a:extLst>
          </p:cNvPr>
          <p:cNvSpPr txBox="1">
            <a:spLocks noChangeArrowheads="1"/>
          </p:cNvSpPr>
          <p:nvPr/>
        </p:nvSpPr>
        <p:spPr bwMode="auto">
          <a:xfrm>
            <a:off x="609600" y="5089526"/>
            <a:ext cx="10972800" cy="13112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Are you waiting for death to hit close before coming to Him?</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 calcmode="lin" valueType="num">
                                      <p:cBhvr>
                                        <p:cTn id="7" dur="500" fill="hold"/>
                                        <p:tgtEl>
                                          <p:spTgt spid="5427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427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427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4278"/>
                                        </p:tgtEl>
                                        <p:attrNameLst>
                                          <p:attrName>style.visibility</p:attrName>
                                        </p:attrNameLst>
                                      </p:cBhvr>
                                      <p:to>
                                        <p:strVal val="visible"/>
                                      </p:to>
                                    </p:set>
                                    <p:anim calcmode="lin" valueType="num">
                                      <p:cBhvr>
                                        <p:cTn id="15" dur="500" fill="hold"/>
                                        <p:tgtEl>
                                          <p:spTgt spid="5427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427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427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427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4279"/>
                                        </p:tgtEl>
                                        <p:attrNameLst>
                                          <p:attrName>style.visibility</p:attrName>
                                        </p:attrNameLst>
                                      </p:cBhvr>
                                      <p:to>
                                        <p:strVal val="visible"/>
                                      </p:to>
                                    </p:set>
                                    <p:anim calcmode="lin" valueType="num">
                                      <p:cBhvr>
                                        <p:cTn id="23" dur="500" fill="hold"/>
                                        <p:tgtEl>
                                          <p:spTgt spid="5427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427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427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4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13D7261-CC02-4866-AA4D-D62957A95D6A}"/>
              </a:ext>
            </a:extLst>
          </p:cNvPr>
          <p:cNvSpPr>
            <a:spLocks noChangeArrowheads="1"/>
          </p:cNvSpPr>
          <p:nvPr/>
        </p:nvSpPr>
        <p:spPr bwMode="auto">
          <a:xfrm>
            <a:off x="0" y="-76200"/>
            <a:ext cx="12192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2227" name="Picture 3" descr="why">
            <a:extLst>
              <a:ext uri="{FF2B5EF4-FFF2-40B4-BE49-F238E27FC236}">
                <a16:creationId xmlns:a16="http://schemas.microsoft.com/office/drawing/2014/main" id="{B8CD105E-E78E-43EB-AE78-4D55055A6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WordArt 4">
            <a:extLst>
              <a:ext uri="{FF2B5EF4-FFF2-40B4-BE49-F238E27FC236}">
                <a16:creationId xmlns:a16="http://schemas.microsoft.com/office/drawing/2014/main" id="{DD4F8A10-8D87-4896-BB10-DA3B13E4D16F}"/>
              </a:ext>
            </a:extLst>
          </p:cNvPr>
          <p:cNvSpPr>
            <a:spLocks noChangeArrowheads="1" noChangeShapeType="1" noTextEdit="1"/>
          </p:cNvSpPr>
          <p:nvPr/>
        </p:nvSpPr>
        <p:spPr bwMode="auto">
          <a:xfrm>
            <a:off x="3505200" y="2286000"/>
            <a:ext cx="5181600" cy="22098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To Question</a:t>
            </a:r>
          </a:p>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Him</a:t>
            </a:r>
          </a:p>
        </p:txBody>
      </p:sp>
    </p:spTree>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4274" name="Picture 2" descr="msw_0001_p74_question_mark">
            <a:extLst>
              <a:ext uri="{FF2B5EF4-FFF2-40B4-BE49-F238E27FC236}">
                <a16:creationId xmlns:a16="http://schemas.microsoft.com/office/drawing/2014/main" id="{24EC17E6-0C10-4251-AC37-0FCC62F66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a:extLst>
              <a:ext uri="{FF2B5EF4-FFF2-40B4-BE49-F238E27FC236}">
                <a16:creationId xmlns:a16="http://schemas.microsoft.com/office/drawing/2014/main" id="{B081C0A2-3E29-4F13-AB02-6E0BD702947C}"/>
              </a:ext>
            </a:extLst>
          </p:cNvPr>
          <p:cNvSpPr>
            <a:spLocks noChangeArrowheads="1"/>
          </p:cNvSpPr>
          <p:nvPr/>
        </p:nvSpPr>
        <p:spPr bwMode="auto">
          <a:xfrm>
            <a:off x="0" y="0"/>
            <a:ext cx="12192000" cy="6858000"/>
          </a:xfrm>
          <a:prstGeom prst="rect">
            <a:avLst/>
          </a:prstGeom>
          <a:solidFill>
            <a:schemeClr val="accent3">
              <a:alpha val="74901"/>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76" name="Text Box 4">
            <a:extLst>
              <a:ext uri="{FF2B5EF4-FFF2-40B4-BE49-F238E27FC236}">
                <a16:creationId xmlns:a16="http://schemas.microsoft.com/office/drawing/2014/main" id="{CC173742-0EC6-4D83-AAED-05A18D422FBB}"/>
              </a:ext>
            </a:extLst>
          </p:cNvPr>
          <p:cNvSpPr txBox="1">
            <a:spLocks noChangeArrowheads="1"/>
          </p:cNvSpPr>
          <p:nvPr/>
        </p:nvSpPr>
        <p:spPr bwMode="auto">
          <a:xfrm>
            <a:off x="609600" y="2727326"/>
            <a:ext cx="11049000" cy="144621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Some questioned sincerely; others with clearly ulterior motives</a:t>
            </a:r>
          </a:p>
        </p:txBody>
      </p:sp>
    </p:spTree>
  </p:cSld>
  <p:clrMapOvr>
    <a:masterClrMapping/>
  </p:clrMapOvr>
  <p:transition spd="med">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a:extLst>
              <a:ext uri="{FF2B5EF4-FFF2-40B4-BE49-F238E27FC236}">
                <a16:creationId xmlns:a16="http://schemas.microsoft.com/office/drawing/2014/main" id="{5BC37DCF-D4D7-451A-82E7-11DB0395BA5A}"/>
              </a:ext>
            </a:extLst>
          </p:cNvPr>
          <p:cNvSpPr txBox="1">
            <a:spLocks noChangeArrowheads="1"/>
          </p:cNvSpPr>
          <p:nvPr/>
        </p:nvSpPr>
        <p:spPr bwMode="auto">
          <a:xfrm>
            <a:off x="609600" y="2372142"/>
            <a:ext cx="109728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Then the disciples of John came to Him, saying, "Why do we and the Pharisees fast often, but Your disciples do not fast?“     </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9:14</a:t>
            </a: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5" descr="msw_0001_p74_question_mark">
            <a:extLst>
              <a:ext uri="{FF2B5EF4-FFF2-40B4-BE49-F238E27FC236}">
                <a16:creationId xmlns:a16="http://schemas.microsoft.com/office/drawing/2014/main" id="{C1096C98-F7BC-4019-97B4-7B4BC76A7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7">
            <a:extLst>
              <a:ext uri="{FF2B5EF4-FFF2-40B4-BE49-F238E27FC236}">
                <a16:creationId xmlns:a16="http://schemas.microsoft.com/office/drawing/2014/main" id="{BAFC7E4E-A8DC-4440-A8FD-5779E3FD4511}"/>
              </a:ext>
            </a:extLst>
          </p:cNvPr>
          <p:cNvSpPr>
            <a:spLocks noChangeArrowheads="1" noChangeShapeType="1" noTextEdit="1"/>
          </p:cNvSpPr>
          <p:nvPr/>
        </p:nvSpPr>
        <p:spPr bwMode="auto">
          <a:xfrm>
            <a:off x="609600" y="1371600"/>
            <a:ext cx="10896600" cy="3733800"/>
          </a:xfrm>
          <a:prstGeom prst="rect">
            <a:avLst/>
          </a:prstGeom>
        </p:spPr>
        <p:txBody>
          <a:bodyPr wrap="none" fromWordArt="1">
            <a:prstTxWarp prst="textPlain">
              <a:avLst>
                <a:gd name="adj" fmla="val 49695"/>
              </a:avLst>
            </a:prstTxWarp>
          </a:bodyPr>
          <a:lstStyle/>
          <a:p>
            <a:pPr algn="ct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Why Did They Come To </a:t>
            </a:r>
          </a:p>
          <a:p>
            <a:pPr algn="ct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1000"/>
                                        <p:tgtEl>
                                          <p:spTgt spid="2055"/>
                                        </p:tgtEl>
                                      </p:cBhvr>
                                    </p:animEffect>
                                    <p:anim calcmode="lin" valueType="num">
                                      <p:cBhvr>
                                        <p:cTn id="8" dur="1000" fill="hold"/>
                                        <p:tgtEl>
                                          <p:spTgt spid="2055"/>
                                        </p:tgtEl>
                                        <p:attrNameLst>
                                          <p:attrName>ppt_x</p:attrName>
                                        </p:attrNameLst>
                                      </p:cBhvr>
                                      <p:tavLst>
                                        <p:tav tm="0">
                                          <p:val>
                                            <p:strVal val="#ppt_x"/>
                                          </p:val>
                                        </p:tav>
                                        <p:tav tm="100000">
                                          <p:val>
                                            <p:strVal val="#ppt_x"/>
                                          </p:val>
                                        </p:tav>
                                      </p:tavLst>
                                    </p:anim>
                                    <p:anim calcmode="lin" valueType="num">
                                      <p:cBhvr>
                                        <p:cTn id="9"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a:extLst>
              <a:ext uri="{FF2B5EF4-FFF2-40B4-BE49-F238E27FC236}">
                <a16:creationId xmlns:a16="http://schemas.microsoft.com/office/drawing/2014/main" id="{4524B97C-A7A3-481C-8AF9-00FC2A6DDD03}"/>
              </a:ext>
            </a:extLst>
          </p:cNvPr>
          <p:cNvSpPr txBox="1">
            <a:spLocks noChangeArrowheads="1"/>
          </p:cNvSpPr>
          <p:nvPr/>
        </p:nvSpPr>
        <p:spPr bwMode="auto">
          <a:xfrm>
            <a:off x="609600" y="2040791"/>
            <a:ext cx="10972800" cy="280076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And behold, there was a man who had a withered hand. And they asked Him, saying, "Is it lawful to heal on the Sabbath?"--that they might accuse Him.   </a:t>
            </a:r>
            <a:r>
              <a:rPr lang="en-US" altLang="en-US" dirty="0">
                <a:solidFill>
                  <a:srgbClr val="FFFF00"/>
                </a:solidFill>
              </a:rPr>
              <a:t>                    (</a:t>
            </a:r>
            <a:r>
              <a:rPr lang="en-US" altLang="en-US" b="1" dirty="0">
                <a:solidFill>
                  <a:srgbClr val="FFFF00"/>
                </a:solidFill>
              </a:rPr>
              <a:t>Matthew 12:10</a:t>
            </a:r>
            <a:r>
              <a:rPr lang="en-US" altLang="en-US" dirty="0">
                <a:solidFill>
                  <a:srgbClr val="FFFF00"/>
                </a:solidFill>
              </a:rPr>
              <a:t>)</a:t>
            </a:r>
            <a:endParaRPr lang="en-US" altLang="en-US" sz="4400" dirty="0"/>
          </a:p>
        </p:txBody>
      </p:sp>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a:extLst>
              <a:ext uri="{FF2B5EF4-FFF2-40B4-BE49-F238E27FC236}">
                <a16:creationId xmlns:a16="http://schemas.microsoft.com/office/drawing/2014/main" id="{2F8EBBF6-83EF-409E-8746-2D5C3956BA21}"/>
              </a:ext>
            </a:extLst>
          </p:cNvPr>
          <p:cNvSpPr txBox="1">
            <a:spLocks noChangeArrowheads="1"/>
          </p:cNvSpPr>
          <p:nvPr/>
        </p:nvSpPr>
        <p:spPr bwMode="auto">
          <a:xfrm>
            <a:off x="609600" y="2372142"/>
            <a:ext cx="109728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“Why do Your disciples transgress the tradition of the elders?  For they do not wash their hands when they eat bread.”    </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15:2</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p>
        </p:txBody>
      </p:sp>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a:extLst>
              <a:ext uri="{FF2B5EF4-FFF2-40B4-BE49-F238E27FC236}">
                <a16:creationId xmlns:a16="http://schemas.microsoft.com/office/drawing/2014/main" id="{67E46E85-3729-4ED3-BDF1-D7B80E41CA09}"/>
              </a:ext>
            </a:extLst>
          </p:cNvPr>
          <p:cNvSpPr txBox="1">
            <a:spLocks noChangeArrowheads="1"/>
          </p:cNvSpPr>
          <p:nvPr/>
        </p:nvSpPr>
        <p:spPr bwMode="auto">
          <a:xfrm>
            <a:off x="609600" y="1703388"/>
            <a:ext cx="109728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At that time the disciples came to Jesus, saying, "Who then is greatest in the kingdom of heaven?"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18:1</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800" dirty="0"/>
          </a:p>
        </p:txBody>
      </p:sp>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a:extLst>
              <a:ext uri="{FF2B5EF4-FFF2-40B4-BE49-F238E27FC236}">
                <a16:creationId xmlns:a16="http://schemas.microsoft.com/office/drawing/2014/main" id="{92B0DCA1-750F-4C51-8707-F7183F88015E}"/>
              </a:ext>
            </a:extLst>
          </p:cNvPr>
          <p:cNvSpPr txBox="1">
            <a:spLocks noChangeArrowheads="1"/>
          </p:cNvSpPr>
          <p:nvPr/>
        </p:nvSpPr>
        <p:spPr bwMode="auto">
          <a:xfrm>
            <a:off x="609600" y="2133600"/>
            <a:ext cx="10972800" cy="261610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Then Peter came to Him and said, “Lord, how often shall my brother sin against me, and I forgive him? Up to seven times?”                  </a:t>
            </a:r>
            <a:r>
              <a:rPr lang="en-US" altLang="en-US" i="1" dirty="0">
                <a:solidFill>
                  <a:srgbClr val="FFFF00"/>
                </a:solidFill>
                <a:latin typeface="Times New Roman" panose="02020603050405020304" pitchFamily="18" charset="0"/>
                <a:cs typeface="Times New Roman" panose="02020603050405020304" pitchFamily="18" charset="0"/>
              </a:rPr>
              <a:t>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18:21</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p>
        </p:txBody>
      </p:sp>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a:extLst>
              <a:ext uri="{FF2B5EF4-FFF2-40B4-BE49-F238E27FC236}">
                <a16:creationId xmlns:a16="http://schemas.microsoft.com/office/drawing/2014/main" id="{1D5EADEC-9508-4AFC-A24B-0F0B31C32A7A}"/>
              </a:ext>
            </a:extLst>
          </p:cNvPr>
          <p:cNvSpPr txBox="1">
            <a:spLocks noChangeArrowheads="1"/>
          </p:cNvSpPr>
          <p:nvPr/>
        </p:nvSpPr>
        <p:spPr bwMode="auto">
          <a:xfrm>
            <a:off x="609600" y="2108299"/>
            <a:ext cx="10972800" cy="261610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The Pharisees also came to Him, testing Him, and saying to Him, "Is it lawful for a man to divorce his wife for just any reason?"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19:3</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a:extLst>
              <a:ext uri="{FF2B5EF4-FFF2-40B4-BE49-F238E27FC236}">
                <a16:creationId xmlns:a16="http://schemas.microsoft.com/office/drawing/2014/main" id="{5F9A324B-E867-483F-9135-927EF1917708}"/>
              </a:ext>
            </a:extLst>
          </p:cNvPr>
          <p:cNvSpPr txBox="1">
            <a:spLocks noChangeArrowheads="1"/>
          </p:cNvSpPr>
          <p:nvPr/>
        </p:nvSpPr>
        <p:spPr bwMode="auto">
          <a:xfrm>
            <a:off x="609600" y="2480608"/>
            <a:ext cx="10972800" cy="1938992"/>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Tell us, therefore, what do You think? Is it lawful to pay taxes to Caesar, or not?" </a:t>
            </a:r>
          </a:p>
          <a:p>
            <a:pPr>
              <a:spcBef>
                <a:spcPct val="0"/>
              </a:spcBef>
              <a:buFontTx/>
              <a:buNone/>
            </a:pP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22:17</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p>
        </p:txBody>
      </p:sp>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a:extLst>
              <a:ext uri="{FF2B5EF4-FFF2-40B4-BE49-F238E27FC236}">
                <a16:creationId xmlns:a16="http://schemas.microsoft.com/office/drawing/2014/main" id="{7243CF05-6C9B-48AF-8561-BC4F9A533CC0}"/>
              </a:ext>
            </a:extLst>
          </p:cNvPr>
          <p:cNvSpPr txBox="1">
            <a:spLocks noChangeArrowheads="1"/>
          </p:cNvSpPr>
          <p:nvPr/>
        </p:nvSpPr>
        <p:spPr bwMode="auto">
          <a:xfrm>
            <a:off x="609600" y="2480608"/>
            <a:ext cx="11049000" cy="1938992"/>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Therefore, in the resurrection, whose wife of the seven will she be? For they all had her." </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22:28</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a:extLst>
              <a:ext uri="{FF2B5EF4-FFF2-40B4-BE49-F238E27FC236}">
                <a16:creationId xmlns:a16="http://schemas.microsoft.com/office/drawing/2014/main" id="{BA66120C-7A66-4BE4-9A31-2E4398C9E04B}"/>
              </a:ext>
            </a:extLst>
          </p:cNvPr>
          <p:cNvSpPr txBox="1">
            <a:spLocks noChangeArrowheads="1"/>
          </p:cNvSpPr>
          <p:nvPr/>
        </p:nvSpPr>
        <p:spPr bwMode="auto">
          <a:xfrm>
            <a:off x="609600" y="2133600"/>
            <a:ext cx="10972800" cy="261610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Then one of them, a lawyer, asked Him a question, testing Him, and saying, "Teacher, which is the great commandment in the law?" </a:t>
            </a:r>
          </a:p>
          <a:p>
            <a:pPr>
              <a:spcBef>
                <a:spcPct val="0"/>
              </a:spcBef>
              <a:buFontTx/>
              <a:buNone/>
            </a:pP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22:35-36</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endParaRPr>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74754" name="Picture 2" descr="msw_0001_p74_question_mark">
            <a:extLst>
              <a:ext uri="{FF2B5EF4-FFF2-40B4-BE49-F238E27FC236}">
                <a16:creationId xmlns:a16="http://schemas.microsoft.com/office/drawing/2014/main" id="{8C4D93E0-8C1D-43BA-9BEE-663915575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4">
            <a:extLst>
              <a:ext uri="{FF2B5EF4-FFF2-40B4-BE49-F238E27FC236}">
                <a16:creationId xmlns:a16="http://schemas.microsoft.com/office/drawing/2014/main" id="{2175F9C2-02EF-43CD-8674-E7DC955C772A}"/>
              </a:ext>
            </a:extLst>
          </p:cNvPr>
          <p:cNvSpPr txBox="1">
            <a:spLocks noChangeArrowheads="1"/>
          </p:cNvSpPr>
          <p:nvPr/>
        </p:nvSpPr>
        <p:spPr bwMode="auto">
          <a:xfrm>
            <a:off x="685800" y="898525"/>
            <a:ext cx="10896600" cy="13112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Some questioned sincerely; others with ulterior motives</a:t>
            </a:r>
          </a:p>
        </p:txBody>
      </p:sp>
      <p:sp>
        <p:nvSpPr>
          <p:cNvPr id="56325" name="Text Box 5">
            <a:extLst>
              <a:ext uri="{FF2B5EF4-FFF2-40B4-BE49-F238E27FC236}">
                <a16:creationId xmlns:a16="http://schemas.microsoft.com/office/drawing/2014/main" id="{4CCAC761-52A4-4537-8F09-6BF3D41A063D}"/>
              </a:ext>
            </a:extLst>
          </p:cNvPr>
          <p:cNvSpPr txBox="1">
            <a:spLocks noChangeArrowheads="1"/>
          </p:cNvSpPr>
          <p:nvPr/>
        </p:nvSpPr>
        <p:spPr bwMode="auto">
          <a:xfrm>
            <a:off x="685800" y="2257425"/>
            <a:ext cx="10896600" cy="13239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It is good to question God; there is no greater place wisdom</a:t>
            </a:r>
          </a:p>
        </p:txBody>
      </p:sp>
      <p:sp>
        <p:nvSpPr>
          <p:cNvPr id="56326" name="Text Box 6">
            <a:extLst>
              <a:ext uri="{FF2B5EF4-FFF2-40B4-BE49-F238E27FC236}">
                <a16:creationId xmlns:a16="http://schemas.microsoft.com/office/drawing/2014/main" id="{3E893192-B653-4966-92AE-BA46E4B7CAB3}"/>
              </a:ext>
            </a:extLst>
          </p:cNvPr>
          <p:cNvSpPr txBox="1">
            <a:spLocks noChangeArrowheads="1"/>
          </p:cNvSpPr>
          <p:nvPr/>
        </p:nvSpPr>
        <p:spPr bwMode="auto">
          <a:xfrm>
            <a:off x="685800" y="3629561"/>
            <a:ext cx="10896600" cy="1323439"/>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Many question Him to impugn His integrity or question His authority in their lives </a:t>
            </a:r>
          </a:p>
        </p:txBody>
      </p:sp>
      <p:sp>
        <p:nvSpPr>
          <p:cNvPr id="56327" name="Text Box 7">
            <a:extLst>
              <a:ext uri="{FF2B5EF4-FFF2-40B4-BE49-F238E27FC236}">
                <a16:creationId xmlns:a16="http://schemas.microsoft.com/office/drawing/2014/main" id="{276CE55A-2E1B-47C4-BB17-5D5BCE7B5960}"/>
              </a:ext>
            </a:extLst>
          </p:cNvPr>
          <p:cNvSpPr txBox="1">
            <a:spLocks noChangeArrowheads="1"/>
          </p:cNvSpPr>
          <p:nvPr/>
        </p:nvSpPr>
        <p:spPr bwMode="auto">
          <a:xfrm>
            <a:off x="685800" y="5105400"/>
            <a:ext cx="10896600" cy="707886"/>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Did you come today, to ask a question of Him? </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p:cTn id="7" dur="500" fill="hold"/>
                                        <p:tgtEl>
                                          <p:spTgt spid="5632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632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632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6325"/>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6326"/>
                                        </p:tgtEl>
                                        <p:attrNameLst>
                                          <p:attrName>style.visibility</p:attrName>
                                        </p:attrNameLst>
                                      </p:cBhvr>
                                      <p:to>
                                        <p:strVal val="visible"/>
                                      </p:to>
                                    </p:set>
                                    <p:anim calcmode="lin" valueType="num">
                                      <p:cBhvr>
                                        <p:cTn id="15" dur="500" fill="hold"/>
                                        <p:tgtEl>
                                          <p:spTgt spid="5632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632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632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632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6327"/>
                                        </p:tgtEl>
                                        <p:attrNameLst>
                                          <p:attrName>style.visibility</p:attrName>
                                        </p:attrNameLst>
                                      </p:cBhvr>
                                      <p:to>
                                        <p:strVal val="visible"/>
                                      </p:to>
                                    </p:set>
                                    <p:anim calcmode="lin" valueType="num">
                                      <p:cBhvr>
                                        <p:cTn id="23" dur="500" fill="hold"/>
                                        <p:tgtEl>
                                          <p:spTgt spid="5632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632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632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6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P spid="563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81FA7-FAC7-4551-8797-DF123423A0A3}"/>
              </a:ext>
            </a:extLst>
          </p:cNvPr>
          <p:cNvSpPr/>
          <p:nvPr/>
        </p:nvSpPr>
        <p:spPr>
          <a:xfrm>
            <a:off x="609600" y="990600"/>
            <a:ext cx="10972800" cy="4801314"/>
          </a:xfrm>
          <a:prstGeom prst="rect">
            <a:avLst/>
          </a:prstGeom>
        </p:spPr>
        <p:txBody>
          <a:bodyPr wrap="square">
            <a:spAutoFit/>
          </a:bodyPr>
          <a:lstStyle/>
          <a:p>
            <a:pPr marL="0" marR="0">
              <a:spcBef>
                <a:spcPts val="0"/>
              </a:spcBef>
              <a:spcAft>
                <a:spcPts val="0"/>
              </a:spcAft>
            </a:pPr>
            <a:r>
              <a:rPr lang="en-US" sz="32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Invitation:</a:t>
            </a:r>
            <a:r>
              <a:rPr lang="en-US" sz="3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 Hearing and faith, </a:t>
            </a:r>
            <a:r>
              <a:rPr lang="en-US" sz="3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Rom. 10:17; Mark 16:16 </a:t>
            </a:r>
            <a:endPar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 Repentance, </a:t>
            </a:r>
            <a:r>
              <a:rPr lang="en-US" sz="3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Acts 2:38 </a:t>
            </a:r>
            <a:endPar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 Professing Christ, </a:t>
            </a:r>
            <a:r>
              <a:rPr lang="en-US" sz="3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Rom. 10:9-10 </a:t>
            </a:r>
            <a:endPar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4. Immersion in water, </a:t>
            </a:r>
            <a:r>
              <a:rPr lang="en-US" sz="3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Rom. 6:3-5; Acts 22:16 </a:t>
            </a:r>
            <a:endPar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5. Faithfulness, </a:t>
            </a:r>
            <a:r>
              <a:rPr lang="en-US" sz="3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Rev. 2:10</a:t>
            </a:r>
            <a:r>
              <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6. Prayerful penitent erring child of God, </a:t>
            </a:r>
            <a:r>
              <a:rPr lang="en-US" sz="3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Acts 8:22</a:t>
            </a:r>
            <a:r>
              <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Repent therefore of this your wickedness, and pray God if perhaps the thought of your heart may be forgiven you</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(Acts 8:22)</a:t>
            </a:r>
            <a:endParaRPr lang="en-US" sz="3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9661B99-A6DA-4729-AE0B-C0F6AF2F8C4B}"/>
              </a:ext>
            </a:extLst>
          </p:cNvPr>
          <p:cNvGraphicFramePr>
            <a:graphicFrameLocks noGrp="1"/>
          </p:cNvGraphicFramePr>
          <p:nvPr>
            <p:extLst>
              <p:ext uri="{D42A27DB-BD31-4B8C-83A1-F6EECF244321}">
                <p14:modId xmlns:p14="http://schemas.microsoft.com/office/powerpoint/2010/main" val="3224038712"/>
              </p:ext>
            </p:extLst>
          </p:nvPr>
        </p:nvGraphicFramePr>
        <p:xfrm>
          <a:off x="-30480" y="5273715"/>
          <a:ext cx="12192000" cy="1584285"/>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3607385175"/>
                    </a:ext>
                  </a:extLst>
                </a:gridCol>
                <a:gridCol w="1439620">
                  <a:extLst>
                    <a:ext uri="{9D8B030D-6E8A-4147-A177-3AD203B41FA5}">
                      <a16:colId xmlns:a16="http://schemas.microsoft.com/office/drawing/2014/main" val="1441051948"/>
                    </a:ext>
                  </a:extLst>
                </a:gridCol>
                <a:gridCol w="8075214">
                  <a:extLst>
                    <a:ext uri="{9D8B030D-6E8A-4147-A177-3AD203B41FA5}">
                      <a16:colId xmlns:a16="http://schemas.microsoft.com/office/drawing/2014/main" val="2330671174"/>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There’s A Great Day Coming</a:t>
                      </a:r>
                    </a:p>
                  </a:txBody>
                  <a:tcPr>
                    <a:cell3D prstMaterial="dkEdge">
                      <a:bevel prst="artDeco"/>
                      <a:lightRig rig="flood" dir="t"/>
                    </a:cell3D>
                  </a:tcPr>
                </a:tc>
                <a:extLst>
                  <a:ext uri="{0D108BD9-81ED-4DB2-BD59-A6C34878D82A}">
                    <a16:rowId xmlns:a16="http://schemas.microsoft.com/office/drawing/2014/main" val="1595514455"/>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Abide With Me</a:t>
                      </a:r>
                    </a:p>
                  </a:txBody>
                  <a:tcPr>
                    <a:cell3D prstMaterial="dkEdge">
                      <a:bevel prst="artDeco"/>
                      <a:lightRig rig="flood" dir="t"/>
                    </a:cell3D>
                  </a:tcPr>
                </a:tc>
                <a:extLst>
                  <a:ext uri="{0D108BD9-81ED-4DB2-BD59-A6C34878D82A}">
                    <a16:rowId xmlns:a16="http://schemas.microsoft.com/office/drawing/2014/main" val="3044189633"/>
                  </a:ext>
                </a:extLst>
              </a:tr>
              <a:tr h="528095">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574345431"/>
                  </a:ext>
                </a:extLst>
              </a:tr>
            </a:tbl>
          </a:graphicData>
        </a:graphic>
      </p:graphicFrame>
    </p:spTree>
    <p:extLst>
      <p:ext uri="{BB962C8B-B14F-4D97-AF65-F5344CB8AC3E}">
        <p14:creationId xmlns:p14="http://schemas.microsoft.com/office/powerpoint/2010/main" val="4018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msw_0001_p74_question_mark">
            <a:extLst>
              <a:ext uri="{FF2B5EF4-FFF2-40B4-BE49-F238E27FC236}">
                <a16:creationId xmlns:a16="http://schemas.microsoft.com/office/drawing/2014/main" id="{9E1C2228-4C2B-47D5-864A-076CE2524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a:extLst>
              <a:ext uri="{FF2B5EF4-FFF2-40B4-BE49-F238E27FC236}">
                <a16:creationId xmlns:a16="http://schemas.microsoft.com/office/drawing/2014/main" id="{E770D695-DBE2-4DD9-9048-EA967C9C5453}"/>
              </a:ext>
            </a:extLst>
          </p:cNvPr>
          <p:cNvSpPr txBox="1">
            <a:spLocks noChangeArrowheads="1"/>
          </p:cNvSpPr>
          <p:nvPr/>
        </p:nvSpPr>
        <p:spPr bwMode="auto">
          <a:xfrm>
            <a:off x="609600" y="746126"/>
            <a:ext cx="10972800" cy="13112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“Why” is perhaps the most used question word we have</a:t>
            </a:r>
          </a:p>
        </p:txBody>
      </p:sp>
      <p:sp>
        <p:nvSpPr>
          <p:cNvPr id="47110" name="Text Box 6">
            <a:extLst>
              <a:ext uri="{FF2B5EF4-FFF2-40B4-BE49-F238E27FC236}">
                <a16:creationId xmlns:a16="http://schemas.microsoft.com/office/drawing/2014/main" id="{1986F8E6-B645-4109-BA5A-5ACC16F29C79}"/>
              </a:ext>
            </a:extLst>
          </p:cNvPr>
          <p:cNvSpPr txBox="1">
            <a:spLocks noChangeArrowheads="1"/>
          </p:cNvSpPr>
          <p:nvPr/>
        </p:nvSpPr>
        <p:spPr bwMode="auto">
          <a:xfrm>
            <a:off x="609600" y="2117726"/>
            <a:ext cx="10972800" cy="13112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All are inquisitive about mechanics and motivation</a:t>
            </a:r>
          </a:p>
        </p:txBody>
      </p:sp>
      <p:sp>
        <p:nvSpPr>
          <p:cNvPr id="47111" name="Text Box 7">
            <a:extLst>
              <a:ext uri="{FF2B5EF4-FFF2-40B4-BE49-F238E27FC236}">
                <a16:creationId xmlns:a16="http://schemas.microsoft.com/office/drawing/2014/main" id="{A63BE68C-0623-49C2-825F-3CEB7EC15FD2}"/>
              </a:ext>
            </a:extLst>
          </p:cNvPr>
          <p:cNvSpPr txBox="1">
            <a:spLocks noChangeArrowheads="1"/>
          </p:cNvSpPr>
          <p:nvPr/>
        </p:nvSpPr>
        <p:spPr bwMode="auto">
          <a:xfrm>
            <a:off x="609600" y="3635514"/>
            <a:ext cx="10972800" cy="707886"/>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Children ask it often and from it learn much</a:t>
            </a:r>
          </a:p>
        </p:txBody>
      </p:sp>
      <p:sp>
        <p:nvSpPr>
          <p:cNvPr id="47112" name="Text Box 8">
            <a:extLst>
              <a:ext uri="{FF2B5EF4-FFF2-40B4-BE49-F238E27FC236}">
                <a16:creationId xmlns:a16="http://schemas.microsoft.com/office/drawing/2014/main" id="{CB3B2F1C-F4C3-4C73-856A-B97F73BC0220}"/>
              </a:ext>
            </a:extLst>
          </p:cNvPr>
          <p:cNvSpPr txBox="1">
            <a:spLocks noChangeArrowheads="1"/>
          </p:cNvSpPr>
          <p:nvPr/>
        </p:nvSpPr>
        <p:spPr bwMode="auto">
          <a:xfrm>
            <a:off x="609600" y="4648200"/>
            <a:ext cx="10972800" cy="1323439"/>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dirty="0">
                <a:solidFill>
                  <a:srgbClr val="000099"/>
                </a:solidFill>
                <a:latin typeface="Times New Roman" panose="02020603050405020304" pitchFamily="18" charset="0"/>
                <a:cs typeface="Times New Roman" panose="02020603050405020304" pitchFamily="18" charset="0"/>
              </a:rPr>
              <a:t>It is a Biblical word, found some </a:t>
            </a:r>
            <a:r>
              <a:rPr lang="en-US" altLang="en-US" sz="4000" b="1" dirty="0">
                <a:solidFill>
                  <a:srgbClr val="000099"/>
                </a:solidFill>
                <a:latin typeface="Times New Roman" panose="02020603050405020304" pitchFamily="18" charset="0"/>
                <a:cs typeface="Times New Roman" panose="02020603050405020304" pitchFamily="18" charset="0"/>
              </a:rPr>
              <a:t>430</a:t>
            </a:r>
            <a:r>
              <a:rPr lang="en-US" altLang="en-US" sz="4000" dirty="0">
                <a:solidFill>
                  <a:srgbClr val="000099"/>
                </a:solidFill>
                <a:latin typeface="Times New Roman" panose="02020603050405020304" pitchFamily="18" charset="0"/>
                <a:cs typeface="Times New Roman" panose="02020603050405020304" pitchFamily="18" charset="0"/>
              </a:rPr>
              <a:t> times in the Bible, </a:t>
            </a:r>
            <a:r>
              <a:rPr lang="en-US" altLang="en-US" sz="4000" b="1" dirty="0">
                <a:solidFill>
                  <a:srgbClr val="000099"/>
                </a:solidFill>
                <a:latin typeface="Times New Roman" panose="02020603050405020304" pitchFamily="18" charset="0"/>
                <a:cs typeface="Times New Roman" panose="02020603050405020304" pitchFamily="18" charset="0"/>
              </a:rPr>
              <a:t>120</a:t>
            </a:r>
            <a:r>
              <a:rPr lang="en-US" altLang="en-US" sz="4000" dirty="0">
                <a:solidFill>
                  <a:srgbClr val="000099"/>
                </a:solidFill>
                <a:latin typeface="Times New Roman" panose="02020603050405020304" pitchFamily="18" charset="0"/>
                <a:cs typeface="Times New Roman" panose="02020603050405020304" pitchFamily="18" charset="0"/>
              </a:rPr>
              <a:t> times in the N.T. (</a:t>
            </a:r>
            <a:r>
              <a:rPr lang="en-US" altLang="en-US" sz="4000" b="1" dirty="0">
                <a:solidFill>
                  <a:srgbClr val="000099"/>
                </a:solidFill>
                <a:latin typeface="Times New Roman" panose="02020603050405020304" pitchFamily="18" charset="0"/>
                <a:cs typeface="Times New Roman" panose="02020603050405020304" pitchFamily="18" charset="0"/>
              </a:rPr>
              <a:t>NKJV</a:t>
            </a:r>
            <a:r>
              <a:rPr lang="en-US" altLang="en-US" sz="4000" dirty="0">
                <a:solidFill>
                  <a:srgbClr val="000099"/>
                </a:solidFill>
                <a:latin typeface="Times New Roman" panose="02020603050405020304" pitchFamily="18" charset="0"/>
                <a:cs typeface="Times New Roman" panose="02020603050405020304" pitchFamily="18" charset="0"/>
              </a:rPr>
              <a:t>)</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p:cTn id="7" dur="500" fill="hold"/>
                                        <p:tgtEl>
                                          <p:spTgt spid="471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71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71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anim calcmode="lin" valueType="num">
                                      <p:cBhvr>
                                        <p:cTn id="15" dur="500" fill="hold"/>
                                        <p:tgtEl>
                                          <p:spTgt spid="47111"/>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7111"/>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7111"/>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711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7112"/>
                                        </p:tgtEl>
                                        <p:attrNameLst>
                                          <p:attrName>style.visibility</p:attrName>
                                        </p:attrNameLst>
                                      </p:cBhvr>
                                      <p:to>
                                        <p:strVal val="visible"/>
                                      </p:to>
                                    </p:set>
                                    <p:anim calcmode="lin" valueType="num">
                                      <p:cBhvr>
                                        <p:cTn id="23" dur="500" fill="hold"/>
                                        <p:tgtEl>
                                          <p:spTgt spid="47112"/>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7112"/>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7112"/>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P spid="471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boat on a body of water&#10;&#10;Description automatically generated">
            <a:extLst>
              <a:ext uri="{FF2B5EF4-FFF2-40B4-BE49-F238E27FC236}">
                <a16:creationId xmlns:a16="http://schemas.microsoft.com/office/drawing/2014/main" id="{8E8BE2DF-A768-4FFB-B467-549DA5EEC22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500" b="9166"/>
          <a:stretch/>
        </p:blipFill>
        <p:spPr>
          <a:xfrm>
            <a:off x="0" y="0"/>
            <a:ext cx="12192000" cy="7162800"/>
          </a:xfrm>
          <a:prstGeom prst="rect">
            <a:avLst/>
          </a:prstGeom>
        </p:spPr>
      </p:pic>
      <p:sp>
        <p:nvSpPr>
          <p:cNvPr id="5" name="Speech Bubble: Oval 4">
            <a:extLst>
              <a:ext uri="{FF2B5EF4-FFF2-40B4-BE49-F238E27FC236}">
                <a16:creationId xmlns:a16="http://schemas.microsoft.com/office/drawing/2014/main" id="{64180FBA-14A4-4CC0-9DD2-1BB9D71BC9A8}"/>
              </a:ext>
            </a:extLst>
          </p:cNvPr>
          <p:cNvSpPr/>
          <p:nvPr/>
        </p:nvSpPr>
        <p:spPr>
          <a:xfrm>
            <a:off x="9525000" y="0"/>
            <a:ext cx="2209800" cy="2209800"/>
          </a:xfrm>
          <a:prstGeom prst="wedgeEllipseCallout">
            <a:avLst>
              <a:gd name="adj1" fmla="val -135227"/>
              <a:gd name="adj2" fmla="val -7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Come Follow Me!</a:t>
            </a:r>
          </a:p>
        </p:txBody>
      </p:sp>
      <p:sp>
        <p:nvSpPr>
          <p:cNvPr id="6" name="TextBox 5">
            <a:extLst>
              <a:ext uri="{FF2B5EF4-FFF2-40B4-BE49-F238E27FC236}">
                <a16:creationId xmlns:a16="http://schemas.microsoft.com/office/drawing/2014/main" id="{A60327A0-4001-4B63-9961-E3009F4AAC4D}"/>
              </a:ext>
            </a:extLst>
          </p:cNvPr>
          <p:cNvSpPr txBox="1"/>
          <p:nvPr/>
        </p:nvSpPr>
        <p:spPr>
          <a:xfrm>
            <a:off x="381000" y="5257800"/>
            <a:ext cx="3722494" cy="954107"/>
          </a:xfrm>
          <a:prstGeom prst="rect">
            <a:avLst/>
          </a:prstGeom>
          <a:noFill/>
        </p:spPr>
        <p:txBody>
          <a:bodyPr wrap="none" rtlCol="0">
            <a:spAutoFit/>
          </a:bodyPr>
          <a:lstStyle/>
          <a:p>
            <a:r>
              <a:rPr lang="en-US" sz="2800" dirty="0">
                <a:solidFill>
                  <a:schemeClr val="accent1">
                    <a:lumMod val="90000"/>
                  </a:schemeClr>
                </a:solidFill>
                <a:latin typeface="Times New Roman" panose="02020603050405020304" pitchFamily="18" charset="0"/>
                <a:cs typeface="Times New Roman" panose="02020603050405020304" pitchFamily="18" charset="0"/>
              </a:rPr>
              <a:t>Ranger Church of Christ</a:t>
            </a:r>
          </a:p>
          <a:p>
            <a:r>
              <a:rPr lang="en-US" sz="2800" dirty="0">
                <a:solidFill>
                  <a:schemeClr val="accent1">
                    <a:lumMod val="90000"/>
                  </a:schemeClr>
                </a:solidFill>
                <a:latin typeface="Times New Roman" panose="02020603050405020304" pitchFamily="18" charset="0"/>
                <a:cs typeface="Times New Roman" panose="02020603050405020304" pitchFamily="18" charset="0"/>
              </a:rPr>
              <a:t>Mesquite &amp; Rusk St.</a:t>
            </a:r>
          </a:p>
        </p:txBody>
      </p:sp>
    </p:spTree>
    <p:extLst>
      <p:ext uri="{BB962C8B-B14F-4D97-AF65-F5344CB8AC3E}">
        <p14:creationId xmlns:p14="http://schemas.microsoft.com/office/powerpoint/2010/main" val="1168755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5F66161-75CB-42AF-8A72-295872206268}"/>
              </a:ext>
            </a:extLst>
          </p:cNvPr>
          <p:cNvSpPr>
            <a:spLocks noChangeArrowheads="1"/>
          </p:cNvSpPr>
          <p:nvPr/>
        </p:nvSpPr>
        <p:spPr bwMode="auto">
          <a:xfrm>
            <a:off x="0" y="-76200"/>
            <a:ext cx="12192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6803" name="Picture 3" descr="why">
            <a:extLst>
              <a:ext uri="{FF2B5EF4-FFF2-40B4-BE49-F238E27FC236}">
                <a16:creationId xmlns:a16="http://schemas.microsoft.com/office/drawing/2014/main" id="{AA7A3A2B-BB4E-4F63-B8C7-B82E73AE2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WordArt 4">
            <a:extLst>
              <a:ext uri="{FF2B5EF4-FFF2-40B4-BE49-F238E27FC236}">
                <a16:creationId xmlns:a16="http://schemas.microsoft.com/office/drawing/2014/main" id="{9F56E30C-BA16-438F-B906-AF65669A38FF}"/>
              </a:ext>
            </a:extLst>
          </p:cNvPr>
          <p:cNvSpPr>
            <a:spLocks noChangeArrowheads="1" noChangeShapeType="1" noTextEdit="1"/>
          </p:cNvSpPr>
          <p:nvPr/>
        </p:nvSpPr>
        <p:spPr bwMode="auto">
          <a:xfrm>
            <a:off x="3505200" y="2286000"/>
            <a:ext cx="5181600" cy="22098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To Seek</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a Sign</a:t>
            </a:r>
          </a:p>
        </p:txBody>
      </p:sp>
    </p:spTree>
  </p:cSld>
  <p:clrMapOvr>
    <a:masterClrMapping/>
  </p:clrMapOvr>
  <p:transition>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a:extLst>
              <a:ext uri="{FF2B5EF4-FFF2-40B4-BE49-F238E27FC236}">
                <a16:creationId xmlns:a16="http://schemas.microsoft.com/office/drawing/2014/main" id="{07B4012F-D87A-4DB2-A3AB-BFDACB157D02}"/>
              </a:ext>
            </a:extLst>
          </p:cNvPr>
          <p:cNvSpPr txBox="1">
            <a:spLocks noChangeArrowheads="1"/>
          </p:cNvSpPr>
          <p:nvPr/>
        </p:nvSpPr>
        <p:spPr bwMode="auto">
          <a:xfrm>
            <a:off x="609600" y="1447800"/>
            <a:ext cx="100584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Then some of the scribes and Pharisees answered, saying, "Teacher, we want to see a sign from You."</a:t>
            </a:r>
            <a:r>
              <a:rPr lang="en-US" altLang="en-US" sz="4400" dirty="0">
                <a:solidFill>
                  <a:srgbClr val="FFFF00"/>
                </a:solidFill>
                <a:latin typeface="Times New Roman" panose="02020603050405020304" pitchFamily="18" charset="0"/>
                <a:cs typeface="Times New Roman" panose="02020603050405020304" pitchFamily="18" charset="0"/>
              </a:rPr>
              <a:t>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12:38</a:t>
            </a:r>
            <a:r>
              <a:rPr lang="en-US" altLang="en-US" dirty="0">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a:extLst>
              <a:ext uri="{FF2B5EF4-FFF2-40B4-BE49-F238E27FC236}">
                <a16:creationId xmlns:a16="http://schemas.microsoft.com/office/drawing/2014/main" id="{E9FA5675-18D9-4746-BA15-A77D8B83C1D4}"/>
              </a:ext>
            </a:extLst>
          </p:cNvPr>
          <p:cNvSpPr txBox="1">
            <a:spLocks noChangeArrowheads="1"/>
          </p:cNvSpPr>
          <p:nvPr/>
        </p:nvSpPr>
        <p:spPr bwMode="auto">
          <a:xfrm>
            <a:off x="609600" y="2372142"/>
            <a:ext cx="11048999"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Then the Pharisees and Sadducees came, and testing Him asked that He would show them a sign from heaven.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16:1</a:t>
            </a:r>
            <a:r>
              <a:rPr lang="en-US" altLang="en-US" dirty="0">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46" name="Picture 2" descr="msw_0001_p74_question_mark">
            <a:extLst>
              <a:ext uri="{FF2B5EF4-FFF2-40B4-BE49-F238E27FC236}">
                <a16:creationId xmlns:a16="http://schemas.microsoft.com/office/drawing/2014/main" id="{46B2BF0F-09C0-4E21-9957-C1BB3DBBC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a:extLst>
              <a:ext uri="{FF2B5EF4-FFF2-40B4-BE49-F238E27FC236}">
                <a16:creationId xmlns:a16="http://schemas.microsoft.com/office/drawing/2014/main" id="{97A9924E-8BFC-4EF6-8C3F-09384A6B9E43}"/>
              </a:ext>
            </a:extLst>
          </p:cNvPr>
          <p:cNvSpPr txBox="1">
            <a:spLocks noChangeArrowheads="1"/>
          </p:cNvSpPr>
          <p:nvPr/>
        </p:nvSpPr>
        <p:spPr bwMode="auto">
          <a:xfrm>
            <a:off x="685800" y="763587"/>
            <a:ext cx="10896600" cy="144621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Again, many only seek Him in problematic situations</a:t>
            </a:r>
          </a:p>
        </p:txBody>
      </p:sp>
      <p:sp>
        <p:nvSpPr>
          <p:cNvPr id="57349" name="Text Box 5">
            <a:extLst>
              <a:ext uri="{FF2B5EF4-FFF2-40B4-BE49-F238E27FC236}">
                <a16:creationId xmlns:a16="http://schemas.microsoft.com/office/drawing/2014/main" id="{E651F0DC-377F-438F-A347-08A70F76233B}"/>
              </a:ext>
            </a:extLst>
          </p:cNvPr>
          <p:cNvSpPr txBox="1">
            <a:spLocks noChangeArrowheads="1"/>
          </p:cNvSpPr>
          <p:nvPr/>
        </p:nvSpPr>
        <p:spPr bwMode="auto">
          <a:xfrm>
            <a:off x="685800" y="2202359"/>
            <a:ext cx="10896600" cy="76944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“Just tell me what to do, Lord”</a:t>
            </a:r>
          </a:p>
        </p:txBody>
      </p:sp>
      <p:sp>
        <p:nvSpPr>
          <p:cNvPr id="57350" name="Text Box 6">
            <a:extLst>
              <a:ext uri="{FF2B5EF4-FFF2-40B4-BE49-F238E27FC236}">
                <a16:creationId xmlns:a16="http://schemas.microsoft.com/office/drawing/2014/main" id="{FB5CC3EA-4928-4939-A761-929CAD704DC6}"/>
              </a:ext>
            </a:extLst>
          </p:cNvPr>
          <p:cNvSpPr txBox="1">
            <a:spLocks noChangeArrowheads="1"/>
          </p:cNvSpPr>
          <p:nvPr/>
        </p:nvSpPr>
        <p:spPr bwMode="auto">
          <a:xfrm>
            <a:off x="685800" y="3044031"/>
            <a:ext cx="10896600" cy="76993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“Just show me a sign” </a:t>
            </a:r>
          </a:p>
        </p:txBody>
      </p:sp>
      <p:sp>
        <p:nvSpPr>
          <p:cNvPr id="57351" name="Text Box 7">
            <a:extLst>
              <a:ext uri="{FF2B5EF4-FFF2-40B4-BE49-F238E27FC236}">
                <a16:creationId xmlns:a16="http://schemas.microsoft.com/office/drawing/2014/main" id="{BD72150F-8735-4D4E-BB67-E5E1F07406B8}"/>
              </a:ext>
            </a:extLst>
          </p:cNvPr>
          <p:cNvSpPr txBox="1">
            <a:spLocks noChangeArrowheads="1"/>
          </p:cNvSpPr>
          <p:nvPr/>
        </p:nvSpPr>
        <p:spPr bwMode="auto">
          <a:xfrm>
            <a:off x="685800" y="3952878"/>
            <a:ext cx="10896600" cy="76993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“Just get me out of this one ” </a:t>
            </a:r>
          </a:p>
        </p:txBody>
      </p:sp>
      <p:sp>
        <p:nvSpPr>
          <p:cNvPr id="57352" name="Text Box 8">
            <a:extLst>
              <a:ext uri="{FF2B5EF4-FFF2-40B4-BE49-F238E27FC236}">
                <a16:creationId xmlns:a16="http://schemas.microsoft.com/office/drawing/2014/main" id="{2DC5307C-0370-4E14-A4E5-7543DAF1733A}"/>
              </a:ext>
            </a:extLst>
          </p:cNvPr>
          <p:cNvSpPr txBox="1">
            <a:spLocks noChangeArrowheads="1"/>
          </p:cNvSpPr>
          <p:nvPr/>
        </p:nvSpPr>
        <p:spPr bwMode="auto">
          <a:xfrm>
            <a:off x="685800" y="4878387"/>
            <a:ext cx="10896600" cy="144621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If you’ve come for God’s answer, go look into His Word </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734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734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7350"/>
                                        </p:tgtEl>
                                        <p:attrNameLst>
                                          <p:attrName>style.visibility</p:attrName>
                                        </p:attrNameLst>
                                      </p:cBhvr>
                                      <p:to>
                                        <p:strVal val="visible"/>
                                      </p:to>
                                    </p:set>
                                    <p:anim calcmode="lin" valueType="num">
                                      <p:cBhvr>
                                        <p:cTn id="15" dur="500" fill="hold"/>
                                        <p:tgtEl>
                                          <p:spTgt spid="5735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735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735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735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7351"/>
                                        </p:tgtEl>
                                        <p:attrNameLst>
                                          <p:attrName>style.visibility</p:attrName>
                                        </p:attrNameLst>
                                      </p:cBhvr>
                                      <p:to>
                                        <p:strVal val="visible"/>
                                      </p:to>
                                    </p:set>
                                    <p:anim calcmode="lin" valueType="num">
                                      <p:cBhvr>
                                        <p:cTn id="23" dur="500" fill="hold"/>
                                        <p:tgtEl>
                                          <p:spTgt spid="57351"/>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7351"/>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7351"/>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7352"/>
                                        </p:tgtEl>
                                        <p:attrNameLst>
                                          <p:attrName>style.visibility</p:attrName>
                                        </p:attrNameLst>
                                      </p:cBhvr>
                                      <p:to>
                                        <p:strVal val="visible"/>
                                      </p:to>
                                    </p:set>
                                    <p:anim calcmode="lin" valueType="num">
                                      <p:cBhvr>
                                        <p:cTn id="31" dur="500" fill="hold"/>
                                        <p:tgtEl>
                                          <p:spTgt spid="5735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735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735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73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P spid="57351" grpId="0"/>
      <p:bldP spid="573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a:extLst>
              <a:ext uri="{FF2B5EF4-FFF2-40B4-BE49-F238E27FC236}">
                <a16:creationId xmlns:a16="http://schemas.microsoft.com/office/drawing/2014/main" id="{4BC93192-71E0-44D5-837B-DE4C171E204A}"/>
              </a:ext>
            </a:extLst>
          </p:cNvPr>
          <p:cNvSpPr txBox="1">
            <a:spLocks noChangeArrowheads="1"/>
          </p:cNvSpPr>
          <p:nvPr/>
        </p:nvSpPr>
        <p:spPr bwMode="auto">
          <a:xfrm>
            <a:off x="685800" y="1331416"/>
            <a:ext cx="10896600" cy="4154984"/>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solidFill>
                  <a:srgbClr val="FFFF00"/>
                </a:solidFill>
                <a:latin typeface="Times New Roman" panose="02020603050405020304" pitchFamily="18" charset="0"/>
                <a:cs typeface="Times New Roman" panose="02020603050405020304" pitchFamily="18" charset="0"/>
              </a:rPr>
              <a:t>God, who at various times and in various ways spoke in time past to the fathers by the prophets, has in these last days spoken to us by His Son, whom He has appointed heir of all things, through whom also He made the worlds;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Hebrews 1:1-2</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F4F32BF-F0AE-4892-93D7-B590E7E8FDDE}"/>
              </a:ext>
            </a:extLst>
          </p:cNvPr>
          <p:cNvSpPr>
            <a:spLocks noChangeArrowheads="1"/>
          </p:cNvSpPr>
          <p:nvPr/>
        </p:nvSpPr>
        <p:spPr bwMode="auto">
          <a:xfrm>
            <a:off x="0" y="-119149"/>
            <a:ext cx="12192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7043" name="Picture 3" descr="why">
            <a:extLst>
              <a:ext uri="{FF2B5EF4-FFF2-40B4-BE49-F238E27FC236}">
                <a16:creationId xmlns:a16="http://schemas.microsoft.com/office/drawing/2014/main" id="{627F4F33-1E0F-4561-84BE-1FCE810E6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WordArt 4">
            <a:extLst>
              <a:ext uri="{FF2B5EF4-FFF2-40B4-BE49-F238E27FC236}">
                <a16:creationId xmlns:a16="http://schemas.microsoft.com/office/drawing/2014/main" id="{C393C8AA-08E3-4B49-A629-06F42B0330F0}"/>
              </a:ext>
            </a:extLst>
          </p:cNvPr>
          <p:cNvSpPr>
            <a:spLocks noChangeArrowheads="1" noChangeShapeType="1" noTextEdit="1"/>
          </p:cNvSpPr>
          <p:nvPr/>
        </p:nvSpPr>
        <p:spPr bwMode="auto">
          <a:xfrm>
            <a:off x="3505200" y="2286000"/>
            <a:ext cx="5181600" cy="22098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To Bring</a:t>
            </a:r>
          </a:p>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Their Children</a:t>
            </a:r>
          </a:p>
        </p:txBody>
      </p:sp>
    </p:spTree>
  </p:cSld>
  <p:clrMapOvr>
    <a:masterClrMapping/>
  </p:clrMapOvr>
  <p:transition>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a:extLst>
              <a:ext uri="{FF2B5EF4-FFF2-40B4-BE49-F238E27FC236}">
                <a16:creationId xmlns:a16="http://schemas.microsoft.com/office/drawing/2014/main" id="{A5AF1D93-EE98-4925-90A1-A02C09813F71}"/>
              </a:ext>
            </a:extLst>
          </p:cNvPr>
          <p:cNvSpPr txBox="1">
            <a:spLocks noChangeArrowheads="1"/>
          </p:cNvSpPr>
          <p:nvPr/>
        </p:nvSpPr>
        <p:spPr bwMode="auto">
          <a:xfrm>
            <a:off x="609600" y="2108299"/>
            <a:ext cx="10972799"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solidFill>
                  <a:srgbClr val="FFFF00"/>
                </a:solidFill>
                <a:latin typeface="Times New Roman" panose="02020603050405020304" pitchFamily="18" charset="0"/>
                <a:cs typeface="Times New Roman" panose="02020603050405020304" pitchFamily="18" charset="0"/>
              </a:rPr>
              <a:t>Then little children were brought to Him that He might put His hands on them and pray, but the disciples rebuked them.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19:13</a:t>
            </a:r>
            <a:r>
              <a:rPr lang="en-US" altLang="en-US" dirty="0">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138" name="Picture 2" descr="msw_0001_p74_question_mark">
            <a:extLst>
              <a:ext uri="{FF2B5EF4-FFF2-40B4-BE49-F238E27FC236}">
                <a16:creationId xmlns:a16="http://schemas.microsoft.com/office/drawing/2014/main" id="{156F8E50-4048-4EAF-AD47-A8BB68B74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4">
            <a:extLst>
              <a:ext uri="{FF2B5EF4-FFF2-40B4-BE49-F238E27FC236}">
                <a16:creationId xmlns:a16="http://schemas.microsoft.com/office/drawing/2014/main" id="{34074BCF-0BAC-4154-96CC-DF41812192F0}"/>
              </a:ext>
            </a:extLst>
          </p:cNvPr>
          <p:cNvSpPr txBox="1">
            <a:spLocks noChangeArrowheads="1"/>
          </p:cNvSpPr>
          <p:nvPr/>
        </p:nvSpPr>
        <p:spPr bwMode="auto">
          <a:xfrm>
            <a:off x="609600" y="2126159"/>
            <a:ext cx="10972800" cy="76944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What a noble reason to come to the Lord!</a:t>
            </a:r>
          </a:p>
        </p:txBody>
      </p:sp>
      <p:sp>
        <p:nvSpPr>
          <p:cNvPr id="59397" name="Text Box 5">
            <a:extLst>
              <a:ext uri="{FF2B5EF4-FFF2-40B4-BE49-F238E27FC236}">
                <a16:creationId xmlns:a16="http://schemas.microsoft.com/office/drawing/2014/main" id="{9C8C07B8-FD22-4137-A430-4DD23D7491E8}"/>
              </a:ext>
            </a:extLst>
          </p:cNvPr>
          <p:cNvSpPr txBox="1">
            <a:spLocks noChangeArrowheads="1"/>
          </p:cNvSpPr>
          <p:nvPr/>
        </p:nvSpPr>
        <p:spPr bwMode="auto">
          <a:xfrm>
            <a:off x="609600" y="3116759"/>
            <a:ext cx="10972800" cy="76944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What better place to take them?</a:t>
            </a:r>
          </a:p>
        </p:txBody>
      </p:sp>
      <p:sp>
        <p:nvSpPr>
          <p:cNvPr id="59398" name="Text Box 6">
            <a:extLst>
              <a:ext uri="{FF2B5EF4-FFF2-40B4-BE49-F238E27FC236}">
                <a16:creationId xmlns:a16="http://schemas.microsoft.com/office/drawing/2014/main" id="{DD0475D5-9060-4BDE-A932-FFCC4A6B1DE2}"/>
              </a:ext>
            </a:extLst>
          </p:cNvPr>
          <p:cNvSpPr txBox="1">
            <a:spLocks noChangeArrowheads="1"/>
          </p:cNvSpPr>
          <p:nvPr/>
        </p:nvSpPr>
        <p:spPr bwMode="auto">
          <a:xfrm>
            <a:off x="609600" y="3963987"/>
            <a:ext cx="10972800" cy="144621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Have you come to bring your children to the Lord? </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p:cTn id="7" dur="500" fill="hold"/>
                                        <p:tgtEl>
                                          <p:spTgt spid="5939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939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939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9398"/>
                                        </p:tgtEl>
                                        <p:attrNameLst>
                                          <p:attrName>style.visibility</p:attrName>
                                        </p:attrNameLst>
                                      </p:cBhvr>
                                      <p:to>
                                        <p:strVal val="visible"/>
                                      </p:to>
                                    </p:set>
                                    <p:anim calcmode="lin" valueType="num">
                                      <p:cBhvr>
                                        <p:cTn id="15" dur="500" fill="hold"/>
                                        <p:tgtEl>
                                          <p:spTgt spid="5939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939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939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9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39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3A01032-ABCD-43BB-AFB2-DF1858300762}"/>
              </a:ext>
            </a:extLst>
          </p:cNvPr>
          <p:cNvSpPr>
            <a:spLocks noChangeArrowheads="1"/>
          </p:cNvSpPr>
          <p:nvPr/>
        </p:nvSpPr>
        <p:spPr bwMode="auto">
          <a:xfrm>
            <a:off x="0" y="-76200"/>
            <a:ext cx="123444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3187" name="Picture 3" descr="why">
            <a:extLst>
              <a:ext uri="{FF2B5EF4-FFF2-40B4-BE49-F238E27FC236}">
                <a16:creationId xmlns:a16="http://schemas.microsoft.com/office/drawing/2014/main" id="{04C654D1-AD56-4DF2-947E-88E16A0B7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WordArt 4">
            <a:extLst>
              <a:ext uri="{FF2B5EF4-FFF2-40B4-BE49-F238E27FC236}">
                <a16:creationId xmlns:a16="http://schemas.microsoft.com/office/drawing/2014/main" id="{3E4681EB-029D-4545-A262-2B4C331F8F43}"/>
              </a:ext>
            </a:extLst>
          </p:cNvPr>
          <p:cNvSpPr>
            <a:spLocks noChangeArrowheads="1" noChangeShapeType="1" noTextEdit="1"/>
          </p:cNvSpPr>
          <p:nvPr/>
        </p:nvSpPr>
        <p:spPr bwMode="auto">
          <a:xfrm>
            <a:off x="3505200" y="2286000"/>
            <a:ext cx="5181600" cy="22098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To Obtain</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Eternal Life</a:t>
            </a: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msw_0001_p74_question_mark">
            <a:extLst>
              <a:ext uri="{FF2B5EF4-FFF2-40B4-BE49-F238E27FC236}">
                <a16:creationId xmlns:a16="http://schemas.microsoft.com/office/drawing/2014/main" id="{AEF8ACC0-94AA-4167-B2A5-7CE9324EB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a:extLst>
              <a:ext uri="{FF2B5EF4-FFF2-40B4-BE49-F238E27FC236}">
                <a16:creationId xmlns:a16="http://schemas.microsoft.com/office/drawing/2014/main" id="{225E1BDA-80FC-45BF-B372-03A0E8212BCB}"/>
              </a:ext>
            </a:extLst>
          </p:cNvPr>
          <p:cNvSpPr txBox="1">
            <a:spLocks noChangeArrowheads="1"/>
          </p:cNvSpPr>
          <p:nvPr/>
        </p:nvSpPr>
        <p:spPr bwMode="auto">
          <a:xfrm>
            <a:off x="685800" y="2727326"/>
            <a:ext cx="10896600" cy="101566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dirty="0">
                <a:solidFill>
                  <a:srgbClr val="000099"/>
                </a:solidFill>
                <a:latin typeface="Times New Roman" panose="02020603050405020304" pitchFamily="18" charset="0"/>
                <a:cs typeface="Times New Roman" panose="02020603050405020304" pitchFamily="18" charset="0"/>
              </a:rPr>
              <a:t>Jesus often asked, “Why?”</a:t>
            </a:r>
          </a:p>
        </p:txBody>
      </p:sp>
    </p:spTree>
  </p:cSld>
  <p:clrMapOvr>
    <a:masterClrMapping/>
  </p:clrMapOvr>
  <p:transition>
    <p:strips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a:extLst>
              <a:ext uri="{FF2B5EF4-FFF2-40B4-BE49-F238E27FC236}">
                <a16:creationId xmlns:a16="http://schemas.microsoft.com/office/drawing/2014/main" id="{3A5D3A9F-54DB-4F19-9438-E5E8F94994FE}"/>
              </a:ext>
            </a:extLst>
          </p:cNvPr>
          <p:cNvSpPr txBox="1">
            <a:spLocks noChangeArrowheads="1"/>
          </p:cNvSpPr>
          <p:nvPr/>
        </p:nvSpPr>
        <p:spPr bwMode="auto">
          <a:xfrm>
            <a:off x="609600" y="2108299"/>
            <a:ext cx="10972800" cy="261610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solidFill>
                  <a:srgbClr val="FFFF00"/>
                </a:solidFill>
                <a:latin typeface="Times New Roman" panose="02020603050405020304" pitchFamily="18" charset="0"/>
                <a:cs typeface="Times New Roman" panose="02020603050405020304" pitchFamily="18" charset="0"/>
              </a:rPr>
              <a:t>Now behold, one came and said to Him, "Good Teacher, what good thing shall I do that I may have eternal life?" </a:t>
            </a:r>
          </a:p>
          <a:p>
            <a:pPr>
              <a:spcBef>
                <a:spcPct val="0"/>
              </a:spcBef>
              <a:buFontTx/>
              <a:buNone/>
            </a:pP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19:16</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282" name="Picture 2" descr="msw_0001_p74_question_mark">
            <a:extLst>
              <a:ext uri="{FF2B5EF4-FFF2-40B4-BE49-F238E27FC236}">
                <a16:creationId xmlns:a16="http://schemas.microsoft.com/office/drawing/2014/main" id="{172167B5-94C2-4F9E-AA27-51ECC1E89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a:extLst>
              <a:ext uri="{FF2B5EF4-FFF2-40B4-BE49-F238E27FC236}">
                <a16:creationId xmlns:a16="http://schemas.microsoft.com/office/drawing/2014/main" id="{E19E0AA1-EE19-4CDC-9176-A510CF2262B7}"/>
              </a:ext>
            </a:extLst>
          </p:cNvPr>
          <p:cNvSpPr txBox="1">
            <a:spLocks noChangeArrowheads="1"/>
          </p:cNvSpPr>
          <p:nvPr/>
        </p:nvSpPr>
        <p:spPr bwMode="auto">
          <a:xfrm>
            <a:off x="609600" y="3040063"/>
            <a:ext cx="11049000" cy="76993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Must come to Him for it</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ppt_w</p:attrName>
                                        </p:attrNameLst>
                                      </p:cBhvr>
                                      <p:tavLst>
                                        <p:tav tm="0">
                                          <p:val>
                                            <p:fltVal val="0"/>
                                          </p:val>
                                        </p:tav>
                                        <p:tav tm="100000">
                                          <p:val>
                                            <p:strVal val="#ppt_w"/>
                                          </p:val>
                                        </p:tav>
                                      </p:tavLst>
                                    </p:anim>
                                    <p:anim calcmode="lin" valueType="num">
                                      <p:cBhvr>
                                        <p:cTn id="8" dur="500" fill="hold"/>
                                        <p:tgtEl>
                                          <p:spTgt spid="49156"/>
                                        </p:tgtEl>
                                        <p:attrNameLst>
                                          <p:attrName>ppt_h</p:attrName>
                                        </p:attrNameLst>
                                      </p:cBhvr>
                                      <p:tavLst>
                                        <p:tav tm="0">
                                          <p:val>
                                            <p:fltVal val="0"/>
                                          </p:val>
                                        </p:tav>
                                        <p:tav tm="100000">
                                          <p:val>
                                            <p:strVal val="#ppt_h"/>
                                          </p:val>
                                        </p:tav>
                                      </p:tavLst>
                                    </p:anim>
                                    <p:animEffect transition="in" filter="fade">
                                      <p:cBhvr>
                                        <p:cTn id="9"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a:extLst>
              <a:ext uri="{FF2B5EF4-FFF2-40B4-BE49-F238E27FC236}">
                <a16:creationId xmlns:a16="http://schemas.microsoft.com/office/drawing/2014/main" id="{7EF3B7CA-DC6D-4D60-8802-D5133BAA6CB3}"/>
              </a:ext>
            </a:extLst>
          </p:cNvPr>
          <p:cNvSpPr txBox="1">
            <a:spLocks noChangeArrowheads="1"/>
          </p:cNvSpPr>
          <p:nvPr/>
        </p:nvSpPr>
        <p:spPr bwMode="auto">
          <a:xfrm>
            <a:off x="2420938" y="1543050"/>
            <a:ext cx="7256462" cy="3293209"/>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i="1" dirty="0">
                <a:solidFill>
                  <a:srgbClr val="FFFF00"/>
                </a:solidFill>
                <a:latin typeface="Times New Roman" panose="02020603050405020304" pitchFamily="18" charset="0"/>
                <a:cs typeface="Times New Roman" panose="02020603050405020304" pitchFamily="18" charset="0"/>
              </a:rPr>
              <a:t>Jesus said to him, "I am the way, the truth, and the life. No one comes to the Father except through Me</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John 14:6</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endParaRPr>
          </a:p>
        </p:txBody>
      </p:sp>
    </p:spTree>
  </p:cSld>
  <p:clrMapOvr>
    <a:masterClrMapping/>
  </p:clrMapOvr>
  <p:transition>
    <p:zoom dir="in"/>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descr="msw_0001_p74_question_mark">
            <a:extLst>
              <a:ext uri="{FF2B5EF4-FFF2-40B4-BE49-F238E27FC236}">
                <a16:creationId xmlns:a16="http://schemas.microsoft.com/office/drawing/2014/main" id="{A1840469-6277-49B9-9FE2-454DE4E45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a:extLst>
              <a:ext uri="{FF2B5EF4-FFF2-40B4-BE49-F238E27FC236}">
                <a16:creationId xmlns:a16="http://schemas.microsoft.com/office/drawing/2014/main" id="{C7557FBC-8078-43C3-B244-7E05EB94D45C}"/>
              </a:ext>
            </a:extLst>
          </p:cNvPr>
          <p:cNvSpPr txBox="1">
            <a:spLocks noChangeArrowheads="1"/>
          </p:cNvSpPr>
          <p:nvPr/>
        </p:nvSpPr>
        <p:spPr bwMode="auto">
          <a:xfrm>
            <a:off x="675987" y="1676400"/>
            <a:ext cx="10896600" cy="76993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Must come to Him for it</a:t>
            </a:r>
          </a:p>
        </p:txBody>
      </p:sp>
      <p:sp>
        <p:nvSpPr>
          <p:cNvPr id="65541" name="Text Box 5">
            <a:extLst>
              <a:ext uri="{FF2B5EF4-FFF2-40B4-BE49-F238E27FC236}">
                <a16:creationId xmlns:a16="http://schemas.microsoft.com/office/drawing/2014/main" id="{EFEE5DC6-CE90-4100-A58F-6D709BEB1073}"/>
              </a:ext>
            </a:extLst>
          </p:cNvPr>
          <p:cNvSpPr txBox="1">
            <a:spLocks noChangeArrowheads="1"/>
          </p:cNvSpPr>
          <p:nvPr/>
        </p:nvSpPr>
        <p:spPr bwMode="auto">
          <a:xfrm>
            <a:off x="685800" y="2895600"/>
            <a:ext cx="108966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But, we must also be willing to accept His Word concerning it, regardless of what relatives, friends and “tradition” says</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500" fill="hold"/>
                                        <p:tgtEl>
                                          <p:spTgt spid="6554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554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554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55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ext Box 3">
            <a:extLst>
              <a:ext uri="{FF2B5EF4-FFF2-40B4-BE49-F238E27FC236}">
                <a16:creationId xmlns:a16="http://schemas.microsoft.com/office/drawing/2014/main" id="{4FD7D3D9-56D8-440E-B706-89648E4D2ED6}"/>
              </a:ext>
            </a:extLst>
          </p:cNvPr>
          <p:cNvSpPr txBox="1">
            <a:spLocks noChangeArrowheads="1"/>
          </p:cNvSpPr>
          <p:nvPr/>
        </p:nvSpPr>
        <p:spPr bwMode="auto">
          <a:xfrm>
            <a:off x="609600" y="1371601"/>
            <a:ext cx="10972800" cy="261610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Then Jesus said to His disciples, "If anyone desires to come after Me, let him deny himself, and take up his cross, and follow Me. </a:t>
            </a:r>
          </a:p>
          <a:p>
            <a:pPr>
              <a:spcBef>
                <a:spcPct val="0"/>
              </a:spcBef>
              <a:buFontTx/>
              <a:buNone/>
            </a:pP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16:24</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a:extLst>
              <a:ext uri="{FF2B5EF4-FFF2-40B4-BE49-F238E27FC236}">
                <a16:creationId xmlns:a16="http://schemas.microsoft.com/office/drawing/2014/main" id="{898AE516-43BC-473C-B167-27724540F405}"/>
              </a:ext>
            </a:extLst>
          </p:cNvPr>
          <p:cNvSpPr txBox="1">
            <a:spLocks noChangeArrowheads="1"/>
          </p:cNvSpPr>
          <p:nvPr/>
        </p:nvSpPr>
        <p:spPr bwMode="auto">
          <a:xfrm>
            <a:off x="609600" y="2744450"/>
            <a:ext cx="11049000" cy="144655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"But why do you call Me 'Lord, Lord,' and not do the things which I say?</a:t>
            </a:r>
            <a:r>
              <a:rPr lang="en-US" altLang="en-US" i="1" dirty="0">
                <a:solidFill>
                  <a:srgbClr val="FFFF00"/>
                </a:solidFill>
                <a:latin typeface="Times New Roman" panose="02020603050405020304" pitchFamily="18" charset="0"/>
                <a:cs typeface="Times New Roman" panose="02020603050405020304" pitchFamily="18" charset="0"/>
              </a:rPr>
              <a:t>                       </a:t>
            </a:r>
            <a:r>
              <a:rPr lang="en-US" altLang="en-US" dirty="0">
                <a:solidFill>
                  <a:srgbClr val="FFFF00"/>
                </a:solidFill>
                <a:latin typeface="Times New Roman" panose="02020603050405020304" pitchFamily="18" charset="0"/>
                <a:cs typeface="Times New Roman" panose="02020603050405020304" pitchFamily="18" charset="0"/>
              </a:rPr>
              <a:t>(Luke 6:46) </a:t>
            </a:r>
            <a:endParaRPr lang="en-US" altLang="en-US" sz="44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zoom dir="in"/>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522" name="Picture 2" descr="msw_0001_p74_question_mark">
            <a:extLst>
              <a:ext uri="{FF2B5EF4-FFF2-40B4-BE49-F238E27FC236}">
                <a16:creationId xmlns:a16="http://schemas.microsoft.com/office/drawing/2014/main" id="{5A166393-1311-4561-A248-422E1BE00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4">
            <a:extLst>
              <a:ext uri="{FF2B5EF4-FFF2-40B4-BE49-F238E27FC236}">
                <a16:creationId xmlns:a16="http://schemas.microsoft.com/office/drawing/2014/main" id="{5AB1936A-A71D-4070-BC3B-72743636DA59}"/>
              </a:ext>
            </a:extLst>
          </p:cNvPr>
          <p:cNvSpPr txBox="1">
            <a:spLocks noChangeArrowheads="1"/>
          </p:cNvSpPr>
          <p:nvPr/>
        </p:nvSpPr>
        <p:spPr bwMode="auto">
          <a:xfrm>
            <a:off x="685800" y="1287463"/>
            <a:ext cx="10896600" cy="76993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Must come to Him for it</a:t>
            </a:r>
          </a:p>
        </p:txBody>
      </p:sp>
      <p:sp>
        <p:nvSpPr>
          <p:cNvPr id="107525" name="Text Box 5">
            <a:extLst>
              <a:ext uri="{FF2B5EF4-FFF2-40B4-BE49-F238E27FC236}">
                <a16:creationId xmlns:a16="http://schemas.microsoft.com/office/drawing/2014/main" id="{FC97EB5B-3353-4EFB-AF06-58A34E58F3E9}"/>
              </a:ext>
            </a:extLst>
          </p:cNvPr>
          <p:cNvSpPr txBox="1">
            <a:spLocks noChangeArrowheads="1"/>
          </p:cNvSpPr>
          <p:nvPr/>
        </p:nvSpPr>
        <p:spPr bwMode="auto">
          <a:xfrm>
            <a:off x="685800" y="2362200"/>
            <a:ext cx="108966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But, must also be willing to accept His Word concerning it, regardless of what relatives, friends and “tradition” says</a:t>
            </a:r>
          </a:p>
        </p:txBody>
      </p:sp>
      <p:sp>
        <p:nvSpPr>
          <p:cNvPr id="66566" name="Text Box 6">
            <a:extLst>
              <a:ext uri="{FF2B5EF4-FFF2-40B4-BE49-F238E27FC236}">
                <a16:creationId xmlns:a16="http://schemas.microsoft.com/office/drawing/2014/main" id="{F16A4050-2C65-4670-A77A-CD39FC86D6F8}"/>
              </a:ext>
            </a:extLst>
          </p:cNvPr>
          <p:cNvSpPr txBox="1">
            <a:spLocks noChangeArrowheads="1"/>
          </p:cNvSpPr>
          <p:nvPr/>
        </p:nvSpPr>
        <p:spPr bwMode="auto">
          <a:xfrm>
            <a:off x="685800" y="4648200"/>
            <a:ext cx="10896600" cy="144621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Have you come to the Lord to obtain eternal life? </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p:cTn id="7" dur="500" fill="hold"/>
                                        <p:tgtEl>
                                          <p:spTgt spid="6656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656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656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65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101550D4-1F3F-4879-B8FC-0AF1A25AF700}"/>
              </a:ext>
            </a:extLst>
          </p:cNvPr>
          <p:cNvSpPr>
            <a:spLocks noChangeArrowheads="1"/>
          </p:cNvSpPr>
          <p:nvPr/>
        </p:nvSpPr>
        <p:spPr bwMode="auto">
          <a:xfrm>
            <a:off x="-152400" y="-76200"/>
            <a:ext cx="12573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9571" name="Picture 3" descr="why">
            <a:extLst>
              <a:ext uri="{FF2B5EF4-FFF2-40B4-BE49-F238E27FC236}">
                <a16:creationId xmlns:a16="http://schemas.microsoft.com/office/drawing/2014/main" id="{1226D5AA-9DAC-4C74-9B34-7DB6BC745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WordArt 4">
            <a:extLst>
              <a:ext uri="{FF2B5EF4-FFF2-40B4-BE49-F238E27FC236}">
                <a16:creationId xmlns:a16="http://schemas.microsoft.com/office/drawing/2014/main" id="{F3E55BAA-E37C-4012-96C7-7D3027FB440D}"/>
              </a:ext>
            </a:extLst>
          </p:cNvPr>
          <p:cNvSpPr>
            <a:spLocks noChangeArrowheads="1" noChangeShapeType="1" noTextEdit="1"/>
          </p:cNvSpPr>
          <p:nvPr/>
        </p:nvSpPr>
        <p:spPr bwMode="auto">
          <a:xfrm>
            <a:off x="3505200" y="2286000"/>
            <a:ext cx="5181600" cy="22098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To Request</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the Impossible</a:t>
            </a:r>
          </a:p>
        </p:txBody>
      </p:sp>
    </p:spTree>
  </p:cSld>
  <p:clrMapOvr>
    <a:masterClrMapping/>
  </p:clrMapOvr>
  <p:transition>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a:extLst>
              <a:ext uri="{FF2B5EF4-FFF2-40B4-BE49-F238E27FC236}">
                <a16:creationId xmlns:a16="http://schemas.microsoft.com/office/drawing/2014/main" id="{B93C4568-03A8-4DB3-8A13-890DDDB06B96}"/>
              </a:ext>
            </a:extLst>
          </p:cNvPr>
          <p:cNvSpPr txBox="1">
            <a:spLocks noChangeArrowheads="1"/>
          </p:cNvSpPr>
          <p:nvPr/>
        </p:nvSpPr>
        <p:spPr bwMode="auto">
          <a:xfrm>
            <a:off x="609600" y="1548348"/>
            <a:ext cx="11049000" cy="3785652"/>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i="1" dirty="0">
                <a:solidFill>
                  <a:srgbClr val="FFFF00"/>
                </a:solidFill>
                <a:latin typeface="Times New Roman" panose="02020603050405020304" pitchFamily="18" charset="0"/>
                <a:cs typeface="Times New Roman" panose="02020603050405020304" pitchFamily="18" charset="0"/>
              </a:rPr>
              <a:t>Then the mother of Zebedee's sons came to Him with her sons, kneeling down and asking something from Him. And He said to her, "What do you wish?" She said to Him, "Grant that these two sons of mine may sit, one on Your right hand and the other on the left, in Your kingdom."</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20:20-21</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0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zoom dir="in"/>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666" name="Picture 2" descr="msw_0001_p74_question_mark">
            <a:extLst>
              <a:ext uri="{FF2B5EF4-FFF2-40B4-BE49-F238E27FC236}">
                <a16:creationId xmlns:a16="http://schemas.microsoft.com/office/drawing/2014/main" id="{1CD53548-4582-4006-B250-A38532DB7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4">
            <a:extLst>
              <a:ext uri="{FF2B5EF4-FFF2-40B4-BE49-F238E27FC236}">
                <a16:creationId xmlns:a16="http://schemas.microsoft.com/office/drawing/2014/main" id="{174AC2A9-23D8-49E3-9605-04F862F5D5F5}"/>
              </a:ext>
            </a:extLst>
          </p:cNvPr>
          <p:cNvSpPr txBox="1">
            <a:spLocks noChangeArrowheads="1"/>
          </p:cNvSpPr>
          <p:nvPr/>
        </p:nvSpPr>
        <p:spPr bwMode="auto">
          <a:xfrm>
            <a:off x="609600" y="1363663"/>
            <a:ext cx="10972800" cy="76993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So it is with many today;</a:t>
            </a:r>
          </a:p>
        </p:txBody>
      </p:sp>
      <p:sp>
        <p:nvSpPr>
          <p:cNvPr id="62469" name="Text Box 5">
            <a:extLst>
              <a:ext uri="{FF2B5EF4-FFF2-40B4-BE49-F238E27FC236}">
                <a16:creationId xmlns:a16="http://schemas.microsoft.com/office/drawing/2014/main" id="{F905616B-5D8C-44CE-8C8A-8FEDE7D30453}"/>
              </a:ext>
            </a:extLst>
          </p:cNvPr>
          <p:cNvSpPr txBox="1">
            <a:spLocks noChangeArrowheads="1"/>
          </p:cNvSpPr>
          <p:nvPr/>
        </p:nvSpPr>
        <p:spPr bwMode="auto">
          <a:xfrm>
            <a:off x="609600" y="2211387"/>
            <a:ext cx="10972800" cy="144621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Want salvation from Him, but on their own terms</a:t>
            </a:r>
          </a:p>
        </p:txBody>
      </p:sp>
      <p:sp>
        <p:nvSpPr>
          <p:cNvPr id="62470" name="Text Box 6">
            <a:extLst>
              <a:ext uri="{FF2B5EF4-FFF2-40B4-BE49-F238E27FC236}">
                <a16:creationId xmlns:a16="http://schemas.microsoft.com/office/drawing/2014/main" id="{D5EFB7F8-F4F1-4E57-A0A2-E3C4374E54CF}"/>
              </a:ext>
            </a:extLst>
          </p:cNvPr>
          <p:cNvSpPr txBox="1">
            <a:spLocks noChangeArrowheads="1"/>
          </p:cNvSpPr>
          <p:nvPr/>
        </p:nvSpPr>
        <p:spPr bwMode="auto">
          <a:xfrm>
            <a:off x="609600" y="3726359"/>
            <a:ext cx="10972800" cy="76944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Want to worship Him, but in their own way </a:t>
            </a:r>
          </a:p>
        </p:txBody>
      </p:sp>
      <p:sp>
        <p:nvSpPr>
          <p:cNvPr id="62471" name="Text Box 7">
            <a:extLst>
              <a:ext uri="{FF2B5EF4-FFF2-40B4-BE49-F238E27FC236}">
                <a16:creationId xmlns:a16="http://schemas.microsoft.com/office/drawing/2014/main" id="{55FF66AB-B6D2-4BFF-BEA9-A7F4EBD4070A}"/>
              </a:ext>
            </a:extLst>
          </p:cNvPr>
          <p:cNvSpPr txBox="1">
            <a:spLocks noChangeArrowheads="1"/>
          </p:cNvSpPr>
          <p:nvPr/>
        </p:nvSpPr>
        <p:spPr bwMode="auto">
          <a:xfrm>
            <a:off x="609600" y="4724400"/>
            <a:ext cx="10972799" cy="14478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Want to cling to God, and the world at the same time</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500" fill="hold"/>
                                        <p:tgtEl>
                                          <p:spTgt spid="6246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246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246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2470"/>
                                        </p:tgtEl>
                                        <p:attrNameLst>
                                          <p:attrName>style.visibility</p:attrName>
                                        </p:attrNameLst>
                                      </p:cBhvr>
                                      <p:to>
                                        <p:strVal val="visible"/>
                                      </p:to>
                                    </p:set>
                                    <p:anim calcmode="lin" valueType="num">
                                      <p:cBhvr>
                                        <p:cTn id="15" dur="500" fill="hold"/>
                                        <p:tgtEl>
                                          <p:spTgt spid="6247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247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247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247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2471"/>
                                        </p:tgtEl>
                                        <p:attrNameLst>
                                          <p:attrName>style.visibility</p:attrName>
                                        </p:attrNameLst>
                                      </p:cBhvr>
                                      <p:to>
                                        <p:strVal val="visible"/>
                                      </p:to>
                                    </p:set>
                                    <p:anim calcmode="lin" valueType="num">
                                      <p:cBhvr>
                                        <p:cTn id="23" dur="500" fill="hold"/>
                                        <p:tgtEl>
                                          <p:spTgt spid="62471"/>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2471"/>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2471"/>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24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0" grpId="0"/>
      <p:bldP spid="624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C1C90C62-5AA4-4711-AD11-A53A98987BEC}"/>
              </a:ext>
            </a:extLst>
          </p:cNvPr>
          <p:cNvPicPr>
            <a:picLocks noChangeAspect="1"/>
          </p:cNvPicPr>
          <p:nvPr/>
        </p:nvPicPr>
        <p:blipFill rotWithShape="1">
          <a:blip r:embed="rId3">
            <a:extLst>
              <a:ext uri="{28A0092B-C50C-407E-A947-70E740481C1C}">
                <a14:useLocalDpi xmlns:a14="http://schemas.microsoft.com/office/drawing/2010/main" val="0"/>
              </a:ext>
            </a:extLst>
          </a:blip>
          <a:srcRect b="36760"/>
          <a:stretch/>
        </p:blipFill>
        <p:spPr bwMode="auto">
          <a:xfrm>
            <a:off x="0" y="-1433514"/>
            <a:ext cx="12192000" cy="82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ECAD955-7C6D-41D6-9D30-5D3DDFF61416}"/>
              </a:ext>
            </a:extLst>
          </p:cNvPr>
          <p:cNvSpPr txBox="1"/>
          <p:nvPr/>
        </p:nvSpPr>
        <p:spPr>
          <a:xfrm>
            <a:off x="9906000" y="5181600"/>
            <a:ext cx="2137124" cy="707886"/>
          </a:xfrm>
          <a:prstGeom prst="rect">
            <a:avLst/>
          </a:prstGeom>
          <a:noFill/>
        </p:spPr>
        <p:txBody>
          <a:bodyPr wrap="none" rtlCol="0">
            <a:spAutoFit/>
          </a:bodyPr>
          <a:lstStyle/>
          <a:p>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Phil 4:13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714" name="Picture 2" descr="msw_0001_p74_question_mark">
            <a:extLst>
              <a:ext uri="{FF2B5EF4-FFF2-40B4-BE49-F238E27FC236}">
                <a16:creationId xmlns:a16="http://schemas.microsoft.com/office/drawing/2014/main" id="{9604A097-36C3-44C9-AAC3-CE7B7A715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a:extLst>
              <a:ext uri="{FF2B5EF4-FFF2-40B4-BE49-F238E27FC236}">
                <a16:creationId xmlns:a16="http://schemas.microsoft.com/office/drawing/2014/main" id="{74259DBB-BE22-40FE-9192-9FE1F3CDC748}"/>
              </a:ext>
            </a:extLst>
          </p:cNvPr>
          <p:cNvSpPr txBox="1">
            <a:spLocks noChangeArrowheads="1"/>
          </p:cNvSpPr>
          <p:nvPr/>
        </p:nvSpPr>
        <p:spPr bwMode="auto">
          <a:xfrm>
            <a:off x="609600" y="1914942"/>
            <a:ext cx="109728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Want Him to accomplish great things for us, maybe even with us; but not willing to pay the price</a:t>
            </a:r>
          </a:p>
        </p:txBody>
      </p:sp>
      <p:sp>
        <p:nvSpPr>
          <p:cNvPr id="68614" name="Text Box 6">
            <a:extLst>
              <a:ext uri="{FF2B5EF4-FFF2-40B4-BE49-F238E27FC236}">
                <a16:creationId xmlns:a16="http://schemas.microsoft.com/office/drawing/2014/main" id="{3060DF01-168A-46A0-8756-AF68C0D44A75}"/>
              </a:ext>
            </a:extLst>
          </p:cNvPr>
          <p:cNvSpPr txBox="1">
            <a:spLocks noChangeArrowheads="1"/>
          </p:cNvSpPr>
          <p:nvPr/>
        </p:nvSpPr>
        <p:spPr bwMode="auto">
          <a:xfrm>
            <a:off x="609600" y="4191001"/>
            <a:ext cx="10972800" cy="1446213"/>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Do you come to the Lord to ask of Him the impossible?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 calcmode="lin" valueType="num">
                                      <p:cBhvr>
                                        <p:cTn id="7" dur="500" fill="hold"/>
                                        <p:tgtEl>
                                          <p:spTgt spid="686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86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86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86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350F043-BF2D-417B-B7C6-A84A825FA598}"/>
              </a:ext>
            </a:extLst>
          </p:cNvPr>
          <p:cNvSpPr>
            <a:spLocks noChangeArrowheads="1"/>
          </p:cNvSpPr>
          <p:nvPr/>
        </p:nvSpPr>
        <p:spPr bwMode="auto">
          <a:xfrm>
            <a:off x="-152400" y="-76200"/>
            <a:ext cx="123444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7763" name="Picture 3" descr="why">
            <a:extLst>
              <a:ext uri="{FF2B5EF4-FFF2-40B4-BE49-F238E27FC236}">
                <a16:creationId xmlns:a16="http://schemas.microsoft.com/office/drawing/2014/main" id="{13730658-8F73-4AB5-ADCE-C1C1033D5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WordArt 4">
            <a:extLst>
              <a:ext uri="{FF2B5EF4-FFF2-40B4-BE49-F238E27FC236}">
                <a16:creationId xmlns:a16="http://schemas.microsoft.com/office/drawing/2014/main" id="{62A46AC1-2671-40F8-84C9-0992ACF35BB0}"/>
              </a:ext>
            </a:extLst>
          </p:cNvPr>
          <p:cNvSpPr>
            <a:spLocks noChangeArrowheads="1" noChangeShapeType="1" noTextEdit="1"/>
          </p:cNvSpPr>
          <p:nvPr/>
        </p:nvSpPr>
        <p:spPr bwMode="auto">
          <a:xfrm>
            <a:off x="3505200" y="2286000"/>
            <a:ext cx="5181600" cy="22098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To Commemorate</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His Death</a:t>
            </a:r>
          </a:p>
        </p:txBody>
      </p:sp>
    </p:spTree>
  </p:cSld>
  <p:clrMapOvr>
    <a:masterClrMapping/>
  </p:clrMapOvr>
  <p:transition>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a:extLst>
              <a:ext uri="{FF2B5EF4-FFF2-40B4-BE49-F238E27FC236}">
                <a16:creationId xmlns:a16="http://schemas.microsoft.com/office/drawing/2014/main" id="{F6C02141-980A-43AB-A1BD-76CE817AC12D}"/>
              </a:ext>
            </a:extLst>
          </p:cNvPr>
          <p:cNvSpPr txBox="1">
            <a:spLocks noChangeArrowheads="1"/>
          </p:cNvSpPr>
          <p:nvPr/>
        </p:nvSpPr>
        <p:spPr bwMode="auto">
          <a:xfrm>
            <a:off x="609600" y="1375239"/>
            <a:ext cx="10972800" cy="4154984"/>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And when Jesus was in Bethany at the house of Simon the leper, a woman came to Him having an alabaster flask of very costly fragrant oil, and she poured it on His head as He sat at the table. But when His disciples saw it, they were indignant, saying, </a:t>
            </a:r>
          </a:p>
        </p:txBody>
      </p:sp>
      <p:sp>
        <p:nvSpPr>
          <p:cNvPr id="2" name="TextBox 1">
            <a:extLst>
              <a:ext uri="{FF2B5EF4-FFF2-40B4-BE49-F238E27FC236}">
                <a16:creationId xmlns:a16="http://schemas.microsoft.com/office/drawing/2014/main" id="{8A3E8421-2561-4090-A165-5ED0FA0F9D8C}"/>
              </a:ext>
            </a:extLst>
          </p:cNvPr>
          <p:cNvSpPr txBox="1">
            <a:spLocks noChangeArrowheads="1"/>
          </p:cNvSpPr>
          <p:nvPr/>
        </p:nvSpPr>
        <p:spPr bwMode="auto">
          <a:xfrm>
            <a:off x="609600" y="1676400"/>
            <a:ext cx="10972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dirty="0">
                <a:solidFill>
                  <a:srgbClr val="FFFF00"/>
                </a:solidFill>
                <a:latin typeface="Times New Roman" panose="02020603050405020304" pitchFamily="18" charset="0"/>
                <a:cs typeface="Times New Roman" panose="02020603050405020304" pitchFamily="18" charset="0"/>
              </a:rPr>
              <a:t>"Why this waste? For this fragrant oil might have been sold for much and given to the poor." But when Jesus was aware of it, He said to them, "Why do you trouble the woman? For she has done a good work for Me. </a:t>
            </a:r>
            <a:endParaRPr lang="en-US" altLang="en-US" sz="1800" dirty="0"/>
          </a:p>
        </p:txBody>
      </p:sp>
      <p:sp>
        <p:nvSpPr>
          <p:cNvPr id="3" name="TextBox 2">
            <a:extLst>
              <a:ext uri="{FF2B5EF4-FFF2-40B4-BE49-F238E27FC236}">
                <a16:creationId xmlns:a16="http://schemas.microsoft.com/office/drawing/2014/main" id="{89EBE901-3241-4FF8-8D46-4E2E1FA5C627}"/>
              </a:ext>
            </a:extLst>
          </p:cNvPr>
          <p:cNvSpPr txBox="1">
            <a:spLocks noChangeArrowheads="1"/>
          </p:cNvSpPr>
          <p:nvPr/>
        </p:nvSpPr>
        <p:spPr bwMode="auto">
          <a:xfrm>
            <a:off x="609600" y="1676400"/>
            <a:ext cx="10972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dirty="0">
                <a:solidFill>
                  <a:srgbClr val="FFFF00"/>
                </a:solidFill>
                <a:latin typeface="Times New Roman" panose="02020603050405020304" pitchFamily="18" charset="0"/>
                <a:cs typeface="Times New Roman" panose="02020603050405020304" pitchFamily="18" charset="0"/>
              </a:rPr>
              <a:t>For you have the poor with you always, but Me you do not have always. For in pouring this fragrant oil on My body, she did it for My burial. Assuredly, I say to you, wherever this gospel is preached in the whole world, </a:t>
            </a:r>
            <a:endParaRPr lang="en-US" altLang="en-US" sz="4400" dirty="0"/>
          </a:p>
        </p:txBody>
      </p:sp>
      <p:sp>
        <p:nvSpPr>
          <p:cNvPr id="4" name="TextBox 3">
            <a:extLst>
              <a:ext uri="{FF2B5EF4-FFF2-40B4-BE49-F238E27FC236}">
                <a16:creationId xmlns:a16="http://schemas.microsoft.com/office/drawing/2014/main" id="{788E0926-2E64-4C23-80F8-BAA1FB099337}"/>
              </a:ext>
            </a:extLst>
          </p:cNvPr>
          <p:cNvSpPr txBox="1">
            <a:spLocks noChangeArrowheads="1"/>
          </p:cNvSpPr>
          <p:nvPr/>
        </p:nvSpPr>
        <p:spPr bwMode="auto">
          <a:xfrm>
            <a:off x="621323" y="2667000"/>
            <a:ext cx="10972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dirty="0">
                <a:solidFill>
                  <a:srgbClr val="FFFF00"/>
                </a:solidFill>
                <a:latin typeface="Times New Roman" panose="02020603050405020304" pitchFamily="18" charset="0"/>
                <a:cs typeface="Times New Roman" panose="02020603050405020304" pitchFamily="18" charset="0"/>
              </a:rPr>
              <a:t>what this woman has done will also be told as a memorial to her."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26:6-13</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p:cTn id="7" dur="500" fill="hold"/>
                                        <p:tgtEl>
                                          <p:spTgt spid="60419"/>
                                        </p:tgtEl>
                                        <p:attrNameLst>
                                          <p:attrName>ppt_w</p:attrName>
                                        </p:attrNameLst>
                                      </p:cBhvr>
                                      <p:tavLst>
                                        <p:tav tm="0">
                                          <p:val>
                                            <p:fltVal val="0"/>
                                          </p:val>
                                        </p:tav>
                                        <p:tav tm="100000">
                                          <p:val>
                                            <p:strVal val="#ppt_w"/>
                                          </p:val>
                                        </p:tav>
                                      </p:tavLst>
                                    </p:anim>
                                    <p:anim calcmode="lin" valueType="num">
                                      <p:cBhvr>
                                        <p:cTn id="8" dur="500" fill="hold"/>
                                        <p:tgtEl>
                                          <p:spTgt spid="60419"/>
                                        </p:tgtEl>
                                        <p:attrNameLst>
                                          <p:attrName>ppt_h</p:attrName>
                                        </p:attrNameLst>
                                      </p:cBhvr>
                                      <p:tavLst>
                                        <p:tav tm="0">
                                          <p:val>
                                            <p:fltVal val="0"/>
                                          </p:val>
                                        </p:tav>
                                        <p:tav tm="100000">
                                          <p:val>
                                            <p:strVal val="#ppt_h"/>
                                          </p:val>
                                        </p:tav>
                                      </p:tavLst>
                                    </p:anim>
                                    <p:animEffect transition="in" filter="fade">
                                      <p:cBhvr>
                                        <p:cTn id="9" dur="500"/>
                                        <p:tgtEl>
                                          <p:spTgt spid="604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1" nodeType="clickEffect">
                                  <p:stCondLst>
                                    <p:cond delay="0"/>
                                  </p:stCondLst>
                                  <p:childTnLst>
                                    <p:anim calcmode="lin" valueType="num">
                                      <p:cBhvr>
                                        <p:cTn id="13" dur="500"/>
                                        <p:tgtEl>
                                          <p:spTgt spid="60419"/>
                                        </p:tgtEl>
                                        <p:attrNameLst>
                                          <p:attrName>ppt_w</p:attrName>
                                        </p:attrNameLst>
                                      </p:cBhvr>
                                      <p:tavLst>
                                        <p:tav tm="0">
                                          <p:val>
                                            <p:strVal val="ppt_w"/>
                                          </p:val>
                                        </p:tav>
                                        <p:tav tm="100000">
                                          <p:val>
                                            <p:fltVal val="0"/>
                                          </p:val>
                                        </p:tav>
                                      </p:tavLst>
                                    </p:anim>
                                    <p:anim calcmode="lin" valueType="num">
                                      <p:cBhvr>
                                        <p:cTn id="14" dur="500"/>
                                        <p:tgtEl>
                                          <p:spTgt spid="60419"/>
                                        </p:tgtEl>
                                        <p:attrNameLst>
                                          <p:attrName>ppt_h</p:attrName>
                                        </p:attrNameLst>
                                      </p:cBhvr>
                                      <p:tavLst>
                                        <p:tav tm="0">
                                          <p:val>
                                            <p:strVal val="ppt_h"/>
                                          </p:val>
                                        </p:tav>
                                        <p:tav tm="100000">
                                          <p:val>
                                            <p:fltVal val="0"/>
                                          </p:val>
                                        </p:tav>
                                      </p:tavLst>
                                    </p:anim>
                                    <p:animEffect transition="out" filter="fade">
                                      <p:cBhvr>
                                        <p:cTn id="15" dur="500"/>
                                        <p:tgtEl>
                                          <p:spTgt spid="60419"/>
                                        </p:tgtEl>
                                      </p:cBhvr>
                                    </p:animEffect>
                                    <p:set>
                                      <p:cBhvr>
                                        <p:cTn id="16" dur="1" fill="hold">
                                          <p:stCondLst>
                                            <p:cond delay="499"/>
                                          </p:stCondLst>
                                        </p:cTn>
                                        <p:tgtEl>
                                          <p:spTgt spid="60419"/>
                                        </p:tgtEl>
                                        <p:attrNameLst>
                                          <p:attrName>style.visibility</p:attrName>
                                        </p:attrNameLst>
                                      </p:cBhvr>
                                      <p:to>
                                        <p:strVal val="hidden"/>
                                      </p:to>
                                    </p:se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xit" presetSubtype="32" fill="hold" grpId="1" nodeType="clickEffect">
                                  <p:stCondLst>
                                    <p:cond delay="0"/>
                                  </p:stCondLst>
                                  <p:childTnLst>
                                    <p:anim calcmode="lin" valueType="num">
                                      <p:cBhvr>
                                        <p:cTn id="26" dur="500"/>
                                        <p:tgtEl>
                                          <p:spTgt spid="2"/>
                                        </p:tgtEl>
                                        <p:attrNameLst>
                                          <p:attrName>ppt_w</p:attrName>
                                        </p:attrNameLst>
                                      </p:cBhvr>
                                      <p:tavLst>
                                        <p:tav tm="0">
                                          <p:val>
                                            <p:strVal val="ppt_w"/>
                                          </p:val>
                                        </p:tav>
                                        <p:tav tm="100000">
                                          <p:val>
                                            <p:fltVal val="0"/>
                                          </p:val>
                                        </p:tav>
                                      </p:tavLst>
                                    </p:anim>
                                    <p:anim calcmode="lin" valueType="num">
                                      <p:cBhvr>
                                        <p:cTn id="27" dur="500"/>
                                        <p:tgtEl>
                                          <p:spTgt spid="2"/>
                                        </p:tgtEl>
                                        <p:attrNameLst>
                                          <p:attrName>ppt_h</p:attrName>
                                        </p:attrNameLst>
                                      </p:cBhvr>
                                      <p:tavLst>
                                        <p:tav tm="0">
                                          <p:val>
                                            <p:strVal val="ppt_h"/>
                                          </p:val>
                                        </p:tav>
                                        <p:tav tm="100000">
                                          <p:val>
                                            <p:fltVal val="0"/>
                                          </p:val>
                                        </p:tav>
                                      </p:tavLst>
                                    </p:anim>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par>
                          <p:cTn id="30" fill="hold" nodeType="afterGroup">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xit" presetSubtype="32" fill="hold" grpId="1" nodeType="clickEffect">
                                  <p:stCondLst>
                                    <p:cond delay="0"/>
                                  </p:stCondLst>
                                  <p:childTnLst>
                                    <p:anim calcmode="lin" valueType="num">
                                      <p:cBhvr>
                                        <p:cTn id="39" dur="500"/>
                                        <p:tgtEl>
                                          <p:spTgt spid="3"/>
                                        </p:tgtEl>
                                        <p:attrNameLst>
                                          <p:attrName>ppt_w</p:attrName>
                                        </p:attrNameLst>
                                      </p:cBhvr>
                                      <p:tavLst>
                                        <p:tav tm="0">
                                          <p:val>
                                            <p:strVal val="ppt_w"/>
                                          </p:val>
                                        </p:tav>
                                        <p:tav tm="100000">
                                          <p:val>
                                            <p:fltVal val="0"/>
                                          </p:val>
                                        </p:tav>
                                      </p:tavLst>
                                    </p:anim>
                                    <p:anim calcmode="lin" valueType="num">
                                      <p:cBhvr>
                                        <p:cTn id="40" dur="500"/>
                                        <p:tgtEl>
                                          <p:spTgt spid="3"/>
                                        </p:tgtEl>
                                        <p:attrNameLst>
                                          <p:attrName>ppt_h</p:attrName>
                                        </p:attrNameLst>
                                      </p:cBhvr>
                                      <p:tavLst>
                                        <p:tav tm="0">
                                          <p:val>
                                            <p:strVal val="ppt_h"/>
                                          </p:val>
                                        </p:tav>
                                        <p:tav tm="100000">
                                          <p:val>
                                            <p:fltVal val="0"/>
                                          </p:val>
                                        </p:tav>
                                      </p:tavLst>
                                    </p:anim>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par>
                          <p:cTn id="43" fill="hold" nodeType="afterGroup">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19" grpId="1"/>
      <p:bldP spid="2" grpId="0"/>
      <p:bldP spid="2" grpId="1"/>
      <p:bldP spid="3" grpId="0"/>
      <p:bldP spid="3" grpId="1"/>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858" name="Picture 2" descr="msw_0001_p74_question_mark">
            <a:extLst>
              <a:ext uri="{FF2B5EF4-FFF2-40B4-BE49-F238E27FC236}">
                <a16:creationId xmlns:a16="http://schemas.microsoft.com/office/drawing/2014/main" id="{8E32E79B-F27B-4146-9D69-6ECBCCC22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 Box 4">
            <a:extLst>
              <a:ext uri="{FF2B5EF4-FFF2-40B4-BE49-F238E27FC236}">
                <a16:creationId xmlns:a16="http://schemas.microsoft.com/office/drawing/2014/main" id="{F1D557A7-BE00-45BF-995E-6A845F880090}"/>
              </a:ext>
            </a:extLst>
          </p:cNvPr>
          <p:cNvSpPr txBox="1">
            <a:spLocks noChangeArrowheads="1"/>
          </p:cNvSpPr>
          <p:nvPr/>
        </p:nvSpPr>
        <p:spPr bwMode="auto">
          <a:xfrm>
            <a:off x="3048000" y="657226"/>
            <a:ext cx="6096000" cy="13239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a:solidFill>
                  <a:srgbClr val="000099"/>
                </a:solidFill>
                <a:latin typeface="Times New Roman" panose="02020603050405020304" pitchFamily="18" charset="0"/>
                <a:cs typeface="Times New Roman" panose="02020603050405020304" pitchFamily="18" charset="0"/>
              </a:rPr>
              <a:t>On His death  hinged the salvation of the world</a:t>
            </a:r>
          </a:p>
        </p:txBody>
      </p:sp>
      <p:sp>
        <p:nvSpPr>
          <p:cNvPr id="67589" name="Text Box 5">
            <a:extLst>
              <a:ext uri="{FF2B5EF4-FFF2-40B4-BE49-F238E27FC236}">
                <a16:creationId xmlns:a16="http://schemas.microsoft.com/office/drawing/2014/main" id="{B5044E9C-2BFC-4840-B2AE-CAF0C230F1D9}"/>
              </a:ext>
            </a:extLst>
          </p:cNvPr>
          <p:cNvSpPr txBox="1">
            <a:spLocks noChangeArrowheads="1"/>
          </p:cNvSpPr>
          <p:nvPr/>
        </p:nvSpPr>
        <p:spPr bwMode="auto">
          <a:xfrm>
            <a:off x="2286000" y="2028826"/>
            <a:ext cx="7239000" cy="13239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000">
                <a:solidFill>
                  <a:srgbClr val="000099"/>
                </a:solidFill>
                <a:latin typeface="Times New Roman" panose="02020603050405020304" pitchFamily="18" charset="0"/>
                <a:cs typeface="Times New Roman" panose="02020603050405020304" pitchFamily="18" charset="0"/>
              </a:rPr>
              <a:t>No wonder He wants us to dwell on it often</a:t>
            </a:r>
          </a:p>
        </p:txBody>
      </p:sp>
      <p:sp>
        <p:nvSpPr>
          <p:cNvPr id="67590" name="Text Box 6">
            <a:extLst>
              <a:ext uri="{FF2B5EF4-FFF2-40B4-BE49-F238E27FC236}">
                <a16:creationId xmlns:a16="http://schemas.microsoft.com/office/drawing/2014/main" id="{14D84780-95FC-4A4A-8F7B-74ADA2737956}"/>
              </a:ext>
            </a:extLst>
          </p:cNvPr>
          <p:cNvSpPr txBox="1">
            <a:spLocks noChangeArrowheads="1"/>
          </p:cNvSpPr>
          <p:nvPr/>
        </p:nvSpPr>
        <p:spPr bwMode="auto">
          <a:xfrm>
            <a:off x="2286000" y="3324226"/>
            <a:ext cx="8229600" cy="13239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a:solidFill>
                  <a:srgbClr val="000099"/>
                </a:solidFill>
                <a:latin typeface="Times New Roman" panose="02020603050405020304" pitchFamily="18" charset="0"/>
                <a:cs typeface="Times New Roman" panose="02020603050405020304" pitchFamily="18" charset="0"/>
              </a:rPr>
              <a:t>Do you come often to commemorate His death? </a:t>
            </a:r>
          </a:p>
        </p:txBody>
      </p:sp>
      <p:sp>
        <p:nvSpPr>
          <p:cNvPr id="67592" name="Text Box 8">
            <a:extLst>
              <a:ext uri="{FF2B5EF4-FFF2-40B4-BE49-F238E27FC236}">
                <a16:creationId xmlns:a16="http://schemas.microsoft.com/office/drawing/2014/main" id="{D4E94DA0-4AC9-41C3-ABE6-91EAAF3C610F}"/>
              </a:ext>
            </a:extLst>
          </p:cNvPr>
          <p:cNvSpPr txBox="1">
            <a:spLocks noChangeArrowheads="1"/>
          </p:cNvSpPr>
          <p:nvPr/>
        </p:nvSpPr>
        <p:spPr bwMode="auto">
          <a:xfrm>
            <a:off x="2286000" y="4648200"/>
            <a:ext cx="7848600" cy="193833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US" altLang="en-US" sz="4000">
                <a:solidFill>
                  <a:srgbClr val="000099"/>
                </a:solidFill>
                <a:latin typeface="Times New Roman" panose="02020603050405020304" pitchFamily="18" charset="0"/>
                <a:cs typeface="Times New Roman" panose="02020603050405020304" pitchFamily="18" charset="0"/>
              </a:rPr>
              <a:t>Or, do you absent yourself at those crucial times when His people remember Him? </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p:cTn id="7" dur="500" fill="hold"/>
                                        <p:tgtEl>
                                          <p:spTgt spid="6758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758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758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758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7590"/>
                                        </p:tgtEl>
                                        <p:attrNameLst>
                                          <p:attrName>style.visibility</p:attrName>
                                        </p:attrNameLst>
                                      </p:cBhvr>
                                      <p:to>
                                        <p:strVal val="visible"/>
                                      </p:to>
                                    </p:set>
                                    <p:anim calcmode="lin" valueType="num">
                                      <p:cBhvr>
                                        <p:cTn id="15" dur="500" fill="hold"/>
                                        <p:tgtEl>
                                          <p:spTgt spid="6759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759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759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7592"/>
                                        </p:tgtEl>
                                        <p:attrNameLst>
                                          <p:attrName>style.visibility</p:attrName>
                                        </p:attrNameLst>
                                      </p:cBhvr>
                                      <p:to>
                                        <p:strVal val="visible"/>
                                      </p:to>
                                    </p:set>
                                    <p:anim calcmode="lin" valueType="num">
                                      <p:cBhvr>
                                        <p:cTn id="23" dur="500" fill="hold"/>
                                        <p:tgtEl>
                                          <p:spTgt spid="67592"/>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7592"/>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7592"/>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75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0" grpId="0"/>
      <p:bldP spid="6759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7EF7BE0A-23DC-4A3F-90EF-0F80544F6E5B}"/>
              </a:ext>
            </a:extLst>
          </p:cNvPr>
          <p:cNvSpPr>
            <a:spLocks noChangeArrowheads="1"/>
          </p:cNvSpPr>
          <p:nvPr/>
        </p:nvSpPr>
        <p:spPr bwMode="auto">
          <a:xfrm>
            <a:off x="0" y="-76200"/>
            <a:ext cx="12192000" cy="7010400"/>
          </a:xfrm>
          <a:prstGeom prst="rect">
            <a:avLst/>
          </a:prstGeom>
          <a:gradFill rotWithShape="1">
            <a:gsLst>
              <a:gs pos="0">
                <a:srgbClr val="FFCC00"/>
              </a:gs>
              <a:gs pos="100000">
                <a:srgbClr val="DDDDDD"/>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23907" name="Picture 3" descr="why">
            <a:extLst>
              <a:ext uri="{FF2B5EF4-FFF2-40B4-BE49-F238E27FC236}">
                <a16:creationId xmlns:a16="http://schemas.microsoft.com/office/drawing/2014/main" id="{17CF6103-5C14-4041-8988-00D9EF35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9" r="34526" b="12163"/>
          <a:stretch>
            <a:fillRect/>
          </a:stretch>
        </p:blipFill>
        <p:spPr bwMode="auto">
          <a:xfrm>
            <a:off x="609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WordArt 4">
            <a:extLst>
              <a:ext uri="{FF2B5EF4-FFF2-40B4-BE49-F238E27FC236}">
                <a16:creationId xmlns:a16="http://schemas.microsoft.com/office/drawing/2014/main" id="{3DFA902F-CC91-400C-81A8-F81E0BF95627}"/>
              </a:ext>
            </a:extLst>
          </p:cNvPr>
          <p:cNvSpPr>
            <a:spLocks noChangeArrowheads="1" noChangeShapeType="1" noTextEdit="1"/>
          </p:cNvSpPr>
          <p:nvPr/>
        </p:nvSpPr>
        <p:spPr bwMode="auto">
          <a:xfrm>
            <a:off x="3505200" y="2286000"/>
            <a:ext cx="5181600" cy="22098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To Betray</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Him</a:t>
            </a:r>
          </a:p>
        </p:txBody>
      </p:sp>
    </p:spTree>
  </p:cSld>
  <p:clrMapOvr>
    <a:masterClrMapping/>
  </p:clrMapOvr>
  <p:transition>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a:extLst>
              <a:ext uri="{FF2B5EF4-FFF2-40B4-BE49-F238E27FC236}">
                <a16:creationId xmlns:a16="http://schemas.microsoft.com/office/drawing/2014/main" id="{6277A223-7DDF-496A-A590-03C095DA389C}"/>
              </a:ext>
            </a:extLst>
          </p:cNvPr>
          <p:cNvSpPr txBox="1">
            <a:spLocks noChangeArrowheads="1"/>
          </p:cNvSpPr>
          <p:nvPr/>
        </p:nvSpPr>
        <p:spPr bwMode="auto">
          <a:xfrm>
            <a:off x="609600" y="2366962"/>
            <a:ext cx="109728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Immediately he went up to Jesus and said, "Greetings, Rabbi!" and kissed Him.     </a:t>
            </a:r>
          </a:p>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26:49</a:t>
            </a:r>
            <a:r>
              <a:rPr lang="en-US" altLang="en-US" dirty="0">
                <a:solidFill>
                  <a:srgbClr val="FFFF00"/>
                </a:solidFill>
                <a:latin typeface="Times New Roman" panose="02020603050405020304" pitchFamily="18" charset="0"/>
                <a:cs typeface="Times New Roman" panose="02020603050405020304" pitchFamily="18" charset="0"/>
              </a:rPr>
              <a:t>)</a:t>
            </a:r>
            <a:endParaRPr lang="en-US" altLang="en-US" sz="44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zoom dir="in"/>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002" name="Picture 2" descr="msw_0001_p74_question_mark">
            <a:extLst>
              <a:ext uri="{FF2B5EF4-FFF2-40B4-BE49-F238E27FC236}">
                <a16:creationId xmlns:a16="http://schemas.microsoft.com/office/drawing/2014/main" id="{3AFE0BB8-632E-412E-9B38-DF6933E55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917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Text Box 4">
            <a:extLst>
              <a:ext uri="{FF2B5EF4-FFF2-40B4-BE49-F238E27FC236}">
                <a16:creationId xmlns:a16="http://schemas.microsoft.com/office/drawing/2014/main" id="{4A2A3F9E-AD46-47F1-83F4-751D5AF0F1FC}"/>
              </a:ext>
            </a:extLst>
          </p:cNvPr>
          <p:cNvSpPr txBox="1">
            <a:spLocks noChangeArrowheads="1"/>
          </p:cNvSpPr>
          <p:nvPr/>
        </p:nvSpPr>
        <p:spPr bwMode="auto">
          <a:xfrm>
            <a:off x="609600" y="1287463"/>
            <a:ext cx="10972800" cy="76993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Some do the same today</a:t>
            </a:r>
          </a:p>
        </p:txBody>
      </p:sp>
      <p:sp>
        <p:nvSpPr>
          <p:cNvPr id="69637" name="Text Box 5">
            <a:extLst>
              <a:ext uri="{FF2B5EF4-FFF2-40B4-BE49-F238E27FC236}">
                <a16:creationId xmlns:a16="http://schemas.microsoft.com/office/drawing/2014/main" id="{EABF9736-CEFF-410C-A6D6-EC7C6FE5F468}"/>
              </a:ext>
            </a:extLst>
          </p:cNvPr>
          <p:cNvSpPr txBox="1">
            <a:spLocks noChangeArrowheads="1"/>
          </p:cNvSpPr>
          <p:nvPr/>
        </p:nvSpPr>
        <p:spPr bwMode="auto">
          <a:xfrm>
            <a:off x="609600" y="2202359"/>
            <a:ext cx="10972800" cy="769441"/>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You know them; may even be one of them</a:t>
            </a:r>
          </a:p>
        </p:txBody>
      </p:sp>
      <p:sp>
        <p:nvSpPr>
          <p:cNvPr id="69638" name="Text Box 6">
            <a:extLst>
              <a:ext uri="{FF2B5EF4-FFF2-40B4-BE49-F238E27FC236}">
                <a16:creationId xmlns:a16="http://schemas.microsoft.com/office/drawing/2014/main" id="{FEC5CD12-23A9-4A8C-9833-A7EAA40D8272}"/>
              </a:ext>
            </a:extLst>
          </p:cNvPr>
          <p:cNvSpPr txBox="1">
            <a:spLocks noChangeArrowheads="1"/>
          </p:cNvSpPr>
          <p:nvPr/>
        </p:nvSpPr>
        <p:spPr bwMode="auto">
          <a:xfrm>
            <a:off x="685800" y="3106739"/>
            <a:ext cx="10896600" cy="76993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“Christians” in name only </a:t>
            </a:r>
          </a:p>
        </p:txBody>
      </p:sp>
      <p:sp>
        <p:nvSpPr>
          <p:cNvPr id="69639" name="Text Box 7">
            <a:extLst>
              <a:ext uri="{FF2B5EF4-FFF2-40B4-BE49-F238E27FC236}">
                <a16:creationId xmlns:a16="http://schemas.microsoft.com/office/drawing/2014/main" id="{45EDAEFA-7F25-4C6C-89C9-ECC9BAC65315}"/>
              </a:ext>
            </a:extLst>
          </p:cNvPr>
          <p:cNvSpPr txBox="1">
            <a:spLocks noChangeArrowheads="1"/>
          </p:cNvSpPr>
          <p:nvPr/>
        </p:nvSpPr>
        <p:spPr bwMode="auto">
          <a:xfrm>
            <a:off x="609600" y="4038600"/>
            <a:ext cx="10972800" cy="144655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4400" dirty="0">
                <a:solidFill>
                  <a:srgbClr val="000099"/>
                </a:solidFill>
                <a:latin typeface="Times New Roman" panose="02020603050405020304" pitchFamily="18" charset="0"/>
                <a:cs typeface="Times New Roman" panose="02020603050405020304" pitchFamily="18" charset="0"/>
              </a:rPr>
              <a:t>Show up to be seen of men, yet betray Him with their lives all week long </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p:cTn id="7" dur="500" fill="hold"/>
                                        <p:tgtEl>
                                          <p:spTgt spid="6963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963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963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9637"/>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9638"/>
                                        </p:tgtEl>
                                        <p:attrNameLst>
                                          <p:attrName>style.visibility</p:attrName>
                                        </p:attrNameLst>
                                      </p:cBhvr>
                                      <p:to>
                                        <p:strVal val="visible"/>
                                      </p:to>
                                    </p:set>
                                    <p:anim calcmode="lin" valueType="num">
                                      <p:cBhvr>
                                        <p:cTn id="15" dur="500" fill="hold"/>
                                        <p:tgtEl>
                                          <p:spTgt spid="6963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963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963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9639"/>
                                        </p:tgtEl>
                                        <p:attrNameLst>
                                          <p:attrName>style.visibility</p:attrName>
                                        </p:attrNameLst>
                                      </p:cBhvr>
                                      <p:to>
                                        <p:strVal val="visible"/>
                                      </p:to>
                                    </p:set>
                                    <p:anim calcmode="lin" valueType="num">
                                      <p:cBhvr>
                                        <p:cTn id="23" dur="500" fill="hold"/>
                                        <p:tgtEl>
                                          <p:spTgt spid="6963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963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963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8" grpId="0"/>
      <p:bldP spid="6963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0050" name="Picture 4" descr="why_us">
            <a:extLst>
              <a:ext uri="{FF2B5EF4-FFF2-40B4-BE49-F238E27FC236}">
                <a16:creationId xmlns:a16="http://schemas.microsoft.com/office/drawing/2014/main" id="{42624DF2-D9AA-4E99-8286-F45D76137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2857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 Box 6">
            <a:extLst>
              <a:ext uri="{FF2B5EF4-FFF2-40B4-BE49-F238E27FC236}">
                <a16:creationId xmlns:a16="http://schemas.microsoft.com/office/drawing/2014/main" id="{A04F09D0-9B7A-401D-B802-A38BCDFAB94A}"/>
              </a:ext>
            </a:extLst>
          </p:cNvPr>
          <p:cNvSpPr txBox="1">
            <a:spLocks noChangeArrowheads="1"/>
          </p:cNvSpPr>
          <p:nvPr/>
        </p:nvSpPr>
        <p:spPr bwMode="auto">
          <a:xfrm>
            <a:off x="3886200" y="822326"/>
            <a:ext cx="6324600" cy="7016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000099"/>
                </a:solidFill>
                <a:latin typeface="Baskerville Old Face" panose="02020602080505020303" pitchFamily="18" charset="0"/>
              </a:rPr>
              <a:t>Why Do You Come to Jesus?</a:t>
            </a:r>
          </a:p>
        </p:txBody>
      </p:sp>
      <p:sp>
        <p:nvSpPr>
          <p:cNvPr id="4103" name="Text Box 7">
            <a:extLst>
              <a:ext uri="{FF2B5EF4-FFF2-40B4-BE49-F238E27FC236}">
                <a16:creationId xmlns:a16="http://schemas.microsoft.com/office/drawing/2014/main" id="{815AB4C8-B47B-4C31-BD64-23228FBDDA62}"/>
              </a:ext>
            </a:extLst>
          </p:cNvPr>
          <p:cNvSpPr txBox="1">
            <a:spLocks noChangeArrowheads="1"/>
          </p:cNvSpPr>
          <p:nvPr/>
        </p:nvSpPr>
        <p:spPr bwMode="auto">
          <a:xfrm>
            <a:off x="3886200" y="15240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Just Because of Sickness?</a:t>
            </a:r>
          </a:p>
        </p:txBody>
      </p:sp>
      <p:sp>
        <p:nvSpPr>
          <p:cNvPr id="4104" name="Text Box 8">
            <a:extLst>
              <a:ext uri="{FF2B5EF4-FFF2-40B4-BE49-F238E27FC236}">
                <a16:creationId xmlns:a16="http://schemas.microsoft.com/office/drawing/2014/main" id="{EAC1D3CC-9803-449A-B39A-83E9CAB42F77}"/>
              </a:ext>
            </a:extLst>
          </p:cNvPr>
          <p:cNvSpPr txBox="1">
            <a:spLocks noChangeArrowheads="1"/>
          </p:cNvSpPr>
          <p:nvPr/>
        </p:nvSpPr>
        <p:spPr bwMode="auto">
          <a:xfrm>
            <a:off x="3886200" y="23622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Because of Fear of Death?</a:t>
            </a:r>
          </a:p>
        </p:txBody>
      </p:sp>
      <p:sp>
        <p:nvSpPr>
          <p:cNvPr id="4105" name="Text Box 9">
            <a:extLst>
              <a:ext uri="{FF2B5EF4-FFF2-40B4-BE49-F238E27FC236}">
                <a16:creationId xmlns:a16="http://schemas.microsoft.com/office/drawing/2014/main" id="{36DE4434-8980-4341-907A-32747C90BDA6}"/>
              </a:ext>
            </a:extLst>
          </p:cNvPr>
          <p:cNvSpPr txBox="1">
            <a:spLocks noChangeArrowheads="1"/>
          </p:cNvSpPr>
          <p:nvPr/>
        </p:nvSpPr>
        <p:spPr bwMode="auto">
          <a:xfrm>
            <a:off x="3810000" y="32766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Just to Ask Him to Leave?</a:t>
            </a:r>
          </a:p>
        </p:txBody>
      </p:sp>
      <p:sp>
        <p:nvSpPr>
          <p:cNvPr id="4106" name="Text Box 10">
            <a:extLst>
              <a:ext uri="{FF2B5EF4-FFF2-40B4-BE49-F238E27FC236}">
                <a16:creationId xmlns:a16="http://schemas.microsoft.com/office/drawing/2014/main" id="{65FCA132-7B21-472E-8AD0-E2A763B0E25F}"/>
              </a:ext>
            </a:extLst>
          </p:cNvPr>
          <p:cNvSpPr txBox="1">
            <a:spLocks noChangeArrowheads="1"/>
          </p:cNvSpPr>
          <p:nvPr/>
        </p:nvSpPr>
        <p:spPr bwMode="auto">
          <a:xfrm>
            <a:off x="3810000" y="41148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Because Death Has Come?</a:t>
            </a:r>
          </a:p>
        </p:txBody>
      </p:sp>
      <p:sp>
        <p:nvSpPr>
          <p:cNvPr id="4107" name="Text Box 11">
            <a:extLst>
              <a:ext uri="{FF2B5EF4-FFF2-40B4-BE49-F238E27FC236}">
                <a16:creationId xmlns:a16="http://schemas.microsoft.com/office/drawing/2014/main" id="{DEBF626E-02B7-42BC-A4B7-A95A18DED627}"/>
              </a:ext>
            </a:extLst>
          </p:cNvPr>
          <p:cNvSpPr txBox="1">
            <a:spLocks noChangeArrowheads="1"/>
          </p:cNvSpPr>
          <p:nvPr/>
        </p:nvSpPr>
        <p:spPr bwMode="auto">
          <a:xfrm>
            <a:off x="3886200" y="49530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To Question Him?</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slide(fromTop)">
                                      <p:cBhvr>
                                        <p:cTn id="7" dur="5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slide(fromTop)">
                                      <p:cBhvr>
                                        <p:cTn id="12" dur="500"/>
                                        <p:tgtEl>
                                          <p:spTgt spid="41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slide(fromTop)">
                                      <p:cBhvr>
                                        <p:cTn id="17" dur="500"/>
                                        <p:tgtEl>
                                          <p:spTgt spid="41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slide(fromTop)">
                                      <p:cBhvr>
                                        <p:cTn id="22" dur="500"/>
                                        <p:tgtEl>
                                          <p:spTgt spid="41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slide(fromTop)">
                                      <p:cBhvr>
                                        <p:cTn id="27"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p:bldP spid="4107"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2098" name="Picture 2" descr="why_us">
            <a:extLst>
              <a:ext uri="{FF2B5EF4-FFF2-40B4-BE49-F238E27FC236}">
                <a16:creationId xmlns:a16="http://schemas.microsoft.com/office/drawing/2014/main" id="{B9299B11-04CB-40E7-BB19-B12441D3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2857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3">
            <a:extLst>
              <a:ext uri="{FF2B5EF4-FFF2-40B4-BE49-F238E27FC236}">
                <a16:creationId xmlns:a16="http://schemas.microsoft.com/office/drawing/2014/main" id="{465817E5-B8B7-494A-8C8D-9E4F4A123B83}"/>
              </a:ext>
            </a:extLst>
          </p:cNvPr>
          <p:cNvSpPr txBox="1">
            <a:spLocks noChangeArrowheads="1"/>
          </p:cNvSpPr>
          <p:nvPr/>
        </p:nvSpPr>
        <p:spPr bwMode="auto">
          <a:xfrm>
            <a:off x="3886200" y="593726"/>
            <a:ext cx="6324600" cy="701675"/>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000099"/>
                </a:solidFill>
                <a:latin typeface="Baskerville Old Face" panose="02020602080505020303" pitchFamily="18" charset="0"/>
              </a:rPr>
              <a:t>Why Do You Come to Jesus?</a:t>
            </a:r>
          </a:p>
        </p:txBody>
      </p:sp>
      <p:sp>
        <p:nvSpPr>
          <p:cNvPr id="45060" name="Text Box 4">
            <a:extLst>
              <a:ext uri="{FF2B5EF4-FFF2-40B4-BE49-F238E27FC236}">
                <a16:creationId xmlns:a16="http://schemas.microsoft.com/office/drawing/2014/main" id="{33C153A7-A4F0-411E-AAE4-993C0870AEF6}"/>
              </a:ext>
            </a:extLst>
          </p:cNvPr>
          <p:cNvSpPr txBox="1">
            <a:spLocks noChangeArrowheads="1"/>
          </p:cNvSpPr>
          <p:nvPr/>
        </p:nvSpPr>
        <p:spPr bwMode="auto">
          <a:xfrm>
            <a:off x="3886200" y="28194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To Obtain Eternal Life?</a:t>
            </a:r>
          </a:p>
        </p:txBody>
      </p:sp>
      <p:sp>
        <p:nvSpPr>
          <p:cNvPr id="45061" name="Text Box 5">
            <a:extLst>
              <a:ext uri="{FF2B5EF4-FFF2-40B4-BE49-F238E27FC236}">
                <a16:creationId xmlns:a16="http://schemas.microsoft.com/office/drawing/2014/main" id="{D076F370-C5E0-4E2E-B1C3-4731761EFFD2}"/>
              </a:ext>
            </a:extLst>
          </p:cNvPr>
          <p:cNvSpPr txBox="1">
            <a:spLocks noChangeArrowheads="1"/>
          </p:cNvSpPr>
          <p:nvPr/>
        </p:nvSpPr>
        <p:spPr bwMode="auto">
          <a:xfrm>
            <a:off x="3886200" y="35052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To Request the Impossible?</a:t>
            </a:r>
          </a:p>
        </p:txBody>
      </p:sp>
      <p:sp>
        <p:nvSpPr>
          <p:cNvPr id="45062" name="Text Box 6">
            <a:extLst>
              <a:ext uri="{FF2B5EF4-FFF2-40B4-BE49-F238E27FC236}">
                <a16:creationId xmlns:a16="http://schemas.microsoft.com/office/drawing/2014/main" id="{657B978F-4719-4FAD-9976-740B51BCC22B}"/>
              </a:ext>
            </a:extLst>
          </p:cNvPr>
          <p:cNvSpPr txBox="1">
            <a:spLocks noChangeArrowheads="1"/>
          </p:cNvSpPr>
          <p:nvPr/>
        </p:nvSpPr>
        <p:spPr bwMode="auto">
          <a:xfrm>
            <a:off x="3810000" y="42672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To Commemorate His Death?</a:t>
            </a:r>
          </a:p>
        </p:txBody>
      </p:sp>
      <p:sp>
        <p:nvSpPr>
          <p:cNvPr id="45063" name="Text Box 7">
            <a:extLst>
              <a:ext uri="{FF2B5EF4-FFF2-40B4-BE49-F238E27FC236}">
                <a16:creationId xmlns:a16="http://schemas.microsoft.com/office/drawing/2014/main" id="{C1445A14-A770-4A05-83E6-C0DF6762D6EA}"/>
              </a:ext>
            </a:extLst>
          </p:cNvPr>
          <p:cNvSpPr txBox="1">
            <a:spLocks noChangeArrowheads="1"/>
          </p:cNvSpPr>
          <p:nvPr/>
        </p:nvSpPr>
        <p:spPr bwMode="auto">
          <a:xfrm>
            <a:off x="3886200" y="4953000"/>
            <a:ext cx="6324600" cy="762000"/>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solidFill>
                  <a:srgbClr val="800000"/>
                </a:solidFill>
                <a:latin typeface="Dom Casual" pitchFamily="2" charset="0"/>
              </a:rPr>
              <a:t>To Betray Him?</a:t>
            </a:r>
          </a:p>
        </p:txBody>
      </p:sp>
      <p:sp>
        <p:nvSpPr>
          <p:cNvPr id="2" name="TextBox 1">
            <a:extLst>
              <a:ext uri="{FF2B5EF4-FFF2-40B4-BE49-F238E27FC236}">
                <a16:creationId xmlns:a16="http://schemas.microsoft.com/office/drawing/2014/main" id="{C29C69DF-80B9-42AB-B736-546454E76BA6}"/>
              </a:ext>
            </a:extLst>
          </p:cNvPr>
          <p:cNvSpPr txBox="1">
            <a:spLocks noChangeArrowheads="1"/>
          </p:cNvSpPr>
          <p:nvPr/>
        </p:nvSpPr>
        <p:spPr bwMode="auto">
          <a:xfrm>
            <a:off x="4343400" y="2049464"/>
            <a:ext cx="52720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dirty="0">
                <a:solidFill>
                  <a:srgbClr val="800000"/>
                </a:solidFill>
                <a:latin typeface="Dom Casual" pitchFamily="2" charset="0"/>
              </a:rPr>
              <a:t>To Bring Him Your Children?</a:t>
            </a:r>
            <a:endParaRPr lang="en-US" altLang="en-US" sz="1800" dirty="0"/>
          </a:p>
        </p:txBody>
      </p:sp>
      <p:sp>
        <p:nvSpPr>
          <p:cNvPr id="3" name="TextBox 2">
            <a:extLst>
              <a:ext uri="{FF2B5EF4-FFF2-40B4-BE49-F238E27FC236}">
                <a16:creationId xmlns:a16="http://schemas.microsoft.com/office/drawing/2014/main" id="{D71A50C1-FE0D-4732-8512-B5C799B0A95E}"/>
              </a:ext>
            </a:extLst>
          </p:cNvPr>
          <p:cNvSpPr txBox="1">
            <a:spLocks noChangeArrowheads="1"/>
          </p:cNvSpPr>
          <p:nvPr/>
        </p:nvSpPr>
        <p:spPr bwMode="auto">
          <a:xfrm>
            <a:off x="4195763" y="1363664"/>
            <a:ext cx="5710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dirty="0">
                <a:solidFill>
                  <a:srgbClr val="800000"/>
                </a:solidFill>
                <a:latin typeface="Dom Casual" pitchFamily="2" charset="0"/>
              </a:rPr>
              <a:t>To Seek Some Sign From Him?</a:t>
            </a:r>
            <a:endParaRPr lang="en-US" altLang="en-US" sz="44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5060"/>
                                        </p:tgtEl>
                                        <p:attrNameLst>
                                          <p:attrName>style.visibility</p:attrName>
                                        </p:attrNameLst>
                                      </p:cBhvr>
                                      <p:to>
                                        <p:strVal val="visible"/>
                                      </p:to>
                                    </p:set>
                                    <p:animEffect transition="in" filter="slide(fromTop)">
                                      <p:cBhvr>
                                        <p:cTn id="19" dur="500"/>
                                        <p:tgtEl>
                                          <p:spTgt spid="450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45061"/>
                                        </p:tgtEl>
                                        <p:attrNameLst>
                                          <p:attrName>style.visibility</p:attrName>
                                        </p:attrNameLst>
                                      </p:cBhvr>
                                      <p:to>
                                        <p:strVal val="visible"/>
                                      </p:to>
                                    </p:set>
                                    <p:animEffect transition="in" filter="slide(fromTop)">
                                      <p:cBhvr>
                                        <p:cTn id="24" dur="500"/>
                                        <p:tgtEl>
                                          <p:spTgt spid="4506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45062"/>
                                        </p:tgtEl>
                                        <p:attrNameLst>
                                          <p:attrName>style.visibility</p:attrName>
                                        </p:attrNameLst>
                                      </p:cBhvr>
                                      <p:to>
                                        <p:strVal val="visible"/>
                                      </p:to>
                                    </p:set>
                                    <p:animEffect transition="in" filter="slide(fromTop)">
                                      <p:cBhvr>
                                        <p:cTn id="29" dur="500"/>
                                        <p:tgtEl>
                                          <p:spTgt spid="4506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45063"/>
                                        </p:tgtEl>
                                        <p:attrNameLst>
                                          <p:attrName>style.visibility</p:attrName>
                                        </p:attrNameLst>
                                      </p:cBhvr>
                                      <p:to>
                                        <p:strVal val="visible"/>
                                      </p:to>
                                    </p:set>
                                    <p:animEffect transition="in" filter="slide(fromTop)">
                                      <p:cBhvr>
                                        <p:cTn id="34"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P spid="45062" grpId="0"/>
      <p:bldP spid="45063" grpId="0"/>
      <p:bldP spid="2"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AC1C7F-25BB-4CC6-8E98-230949EFCAD5}"/>
              </a:ext>
            </a:extLst>
          </p:cNvPr>
          <p:cNvSpPr txBox="1"/>
          <p:nvPr/>
        </p:nvSpPr>
        <p:spPr>
          <a:xfrm>
            <a:off x="3411111" y="1091148"/>
            <a:ext cx="5428089" cy="3785652"/>
          </a:xfrm>
          <a:prstGeom prst="rect">
            <a:avLst/>
          </a:prstGeom>
          <a:noFill/>
        </p:spPr>
        <p:txBody>
          <a:bodyPr wrap="non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Invitation</a:t>
            </a:r>
          </a:p>
          <a:p>
            <a:r>
              <a:rPr lang="en-US" sz="4000" dirty="0">
                <a:solidFill>
                  <a:srgbClr val="FFFF00"/>
                </a:solidFill>
                <a:latin typeface="Times New Roman" panose="02020603050405020304" pitchFamily="18" charset="0"/>
                <a:cs typeface="Times New Roman" panose="02020603050405020304" pitchFamily="18" charset="0"/>
              </a:rPr>
              <a:t>Hear - </a:t>
            </a:r>
            <a:r>
              <a:rPr lang="en-US" sz="4000" b="1" dirty="0">
                <a:solidFill>
                  <a:srgbClr val="FFFF00"/>
                </a:solidFill>
                <a:latin typeface="Times New Roman" panose="02020603050405020304" pitchFamily="18" charset="0"/>
                <a:cs typeface="Times New Roman" panose="02020603050405020304" pitchFamily="18" charset="0"/>
              </a:rPr>
              <a:t>Rom 10:17</a:t>
            </a:r>
          </a:p>
          <a:p>
            <a:r>
              <a:rPr lang="en-US" sz="4000" dirty="0">
                <a:solidFill>
                  <a:srgbClr val="FFFF00"/>
                </a:solidFill>
                <a:latin typeface="Times New Roman" panose="02020603050405020304" pitchFamily="18" charset="0"/>
                <a:cs typeface="Times New Roman" panose="02020603050405020304" pitchFamily="18" charset="0"/>
              </a:rPr>
              <a:t>Believe - </a:t>
            </a:r>
            <a:r>
              <a:rPr lang="en-US" sz="4000" b="1" dirty="0">
                <a:solidFill>
                  <a:srgbClr val="FFFF00"/>
                </a:solidFill>
                <a:latin typeface="Times New Roman" panose="02020603050405020304" pitchFamily="18" charset="0"/>
                <a:cs typeface="Times New Roman" panose="02020603050405020304" pitchFamily="18" charset="0"/>
              </a:rPr>
              <a:t>John 8:24</a:t>
            </a:r>
          </a:p>
          <a:p>
            <a:r>
              <a:rPr lang="en-US" sz="4000" dirty="0">
                <a:solidFill>
                  <a:srgbClr val="FFFF00"/>
                </a:solidFill>
                <a:latin typeface="Times New Roman" panose="02020603050405020304" pitchFamily="18" charset="0"/>
                <a:cs typeface="Times New Roman" panose="02020603050405020304" pitchFamily="18" charset="0"/>
              </a:rPr>
              <a:t>Repent - </a:t>
            </a:r>
            <a:r>
              <a:rPr lang="en-US" sz="4000" b="1" dirty="0">
                <a:solidFill>
                  <a:srgbClr val="FFFF00"/>
                </a:solidFill>
                <a:latin typeface="Times New Roman" panose="02020603050405020304" pitchFamily="18" charset="0"/>
                <a:cs typeface="Times New Roman" panose="02020603050405020304" pitchFamily="18" charset="0"/>
              </a:rPr>
              <a:t>Acts 17:30</a:t>
            </a:r>
          </a:p>
          <a:p>
            <a:r>
              <a:rPr lang="en-US" sz="4000" dirty="0">
                <a:solidFill>
                  <a:srgbClr val="FFFF00"/>
                </a:solidFill>
                <a:latin typeface="Times New Roman" panose="02020603050405020304" pitchFamily="18" charset="0"/>
                <a:cs typeface="Times New Roman" panose="02020603050405020304" pitchFamily="18" charset="0"/>
              </a:rPr>
              <a:t>Confess - </a:t>
            </a:r>
            <a:r>
              <a:rPr lang="en-US" sz="4000" b="1" dirty="0">
                <a:solidFill>
                  <a:srgbClr val="FFFF00"/>
                </a:solidFill>
                <a:latin typeface="Times New Roman" panose="02020603050405020304" pitchFamily="18" charset="0"/>
                <a:cs typeface="Times New Roman" panose="02020603050405020304" pitchFamily="18" charset="0"/>
              </a:rPr>
              <a:t>Rom 10:9-10</a:t>
            </a:r>
          </a:p>
          <a:p>
            <a:r>
              <a:rPr lang="en-US" sz="4000" dirty="0">
                <a:solidFill>
                  <a:srgbClr val="FFFF00"/>
                </a:solidFill>
                <a:latin typeface="Times New Roman" panose="02020603050405020304" pitchFamily="18" charset="0"/>
                <a:cs typeface="Times New Roman" panose="02020603050405020304" pitchFamily="18" charset="0"/>
              </a:rPr>
              <a:t>Be Baptized - </a:t>
            </a:r>
            <a:r>
              <a:rPr lang="en-US" sz="4000" b="1" dirty="0">
                <a:solidFill>
                  <a:srgbClr val="FFFF00"/>
                </a:solidFill>
                <a:latin typeface="Times New Roman" panose="02020603050405020304" pitchFamily="18" charset="0"/>
                <a:cs typeface="Times New Roman" panose="02020603050405020304" pitchFamily="18" charset="0"/>
              </a:rPr>
              <a:t>Acts 22:16</a:t>
            </a:r>
          </a:p>
        </p:txBody>
      </p:sp>
    </p:spTree>
    <p:extLst>
      <p:ext uri="{BB962C8B-B14F-4D97-AF65-F5344CB8AC3E}">
        <p14:creationId xmlns:p14="http://schemas.microsoft.com/office/powerpoint/2010/main" val="31330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E487C86A-A78F-4E04-8A85-C165EA8E433D}"/>
              </a:ext>
            </a:extLst>
          </p:cNvPr>
          <p:cNvSpPr>
            <a:spLocks noChangeArrowheads="1"/>
          </p:cNvSpPr>
          <p:nvPr/>
        </p:nvSpPr>
        <p:spPr bwMode="auto">
          <a:xfrm>
            <a:off x="1600200" y="2438400"/>
            <a:ext cx="1066800" cy="685800"/>
          </a:xfrm>
          <a:prstGeom prst="rect">
            <a:avLst/>
          </a:prstGeom>
          <a:gradFill rotWithShape="1">
            <a:gsLst>
              <a:gs pos="0">
                <a:schemeClr val="tx1"/>
              </a:gs>
              <a:gs pos="100000">
                <a:srgbClr val="CC00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8" name="Text Box 3">
            <a:extLst>
              <a:ext uri="{FF2B5EF4-FFF2-40B4-BE49-F238E27FC236}">
                <a16:creationId xmlns:a16="http://schemas.microsoft.com/office/drawing/2014/main" id="{183B4CDC-EC96-47B6-93BE-C6E27FF8372B}"/>
              </a:ext>
            </a:extLst>
          </p:cNvPr>
          <p:cNvSpPr txBox="1">
            <a:spLocks noChangeArrowheads="1"/>
          </p:cNvSpPr>
          <p:nvPr/>
        </p:nvSpPr>
        <p:spPr bwMode="auto">
          <a:xfrm>
            <a:off x="609600" y="2372142"/>
            <a:ext cx="10972799"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"So why do you worry about clothing? Consider the lilies of the field, how they grow: they neither toil nor spin; </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(Matthew 6:28)</a:t>
            </a:r>
            <a:endParaRPr lang="en-US" altLang="en-US" b="1" dirty="0">
              <a:solidFill>
                <a:srgbClr val="FFFF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7155C793-65E7-488A-8604-BF6EB4563836}"/>
              </a:ext>
            </a:extLst>
          </p:cNvPr>
          <p:cNvSpPr>
            <a:spLocks noChangeArrowheads="1"/>
          </p:cNvSpPr>
          <p:nvPr/>
        </p:nvSpPr>
        <p:spPr bwMode="auto">
          <a:xfrm>
            <a:off x="1676400" y="2286000"/>
            <a:ext cx="1066800" cy="685800"/>
          </a:xfrm>
          <a:prstGeom prst="rect">
            <a:avLst/>
          </a:prstGeom>
          <a:gradFill rotWithShape="1">
            <a:gsLst>
              <a:gs pos="0">
                <a:schemeClr val="tx1"/>
              </a:gs>
              <a:gs pos="100000">
                <a:srgbClr val="CC00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6" name="Text Box 3">
            <a:extLst>
              <a:ext uri="{FF2B5EF4-FFF2-40B4-BE49-F238E27FC236}">
                <a16:creationId xmlns:a16="http://schemas.microsoft.com/office/drawing/2014/main" id="{A0EE57D3-9488-4EA4-8D74-F1DD44178439}"/>
              </a:ext>
            </a:extLst>
          </p:cNvPr>
          <p:cNvSpPr txBox="1">
            <a:spLocks noChangeArrowheads="1"/>
          </p:cNvSpPr>
          <p:nvPr/>
        </p:nvSpPr>
        <p:spPr bwMode="auto">
          <a:xfrm>
            <a:off x="533400" y="2219742"/>
            <a:ext cx="10972800" cy="2123658"/>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And why do you look at the speck in your brother's eye, but do not consider the plank in your own eye?        </a:t>
            </a:r>
            <a:r>
              <a:rPr lang="en-US" altLang="en-US" dirty="0">
                <a:solidFill>
                  <a:srgbClr val="FFFF00"/>
                </a:solidFill>
                <a:latin typeface="Times New Roman" panose="02020603050405020304" pitchFamily="18" charset="0"/>
                <a:cs typeface="Times New Roman" panose="02020603050405020304" pitchFamily="18" charset="0"/>
              </a:rPr>
              <a:t>(</a:t>
            </a:r>
            <a:r>
              <a:rPr lang="en-US" altLang="en-US" b="1" dirty="0">
                <a:solidFill>
                  <a:srgbClr val="FFFF00"/>
                </a:solidFill>
                <a:latin typeface="Times New Roman" panose="02020603050405020304" pitchFamily="18" charset="0"/>
                <a:cs typeface="Times New Roman" panose="02020603050405020304" pitchFamily="18" charset="0"/>
              </a:rPr>
              <a:t>Matthew 7:3</a:t>
            </a:r>
            <a:r>
              <a:rPr lang="en-US" altLang="en-US" dirty="0">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D2482705-AE8E-4536-A9EE-A446CD6777F5}"/>
              </a:ext>
            </a:extLst>
          </p:cNvPr>
          <p:cNvSpPr>
            <a:spLocks noChangeArrowheads="1"/>
          </p:cNvSpPr>
          <p:nvPr/>
        </p:nvSpPr>
        <p:spPr bwMode="auto">
          <a:xfrm>
            <a:off x="5486400" y="2133600"/>
            <a:ext cx="1219200" cy="685800"/>
          </a:xfrm>
          <a:prstGeom prst="rect">
            <a:avLst/>
          </a:prstGeom>
          <a:gradFill rotWithShape="1">
            <a:gsLst>
              <a:gs pos="0">
                <a:schemeClr val="tx1"/>
              </a:gs>
              <a:gs pos="100000">
                <a:srgbClr val="CC00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4" name="Text Box 3">
            <a:extLst>
              <a:ext uri="{FF2B5EF4-FFF2-40B4-BE49-F238E27FC236}">
                <a16:creationId xmlns:a16="http://schemas.microsoft.com/office/drawing/2014/main" id="{FF9186E6-5021-42F0-9F86-608D5666F404}"/>
              </a:ext>
            </a:extLst>
          </p:cNvPr>
          <p:cNvSpPr txBox="1">
            <a:spLocks noChangeArrowheads="1"/>
          </p:cNvSpPr>
          <p:nvPr/>
        </p:nvSpPr>
        <p:spPr bwMode="auto">
          <a:xfrm>
            <a:off x="609600" y="2057400"/>
            <a:ext cx="10972800" cy="2800767"/>
          </a:xfrm>
          <a:prstGeom prst="rect">
            <a:avLst/>
          </a:prstGeom>
          <a:noFill/>
          <a:ln>
            <a:noFill/>
          </a:ln>
          <a:effectLst/>
          <a:extLst>
            <a:ext uri="{909E8E84-426E-40DD-AFC4-6F175D3DCCD1}">
              <a14:hiddenFill xmlns:a14="http://schemas.microsoft.com/office/drawing/2010/main">
                <a:solidFill>
                  <a:srgbClr val="FFE9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i="1" dirty="0">
                <a:solidFill>
                  <a:srgbClr val="FFFF00"/>
                </a:solidFill>
                <a:latin typeface="Times New Roman" panose="02020603050405020304" pitchFamily="18" charset="0"/>
                <a:cs typeface="Times New Roman" panose="02020603050405020304" pitchFamily="18" charset="0"/>
              </a:rPr>
              <a:t>But He said to them, "Why are you fearful, O you of little faith?" Then He arose and rebuked the winds and the sea, and there was a great calm.    </a:t>
            </a:r>
            <a:r>
              <a:rPr lang="en-US" altLang="en-US" sz="4400" dirty="0">
                <a:solidFill>
                  <a:srgbClr val="FFFF00"/>
                </a:solidFill>
                <a:latin typeface="Times New Roman" panose="02020603050405020304" pitchFamily="18" charset="0"/>
                <a:cs typeface="Times New Roman" panose="02020603050405020304" pitchFamily="18" charset="0"/>
              </a:rPr>
              <a:t>(</a:t>
            </a:r>
            <a:r>
              <a:rPr lang="en-US" altLang="en-US" dirty="0">
                <a:solidFill>
                  <a:srgbClr val="FFFF00"/>
                </a:solidFill>
                <a:latin typeface="Times New Roman" panose="02020603050405020304" pitchFamily="18" charset="0"/>
                <a:cs typeface="Times New Roman" panose="02020603050405020304" pitchFamily="18" charset="0"/>
              </a:rPr>
              <a:t>Matthew 8:26)</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6460</Words>
  <Application>Microsoft Office PowerPoint</Application>
  <PresentationFormat>Widescreen</PresentationFormat>
  <Paragraphs>554</Paragraphs>
  <Slides>69</Slides>
  <Notes>67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Dom Casual</vt:lpstr>
      <vt:lpstr>Calibri</vt:lpstr>
      <vt:lpstr>Times New Roman</vt:lpstr>
      <vt:lpstr>Baskerville Old Face</vt:lpstr>
      <vt:lpstr>Impact</vt:lpstr>
      <vt:lpstr>Arial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2019-03-09T15:34:50Z</dcterms:created>
  <dcterms:modified xsi:type="dcterms:W3CDTF">2019-03-10T00:10:33Z</dcterms:modified>
</cp:coreProperties>
</file>