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
  </p:notes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53" autoAdjust="0"/>
  </p:normalViewPr>
  <p:slideViewPr>
    <p:cSldViewPr>
      <p:cViewPr varScale="1">
        <p:scale>
          <a:sx n="63" d="100"/>
          <a:sy n="63" d="100"/>
        </p:scale>
        <p:origin x="-618" y="-114"/>
      </p:cViewPr>
      <p:guideLst>
        <p:guide orient="horz" pos="2160"/>
        <p:guide pos="3840"/>
      </p:guideLst>
    </p:cSldViewPr>
  </p:slideViewPr>
  <p:notesTextViewPr>
    <p:cViewPr>
      <p:scale>
        <a:sx n="100" d="100"/>
        <a:sy n="100" d="100"/>
      </p:scale>
      <p:origin x="0" y="132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CBB4B7-602B-4F78-9981-471B08E5A3A6}" type="datetimeFigureOut">
              <a:rPr lang="en-US" smtClean="0"/>
              <a:t>9/7/2019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D1F82-708F-4C88-A768-A95C298FF348}" type="slidenum">
              <a:rPr lang="en-US" smtClean="0"/>
              <a:t>‹#›</a:t>
            </a:fld>
            <a:endParaRPr lang="en-US"/>
          </a:p>
        </p:txBody>
      </p:sp>
    </p:spTree>
    <p:extLst>
      <p:ext uri="{BB962C8B-B14F-4D97-AF65-F5344CB8AC3E}">
        <p14:creationId xmlns:p14="http://schemas.microsoft.com/office/powerpoint/2010/main" val="164259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tudylight.org/desk/index.cgi?q1=Acts+11:26&amp;t1=en_na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 You won’t see much on the screen for this lesson, because I want your attention to be on the topic.</a:t>
            </a:r>
          </a:p>
          <a:p>
            <a:r>
              <a:rPr lang="en-US" dirty="0"/>
              <a:t>    1. As of last week, abortion is now acceptable, up to the day of birth, as enacted by the State of New York. </a:t>
            </a:r>
          </a:p>
          <a:p>
            <a:r>
              <a:rPr lang="en-US" dirty="0"/>
              <a:t>    2. It is acceptable to kill unborn children by lethal injection, but not murders and rapist, because they have rights and must be protected from lethal injection.</a:t>
            </a:r>
          </a:p>
          <a:p>
            <a:r>
              <a:rPr lang="en-US" dirty="0"/>
              <a:t>    3. The New York Governor, Andrew Como, says that in keeping with the Catholic church, the source of his faith, he will be advancing legislation to remove the death penalty from State law once and for all except for unborn children.</a:t>
            </a:r>
          </a:p>
          <a:p>
            <a:r>
              <a:rPr lang="en-US" dirty="0"/>
              <a:t>    4. Pope Francis changes Catholic teaching on the death penalty, saying “it is never admissible”.</a:t>
            </a:r>
          </a:p>
          <a:p>
            <a:r>
              <a:rPr lang="en-US" dirty="0"/>
              <a:t>        a. The Church will now “work with determination towards its abolition worldwide.” </a:t>
            </a:r>
          </a:p>
          <a:p>
            <a:r>
              <a:rPr lang="en-US" dirty="0"/>
              <a:t>    5. The law making body of this nation, implies and legislates, that the unborn children are </a:t>
            </a:r>
            <a:r>
              <a:rPr lang="en-US" b="1" dirty="0"/>
              <a:t>just a mass of cells </a:t>
            </a:r>
            <a:r>
              <a:rPr lang="en-US" dirty="0"/>
              <a:t>belonging to the mother, and she has as much right to take their life, as she does to clip her toe nails.</a:t>
            </a:r>
          </a:p>
          <a:p>
            <a:r>
              <a:rPr lang="en-US" dirty="0"/>
              <a:t>    6. They even lit up the World Trade Center in pink to celebrate the momentous occasion of passing this abortion law, a public celebration of “child murder”.</a:t>
            </a:r>
          </a:p>
          <a:p>
            <a:r>
              <a:rPr lang="en-US" dirty="0"/>
              <a:t>    7. New York, and soon the entire nation with the support of the Supreme Court, now stand in support of “fetal terrorism”.</a:t>
            </a:r>
          </a:p>
          <a:p>
            <a:r>
              <a:rPr lang="en-US" dirty="0"/>
              <a:t>    8. The restriction on abortion is not defined except as it relates to the “woman’s health”.</a:t>
            </a:r>
          </a:p>
          <a:p>
            <a:r>
              <a:rPr lang="en-US" dirty="0"/>
              <a:t>        a. It could be physical health, mental health, economic health, emotional health, financial health, dental health, or even spiritual health of the woman.</a:t>
            </a:r>
          </a:p>
          <a:p>
            <a:r>
              <a:rPr lang="en-US" dirty="0"/>
              <a:t>    9. Also we must remember these </a:t>
            </a:r>
            <a:r>
              <a:rPr lang="en-US" b="1" dirty="0"/>
              <a:t>essential</a:t>
            </a:r>
            <a:r>
              <a:rPr lang="en-US" dirty="0"/>
              <a:t> three facts “for justification” when it comes to the abortionists thinking:</a:t>
            </a:r>
          </a:p>
          <a:p>
            <a:r>
              <a:rPr lang="en-US" dirty="0"/>
              <a:t>        a. The woman’s autonomy (her independence or her freedom) must be respected.</a:t>
            </a:r>
          </a:p>
          <a:p>
            <a:r>
              <a:rPr lang="en-US" dirty="0"/>
              <a:t>        b. The fetus is dependent upon his mother and thus it is not a person.</a:t>
            </a:r>
          </a:p>
          <a:p>
            <a:r>
              <a:rPr lang="en-US" dirty="0"/>
              <a:t>        c. If the fetus is not aborted, it will just become an unwanted child, and we already have enough of those to deal with.</a:t>
            </a:r>
          </a:p>
          <a:p>
            <a:r>
              <a:rPr lang="en-US" dirty="0"/>
              <a:t>    10. Note this fact also: that all three of these reasons </a:t>
            </a:r>
            <a:r>
              <a:rPr lang="en-US" b="1" dirty="0"/>
              <a:t>apply to the child </a:t>
            </a:r>
            <a:r>
              <a:rPr lang="en-US" dirty="0"/>
              <a:t>so long as it is not providing for it’s own living.</a:t>
            </a:r>
          </a:p>
          <a:p>
            <a:r>
              <a:rPr lang="en-US" dirty="0"/>
              <a:t>    11. Is the mass of cells no longer dependent upon the mother the day after birth; after 3 months, three years or even 18 years? </a:t>
            </a:r>
          </a:p>
          <a:p>
            <a:r>
              <a:rPr lang="en-US" dirty="0"/>
              <a:t>    12. Man made “global warming” will never destroy this nation, but turning our backs on God will.</a:t>
            </a:r>
          </a:p>
          <a:p>
            <a:pPr rtl="0"/>
            <a:r>
              <a:rPr lang="en-US" sz="1200" b="0" i="1" u="none" strike="noStrike" kern="1200" baseline="0" dirty="0">
                <a:solidFill>
                  <a:schemeClr val="tx1"/>
                </a:solidFill>
                <a:latin typeface="+mn-lt"/>
                <a:ea typeface="+mn-ea"/>
                <a:cs typeface="+mn-cs"/>
              </a:rPr>
              <a:t>Woe to her who is rebellious and polluted, To the oppressing city! She has not obeyed His voice, She has not received correction; She has not trusted in the LORD, She has not drawn near to her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Zephaniah 3:1-2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13. Can the application for Jerusalem be made for the city of New York?  Indeed it can!</a:t>
            </a:r>
          </a:p>
          <a:p>
            <a:pPr rtl="0"/>
            <a:r>
              <a:rPr lang="en-US" sz="1200" b="0" i="1" u="none" strike="noStrike" kern="1200" baseline="0" dirty="0">
                <a:solidFill>
                  <a:schemeClr val="tx1"/>
                </a:solidFill>
                <a:latin typeface="+mn-lt"/>
                <a:ea typeface="+mn-ea"/>
                <a:cs typeface="+mn-cs"/>
              </a:rPr>
              <a:t>Gather yourselves together, yes, gather together, O undesirable nation, Before the decree is issued, Or the day passes like chaff, Before the LORD's fierce anger comes upon you, Before the day of the LORD's anger comes upon you! Seek the LORD, all you meek of the earth, Who have upheld His justice. Seek righteousness, seek humility. It may be that you will be hidden In the day of the LORD's anger.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Zephaniah 2:1-3</a:t>
            </a:r>
            <a:r>
              <a:rPr lang="en-US" sz="1200" b="0" i="0" u="none" strike="noStrike" kern="1200" baseline="0" dirty="0">
                <a:solidFill>
                  <a:schemeClr val="tx1"/>
                </a:solidFill>
                <a:latin typeface="+mn-lt"/>
                <a:ea typeface="+mn-ea"/>
                <a:cs typeface="+mn-cs"/>
              </a:rPr>
              <a:t>)</a:t>
            </a:r>
          </a:p>
          <a:p>
            <a:r>
              <a:rPr lang="en-US" dirty="0"/>
              <a:t>&gt;&gt;&gt;&gt;&gt;&gt;&gt;&gt;&gt;&gt;&gt;&gt;&gt;&gt;&gt;&gt;&gt;&gt;&gt;&gt;&gt;&gt;&gt;</a:t>
            </a:r>
          </a:p>
          <a:p>
            <a:pPr rtl="0"/>
            <a:r>
              <a:rPr lang="en-US" sz="1200" b="0" i="0" u="none" strike="noStrike" kern="1200" baseline="0" dirty="0">
                <a:solidFill>
                  <a:schemeClr val="tx1"/>
                </a:solidFill>
                <a:latin typeface="+mn-lt"/>
                <a:ea typeface="+mn-ea"/>
                <a:cs typeface="+mn-cs"/>
              </a:rPr>
              <a:t>B.  </a:t>
            </a:r>
            <a:r>
              <a:rPr lang="en-US" sz="1200" b="1" i="0" u="none" strike="noStrike" kern="1200" baseline="0" dirty="0">
                <a:solidFill>
                  <a:schemeClr val="tx1"/>
                </a:solidFill>
                <a:latin typeface="+mn-lt"/>
                <a:ea typeface="+mn-ea"/>
                <a:cs typeface="+mn-cs"/>
              </a:rPr>
              <a:t>Ecclesiastes 3:1-8</a:t>
            </a:r>
          </a:p>
          <a:p>
            <a:pPr rtl="0"/>
            <a:r>
              <a:rPr lang="en-US" sz="1200" b="0" i="1" u="none" strike="noStrike" kern="1200" baseline="0" dirty="0">
                <a:solidFill>
                  <a:schemeClr val="tx1"/>
                </a:solidFill>
                <a:latin typeface="+mn-lt"/>
                <a:ea typeface="+mn-ea"/>
                <a:cs typeface="+mn-cs"/>
              </a:rPr>
              <a:t>(1)  To everything there is a season, A time for every purpose under heaven:</a:t>
            </a:r>
          </a:p>
          <a:p>
            <a:pPr rtl="0"/>
            <a:r>
              <a:rPr lang="en-US" sz="1200" b="0" i="1" u="none" strike="noStrike" kern="1200" baseline="0" dirty="0">
                <a:solidFill>
                  <a:schemeClr val="tx1"/>
                </a:solidFill>
                <a:latin typeface="+mn-lt"/>
                <a:ea typeface="+mn-ea"/>
                <a:cs typeface="+mn-cs"/>
              </a:rPr>
              <a:t>(2)  A time to be </a:t>
            </a:r>
            <a:r>
              <a:rPr lang="en-US" sz="1200" b="1" i="1" u="none" strike="noStrike" kern="1200" baseline="0" dirty="0">
                <a:solidFill>
                  <a:schemeClr val="tx1"/>
                </a:solidFill>
                <a:latin typeface="+mn-lt"/>
                <a:ea typeface="+mn-ea"/>
                <a:cs typeface="+mn-cs"/>
              </a:rPr>
              <a:t>born</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die</a:t>
            </a:r>
            <a:r>
              <a:rPr lang="en-US" sz="1200" b="0" i="1" u="none" strike="noStrike" kern="1200" baseline="0" dirty="0">
                <a:solidFill>
                  <a:schemeClr val="tx1"/>
                </a:solidFill>
                <a:latin typeface="+mn-lt"/>
                <a:ea typeface="+mn-ea"/>
                <a:cs typeface="+mn-cs"/>
              </a:rPr>
              <a:t>; A time to </a:t>
            </a:r>
            <a:r>
              <a:rPr lang="en-US" sz="1200" b="1" i="1" u="none" strike="noStrike" kern="1200" baseline="0" dirty="0">
                <a:solidFill>
                  <a:schemeClr val="tx1"/>
                </a:solidFill>
                <a:latin typeface="+mn-lt"/>
                <a:ea typeface="+mn-ea"/>
                <a:cs typeface="+mn-cs"/>
              </a:rPr>
              <a:t>plant</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pluck</a:t>
            </a:r>
            <a:r>
              <a:rPr lang="en-US" sz="1200" b="0" i="1" u="none" strike="noStrike" kern="1200" baseline="0" dirty="0">
                <a:solidFill>
                  <a:schemeClr val="tx1"/>
                </a:solidFill>
                <a:latin typeface="+mn-lt"/>
                <a:ea typeface="+mn-ea"/>
                <a:cs typeface="+mn-cs"/>
              </a:rPr>
              <a:t> what is planted;</a:t>
            </a:r>
          </a:p>
          <a:p>
            <a:pPr rtl="0"/>
            <a:r>
              <a:rPr lang="en-US" sz="1200" b="0" i="1" u="none" strike="noStrike" kern="1200" baseline="0" dirty="0">
                <a:solidFill>
                  <a:schemeClr val="tx1"/>
                </a:solidFill>
                <a:latin typeface="+mn-lt"/>
                <a:ea typeface="+mn-ea"/>
                <a:cs typeface="+mn-cs"/>
              </a:rPr>
              <a:t>(3)  A time to </a:t>
            </a:r>
            <a:r>
              <a:rPr lang="en-US" sz="1200" b="1" i="1" u="none" strike="noStrike" kern="1200" baseline="0" dirty="0">
                <a:solidFill>
                  <a:schemeClr val="tx1"/>
                </a:solidFill>
                <a:latin typeface="+mn-lt"/>
                <a:ea typeface="+mn-ea"/>
                <a:cs typeface="+mn-cs"/>
              </a:rPr>
              <a:t>kill,</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heal</a:t>
            </a:r>
            <a:r>
              <a:rPr lang="en-US" sz="1200" b="0" i="1" u="none" strike="noStrike" kern="1200" baseline="0" dirty="0">
                <a:solidFill>
                  <a:schemeClr val="tx1"/>
                </a:solidFill>
                <a:latin typeface="+mn-lt"/>
                <a:ea typeface="+mn-ea"/>
                <a:cs typeface="+mn-cs"/>
              </a:rPr>
              <a:t>; A time to </a:t>
            </a:r>
            <a:r>
              <a:rPr lang="en-US" sz="1200" b="1" i="1" u="none" strike="noStrike" kern="1200" baseline="0" dirty="0">
                <a:solidFill>
                  <a:schemeClr val="tx1"/>
                </a:solidFill>
                <a:latin typeface="+mn-lt"/>
                <a:ea typeface="+mn-ea"/>
                <a:cs typeface="+mn-cs"/>
              </a:rPr>
              <a:t>break </a:t>
            </a:r>
            <a:r>
              <a:rPr lang="en-US" sz="1200" b="0" i="1" u="none" strike="noStrike" kern="1200" baseline="0" dirty="0">
                <a:solidFill>
                  <a:schemeClr val="tx1"/>
                </a:solidFill>
                <a:latin typeface="+mn-lt"/>
                <a:ea typeface="+mn-ea"/>
                <a:cs typeface="+mn-cs"/>
              </a:rPr>
              <a:t>down, And a time to </a:t>
            </a:r>
            <a:r>
              <a:rPr lang="en-US" sz="1200" b="1" i="1" u="none" strike="noStrike" kern="1200" baseline="0" dirty="0">
                <a:solidFill>
                  <a:schemeClr val="tx1"/>
                </a:solidFill>
                <a:latin typeface="+mn-lt"/>
                <a:ea typeface="+mn-ea"/>
                <a:cs typeface="+mn-cs"/>
              </a:rPr>
              <a:t>build</a:t>
            </a:r>
            <a:r>
              <a:rPr lang="en-US" sz="1200" b="0" i="1" u="none" strike="noStrike" kern="1200" baseline="0" dirty="0">
                <a:solidFill>
                  <a:schemeClr val="tx1"/>
                </a:solidFill>
                <a:latin typeface="+mn-lt"/>
                <a:ea typeface="+mn-ea"/>
                <a:cs typeface="+mn-cs"/>
              </a:rPr>
              <a:t> up;</a:t>
            </a:r>
          </a:p>
          <a:p>
            <a:pPr rtl="0"/>
            <a:r>
              <a:rPr lang="en-US" sz="1200" b="0" i="1" u="none" strike="noStrike" kern="1200" baseline="0" dirty="0">
                <a:solidFill>
                  <a:schemeClr val="tx1"/>
                </a:solidFill>
                <a:latin typeface="+mn-lt"/>
                <a:ea typeface="+mn-ea"/>
                <a:cs typeface="+mn-cs"/>
              </a:rPr>
              <a:t>(4)  A time to </a:t>
            </a:r>
            <a:r>
              <a:rPr lang="en-US" sz="1200" b="1" i="1" u="none" strike="noStrike" kern="1200" baseline="0" dirty="0">
                <a:solidFill>
                  <a:schemeClr val="tx1"/>
                </a:solidFill>
                <a:latin typeface="+mn-lt"/>
                <a:ea typeface="+mn-ea"/>
                <a:cs typeface="+mn-cs"/>
              </a:rPr>
              <a:t>weep</a:t>
            </a:r>
            <a:r>
              <a:rPr lang="en-US" sz="1200" b="0" i="1" u="none" strike="noStrike" kern="1200" baseline="0" dirty="0">
                <a:solidFill>
                  <a:schemeClr val="tx1"/>
                </a:solidFill>
                <a:latin typeface="+mn-lt"/>
                <a:ea typeface="+mn-ea"/>
                <a:cs typeface="+mn-cs"/>
              </a:rPr>
              <a:t>, And a time to l</a:t>
            </a:r>
            <a:r>
              <a:rPr lang="en-US" sz="1200" b="1" i="1" u="none" strike="noStrike" kern="1200" baseline="0" dirty="0">
                <a:solidFill>
                  <a:schemeClr val="tx1"/>
                </a:solidFill>
                <a:latin typeface="+mn-lt"/>
                <a:ea typeface="+mn-ea"/>
                <a:cs typeface="+mn-cs"/>
              </a:rPr>
              <a:t>augh</a:t>
            </a:r>
            <a:r>
              <a:rPr lang="en-US" sz="1200" b="0" i="1" u="none" strike="noStrike" kern="1200" baseline="0" dirty="0">
                <a:solidFill>
                  <a:schemeClr val="tx1"/>
                </a:solidFill>
                <a:latin typeface="+mn-lt"/>
                <a:ea typeface="+mn-ea"/>
                <a:cs typeface="+mn-cs"/>
              </a:rPr>
              <a:t>; A time to </a:t>
            </a:r>
            <a:r>
              <a:rPr lang="en-US" sz="1200" b="1" i="1" u="none" strike="noStrike" kern="1200" baseline="0" dirty="0">
                <a:solidFill>
                  <a:schemeClr val="tx1"/>
                </a:solidFill>
                <a:latin typeface="+mn-lt"/>
                <a:ea typeface="+mn-ea"/>
                <a:cs typeface="+mn-cs"/>
              </a:rPr>
              <a:t>mourn</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dance</a:t>
            </a:r>
            <a:r>
              <a:rPr lang="en-US" sz="1200" b="0" i="1"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(5)  A time to </a:t>
            </a:r>
            <a:r>
              <a:rPr lang="en-US" sz="1200" b="1" i="1" u="none" strike="noStrike" kern="1200" baseline="0" dirty="0">
                <a:solidFill>
                  <a:schemeClr val="tx1"/>
                </a:solidFill>
                <a:latin typeface="+mn-lt"/>
                <a:ea typeface="+mn-ea"/>
                <a:cs typeface="+mn-cs"/>
              </a:rPr>
              <a:t>cast away </a:t>
            </a:r>
            <a:r>
              <a:rPr lang="en-US" sz="1200" b="0" i="1" u="none" strike="noStrike" kern="1200" baseline="0" dirty="0">
                <a:solidFill>
                  <a:schemeClr val="tx1"/>
                </a:solidFill>
                <a:latin typeface="+mn-lt"/>
                <a:ea typeface="+mn-ea"/>
                <a:cs typeface="+mn-cs"/>
              </a:rPr>
              <a:t>stones, And a time to </a:t>
            </a:r>
            <a:r>
              <a:rPr lang="en-US" sz="1200" b="1" i="1" u="none" strike="noStrike" kern="1200" baseline="0" dirty="0">
                <a:solidFill>
                  <a:schemeClr val="tx1"/>
                </a:solidFill>
                <a:latin typeface="+mn-lt"/>
                <a:ea typeface="+mn-ea"/>
                <a:cs typeface="+mn-cs"/>
              </a:rPr>
              <a:t>gather</a:t>
            </a:r>
            <a:r>
              <a:rPr lang="en-US" sz="1200" b="0" i="1" u="none" strike="noStrike" kern="1200" baseline="0" dirty="0">
                <a:solidFill>
                  <a:schemeClr val="tx1"/>
                </a:solidFill>
                <a:latin typeface="+mn-lt"/>
                <a:ea typeface="+mn-ea"/>
                <a:cs typeface="+mn-cs"/>
              </a:rPr>
              <a:t> stones; A time to </a:t>
            </a:r>
            <a:r>
              <a:rPr lang="en-US" sz="1200" b="1" i="1" u="none" strike="noStrike" kern="1200" baseline="0" dirty="0">
                <a:solidFill>
                  <a:schemeClr val="tx1"/>
                </a:solidFill>
                <a:latin typeface="+mn-lt"/>
                <a:ea typeface="+mn-ea"/>
                <a:cs typeface="+mn-cs"/>
              </a:rPr>
              <a:t>embrace</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refrain</a:t>
            </a:r>
            <a:r>
              <a:rPr lang="en-US" sz="1200" b="0" i="1" u="none" strike="noStrike" kern="1200" baseline="0" dirty="0">
                <a:solidFill>
                  <a:schemeClr val="tx1"/>
                </a:solidFill>
                <a:latin typeface="+mn-lt"/>
                <a:ea typeface="+mn-ea"/>
                <a:cs typeface="+mn-cs"/>
              </a:rPr>
              <a:t> from embracing;</a:t>
            </a:r>
          </a:p>
          <a:p>
            <a:pPr rtl="0"/>
            <a:r>
              <a:rPr lang="en-US" sz="1200" b="0" i="1" u="none" strike="noStrike" kern="1200" baseline="0" dirty="0">
                <a:solidFill>
                  <a:schemeClr val="tx1"/>
                </a:solidFill>
                <a:latin typeface="+mn-lt"/>
                <a:ea typeface="+mn-ea"/>
                <a:cs typeface="+mn-cs"/>
              </a:rPr>
              <a:t>(6)  A time to </a:t>
            </a:r>
            <a:r>
              <a:rPr lang="en-US" sz="1200" b="1" i="1" u="none" strike="noStrike" kern="1200" baseline="0" dirty="0">
                <a:solidFill>
                  <a:schemeClr val="tx1"/>
                </a:solidFill>
                <a:latin typeface="+mn-lt"/>
                <a:ea typeface="+mn-ea"/>
                <a:cs typeface="+mn-cs"/>
              </a:rPr>
              <a:t>gain,</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lose</a:t>
            </a:r>
            <a:r>
              <a:rPr lang="en-US" sz="1200" b="0" i="1" u="none" strike="noStrike" kern="1200" baseline="0" dirty="0">
                <a:solidFill>
                  <a:schemeClr val="tx1"/>
                </a:solidFill>
                <a:latin typeface="+mn-lt"/>
                <a:ea typeface="+mn-ea"/>
                <a:cs typeface="+mn-cs"/>
              </a:rPr>
              <a:t>; A time to </a:t>
            </a:r>
            <a:r>
              <a:rPr lang="en-US" sz="1200" b="1" i="1" u="none" strike="noStrike" kern="1200" baseline="0" dirty="0">
                <a:solidFill>
                  <a:schemeClr val="tx1"/>
                </a:solidFill>
                <a:latin typeface="+mn-lt"/>
                <a:ea typeface="+mn-ea"/>
                <a:cs typeface="+mn-cs"/>
              </a:rPr>
              <a:t>keep</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throw away</a:t>
            </a:r>
            <a:r>
              <a:rPr lang="en-US" sz="1200" b="0" i="1"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(7)  A time to </a:t>
            </a:r>
            <a:r>
              <a:rPr lang="en-US" sz="1200" b="1" i="1" u="none" strike="noStrike" kern="1200" baseline="0" dirty="0">
                <a:solidFill>
                  <a:schemeClr val="tx1"/>
                </a:solidFill>
                <a:latin typeface="+mn-lt"/>
                <a:ea typeface="+mn-ea"/>
                <a:cs typeface="+mn-cs"/>
              </a:rPr>
              <a:t>tear,</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sew</a:t>
            </a:r>
            <a:r>
              <a:rPr lang="en-US" sz="1200" b="0" i="1" u="none" strike="noStrike" kern="1200" baseline="0" dirty="0">
                <a:solidFill>
                  <a:schemeClr val="tx1"/>
                </a:solidFill>
                <a:latin typeface="+mn-lt"/>
                <a:ea typeface="+mn-ea"/>
                <a:cs typeface="+mn-cs"/>
              </a:rPr>
              <a:t>; A time to keep </a:t>
            </a:r>
            <a:r>
              <a:rPr lang="en-US" sz="1200" b="1" i="1" u="none" strike="noStrike" kern="1200" baseline="0" dirty="0">
                <a:solidFill>
                  <a:schemeClr val="tx1"/>
                </a:solidFill>
                <a:latin typeface="+mn-lt"/>
                <a:ea typeface="+mn-ea"/>
                <a:cs typeface="+mn-cs"/>
              </a:rPr>
              <a:t>silence</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speak</a:t>
            </a:r>
            <a:r>
              <a:rPr lang="en-US" sz="1200" b="0" i="1"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(8)  A time to </a:t>
            </a:r>
            <a:r>
              <a:rPr lang="en-US" sz="1200" b="1" i="1" u="none" strike="noStrike" kern="1200" baseline="0" dirty="0">
                <a:solidFill>
                  <a:schemeClr val="tx1"/>
                </a:solidFill>
                <a:latin typeface="+mn-lt"/>
                <a:ea typeface="+mn-ea"/>
                <a:cs typeface="+mn-cs"/>
              </a:rPr>
              <a:t>love</a:t>
            </a:r>
            <a:r>
              <a:rPr lang="en-US" sz="1200" b="0" i="1" u="none" strike="noStrike" kern="1200" baseline="0" dirty="0">
                <a:solidFill>
                  <a:schemeClr val="tx1"/>
                </a:solidFill>
                <a:latin typeface="+mn-lt"/>
                <a:ea typeface="+mn-ea"/>
                <a:cs typeface="+mn-cs"/>
              </a:rPr>
              <a:t>, And a time to </a:t>
            </a:r>
            <a:r>
              <a:rPr lang="en-US" sz="1200" b="1" i="1" u="none" strike="noStrike" kern="1200" baseline="0" dirty="0">
                <a:solidFill>
                  <a:schemeClr val="tx1"/>
                </a:solidFill>
                <a:latin typeface="+mn-lt"/>
                <a:ea typeface="+mn-ea"/>
                <a:cs typeface="+mn-cs"/>
              </a:rPr>
              <a:t>hate</a:t>
            </a:r>
            <a:r>
              <a:rPr lang="en-US" sz="1200" b="0" i="1" u="none" strike="noStrike" kern="1200" baseline="0" dirty="0">
                <a:solidFill>
                  <a:schemeClr val="tx1"/>
                </a:solidFill>
                <a:latin typeface="+mn-lt"/>
                <a:ea typeface="+mn-ea"/>
                <a:cs typeface="+mn-cs"/>
              </a:rPr>
              <a:t>; A time of </a:t>
            </a:r>
            <a:r>
              <a:rPr lang="en-US" sz="1200" b="1" i="1" u="none" strike="noStrike" kern="1200" baseline="0" dirty="0">
                <a:solidFill>
                  <a:schemeClr val="tx1"/>
                </a:solidFill>
                <a:latin typeface="+mn-lt"/>
                <a:ea typeface="+mn-ea"/>
                <a:cs typeface="+mn-cs"/>
              </a:rPr>
              <a:t>war</a:t>
            </a:r>
            <a:r>
              <a:rPr lang="en-US" sz="1200" b="0" i="1" u="none" strike="noStrike" kern="1200" baseline="0" dirty="0">
                <a:solidFill>
                  <a:schemeClr val="tx1"/>
                </a:solidFill>
                <a:latin typeface="+mn-lt"/>
                <a:ea typeface="+mn-ea"/>
                <a:cs typeface="+mn-cs"/>
              </a:rPr>
              <a:t>, And a time of </a:t>
            </a:r>
            <a:r>
              <a:rPr lang="en-US" sz="1200" b="1" i="1" u="none" strike="noStrike" kern="1200" baseline="0" dirty="0">
                <a:solidFill>
                  <a:schemeClr val="tx1"/>
                </a:solidFill>
                <a:latin typeface="+mn-lt"/>
                <a:ea typeface="+mn-ea"/>
                <a:cs typeface="+mn-cs"/>
              </a:rPr>
              <a:t>peace</a:t>
            </a:r>
            <a:r>
              <a:rPr lang="en-US" sz="1200" b="0" i="1"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D4D1F82-708F-4C88-A768-A95C298FF348}" type="slidenum">
              <a:rPr lang="en-US" smtClean="0"/>
              <a:t>1</a:t>
            </a:fld>
            <a:endParaRPr lang="en-US"/>
          </a:p>
        </p:txBody>
      </p:sp>
    </p:spTree>
    <p:extLst>
      <p:ext uri="{BB962C8B-B14F-4D97-AF65-F5344CB8AC3E}">
        <p14:creationId xmlns:p14="http://schemas.microsoft.com/office/powerpoint/2010/main" val="428667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a:solidFill>
                  <a:schemeClr val="bg1"/>
                </a:solidFill>
              </a:rPr>
              <a:t>    1. </a:t>
            </a:r>
            <a:r>
              <a:rPr lang="en-US" altLang="en-US" sz="1200" dirty="0">
                <a:solidFill>
                  <a:schemeClr val="bg1"/>
                </a:solidFill>
              </a:rPr>
              <a:t>The time is now to rise up and build with the </a:t>
            </a:r>
            <a:r>
              <a:rPr lang="en-US" altLang="en-US" sz="1200" b="1" dirty="0">
                <a:solidFill>
                  <a:schemeClr val="bg1"/>
                </a:solidFill>
              </a:rPr>
              <a:t>Word of God</a:t>
            </a:r>
            <a:r>
              <a:rPr lang="en-US" altLang="en-US" sz="1200" dirty="0">
                <a:solidFill>
                  <a:schemeClr val="bg1"/>
                </a:solidFill>
              </a:rPr>
              <a:t>. </a:t>
            </a:r>
            <a:r>
              <a:rPr lang="en-US" altLang="en-US" sz="1200" b="1" dirty="0">
                <a:solidFill>
                  <a:schemeClr val="bg1"/>
                </a:solidFill>
              </a:rPr>
              <a:t>Acts 20:32</a:t>
            </a:r>
            <a:endParaRPr lang="en-US" altLang="en-US" sz="1200" b="0" dirty="0">
              <a:solidFill>
                <a:schemeClr val="bg1"/>
              </a:solidFill>
            </a:endParaRPr>
          </a:p>
          <a:p>
            <a:pPr rtl="0"/>
            <a:r>
              <a:rPr lang="en-US" sz="1200" b="0" i="1" u="none" strike="noStrike" kern="1200" baseline="0" dirty="0">
                <a:solidFill>
                  <a:schemeClr val="tx1"/>
                </a:solidFill>
                <a:latin typeface="+mn-lt"/>
                <a:ea typeface="+mn-ea"/>
                <a:cs typeface="+mn-cs"/>
              </a:rPr>
              <a:t>But none of these things move me; nor do I count my life dear to myself, so that I may finish my race with joy, and </a:t>
            </a:r>
            <a:r>
              <a:rPr lang="en-US" sz="1200" b="1" i="1" u="none" strike="noStrike" kern="1200" baseline="0" dirty="0">
                <a:solidFill>
                  <a:schemeClr val="tx1"/>
                </a:solidFill>
                <a:latin typeface="+mn-lt"/>
                <a:ea typeface="+mn-ea"/>
                <a:cs typeface="+mn-cs"/>
              </a:rPr>
              <a:t>the ministry</a:t>
            </a:r>
            <a:r>
              <a:rPr lang="en-US" sz="1200" b="0" i="1" u="none" strike="noStrike" kern="1200" baseline="0" dirty="0">
                <a:solidFill>
                  <a:schemeClr val="tx1"/>
                </a:solidFill>
                <a:latin typeface="+mn-lt"/>
                <a:ea typeface="+mn-ea"/>
                <a:cs typeface="+mn-cs"/>
              </a:rPr>
              <a:t> which I received from the Lord Jesus, </a:t>
            </a:r>
            <a:r>
              <a:rPr lang="en-US" sz="1200" b="1" i="1" u="none" strike="noStrike" kern="1200" baseline="0" dirty="0">
                <a:solidFill>
                  <a:schemeClr val="tx1"/>
                </a:solidFill>
                <a:latin typeface="+mn-lt"/>
                <a:ea typeface="+mn-ea"/>
                <a:cs typeface="+mn-cs"/>
              </a:rPr>
              <a:t>to testify to the gospel </a:t>
            </a:r>
            <a:r>
              <a:rPr lang="en-US" sz="1200" b="0" i="1" u="none" strike="noStrike" kern="1200" baseline="0" dirty="0">
                <a:solidFill>
                  <a:schemeClr val="tx1"/>
                </a:solidFill>
                <a:latin typeface="+mn-lt"/>
                <a:ea typeface="+mn-ea"/>
                <a:cs typeface="+mn-cs"/>
              </a:rPr>
              <a:t>of the grace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20:24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Testifying what gospel?</a:t>
            </a:r>
          </a:p>
          <a:p>
            <a:pPr rtl="0"/>
            <a:r>
              <a:rPr lang="en-US" sz="1200" b="0" i="0" u="none" strike="noStrike" kern="1200" baseline="0" dirty="0">
                <a:solidFill>
                  <a:schemeClr val="tx1"/>
                </a:solidFill>
                <a:latin typeface="+mn-lt"/>
                <a:ea typeface="+mn-ea"/>
                <a:cs typeface="+mn-cs"/>
              </a:rPr>
              <a:t>testifying to Jews, and also to Greeks, </a:t>
            </a:r>
            <a:r>
              <a:rPr lang="en-US" sz="1200" b="1" i="0" u="none" strike="noStrike" kern="1200" baseline="0" dirty="0">
                <a:solidFill>
                  <a:schemeClr val="tx1"/>
                </a:solidFill>
                <a:latin typeface="+mn-lt"/>
                <a:ea typeface="+mn-ea"/>
                <a:cs typeface="+mn-cs"/>
              </a:rPr>
              <a:t>repentance toward God and faith toward our Lord Jesus Christ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20:21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b. Repentance, for sins against God, and directed toward God.</a:t>
            </a:r>
          </a:p>
          <a:p>
            <a:pPr rtl="0"/>
            <a:r>
              <a:rPr lang="en-US" sz="1200" b="0" i="0" u="none" strike="noStrike" kern="1200" baseline="0" dirty="0">
                <a:solidFill>
                  <a:schemeClr val="tx1"/>
                </a:solidFill>
                <a:latin typeface="+mn-lt"/>
                <a:ea typeface="+mn-ea"/>
                <a:cs typeface="+mn-cs"/>
              </a:rPr>
              <a:t>        c. Our faith is in Jesus and what He has done for us in His death, burial and resurrection.</a:t>
            </a:r>
          </a:p>
          <a:p>
            <a:pPr rtl="0"/>
            <a:r>
              <a:rPr lang="en-US" sz="1200" b="0" i="0" u="none" strike="noStrike" kern="1200" baseline="0" dirty="0">
                <a:solidFill>
                  <a:schemeClr val="tx1"/>
                </a:solidFill>
                <a:latin typeface="+mn-lt"/>
                <a:ea typeface="+mn-ea"/>
                <a:cs typeface="+mn-cs"/>
              </a:rPr>
              <a:t>-----------------------------------------------</a:t>
            </a:r>
            <a:endParaRPr lang="en-US" sz="1200" b="0" i="1"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"So now, brethren, I commend you to God and to </a:t>
            </a:r>
            <a:r>
              <a:rPr lang="en-US" sz="1200" b="1" i="1" u="none" strike="noStrike" kern="1200" baseline="0" dirty="0">
                <a:solidFill>
                  <a:schemeClr val="tx1"/>
                </a:solidFill>
                <a:latin typeface="+mn-lt"/>
                <a:ea typeface="+mn-ea"/>
                <a:cs typeface="+mn-cs"/>
              </a:rPr>
              <a:t>the word </a:t>
            </a:r>
            <a:r>
              <a:rPr lang="en-US" sz="1200" b="0" i="1" u="none" strike="noStrike" kern="1200" baseline="0" dirty="0">
                <a:solidFill>
                  <a:schemeClr val="tx1"/>
                </a:solidFill>
                <a:latin typeface="+mn-lt"/>
                <a:ea typeface="+mn-ea"/>
                <a:cs typeface="+mn-cs"/>
              </a:rPr>
              <a:t>of His grace, which is able to </a:t>
            </a:r>
            <a:r>
              <a:rPr lang="en-US" sz="1200" b="1" i="1" u="none" strike="noStrike" kern="1200" baseline="0" dirty="0">
                <a:solidFill>
                  <a:schemeClr val="tx1"/>
                </a:solidFill>
                <a:latin typeface="+mn-lt"/>
                <a:ea typeface="+mn-ea"/>
                <a:cs typeface="+mn-cs"/>
              </a:rPr>
              <a:t>build you up </a:t>
            </a:r>
            <a:r>
              <a:rPr lang="en-US" sz="1200" b="0" i="1" u="none" strike="noStrike" kern="1200" baseline="0" dirty="0">
                <a:solidFill>
                  <a:schemeClr val="tx1"/>
                </a:solidFill>
                <a:latin typeface="+mn-lt"/>
                <a:ea typeface="+mn-ea"/>
                <a:cs typeface="+mn-cs"/>
              </a:rPr>
              <a:t>and give you </a:t>
            </a:r>
            <a:r>
              <a:rPr lang="en-US" sz="1200" b="1" i="1" u="none" strike="noStrike" kern="1200" baseline="0" dirty="0">
                <a:solidFill>
                  <a:schemeClr val="tx1"/>
                </a:solidFill>
                <a:latin typeface="+mn-lt"/>
                <a:ea typeface="+mn-ea"/>
                <a:cs typeface="+mn-cs"/>
              </a:rPr>
              <a:t>an inheritance </a:t>
            </a:r>
            <a:r>
              <a:rPr lang="en-US" sz="1200" b="0" i="1" u="none" strike="noStrike" kern="1200" baseline="0" dirty="0">
                <a:solidFill>
                  <a:schemeClr val="tx1"/>
                </a:solidFill>
                <a:latin typeface="+mn-lt"/>
                <a:ea typeface="+mn-ea"/>
                <a:cs typeface="+mn-cs"/>
              </a:rPr>
              <a:t>among all those who are sanctified.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20:32</a:t>
            </a:r>
            <a:r>
              <a:rPr lang="en-US" sz="1200" b="0" i="0" u="none" strike="noStrike" kern="1200" baseline="0" dirty="0">
                <a:solidFill>
                  <a:schemeClr val="tx1"/>
                </a:solidFill>
                <a:latin typeface="+mn-lt"/>
                <a:ea typeface="+mn-ea"/>
                <a:cs typeface="+mn-cs"/>
              </a:rPr>
              <a:t>)</a:t>
            </a:r>
            <a:endParaRPr lang="en-US" altLang="en-US" sz="1200" dirty="0">
              <a:solidFill>
                <a:schemeClr val="bg1"/>
              </a:solidFill>
            </a:endParaRPr>
          </a:p>
          <a:p>
            <a:pPr marL="609600" indent="-609600"/>
            <a:r>
              <a:rPr lang="en-US" altLang="en-US" sz="1200" b="1" dirty="0">
                <a:solidFill>
                  <a:schemeClr val="bg1"/>
                </a:solidFill>
              </a:rPr>
              <a:t>&gt;&gt;&gt;&gt;&gt;&gt;&gt;&gt;&gt;&gt;&gt;&gt;&gt;&gt;&gt;&gt;&gt;&gt;&gt;&gt;</a:t>
            </a:r>
          </a:p>
          <a:p>
            <a:pPr marL="609600" indent="-609600"/>
            <a:r>
              <a:rPr lang="en-US" altLang="en-US" sz="1200" b="1" dirty="0">
                <a:solidFill>
                  <a:schemeClr val="bg1"/>
                </a:solidFill>
              </a:rPr>
              <a:t>    2.</a:t>
            </a:r>
            <a:r>
              <a:rPr lang="en-US" altLang="en-US" sz="1200" dirty="0">
                <a:solidFill>
                  <a:schemeClr val="bg1"/>
                </a:solidFill>
              </a:rPr>
              <a:t> The </a:t>
            </a:r>
            <a:r>
              <a:rPr lang="en-US" altLang="en-US" sz="1200" u="sng" dirty="0">
                <a:solidFill>
                  <a:schemeClr val="bg1"/>
                </a:solidFill>
              </a:rPr>
              <a:t>Word</a:t>
            </a:r>
            <a:r>
              <a:rPr lang="en-US" altLang="en-US" sz="1200" u="none" dirty="0">
                <a:solidFill>
                  <a:schemeClr val="bg1"/>
                </a:solidFill>
              </a:rPr>
              <a:t> </a:t>
            </a:r>
            <a:r>
              <a:rPr lang="en-US" altLang="en-US" sz="1200" dirty="0">
                <a:solidFill>
                  <a:schemeClr val="bg1"/>
                </a:solidFill>
              </a:rPr>
              <a:t>builds us up with the knowledge of our God.</a:t>
            </a:r>
          </a:p>
          <a:p>
            <a:pPr marL="609600" indent="-609600">
              <a:buNone/>
            </a:pPr>
            <a:r>
              <a:rPr lang="en-US" sz="1200" b="0" i="0" u="none" strike="noStrike" kern="1200" dirty="0">
                <a:solidFill>
                  <a:schemeClr val="tx1"/>
                </a:solidFill>
                <a:effectLst/>
                <a:latin typeface="+mn-lt"/>
                <a:ea typeface="+mn-ea"/>
                <a:cs typeface="+mn-cs"/>
              </a:rPr>
              <a:t>        a. All of the philosophies, speculations, and theories of men provide no power at all in the knowledge of God.</a:t>
            </a:r>
          </a:p>
          <a:p>
            <a:pPr marL="609600" indent="-609600">
              <a:buNone/>
            </a:pPr>
            <a:r>
              <a:rPr lang="en-US" sz="1200" b="0" i="0" u="none" strike="noStrike" kern="1200" dirty="0">
                <a:solidFill>
                  <a:schemeClr val="tx1"/>
                </a:solidFill>
                <a:effectLst/>
                <a:latin typeface="+mn-lt"/>
                <a:ea typeface="+mn-ea"/>
                <a:cs typeface="+mn-cs"/>
              </a:rPr>
              <a:t>        b. Only the word of God, received, studied, obeyed, loved, preached, and honored by men can effect any true spirituality, or in any manner </a:t>
            </a:r>
            <a:r>
              <a:rPr lang="en-US" sz="1200" b="1" i="0" u="none" strike="noStrike" kern="1200" dirty="0">
                <a:solidFill>
                  <a:schemeClr val="tx1"/>
                </a:solidFill>
                <a:effectLst/>
                <a:latin typeface="+mn-lt"/>
                <a:ea typeface="+mn-ea"/>
                <a:cs typeface="+mn-cs"/>
              </a:rPr>
              <a:t>build up the followers</a:t>
            </a:r>
            <a:r>
              <a:rPr lang="en-US" sz="1200" b="0" i="0" u="none" strike="noStrike" kern="1200" dirty="0">
                <a:solidFill>
                  <a:schemeClr val="tx1"/>
                </a:solidFill>
                <a:effectLst/>
                <a:latin typeface="+mn-lt"/>
                <a:ea typeface="+mn-ea"/>
                <a:cs typeface="+mn-cs"/>
              </a:rPr>
              <a:t> of Jesus.</a:t>
            </a:r>
          </a:p>
          <a:p>
            <a:pPr rtl="0"/>
            <a:r>
              <a:rPr lang="en-US" sz="1200" b="0" i="1" u="none" strike="noStrike" kern="1200" baseline="0" dirty="0">
                <a:solidFill>
                  <a:schemeClr val="tx1"/>
                </a:solidFill>
                <a:latin typeface="+mn-lt"/>
                <a:ea typeface="+mn-ea"/>
                <a:cs typeface="+mn-cs"/>
              </a:rPr>
              <a:t>Do not be carried about with </a:t>
            </a:r>
            <a:r>
              <a:rPr lang="en-US" sz="1200" b="1" i="1" u="none" strike="noStrike" kern="1200" baseline="0" dirty="0">
                <a:solidFill>
                  <a:schemeClr val="tx1"/>
                </a:solidFill>
                <a:latin typeface="+mn-lt"/>
                <a:ea typeface="+mn-ea"/>
                <a:cs typeface="+mn-cs"/>
              </a:rPr>
              <a:t>various and strange doctrines</a:t>
            </a:r>
            <a:r>
              <a:rPr lang="en-US" sz="1200" b="0" i="1" u="none" strike="noStrike" kern="1200" baseline="0" dirty="0">
                <a:solidFill>
                  <a:schemeClr val="tx1"/>
                </a:solidFill>
                <a:latin typeface="+mn-lt"/>
                <a:ea typeface="+mn-ea"/>
                <a:cs typeface="+mn-cs"/>
              </a:rPr>
              <a:t>. For it is good that </a:t>
            </a:r>
            <a:r>
              <a:rPr lang="en-US" sz="1200" b="1" i="1" u="none" strike="noStrike" kern="1200" baseline="0" dirty="0">
                <a:solidFill>
                  <a:schemeClr val="tx1"/>
                </a:solidFill>
                <a:latin typeface="+mn-lt"/>
                <a:ea typeface="+mn-ea"/>
                <a:cs typeface="+mn-cs"/>
              </a:rPr>
              <a:t>the heart be established by grace</a:t>
            </a:r>
            <a:r>
              <a:rPr lang="en-US" sz="1200" b="0" i="1" u="none" strike="noStrike" kern="1200" baseline="0" dirty="0">
                <a:solidFill>
                  <a:schemeClr val="tx1"/>
                </a:solidFill>
                <a:latin typeface="+mn-lt"/>
                <a:ea typeface="+mn-ea"/>
                <a:cs typeface="+mn-cs"/>
              </a:rPr>
              <a:t>, not with foods which have not profited those who have been occupied with them.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13:9</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c. Strange doctrine is no better for your soul than spoiled and molded food for your body.</a:t>
            </a:r>
          </a:p>
          <a:p>
            <a:pPr rtl="0"/>
            <a:r>
              <a:rPr lang="en-US" sz="1200" b="0" i="0" u="none" strike="noStrike" kern="1200" baseline="0" dirty="0">
                <a:solidFill>
                  <a:schemeClr val="tx1"/>
                </a:solidFill>
                <a:latin typeface="+mn-lt"/>
                <a:ea typeface="+mn-ea"/>
                <a:cs typeface="+mn-cs"/>
              </a:rPr>
              <a:t>        d. The blessings of grace are only in “the truth”.</a:t>
            </a:r>
          </a:p>
          <a:p>
            <a:pPr rtl="0"/>
            <a:r>
              <a:rPr lang="en-US" sz="1200" b="0" i="1" u="none" strike="noStrike" kern="1200" baseline="0" dirty="0">
                <a:solidFill>
                  <a:schemeClr val="tx1"/>
                </a:solidFill>
                <a:latin typeface="+mn-lt"/>
                <a:ea typeface="+mn-ea"/>
                <a:cs typeface="+mn-cs"/>
              </a:rPr>
              <a:t>And you shall know the truth, and the truth shall make you free."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8:32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1" i="1" u="none" strike="noStrike" kern="1200" baseline="0" dirty="0">
                <a:solidFill>
                  <a:schemeClr val="tx1"/>
                </a:solidFill>
                <a:latin typeface="+mn-lt"/>
                <a:ea typeface="+mn-ea"/>
                <a:cs typeface="+mn-cs"/>
              </a:rPr>
              <a:t>not giving heed </a:t>
            </a:r>
            <a:r>
              <a:rPr lang="en-US" sz="1200" b="0" i="1" u="none" strike="noStrike" kern="1200" baseline="0" dirty="0">
                <a:solidFill>
                  <a:schemeClr val="tx1"/>
                </a:solidFill>
                <a:latin typeface="+mn-lt"/>
                <a:ea typeface="+mn-ea"/>
                <a:cs typeface="+mn-cs"/>
              </a:rPr>
              <a:t>to Jewish fables and </a:t>
            </a:r>
            <a:r>
              <a:rPr lang="en-US" sz="1200" b="1" i="1" u="none" strike="noStrike" kern="1200" baseline="0" dirty="0">
                <a:solidFill>
                  <a:schemeClr val="tx1"/>
                </a:solidFill>
                <a:latin typeface="+mn-lt"/>
                <a:ea typeface="+mn-ea"/>
                <a:cs typeface="+mn-cs"/>
              </a:rPr>
              <a:t>commandments of men who turn from the truth</a:t>
            </a:r>
            <a:r>
              <a:rPr lang="en-US" sz="1200" b="0" i="1" u="none" strike="noStrike" kern="1200" baseline="0" dirty="0">
                <a:solidFill>
                  <a:schemeClr val="tx1"/>
                </a:solidFill>
                <a:latin typeface="+mn-lt"/>
                <a:ea typeface="+mn-ea"/>
                <a:cs typeface="+mn-cs"/>
              </a:rPr>
              <a:t>. </a:t>
            </a:r>
          </a:p>
          <a:p>
            <a:pPr rtl="0"/>
            <a:r>
              <a:rPr lang="en-US" sz="1200" b="0" i="1" u="none" strike="noStrike" kern="1200" baseline="0" dirty="0">
                <a:solidFill>
                  <a:schemeClr val="tx1"/>
                </a:solidFill>
                <a:latin typeface="+mn-lt"/>
                <a:ea typeface="+mn-ea"/>
                <a:cs typeface="+mn-cs"/>
              </a:rPr>
              <a:t>To the pure all things are pure, but to those who are defiled and unbelieving nothing is pure; but </a:t>
            </a:r>
            <a:r>
              <a:rPr lang="en-US" sz="1200" b="1" i="1" u="none" strike="noStrike" kern="1200" baseline="0" dirty="0">
                <a:solidFill>
                  <a:schemeClr val="tx1"/>
                </a:solidFill>
                <a:latin typeface="+mn-lt"/>
                <a:ea typeface="+mn-ea"/>
                <a:cs typeface="+mn-cs"/>
              </a:rPr>
              <a:t>even their mind and conscience are defiled</a:t>
            </a:r>
            <a:r>
              <a:rPr lang="en-US" sz="1200" b="0" i="1" u="none" strike="noStrike" kern="1200" baseline="0" dirty="0">
                <a:solidFill>
                  <a:schemeClr val="tx1"/>
                </a:solidFill>
                <a:latin typeface="+mn-lt"/>
                <a:ea typeface="+mn-ea"/>
                <a:cs typeface="+mn-cs"/>
              </a:rPr>
              <a:t>. They profess to know God, </a:t>
            </a:r>
            <a:r>
              <a:rPr lang="en-US" sz="1200" b="1" i="1" u="none" strike="noStrike" kern="1200" baseline="0" dirty="0">
                <a:solidFill>
                  <a:schemeClr val="tx1"/>
                </a:solidFill>
                <a:latin typeface="+mn-lt"/>
                <a:ea typeface="+mn-ea"/>
                <a:cs typeface="+mn-cs"/>
              </a:rPr>
              <a:t>but in works they deny Him</a:t>
            </a:r>
            <a:r>
              <a:rPr lang="en-US" sz="1200" b="0" i="1" u="none" strike="noStrike" kern="1200" baseline="0" dirty="0">
                <a:solidFill>
                  <a:schemeClr val="tx1"/>
                </a:solidFill>
                <a:latin typeface="+mn-lt"/>
                <a:ea typeface="+mn-ea"/>
                <a:cs typeface="+mn-cs"/>
              </a:rPr>
              <a:t>, being abominable, disobedient, and disqualified for every good work.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Titus 1:14-16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Would your lack of </a:t>
            </a:r>
            <a:r>
              <a:rPr lang="en-US" sz="1200" b="1" i="0" u="none" strike="noStrike" kern="1200" baseline="0" dirty="0">
                <a:solidFill>
                  <a:schemeClr val="tx1"/>
                </a:solidFill>
                <a:latin typeface="+mn-lt"/>
                <a:ea typeface="+mn-ea"/>
                <a:cs typeface="+mn-cs"/>
              </a:rPr>
              <a:t>works </a:t>
            </a:r>
            <a:r>
              <a:rPr lang="en-US" sz="1200" b="0" i="0" u="none" strike="noStrike" kern="1200" baseline="0" dirty="0">
                <a:solidFill>
                  <a:schemeClr val="tx1"/>
                </a:solidFill>
                <a:latin typeface="+mn-lt"/>
                <a:ea typeface="+mn-ea"/>
                <a:cs typeface="+mn-cs"/>
              </a:rPr>
              <a:t>tell those around you that </a:t>
            </a:r>
            <a:r>
              <a:rPr lang="en-US" sz="1200" b="1" i="0" u="none" strike="noStrike" kern="1200" baseline="0" dirty="0">
                <a:solidFill>
                  <a:schemeClr val="tx1"/>
                </a:solidFill>
                <a:latin typeface="+mn-lt"/>
                <a:ea typeface="+mn-ea"/>
                <a:cs typeface="+mn-cs"/>
              </a:rPr>
              <a:t>you deny God</a:t>
            </a:r>
            <a:r>
              <a:rPr lang="en-US" sz="1200" b="0" i="0" u="none" strike="noStrike" kern="1200" baseline="0" dirty="0">
                <a:solidFill>
                  <a:schemeClr val="tx1"/>
                </a:solidFill>
                <a:latin typeface="+mn-lt"/>
                <a:ea typeface="+mn-ea"/>
                <a:cs typeface="+mn-cs"/>
              </a:rPr>
              <a:t>, or would they prove you belief in Jesus Christ?</a:t>
            </a:r>
            <a:endParaRPr lang="en-US" sz="1200" b="0" i="0" u="none" strike="noStrike" kern="1200" dirty="0">
              <a:solidFill>
                <a:schemeClr val="tx1"/>
              </a:solidFill>
              <a:effectLst/>
              <a:latin typeface="+mn-lt"/>
              <a:ea typeface="+mn-ea"/>
              <a:cs typeface="+mn-cs"/>
            </a:endParaRPr>
          </a:p>
          <a:p>
            <a:pPr marL="609600" indent="-609600">
              <a:buNone/>
            </a:pPr>
            <a:r>
              <a:rPr lang="en-US" altLang="en-US" sz="1200" b="0" i="0" u="none" strike="noStrike" kern="1200" dirty="0">
                <a:solidFill>
                  <a:schemeClr val="tx1"/>
                </a:solidFill>
                <a:effectLst/>
                <a:latin typeface="+mn-lt"/>
                <a:ea typeface="+mn-ea"/>
                <a:cs typeface="+mn-cs"/>
              </a:rPr>
              <a:t>&gt;&gt;&gt;&gt;&gt;&gt;&gt;&gt;&gt;&gt;&gt;&gt;&gt;&gt;&gt;&gt;&gt;&gt;&gt;&gt;</a:t>
            </a:r>
            <a:endParaRPr lang="en-US" altLang="en-US" sz="1200" dirty="0">
              <a:solidFill>
                <a:schemeClr val="bg1"/>
              </a:solidFill>
            </a:endParaRPr>
          </a:p>
          <a:p>
            <a:pPr marL="609600" indent="-609600"/>
            <a:r>
              <a:rPr lang="en-US" altLang="en-US" sz="1200" b="1" dirty="0">
                <a:solidFill>
                  <a:schemeClr val="bg1"/>
                </a:solidFill>
              </a:rPr>
              <a:t>    3.</a:t>
            </a:r>
            <a:r>
              <a:rPr lang="en-US" altLang="en-US" sz="1200" dirty="0">
                <a:solidFill>
                  <a:schemeClr val="bg1"/>
                </a:solidFill>
              </a:rPr>
              <a:t> The </a:t>
            </a:r>
            <a:r>
              <a:rPr lang="en-US" altLang="en-US" sz="1200" u="sng" dirty="0">
                <a:solidFill>
                  <a:schemeClr val="bg1"/>
                </a:solidFill>
              </a:rPr>
              <a:t>Word</a:t>
            </a:r>
            <a:r>
              <a:rPr lang="en-US" altLang="en-US" sz="1200" dirty="0">
                <a:solidFill>
                  <a:schemeClr val="bg1"/>
                </a:solidFill>
              </a:rPr>
              <a:t> helps us to grow.</a:t>
            </a:r>
          </a:p>
          <a:p>
            <a:pPr rtl="0"/>
            <a:r>
              <a:rPr lang="en-US" sz="1200" b="0" i="1" u="none" strike="noStrike" kern="1200" baseline="0" dirty="0">
                <a:solidFill>
                  <a:schemeClr val="tx1"/>
                </a:solidFill>
                <a:latin typeface="+mn-lt"/>
                <a:ea typeface="+mn-ea"/>
                <a:cs typeface="+mn-cs"/>
              </a:rPr>
              <a:t>but, speaking the truth in love, may grow up in all things into Him who is the head—Christ—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4:15</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a. This truth, as it is the doctrine of God’s eternal love to mankind, must be preached in love to everyone.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b. In the Church of Christ there are persons in various states and conditions: the careless, the penitent, the lukewarm, the tempted, the diffident (those lacking confidence in their ability, worth, the timid, shy, reserved and restrained), the little child, the young man, and the father.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c. The truth of God should be so preached to all the members of the Church of Christ, so that they may all increase in grace and life; so that whatever state he may be in, he may </a:t>
            </a:r>
            <a:r>
              <a:rPr lang="en-US" sz="1200" b="1" i="0" u="none" strike="noStrike" kern="1200" baseline="0" dirty="0">
                <a:solidFill>
                  <a:schemeClr val="tx1"/>
                </a:solidFill>
                <a:latin typeface="+mn-lt"/>
                <a:ea typeface="+mn-ea"/>
                <a:cs typeface="+mn-cs"/>
              </a:rPr>
              <a:t>go forward in the way of truth and holiness</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as newborn babes, desire the pure milk of the word, that you may grow thereby,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2:2</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a. As some would have it, the rational unadulterated milk; that is the pure doctrines of the Gospel, as delivered in the epistles and gospels, and as preached by the apostles and their successors.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b. New babes “in Christ” should receive nothing that is not suited to that new nature: and, indeed, they can have no spiritual growth but by the pure doctrines of the Gospel.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but grow in the grace and knowledge of our Lord and Savior Jesus Christ. To Him be the glory both now and forever. Amen.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Peter 3:18</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a. Grow In the gifts of grace, which may be increased by using the gifts: gifts neglected decrease, but stirred up and used, they are improved and increased and thereby we grow.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b. He who continues to </a:t>
            </a:r>
            <a:r>
              <a:rPr lang="en-US" sz="1200" b="1" i="0" u="none" strike="noStrike" kern="1200" baseline="0" dirty="0">
                <a:solidFill>
                  <a:schemeClr val="tx1"/>
                </a:solidFill>
                <a:latin typeface="+mn-lt"/>
                <a:ea typeface="+mn-ea"/>
                <a:cs typeface="+mn-cs"/>
              </a:rPr>
              <a:t>believe, love, and obey</a:t>
            </a:r>
            <a:r>
              <a:rPr lang="en-US" sz="1200" b="0" i="0" u="none" strike="noStrike" kern="1200" baseline="0" dirty="0">
                <a:solidFill>
                  <a:schemeClr val="tx1"/>
                </a:solidFill>
                <a:latin typeface="+mn-lt"/>
                <a:ea typeface="+mn-ea"/>
                <a:cs typeface="+mn-cs"/>
              </a:rPr>
              <a:t>, will grow in grace, and continually increase in the knowledge of Jesus Christ, as his sacrifice, his sanctifier, his counsellor, his preserver, and his final Savior.</a:t>
            </a:r>
          </a:p>
          <a:p>
            <a:pPr marL="609600" indent="-609600"/>
            <a:r>
              <a:rPr lang="en-US" altLang="en-US" sz="1200" dirty="0">
                <a:solidFill>
                  <a:schemeClr val="bg1"/>
                </a:solidFill>
              </a:rPr>
              <a:t>&gt;&gt;&gt;&gt;&gt;&gt;&gt;&gt;&gt;&gt;&gt;&gt;&gt;&gt;&gt;&gt;&gt;&gt;&gt;&gt;</a:t>
            </a:r>
          </a:p>
          <a:p>
            <a:pPr marL="609600" indent="-609600"/>
            <a:r>
              <a:rPr lang="en-US" altLang="en-US" sz="1200" b="1" dirty="0">
                <a:solidFill>
                  <a:schemeClr val="bg1"/>
                </a:solidFill>
              </a:rPr>
              <a:t>    4. </a:t>
            </a:r>
            <a:r>
              <a:rPr lang="en-US" altLang="en-US" sz="1200" dirty="0">
                <a:solidFill>
                  <a:schemeClr val="bg1"/>
                </a:solidFill>
              </a:rPr>
              <a:t>The </a:t>
            </a:r>
            <a:r>
              <a:rPr lang="en-US" altLang="en-US" sz="1200" u="sng" dirty="0">
                <a:solidFill>
                  <a:schemeClr val="bg1"/>
                </a:solidFill>
              </a:rPr>
              <a:t>Word</a:t>
            </a:r>
            <a:r>
              <a:rPr lang="en-US" altLang="en-US" sz="1200" dirty="0">
                <a:solidFill>
                  <a:schemeClr val="bg1"/>
                </a:solidFill>
              </a:rPr>
              <a:t> gives us an eternal inheritance.</a:t>
            </a:r>
          </a:p>
          <a:p>
            <a:r>
              <a:rPr lang="en-US" sz="1200" b="0" i="0" u="none" strike="noStrike" kern="1200" dirty="0">
                <a:solidFill>
                  <a:schemeClr val="tx1"/>
                </a:solidFill>
                <a:effectLst/>
                <a:latin typeface="+mn-lt"/>
                <a:ea typeface="+mn-ea"/>
                <a:cs typeface="+mn-cs"/>
              </a:rPr>
              <a:t>        a. When all is said and done, the great gift of eternal redemption </a:t>
            </a:r>
            <a:r>
              <a:rPr lang="en-US" sz="1200" b="1" i="0" u="none" strike="noStrike" kern="1200" dirty="0">
                <a:solidFill>
                  <a:schemeClr val="tx1"/>
                </a:solidFill>
                <a:effectLst/>
                <a:latin typeface="+mn-lt"/>
                <a:ea typeface="+mn-ea"/>
                <a:cs typeface="+mn-cs"/>
              </a:rPr>
              <a:t>is a gift of the Father </a:t>
            </a:r>
            <a:r>
              <a:rPr lang="en-US" sz="1200" b="0" i="0" u="none" strike="noStrike" kern="1200" dirty="0">
                <a:solidFill>
                  <a:schemeClr val="tx1"/>
                </a:solidFill>
                <a:effectLst/>
                <a:latin typeface="+mn-lt"/>
                <a:ea typeface="+mn-ea"/>
                <a:cs typeface="+mn-cs"/>
              </a:rPr>
              <a:t>in heaven. </a:t>
            </a:r>
          </a:p>
          <a:p>
            <a:r>
              <a:rPr lang="en-US" sz="1200" b="0" i="0" u="none" strike="noStrike" kern="1200" dirty="0">
                <a:solidFill>
                  <a:schemeClr val="tx1"/>
                </a:solidFill>
                <a:effectLst/>
                <a:latin typeface="+mn-lt"/>
                <a:ea typeface="+mn-ea"/>
                <a:cs typeface="+mn-cs"/>
              </a:rPr>
              <a:t>        b. Meeting all of the tests of faith and obedience of the gospel, walking in the steps of Abraham's faith, etc., - however well we walk and as men may obey, the great gift is still a blessed gift.</a:t>
            </a:r>
          </a:p>
          <a:p>
            <a:r>
              <a:rPr lang="en-US" sz="1200" b="0" i="0" u="none" strike="noStrike" kern="1200" dirty="0">
                <a:solidFill>
                  <a:schemeClr val="tx1"/>
                </a:solidFill>
                <a:effectLst/>
                <a:latin typeface="+mn-lt"/>
                <a:ea typeface="+mn-ea"/>
                <a:cs typeface="+mn-cs"/>
              </a:rPr>
              <a:t>        c. Among them that are </a:t>
            </a:r>
            <a:r>
              <a:rPr lang="en-US" sz="1200" b="1" i="0" u="none" strike="noStrike" kern="1200" dirty="0">
                <a:solidFill>
                  <a:schemeClr val="tx1"/>
                </a:solidFill>
                <a:effectLst/>
                <a:latin typeface="+mn-lt"/>
                <a:ea typeface="+mn-ea"/>
                <a:cs typeface="+mn-cs"/>
              </a:rPr>
              <a:t>sanctified</a:t>
            </a:r>
            <a:r>
              <a:rPr lang="en-US" sz="1200" b="0" i="0" u="none" strike="noStrike" kern="1200" dirty="0">
                <a:solidFill>
                  <a:schemeClr val="tx1"/>
                </a:solidFill>
                <a:effectLst/>
                <a:latin typeface="+mn-lt"/>
                <a:ea typeface="+mn-ea"/>
                <a:cs typeface="+mn-cs"/>
              </a:rPr>
              <a:t> ... This is one of many names applied to the community of the saved, the Christians.  (</a:t>
            </a:r>
            <a:r>
              <a:rPr lang="en-US" sz="1200" b="1" i="0" u="sng" strike="noStrike" kern="1200" dirty="0">
                <a:solidFill>
                  <a:schemeClr val="tx1">
                    <a:lumMod val="50000"/>
                    <a:lumOff val="50000"/>
                  </a:schemeClr>
                </a:solidFill>
                <a:effectLst/>
                <a:latin typeface="+mn-lt"/>
                <a:ea typeface="+mn-ea"/>
                <a:cs typeface="+mn-cs"/>
                <a:hlinkClick r:id="rId3">
                  <a:extLst>
                    <a:ext uri="{A12FA001-AC4F-418D-AE19-62706E023703}">
                      <ahyp:hlinkClr xmlns:ahyp="http://schemas.microsoft.com/office/drawing/2018/hyperlinkcolor" xmlns="" val="tx"/>
                    </a:ext>
                  </a:extLst>
                </a:hlinkClick>
              </a:rPr>
              <a:t>Acts 11:26</a:t>
            </a:r>
            <a:r>
              <a:rPr lang="en-US" sz="1200" b="0" i="0" u="none" strike="noStrike" kern="1200" dirty="0">
                <a:solidFill>
                  <a:schemeClr val="tx1"/>
                </a:solidFill>
                <a:effectLst/>
                <a:latin typeface="+mn-lt"/>
                <a:ea typeface="+mn-ea"/>
                <a:cs typeface="+mn-cs"/>
              </a:rPr>
              <a:t>).</a:t>
            </a:r>
          </a:p>
          <a:p>
            <a:pPr rtl="0"/>
            <a:r>
              <a:rPr lang="en-US" sz="1200" b="0" i="1" u="none" strike="noStrike" kern="1200" baseline="0" dirty="0">
                <a:solidFill>
                  <a:schemeClr val="tx1"/>
                </a:solidFill>
                <a:latin typeface="+mn-lt"/>
                <a:ea typeface="+mn-ea"/>
                <a:cs typeface="+mn-cs"/>
              </a:rPr>
              <a:t>to open their eyes, in order to turn them from darkness to light, and from the power of Satan to God, that they may receive forgiveness of sins and an </a:t>
            </a:r>
            <a:r>
              <a:rPr lang="en-US" sz="1200" b="1" i="1" u="none" strike="noStrike" kern="1200" baseline="0" dirty="0">
                <a:solidFill>
                  <a:schemeClr val="tx1"/>
                </a:solidFill>
                <a:latin typeface="+mn-lt"/>
                <a:ea typeface="+mn-ea"/>
                <a:cs typeface="+mn-cs"/>
              </a:rPr>
              <a:t>inheritance among those who are sanctified </a:t>
            </a:r>
            <a:r>
              <a:rPr lang="en-US" sz="1200" b="0" i="1" u="none" strike="noStrike" kern="1200" baseline="0" dirty="0">
                <a:solidFill>
                  <a:schemeClr val="tx1"/>
                </a:solidFill>
                <a:latin typeface="+mn-lt"/>
                <a:ea typeface="+mn-ea"/>
                <a:cs typeface="+mn-cs"/>
              </a:rPr>
              <a:t>by faith in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26:18</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5"/>
          </p:nvPr>
        </p:nvSpPr>
        <p:spPr/>
        <p:txBody>
          <a:bodyPr/>
          <a:lstStyle/>
          <a:p>
            <a:fld id="{ED4D1F82-708F-4C88-A768-A95C298FF348}" type="slidenum">
              <a:rPr lang="en-US" smtClean="0"/>
              <a:t>2</a:t>
            </a:fld>
            <a:endParaRPr lang="en-US"/>
          </a:p>
        </p:txBody>
      </p:sp>
    </p:spTree>
    <p:extLst>
      <p:ext uri="{BB962C8B-B14F-4D97-AF65-F5344CB8AC3E}">
        <p14:creationId xmlns:p14="http://schemas.microsoft.com/office/powerpoint/2010/main" val="3309723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a:t>
            </a:r>
            <a:r>
              <a:rPr lang="en-US" altLang="en-US" sz="1200" dirty="0">
                <a:solidFill>
                  <a:schemeClr val="bg1"/>
                </a:solidFill>
              </a:rPr>
              <a:t>The time is now to rise up and build our </a:t>
            </a:r>
            <a:r>
              <a:rPr lang="en-US" altLang="en-US" sz="1200" u="sng" dirty="0">
                <a:solidFill>
                  <a:schemeClr val="bg1"/>
                </a:solidFill>
              </a:rPr>
              <a:t>faith</a:t>
            </a:r>
            <a:r>
              <a:rPr lang="en-US" altLang="en-US" sz="1200" dirty="0">
                <a:solidFill>
                  <a:schemeClr val="bg1"/>
                </a:solidFill>
              </a:rPr>
              <a:t>.   (</a:t>
            </a:r>
            <a:r>
              <a:rPr lang="en-US" altLang="en-US" sz="1200" b="1" dirty="0">
                <a:solidFill>
                  <a:schemeClr val="bg1"/>
                </a:solidFill>
              </a:rPr>
              <a:t>Col. 2:7</a:t>
            </a:r>
            <a:r>
              <a:rPr lang="en-US" altLang="en-US" sz="1200" dirty="0">
                <a:solidFill>
                  <a:schemeClr val="bg1"/>
                </a:solidFill>
              </a:rPr>
              <a:t>)</a:t>
            </a:r>
            <a:endParaRPr lang="en-US" sz="1200" b="0" i="0"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rooted and </a:t>
            </a:r>
            <a:r>
              <a:rPr lang="en-US" sz="1200" b="1" i="1" u="none" strike="noStrike" kern="1200" baseline="0" dirty="0">
                <a:solidFill>
                  <a:schemeClr val="tx1"/>
                </a:solidFill>
                <a:latin typeface="+mn-lt"/>
                <a:ea typeface="+mn-ea"/>
                <a:cs typeface="+mn-cs"/>
              </a:rPr>
              <a:t>built up in Him </a:t>
            </a:r>
            <a:r>
              <a:rPr lang="en-US" sz="1200" b="0" i="1" u="none" strike="noStrike" kern="1200" baseline="0" dirty="0">
                <a:solidFill>
                  <a:schemeClr val="tx1"/>
                </a:solidFill>
                <a:latin typeface="+mn-lt"/>
                <a:ea typeface="+mn-ea"/>
                <a:cs typeface="+mn-cs"/>
              </a:rPr>
              <a:t>and established in </a:t>
            </a:r>
            <a:r>
              <a:rPr lang="en-US" sz="1200" b="1" i="1" u="none" strike="noStrike" kern="1200" baseline="0" dirty="0">
                <a:solidFill>
                  <a:schemeClr val="tx1"/>
                </a:solidFill>
                <a:latin typeface="+mn-lt"/>
                <a:ea typeface="+mn-ea"/>
                <a:cs typeface="+mn-cs"/>
              </a:rPr>
              <a:t>the faith</a:t>
            </a:r>
            <a:r>
              <a:rPr lang="en-US" sz="1200" b="0" i="1" u="none" strike="noStrike" kern="1200" baseline="0" dirty="0">
                <a:solidFill>
                  <a:schemeClr val="tx1"/>
                </a:solidFill>
                <a:latin typeface="+mn-lt"/>
                <a:ea typeface="+mn-ea"/>
                <a:cs typeface="+mn-cs"/>
              </a:rPr>
              <a:t>, as you have been taught, abounding in it with thanksgiving.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Colossians 2:7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Notice the definite article “</a:t>
            </a:r>
            <a:r>
              <a:rPr lang="en-US" sz="1200" b="1" i="0" u="none" strike="noStrike" kern="1200" baseline="0" dirty="0">
                <a:solidFill>
                  <a:schemeClr val="tx1"/>
                </a:solidFill>
                <a:latin typeface="+mn-lt"/>
                <a:ea typeface="+mn-ea"/>
                <a:cs typeface="+mn-cs"/>
              </a:rPr>
              <a:t>the</a:t>
            </a:r>
            <a:r>
              <a:rPr lang="en-US" sz="1200" b="0" i="0" u="none" strike="noStrike" kern="1200" baseline="0" dirty="0">
                <a:solidFill>
                  <a:schemeClr val="tx1"/>
                </a:solidFill>
                <a:latin typeface="+mn-lt"/>
                <a:ea typeface="+mn-ea"/>
                <a:cs typeface="+mn-cs"/>
              </a:rPr>
              <a:t>”, meaning “</a:t>
            </a:r>
            <a:r>
              <a:rPr lang="en-US" sz="1200" b="1" i="0" u="none" strike="noStrike" kern="1200" baseline="0" dirty="0">
                <a:solidFill>
                  <a:schemeClr val="tx1"/>
                </a:solidFill>
                <a:latin typeface="+mn-lt"/>
                <a:ea typeface="+mn-ea"/>
                <a:cs typeface="+mn-cs"/>
              </a:rPr>
              <a:t>the only faith</a:t>
            </a:r>
            <a:r>
              <a:rPr lang="en-US" sz="1200" b="0" i="0" u="none" strike="noStrike" kern="1200" baseline="0" dirty="0">
                <a:solidFill>
                  <a:schemeClr val="tx1"/>
                </a:solidFill>
                <a:latin typeface="+mn-lt"/>
                <a:ea typeface="+mn-ea"/>
                <a:cs typeface="+mn-cs"/>
              </a:rPr>
              <a:t>” taught in the Bible.</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if indeed you continue in </a:t>
            </a:r>
            <a:r>
              <a:rPr lang="en-US" sz="1200" b="1" i="1" u="none" strike="noStrike" kern="1200" baseline="0" dirty="0">
                <a:solidFill>
                  <a:schemeClr val="tx1"/>
                </a:solidFill>
                <a:latin typeface="+mn-lt"/>
                <a:ea typeface="+mn-ea"/>
                <a:cs typeface="+mn-cs"/>
              </a:rPr>
              <a:t>the faith</a:t>
            </a:r>
            <a:r>
              <a:rPr lang="en-US" sz="1200" b="0" i="1" u="none" strike="noStrike" kern="1200" baseline="0" dirty="0">
                <a:solidFill>
                  <a:schemeClr val="tx1"/>
                </a:solidFill>
                <a:latin typeface="+mn-lt"/>
                <a:ea typeface="+mn-ea"/>
                <a:cs typeface="+mn-cs"/>
              </a:rPr>
              <a:t>, grounded and steadfast, and are </a:t>
            </a:r>
            <a:r>
              <a:rPr lang="en-US" sz="1200" b="1" i="1" u="none" strike="noStrike" kern="1200" baseline="0" dirty="0">
                <a:solidFill>
                  <a:schemeClr val="tx1"/>
                </a:solidFill>
                <a:latin typeface="+mn-lt"/>
                <a:ea typeface="+mn-ea"/>
                <a:cs typeface="+mn-cs"/>
              </a:rPr>
              <a:t>not moved away </a:t>
            </a:r>
            <a:r>
              <a:rPr lang="en-US" sz="1200" b="0" i="1" u="none" strike="noStrike" kern="1200" baseline="0" dirty="0">
                <a:solidFill>
                  <a:schemeClr val="tx1"/>
                </a:solidFill>
                <a:latin typeface="+mn-lt"/>
                <a:ea typeface="+mn-ea"/>
                <a:cs typeface="+mn-cs"/>
              </a:rPr>
              <a:t>from the hope of the gospel which you heard, which was preached to every creature under heaven, of which I, Paul, became a minister.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Colossians 1:23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If I am grounded and not moved from the faith, what happens?</a:t>
            </a:r>
          </a:p>
          <a:p>
            <a:pPr rtl="0"/>
            <a:r>
              <a:rPr lang="en-US" sz="1200" b="1" i="1" u="none" strike="noStrike" kern="1200" baseline="0" dirty="0">
                <a:solidFill>
                  <a:schemeClr val="tx1"/>
                </a:solidFill>
                <a:latin typeface="+mn-lt"/>
                <a:ea typeface="+mn-ea"/>
                <a:cs typeface="+mn-cs"/>
              </a:rPr>
              <a:t>in the body </a:t>
            </a:r>
            <a:r>
              <a:rPr lang="en-US" sz="1200" b="0" i="1" u="none" strike="noStrike" kern="1200" baseline="0" dirty="0">
                <a:solidFill>
                  <a:schemeClr val="tx1"/>
                </a:solidFill>
                <a:latin typeface="+mn-lt"/>
                <a:ea typeface="+mn-ea"/>
                <a:cs typeface="+mn-cs"/>
              </a:rPr>
              <a:t>of </a:t>
            </a:r>
            <a:r>
              <a:rPr lang="en-US" sz="1200" b="1" i="1" u="none" strike="noStrike" kern="1200" baseline="0" dirty="0">
                <a:solidFill>
                  <a:schemeClr val="tx1"/>
                </a:solidFill>
                <a:latin typeface="+mn-lt"/>
                <a:ea typeface="+mn-ea"/>
                <a:cs typeface="+mn-cs"/>
              </a:rPr>
              <a:t>His flesh </a:t>
            </a:r>
            <a:r>
              <a:rPr lang="en-US" sz="1200" b="0" i="1" u="none" strike="noStrike" kern="1200" baseline="0" dirty="0">
                <a:solidFill>
                  <a:schemeClr val="tx1"/>
                </a:solidFill>
                <a:latin typeface="+mn-lt"/>
                <a:ea typeface="+mn-ea"/>
                <a:cs typeface="+mn-cs"/>
              </a:rPr>
              <a:t>through death, to </a:t>
            </a:r>
            <a:r>
              <a:rPr lang="en-US" sz="1200" b="1" i="1" u="none" strike="noStrike" kern="1200" baseline="0" dirty="0">
                <a:solidFill>
                  <a:schemeClr val="tx1"/>
                </a:solidFill>
                <a:latin typeface="+mn-lt"/>
                <a:ea typeface="+mn-ea"/>
                <a:cs typeface="+mn-cs"/>
              </a:rPr>
              <a:t>present you holy, and blameless</a:t>
            </a:r>
            <a:r>
              <a:rPr lang="en-US" sz="1200" b="0" i="1" u="none" strike="noStrike" kern="1200" baseline="0" dirty="0">
                <a:solidFill>
                  <a:schemeClr val="tx1"/>
                </a:solidFill>
                <a:latin typeface="+mn-lt"/>
                <a:ea typeface="+mn-ea"/>
                <a:cs typeface="+mn-cs"/>
              </a:rPr>
              <a:t>, and </a:t>
            </a:r>
            <a:r>
              <a:rPr lang="en-US" sz="1200" b="1" i="1" u="none" strike="noStrike" kern="1200" baseline="0" dirty="0">
                <a:solidFill>
                  <a:schemeClr val="tx1"/>
                </a:solidFill>
                <a:latin typeface="+mn-lt"/>
                <a:ea typeface="+mn-ea"/>
                <a:cs typeface="+mn-cs"/>
              </a:rPr>
              <a:t>above reproach </a:t>
            </a:r>
            <a:r>
              <a:rPr lang="en-US" sz="1200" b="0" i="1" u="none" strike="noStrike" kern="1200" baseline="0" dirty="0">
                <a:solidFill>
                  <a:schemeClr val="tx1"/>
                </a:solidFill>
                <a:latin typeface="+mn-lt"/>
                <a:ea typeface="+mn-ea"/>
                <a:cs typeface="+mn-cs"/>
              </a:rPr>
              <a:t>in His sight—</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Colossians 1:22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b. In Him. He will present you blameless to His Father.</a:t>
            </a:r>
          </a:p>
          <a:p>
            <a:pPr rtl="0"/>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c. Christ, intensely and constantly dwell in the hearts by faith: for the man’s heart is not God’s house, without Christ dwelling in the heart, it is full of every foul and unclean spirit; because Satan and his angels will endeavor to fill every heart that rejects God.</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d. Paul’s prayer for you is:</a:t>
            </a:r>
          </a:p>
          <a:p>
            <a:pPr rtl="0"/>
            <a:r>
              <a:rPr lang="en-US" sz="1200" b="0" i="1" u="none" strike="noStrike" kern="1200" baseline="0" dirty="0">
                <a:solidFill>
                  <a:schemeClr val="tx1"/>
                </a:solidFill>
                <a:latin typeface="+mn-lt"/>
                <a:ea typeface="+mn-ea"/>
                <a:cs typeface="+mn-cs"/>
              </a:rPr>
              <a:t>that Christ may dwell in your hearts through faith; that you, being rooted and grounded in love,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3:17</a:t>
            </a:r>
            <a:r>
              <a:rPr lang="en-US" sz="1200" b="0" i="0" u="none" strike="noStrike" kern="1200" baseline="0" dirty="0">
                <a:solidFill>
                  <a:schemeClr val="tx1"/>
                </a:solidFill>
                <a:latin typeface="+mn-lt"/>
                <a:ea typeface="+mn-ea"/>
                <a:cs typeface="+mn-cs"/>
              </a:rPr>
              <a:t>)</a:t>
            </a:r>
          </a:p>
          <a:p>
            <a:pPr rtl="0"/>
            <a:r>
              <a:rPr lang="en-US" sz="1200" b="1" i="0" u="none" strike="noStrike" kern="1200" baseline="0" dirty="0">
                <a:solidFill>
                  <a:schemeClr val="tx1"/>
                </a:solidFill>
                <a:latin typeface="+mn-lt"/>
                <a:ea typeface="+mn-ea"/>
                <a:cs typeface="+mn-cs"/>
              </a:rPr>
              <a:t>&gt;&gt;&gt;&gt;&gt;&gt;&gt;&gt;&gt;&gt;&gt;&gt;&gt;&gt;&gt;&gt;&gt;&gt;&gt;&gt;&gt;&gt;&gt;&gt;&gt;&gt;</a:t>
            </a:r>
          </a:p>
          <a:p>
            <a:pPr marL="609600" indent="-609600"/>
            <a:r>
              <a:rPr lang="en-US" altLang="en-US" b="1" u="none" dirty="0">
                <a:solidFill>
                  <a:schemeClr val="bg1"/>
                </a:solidFill>
              </a:rPr>
              <a:t>    2. </a:t>
            </a:r>
            <a:r>
              <a:rPr lang="en-US" altLang="en-US" u="sng" dirty="0">
                <a:solidFill>
                  <a:schemeClr val="bg1"/>
                </a:solidFill>
              </a:rPr>
              <a:t>Faith</a:t>
            </a:r>
            <a:r>
              <a:rPr lang="en-US" altLang="en-US" dirty="0">
                <a:solidFill>
                  <a:schemeClr val="bg1"/>
                </a:solidFill>
              </a:rPr>
              <a:t> is rooted in Christ.</a:t>
            </a:r>
          </a:p>
          <a:p>
            <a:pPr marL="609600" marR="0" lvl="0" indent="-60960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a. It is not usual with the apostle to employ this double metaphor, taken partly from the growth of a tree and the increase of a building. </a:t>
            </a:r>
          </a:p>
          <a:p>
            <a:pPr rtl="0"/>
            <a:r>
              <a:rPr lang="en-US" sz="1200" b="0" i="1" u="none" strike="noStrike" kern="1200" baseline="0" dirty="0">
                <a:solidFill>
                  <a:schemeClr val="tx1"/>
                </a:solidFill>
                <a:latin typeface="+mn-lt"/>
                <a:ea typeface="+mn-ea"/>
                <a:cs typeface="+mn-cs"/>
              </a:rPr>
              <a:t>And if some of the branches were broken off, and you, being a wild olive tree, were grafted in among them, and with them </a:t>
            </a:r>
            <a:r>
              <a:rPr lang="en-US" sz="1200" b="1" i="1" u="none" strike="noStrike" kern="1200" baseline="0" dirty="0">
                <a:solidFill>
                  <a:schemeClr val="tx1"/>
                </a:solidFill>
                <a:latin typeface="+mn-lt"/>
                <a:ea typeface="+mn-ea"/>
                <a:cs typeface="+mn-cs"/>
              </a:rPr>
              <a:t>became a partaker of the root and fatness of the olive tree</a:t>
            </a:r>
            <a:r>
              <a:rPr lang="en-US" sz="1200" b="0" i="1" u="none" strike="noStrike" kern="1200" baseline="0" dirty="0">
                <a:solidFill>
                  <a:schemeClr val="tx1"/>
                </a:solidFill>
                <a:latin typeface="+mn-lt"/>
                <a:ea typeface="+mn-ea"/>
                <a:cs typeface="+mn-cs"/>
              </a:rPr>
              <a:t>, do not boast against the branches. But if you do boast, remember that </a:t>
            </a:r>
            <a:r>
              <a:rPr lang="en-US" sz="1200" b="1" i="1" u="none" strike="noStrike" kern="1200" baseline="0" dirty="0">
                <a:solidFill>
                  <a:schemeClr val="tx1"/>
                </a:solidFill>
                <a:latin typeface="+mn-lt"/>
                <a:ea typeface="+mn-ea"/>
                <a:cs typeface="+mn-cs"/>
              </a:rPr>
              <a:t>you do not support the root</a:t>
            </a:r>
            <a:r>
              <a:rPr lang="en-US" sz="1200" b="0" i="1" u="none" strike="noStrike" kern="1200" baseline="0" dirty="0">
                <a:solidFill>
                  <a:schemeClr val="tx1"/>
                </a:solidFill>
                <a:latin typeface="+mn-lt"/>
                <a:ea typeface="+mn-ea"/>
                <a:cs typeface="+mn-cs"/>
              </a:rPr>
              <a:t>, but the root supports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11:17-18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b. Of yourself, you are nothing, “in Christ” is where you find all blessings.</a:t>
            </a:r>
          </a:p>
          <a:p>
            <a:pPr marL="609600" marR="0" lvl="0" indent="-60960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For he shall be like a tree planted by the waters, Which spreads out its roots by the river, And will not fear when heat comes; But its leaf will be green, And will not be anxious in the year of drought, Nor will cease from yielding fruit.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Jeremiah 17:8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c. In Christ, we have no fear of Satan, in the years of drought we must hold fast to our faith and never stop working for the growth of the church and the glory of God.</a:t>
            </a:r>
          </a:p>
          <a:p>
            <a:pPr rtl="0"/>
            <a:r>
              <a:rPr lang="en-US" sz="1200" b="0" i="1"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Those who are </a:t>
            </a:r>
            <a:r>
              <a:rPr lang="en-US" sz="1200" b="1" i="1" u="none" strike="noStrike" kern="1200" baseline="0" dirty="0">
                <a:solidFill>
                  <a:schemeClr val="tx1"/>
                </a:solidFill>
                <a:latin typeface="+mn-lt"/>
                <a:ea typeface="+mn-ea"/>
                <a:cs typeface="+mn-cs"/>
              </a:rPr>
              <a:t>planted</a:t>
            </a:r>
            <a:r>
              <a:rPr lang="en-US" sz="1200" b="0" i="1" u="none" strike="noStrike" kern="1200" baseline="0" dirty="0">
                <a:solidFill>
                  <a:schemeClr val="tx1"/>
                </a:solidFill>
                <a:latin typeface="+mn-lt"/>
                <a:ea typeface="+mn-ea"/>
                <a:cs typeface="+mn-cs"/>
              </a:rPr>
              <a:t> in the house of the LORD Shall </a:t>
            </a:r>
            <a:r>
              <a:rPr lang="en-US" sz="1200" b="1" i="1" u="none" strike="noStrike" kern="1200" baseline="0" dirty="0">
                <a:solidFill>
                  <a:schemeClr val="tx1"/>
                </a:solidFill>
                <a:latin typeface="+mn-lt"/>
                <a:ea typeface="+mn-ea"/>
                <a:cs typeface="+mn-cs"/>
              </a:rPr>
              <a:t>flourish</a:t>
            </a:r>
            <a:r>
              <a:rPr lang="en-US" sz="1200" b="0" i="1" u="none" strike="noStrike" kern="1200" baseline="0" dirty="0">
                <a:solidFill>
                  <a:schemeClr val="tx1"/>
                </a:solidFill>
                <a:latin typeface="+mn-lt"/>
                <a:ea typeface="+mn-ea"/>
                <a:cs typeface="+mn-cs"/>
              </a:rPr>
              <a:t> in the courts of our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Psalms 92:13</a:t>
            </a:r>
            <a:r>
              <a:rPr lang="en-US" sz="1200" b="0" i="0" u="none" strike="noStrike" kern="1200" baseline="0" dirty="0">
                <a:solidFill>
                  <a:schemeClr val="tx1"/>
                </a:solidFill>
                <a:latin typeface="+mn-lt"/>
                <a:ea typeface="+mn-ea"/>
                <a:cs typeface="+mn-cs"/>
              </a:rPr>
              <a:t>)</a:t>
            </a:r>
          </a:p>
          <a:p>
            <a:pPr marL="609600" indent="-609600"/>
            <a:r>
              <a:rPr lang="en-US" altLang="en-US" dirty="0">
                <a:solidFill>
                  <a:schemeClr val="bg1"/>
                </a:solidFill>
              </a:rPr>
              <a:t>---------------------------------------------</a:t>
            </a:r>
          </a:p>
          <a:p>
            <a:pPr rtl="0"/>
            <a:r>
              <a:rPr lang="en-US" sz="1200" b="0" i="0" u="none" strike="noStrike" kern="1200" baseline="0" dirty="0">
                <a:solidFill>
                  <a:schemeClr val="tx1"/>
                </a:solidFill>
                <a:latin typeface="+mn-lt"/>
                <a:ea typeface="+mn-ea"/>
                <a:cs typeface="+mn-cs"/>
              </a:rPr>
              <a:t>        d. You are being fitted for the temple of God with Christ as the Chief Cornerstone. </a:t>
            </a:r>
          </a:p>
          <a:p>
            <a:pPr rtl="0"/>
            <a:r>
              <a:rPr lang="en-US" sz="1200" b="1" i="1" u="none" strike="noStrike" kern="1200" baseline="0" dirty="0">
                <a:solidFill>
                  <a:schemeClr val="tx1"/>
                </a:solidFill>
                <a:latin typeface="+mn-lt"/>
                <a:ea typeface="+mn-ea"/>
                <a:cs typeface="+mn-cs"/>
              </a:rPr>
              <a:t>in whom </a:t>
            </a:r>
            <a:r>
              <a:rPr lang="en-US" sz="1200" b="0" i="1" u="none" strike="noStrike" kern="1200" baseline="0" dirty="0">
                <a:solidFill>
                  <a:schemeClr val="tx1"/>
                </a:solidFill>
                <a:latin typeface="+mn-lt"/>
                <a:ea typeface="+mn-ea"/>
                <a:cs typeface="+mn-cs"/>
              </a:rPr>
              <a:t>the whole building, being fitted together, </a:t>
            </a:r>
            <a:r>
              <a:rPr lang="en-US" sz="1200" b="1" i="1" u="none" strike="noStrike" kern="1200" baseline="0" dirty="0">
                <a:solidFill>
                  <a:schemeClr val="tx1"/>
                </a:solidFill>
                <a:latin typeface="+mn-lt"/>
                <a:ea typeface="+mn-ea"/>
                <a:cs typeface="+mn-cs"/>
              </a:rPr>
              <a:t>grows</a:t>
            </a:r>
            <a:r>
              <a:rPr lang="en-US" sz="1200" b="0" i="1" u="none" strike="noStrike" kern="1200" baseline="0" dirty="0">
                <a:solidFill>
                  <a:schemeClr val="tx1"/>
                </a:solidFill>
                <a:latin typeface="+mn-lt"/>
                <a:ea typeface="+mn-ea"/>
                <a:cs typeface="+mn-cs"/>
              </a:rPr>
              <a:t> into </a:t>
            </a:r>
            <a:r>
              <a:rPr lang="en-US" sz="1200" b="1" i="1" u="none" strike="noStrike" kern="1200" baseline="0" dirty="0">
                <a:solidFill>
                  <a:schemeClr val="tx1"/>
                </a:solidFill>
                <a:latin typeface="+mn-lt"/>
                <a:ea typeface="+mn-ea"/>
                <a:cs typeface="+mn-cs"/>
              </a:rPr>
              <a:t>a holy temple in the Lord</a:t>
            </a:r>
            <a:r>
              <a:rPr lang="en-US" sz="1200" b="0" i="1" u="none" strike="noStrike" kern="1200" baseline="0" dirty="0">
                <a:solidFill>
                  <a:schemeClr val="tx1"/>
                </a:solidFill>
                <a:latin typeface="+mn-lt"/>
                <a:ea typeface="+mn-ea"/>
                <a:cs typeface="+mn-cs"/>
              </a:rPr>
              <a:t>, in whom you also are being built together for a dwelling place of God in the Spirit.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2:21-22</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e. It </a:t>
            </a:r>
            <a:r>
              <a:rPr lang="en-US" sz="1200" b="1" i="0" u="none" strike="noStrike" kern="1200" baseline="0" dirty="0">
                <a:solidFill>
                  <a:schemeClr val="tx1"/>
                </a:solidFill>
                <a:latin typeface="+mn-lt"/>
                <a:ea typeface="+mn-ea"/>
                <a:cs typeface="+mn-cs"/>
              </a:rPr>
              <a:t>is not </a:t>
            </a:r>
            <a:r>
              <a:rPr lang="en-US" sz="1200" b="0" i="0" u="none" strike="noStrike" kern="1200" baseline="0" dirty="0">
                <a:solidFill>
                  <a:schemeClr val="tx1"/>
                </a:solidFill>
                <a:latin typeface="+mn-lt"/>
                <a:ea typeface="+mn-ea"/>
                <a:cs typeface="+mn-cs"/>
              </a:rPr>
              <a:t>a finished building, but it will continue to increase, and be more and more perfect, till the day of judgment.</a:t>
            </a:r>
            <a:endParaRPr lang="en-US" altLang="en-US" b="0" dirty="0">
              <a:solidFill>
                <a:schemeClr val="bg1"/>
              </a:solidFill>
            </a:endParaRPr>
          </a:p>
          <a:p>
            <a:pPr marL="609600" indent="-609600">
              <a:buNone/>
            </a:pPr>
            <a:r>
              <a:rPr lang="en-US" altLang="en-US" b="1" dirty="0">
                <a:solidFill>
                  <a:schemeClr val="bg1"/>
                </a:solidFill>
              </a:rPr>
              <a:t>&gt;&gt;&gt;&gt;&gt;&gt;&gt;&gt;&gt;&gt;&gt;&gt;&gt;&gt;&gt;&gt;&gt;&gt;&gt;&gt;&gt;&gt;&gt;&gt;&gt;&gt;</a:t>
            </a:r>
          </a:p>
          <a:p>
            <a:pPr marL="609600" indent="-609600"/>
            <a:r>
              <a:rPr lang="en-US" altLang="en-US" b="1" u="none" dirty="0">
                <a:solidFill>
                  <a:schemeClr val="bg1"/>
                </a:solidFill>
              </a:rPr>
              <a:t>    3.</a:t>
            </a:r>
            <a:r>
              <a:rPr lang="en-US" altLang="en-US" u="none" dirty="0">
                <a:solidFill>
                  <a:schemeClr val="bg1"/>
                </a:solidFill>
              </a:rPr>
              <a:t> </a:t>
            </a:r>
            <a:r>
              <a:rPr lang="en-US" altLang="en-US" u="sng" dirty="0">
                <a:solidFill>
                  <a:schemeClr val="bg1"/>
                </a:solidFill>
              </a:rPr>
              <a:t>Faith</a:t>
            </a:r>
            <a:r>
              <a:rPr lang="en-US" altLang="en-US" dirty="0">
                <a:solidFill>
                  <a:schemeClr val="bg1"/>
                </a:solidFill>
              </a:rPr>
              <a:t> is built on Christ.</a:t>
            </a:r>
          </a:p>
          <a:p>
            <a:pPr marL="609600" indent="-609600"/>
            <a:r>
              <a:rPr lang="en-US" altLang="en-US" dirty="0">
                <a:solidFill>
                  <a:schemeClr val="bg1"/>
                </a:solidFill>
              </a:rPr>
              <a:t>        a. Your faith is built on your knowledge of Christ.</a:t>
            </a:r>
          </a:p>
          <a:p>
            <a:pPr rtl="0"/>
            <a:r>
              <a:rPr lang="en-US" sz="1200" b="0" i="1" u="none" strike="noStrike" kern="1200" baseline="0" dirty="0">
                <a:solidFill>
                  <a:schemeClr val="tx1"/>
                </a:solidFill>
                <a:latin typeface="+mn-lt"/>
                <a:ea typeface="+mn-ea"/>
                <a:cs typeface="+mn-cs"/>
              </a:rPr>
              <a:t>So then faith comes by hearing, and hearing by the word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10:17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altLang="en-US" sz="1200" b="0" i="0" u="none" strike="noStrike" kern="1200" baseline="0" dirty="0">
                <a:solidFill>
                  <a:schemeClr val="tx1"/>
                </a:solidFill>
                <a:latin typeface="+mn-lt"/>
                <a:ea typeface="+mn-ea"/>
                <a:cs typeface="+mn-cs"/>
              </a:rPr>
              <a:t>        b. Without knowledge, you cannot abide in Christ and bear fruit. </a:t>
            </a:r>
            <a:endParaRPr lang="en-US" altLang="en-US" dirty="0">
              <a:solidFill>
                <a:schemeClr val="bg1"/>
              </a:solidFill>
            </a:endParaRPr>
          </a:p>
          <a:p>
            <a:pPr rtl="0"/>
            <a:r>
              <a:rPr lang="en-US" sz="1200" b="0" i="1" u="none" strike="noStrike" kern="1200" baseline="0" dirty="0">
                <a:solidFill>
                  <a:schemeClr val="tx1"/>
                </a:solidFill>
                <a:latin typeface="+mn-lt"/>
                <a:ea typeface="+mn-ea"/>
                <a:cs typeface="+mn-cs"/>
              </a:rPr>
              <a:t>Abide in Me, and I in you. As the branch cannot bear fruit of itself, unless it abides in the vine, neither can you, unless you abide in Me. "I am the vine, you are the branches. He who abides in Me, and I in him, bears much fruit; for </a:t>
            </a:r>
            <a:r>
              <a:rPr lang="en-US" sz="1200" b="1" i="1" u="none" strike="noStrike" kern="1200" baseline="0" dirty="0">
                <a:solidFill>
                  <a:schemeClr val="tx1"/>
                </a:solidFill>
                <a:latin typeface="+mn-lt"/>
                <a:ea typeface="+mn-ea"/>
                <a:cs typeface="+mn-cs"/>
              </a:rPr>
              <a:t>without Me you can do nothing</a:t>
            </a:r>
            <a:r>
              <a:rPr lang="en-US" sz="1200" b="0" i="1" u="none" strike="noStrike" kern="1200" baseline="0" dirty="0">
                <a:solidFill>
                  <a:schemeClr val="tx1"/>
                </a:solidFill>
                <a:latin typeface="+mn-lt"/>
                <a:ea typeface="+mn-ea"/>
                <a:cs typeface="+mn-cs"/>
              </a:rPr>
              <a: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John 15:4-5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c. If you do not know God and have faith in His Son Jesus, you cannot be a fellow worker.</a:t>
            </a:r>
          </a:p>
          <a:p>
            <a:pPr rtl="0"/>
            <a:r>
              <a:rPr lang="en-US" sz="1200" b="0" i="1" u="none" strike="noStrike" kern="1200" baseline="0" dirty="0">
                <a:solidFill>
                  <a:schemeClr val="tx1"/>
                </a:solidFill>
                <a:latin typeface="+mn-lt"/>
                <a:ea typeface="+mn-ea"/>
                <a:cs typeface="+mn-cs"/>
              </a:rPr>
              <a:t>For we are God's fellow workers; you are God's field, </a:t>
            </a:r>
            <a:r>
              <a:rPr lang="en-US" sz="1200" b="1" i="1" u="none" strike="noStrike" kern="1200" baseline="0" dirty="0">
                <a:solidFill>
                  <a:schemeClr val="tx1"/>
                </a:solidFill>
                <a:latin typeface="+mn-lt"/>
                <a:ea typeface="+mn-ea"/>
                <a:cs typeface="+mn-cs"/>
              </a:rPr>
              <a:t>you are God's building</a:t>
            </a:r>
            <a:r>
              <a:rPr lang="en-US" sz="1200" b="0" i="1" u="none" strike="noStrike" kern="1200" baseline="0" dirty="0">
                <a:solidFill>
                  <a:schemeClr val="tx1"/>
                </a:solidFill>
                <a:latin typeface="+mn-lt"/>
                <a:ea typeface="+mn-ea"/>
                <a:cs typeface="+mn-cs"/>
              </a:rPr>
              <a:t>. According to the grace of God which was given to me, as a wise master builder I have laid the foundation, and another builds on it. </a:t>
            </a:r>
            <a:r>
              <a:rPr lang="en-US" sz="1200" b="1" i="1" u="none" strike="noStrike" kern="1200" baseline="0" dirty="0">
                <a:solidFill>
                  <a:schemeClr val="tx1"/>
                </a:solidFill>
                <a:latin typeface="+mn-lt"/>
                <a:ea typeface="+mn-ea"/>
                <a:cs typeface="+mn-cs"/>
              </a:rPr>
              <a:t>But let each one take heed how he builds on it</a:t>
            </a:r>
            <a:r>
              <a:rPr lang="en-US" sz="1200" b="0" i="1" u="none" strike="noStrike" kern="1200" baseline="0" dirty="0">
                <a:solidFill>
                  <a:schemeClr val="tx1"/>
                </a:solidFill>
                <a:latin typeface="+mn-lt"/>
                <a:ea typeface="+mn-ea"/>
                <a:cs typeface="+mn-cs"/>
              </a:rPr>
              <a:t>. For no other foundation can anyone lay than that which is laid, which is Jesus Christ.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3:9-11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d. Your faith is built on Christ and it must be strengthened and built up..</a:t>
            </a:r>
          </a:p>
          <a:p>
            <a:pPr rtl="0"/>
            <a:r>
              <a:rPr lang="en-US" sz="1200" b="0" i="1" u="none" strike="noStrike" kern="1200" baseline="0" dirty="0">
                <a:solidFill>
                  <a:schemeClr val="tx1"/>
                </a:solidFill>
                <a:latin typeface="+mn-lt"/>
                <a:ea typeface="+mn-ea"/>
                <a:cs typeface="+mn-cs"/>
              </a:rPr>
              <a:t>But you, beloved, </a:t>
            </a:r>
            <a:r>
              <a:rPr lang="en-US" sz="1200" b="1" i="1" u="none" strike="noStrike" kern="1200" baseline="0" dirty="0">
                <a:solidFill>
                  <a:schemeClr val="tx1"/>
                </a:solidFill>
                <a:latin typeface="+mn-lt"/>
                <a:ea typeface="+mn-ea"/>
                <a:cs typeface="+mn-cs"/>
              </a:rPr>
              <a:t>building yourselves up on your most holy faith</a:t>
            </a:r>
            <a:r>
              <a:rPr lang="en-US" sz="1200" b="0" i="1" u="none" strike="noStrike" kern="1200" baseline="0" dirty="0">
                <a:solidFill>
                  <a:schemeClr val="tx1"/>
                </a:solidFill>
                <a:latin typeface="+mn-lt"/>
                <a:ea typeface="+mn-ea"/>
                <a:cs typeface="+mn-cs"/>
              </a:rPr>
              <a:t>, praying in the Holy Spirit,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Jude 1:20</a:t>
            </a:r>
            <a:r>
              <a:rPr lang="en-US" sz="1200" b="0" i="0" u="none" strike="noStrike" kern="1200" baseline="0" dirty="0">
                <a:solidFill>
                  <a:schemeClr val="tx1"/>
                </a:solidFill>
                <a:latin typeface="+mn-lt"/>
                <a:ea typeface="+mn-ea"/>
                <a:cs typeface="+mn-cs"/>
              </a:rPr>
              <a:t>)</a:t>
            </a:r>
            <a:endParaRPr lang="en-US" altLang="en-US" dirty="0">
              <a:solidFill>
                <a:schemeClr val="bg1"/>
              </a:solidFill>
            </a:endParaRPr>
          </a:p>
          <a:p>
            <a:pPr marL="609600" indent="-609600"/>
            <a:r>
              <a:rPr lang="en-US" altLang="en-US" b="1" dirty="0">
                <a:solidFill>
                  <a:schemeClr val="bg1"/>
                </a:solidFill>
              </a:rPr>
              <a:t>&gt;&gt;&gt;&gt;&gt;&gt;&gt;&gt;&gt;&gt;&gt;&gt;&gt;&gt;&gt;&gt;&gt;&gt;&gt;&gt;&gt;&gt;&gt;&gt;&gt;&gt;</a:t>
            </a:r>
          </a:p>
          <a:p>
            <a:pPr marL="609600" indent="-609600"/>
            <a:r>
              <a:rPr lang="en-US" altLang="en-US" b="1" u="none" dirty="0">
                <a:solidFill>
                  <a:schemeClr val="bg1"/>
                </a:solidFill>
              </a:rPr>
              <a:t>    4</a:t>
            </a:r>
            <a:r>
              <a:rPr lang="en-US" altLang="en-US" u="none" dirty="0">
                <a:solidFill>
                  <a:schemeClr val="bg1"/>
                </a:solidFill>
              </a:rPr>
              <a:t>. </a:t>
            </a:r>
            <a:r>
              <a:rPr lang="en-US" altLang="en-US" u="sng" dirty="0">
                <a:solidFill>
                  <a:schemeClr val="bg1"/>
                </a:solidFill>
              </a:rPr>
              <a:t>Faith</a:t>
            </a:r>
            <a:r>
              <a:rPr lang="en-US" altLang="en-US" dirty="0">
                <a:solidFill>
                  <a:schemeClr val="bg1"/>
                </a:solidFill>
              </a:rPr>
              <a:t> will strengthen us.</a:t>
            </a:r>
          </a:p>
          <a:p>
            <a:pPr rtl="0"/>
            <a:r>
              <a:rPr lang="en-US" sz="1200" b="0" i="1" u="none" strike="noStrike" kern="1200" baseline="0" dirty="0">
                <a:solidFill>
                  <a:schemeClr val="tx1"/>
                </a:solidFill>
                <a:latin typeface="+mn-lt"/>
                <a:ea typeface="+mn-ea"/>
                <a:cs typeface="+mn-cs"/>
              </a:rPr>
              <a:t>Therefore, my beloved brethren, be steadfast, immovable, always abounding in the work of the Lord, knowing that your labor is not in vain in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15:58</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D4D1F82-708F-4C88-A768-A95C298FF348}" type="slidenum">
              <a:rPr lang="en-US" smtClean="0"/>
              <a:t>3</a:t>
            </a:fld>
            <a:endParaRPr lang="en-US"/>
          </a:p>
        </p:txBody>
      </p:sp>
    </p:spTree>
    <p:extLst>
      <p:ext uri="{BB962C8B-B14F-4D97-AF65-F5344CB8AC3E}">
        <p14:creationId xmlns:p14="http://schemas.microsoft.com/office/powerpoint/2010/main" val="3678841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b="1" dirty="0"/>
              <a:t>1. </a:t>
            </a:r>
            <a:r>
              <a:rPr lang="en-US" altLang="en-US" sz="1200" dirty="0">
                <a:solidFill>
                  <a:schemeClr val="bg1"/>
                </a:solidFill>
              </a:rPr>
              <a:t>The time is now to rise up and build the </a:t>
            </a:r>
            <a:r>
              <a:rPr lang="en-US" altLang="en-US" sz="1200" u="sng" dirty="0">
                <a:solidFill>
                  <a:schemeClr val="bg1"/>
                </a:solidFill>
              </a:rPr>
              <a:t>church</a:t>
            </a:r>
            <a:r>
              <a:rPr lang="en-US" altLang="en-US" sz="1200" dirty="0">
                <a:solidFill>
                  <a:schemeClr val="bg1"/>
                </a:solidFill>
              </a:rPr>
              <a:t> (</a:t>
            </a:r>
            <a:r>
              <a:rPr lang="en-US" altLang="en-US" sz="1200" b="1" dirty="0">
                <a:solidFill>
                  <a:schemeClr val="bg1"/>
                </a:solidFill>
              </a:rPr>
              <a:t>Mt. 16:18, Eph. 2:20</a:t>
            </a:r>
            <a:r>
              <a:rPr lang="en-US" altLang="en-US" sz="1200" dirty="0">
                <a:solidFill>
                  <a:schemeClr val="bg1"/>
                </a:solidFill>
              </a:rPr>
              <a:t>).</a:t>
            </a:r>
          </a:p>
          <a:p>
            <a:pPr rtl="0"/>
            <a:r>
              <a:rPr lang="en-US" sz="1200" b="0" i="1" u="none" strike="noStrike" kern="1200" baseline="0" dirty="0">
                <a:solidFill>
                  <a:schemeClr val="tx1"/>
                </a:solidFill>
                <a:latin typeface="+mn-lt"/>
                <a:ea typeface="+mn-ea"/>
                <a:cs typeface="+mn-cs"/>
              </a:rPr>
              <a:t>And I also say to you that you are Peter, and on this rock I will build My church, and the gates of Hades shall not prevail against 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16:18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having been built on the foundation of the apostles and prophets, Jesus Christ Himself being the chief cornerstone,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2:20</a:t>
            </a:r>
            <a:r>
              <a:rPr lang="en-US" sz="1200" b="0" i="0" u="none" strike="noStrike" kern="1200" baseline="0" dirty="0">
                <a:solidFill>
                  <a:schemeClr val="tx1"/>
                </a:solidFill>
                <a:latin typeface="+mn-lt"/>
                <a:ea typeface="+mn-ea"/>
                <a:cs typeface="+mn-cs"/>
              </a:rPr>
              <a:t>)</a:t>
            </a:r>
          </a:p>
          <a:p>
            <a:pPr rtl="0"/>
            <a:r>
              <a:rPr lang="en-US" sz="1200" b="1" i="0" u="none" strike="noStrike" kern="1200" baseline="0" dirty="0">
                <a:solidFill>
                  <a:schemeClr val="tx1"/>
                </a:solidFill>
                <a:latin typeface="+mn-lt"/>
                <a:ea typeface="+mn-ea"/>
                <a:cs typeface="+mn-cs"/>
              </a:rPr>
              <a:t>&gt;&gt;&gt;&gt;&gt;&gt;&gt;&gt;&gt;&gt;&gt;&gt;&gt;&gt;&gt;&gt;&gt;&gt;&gt;&gt;&gt;&gt;&gt;&gt;&gt;&gt;</a:t>
            </a:r>
            <a:endParaRPr lang="en-US" altLang="en-US" sz="1200" dirty="0">
              <a:solidFill>
                <a:schemeClr val="bg1"/>
              </a:solidFill>
            </a:endParaRPr>
          </a:p>
          <a:p>
            <a:pPr marL="609600" indent="-609600"/>
            <a:r>
              <a:rPr lang="en-US" altLang="en-US" sz="1200" dirty="0">
                <a:solidFill>
                  <a:schemeClr val="bg1"/>
                </a:solidFill>
              </a:rPr>
              <a:t>    </a:t>
            </a:r>
            <a:r>
              <a:rPr lang="en-US" altLang="en-US" sz="1200" b="1" dirty="0">
                <a:solidFill>
                  <a:schemeClr val="bg1"/>
                </a:solidFill>
              </a:rPr>
              <a:t>2</a:t>
            </a:r>
            <a:r>
              <a:rPr lang="en-US" altLang="en-US" sz="1200" dirty="0">
                <a:solidFill>
                  <a:schemeClr val="bg1"/>
                </a:solidFill>
              </a:rPr>
              <a:t>. Christ’s </a:t>
            </a:r>
            <a:r>
              <a:rPr lang="en-US" altLang="en-US" sz="1200" u="sng" dirty="0">
                <a:solidFill>
                  <a:schemeClr val="bg1"/>
                </a:solidFill>
              </a:rPr>
              <a:t>Church</a:t>
            </a:r>
            <a:r>
              <a:rPr lang="en-US" altLang="en-US" sz="1200" dirty="0">
                <a:solidFill>
                  <a:schemeClr val="bg1"/>
                </a:solidFill>
              </a:rPr>
              <a:t> will not be destroyed (</a:t>
            </a:r>
            <a:r>
              <a:rPr lang="en-US" altLang="en-US" sz="1200" b="1" dirty="0">
                <a:solidFill>
                  <a:schemeClr val="bg1"/>
                </a:solidFill>
              </a:rPr>
              <a:t>Mt. 16:18</a:t>
            </a:r>
            <a:r>
              <a:rPr lang="en-US" altLang="en-US" sz="1200" dirty="0">
                <a:solidFill>
                  <a:schemeClr val="bg1"/>
                </a:solidFill>
              </a:rPr>
              <a:t>).</a:t>
            </a:r>
          </a:p>
          <a:p>
            <a:pPr rtl="0"/>
            <a:r>
              <a:rPr lang="en-US" sz="1200" b="0" i="1" u="none" strike="noStrike" kern="1200" baseline="0" dirty="0">
                <a:solidFill>
                  <a:schemeClr val="tx1"/>
                </a:solidFill>
                <a:latin typeface="+mn-lt"/>
                <a:ea typeface="+mn-ea"/>
                <a:cs typeface="+mn-cs"/>
              </a:rPr>
              <a:t>As the mountains surround Jerusalem, So the LORD surrounds His people From this time forth and forever. For the scepter of wickedness shall not rest On the land allotted to the righteous, Lest the righteous reach out their hands to iniquity.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Psalms 125:2-3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Are we as a nation, as a state, or a community reaching out for the hand of iniquity?</a:t>
            </a:r>
          </a:p>
          <a:p>
            <a:pPr rtl="0"/>
            <a:r>
              <a:rPr lang="en-US" sz="1200" b="0" i="0" u="none" strike="noStrike" kern="1200" baseline="0" dirty="0">
                <a:solidFill>
                  <a:schemeClr val="tx1"/>
                </a:solidFill>
                <a:latin typeface="+mn-lt"/>
                <a:ea typeface="+mn-ea"/>
                <a:cs typeface="+mn-cs"/>
              </a:rPr>
              <a:t>        b. Failure to do God’s will in reaching out with the gospel is the same as reaching for the hand of iniquity.</a:t>
            </a:r>
          </a:p>
          <a:p>
            <a:pPr rtl="0"/>
            <a:r>
              <a:rPr lang="en-US" sz="1200" b="0" i="0" u="none" strike="noStrike" kern="1200" baseline="0" dirty="0">
                <a:solidFill>
                  <a:schemeClr val="tx1"/>
                </a:solidFill>
                <a:latin typeface="+mn-lt"/>
                <a:ea typeface="+mn-ea"/>
                <a:cs typeface="+mn-cs"/>
              </a:rPr>
              <a:t>        c. The Church will never fail, but the local congregation can have it’s lampstand removed by Christ.</a:t>
            </a:r>
          </a:p>
          <a:p>
            <a:pPr rtl="0"/>
            <a:r>
              <a:rPr lang="en-US" sz="1200" b="0" i="1" u="none" strike="noStrike" kern="1200" baseline="0" dirty="0">
                <a:solidFill>
                  <a:schemeClr val="tx1"/>
                </a:solidFill>
                <a:latin typeface="+mn-lt"/>
                <a:ea typeface="+mn-ea"/>
                <a:cs typeface="+mn-cs"/>
              </a:rPr>
              <a:t>Remember therefore from where you have fallen; repent and do the first works, or else I will come to you quickly and remove your lampstand from its place—unless you repent.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2:5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d. What is the intent of your heart concerning the growth of this congregation?</a:t>
            </a:r>
          </a:p>
          <a:p>
            <a:pPr rtl="0"/>
            <a:r>
              <a:rPr lang="en-US" sz="1200" b="0" i="0" u="none" strike="noStrike" kern="1200" baseline="0" dirty="0">
                <a:solidFill>
                  <a:schemeClr val="tx1"/>
                </a:solidFill>
                <a:latin typeface="+mn-lt"/>
                <a:ea typeface="+mn-ea"/>
                <a:cs typeface="+mn-cs"/>
              </a:rPr>
              <a:t>        e. Is it right with God?</a:t>
            </a:r>
          </a:p>
          <a:p>
            <a:pPr rtl="0"/>
            <a:r>
              <a:rPr lang="en-US" sz="1200" b="0" i="1" u="none" strike="noStrike" kern="1200" baseline="0" dirty="0">
                <a:solidFill>
                  <a:schemeClr val="tx1"/>
                </a:solidFill>
                <a:latin typeface="+mn-lt"/>
                <a:ea typeface="+mn-ea"/>
                <a:cs typeface="+mn-cs"/>
              </a:rPr>
              <a:t>"I know your works, that you are neither cold nor hot. I could wish you were cold or hot.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3:15</a:t>
            </a:r>
            <a:r>
              <a:rPr lang="en-US" sz="1200" b="0" i="0" u="none" strike="noStrike" kern="1200" baseline="0" dirty="0">
                <a:solidFill>
                  <a:schemeClr val="tx1"/>
                </a:solidFill>
                <a:latin typeface="+mn-lt"/>
                <a:ea typeface="+mn-ea"/>
                <a:cs typeface="+mn-cs"/>
              </a:rPr>
              <a:t>)</a:t>
            </a:r>
            <a:endParaRPr lang="en-US" altLang="en-US" sz="1200" dirty="0">
              <a:solidFill>
                <a:schemeClr val="bg1"/>
              </a:solidFill>
            </a:endParaRPr>
          </a:p>
          <a:p>
            <a:pPr marL="609600" indent="-609600">
              <a:buNone/>
            </a:pPr>
            <a:r>
              <a:rPr lang="en-US" altLang="en-US" sz="1200" b="1" dirty="0">
                <a:solidFill>
                  <a:schemeClr val="bg1"/>
                </a:solidFill>
              </a:rPr>
              <a:t>&gt;&gt;&gt;&gt;&gt;&gt;&gt;&gt;&gt;&gt;&gt;&gt;&gt;&gt;&gt;&gt;&gt;&gt;&gt;&gt;&gt;&gt;&gt;&gt;&gt;&gt;</a:t>
            </a:r>
          </a:p>
          <a:p>
            <a:pPr marL="609600" indent="-609600"/>
            <a:r>
              <a:rPr lang="en-US" altLang="en-US" sz="1200" dirty="0">
                <a:solidFill>
                  <a:schemeClr val="bg1"/>
                </a:solidFill>
              </a:rPr>
              <a:t>    </a:t>
            </a:r>
            <a:r>
              <a:rPr lang="en-US" altLang="en-US" sz="1200" b="1" dirty="0">
                <a:solidFill>
                  <a:schemeClr val="bg1"/>
                </a:solidFill>
              </a:rPr>
              <a:t>3</a:t>
            </a:r>
            <a:r>
              <a:rPr lang="en-US" altLang="en-US" sz="1200" dirty="0">
                <a:solidFill>
                  <a:schemeClr val="bg1"/>
                </a:solidFill>
              </a:rPr>
              <a:t>. Christ’s </a:t>
            </a:r>
            <a:r>
              <a:rPr lang="en-US" altLang="en-US" sz="1200" u="sng" dirty="0">
                <a:solidFill>
                  <a:schemeClr val="bg1"/>
                </a:solidFill>
              </a:rPr>
              <a:t>Church</a:t>
            </a:r>
            <a:r>
              <a:rPr lang="en-US" altLang="en-US" sz="1200" dirty="0">
                <a:solidFill>
                  <a:schemeClr val="bg1"/>
                </a:solidFill>
              </a:rPr>
              <a:t> fits and grows together to the Temple of the Lord (</a:t>
            </a:r>
            <a:r>
              <a:rPr lang="en-US" altLang="en-US" sz="1200" b="1" dirty="0">
                <a:solidFill>
                  <a:schemeClr val="bg1"/>
                </a:solidFill>
              </a:rPr>
              <a:t>Eph. 2:20-21</a:t>
            </a:r>
            <a:r>
              <a:rPr lang="en-US" altLang="en-US" sz="1200" dirty="0">
                <a:solidFill>
                  <a:schemeClr val="bg1"/>
                </a:solidFill>
              </a:rPr>
              <a:t>).</a:t>
            </a:r>
            <a:endParaRPr lang="en-US" altLang="en-US" sz="1200" i="1" dirty="0">
              <a:solidFill>
                <a:schemeClr val="bg1"/>
              </a:solidFill>
            </a:endParaRPr>
          </a:p>
          <a:p>
            <a:pPr rtl="0"/>
            <a:r>
              <a:rPr lang="en-US" sz="1200" b="0" i="1" u="none" strike="noStrike" kern="1200" baseline="0" dirty="0">
                <a:solidFill>
                  <a:schemeClr val="tx1"/>
                </a:solidFill>
                <a:latin typeface="+mn-lt"/>
                <a:ea typeface="+mn-ea"/>
                <a:cs typeface="+mn-cs"/>
              </a:rPr>
              <a:t>If anyone defiles the temple of God, </a:t>
            </a:r>
            <a:r>
              <a:rPr lang="en-US" sz="1200" b="1" i="1" u="none" strike="noStrike" kern="1200" baseline="0" dirty="0">
                <a:solidFill>
                  <a:schemeClr val="tx1"/>
                </a:solidFill>
                <a:latin typeface="+mn-lt"/>
                <a:ea typeface="+mn-ea"/>
                <a:cs typeface="+mn-cs"/>
              </a:rPr>
              <a:t>God will destroy him</a:t>
            </a:r>
            <a:r>
              <a:rPr lang="en-US" sz="1200" b="0" i="1" u="none" strike="noStrike" kern="1200" baseline="0" dirty="0">
                <a:solidFill>
                  <a:schemeClr val="tx1"/>
                </a:solidFill>
                <a:latin typeface="+mn-lt"/>
                <a:ea typeface="+mn-ea"/>
                <a:cs typeface="+mn-cs"/>
              </a:rPr>
              <a:t>. For the temple of God is holy, which temple you are.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3:17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Do you defile the temple of God by not keeping His commandments?</a:t>
            </a:r>
          </a:p>
          <a:p>
            <a:pPr rtl="0"/>
            <a:r>
              <a:rPr lang="en-US" sz="1200" b="0" i="1" u="none" strike="noStrike" kern="1200" baseline="0" dirty="0">
                <a:solidFill>
                  <a:schemeClr val="tx1"/>
                </a:solidFill>
                <a:latin typeface="+mn-lt"/>
                <a:ea typeface="+mn-ea"/>
                <a:cs typeface="+mn-cs"/>
              </a:rPr>
              <a:t>Go therefore and make disciples of all the nations, baptizing them in the name of the Father and of the Son and of the Holy Spirit, teaching them to observe all things that I have commanded you; and lo, I am with you always, even to the end of the age.“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Matthew 28:19-20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b. Are we working in this nation, this state, this county or this city to prepare souls for Christ?</a:t>
            </a:r>
          </a:p>
          <a:p>
            <a:pPr rtl="0"/>
            <a:r>
              <a:rPr lang="en-US" sz="1200" b="0" i="0" u="none" strike="noStrike" kern="1200" baseline="0" dirty="0">
                <a:solidFill>
                  <a:schemeClr val="tx1"/>
                </a:solidFill>
                <a:latin typeface="+mn-lt"/>
                <a:ea typeface="+mn-ea"/>
                <a:cs typeface="+mn-cs"/>
              </a:rPr>
              <a:t>        c. Look around you, RANGER is a desperate mission field.</a:t>
            </a:r>
          </a:p>
          <a:p>
            <a:pPr rtl="0"/>
            <a:r>
              <a:rPr lang="en-US" sz="1200" b="0" i="0" u="none" strike="noStrike" kern="1200" baseline="0" dirty="0">
                <a:solidFill>
                  <a:schemeClr val="tx1"/>
                </a:solidFill>
                <a:latin typeface="+mn-lt"/>
                <a:ea typeface="+mn-ea"/>
                <a:cs typeface="+mn-cs"/>
              </a:rPr>
              <a:t>        e. Can you pay the preacher to do your work for Christ, if he is successful, will he get you to heaven?</a:t>
            </a:r>
          </a:p>
          <a:p>
            <a:pPr rtl="0"/>
            <a:r>
              <a:rPr lang="en-US" sz="1200" b="0" i="0" u="none" strike="noStrike" kern="1200" baseline="0" dirty="0">
                <a:solidFill>
                  <a:schemeClr val="tx1"/>
                </a:solidFill>
                <a:latin typeface="+mn-lt"/>
                <a:ea typeface="+mn-ea"/>
                <a:cs typeface="+mn-cs"/>
              </a:rPr>
              <a:t>        f. If he fails, will you still go to heaven because you paid him instead of obeying Jesus’ commands?</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what agreement has the temple of God with idols? For </a:t>
            </a:r>
            <a:r>
              <a:rPr lang="en-US" sz="1200" b="1" i="1" u="none" strike="noStrike" kern="1200" baseline="0" dirty="0">
                <a:solidFill>
                  <a:schemeClr val="tx1"/>
                </a:solidFill>
                <a:latin typeface="+mn-lt"/>
                <a:ea typeface="+mn-ea"/>
                <a:cs typeface="+mn-cs"/>
              </a:rPr>
              <a:t>you are the temple</a:t>
            </a:r>
            <a:r>
              <a:rPr lang="en-US" sz="1200" b="0" i="1" u="none" strike="noStrike" kern="1200" baseline="0" dirty="0">
                <a:solidFill>
                  <a:schemeClr val="tx1"/>
                </a:solidFill>
                <a:latin typeface="+mn-lt"/>
                <a:ea typeface="+mn-ea"/>
                <a:cs typeface="+mn-cs"/>
              </a:rPr>
              <a:t> of the living God. As God has said: "I WILL DWELL IN THEM AND WALK AMONG THEM. I WILL BE THEIR GOD, AND THEY SHALL BE MY PEOPLE."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Corinthians 6:16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4. Does God dwell with us? Is He among us today? Has He failed to show up for our worship service today?  Is it because of your failure to obey His commands?</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marL="609600" indent="-609600"/>
            <a:endParaRPr lang="en-US" altLang="en-US" sz="1200"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fld id="{ED4D1F82-708F-4C88-A768-A95C298FF348}" type="slidenum">
              <a:rPr lang="en-US" smtClean="0"/>
              <a:t>4</a:t>
            </a:fld>
            <a:endParaRPr lang="en-US"/>
          </a:p>
        </p:txBody>
      </p:sp>
    </p:spTree>
    <p:extLst>
      <p:ext uri="{BB962C8B-B14F-4D97-AF65-F5344CB8AC3E}">
        <p14:creationId xmlns:p14="http://schemas.microsoft.com/office/powerpoint/2010/main" val="4037981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On behalf of our elders, I plead with you, “</a:t>
            </a:r>
            <a:r>
              <a:rPr lang="en-US" altLang="en-US" sz="1200" dirty="0">
                <a:solidFill>
                  <a:schemeClr val="bg1"/>
                </a:solidFill>
              </a:rPr>
              <a:t>The Time To Build and Rebuild this house of the Lord Is Now!”</a:t>
            </a:r>
          </a:p>
          <a:p>
            <a:r>
              <a:rPr lang="en-US" altLang="en-US" sz="1200" dirty="0">
                <a:solidFill>
                  <a:schemeClr val="bg1"/>
                </a:solidFill>
              </a:rPr>
              <a:t>        a. Before we condemn anyone, let us look at ourselves first.</a:t>
            </a:r>
          </a:p>
          <a:p>
            <a:pPr rtl="0"/>
            <a:r>
              <a:rPr lang="en-US" sz="1200" b="0" i="1" u="none" strike="noStrike" kern="1200" baseline="0" dirty="0">
                <a:solidFill>
                  <a:schemeClr val="tx1"/>
                </a:solidFill>
                <a:latin typeface="+mn-lt"/>
                <a:ea typeface="+mn-ea"/>
                <a:cs typeface="+mn-cs"/>
              </a:rPr>
              <a:t>"Though I speak, my grief is not relieved; And if I remain silent, how am I eased?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Job 16:6</a:t>
            </a:r>
            <a:r>
              <a:rPr lang="en-US" sz="1200" b="0" i="0" u="none" strike="noStrike" kern="1200" baseline="0" dirty="0">
                <a:solidFill>
                  <a:schemeClr val="tx1"/>
                </a:solidFill>
                <a:latin typeface="+mn-lt"/>
                <a:ea typeface="+mn-ea"/>
                <a:cs typeface="+mn-cs"/>
              </a:rPr>
              <a:t>)</a:t>
            </a:r>
            <a:endParaRPr lang="en-US" altLang="en-US" sz="1200" dirty="0">
              <a:solidFill>
                <a:schemeClr val="bg1"/>
              </a:solidFill>
            </a:endParaRPr>
          </a:p>
          <a:p>
            <a:r>
              <a:rPr lang="en-US" sz="1200" dirty="0">
                <a:solidFill>
                  <a:schemeClr val="bg1"/>
                </a:solidFill>
              </a:rPr>
              <a:t>    2. If we remaining silent, on any subject concerning the saving o souls, it is un-Christ like.</a:t>
            </a:r>
          </a:p>
          <a:p>
            <a:r>
              <a:rPr lang="en-US" dirty="0"/>
              <a:t>    3. Remember the plight of the lepers:</a:t>
            </a:r>
          </a:p>
          <a:p>
            <a:pPr rtl="0"/>
            <a:r>
              <a:rPr lang="en-US" sz="1200" b="0" i="1" u="none" strike="noStrike" kern="1200" baseline="0" dirty="0">
                <a:solidFill>
                  <a:schemeClr val="tx1"/>
                </a:solidFill>
                <a:latin typeface="+mn-lt"/>
                <a:ea typeface="+mn-ea"/>
                <a:cs typeface="+mn-cs"/>
              </a:rPr>
              <a:t>Then they said to one another, "</a:t>
            </a:r>
            <a:r>
              <a:rPr lang="en-US" sz="1200" b="1" i="1" u="none" strike="noStrike" kern="1200" baseline="0" dirty="0">
                <a:solidFill>
                  <a:schemeClr val="tx1"/>
                </a:solidFill>
                <a:latin typeface="+mn-lt"/>
                <a:ea typeface="+mn-ea"/>
                <a:cs typeface="+mn-cs"/>
              </a:rPr>
              <a:t>We are not doing right. This day is a day of good news, and we remain silent</a:t>
            </a:r>
            <a:r>
              <a:rPr lang="en-US" sz="1200" b="0" i="1" u="none" strike="noStrike" kern="1200" baseline="0" dirty="0">
                <a:solidFill>
                  <a:schemeClr val="tx1"/>
                </a:solidFill>
                <a:latin typeface="+mn-lt"/>
                <a:ea typeface="+mn-ea"/>
                <a:cs typeface="+mn-cs"/>
              </a:rPr>
              <a:t>. If we wait until morning light, some punishment will come upon us. Now therefore, come, let us go and tell the king's household."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Kings 7:9</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D4D1F82-708F-4C88-A768-A95C298FF348}" type="slidenum">
              <a:rPr lang="en-US" smtClean="0"/>
              <a:t>5</a:t>
            </a:fld>
            <a:endParaRPr lang="en-US"/>
          </a:p>
        </p:txBody>
      </p:sp>
    </p:spTree>
    <p:extLst>
      <p:ext uri="{BB962C8B-B14F-4D97-AF65-F5344CB8AC3E}">
        <p14:creationId xmlns:p14="http://schemas.microsoft.com/office/powerpoint/2010/main" val="2278527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Invitation: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 The Lord’s plan of Salvation!</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2. Hear the word – </a:t>
            </a:r>
            <a:r>
              <a:rPr lang="en-US" sz="1200" b="1" kern="1200" dirty="0">
                <a:solidFill>
                  <a:schemeClr val="tx1"/>
                </a:solidFill>
                <a:effectLst/>
                <a:latin typeface="+mn-lt"/>
                <a:ea typeface="+mn-ea"/>
                <a:cs typeface="+mn-cs"/>
              </a:rPr>
              <a:t>Romans 10: 17</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So then faith comes by hearing, and hearing by the word of God.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Romans 10:17</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3. Believe it – </a:t>
            </a:r>
            <a:r>
              <a:rPr lang="en-US" sz="1200" b="1" kern="1200" dirty="0">
                <a:solidFill>
                  <a:schemeClr val="tx1"/>
                </a:solidFill>
                <a:effectLst/>
                <a:latin typeface="+mn-lt"/>
                <a:ea typeface="+mn-ea"/>
                <a:cs typeface="+mn-cs"/>
              </a:rPr>
              <a:t>John 8:24</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Therefore I said to you that you will die in your sins; for if you do not believe that I am He, you will die in your sins."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John 8:24</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4. Repent of Sins – </a:t>
            </a:r>
            <a:r>
              <a:rPr lang="en-US" sz="1200" b="1" kern="1200" dirty="0">
                <a:solidFill>
                  <a:schemeClr val="tx1"/>
                </a:solidFill>
                <a:effectLst/>
                <a:latin typeface="+mn-lt"/>
                <a:ea typeface="+mn-ea"/>
                <a:cs typeface="+mn-cs"/>
              </a:rPr>
              <a:t>Acts 2:38 &amp; Acts 17:30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Truly, these times of ignorance God overlooked, but now commands all men everywhere to repent,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Acts 17:30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5. Confess Jesus – </a:t>
            </a:r>
            <a:r>
              <a:rPr lang="en-US" sz="1200" b="1" kern="1200" dirty="0">
                <a:solidFill>
                  <a:schemeClr val="tx1"/>
                </a:solidFill>
                <a:effectLst/>
                <a:latin typeface="+mn-lt"/>
                <a:ea typeface="+mn-ea"/>
                <a:cs typeface="+mn-cs"/>
              </a:rPr>
              <a:t>Romans 10: 9,10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that if you confess with your mouth the Lord Jesus and believe in your heart that God has raised Him from the dead, you will be saved. For with the heart one believes unto righteousness, and with the mouth confession is made unto salvation.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Romans 10:9-10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6. Baptized for Forgiveness of sins – </a:t>
            </a:r>
            <a:r>
              <a:rPr lang="en-US" sz="1200" b="1" kern="1200" dirty="0">
                <a:solidFill>
                  <a:schemeClr val="tx1"/>
                </a:solidFill>
                <a:effectLst/>
                <a:latin typeface="+mn-lt"/>
                <a:ea typeface="+mn-ea"/>
                <a:cs typeface="+mn-cs"/>
              </a:rPr>
              <a:t>Acts 2:38 &amp; Acts 22:16</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now why are you waiting? Arise and be baptized, and wash away your sins, calling on the name of the Lord.' (</a:t>
            </a:r>
            <a:r>
              <a:rPr lang="en-US" sz="1200" b="1" kern="1200" dirty="0">
                <a:solidFill>
                  <a:schemeClr val="tx1"/>
                </a:solidFill>
                <a:effectLst/>
                <a:latin typeface="+mn-lt"/>
                <a:ea typeface="+mn-ea"/>
                <a:cs typeface="+mn-cs"/>
              </a:rPr>
              <a:t>Acts 22:16</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7. THERE IS NO OTHER WAY!</a:t>
            </a:r>
          </a:p>
          <a:p>
            <a:r>
              <a:rPr lang="en-US" sz="1200" kern="1200" dirty="0">
                <a:solidFill>
                  <a:schemeClr val="tx1"/>
                </a:solidFill>
                <a:effectLst/>
                <a:latin typeface="+mn-lt"/>
                <a:ea typeface="+mn-ea"/>
                <a:cs typeface="+mn-cs"/>
              </a:rPr>
              <a:t>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4D1F82-708F-4C88-A768-A95C298FF348}" type="slidenum">
              <a:rPr lang="en-US" smtClean="0"/>
              <a:t>6</a:t>
            </a:fld>
            <a:endParaRPr lang="en-US"/>
          </a:p>
        </p:txBody>
      </p:sp>
    </p:spTree>
    <p:extLst>
      <p:ext uri="{BB962C8B-B14F-4D97-AF65-F5344CB8AC3E}">
        <p14:creationId xmlns:p14="http://schemas.microsoft.com/office/powerpoint/2010/main" val="87499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3E94439-4D3C-4CEC-BF6C-CEF71454BA38}" type="slidenum">
              <a:rPr lang="en-US" altLang="en-US" smtClean="0"/>
              <a:pPr/>
              <a:t>‹#›</a:t>
            </a:fld>
            <a:endParaRPr lang="en-US" altLang="en-US"/>
          </a:p>
        </p:txBody>
      </p:sp>
    </p:spTree>
    <p:extLst>
      <p:ext uri="{BB962C8B-B14F-4D97-AF65-F5344CB8AC3E}">
        <p14:creationId xmlns:p14="http://schemas.microsoft.com/office/powerpoint/2010/main" val="126371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4F83327-176D-4332-9DC8-BB2FB89E48F4}" type="slidenum">
              <a:rPr lang="en-US" altLang="en-US" smtClean="0"/>
              <a:pPr/>
              <a:t>‹#›</a:t>
            </a:fld>
            <a:endParaRPr lang="en-US" altLang="en-US"/>
          </a:p>
        </p:txBody>
      </p:sp>
    </p:spTree>
    <p:extLst>
      <p:ext uri="{BB962C8B-B14F-4D97-AF65-F5344CB8AC3E}">
        <p14:creationId xmlns:p14="http://schemas.microsoft.com/office/powerpoint/2010/main" val="356284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758D0AA-5C4F-44CA-9F32-B265D1FCBD64}" type="slidenum">
              <a:rPr lang="en-US" altLang="en-US" smtClean="0"/>
              <a:pPr/>
              <a:t>‹#›</a:t>
            </a:fld>
            <a:endParaRPr lang="en-US" altLang="en-US"/>
          </a:p>
        </p:txBody>
      </p:sp>
    </p:spTree>
    <p:extLst>
      <p:ext uri="{BB962C8B-B14F-4D97-AF65-F5344CB8AC3E}">
        <p14:creationId xmlns:p14="http://schemas.microsoft.com/office/powerpoint/2010/main" val="204105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CBFE117-7A2A-4A73-8D33-D530814A7DBC}" type="slidenum">
              <a:rPr lang="en-US" altLang="en-US" smtClean="0"/>
              <a:pPr/>
              <a:t>‹#›</a:t>
            </a:fld>
            <a:endParaRPr lang="en-US" altLang="en-US"/>
          </a:p>
        </p:txBody>
      </p:sp>
    </p:spTree>
    <p:extLst>
      <p:ext uri="{BB962C8B-B14F-4D97-AF65-F5344CB8AC3E}">
        <p14:creationId xmlns:p14="http://schemas.microsoft.com/office/powerpoint/2010/main" val="352477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4B4BA20-E3A8-4F48-BB6E-25FB99DAFD68}" type="slidenum">
              <a:rPr lang="en-US" altLang="en-US" smtClean="0"/>
              <a:pPr/>
              <a:t>‹#›</a:t>
            </a:fld>
            <a:endParaRPr lang="en-US" altLang="en-US"/>
          </a:p>
        </p:txBody>
      </p:sp>
    </p:spTree>
    <p:extLst>
      <p:ext uri="{BB962C8B-B14F-4D97-AF65-F5344CB8AC3E}">
        <p14:creationId xmlns:p14="http://schemas.microsoft.com/office/powerpoint/2010/main" val="378882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C4D8C72-3469-447B-9133-12A012354E46}" type="slidenum">
              <a:rPr lang="en-US" altLang="en-US" smtClean="0"/>
              <a:pPr/>
              <a:t>‹#›</a:t>
            </a:fld>
            <a:endParaRPr lang="en-US" altLang="en-US"/>
          </a:p>
        </p:txBody>
      </p:sp>
    </p:spTree>
    <p:extLst>
      <p:ext uri="{BB962C8B-B14F-4D97-AF65-F5344CB8AC3E}">
        <p14:creationId xmlns:p14="http://schemas.microsoft.com/office/powerpoint/2010/main" val="391787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C367F93-8950-471B-8A8B-C9ED48857359}" type="slidenum">
              <a:rPr lang="en-US" altLang="en-US" smtClean="0"/>
              <a:pPr/>
              <a:t>‹#›</a:t>
            </a:fld>
            <a:endParaRPr lang="en-US" altLang="en-US"/>
          </a:p>
        </p:txBody>
      </p:sp>
    </p:spTree>
    <p:extLst>
      <p:ext uri="{BB962C8B-B14F-4D97-AF65-F5344CB8AC3E}">
        <p14:creationId xmlns:p14="http://schemas.microsoft.com/office/powerpoint/2010/main" val="7663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A00FB12B-4B23-4F4D-AF49-D8EAB6B6828E}" type="slidenum">
              <a:rPr lang="en-US" altLang="en-US" smtClean="0"/>
              <a:pPr/>
              <a:t>‹#›</a:t>
            </a:fld>
            <a:endParaRPr lang="en-US" altLang="en-US"/>
          </a:p>
        </p:txBody>
      </p:sp>
    </p:spTree>
    <p:extLst>
      <p:ext uri="{BB962C8B-B14F-4D97-AF65-F5344CB8AC3E}">
        <p14:creationId xmlns:p14="http://schemas.microsoft.com/office/powerpoint/2010/main" val="366635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61E8F210-2EB9-42B6-BB83-8EBD03ECA27E}" type="slidenum">
              <a:rPr lang="en-US" altLang="en-US" smtClean="0"/>
              <a:pPr/>
              <a:t>‹#›</a:t>
            </a:fld>
            <a:endParaRPr lang="en-US" altLang="en-US"/>
          </a:p>
        </p:txBody>
      </p:sp>
    </p:spTree>
    <p:extLst>
      <p:ext uri="{BB962C8B-B14F-4D97-AF65-F5344CB8AC3E}">
        <p14:creationId xmlns:p14="http://schemas.microsoft.com/office/powerpoint/2010/main" val="129523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E6D1E64-D972-4A8D-8714-5DE4AC906FF1}" type="slidenum">
              <a:rPr lang="en-US" altLang="en-US" smtClean="0"/>
              <a:pPr/>
              <a:t>‹#›</a:t>
            </a:fld>
            <a:endParaRPr lang="en-US" altLang="en-US"/>
          </a:p>
        </p:txBody>
      </p:sp>
    </p:spTree>
    <p:extLst>
      <p:ext uri="{BB962C8B-B14F-4D97-AF65-F5344CB8AC3E}">
        <p14:creationId xmlns:p14="http://schemas.microsoft.com/office/powerpoint/2010/main" val="300192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00A1A42-EFAE-4F8E-8888-57D8EE233423}" type="slidenum">
              <a:rPr lang="en-US" altLang="en-US" smtClean="0"/>
              <a:pPr/>
              <a:t>‹#›</a:t>
            </a:fld>
            <a:endParaRPr lang="en-US" altLang="en-US"/>
          </a:p>
        </p:txBody>
      </p:sp>
    </p:spTree>
    <p:extLst>
      <p:ext uri="{BB962C8B-B14F-4D97-AF65-F5344CB8AC3E}">
        <p14:creationId xmlns:p14="http://schemas.microsoft.com/office/powerpoint/2010/main" val="352805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FF8C56"/>
            </a:gs>
            <a:gs pos="69000">
              <a:srgbClr val="FF5736"/>
            </a:gs>
            <a:gs pos="41000">
              <a:srgbClr val="FF2215"/>
            </a:gs>
            <a:gs pos="12000">
              <a:srgbClr val="FF0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F69CF-AFBB-46C3-A892-E0E3DFC77D0B}" type="slidenum">
              <a:rPr lang="en-US" altLang="en-US" smtClean="0"/>
              <a:pPr/>
              <a:t>‹#›</a:t>
            </a:fld>
            <a:endParaRPr lang="en-US" altLang="en-US"/>
          </a:p>
        </p:txBody>
      </p:sp>
    </p:spTree>
    <p:extLst>
      <p:ext uri="{BB962C8B-B14F-4D97-AF65-F5344CB8AC3E}">
        <p14:creationId xmlns:p14="http://schemas.microsoft.com/office/powerpoint/2010/main" val="23387455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rgbClr val="FF8C56"/>
            </a:gs>
            <a:gs pos="78000">
              <a:srgbClr val="FF5736"/>
            </a:gs>
            <a:gs pos="41000">
              <a:srgbClr val="FF2215"/>
            </a:gs>
            <a:gs pos="12000">
              <a:srgbClr val="FF0000"/>
            </a:gs>
          </a:gsLst>
          <a:lin ang="5400000" scaled="1"/>
          <a:tileRect/>
        </a:gradFill>
        <a:effectLst/>
      </p:bgPr>
    </p:bg>
    <p:spTree>
      <p:nvGrpSpPr>
        <p:cNvPr id="1" name=""/>
        <p:cNvGrpSpPr/>
        <p:nvPr/>
      </p:nvGrpSpPr>
      <p:grpSpPr>
        <a:xfrm>
          <a:off x="0" y="0"/>
          <a:ext cx="0" cy="0"/>
          <a:chOff x="0" y="0"/>
          <a:chExt cx="0" cy="0"/>
        </a:xfrm>
      </p:grpSpPr>
      <p:sp>
        <p:nvSpPr>
          <p:cNvPr id="2054" name="Rectangle 6">
            <a:extLst>
              <a:ext uri="{FF2B5EF4-FFF2-40B4-BE49-F238E27FC236}">
                <a16:creationId xmlns:a16="http://schemas.microsoft.com/office/drawing/2014/main" xmlns="" id="{70F4C9A5-A8B5-4F42-BB3F-E4894E8E3727}"/>
              </a:ext>
            </a:extLst>
          </p:cNvPr>
          <p:cNvSpPr>
            <a:spLocks noGrp="1" noChangeArrowheads="1"/>
          </p:cNvSpPr>
          <p:nvPr>
            <p:ph type="ctrTitle"/>
          </p:nvPr>
        </p:nvSpPr>
        <p:spPr>
          <a:xfrm>
            <a:off x="533400" y="1600200"/>
            <a:ext cx="11049000" cy="990600"/>
          </a:xfrm>
          <a:scene3d>
            <a:camera prst="orthographicFront"/>
            <a:lightRig rig="threePt" dir="t"/>
          </a:scene3d>
          <a:sp3d>
            <a:bevelT w="114300" prst="artDeco"/>
          </a:sp3d>
        </p:spPr>
        <p:txBody>
          <a:bodyPr>
            <a:noAutofit/>
          </a:bodyPr>
          <a:lstStyle/>
          <a:p>
            <a:r>
              <a:rPr lang="en-US" altLang="en-US" sz="7200" dirty="0">
                <a:solidFill>
                  <a:schemeClr val="bg1"/>
                </a:solidFill>
                <a:effectLst>
                  <a:outerShdw blurRad="38100" dist="38100" dir="2700000" algn="tl">
                    <a:srgbClr val="000000">
                      <a:alpha val="43137"/>
                    </a:srgbClr>
                  </a:outerShdw>
                </a:effectLst>
              </a:rPr>
              <a:t>The Time To Build</a:t>
            </a:r>
          </a:p>
        </p:txBody>
      </p:sp>
      <p:sp>
        <p:nvSpPr>
          <p:cNvPr id="2055" name="Rectangle 7">
            <a:extLst>
              <a:ext uri="{FF2B5EF4-FFF2-40B4-BE49-F238E27FC236}">
                <a16:creationId xmlns:a16="http://schemas.microsoft.com/office/drawing/2014/main" xmlns="" id="{58D0C760-1E1C-43D9-AFF5-EFDE56FE2815}"/>
              </a:ext>
            </a:extLst>
          </p:cNvPr>
          <p:cNvSpPr>
            <a:spLocks noGrp="1" noChangeArrowheads="1"/>
          </p:cNvSpPr>
          <p:nvPr>
            <p:ph type="subTitle" idx="1"/>
          </p:nvPr>
        </p:nvSpPr>
        <p:spPr>
          <a:xfrm>
            <a:off x="685800" y="3429000"/>
            <a:ext cx="10896600" cy="893762"/>
          </a:xfrm>
          <a:scene3d>
            <a:camera prst="orthographicFront"/>
            <a:lightRig rig="threePt" dir="t"/>
          </a:scene3d>
          <a:sp3d>
            <a:bevelT prst="convex"/>
          </a:sp3d>
        </p:spPr>
        <p:txBody>
          <a:bodyPr>
            <a:normAutofit/>
          </a:bodyPr>
          <a:lstStyle/>
          <a:p>
            <a:r>
              <a:rPr lang="en-US" altLang="en-US" sz="4800" dirty="0">
                <a:solidFill>
                  <a:schemeClr val="bg1"/>
                </a:solidFill>
                <a:effectLst>
                  <a:outerShdw blurRad="38100" dist="38100" dir="2700000" algn="tl">
                    <a:srgbClr val="000000">
                      <a:alpha val="43137"/>
                    </a:srgbClr>
                  </a:outerShdw>
                </a:effectLst>
              </a:rPr>
              <a:t>Text:  </a:t>
            </a:r>
            <a:r>
              <a:rPr lang="en-US" altLang="en-US" sz="4800" b="1" dirty="0">
                <a:solidFill>
                  <a:schemeClr val="bg1"/>
                </a:solidFill>
                <a:effectLst>
                  <a:outerShdw blurRad="38100" dist="38100" dir="2700000" algn="tl">
                    <a:srgbClr val="000000">
                      <a:alpha val="43137"/>
                    </a:srgbClr>
                  </a:outerShdw>
                </a:effectLst>
              </a:rPr>
              <a:t>Ecclesiastics 3:1-8</a:t>
            </a:r>
            <a:endParaRPr lang="en-US" altLang="en-US" sz="4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055">
                                            <p:txEl>
                                              <p:pRg st="0" end="0"/>
                                            </p:txEl>
                                          </p:spTgt>
                                        </p:tgtEl>
                                        <p:attrNameLst>
                                          <p:attrName>style.visibility</p:attrName>
                                        </p:attrNameLst>
                                      </p:cBhvr>
                                      <p:to>
                                        <p:strVal val="visible"/>
                                      </p:to>
                                    </p:set>
                                    <p:animEffect transition="in" filter="barn(outVertical)">
                                      <p:cBhvr>
                                        <p:cTn id="7" dur="500"/>
                                        <p:tgtEl>
                                          <p:spTgt spid="20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B75B630D-C649-4022-86F6-FC5DE57F1683}"/>
              </a:ext>
            </a:extLst>
          </p:cNvPr>
          <p:cNvSpPr>
            <a:spLocks noGrp="1" noChangeArrowheads="1"/>
          </p:cNvSpPr>
          <p:nvPr>
            <p:ph type="title"/>
          </p:nvPr>
        </p:nvSpPr>
        <p:spPr>
          <a:xfrm>
            <a:off x="685800" y="731837"/>
            <a:ext cx="10896600" cy="1325563"/>
          </a:xfrm>
        </p:spPr>
        <p:txBody>
          <a:bodyPr>
            <a:noAutofit/>
          </a:bodyPr>
          <a:lstStyle/>
          <a:p>
            <a:r>
              <a:rPr lang="en-US" altLang="en-US" sz="4800" dirty="0">
                <a:solidFill>
                  <a:schemeClr val="bg1"/>
                </a:solidFill>
                <a:effectLst>
                  <a:outerShdw blurRad="38100" dist="38100" dir="2700000" algn="tl">
                    <a:srgbClr val="000000">
                      <a:alpha val="43137"/>
                    </a:srgbClr>
                  </a:outerShdw>
                </a:effectLst>
              </a:rPr>
              <a:t>The time is now to rise up and build with the Word of God.   </a:t>
            </a:r>
            <a:r>
              <a:rPr lang="en-US" altLang="en-US" sz="4800" b="1" dirty="0">
                <a:solidFill>
                  <a:schemeClr val="bg1"/>
                </a:solidFill>
                <a:effectLst>
                  <a:outerShdw blurRad="38100" dist="38100" dir="2700000" algn="tl">
                    <a:srgbClr val="000000">
                      <a:alpha val="43137"/>
                    </a:srgbClr>
                  </a:outerShdw>
                </a:effectLst>
              </a:rPr>
              <a:t>Acts 20:32</a:t>
            </a:r>
          </a:p>
        </p:txBody>
      </p:sp>
      <p:sp>
        <p:nvSpPr>
          <p:cNvPr id="7171" name="Rectangle 3">
            <a:extLst>
              <a:ext uri="{FF2B5EF4-FFF2-40B4-BE49-F238E27FC236}">
                <a16:creationId xmlns:a16="http://schemas.microsoft.com/office/drawing/2014/main" xmlns="" id="{7649AAE3-5CA8-480F-8337-5CDD8F1FEF75}"/>
              </a:ext>
            </a:extLst>
          </p:cNvPr>
          <p:cNvSpPr>
            <a:spLocks noGrp="1" noChangeArrowheads="1"/>
          </p:cNvSpPr>
          <p:nvPr>
            <p:ph idx="1"/>
          </p:nvPr>
        </p:nvSpPr>
        <p:spPr>
          <a:xfrm>
            <a:off x="609600" y="2430462"/>
            <a:ext cx="11049000" cy="3589338"/>
          </a:xfrm>
        </p:spPr>
        <p:txBody>
          <a:bodyPr>
            <a:normAutofit/>
          </a:bodyPr>
          <a:lstStyle/>
          <a:p>
            <a:pPr marL="609600" indent="-609600"/>
            <a:r>
              <a:rPr lang="en-US" altLang="en-US" sz="4000" dirty="0">
                <a:solidFill>
                  <a:schemeClr val="bg1"/>
                </a:solidFill>
                <a:effectLst>
                  <a:outerShdw blurRad="38100" dist="38100" dir="2700000" algn="tl">
                    <a:srgbClr val="000000">
                      <a:alpha val="43137"/>
                    </a:srgbClr>
                  </a:outerShdw>
                </a:effectLst>
              </a:rPr>
              <a:t>The </a:t>
            </a:r>
            <a:r>
              <a:rPr lang="en-US" altLang="en-US" sz="4000" u="sng" dirty="0">
                <a:solidFill>
                  <a:schemeClr val="bg1"/>
                </a:solidFill>
                <a:effectLst>
                  <a:outerShdw blurRad="38100" dist="38100" dir="2700000" algn="tl">
                    <a:srgbClr val="000000">
                      <a:alpha val="43137"/>
                    </a:srgbClr>
                  </a:outerShdw>
                </a:effectLst>
              </a:rPr>
              <a:t>Word </a:t>
            </a:r>
            <a:r>
              <a:rPr lang="en-US" altLang="en-US" sz="4000" dirty="0">
                <a:solidFill>
                  <a:schemeClr val="bg1"/>
                </a:solidFill>
                <a:effectLst>
                  <a:outerShdw blurRad="38100" dist="38100" dir="2700000" algn="tl">
                    <a:srgbClr val="000000">
                      <a:alpha val="43137"/>
                    </a:srgbClr>
                  </a:outerShdw>
                </a:effectLst>
              </a:rPr>
              <a:t>builds us up in the knowledge of God.</a:t>
            </a:r>
          </a:p>
          <a:p>
            <a:pPr marL="609600" indent="-609600">
              <a:buNone/>
            </a:pPr>
            <a:endParaRPr lang="en-US" altLang="en-US" sz="4000" dirty="0">
              <a:solidFill>
                <a:schemeClr val="bg1"/>
              </a:solidFill>
              <a:effectLst>
                <a:outerShdw blurRad="38100" dist="38100" dir="2700000" algn="tl">
                  <a:srgbClr val="000000">
                    <a:alpha val="43137"/>
                  </a:srgbClr>
                </a:outerShdw>
              </a:effectLst>
            </a:endParaRPr>
          </a:p>
          <a:p>
            <a:pPr marL="609600" indent="-609600"/>
            <a:r>
              <a:rPr lang="en-US" altLang="en-US" sz="4000" dirty="0">
                <a:solidFill>
                  <a:schemeClr val="bg1"/>
                </a:solidFill>
                <a:effectLst>
                  <a:outerShdw blurRad="38100" dist="38100" dir="2700000" algn="tl">
                    <a:srgbClr val="000000">
                      <a:alpha val="43137"/>
                    </a:srgbClr>
                  </a:outerShdw>
                </a:effectLst>
              </a:rPr>
              <a:t>The </a:t>
            </a:r>
            <a:r>
              <a:rPr lang="en-US" altLang="en-US" sz="4000" u="sng" dirty="0">
                <a:solidFill>
                  <a:schemeClr val="bg1"/>
                </a:solidFill>
                <a:effectLst>
                  <a:outerShdw blurRad="38100" dist="38100" dir="2700000" algn="tl">
                    <a:srgbClr val="000000">
                      <a:alpha val="43137"/>
                    </a:srgbClr>
                  </a:outerShdw>
                </a:effectLst>
              </a:rPr>
              <a:t>Word</a:t>
            </a:r>
            <a:r>
              <a:rPr lang="en-US" altLang="en-US" sz="4000" dirty="0">
                <a:solidFill>
                  <a:schemeClr val="bg1"/>
                </a:solidFill>
                <a:effectLst>
                  <a:outerShdw blurRad="38100" dist="38100" dir="2700000" algn="tl">
                    <a:srgbClr val="000000">
                      <a:alpha val="43137"/>
                    </a:srgbClr>
                  </a:outerShdw>
                </a:effectLst>
              </a:rPr>
              <a:t> helps us to grow.</a:t>
            </a:r>
          </a:p>
          <a:p>
            <a:pPr marL="609600" indent="-609600"/>
            <a:endParaRPr lang="en-US" altLang="en-US" sz="4000" dirty="0">
              <a:solidFill>
                <a:schemeClr val="bg1"/>
              </a:solidFill>
              <a:effectLst>
                <a:outerShdw blurRad="38100" dist="38100" dir="2700000" algn="tl">
                  <a:srgbClr val="000000">
                    <a:alpha val="43137"/>
                  </a:srgbClr>
                </a:outerShdw>
              </a:effectLst>
            </a:endParaRPr>
          </a:p>
          <a:p>
            <a:pPr marL="609600" indent="-609600"/>
            <a:r>
              <a:rPr lang="en-US" altLang="en-US" sz="4000" dirty="0">
                <a:solidFill>
                  <a:schemeClr val="bg1"/>
                </a:solidFill>
                <a:effectLst>
                  <a:outerShdw blurRad="38100" dist="38100" dir="2700000" algn="tl">
                    <a:srgbClr val="000000">
                      <a:alpha val="43137"/>
                    </a:srgbClr>
                  </a:outerShdw>
                </a:effectLst>
              </a:rPr>
              <a:t>The </a:t>
            </a:r>
            <a:r>
              <a:rPr lang="en-US" altLang="en-US" sz="4000" u="sng" dirty="0">
                <a:solidFill>
                  <a:schemeClr val="bg1"/>
                </a:solidFill>
                <a:effectLst>
                  <a:outerShdw blurRad="38100" dist="38100" dir="2700000" algn="tl">
                    <a:srgbClr val="000000">
                      <a:alpha val="43137"/>
                    </a:srgbClr>
                  </a:outerShdw>
                </a:effectLst>
              </a:rPr>
              <a:t>Word</a:t>
            </a:r>
            <a:r>
              <a:rPr lang="en-US" altLang="en-US" sz="4000" dirty="0">
                <a:solidFill>
                  <a:schemeClr val="bg1"/>
                </a:solidFill>
                <a:effectLst>
                  <a:outerShdw blurRad="38100" dist="38100" dir="2700000" algn="tl">
                    <a:srgbClr val="000000">
                      <a:alpha val="43137"/>
                    </a:srgbClr>
                  </a:outerShdw>
                </a:effectLst>
              </a:rPr>
              <a:t> gives us an inheritance.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1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5473D9AE-E740-444B-AF5A-75BA8D748F4D}"/>
              </a:ext>
            </a:extLst>
          </p:cNvPr>
          <p:cNvSpPr>
            <a:spLocks noGrp="1" noChangeArrowheads="1"/>
          </p:cNvSpPr>
          <p:nvPr>
            <p:ph type="title"/>
          </p:nvPr>
        </p:nvSpPr>
        <p:spPr>
          <a:xfrm>
            <a:off x="838200" y="731837"/>
            <a:ext cx="10515600" cy="1325563"/>
          </a:xfrm>
        </p:spPr>
        <p:txBody>
          <a:bodyPr>
            <a:noAutofit/>
          </a:bodyPr>
          <a:lstStyle/>
          <a:p>
            <a:r>
              <a:rPr lang="en-US" altLang="en-US" sz="4800" dirty="0">
                <a:solidFill>
                  <a:schemeClr val="bg1"/>
                </a:solidFill>
                <a:effectLst>
                  <a:outerShdw blurRad="38100" dist="38100" dir="2700000" algn="tl">
                    <a:srgbClr val="000000">
                      <a:alpha val="43137"/>
                    </a:srgbClr>
                  </a:outerShdw>
                </a:effectLst>
              </a:rPr>
              <a:t>The time is now to rise up and build our </a:t>
            </a:r>
            <a:r>
              <a:rPr lang="en-US" altLang="en-US" sz="4800" u="sng" dirty="0">
                <a:solidFill>
                  <a:schemeClr val="bg1"/>
                </a:solidFill>
                <a:effectLst>
                  <a:outerShdw blurRad="38100" dist="38100" dir="2700000" algn="tl">
                    <a:srgbClr val="000000">
                      <a:alpha val="43137"/>
                    </a:srgbClr>
                  </a:outerShdw>
                </a:effectLst>
              </a:rPr>
              <a:t>faith</a:t>
            </a:r>
            <a:r>
              <a:rPr lang="en-US" altLang="en-US" sz="4800" dirty="0">
                <a:solidFill>
                  <a:schemeClr val="bg1"/>
                </a:solidFill>
                <a:effectLst>
                  <a:outerShdw blurRad="38100" dist="38100" dir="2700000" algn="tl">
                    <a:srgbClr val="000000">
                      <a:alpha val="43137"/>
                    </a:srgbClr>
                  </a:outerShdw>
                </a:effectLst>
              </a:rPr>
              <a:t>.   (</a:t>
            </a:r>
            <a:r>
              <a:rPr lang="en-US" altLang="en-US" sz="4800" b="1" dirty="0">
                <a:solidFill>
                  <a:schemeClr val="bg1"/>
                </a:solidFill>
                <a:effectLst>
                  <a:outerShdw blurRad="38100" dist="38100" dir="2700000" algn="tl">
                    <a:srgbClr val="000000">
                      <a:alpha val="43137"/>
                    </a:srgbClr>
                  </a:outerShdw>
                </a:effectLst>
              </a:rPr>
              <a:t>Col. 2:7</a:t>
            </a:r>
            <a:r>
              <a:rPr lang="en-US" altLang="en-US" sz="4800" dirty="0">
                <a:solidFill>
                  <a:schemeClr val="bg1"/>
                </a:solidFill>
                <a:effectLst>
                  <a:outerShdw blurRad="38100" dist="38100" dir="2700000" algn="tl">
                    <a:srgbClr val="000000">
                      <a:alpha val="43137"/>
                    </a:srgbClr>
                  </a:outerShdw>
                </a:effectLst>
              </a:rPr>
              <a:t>)</a:t>
            </a:r>
          </a:p>
        </p:txBody>
      </p:sp>
      <p:sp>
        <p:nvSpPr>
          <p:cNvPr id="8195" name="Rectangle 3">
            <a:extLst>
              <a:ext uri="{FF2B5EF4-FFF2-40B4-BE49-F238E27FC236}">
                <a16:creationId xmlns:a16="http://schemas.microsoft.com/office/drawing/2014/main" xmlns="" id="{B02E5021-279D-4021-B0B4-66F68FA608F1}"/>
              </a:ext>
            </a:extLst>
          </p:cNvPr>
          <p:cNvSpPr>
            <a:spLocks noGrp="1" noChangeArrowheads="1"/>
          </p:cNvSpPr>
          <p:nvPr>
            <p:ph idx="1"/>
          </p:nvPr>
        </p:nvSpPr>
        <p:spPr>
          <a:xfrm>
            <a:off x="838200" y="2209800"/>
            <a:ext cx="10515600" cy="3962400"/>
          </a:xfrm>
        </p:spPr>
        <p:txBody>
          <a:bodyPr/>
          <a:lstStyle/>
          <a:p>
            <a:pPr marL="609600" indent="-609600">
              <a:buNone/>
            </a:pPr>
            <a:endParaRPr lang="en-US" altLang="en-US" dirty="0"/>
          </a:p>
          <a:p>
            <a:pPr marL="609600" indent="-609600"/>
            <a:r>
              <a:rPr lang="en-US" altLang="en-US" sz="4000" u="sng" dirty="0">
                <a:solidFill>
                  <a:schemeClr val="bg1"/>
                </a:solidFill>
                <a:effectLst>
                  <a:outerShdw blurRad="38100" dist="38100" dir="2700000" algn="tl">
                    <a:srgbClr val="000000">
                      <a:alpha val="43137"/>
                    </a:srgbClr>
                  </a:outerShdw>
                </a:effectLst>
              </a:rPr>
              <a:t>Faith</a:t>
            </a:r>
            <a:r>
              <a:rPr lang="en-US" altLang="en-US" sz="4000" dirty="0">
                <a:solidFill>
                  <a:schemeClr val="bg1"/>
                </a:solidFill>
                <a:effectLst>
                  <a:outerShdw blurRad="38100" dist="38100" dir="2700000" algn="tl">
                    <a:srgbClr val="000000">
                      <a:alpha val="43137"/>
                    </a:srgbClr>
                  </a:outerShdw>
                </a:effectLst>
              </a:rPr>
              <a:t> is rooted in Christ.</a:t>
            </a:r>
          </a:p>
          <a:p>
            <a:pPr marL="0" indent="0">
              <a:buNone/>
            </a:pPr>
            <a:endParaRPr lang="en-US" altLang="en-US" sz="4000" dirty="0">
              <a:solidFill>
                <a:schemeClr val="bg1"/>
              </a:solidFill>
              <a:effectLst>
                <a:outerShdw blurRad="38100" dist="38100" dir="2700000" algn="tl">
                  <a:srgbClr val="000000">
                    <a:alpha val="43137"/>
                  </a:srgbClr>
                </a:outerShdw>
              </a:effectLst>
            </a:endParaRPr>
          </a:p>
          <a:p>
            <a:pPr marL="609600" indent="-609600"/>
            <a:r>
              <a:rPr lang="en-US" altLang="en-US" sz="4000" u="sng" dirty="0">
                <a:solidFill>
                  <a:schemeClr val="bg1"/>
                </a:solidFill>
                <a:effectLst>
                  <a:outerShdw blurRad="38100" dist="38100" dir="2700000" algn="tl">
                    <a:srgbClr val="000000">
                      <a:alpha val="43137"/>
                    </a:srgbClr>
                  </a:outerShdw>
                </a:effectLst>
              </a:rPr>
              <a:t>Faith</a:t>
            </a:r>
            <a:r>
              <a:rPr lang="en-US" altLang="en-US" sz="4000" dirty="0">
                <a:solidFill>
                  <a:schemeClr val="bg1"/>
                </a:solidFill>
                <a:effectLst>
                  <a:outerShdw blurRad="38100" dist="38100" dir="2700000" algn="tl">
                    <a:srgbClr val="000000">
                      <a:alpha val="43137"/>
                    </a:srgbClr>
                  </a:outerShdw>
                </a:effectLst>
              </a:rPr>
              <a:t> is built on Christ.</a:t>
            </a:r>
          </a:p>
          <a:p>
            <a:pPr marL="0" indent="0">
              <a:buNone/>
            </a:pPr>
            <a:endParaRPr lang="en-US" altLang="en-US" sz="4000" dirty="0">
              <a:solidFill>
                <a:schemeClr val="bg1"/>
              </a:solidFill>
              <a:effectLst>
                <a:outerShdw blurRad="38100" dist="38100" dir="2700000" algn="tl">
                  <a:srgbClr val="000000">
                    <a:alpha val="43137"/>
                  </a:srgbClr>
                </a:outerShdw>
              </a:effectLst>
            </a:endParaRPr>
          </a:p>
          <a:p>
            <a:pPr marL="609600" indent="-609600"/>
            <a:r>
              <a:rPr lang="en-US" altLang="en-US" sz="4000" u="sng" dirty="0">
                <a:solidFill>
                  <a:schemeClr val="bg1"/>
                </a:solidFill>
                <a:effectLst>
                  <a:outerShdw blurRad="38100" dist="38100" dir="2700000" algn="tl">
                    <a:srgbClr val="000000">
                      <a:alpha val="43137"/>
                    </a:srgbClr>
                  </a:outerShdw>
                </a:effectLst>
              </a:rPr>
              <a:t>Faith</a:t>
            </a:r>
            <a:r>
              <a:rPr lang="en-US" altLang="en-US" sz="4000" dirty="0">
                <a:solidFill>
                  <a:schemeClr val="bg1"/>
                </a:solidFill>
                <a:effectLst>
                  <a:outerShdw blurRad="38100" dist="38100" dir="2700000" algn="tl">
                    <a:srgbClr val="000000">
                      <a:alpha val="43137"/>
                    </a:srgbClr>
                  </a:outerShdw>
                </a:effectLst>
              </a:rPr>
              <a:t> will strengthen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anim calcmode="lin" valueType="num">
                                      <p:cBhvr additive="base">
                                        <p:cTn id="13"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anim calcmode="lin" valueType="num">
                                      <p:cBhvr additive="base">
                                        <p:cTn id="19"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571DF6A2-D898-4B83-9846-5B65DE00FFBC}"/>
              </a:ext>
            </a:extLst>
          </p:cNvPr>
          <p:cNvSpPr>
            <a:spLocks noGrp="1" noChangeArrowheads="1"/>
          </p:cNvSpPr>
          <p:nvPr>
            <p:ph type="title"/>
          </p:nvPr>
        </p:nvSpPr>
        <p:spPr>
          <a:xfrm>
            <a:off x="838200" y="731837"/>
            <a:ext cx="10515600" cy="1325563"/>
          </a:xfrm>
        </p:spPr>
        <p:txBody>
          <a:bodyPr>
            <a:noAutofit/>
          </a:bodyPr>
          <a:lstStyle/>
          <a:p>
            <a:r>
              <a:rPr lang="en-US" altLang="en-US" sz="4800" dirty="0">
                <a:solidFill>
                  <a:schemeClr val="bg1"/>
                </a:solidFill>
                <a:effectLst>
                  <a:outerShdw blurRad="38100" dist="38100" dir="2700000" algn="tl">
                    <a:srgbClr val="000000">
                      <a:alpha val="43137"/>
                    </a:srgbClr>
                  </a:outerShdw>
                </a:effectLst>
              </a:rPr>
              <a:t>The time is now to rise up and build the </a:t>
            </a:r>
            <a:r>
              <a:rPr lang="en-US" altLang="en-US" sz="4800" u="sng" dirty="0">
                <a:solidFill>
                  <a:schemeClr val="bg1"/>
                </a:solidFill>
                <a:effectLst>
                  <a:outerShdw blurRad="38100" dist="38100" dir="2700000" algn="tl">
                    <a:srgbClr val="000000">
                      <a:alpha val="43137"/>
                    </a:srgbClr>
                  </a:outerShdw>
                </a:effectLst>
              </a:rPr>
              <a:t>church</a:t>
            </a:r>
            <a:r>
              <a:rPr lang="en-US" altLang="en-US" sz="4800" dirty="0">
                <a:solidFill>
                  <a:schemeClr val="bg1"/>
                </a:solidFill>
                <a:effectLst>
                  <a:outerShdw blurRad="38100" dist="38100" dir="2700000" algn="tl">
                    <a:srgbClr val="000000">
                      <a:alpha val="43137"/>
                    </a:srgbClr>
                  </a:outerShdw>
                </a:effectLst>
              </a:rPr>
              <a:t> (</a:t>
            </a:r>
            <a:r>
              <a:rPr lang="en-US" altLang="en-US" sz="4800" b="1" dirty="0">
                <a:solidFill>
                  <a:schemeClr val="bg1"/>
                </a:solidFill>
                <a:effectLst>
                  <a:outerShdw blurRad="38100" dist="38100" dir="2700000" algn="tl">
                    <a:srgbClr val="000000">
                      <a:alpha val="43137"/>
                    </a:srgbClr>
                  </a:outerShdw>
                </a:effectLst>
              </a:rPr>
              <a:t>Mt. 16:18, Eph. 2:20</a:t>
            </a:r>
            <a:r>
              <a:rPr lang="en-US" altLang="en-US" sz="4800" dirty="0">
                <a:solidFill>
                  <a:schemeClr val="bg1"/>
                </a:solidFill>
                <a:effectLst>
                  <a:outerShdw blurRad="38100" dist="38100" dir="2700000" algn="tl">
                    <a:srgbClr val="000000">
                      <a:alpha val="43137"/>
                    </a:srgbClr>
                  </a:outerShdw>
                </a:effectLst>
              </a:rPr>
              <a:t>).</a:t>
            </a:r>
          </a:p>
        </p:txBody>
      </p:sp>
      <p:sp>
        <p:nvSpPr>
          <p:cNvPr id="9219" name="Rectangle 3">
            <a:extLst>
              <a:ext uri="{FF2B5EF4-FFF2-40B4-BE49-F238E27FC236}">
                <a16:creationId xmlns:a16="http://schemas.microsoft.com/office/drawing/2014/main" xmlns="" id="{88ACA11B-EF72-44FE-9946-663E7F1740E4}"/>
              </a:ext>
            </a:extLst>
          </p:cNvPr>
          <p:cNvSpPr>
            <a:spLocks noGrp="1" noChangeArrowheads="1"/>
          </p:cNvSpPr>
          <p:nvPr>
            <p:ph idx="1"/>
          </p:nvPr>
        </p:nvSpPr>
        <p:spPr>
          <a:xfrm>
            <a:off x="457200" y="2590799"/>
            <a:ext cx="11201400" cy="3276601"/>
          </a:xfrm>
        </p:spPr>
        <p:txBody>
          <a:bodyPr/>
          <a:lstStyle/>
          <a:p>
            <a:pPr marL="609600" indent="-609600"/>
            <a:r>
              <a:rPr lang="en-US" altLang="en-US" sz="4000" dirty="0">
                <a:solidFill>
                  <a:schemeClr val="bg1"/>
                </a:solidFill>
                <a:effectLst>
                  <a:outerShdw blurRad="38100" dist="38100" dir="2700000" algn="tl">
                    <a:srgbClr val="000000">
                      <a:alpha val="43137"/>
                    </a:srgbClr>
                  </a:outerShdw>
                </a:effectLst>
              </a:rPr>
              <a:t>Christ’s </a:t>
            </a:r>
            <a:r>
              <a:rPr lang="en-US" altLang="en-US" sz="4000" u="sng" dirty="0">
                <a:solidFill>
                  <a:schemeClr val="bg1"/>
                </a:solidFill>
                <a:effectLst>
                  <a:outerShdw blurRad="38100" dist="38100" dir="2700000" algn="tl">
                    <a:srgbClr val="000000">
                      <a:alpha val="43137"/>
                    </a:srgbClr>
                  </a:outerShdw>
                </a:effectLst>
              </a:rPr>
              <a:t>Church</a:t>
            </a:r>
            <a:r>
              <a:rPr lang="en-US" altLang="en-US" sz="4000" dirty="0">
                <a:solidFill>
                  <a:schemeClr val="bg1"/>
                </a:solidFill>
                <a:effectLst>
                  <a:outerShdw blurRad="38100" dist="38100" dir="2700000" algn="tl">
                    <a:srgbClr val="000000">
                      <a:alpha val="43137"/>
                    </a:srgbClr>
                  </a:outerShdw>
                </a:effectLst>
              </a:rPr>
              <a:t> will not be destroyed (</a:t>
            </a:r>
            <a:r>
              <a:rPr lang="en-US" altLang="en-US" sz="4000" b="1" dirty="0">
                <a:solidFill>
                  <a:schemeClr val="bg1"/>
                </a:solidFill>
                <a:effectLst>
                  <a:outerShdw blurRad="38100" dist="38100" dir="2700000" algn="tl">
                    <a:srgbClr val="000000">
                      <a:alpha val="43137"/>
                    </a:srgbClr>
                  </a:outerShdw>
                </a:effectLst>
              </a:rPr>
              <a:t>Mt. 16:18</a:t>
            </a:r>
            <a:r>
              <a:rPr lang="en-US" altLang="en-US" sz="4000" dirty="0">
                <a:solidFill>
                  <a:schemeClr val="bg1"/>
                </a:solidFill>
                <a:effectLst>
                  <a:outerShdw blurRad="38100" dist="38100" dir="2700000" algn="tl">
                    <a:srgbClr val="000000">
                      <a:alpha val="43137"/>
                    </a:srgbClr>
                  </a:outerShdw>
                </a:effectLst>
              </a:rPr>
              <a:t>).</a:t>
            </a:r>
          </a:p>
          <a:p>
            <a:pPr marL="609600" indent="-609600">
              <a:buNone/>
            </a:pPr>
            <a:endParaRPr lang="en-US" altLang="en-US" sz="4000" dirty="0">
              <a:solidFill>
                <a:schemeClr val="bg1"/>
              </a:solidFill>
              <a:effectLst>
                <a:outerShdw blurRad="38100" dist="38100" dir="2700000" algn="tl">
                  <a:srgbClr val="000000">
                    <a:alpha val="43137"/>
                  </a:srgbClr>
                </a:outerShdw>
              </a:effectLst>
            </a:endParaRPr>
          </a:p>
          <a:p>
            <a:pPr marL="609600" indent="-609600"/>
            <a:r>
              <a:rPr lang="en-US" altLang="en-US" sz="4000" dirty="0">
                <a:solidFill>
                  <a:schemeClr val="bg1"/>
                </a:solidFill>
                <a:effectLst>
                  <a:outerShdw blurRad="38100" dist="38100" dir="2700000" algn="tl">
                    <a:srgbClr val="000000">
                      <a:alpha val="43137"/>
                    </a:srgbClr>
                  </a:outerShdw>
                </a:effectLst>
              </a:rPr>
              <a:t>Christ’s </a:t>
            </a:r>
            <a:r>
              <a:rPr lang="en-US" altLang="en-US" sz="4000" u="sng" dirty="0">
                <a:solidFill>
                  <a:schemeClr val="bg1"/>
                </a:solidFill>
                <a:effectLst>
                  <a:outerShdw blurRad="38100" dist="38100" dir="2700000" algn="tl">
                    <a:srgbClr val="000000">
                      <a:alpha val="43137"/>
                    </a:srgbClr>
                  </a:outerShdw>
                </a:effectLst>
              </a:rPr>
              <a:t>Church</a:t>
            </a:r>
            <a:r>
              <a:rPr lang="en-US" altLang="en-US" sz="4000" dirty="0">
                <a:solidFill>
                  <a:schemeClr val="bg1"/>
                </a:solidFill>
                <a:effectLst>
                  <a:outerShdw blurRad="38100" dist="38100" dir="2700000" algn="tl">
                    <a:srgbClr val="000000">
                      <a:alpha val="43137"/>
                    </a:srgbClr>
                  </a:outerShdw>
                </a:effectLst>
              </a:rPr>
              <a:t> fits and grows together to the Temple of the Lord (</a:t>
            </a:r>
            <a:r>
              <a:rPr lang="en-US" altLang="en-US" sz="4000" b="1" dirty="0">
                <a:solidFill>
                  <a:schemeClr val="bg1"/>
                </a:solidFill>
                <a:effectLst>
                  <a:outerShdw blurRad="38100" dist="38100" dir="2700000" algn="tl">
                    <a:srgbClr val="000000">
                      <a:alpha val="43137"/>
                    </a:srgbClr>
                  </a:outerShdw>
                </a:effectLst>
              </a:rPr>
              <a:t>Eph. 2:20-21</a:t>
            </a:r>
            <a:r>
              <a:rPr lang="en-US" altLang="en-US" sz="4000" dirty="0">
                <a:solidFill>
                  <a:schemeClr val="bg1"/>
                </a:solidFill>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amond(in)">
                                      <p:cBhvr>
                                        <p:cTn id="7" dur="20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diamond(in)">
                                      <p:cBhvr>
                                        <p:cTn id="12"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xmlns="" id="{99DF7336-5F56-477B-A50C-BCE810FFEA9A}"/>
              </a:ext>
            </a:extLst>
          </p:cNvPr>
          <p:cNvSpPr>
            <a:spLocks noGrp="1" noChangeArrowheads="1"/>
          </p:cNvSpPr>
          <p:nvPr>
            <p:ph type="title"/>
          </p:nvPr>
        </p:nvSpPr>
        <p:spPr>
          <a:xfrm>
            <a:off x="609600" y="1600200"/>
            <a:ext cx="10972800" cy="2133600"/>
          </a:xfrm>
          <a:noFill/>
          <a:scene3d>
            <a:camera prst="orthographicFront"/>
            <a:lightRig rig="threePt" dir="t"/>
          </a:scene3d>
          <a:sp3d>
            <a:bevelT w="114300" prst="artDeco"/>
          </a:sp3d>
        </p:spPr>
        <p:txBody>
          <a:bodyPr>
            <a:normAutofit/>
          </a:bodyPr>
          <a:lstStyle/>
          <a:p>
            <a:pPr algn="ctr"/>
            <a:r>
              <a:rPr lang="en-US" altLang="en-US" sz="7200" dirty="0">
                <a:solidFill>
                  <a:schemeClr val="bg1"/>
                </a:solidFill>
                <a:effectLst>
                  <a:outerShdw blurRad="38100" dist="38100" dir="2700000" algn="tl">
                    <a:srgbClr val="000000">
                      <a:alpha val="43137"/>
                    </a:srgbClr>
                  </a:outerShdw>
                </a:effectLst>
              </a:rPr>
              <a:t>The Time To Build,</a:t>
            </a:r>
            <a:br>
              <a:rPr lang="en-US" altLang="en-US" sz="7200" dirty="0">
                <a:solidFill>
                  <a:schemeClr val="bg1"/>
                </a:solidFill>
                <a:effectLst>
                  <a:outerShdw blurRad="38100" dist="38100" dir="2700000" algn="tl">
                    <a:srgbClr val="000000">
                      <a:alpha val="43137"/>
                    </a:srgbClr>
                  </a:outerShdw>
                </a:effectLst>
              </a:rPr>
            </a:br>
            <a:r>
              <a:rPr lang="en-US" altLang="en-US" sz="7200" dirty="0">
                <a:solidFill>
                  <a:schemeClr val="bg1"/>
                </a:solidFill>
                <a:effectLst>
                  <a:outerShdw blurRad="38100" dist="38100" dir="2700000" algn="tl">
                    <a:srgbClr val="000000">
                      <a:alpha val="43137"/>
                    </a:srgbClr>
                  </a:outerShdw>
                </a:effectLst>
              </a:rPr>
              <a:t>Is Now!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fill="hold"/>
                                        <p:tgtEl>
                                          <p:spTgt spid="13316"/>
                                        </p:tgtEl>
                                        <p:attrNameLst>
                                          <p:attrName>ppt_w</p:attrName>
                                        </p:attrNameLst>
                                      </p:cBhvr>
                                      <p:tavLst>
                                        <p:tav tm="0">
                                          <p:val>
                                            <p:fltVal val="0"/>
                                          </p:val>
                                        </p:tav>
                                        <p:tav tm="100000">
                                          <p:val>
                                            <p:strVal val="#ppt_w"/>
                                          </p:val>
                                        </p:tav>
                                      </p:tavLst>
                                    </p:anim>
                                    <p:anim calcmode="lin" valueType="num">
                                      <p:cBhvr>
                                        <p:cTn id="8" dur="500" fill="hold"/>
                                        <p:tgtEl>
                                          <p:spTgt spid="13316"/>
                                        </p:tgtEl>
                                        <p:attrNameLst>
                                          <p:attrName>ppt_h</p:attrName>
                                        </p:attrNameLst>
                                      </p:cBhvr>
                                      <p:tavLst>
                                        <p:tav tm="0">
                                          <p:val>
                                            <p:fltVal val="0"/>
                                          </p:val>
                                        </p:tav>
                                        <p:tav tm="100000">
                                          <p:val>
                                            <p:strVal val="#ppt_h"/>
                                          </p:val>
                                        </p:tav>
                                      </p:tavLst>
                                    </p:anim>
                                    <p:anim calcmode="lin" valueType="num">
                                      <p:cBhvr>
                                        <p:cTn id="9" dur="500" fill="hold"/>
                                        <p:tgtEl>
                                          <p:spTgt spid="13316"/>
                                        </p:tgtEl>
                                        <p:attrNameLst>
                                          <p:attrName>style.rotation</p:attrName>
                                        </p:attrNameLst>
                                      </p:cBhvr>
                                      <p:tavLst>
                                        <p:tav tm="0">
                                          <p:val>
                                            <p:fltVal val="360"/>
                                          </p:val>
                                        </p:tav>
                                        <p:tav tm="100000">
                                          <p:val>
                                            <p:fltVal val="0"/>
                                          </p:val>
                                        </p:tav>
                                      </p:tavLst>
                                    </p:anim>
                                    <p:animEffect transition="in" filter="fade">
                                      <p:cBhvr>
                                        <p:cTn id="10"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FAA3CF20-FF58-4108-9CEF-1832E58C2ABA}"/>
              </a:ext>
            </a:extLst>
          </p:cNvPr>
          <p:cNvGraphicFramePr>
            <a:graphicFrameLocks noGrp="1"/>
          </p:cNvGraphicFramePr>
          <p:nvPr>
            <p:extLst>
              <p:ext uri="{D42A27DB-BD31-4B8C-83A1-F6EECF244321}">
                <p14:modId xmlns:p14="http://schemas.microsoft.com/office/powerpoint/2010/main" val="1591895850"/>
              </p:ext>
            </p:extLst>
          </p:nvPr>
        </p:nvGraphicFramePr>
        <p:xfrm>
          <a:off x="0" y="5273715"/>
          <a:ext cx="12191999" cy="1584285"/>
        </p:xfrm>
        <a:graphic>
          <a:graphicData uri="http://schemas.openxmlformats.org/drawingml/2006/table">
            <a:tbl>
              <a:tblPr firstRow="1" bandRow="1">
                <a:tableStyleId>{F5AB1C69-6EDB-4FF4-983F-18BD219EF322}</a:tableStyleId>
              </a:tblPr>
              <a:tblGrid>
                <a:gridCol w="2845978">
                  <a:extLst>
                    <a:ext uri="{9D8B030D-6E8A-4147-A177-3AD203B41FA5}">
                      <a16:colId xmlns:a16="http://schemas.microsoft.com/office/drawing/2014/main" xmlns="" val="1292747795"/>
                    </a:ext>
                  </a:extLst>
                </a:gridCol>
                <a:gridCol w="1414078">
                  <a:extLst>
                    <a:ext uri="{9D8B030D-6E8A-4147-A177-3AD203B41FA5}">
                      <a16:colId xmlns:a16="http://schemas.microsoft.com/office/drawing/2014/main" xmlns="" val="3260194616"/>
                    </a:ext>
                  </a:extLst>
                </a:gridCol>
                <a:gridCol w="7931943">
                  <a:extLst>
                    <a:ext uri="{9D8B030D-6E8A-4147-A177-3AD203B41FA5}">
                      <a16:colId xmlns:a16="http://schemas.microsoft.com/office/drawing/2014/main" xmlns="" val="2914538049"/>
                    </a:ext>
                  </a:extLst>
                </a:gridCol>
              </a:tblGrid>
              <a:tr h="528095">
                <a:tc>
                  <a:txBody>
                    <a:bodyPr/>
                    <a:lstStyle/>
                    <a:p>
                      <a:pPr algn="ctr"/>
                      <a:r>
                        <a:rPr lang="en-US" sz="2800" dirty="0">
                          <a:effectLst>
                            <a:outerShdw blurRad="38100" dist="38100" dir="2700000" algn="tl">
                              <a:srgbClr val="000000">
                                <a:alpha val="43137"/>
                              </a:srgbClr>
                            </a:outerShdw>
                          </a:effectLst>
                        </a:rPr>
                        <a:t>Invitation Song</a:t>
                      </a: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226</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There’s a Great Day Coming</a:t>
                      </a:r>
                    </a:p>
                  </a:txBody>
                  <a:tcPr>
                    <a:cell3D prstMaterial="dkEdge">
                      <a:bevel prst="artDeco"/>
                      <a:lightRig rig="flood" dir="t"/>
                    </a:cell3D>
                  </a:tcPr>
                </a:tc>
                <a:extLst>
                  <a:ext uri="{0D108BD9-81ED-4DB2-BD59-A6C34878D82A}">
                    <a16:rowId xmlns:a16="http://schemas.microsoft.com/office/drawing/2014/main" xmlns="" val="4182040766"/>
                  </a:ext>
                </a:extLst>
              </a:tr>
              <a:tr h="528095">
                <a:tc>
                  <a:txBody>
                    <a:bodyPr/>
                    <a:lstStyle/>
                    <a:p>
                      <a:pPr algn="ctr"/>
                      <a:r>
                        <a:rPr lang="en-US" sz="2800" dirty="0">
                          <a:effectLst>
                            <a:outerShdw blurRad="38100" dist="38100" dir="2700000" algn="tl">
                              <a:srgbClr val="000000">
                                <a:alpha val="43137"/>
                              </a:srgbClr>
                            </a:outerShdw>
                          </a:effectLst>
                        </a:rPr>
                        <a:t>Closing Song</a:t>
                      </a: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136</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Faith Looks up to Thee</a:t>
                      </a:r>
                    </a:p>
                  </a:txBody>
                  <a:tcPr>
                    <a:cell3D prstMaterial="dkEdge">
                      <a:bevel prst="artDeco"/>
                      <a:lightRig rig="flood" dir="t"/>
                    </a:cell3D>
                  </a:tcPr>
                </a:tc>
                <a:extLst>
                  <a:ext uri="{0D108BD9-81ED-4DB2-BD59-A6C34878D82A}">
                    <a16:rowId xmlns:a16="http://schemas.microsoft.com/office/drawing/2014/main" xmlns="" val="1523392084"/>
                  </a:ext>
                </a:extLst>
              </a:tr>
              <a:tr h="528095">
                <a:tc>
                  <a:txBody>
                    <a:bodyPr/>
                    <a:lstStyle/>
                    <a:p>
                      <a:pPr algn="ctr"/>
                      <a:r>
                        <a:rPr lang="en-US" sz="2800" dirty="0">
                          <a:effectLst>
                            <a:outerShdw blurRad="38100" dist="38100" dir="2700000" algn="tl">
                              <a:srgbClr val="000000">
                                <a:alpha val="43137"/>
                              </a:srgbClr>
                            </a:outerShdw>
                          </a:effectLst>
                        </a:rPr>
                        <a:t>Closing Prayer</a:t>
                      </a: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xmlns="" val="1536008967"/>
                  </a:ext>
                </a:extLst>
              </a:tr>
            </a:tbl>
          </a:graphicData>
        </a:graphic>
      </p:graphicFrame>
      <p:sp>
        <p:nvSpPr>
          <p:cNvPr id="3" name="TextBox 2">
            <a:extLst>
              <a:ext uri="{FF2B5EF4-FFF2-40B4-BE49-F238E27FC236}">
                <a16:creationId xmlns:a16="http://schemas.microsoft.com/office/drawing/2014/main" xmlns="" id="{7D47F950-5ED5-4C5C-842B-BA3F12F7C48A}"/>
              </a:ext>
            </a:extLst>
          </p:cNvPr>
          <p:cNvSpPr txBox="1"/>
          <p:nvPr/>
        </p:nvSpPr>
        <p:spPr>
          <a:xfrm>
            <a:off x="533400" y="1683603"/>
            <a:ext cx="11181844" cy="923330"/>
          </a:xfrm>
          <a:prstGeom prst="rect">
            <a:avLst/>
          </a:prstGeom>
          <a:noFill/>
        </p:spPr>
        <p:txBody>
          <a:bodyPr wrap="none" rtlCol="0">
            <a:spAutoFit/>
          </a:bodyPr>
          <a:lstStyle/>
          <a:p>
            <a:r>
              <a:rPr lang="en-US" sz="5400" i="1" dirty="0">
                <a:solidFill>
                  <a:schemeClr val="bg1"/>
                </a:solidFill>
                <a:effectLst>
                  <a:outerShdw blurRad="38100" dist="38100" dir="2700000" algn="tl">
                    <a:srgbClr val="000000">
                      <a:alpha val="43137"/>
                    </a:srgbClr>
                  </a:outerShdw>
                </a:effectLst>
              </a:rPr>
              <a:t>Listen to Your Heart, Is Christ Calling?</a:t>
            </a:r>
          </a:p>
        </p:txBody>
      </p:sp>
    </p:spTree>
    <p:extLst>
      <p:ext uri="{BB962C8B-B14F-4D97-AF65-F5344CB8AC3E}">
        <p14:creationId xmlns:p14="http://schemas.microsoft.com/office/powerpoint/2010/main" val="387407189"/>
      </p:ext>
    </p:extLst>
  </p:cSld>
  <p:clrMapOvr>
    <a:masterClrMapping/>
  </p:clrMapOvr>
</p:sld>
</file>

<file path=ppt/theme/theme1.xml><?xml version="1.0" encoding="utf-8"?>
<a:theme xmlns:a="http://schemas.openxmlformats.org/drawingml/2006/main" name="Sli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ary's Custom TNR font">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953</TotalTime>
  <Words>3597</Words>
  <Application>Microsoft Office PowerPoint</Application>
  <PresentationFormat>Custom</PresentationFormat>
  <Paragraphs>209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Slit</vt:lpstr>
      <vt:lpstr>The Time To Build</vt:lpstr>
      <vt:lpstr>The time is now to rise up and build with the Word of God.   Acts 20:32</vt:lpstr>
      <vt:lpstr>The time is now to rise up and build our faith.   (Col. 2:7)</vt:lpstr>
      <vt:lpstr>The time is now to rise up and build the church (Mt. 16:18, Eph. 2:20).</vt:lpstr>
      <vt:lpstr>The Time To Build, Is Now!</vt:lpstr>
      <vt:lpstr>PowerPoint Presentation</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Time To Build</dc:title>
  <dc:creator>lhcocd</dc:creator>
  <cp:lastModifiedBy>cwser</cp:lastModifiedBy>
  <cp:revision>88</cp:revision>
  <dcterms:created xsi:type="dcterms:W3CDTF">2006-05-19T14:45:42Z</dcterms:created>
  <dcterms:modified xsi:type="dcterms:W3CDTF">2019-09-07T07:32:42Z</dcterms:modified>
</cp:coreProperties>
</file>