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89" r:id="rId2"/>
    <p:sldId id="291" r:id="rId3"/>
    <p:sldId id="292" r:id="rId4"/>
    <p:sldId id="260" r:id="rId5"/>
    <p:sldId id="261" r:id="rId6"/>
    <p:sldId id="262" r:id="rId7"/>
    <p:sldId id="263" r:id="rId8"/>
    <p:sldId id="286" r:id="rId9"/>
    <p:sldId id="266" r:id="rId10"/>
    <p:sldId id="265" r:id="rId11"/>
    <p:sldId id="267" r:id="rId12"/>
    <p:sldId id="268" r:id="rId13"/>
    <p:sldId id="269" r:id="rId14"/>
    <p:sldId id="271" r:id="rId15"/>
    <p:sldId id="270" r:id="rId16"/>
    <p:sldId id="272" r:id="rId17"/>
    <p:sldId id="273" r:id="rId18"/>
    <p:sldId id="275" r:id="rId19"/>
    <p:sldId id="274" r:id="rId20"/>
    <p:sldId id="276" r:id="rId21"/>
    <p:sldId id="277" r:id="rId22"/>
    <p:sldId id="290" r:id="rId23"/>
    <p:sldId id="278" r:id="rId24"/>
    <p:sldId id="279" r:id="rId25"/>
    <p:sldId id="280" r:id="rId26"/>
  </p:sldIdLst>
  <p:sldSz cx="9144000" cy="6858000" type="screen4x3"/>
  <p:notesSz cx="7315200" cy="9601200"/>
  <p:defaultTextStyle>
    <a:defPPr>
      <a:defRPr lang="en-US"/>
    </a:defPPr>
    <a:lvl1pPr algn="l" rtl="0" fontAlgn="base">
      <a:spcBef>
        <a:spcPct val="0"/>
      </a:spcBef>
      <a:spcAft>
        <a:spcPct val="0"/>
      </a:spcAft>
      <a:defRPr sz="4000" b="1" kern="1200">
        <a:solidFill>
          <a:schemeClr val="accent2"/>
        </a:solidFill>
        <a:latin typeface="Arial" charset="0"/>
        <a:ea typeface="+mn-ea"/>
        <a:cs typeface="Arial" charset="0"/>
      </a:defRPr>
    </a:lvl1pPr>
    <a:lvl2pPr marL="457200" algn="l" rtl="0" fontAlgn="base">
      <a:spcBef>
        <a:spcPct val="0"/>
      </a:spcBef>
      <a:spcAft>
        <a:spcPct val="0"/>
      </a:spcAft>
      <a:defRPr sz="4000" b="1" kern="1200">
        <a:solidFill>
          <a:schemeClr val="accent2"/>
        </a:solidFill>
        <a:latin typeface="Arial" charset="0"/>
        <a:ea typeface="+mn-ea"/>
        <a:cs typeface="Arial" charset="0"/>
      </a:defRPr>
    </a:lvl2pPr>
    <a:lvl3pPr marL="914400" algn="l" rtl="0" fontAlgn="base">
      <a:spcBef>
        <a:spcPct val="0"/>
      </a:spcBef>
      <a:spcAft>
        <a:spcPct val="0"/>
      </a:spcAft>
      <a:defRPr sz="4000" b="1" kern="1200">
        <a:solidFill>
          <a:schemeClr val="accent2"/>
        </a:solidFill>
        <a:latin typeface="Arial" charset="0"/>
        <a:ea typeface="+mn-ea"/>
        <a:cs typeface="Arial" charset="0"/>
      </a:defRPr>
    </a:lvl3pPr>
    <a:lvl4pPr marL="1371600" algn="l" rtl="0" fontAlgn="base">
      <a:spcBef>
        <a:spcPct val="0"/>
      </a:spcBef>
      <a:spcAft>
        <a:spcPct val="0"/>
      </a:spcAft>
      <a:defRPr sz="4000" b="1" kern="1200">
        <a:solidFill>
          <a:schemeClr val="accent2"/>
        </a:solidFill>
        <a:latin typeface="Arial" charset="0"/>
        <a:ea typeface="+mn-ea"/>
        <a:cs typeface="Arial" charset="0"/>
      </a:defRPr>
    </a:lvl4pPr>
    <a:lvl5pPr marL="1828800" algn="l" rtl="0" fontAlgn="base">
      <a:spcBef>
        <a:spcPct val="0"/>
      </a:spcBef>
      <a:spcAft>
        <a:spcPct val="0"/>
      </a:spcAft>
      <a:defRPr sz="4000" b="1" kern="1200">
        <a:solidFill>
          <a:schemeClr val="accent2"/>
        </a:solidFill>
        <a:latin typeface="Arial" charset="0"/>
        <a:ea typeface="+mn-ea"/>
        <a:cs typeface="Arial" charset="0"/>
      </a:defRPr>
    </a:lvl5pPr>
    <a:lvl6pPr marL="2286000" algn="l" defTabSz="914400" rtl="0" eaLnBrk="1" latinLnBrk="0" hangingPunct="1">
      <a:defRPr sz="4000" b="1" kern="1200">
        <a:solidFill>
          <a:schemeClr val="accent2"/>
        </a:solidFill>
        <a:latin typeface="Arial" charset="0"/>
        <a:ea typeface="+mn-ea"/>
        <a:cs typeface="Arial" charset="0"/>
      </a:defRPr>
    </a:lvl6pPr>
    <a:lvl7pPr marL="2743200" algn="l" defTabSz="914400" rtl="0" eaLnBrk="1" latinLnBrk="0" hangingPunct="1">
      <a:defRPr sz="4000" b="1" kern="1200">
        <a:solidFill>
          <a:schemeClr val="accent2"/>
        </a:solidFill>
        <a:latin typeface="Arial" charset="0"/>
        <a:ea typeface="+mn-ea"/>
        <a:cs typeface="Arial" charset="0"/>
      </a:defRPr>
    </a:lvl7pPr>
    <a:lvl8pPr marL="3200400" algn="l" defTabSz="914400" rtl="0" eaLnBrk="1" latinLnBrk="0" hangingPunct="1">
      <a:defRPr sz="4000" b="1" kern="1200">
        <a:solidFill>
          <a:schemeClr val="accent2"/>
        </a:solidFill>
        <a:latin typeface="Arial" charset="0"/>
        <a:ea typeface="+mn-ea"/>
        <a:cs typeface="Arial" charset="0"/>
      </a:defRPr>
    </a:lvl8pPr>
    <a:lvl9pPr marL="3657600" algn="l" defTabSz="914400" rtl="0" eaLnBrk="1" latinLnBrk="0" hangingPunct="1">
      <a:defRPr sz="4000" b="1"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99"/>
    <a:srgbClr val="FFFF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6" autoAdjust="0"/>
    <p:restoredTop sz="94660"/>
  </p:normalViewPr>
  <p:slideViewPr>
    <p:cSldViewPr>
      <p:cViewPr varScale="1">
        <p:scale>
          <a:sx n="117" d="100"/>
          <a:sy n="117"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15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3" tIns="48327" rIns="96653" bIns="48327" rtlCol="0"/>
          <a:lstStyle>
            <a:lvl1pPr algn="l">
              <a:defRPr sz="1200" b="0">
                <a:solidFill>
                  <a:schemeClr val="tx1"/>
                </a:solidFill>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53" tIns="48327" rIns="96653" bIns="48327" rtlCol="0"/>
          <a:lstStyle>
            <a:lvl1pPr algn="r">
              <a:defRPr sz="1200" b="0">
                <a:solidFill>
                  <a:schemeClr val="tx1"/>
                </a:solidFill>
                <a:cs typeface="+mn-cs"/>
              </a:defRPr>
            </a:lvl1pPr>
          </a:lstStyle>
          <a:p>
            <a:pPr>
              <a:defRPr/>
            </a:pPr>
            <a:r>
              <a:rPr lang="en-US"/>
              <a:t>7/1/2012 am</a:t>
            </a:r>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6653" tIns="48327" rIns="96653" bIns="48327" rtlCol="0" anchor="b"/>
          <a:lstStyle>
            <a:lvl1pPr algn="l">
              <a:defRPr sz="1200" b="0">
                <a:solidFill>
                  <a:schemeClr val="tx1"/>
                </a:solidFill>
                <a:cs typeface="+mn-cs"/>
              </a:defRPr>
            </a:lvl1pPr>
          </a:lstStyle>
          <a:p>
            <a:pPr>
              <a:defRPr/>
            </a:pPr>
            <a:r>
              <a:rPr lang="en-US"/>
              <a:t>Micky Galloway</a:t>
            </a:r>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53" tIns="48327" rIns="96653" bIns="48327" rtlCol="0" anchor="b"/>
          <a:lstStyle>
            <a:lvl1pPr algn="r">
              <a:defRPr sz="1200" b="0">
                <a:solidFill>
                  <a:schemeClr val="tx1"/>
                </a:solidFill>
                <a:cs typeface="+mn-cs"/>
              </a:defRPr>
            </a:lvl1pPr>
          </a:lstStyle>
          <a:p>
            <a:pPr>
              <a:defRPr/>
            </a:pPr>
            <a:fld id="{8F15089C-78AD-4594-9206-83B6AC5A5494}" type="slidenum">
              <a:rPr lang="en-US"/>
              <a:pPr>
                <a:defRPr/>
              </a:pPr>
              <a:t>‹#›</a:t>
            </a:fld>
            <a:endParaRPr lang="en-US"/>
          </a:p>
        </p:txBody>
      </p:sp>
    </p:spTree>
    <p:extLst>
      <p:ext uri="{BB962C8B-B14F-4D97-AF65-F5344CB8AC3E}">
        <p14:creationId xmlns:p14="http://schemas.microsoft.com/office/powerpoint/2010/main" val="34329329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4851" tIns="47425" rIns="94851" bIns="47425" rtlCol="0"/>
          <a:lstStyle>
            <a:lvl1pPr algn="r">
              <a:defRPr sz="1200">
                <a:cs typeface="+mn-cs"/>
              </a:defRPr>
            </a:lvl1pPr>
          </a:lstStyle>
          <a:p>
            <a:pPr>
              <a:defRPr/>
            </a:pPr>
            <a:r>
              <a:rPr lang="en-US"/>
              <a:t>7/1/2012 am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pPr lvl="0"/>
            <a:endParaRPr lang="en-US" noProof="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4851" tIns="47425" rIns="94851" bIns="4742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8600"/>
            <a:ext cx="3170238" cy="481013"/>
          </a:xfrm>
          <a:prstGeom prst="rect">
            <a:avLst/>
          </a:prstGeom>
        </p:spPr>
        <p:txBody>
          <a:bodyPr vert="horz" lIns="94851" tIns="47425" rIns="94851" bIns="47425" rtlCol="0" anchor="b"/>
          <a:lstStyle>
            <a:lvl1pPr algn="l">
              <a:defRPr sz="1200">
                <a:cs typeface="+mn-cs"/>
              </a:defRPr>
            </a:lvl1pPr>
          </a:lstStyle>
          <a:p>
            <a:pPr>
              <a:defRPr/>
            </a:pPr>
            <a:r>
              <a:rPr lang="en-US"/>
              <a:t>Micky Galloway</a:t>
            </a:r>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4851" tIns="47425" rIns="94851" bIns="47425" rtlCol="0" anchor="b"/>
          <a:lstStyle>
            <a:lvl1pPr algn="r">
              <a:defRPr sz="1200">
                <a:cs typeface="+mn-cs"/>
              </a:defRPr>
            </a:lvl1pPr>
          </a:lstStyle>
          <a:p>
            <a:pPr>
              <a:defRPr/>
            </a:pPr>
            <a:fld id="{791CCCDB-D7E8-46B2-8F6E-C9C322601D82}" type="slidenum">
              <a:rPr lang="en-US"/>
              <a:pPr>
                <a:defRPr/>
              </a:pPr>
              <a:t>‹#›</a:t>
            </a:fld>
            <a:endParaRPr lang="en-US"/>
          </a:p>
        </p:txBody>
      </p:sp>
    </p:spTree>
    <p:extLst>
      <p:ext uri="{BB962C8B-B14F-4D97-AF65-F5344CB8AC3E}">
        <p14:creationId xmlns:p14="http://schemas.microsoft.com/office/powerpoint/2010/main" val="8493240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accent2"/>
                </a:solidFill>
                <a:latin typeface="Arial" charset="0"/>
              </a:defRPr>
            </a:lvl1pPr>
            <a:lvl2pPr marL="742950" indent="-285750" eaLnBrk="0" hangingPunct="0">
              <a:defRPr sz="4000" b="1">
                <a:solidFill>
                  <a:schemeClr val="accent2"/>
                </a:solidFill>
                <a:latin typeface="Arial" charset="0"/>
              </a:defRPr>
            </a:lvl2pPr>
            <a:lvl3pPr marL="1143000" indent="-228600" eaLnBrk="0" hangingPunct="0">
              <a:defRPr sz="4000" b="1">
                <a:solidFill>
                  <a:schemeClr val="accent2"/>
                </a:solidFill>
                <a:latin typeface="Arial" charset="0"/>
              </a:defRPr>
            </a:lvl3pPr>
            <a:lvl4pPr marL="1600200" indent="-228600" eaLnBrk="0" hangingPunct="0">
              <a:defRPr sz="4000" b="1">
                <a:solidFill>
                  <a:schemeClr val="accent2"/>
                </a:solidFill>
                <a:latin typeface="Arial" charset="0"/>
              </a:defRPr>
            </a:lvl4pPr>
            <a:lvl5pPr marL="2057400" indent="-228600" eaLnBrk="0" hangingPunct="0">
              <a:defRPr sz="4000" b="1">
                <a:solidFill>
                  <a:schemeClr val="accent2"/>
                </a:solidFill>
                <a:latin typeface="Arial" charset="0"/>
              </a:defRPr>
            </a:lvl5pPr>
            <a:lvl6pPr marL="2514600" indent="-228600" eaLnBrk="0" fontAlgn="base" hangingPunct="0">
              <a:spcBef>
                <a:spcPct val="0"/>
              </a:spcBef>
              <a:spcAft>
                <a:spcPct val="0"/>
              </a:spcAft>
              <a:defRPr sz="4000" b="1">
                <a:solidFill>
                  <a:schemeClr val="accent2"/>
                </a:solidFill>
                <a:latin typeface="Arial" charset="0"/>
              </a:defRPr>
            </a:lvl6pPr>
            <a:lvl7pPr marL="2971800" indent="-228600" eaLnBrk="0" fontAlgn="base" hangingPunct="0">
              <a:spcBef>
                <a:spcPct val="0"/>
              </a:spcBef>
              <a:spcAft>
                <a:spcPct val="0"/>
              </a:spcAft>
              <a:defRPr sz="4000" b="1">
                <a:solidFill>
                  <a:schemeClr val="accent2"/>
                </a:solidFill>
                <a:latin typeface="Arial" charset="0"/>
              </a:defRPr>
            </a:lvl7pPr>
            <a:lvl8pPr marL="3429000" indent="-228600" eaLnBrk="0" fontAlgn="base" hangingPunct="0">
              <a:spcBef>
                <a:spcPct val="0"/>
              </a:spcBef>
              <a:spcAft>
                <a:spcPct val="0"/>
              </a:spcAft>
              <a:defRPr sz="4000" b="1">
                <a:solidFill>
                  <a:schemeClr val="accent2"/>
                </a:solidFill>
                <a:latin typeface="Arial" charset="0"/>
              </a:defRPr>
            </a:lvl8pPr>
            <a:lvl9pPr marL="3886200" indent="-228600" eaLnBrk="0" fontAlgn="base" hangingPunct="0">
              <a:spcBef>
                <a:spcPct val="0"/>
              </a:spcBef>
              <a:spcAft>
                <a:spcPct val="0"/>
              </a:spcAft>
              <a:defRPr sz="4000" b="1">
                <a:solidFill>
                  <a:schemeClr val="accent2"/>
                </a:solidFill>
                <a:latin typeface="Arial" charset="0"/>
              </a:defRPr>
            </a:lvl9pPr>
          </a:lstStyle>
          <a:p>
            <a:pPr eaLnBrk="1" hangingPunct="1">
              <a:defRPr/>
            </a:pPr>
            <a:fld id="{09E59039-628C-4EE6-868E-377C935DAF20}" type="slidenum">
              <a:rPr lang="en-US" sz="1200" smtClean="0"/>
              <a:pPr eaLnBrk="1" hangingPunct="1">
                <a:defRPr/>
              </a:pPr>
              <a:t>1</a:t>
            </a:fld>
            <a:endParaRPr lang="en-US" sz="1200" smtClean="0"/>
          </a:p>
        </p:txBody>
      </p:sp>
      <p:sp>
        <p:nvSpPr>
          <p:cNvPr id="2560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4000" b="1">
                <a:solidFill>
                  <a:schemeClr val="accent2"/>
                </a:solidFill>
                <a:latin typeface="Arial" charset="0"/>
              </a:defRPr>
            </a:lvl1pPr>
            <a:lvl2pPr marL="742950" indent="-285750" eaLnBrk="0" hangingPunct="0">
              <a:defRPr sz="4000" b="1">
                <a:solidFill>
                  <a:schemeClr val="accent2"/>
                </a:solidFill>
                <a:latin typeface="Arial" charset="0"/>
              </a:defRPr>
            </a:lvl2pPr>
            <a:lvl3pPr marL="1143000" indent="-228600" eaLnBrk="0" hangingPunct="0">
              <a:defRPr sz="4000" b="1">
                <a:solidFill>
                  <a:schemeClr val="accent2"/>
                </a:solidFill>
                <a:latin typeface="Arial" charset="0"/>
              </a:defRPr>
            </a:lvl3pPr>
            <a:lvl4pPr marL="1600200" indent="-228600" eaLnBrk="0" hangingPunct="0">
              <a:defRPr sz="4000" b="1">
                <a:solidFill>
                  <a:schemeClr val="accent2"/>
                </a:solidFill>
                <a:latin typeface="Arial" charset="0"/>
              </a:defRPr>
            </a:lvl4pPr>
            <a:lvl5pPr marL="2057400" indent="-228600" eaLnBrk="0" hangingPunct="0">
              <a:defRPr sz="4000" b="1">
                <a:solidFill>
                  <a:schemeClr val="accent2"/>
                </a:solidFill>
                <a:latin typeface="Arial" charset="0"/>
              </a:defRPr>
            </a:lvl5pPr>
            <a:lvl6pPr marL="2514600" indent="-228600" eaLnBrk="0" fontAlgn="base" hangingPunct="0">
              <a:spcBef>
                <a:spcPct val="0"/>
              </a:spcBef>
              <a:spcAft>
                <a:spcPct val="0"/>
              </a:spcAft>
              <a:defRPr sz="4000" b="1">
                <a:solidFill>
                  <a:schemeClr val="accent2"/>
                </a:solidFill>
                <a:latin typeface="Arial" charset="0"/>
              </a:defRPr>
            </a:lvl6pPr>
            <a:lvl7pPr marL="2971800" indent="-228600" eaLnBrk="0" fontAlgn="base" hangingPunct="0">
              <a:spcBef>
                <a:spcPct val="0"/>
              </a:spcBef>
              <a:spcAft>
                <a:spcPct val="0"/>
              </a:spcAft>
              <a:defRPr sz="4000" b="1">
                <a:solidFill>
                  <a:schemeClr val="accent2"/>
                </a:solidFill>
                <a:latin typeface="Arial" charset="0"/>
              </a:defRPr>
            </a:lvl7pPr>
            <a:lvl8pPr marL="3429000" indent="-228600" eaLnBrk="0" fontAlgn="base" hangingPunct="0">
              <a:spcBef>
                <a:spcPct val="0"/>
              </a:spcBef>
              <a:spcAft>
                <a:spcPct val="0"/>
              </a:spcAft>
              <a:defRPr sz="4000" b="1">
                <a:solidFill>
                  <a:schemeClr val="accent2"/>
                </a:solidFill>
                <a:latin typeface="Arial" charset="0"/>
              </a:defRPr>
            </a:lvl8pPr>
            <a:lvl9pPr marL="3886200" indent="-228600" eaLnBrk="0" fontAlgn="base" hangingPunct="0">
              <a:spcBef>
                <a:spcPct val="0"/>
              </a:spcBef>
              <a:spcAft>
                <a:spcPct val="0"/>
              </a:spcAft>
              <a:defRPr sz="4000" b="1">
                <a:solidFill>
                  <a:schemeClr val="accent2"/>
                </a:solidFill>
                <a:latin typeface="Arial" charset="0"/>
              </a:defRPr>
            </a:lvl9pPr>
          </a:lstStyle>
          <a:p>
            <a:pPr eaLnBrk="1" hangingPunct="1">
              <a:defRPr/>
            </a:pPr>
            <a:r>
              <a:rPr lang="en-US" sz="1200" smtClean="0"/>
              <a:t>7/1/2012 am</a:t>
            </a:r>
          </a:p>
        </p:txBody>
      </p:sp>
      <p:sp>
        <p:nvSpPr>
          <p:cNvPr id="2560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b="1">
                <a:solidFill>
                  <a:schemeClr val="accent2"/>
                </a:solidFill>
                <a:latin typeface="Arial" charset="0"/>
              </a:defRPr>
            </a:lvl1pPr>
            <a:lvl2pPr marL="742950" indent="-285750" eaLnBrk="0" hangingPunct="0">
              <a:defRPr sz="4000" b="1">
                <a:solidFill>
                  <a:schemeClr val="accent2"/>
                </a:solidFill>
                <a:latin typeface="Arial" charset="0"/>
              </a:defRPr>
            </a:lvl2pPr>
            <a:lvl3pPr marL="1143000" indent="-228600" eaLnBrk="0" hangingPunct="0">
              <a:defRPr sz="4000" b="1">
                <a:solidFill>
                  <a:schemeClr val="accent2"/>
                </a:solidFill>
                <a:latin typeface="Arial" charset="0"/>
              </a:defRPr>
            </a:lvl3pPr>
            <a:lvl4pPr marL="1600200" indent="-228600" eaLnBrk="0" hangingPunct="0">
              <a:defRPr sz="4000" b="1">
                <a:solidFill>
                  <a:schemeClr val="accent2"/>
                </a:solidFill>
                <a:latin typeface="Arial" charset="0"/>
              </a:defRPr>
            </a:lvl4pPr>
            <a:lvl5pPr marL="2057400" indent="-228600" eaLnBrk="0" hangingPunct="0">
              <a:defRPr sz="4000" b="1">
                <a:solidFill>
                  <a:schemeClr val="accent2"/>
                </a:solidFill>
                <a:latin typeface="Arial" charset="0"/>
              </a:defRPr>
            </a:lvl5pPr>
            <a:lvl6pPr marL="2514600" indent="-228600" eaLnBrk="0" fontAlgn="base" hangingPunct="0">
              <a:spcBef>
                <a:spcPct val="0"/>
              </a:spcBef>
              <a:spcAft>
                <a:spcPct val="0"/>
              </a:spcAft>
              <a:defRPr sz="4000" b="1">
                <a:solidFill>
                  <a:schemeClr val="accent2"/>
                </a:solidFill>
                <a:latin typeface="Arial" charset="0"/>
              </a:defRPr>
            </a:lvl6pPr>
            <a:lvl7pPr marL="2971800" indent="-228600" eaLnBrk="0" fontAlgn="base" hangingPunct="0">
              <a:spcBef>
                <a:spcPct val="0"/>
              </a:spcBef>
              <a:spcAft>
                <a:spcPct val="0"/>
              </a:spcAft>
              <a:defRPr sz="4000" b="1">
                <a:solidFill>
                  <a:schemeClr val="accent2"/>
                </a:solidFill>
                <a:latin typeface="Arial" charset="0"/>
              </a:defRPr>
            </a:lvl7pPr>
            <a:lvl8pPr marL="3429000" indent="-228600" eaLnBrk="0" fontAlgn="base" hangingPunct="0">
              <a:spcBef>
                <a:spcPct val="0"/>
              </a:spcBef>
              <a:spcAft>
                <a:spcPct val="0"/>
              </a:spcAft>
              <a:defRPr sz="4000" b="1">
                <a:solidFill>
                  <a:schemeClr val="accent2"/>
                </a:solidFill>
                <a:latin typeface="Arial" charset="0"/>
              </a:defRPr>
            </a:lvl8pPr>
            <a:lvl9pPr marL="3886200" indent="-228600" eaLnBrk="0" fontAlgn="base" hangingPunct="0">
              <a:spcBef>
                <a:spcPct val="0"/>
              </a:spcBef>
              <a:spcAft>
                <a:spcPct val="0"/>
              </a:spcAft>
              <a:defRPr sz="4000" b="1">
                <a:solidFill>
                  <a:schemeClr val="accent2"/>
                </a:solidFill>
                <a:latin typeface="Arial" charset="0"/>
              </a:defRPr>
            </a:lvl9pPr>
          </a:lstStyle>
          <a:p>
            <a:pPr eaLnBrk="1" hangingPunct="1">
              <a:defRPr/>
            </a:pPr>
            <a:r>
              <a:rPr lang="en-US" sz="1200" smtClean="0"/>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F8388F-957E-4289-BCCA-3EA62F82A792}" type="slidenum">
              <a:rPr lang="en-US"/>
              <a:pPr>
                <a:defRPr/>
              </a:pPr>
              <a:t>‹#›</a:t>
            </a:fld>
            <a:endParaRPr lang="en-US"/>
          </a:p>
        </p:txBody>
      </p:sp>
    </p:spTree>
    <p:extLst>
      <p:ext uri="{BB962C8B-B14F-4D97-AF65-F5344CB8AC3E}">
        <p14:creationId xmlns:p14="http://schemas.microsoft.com/office/powerpoint/2010/main" val="1375766764"/>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44CFA-7B48-415F-81A3-F718CB89FC86}" type="slidenum">
              <a:rPr lang="en-US"/>
              <a:pPr>
                <a:defRPr/>
              </a:pPr>
              <a:t>‹#›</a:t>
            </a:fld>
            <a:endParaRPr lang="en-US"/>
          </a:p>
        </p:txBody>
      </p:sp>
    </p:spTree>
    <p:extLst>
      <p:ext uri="{BB962C8B-B14F-4D97-AF65-F5344CB8AC3E}">
        <p14:creationId xmlns:p14="http://schemas.microsoft.com/office/powerpoint/2010/main" val="13020636"/>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D6C994-B762-49BC-8815-ED6C13D21A4F}" type="slidenum">
              <a:rPr lang="en-US"/>
              <a:pPr>
                <a:defRPr/>
              </a:pPr>
              <a:t>‹#›</a:t>
            </a:fld>
            <a:endParaRPr lang="en-US"/>
          </a:p>
        </p:txBody>
      </p:sp>
    </p:spTree>
    <p:extLst>
      <p:ext uri="{BB962C8B-B14F-4D97-AF65-F5344CB8AC3E}">
        <p14:creationId xmlns:p14="http://schemas.microsoft.com/office/powerpoint/2010/main" val="94948422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F751E4-37B9-4DE8-9EC5-46C7AC7FD31D}" type="slidenum">
              <a:rPr lang="en-US"/>
              <a:pPr>
                <a:defRPr/>
              </a:pPr>
              <a:t>‹#›</a:t>
            </a:fld>
            <a:endParaRPr lang="en-US"/>
          </a:p>
        </p:txBody>
      </p:sp>
    </p:spTree>
    <p:extLst>
      <p:ext uri="{BB962C8B-B14F-4D97-AF65-F5344CB8AC3E}">
        <p14:creationId xmlns:p14="http://schemas.microsoft.com/office/powerpoint/2010/main" val="2042163096"/>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14DED5-A9CF-4CB7-8FC3-A2AE802F6DE4}" type="slidenum">
              <a:rPr lang="en-US"/>
              <a:pPr>
                <a:defRPr/>
              </a:pPr>
              <a:t>‹#›</a:t>
            </a:fld>
            <a:endParaRPr lang="en-US"/>
          </a:p>
        </p:txBody>
      </p:sp>
    </p:spTree>
    <p:extLst>
      <p:ext uri="{BB962C8B-B14F-4D97-AF65-F5344CB8AC3E}">
        <p14:creationId xmlns:p14="http://schemas.microsoft.com/office/powerpoint/2010/main" val="620313346"/>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260CC0-C799-4689-BE59-1C35E5ACCE20}" type="slidenum">
              <a:rPr lang="en-US"/>
              <a:pPr>
                <a:defRPr/>
              </a:pPr>
              <a:t>‹#›</a:t>
            </a:fld>
            <a:endParaRPr lang="en-US"/>
          </a:p>
        </p:txBody>
      </p:sp>
    </p:spTree>
    <p:extLst>
      <p:ext uri="{BB962C8B-B14F-4D97-AF65-F5344CB8AC3E}">
        <p14:creationId xmlns:p14="http://schemas.microsoft.com/office/powerpoint/2010/main" val="2300541765"/>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410B9D-AF80-418E-8107-5008B1B03CE8}" type="slidenum">
              <a:rPr lang="en-US"/>
              <a:pPr>
                <a:defRPr/>
              </a:pPr>
              <a:t>‹#›</a:t>
            </a:fld>
            <a:endParaRPr lang="en-US"/>
          </a:p>
        </p:txBody>
      </p:sp>
    </p:spTree>
    <p:extLst>
      <p:ext uri="{BB962C8B-B14F-4D97-AF65-F5344CB8AC3E}">
        <p14:creationId xmlns:p14="http://schemas.microsoft.com/office/powerpoint/2010/main" val="3330835434"/>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921876-B8EB-4697-B322-FC0456AED37D}" type="slidenum">
              <a:rPr lang="en-US"/>
              <a:pPr>
                <a:defRPr/>
              </a:pPr>
              <a:t>‹#›</a:t>
            </a:fld>
            <a:endParaRPr lang="en-US"/>
          </a:p>
        </p:txBody>
      </p:sp>
    </p:spTree>
    <p:extLst>
      <p:ext uri="{BB962C8B-B14F-4D97-AF65-F5344CB8AC3E}">
        <p14:creationId xmlns:p14="http://schemas.microsoft.com/office/powerpoint/2010/main" val="212446151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C5ED7F-625B-4A5F-B9B7-151BBB1DB43F}" type="slidenum">
              <a:rPr lang="en-US"/>
              <a:pPr>
                <a:defRPr/>
              </a:pPr>
              <a:t>‹#›</a:t>
            </a:fld>
            <a:endParaRPr lang="en-US"/>
          </a:p>
        </p:txBody>
      </p:sp>
    </p:spTree>
    <p:extLst>
      <p:ext uri="{BB962C8B-B14F-4D97-AF65-F5344CB8AC3E}">
        <p14:creationId xmlns:p14="http://schemas.microsoft.com/office/powerpoint/2010/main" val="2955341991"/>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974594-4F1D-454A-B9B3-2C9B039ED6B9}" type="slidenum">
              <a:rPr lang="en-US"/>
              <a:pPr>
                <a:defRPr/>
              </a:pPr>
              <a:t>‹#›</a:t>
            </a:fld>
            <a:endParaRPr lang="en-US"/>
          </a:p>
        </p:txBody>
      </p:sp>
    </p:spTree>
    <p:extLst>
      <p:ext uri="{BB962C8B-B14F-4D97-AF65-F5344CB8AC3E}">
        <p14:creationId xmlns:p14="http://schemas.microsoft.com/office/powerpoint/2010/main" val="494864186"/>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FC57D9-3F74-410D-AE97-A27D7D49CDE9}" type="slidenum">
              <a:rPr lang="en-US"/>
              <a:pPr>
                <a:defRPr/>
              </a:pPr>
              <a:t>‹#›</a:t>
            </a:fld>
            <a:endParaRPr lang="en-US"/>
          </a:p>
        </p:txBody>
      </p:sp>
    </p:spTree>
    <p:extLst>
      <p:ext uri="{BB962C8B-B14F-4D97-AF65-F5344CB8AC3E}">
        <p14:creationId xmlns:p14="http://schemas.microsoft.com/office/powerpoint/2010/main" val="1263325622"/>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path path="rect">
            <a:fillToRect l="100000" t="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effectLst/>
                <a:cs typeface="+mn-cs"/>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effectLst/>
                <a:cs typeface="+mn-cs"/>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effectLst/>
                <a:cs typeface="+mn-cs"/>
              </a:defRPr>
            </a:lvl1pPr>
          </a:lstStyle>
          <a:p>
            <a:pPr>
              <a:defRPr/>
            </a:pPr>
            <a:fld id="{E349495C-D1FB-4369-8BC3-D3E1D69E94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circl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2130425"/>
            <a:ext cx="8534400" cy="1470025"/>
          </a:xfrm>
        </p:spPr>
        <p:txBody>
          <a:bodyPr/>
          <a:lstStyle/>
          <a:p>
            <a:r>
              <a:rPr lang="en-US" b="1" u="sng" dirty="0" smtClean="0"/>
              <a:t>God’s</a:t>
            </a:r>
            <a:r>
              <a:rPr lang="en-US" b="1" dirty="0" smtClean="0"/>
              <a:t> Recipe For A Strong Faith!</a:t>
            </a:r>
          </a:p>
        </p:txBody>
      </p:sp>
      <p:sp>
        <p:nvSpPr>
          <p:cNvPr id="2051" name="Subtitle 2"/>
          <p:cNvSpPr>
            <a:spLocks noGrp="1"/>
          </p:cNvSpPr>
          <p:nvPr>
            <p:ph type="subTitle" idx="1"/>
          </p:nvPr>
        </p:nvSpPr>
        <p:spPr/>
        <p:txBody>
          <a:bodyPr/>
          <a:lstStyle/>
          <a:p>
            <a:r>
              <a:rPr lang="en-US" smtClean="0"/>
              <a:t>2 Peter 1:1-11</a:t>
            </a:r>
          </a:p>
        </p:txBody>
      </p:sp>
      <p:sp>
        <p:nvSpPr>
          <p:cNvPr id="2" name="Slide Number Placeholder 1"/>
          <p:cNvSpPr>
            <a:spLocks noGrp="1"/>
          </p:cNvSpPr>
          <p:nvPr>
            <p:ph type="sldNum" sz="quarter" idx="12"/>
          </p:nvPr>
        </p:nvSpPr>
        <p:spPr/>
        <p:txBody>
          <a:bodyPr/>
          <a:lstStyle/>
          <a:p>
            <a:pPr>
              <a:defRPr/>
            </a:pPr>
            <a:fld id="{832F9FC6-AC98-406B-917A-9659F314C059}" type="slidenum">
              <a:rPr lang="en-US" smtClean="0"/>
              <a:pPr>
                <a:defRPr/>
              </a:pPr>
              <a:t>1</a:t>
            </a:fld>
            <a:endParaRPr lang="en-US"/>
          </a:p>
        </p:txBody>
      </p:sp>
      <p:pic>
        <p:nvPicPr>
          <p:cNvPr id="2053" name="Picture 5" descr="C:\Users\Owner\AppData\Local\Microsoft\Windows\Temporary Internet Files\Content.IE5\8Q6S3KA9\MP90031432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36450">
            <a:off x="6078582" y="4703640"/>
            <a:ext cx="2090108" cy="148397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descr="C:\Users\Owner\AppData\Local\Microsoft\Windows\Temporary Internet Files\Content.IE5\33617JHI\MC90004008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939991">
            <a:off x="720310" y="4692275"/>
            <a:ext cx="1810512" cy="12508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792163"/>
          </a:xfrm>
          <a:solidFill>
            <a:schemeClr val="accent6">
              <a:lumMod val="20000"/>
              <a:lumOff val="80000"/>
            </a:schemeClr>
          </a:solidFill>
        </p:spPr>
        <p:txBody>
          <a:bodyPr/>
          <a:lstStyle/>
          <a:p>
            <a:pPr eaLnBrk="1" hangingPunct="1"/>
            <a:r>
              <a:rPr lang="en-US" dirty="0" smtClean="0"/>
              <a:t>Add to your </a:t>
            </a:r>
            <a:r>
              <a:rPr lang="en-US" b="1" i="1" dirty="0" smtClean="0"/>
              <a:t>“</a:t>
            </a:r>
            <a:r>
              <a:rPr lang="en-US" b="1" i="1" dirty="0" smtClean="0"/>
              <a:t>faith</a:t>
            </a:r>
            <a:r>
              <a:rPr lang="en-US" b="1" i="1" dirty="0" smtClean="0"/>
              <a:t>”</a:t>
            </a:r>
            <a:endParaRPr lang="en-US" dirty="0" smtClean="0"/>
          </a:p>
        </p:txBody>
      </p:sp>
      <p:sp>
        <p:nvSpPr>
          <p:cNvPr id="15363" name="Rectangle 3"/>
          <p:cNvSpPr>
            <a:spLocks noGrp="1" noChangeArrowheads="1"/>
          </p:cNvSpPr>
          <p:nvPr>
            <p:ph type="body" idx="1"/>
          </p:nvPr>
        </p:nvSpPr>
        <p:spPr>
          <a:xfrm>
            <a:off x="457200" y="1219200"/>
            <a:ext cx="8229600" cy="5334000"/>
          </a:xfrm>
        </p:spPr>
        <p:txBody>
          <a:bodyPr/>
          <a:lstStyle/>
          <a:p>
            <a:pPr eaLnBrk="1" hangingPunct="1">
              <a:lnSpc>
                <a:spcPct val="80000"/>
              </a:lnSpc>
              <a:buFontTx/>
              <a:buNone/>
              <a:defRPr/>
            </a:pPr>
            <a:r>
              <a:rPr lang="en-US" sz="2800" b="1" dirty="0" smtClean="0"/>
              <a:t>FAITH</a:t>
            </a:r>
            <a:r>
              <a:rPr lang="en-US" sz="2800" dirty="0" smtClean="0"/>
              <a:t> is the foundation of all other spiritual qualities.</a:t>
            </a:r>
          </a:p>
          <a:p>
            <a:pPr eaLnBrk="1" hangingPunct="1">
              <a:lnSpc>
                <a:spcPct val="80000"/>
              </a:lnSpc>
              <a:buFontTx/>
              <a:buNone/>
              <a:defRPr/>
            </a:pPr>
            <a:endParaRPr lang="en-US" sz="2800" dirty="0" smtClean="0"/>
          </a:p>
          <a:p>
            <a:pPr marL="514350" indent="-514350" eaLnBrk="1" hangingPunct="1">
              <a:lnSpc>
                <a:spcPct val="80000"/>
              </a:lnSpc>
              <a:buFontTx/>
              <a:buAutoNum type="arabicPeriod"/>
              <a:defRPr/>
            </a:pPr>
            <a:r>
              <a:rPr lang="en-US" sz="2800" u="sng" dirty="0" smtClean="0"/>
              <a:t>What is </a:t>
            </a:r>
            <a:r>
              <a:rPr lang="en-US" sz="2800" b="1" i="1" u="sng" dirty="0" smtClean="0"/>
              <a:t>“faith</a:t>
            </a:r>
            <a:r>
              <a:rPr lang="en-US" sz="2800" b="1" i="1" dirty="0" smtClean="0"/>
              <a:t>?” </a:t>
            </a:r>
            <a:r>
              <a:rPr lang="en-US" sz="2800" dirty="0" smtClean="0"/>
              <a:t>Faith is the firm, unshaken confidence, </a:t>
            </a:r>
            <a:r>
              <a:rPr lang="en-US" sz="2800" b="1" i="1" dirty="0" smtClean="0"/>
              <a:t>conviction</a:t>
            </a:r>
            <a:r>
              <a:rPr lang="en-US" sz="2800" dirty="0" smtClean="0"/>
              <a:t> or belief in the truth of a proposition, a person, statement, based upon testimony </a:t>
            </a:r>
            <a:r>
              <a:rPr lang="en-US" sz="2800" b="1" i="1" dirty="0" smtClean="0"/>
              <a:t>(evidence) </a:t>
            </a:r>
            <a:r>
              <a:rPr lang="en-US" sz="2800" dirty="0" smtClean="0"/>
              <a:t>concerning them</a:t>
            </a:r>
          </a:p>
          <a:p>
            <a:pPr lvl="1" indent="-342900" eaLnBrk="1" hangingPunct="1">
              <a:lnSpc>
                <a:spcPct val="80000"/>
              </a:lnSpc>
              <a:defRPr/>
            </a:pPr>
            <a:r>
              <a:rPr lang="en-US" sz="2400" dirty="0" smtClean="0">
                <a:solidFill>
                  <a:schemeClr val="accent2"/>
                </a:solidFill>
                <a:effectLst>
                  <a:outerShdw blurRad="38100" dist="38100" dir="2700000" algn="tl">
                    <a:srgbClr val="000000"/>
                  </a:outerShdw>
                </a:effectLst>
              </a:rPr>
              <a:t>cf. Heb. 11:1, 6</a:t>
            </a:r>
          </a:p>
          <a:p>
            <a:pPr marL="514350" indent="-514350" eaLnBrk="1" hangingPunct="1">
              <a:lnSpc>
                <a:spcPct val="80000"/>
              </a:lnSpc>
              <a:buFontTx/>
              <a:buNone/>
              <a:defRPr/>
            </a:pPr>
            <a:endParaRPr lang="en-US" sz="2800" dirty="0" smtClean="0">
              <a:solidFill>
                <a:schemeClr val="accent2"/>
              </a:solidFill>
              <a:effectLst>
                <a:outerShdw blurRad="38100" dist="38100" dir="2700000" algn="tl">
                  <a:srgbClr val="000000"/>
                </a:outerShdw>
              </a:effectLst>
            </a:endParaRPr>
          </a:p>
          <a:p>
            <a:pPr marL="514350" indent="-514350" eaLnBrk="1" hangingPunct="1">
              <a:lnSpc>
                <a:spcPct val="80000"/>
              </a:lnSpc>
              <a:buFontTx/>
              <a:buAutoNum type="arabicPeriod" startAt="2"/>
              <a:defRPr/>
            </a:pPr>
            <a:r>
              <a:rPr lang="en-US" sz="2800" u="sng" dirty="0" smtClean="0"/>
              <a:t>How does </a:t>
            </a:r>
            <a:r>
              <a:rPr lang="en-US" sz="2800" b="1" i="1" u="sng" dirty="0" smtClean="0"/>
              <a:t>“faith” </a:t>
            </a:r>
            <a:r>
              <a:rPr lang="en-US" sz="2800" u="sng" dirty="0" smtClean="0"/>
              <a:t>come</a:t>
            </a:r>
            <a:r>
              <a:rPr lang="en-US" sz="2800" dirty="0" smtClean="0"/>
              <a:t>? – </a:t>
            </a:r>
            <a:r>
              <a:rPr lang="en-US" sz="2400" dirty="0" smtClean="0">
                <a:solidFill>
                  <a:schemeClr val="accent2"/>
                </a:solidFill>
                <a:effectLst>
                  <a:outerShdw blurRad="38100" dist="38100" dir="2700000" algn="tl">
                    <a:srgbClr val="000000"/>
                  </a:outerShdw>
                </a:effectLst>
              </a:rPr>
              <a:t>Rom. 10:17</a:t>
            </a:r>
          </a:p>
          <a:p>
            <a:pPr marL="514350" indent="-514350" eaLnBrk="1" hangingPunct="1">
              <a:lnSpc>
                <a:spcPct val="80000"/>
              </a:lnSpc>
              <a:buFontTx/>
              <a:buNone/>
              <a:defRPr/>
            </a:pPr>
            <a:endParaRPr lang="en-US" sz="2800" dirty="0" smtClean="0">
              <a:solidFill>
                <a:schemeClr val="accent2"/>
              </a:solidFill>
              <a:effectLst>
                <a:outerShdw blurRad="38100" dist="38100" dir="2700000" algn="tl">
                  <a:srgbClr val="000000"/>
                </a:outerShdw>
              </a:effectLst>
            </a:endParaRPr>
          </a:p>
          <a:p>
            <a:pPr eaLnBrk="1" hangingPunct="1">
              <a:lnSpc>
                <a:spcPct val="80000"/>
              </a:lnSpc>
              <a:buFontTx/>
              <a:buNone/>
              <a:defRPr/>
            </a:pPr>
            <a:r>
              <a:rPr lang="en-US" sz="2800" dirty="0" smtClean="0"/>
              <a:t>3.	 </a:t>
            </a:r>
            <a:r>
              <a:rPr lang="en-US" sz="2800" u="sng" dirty="0" smtClean="0"/>
              <a:t>Your job now to </a:t>
            </a:r>
            <a:r>
              <a:rPr lang="en-US" sz="2800" u="sng" dirty="0" smtClean="0"/>
              <a:t>“be </a:t>
            </a:r>
            <a:r>
              <a:rPr lang="en-US" sz="2800" u="sng" dirty="0" smtClean="0"/>
              <a:t>strong</a:t>
            </a:r>
            <a:r>
              <a:rPr lang="en-US" sz="2800" u="sng" dirty="0" smtClean="0"/>
              <a:t>!</a:t>
            </a:r>
            <a:r>
              <a:rPr lang="en-US" sz="2800" dirty="0" smtClean="0"/>
              <a:t>”</a:t>
            </a:r>
            <a:r>
              <a:rPr lang="en-US" sz="2800" dirty="0" smtClean="0"/>
              <a:t> </a:t>
            </a:r>
            <a:endParaRPr lang="en-US" sz="2800" dirty="0" smtClean="0"/>
          </a:p>
        </p:txBody>
      </p:sp>
      <p:sp>
        <p:nvSpPr>
          <p:cNvPr id="2" name="Slide Number Placeholder 1"/>
          <p:cNvSpPr>
            <a:spLocks noGrp="1"/>
          </p:cNvSpPr>
          <p:nvPr>
            <p:ph type="sldNum" sz="quarter" idx="12"/>
          </p:nvPr>
        </p:nvSpPr>
        <p:spPr/>
        <p:txBody>
          <a:bodyPr/>
          <a:lstStyle/>
          <a:p>
            <a:pPr>
              <a:defRPr/>
            </a:pPr>
            <a:fld id="{9352C00B-BA35-4B30-8A06-42B7AD8E87E3}" type="slidenum">
              <a:rPr lang="en-US" smtClean="0"/>
              <a:pPr>
                <a:defRPr/>
              </a:pPr>
              <a:t>10</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500"/>
                                        <p:tgtEl>
                                          <p:spTgt spid="1536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animEffect transition="in" filter="fade">
                                      <p:cBhvr>
                                        <p:cTn id="15" dur="500"/>
                                        <p:tgtEl>
                                          <p:spTgt spid="1536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363">
                                            <p:txEl>
                                              <p:pRg st="5" end="5"/>
                                            </p:txEl>
                                          </p:spTgt>
                                        </p:tgtEl>
                                        <p:attrNameLst>
                                          <p:attrName>style.visibility</p:attrName>
                                        </p:attrNameLst>
                                      </p:cBhvr>
                                      <p:to>
                                        <p:strVal val="visible"/>
                                      </p:to>
                                    </p:set>
                                    <p:animEffect transition="in" filter="fade">
                                      <p:cBhvr>
                                        <p:cTn id="20" dur="500"/>
                                        <p:tgtEl>
                                          <p:spTgt spid="15363">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363">
                                            <p:txEl>
                                              <p:pRg st="7" end="7"/>
                                            </p:txEl>
                                          </p:spTgt>
                                        </p:tgtEl>
                                        <p:attrNameLst>
                                          <p:attrName>style.visibility</p:attrName>
                                        </p:attrNameLst>
                                      </p:cBhvr>
                                      <p:to>
                                        <p:strVal val="visible"/>
                                      </p:to>
                                    </p:set>
                                    <p:animEffect transition="in" filter="fade">
                                      <p:cBhvr>
                                        <p:cTn id="25"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Add (supply) to your faith </a:t>
            </a:r>
            <a:r>
              <a:rPr lang="en-US" sz="4000" b="1" i="1" dirty="0" smtClean="0"/>
              <a:t>“</a:t>
            </a:r>
            <a:r>
              <a:rPr lang="en-US" sz="4000" b="1" i="1" dirty="0" smtClean="0"/>
              <a:t>virtue</a:t>
            </a:r>
            <a:r>
              <a:rPr lang="en-US" sz="4000" b="1" i="1" dirty="0" smtClean="0"/>
              <a:t>”</a:t>
            </a:r>
            <a:endParaRPr lang="en-US" sz="4000" b="1" i="1" dirty="0" smtClean="0"/>
          </a:p>
        </p:txBody>
      </p:sp>
      <p:sp>
        <p:nvSpPr>
          <p:cNvPr id="17411" name="Rectangle 3"/>
          <p:cNvSpPr>
            <a:spLocks noGrp="1" noChangeArrowheads="1"/>
          </p:cNvSpPr>
          <p:nvPr>
            <p:ph type="body" idx="1"/>
          </p:nvPr>
        </p:nvSpPr>
        <p:spPr>
          <a:xfrm>
            <a:off x="457200" y="1600200"/>
            <a:ext cx="8382000" cy="4525963"/>
          </a:xfrm>
        </p:spPr>
        <p:txBody>
          <a:bodyPr/>
          <a:lstStyle/>
          <a:p>
            <a:pPr eaLnBrk="1" hangingPunct="1">
              <a:defRPr/>
            </a:pPr>
            <a:r>
              <a:rPr lang="en-US" dirty="0" smtClean="0"/>
              <a:t>(</a:t>
            </a:r>
            <a:r>
              <a:rPr lang="en-US" dirty="0" smtClean="0"/>
              <a:t>Gk. </a:t>
            </a:r>
            <a:r>
              <a:rPr lang="en-US" dirty="0" smtClean="0"/>
              <a:t>- </a:t>
            </a:r>
            <a:r>
              <a:rPr lang="en-US" i="1" dirty="0" err="1" smtClean="0"/>
              <a:t>arete</a:t>
            </a:r>
            <a:r>
              <a:rPr lang="en-US" dirty="0" smtClean="0"/>
              <a:t>) “Moral goodness,” excellence. Courage (manliness, </a:t>
            </a:r>
            <a:br>
              <a:rPr lang="en-US" dirty="0" smtClean="0"/>
            </a:br>
            <a:r>
              <a:rPr lang="en-US" dirty="0" smtClean="0">
                <a:solidFill>
                  <a:schemeClr val="accent2"/>
                </a:solidFill>
                <a:effectLst>
                  <a:outerShdw blurRad="38100" dist="38100" dir="2700000" algn="tl">
                    <a:srgbClr val="000000"/>
                  </a:outerShdw>
                </a:effectLst>
              </a:rPr>
              <a:t>1 Cor. 16:13</a:t>
            </a:r>
            <a:r>
              <a:rPr lang="en-US" dirty="0" smtClean="0"/>
              <a:t>) of faith. Used of God’s </a:t>
            </a:r>
            <a:r>
              <a:rPr lang="en-US" dirty="0" smtClean="0"/>
              <a:t>power. </a:t>
            </a:r>
            <a:r>
              <a:rPr lang="en-US" dirty="0" smtClean="0"/>
              <a:t>- </a:t>
            </a:r>
            <a:r>
              <a:rPr lang="en-US" dirty="0" smtClean="0">
                <a:solidFill>
                  <a:schemeClr val="accent2"/>
                </a:solidFill>
                <a:effectLst>
                  <a:outerShdw blurRad="38100" dist="38100" dir="2700000" algn="tl">
                    <a:srgbClr val="000000"/>
                  </a:outerShdw>
                </a:effectLst>
              </a:rPr>
              <a:t>2 Pet. 1:3</a:t>
            </a:r>
          </a:p>
          <a:p>
            <a:pPr eaLnBrk="1" hangingPunct="1">
              <a:defRPr/>
            </a:pPr>
            <a:r>
              <a:rPr lang="en-US" dirty="0" smtClean="0"/>
              <a:t>The moral courage to do what is right!</a:t>
            </a:r>
          </a:p>
          <a:p>
            <a:pPr eaLnBrk="1" hangingPunct="1">
              <a:defRPr/>
            </a:pPr>
            <a:r>
              <a:rPr lang="en-US" dirty="0" smtClean="0"/>
              <a:t>Positive area of growth to combat the pressures of sin! </a:t>
            </a:r>
            <a:r>
              <a:rPr lang="en-US" dirty="0" smtClean="0">
                <a:solidFill>
                  <a:schemeClr val="accent2"/>
                </a:solidFill>
              </a:rPr>
              <a:t>- </a:t>
            </a:r>
            <a:r>
              <a:rPr lang="en-US" dirty="0" smtClean="0">
                <a:solidFill>
                  <a:schemeClr val="accent2"/>
                </a:solidFill>
                <a:effectLst>
                  <a:outerShdw blurRad="38100" dist="38100" dir="2700000" algn="tl">
                    <a:srgbClr val="000000"/>
                  </a:outerShdw>
                </a:effectLst>
              </a:rPr>
              <a:t>cf. Jn. 12:42-43</a:t>
            </a:r>
          </a:p>
        </p:txBody>
      </p:sp>
      <p:sp>
        <p:nvSpPr>
          <p:cNvPr id="2" name="Slide Number Placeholder 1"/>
          <p:cNvSpPr>
            <a:spLocks noGrp="1"/>
          </p:cNvSpPr>
          <p:nvPr>
            <p:ph type="sldNum" sz="quarter" idx="12"/>
          </p:nvPr>
        </p:nvSpPr>
        <p:spPr/>
        <p:txBody>
          <a:bodyPr/>
          <a:lstStyle/>
          <a:p>
            <a:pPr>
              <a:defRPr/>
            </a:pPr>
            <a:fld id="{57F2F470-E138-44E2-AB7F-82805169E294}" type="slidenum">
              <a:rPr lang="en-US" smtClean="0"/>
              <a:pPr>
                <a:defRPr/>
              </a:pPr>
              <a:t>11</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382000" cy="1143000"/>
          </a:xfrm>
          <a:solidFill>
            <a:schemeClr val="accent6">
              <a:lumMod val="20000"/>
              <a:lumOff val="80000"/>
            </a:schemeClr>
          </a:solidFill>
        </p:spPr>
        <p:txBody>
          <a:bodyPr/>
          <a:lstStyle/>
          <a:p>
            <a:pPr eaLnBrk="1" hangingPunct="1"/>
            <a:r>
              <a:rPr lang="en-US" sz="4000" i="1" dirty="0" smtClean="0"/>
              <a:t>Add (supply) to your faith </a:t>
            </a:r>
            <a:r>
              <a:rPr lang="en-US" sz="4000" b="1" i="1" dirty="0" smtClean="0"/>
              <a:t>“</a:t>
            </a:r>
            <a:r>
              <a:rPr lang="en-US" sz="4000" b="1" i="1" dirty="0" smtClean="0"/>
              <a:t>virtue</a:t>
            </a:r>
            <a:r>
              <a:rPr lang="en-US" sz="4000" b="1" i="1" dirty="0" smtClean="0"/>
              <a:t>”</a:t>
            </a:r>
            <a:endParaRPr lang="en-US" sz="4000" b="1" i="1" dirty="0" smtClean="0"/>
          </a:p>
        </p:txBody>
      </p:sp>
      <p:sp>
        <p:nvSpPr>
          <p:cNvPr id="18435" name="Rectangle 3"/>
          <p:cNvSpPr>
            <a:spLocks noGrp="1" noChangeArrowheads="1"/>
          </p:cNvSpPr>
          <p:nvPr>
            <p:ph type="body" idx="1"/>
          </p:nvPr>
        </p:nvSpPr>
        <p:spPr/>
        <p:txBody>
          <a:bodyPr/>
          <a:lstStyle/>
          <a:p>
            <a:pPr eaLnBrk="1" hangingPunct="1">
              <a:buFontTx/>
              <a:buNone/>
              <a:defRPr/>
            </a:pPr>
            <a:r>
              <a:rPr lang="en-US" dirty="0" smtClean="0"/>
              <a:t>Examples of virtue:</a:t>
            </a:r>
          </a:p>
          <a:p>
            <a:pPr eaLnBrk="1" hangingPunct="1">
              <a:buFontTx/>
              <a:buNone/>
              <a:defRPr/>
            </a:pPr>
            <a:r>
              <a:rPr lang="en-US" dirty="0" smtClean="0"/>
              <a:t>a.	 Joseph said “NO,” when tempted by Potiphar’s wife – </a:t>
            </a:r>
            <a:r>
              <a:rPr lang="en-US" dirty="0" smtClean="0">
                <a:solidFill>
                  <a:schemeClr val="accent2"/>
                </a:solidFill>
                <a:effectLst>
                  <a:outerShdw blurRad="38100" dist="38100" dir="2700000" algn="tl">
                    <a:srgbClr val="000000">
                      <a:alpha val="43137"/>
                    </a:srgbClr>
                  </a:outerShdw>
                </a:effectLst>
              </a:rPr>
              <a:t>Gen. 39:7-9</a:t>
            </a:r>
          </a:p>
          <a:p>
            <a:pPr eaLnBrk="1" hangingPunct="1">
              <a:buFontTx/>
              <a:buNone/>
              <a:defRPr/>
            </a:pPr>
            <a:r>
              <a:rPr lang="en-US" dirty="0" smtClean="0"/>
              <a:t>b.	 Daniel – </a:t>
            </a:r>
            <a:r>
              <a:rPr lang="en-US" dirty="0" smtClean="0">
                <a:solidFill>
                  <a:schemeClr val="accent2"/>
                </a:solidFill>
                <a:effectLst>
                  <a:outerShdw blurRad="38100" dist="38100" dir="2700000" algn="tl">
                    <a:srgbClr val="000000">
                      <a:alpha val="43137"/>
                    </a:srgbClr>
                  </a:outerShdw>
                </a:effectLst>
              </a:rPr>
              <a:t>Dan. 1:8; 6:10</a:t>
            </a:r>
          </a:p>
          <a:p>
            <a:pPr marL="514350" indent="-514350" eaLnBrk="1" hangingPunct="1">
              <a:buFontTx/>
              <a:buAutoNum type="alphaLcPeriod" startAt="3"/>
              <a:defRPr/>
            </a:pPr>
            <a:r>
              <a:rPr lang="en-US" dirty="0" smtClean="0"/>
              <a:t>Shadrach, Meshach, Abednego – </a:t>
            </a:r>
          </a:p>
          <a:p>
            <a:pPr marL="857250" lvl="1" indent="-457200" eaLnBrk="1" hangingPunct="1">
              <a:defRPr/>
            </a:pPr>
            <a:r>
              <a:rPr lang="en-US" dirty="0" smtClean="0">
                <a:solidFill>
                  <a:schemeClr val="accent2"/>
                </a:solidFill>
                <a:effectLst>
                  <a:outerShdw blurRad="38100" dist="38100" dir="2700000" algn="tl">
                    <a:srgbClr val="000000">
                      <a:alpha val="43137"/>
                    </a:srgbClr>
                  </a:outerShdw>
                </a:effectLst>
              </a:rPr>
              <a:t>Dan. 3:13-18</a:t>
            </a:r>
          </a:p>
          <a:p>
            <a:pPr marL="514350" indent="-514350" eaLnBrk="1" hangingPunct="1">
              <a:buFontTx/>
              <a:buAutoNum type="alphaLcPeriod" startAt="4"/>
              <a:defRPr/>
            </a:pPr>
            <a:r>
              <a:rPr lang="en-US" dirty="0" smtClean="0"/>
              <a:t>Apostles </a:t>
            </a:r>
            <a:r>
              <a:rPr lang="en-US" dirty="0" smtClean="0"/>
              <a:t>– </a:t>
            </a:r>
            <a:r>
              <a:rPr lang="en-US" sz="3600" dirty="0" smtClean="0">
                <a:solidFill>
                  <a:schemeClr val="accent2"/>
                </a:solidFill>
                <a:effectLst>
                  <a:outerShdw blurRad="38100" dist="38100" dir="2700000" algn="tl">
                    <a:srgbClr val="000000">
                      <a:alpha val="43137"/>
                    </a:srgbClr>
                  </a:outerShdw>
                </a:effectLst>
              </a:rPr>
              <a:t>A</a:t>
            </a:r>
            <a:r>
              <a:rPr lang="en-US" sz="3600" dirty="0" smtClean="0">
                <a:solidFill>
                  <a:schemeClr val="accent2"/>
                </a:solidFill>
                <a:effectLst>
                  <a:outerShdw blurRad="38100" dist="38100" dir="2700000" algn="tl">
                    <a:srgbClr val="000000">
                      <a:alpha val="43137"/>
                    </a:srgbClr>
                  </a:outerShdw>
                </a:effectLst>
              </a:rPr>
              <a:t>cts 5:26-42</a:t>
            </a:r>
            <a:endParaRPr lang="en-US" dirty="0" smtClean="0">
              <a:solidFill>
                <a:schemeClr val="accent2"/>
              </a:solidFill>
              <a:effectLst>
                <a:outerShdw blurRad="38100" dist="38100" dir="2700000" algn="tl">
                  <a:srgbClr val="000000">
                    <a:alpha val="43137"/>
                  </a:srgbClr>
                </a:outerShdw>
              </a:effectLst>
            </a:endParaRPr>
          </a:p>
          <a:p>
            <a:pPr marL="514350" indent="-514350" eaLnBrk="1" hangingPunct="1">
              <a:buFontTx/>
              <a:buAutoNum type="alphaLcPeriod" startAt="4"/>
              <a:defRPr/>
            </a:pPr>
            <a:r>
              <a:rPr lang="en-US" dirty="0" smtClean="0"/>
              <a:t>Prodigal son – </a:t>
            </a:r>
            <a:r>
              <a:rPr lang="en-US" dirty="0" err="1" smtClean="0">
                <a:solidFill>
                  <a:schemeClr val="accent2"/>
                </a:solidFill>
                <a:effectLst>
                  <a:outerShdw blurRad="38100" dist="38100" dir="2700000" algn="tl">
                    <a:srgbClr val="000000">
                      <a:alpha val="43137"/>
                    </a:srgbClr>
                  </a:outerShdw>
                </a:effectLst>
              </a:rPr>
              <a:t>Lk</a:t>
            </a:r>
            <a:r>
              <a:rPr lang="en-US" dirty="0" smtClean="0">
                <a:solidFill>
                  <a:schemeClr val="accent2"/>
                </a:solidFill>
                <a:effectLst>
                  <a:outerShdw blurRad="38100" dist="38100" dir="2700000" algn="tl">
                    <a:srgbClr val="000000">
                      <a:alpha val="43137"/>
                    </a:srgbClr>
                  </a:outerShdw>
                </a:effectLst>
              </a:rPr>
              <a:t>. 15:21</a:t>
            </a:r>
          </a:p>
        </p:txBody>
      </p:sp>
      <p:sp>
        <p:nvSpPr>
          <p:cNvPr id="2" name="Slide Number Placeholder 1"/>
          <p:cNvSpPr>
            <a:spLocks noGrp="1"/>
          </p:cNvSpPr>
          <p:nvPr>
            <p:ph type="sldNum" sz="quarter" idx="12"/>
          </p:nvPr>
        </p:nvSpPr>
        <p:spPr/>
        <p:txBody>
          <a:bodyPr/>
          <a:lstStyle/>
          <a:p>
            <a:pPr>
              <a:defRPr/>
            </a:pPr>
            <a:fld id="{53F7E236-E45E-4AAD-B9BA-01F658FD945E}" type="slidenum">
              <a:rPr lang="en-US" smtClean="0"/>
              <a:pPr>
                <a:defRPr/>
              </a:pPr>
              <a:t>12</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Effect transition="in" filter="fade">
                                      <p:cBhvr>
                                        <p:cTn id="25" dur="500"/>
                                        <p:tgtEl>
                                          <p:spTgt spid="1843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435">
                                            <p:txEl>
                                              <p:pRg st="5" end="5"/>
                                            </p:txEl>
                                          </p:spTgt>
                                        </p:tgtEl>
                                        <p:attrNameLst>
                                          <p:attrName>style.visibility</p:attrName>
                                        </p:attrNameLst>
                                      </p:cBhvr>
                                      <p:to>
                                        <p:strVal val="visible"/>
                                      </p:to>
                                    </p:set>
                                    <p:animEffect transition="in" filter="fade">
                                      <p:cBhvr>
                                        <p:cTn id="30" dur="500"/>
                                        <p:tgtEl>
                                          <p:spTgt spid="18435">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Effect transition="in" filter="fade">
                                      <p:cBhvr>
                                        <p:cTn id="35"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304800"/>
            <a:ext cx="8534400" cy="1143000"/>
          </a:xfrm>
          <a:solidFill>
            <a:schemeClr val="accent6">
              <a:lumMod val="20000"/>
              <a:lumOff val="80000"/>
            </a:schemeClr>
          </a:solidFill>
        </p:spPr>
        <p:txBody>
          <a:bodyPr/>
          <a:lstStyle/>
          <a:p>
            <a:pPr eaLnBrk="1" hangingPunct="1"/>
            <a:r>
              <a:rPr lang="en-US" i="1" dirty="0" smtClean="0"/>
              <a:t>And in (your) virtue </a:t>
            </a:r>
            <a:r>
              <a:rPr lang="en-US" b="1" i="1" dirty="0" smtClean="0"/>
              <a:t>“knowledge”</a:t>
            </a:r>
          </a:p>
        </p:txBody>
      </p:sp>
      <p:sp>
        <p:nvSpPr>
          <p:cNvPr id="19459" name="Rectangle 3"/>
          <p:cNvSpPr>
            <a:spLocks noGrp="1" noChangeArrowheads="1"/>
          </p:cNvSpPr>
          <p:nvPr>
            <p:ph type="body" idx="1"/>
          </p:nvPr>
        </p:nvSpPr>
        <p:spPr/>
        <p:txBody>
          <a:bodyPr/>
          <a:lstStyle/>
          <a:p>
            <a:pPr eaLnBrk="1" hangingPunct="1">
              <a:defRPr/>
            </a:pPr>
            <a:r>
              <a:rPr lang="en-US" dirty="0" smtClean="0"/>
              <a:t> (</a:t>
            </a:r>
            <a:r>
              <a:rPr lang="en-US" dirty="0" smtClean="0"/>
              <a:t>Gk. </a:t>
            </a:r>
            <a:r>
              <a:rPr lang="en-US" i="1" dirty="0" smtClean="0"/>
              <a:t>gnosis</a:t>
            </a:r>
            <a:r>
              <a:rPr lang="en-US" dirty="0" smtClean="0"/>
              <a:t>) – moral wisdom, such as is seen in right living, Spoken of practical knowledge, discretion, prudence.</a:t>
            </a:r>
          </a:p>
          <a:p>
            <a:pPr eaLnBrk="1" hangingPunct="1">
              <a:buFontTx/>
              <a:buNone/>
              <a:defRPr/>
            </a:pPr>
            <a:endParaRPr lang="en-US" dirty="0" smtClean="0"/>
          </a:p>
          <a:p>
            <a:pPr eaLnBrk="1" hangingPunct="1">
              <a:defRPr/>
            </a:pPr>
            <a:r>
              <a:rPr lang="en-US" dirty="0" smtClean="0"/>
              <a:t>We must grow in knowledge!</a:t>
            </a:r>
          </a:p>
          <a:p>
            <a:pPr lvl="1" eaLnBrk="1" hangingPunct="1">
              <a:defRPr/>
            </a:pPr>
            <a:r>
              <a:rPr lang="en-US" dirty="0" smtClean="0">
                <a:solidFill>
                  <a:schemeClr val="accent2"/>
                </a:solidFill>
                <a:effectLst>
                  <a:outerShdw blurRad="38100" dist="38100" dir="2700000" algn="tl">
                    <a:srgbClr val="000000"/>
                  </a:outerShdw>
                </a:effectLst>
              </a:rPr>
              <a:t>Phil. 1:9-11; Col. 1:9-10; 2 Pet. 3:18; cf. Hos. 4:6; Heb. 5:12</a:t>
            </a:r>
          </a:p>
        </p:txBody>
      </p:sp>
      <p:sp>
        <p:nvSpPr>
          <p:cNvPr id="2" name="Slide Number Placeholder 1"/>
          <p:cNvSpPr>
            <a:spLocks noGrp="1"/>
          </p:cNvSpPr>
          <p:nvPr>
            <p:ph type="sldNum" sz="quarter" idx="12"/>
          </p:nvPr>
        </p:nvSpPr>
        <p:spPr/>
        <p:txBody>
          <a:bodyPr/>
          <a:lstStyle/>
          <a:p>
            <a:pPr>
              <a:defRPr/>
            </a:pPr>
            <a:fld id="{F04C24A5-6E35-49EB-8ED2-8916D3B15E97}" type="slidenum">
              <a:rPr lang="en-US" smtClean="0"/>
              <a:pPr>
                <a:defRPr/>
              </a:pPr>
              <a:t>13</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fade">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fade">
                                      <p:cBhvr>
                                        <p:cTn id="1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74638"/>
            <a:ext cx="8534400" cy="1143000"/>
          </a:xfrm>
          <a:solidFill>
            <a:schemeClr val="accent6">
              <a:lumMod val="20000"/>
              <a:lumOff val="80000"/>
            </a:schemeClr>
          </a:solidFill>
        </p:spPr>
        <p:txBody>
          <a:bodyPr/>
          <a:lstStyle/>
          <a:p>
            <a:pPr eaLnBrk="1" hangingPunct="1"/>
            <a:r>
              <a:rPr lang="en-US" i="1" dirty="0" smtClean="0"/>
              <a:t>And in (your) virtue </a:t>
            </a:r>
            <a:r>
              <a:rPr lang="en-US" b="1" i="1" dirty="0" smtClean="0"/>
              <a:t>“knowledge”</a:t>
            </a:r>
          </a:p>
        </p:txBody>
      </p:sp>
      <p:sp>
        <p:nvSpPr>
          <p:cNvPr id="22531" name="Rectangle 3"/>
          <p:cNvSpPr>
            <a:spLocks noGrp="1" noChangeArrowheads="1"/>
          </p:cNvSpPr>
          <p:nvPr>
            <p:ph type="body" idx="1"/>
          </p:nvPr>
        </p:nvSpPr>
        <p:spPr>
          <a:xfrm>
            <a:off x="228600" y="1600200"/>
            <a:ext cx="8458200" cy="3810000"/>
          </a:xfrm>
        </p:spPr>
        <p:txBody>
          <a:bodyPr/>
          <a:lstStyle/>
          <a:p>
            <a:pPr eaLnBrk="1" hangingPunct="1">
              <a:lnSpc>
                <a:spcPct val="90000"/>
              </a:lnSpc>
              <a:buFontTx/>
              <a:buNone/>
              <a:defRPr/>
            </a:pPr>
            <a:r>
              <a:rPr lang="en-US" dirty="0" smtClean="0"/>
              <a:t>Areas in which we are to supply knowledge:</a:t>
            </a:r>
          </a:p>
          <a:p>
            <a:pPr eaLnBrk="1" hangingPunct="1">
              <a:lnSpc>
                <a:spcPct val="90000"/>
              </a:lnSpc>
              <a:defRPr/>
            </a:pPr>
            <a:r>
              <a:rPr lang="en-US" dirty="0" smtClean="0"/>
              <a:t>Self –</a:t>
            </a:r>
          </a:p>
          <a:p>
            <a:pPr lvl="1" eaLnBrk="1" hangingPunct="1">
              <a:lnSpc>
                <a:spcPct val="90000"/>
              </a:lnSpc>
              <a:defRPr/>
            </a:pPr>
            <a:r>
              <a:rPr lang="en-US" dirty="0" smtClean="0"/>
              <a:t>One knows himself by looking into the mirror of God’s word – </a:t>
            </a:r>
            <a:r>
              <a:rPr lang="en-US" dirty="0" smtClean="0">
                <a:solidFill>
                  <a:schemeClr val="accent2"/>
                </a:solidFill>
                <a:effectLst>
                  <a:outerShdw blurRad="38100" dist="38100" dir="2700000" algn="tl">
                    <a:srgbClr val="000000"/>
                  </a:outerShdw>
                </a:effectLst>
              </a:rPr>
              <a:t>Jas. 1:23-25</a:t>
            </a:r>
          </a:p>
          <a:p>
            <a:pPr eaLnBrk="1" hangingPunct="1">
              <a:lnSpc>
                <a:spcPct val="90000"/>
              </a:lnSpc>
              <a:defRPr/>
            </a:pPr>
            <a:r>
              <a:rPr lang="en-US" dirty="0" smtClean="0"/>
              <a:t>God –</a:t>
            </a:r>
          </a:p>
          <a:p>
            <a:pPr lvl="1" eaLnBrk="1" hangingPunct="1">
              <a:lnSpc>
                <a:spcPct val="90000"/>
              </a:lnSpc>
              <a:defRPr/>
            </a:pPr>
            <a:r>
              <a:rPr lang="en-US" dirty="0" smtClean="0"/>
              <a:t>To know God is to obey Him - </a:t>
            </a:r>
            <a:r>
              <a:rPr lang="en-US" dirty="0" smtClean="0">
                <a:solidFill>
                  <a:schemeClr val="accent2"/>
                </a:solidFill>
                <a:effectLst>
                  <a:outerShdw blurRad="38100" dist="38100" dir="2700000" algn="tl">
                    <a:srgbClr val="000000"/>
                  </a:outerShdw>
                </a:effectLst>
              </a:rPr>
              <a:t>1 Jn</a:t>
            </a:r>
            <a:r>
              <a:rPr lang="en-US" dirty="0">
                <a:solidFill>
                  <a:schemeClr val="accent2"/>
                </a:solidFill>
                <a:effectLst>
                  <a:outerShdw blurRad="38100" dist="38100" dir="2700000" algn="tl">
                    <a:srgbClr val="000000"/>
                  </a:outerShdw>
                </a:effectLst>
              </a:rPr>
              <a:t>.</a:t>
            </a:r>
            <a:r>
              <a:rPr lang="en-US" dirty="0" smtClean="0">
                <a:solidFill>
                  <a:schemeClr val="accent2"/>
                </a:solidFill>
                <a:effectLst>
                  <a:outerShdw blurRad="38100" dist="38100" dir="2700000" algn="tl">
                    <a:srgbClr val="000000"/>
                  </a:outerShdw>
                </a:effectLst>
              </a:rPr>
              <a:t> 2:2-3</a:t>
            </a:r>
            <a:r>
              <a:rPr lang="en-US" dirty="0" smtClean="0"/>
              <a:t> </a:t>
            </a:r>
          </a:p>
          <a:p>
            <a:pPr lvl="1" eaLnBrk="1" hangingPunct="1">
              <a:lnSpc>
                <a:spcPct val="90000"/>
              </a:lnSpc>
              <a:defRPr/>
            </a:pPr>
            <a:r>
              <a:rPr lang="en-US" dirty="0" smtClean="0"/>
              <a:t>The Christian who continues in sin does not know God! - </a:t>
            </a:r>
            <a:r>
              <a:rPr lang="en-US" dirty="0" smtClean="0">
                <a:solidFill>
                  <a:schemeClr val="accent2"/>
                </a:solidFill>
                <a:effectLst>
                  <a:outerShdw blurRad="38100" dist="38100" dir="2700000" algn="tl">
                    <a:srgbClr val="000000"/>
                  </a:outerShdw>
                </a:effectLst>
              </a:rPr>
              <a:t>1 Jn. 2:3-5; 3:6</a:t>
            </a:r>
          </a:p>
        </p:txBody>
      </p:sp>
      <p:sp>
        <p:nvSpPr>
          <p:cNvPr id="2" name="Slide Number Placeholder 1"/>
          <p:cNvSpPr>
            <a:spLocks noGrp="1"/>
          </p:cNvSpPr>
          <p:nvPr>
            <p:ph type="sldNum" sz="quarter" idx="12"/>
          </p:nvPr>
        </p:nvSpPr>
        <p:spPr/>
        <p:txBody>
          <a:bodyPr/>
          <a:lstStyle/>
          <a:p>
            <a:pPr>
              <a:defRPr/>
            </a:pPr>
            <a:fld id="{47221FA1-26EB-40C3-9969-36FB00B26398}" type="slidenum">
              <a:rPr lang="en-US" smtClean="0"/>
              <a:pPr>
                <a:defRPr/>
              </a:pPr>
              <a:t>14</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5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fade">
                                      <p:cBhvr>
                                        <p:cTn id="32"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458200" cy="1143000"/>
          </a:xfrm>
          <a:solidFill>
            <a:schemeClr val="accent6">
              <a:lumMod val="20000"/>
              <a:lumOff val="80000"/>
            </a:schemeClr>
          </a:solidFill>
        </p:spPr>
        <p:txBody>
          <a:bodyPr/>
          <a:lstStyle/>
          <a:p>
            <a:pPr eaLnBrk="1" hangingPunct="1"/>
            <a:r>
              <a:rPr lang="en-US" i="1" smtClean="0"/>
              <a:t>And in (your) virtue “</a:t>
            </a:r>
            <a:r>
              <a:rPr lang="en-US" b="1" i="1" smtClean="0"/>
              <a:t>knowledge”</a:t>
            </a:r>
          </a:p>
        </p:txBody>
      </p:sp>
      <p:sp>
        <p:nvSpPr>
          <p:cNvPr id="21507" name="Rectangle 3"/>
          <p:cNvSpPr>
            <a:spLocks noGrp="1" noChangeArrowheads="1"/>
          </p:cNvSpPr>
          <p:nvPr>
            <p:ph type="body" idx="1"/>
          </p:nvPr>
        </p:nvSpPr>
        <p:spPr/>
        <p:txBody>
          <a:bodyPr/>
          <a:lstStyle/>
          <a:p>
            <a:pPr eaLnBrk="1" hangingPunct="1">
              <a:buFontTx/>
              <a:buNone/>
              <a:defRPr/>
            </a:pPr>
            <a:r>
              <a:rPr lang="en-US" dirty="0" smtClean="0"/>
              <a:t>How does one supply knowledge?</a:t>
            </a:r>
          </a:p>
          <a:p>
            <a:pPr eaLnBrk="1" hangingPunct="1">
              <a:defRPr/>
            </a:pPr>
            <a:r>
              <a:rPr lang="en-US" dirty="0" smtClean="0"/>
              <a:t>Study!</a:t>
            </a:r>
          </a:p>
          <a:p>
            <a:pPr lvl="1" eaLnBrk="1" hangingPunct="1">
              <a:defRPr/>
            </a:pPr>
            <a:r>
              <a:rPr lang="en-US" dirty="0" smtClean="0">
                <a:solidFill>
                  <a:schemeClr val="accent2"/>
                </a:solidFill>
                <a:effectLst>
                  <a:outerShdw blurRad="38100" dist="38100" dir="2700000" algn="tl">
                    <a:srgbClr val="000000"/>
                  </a:outerShdw>
                </a:effectLst>
              </a:rPr>
              <a:t>Psa. 119:104; 1:1-2; 2 Tim. 2:15</a:t>
            </a:r>
          </a:p>
          <a:p>
            <a:pPr eaLnBrk="1" hangingPunct="1">
              <a:defRPr/>
            </a:pPr>
            <a:r>
              <a:rPr lang="en-US" dirty="0" smtClean="0"/>
              <a:t>Understanding! – </a:t>
            </a:r>
            <a:r>
              <a:rPr lang="en-US" dirty="0" smtClean="0">
                <a:solidFill>
                  <a:schemeClr val="accent2"/>
                </a:solidFill>
                <a:effectLst>
                  <a:outerShdw blurRad="38100" dist="38100" dir="2700000" algn="tl">
                    <a:srgbClr val="000000"/>
                  </a:outerShdw>
                </a:effectLst>
              </a:rPr>
              <a:t>Eph. 3:3-4; 5:15-17</a:t>
            </a:r>
            <a:endParaRPr lang="en-US" dirty="0" smtClean="0"/>
          </a:p>
        </p:txBody>
      </p:sp>
      <p:sp>
        <p:nvSpPr>
          <p:cNvPr id="2" name="Slide Number Placeholder 1"/>
          <p:cNvSpPr>
            <a:spLocks noGrp="1"/>
          </p:cNvSpPr>
          <p:nvPr>
            <p:ph type="sldNum" sz="quarter" idx="12"/>
          </p:nvPr>
        </p:nvSpPr>
        <p:spPr/>
        <p:txBody>
          <a:bodyPr/>
          <a:lstStyle/>
          <a:p>
            <a:pPr>
              <a:defRPr/>
            </a:pPr>
            <a:fld id="{8B102C8C-C671-4605-A8A8-8013BCC1B7FC}" type="slidenum">
              <a:rPr lang="en-US" smtClean="0"/>
              <a:pPr>
                <a:defRPr/>
              </a:pPr>
              <a:t>15</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knowledge</a:t>
            </a:r>
            <a:br>
              <a:rPr lang="en-US" sz="4000" i="1" dirty="0" smtClean="0"/>
            </a:br>
            <a:r>
              <a:rPr lang="en-US" sz="4000" b="1" i="1" dirty="0" smtClean="0"/>
              <a:t>“</a:t>
            </a:r>
            <a:r>
              <a:rPr lang="en-US" sz="4000" b="1" i="1" dirty="0" smtClean="0"/>
              <a:t>self-control</a:t>
            </a:r>
            <a:r>
              <a:rPr lang="en-US" sz="4000" b="1" i="1" dirty="0" smtClean="0"/>
              <a:t>”</a:t>
            </a:r>
            <a:r>
              <a:rPr lang="en-US" sz="4000" dirty="0" smtClean="0"/>
              <a:t> </a:t>
            </a:r>
            <a:endParaRPr lang="en-US" sz="4000" dirty="0" smtClean="0"/>
          </a:p>
        </p:txBody>
      </p:sp>
      <p:sp>
        <p:nvSpPr>
          <p:cNvPr id="23555" name="Rectangle 3"/>
          <p:cNvSpPr>
            <a:spLocks noGrp="1" noChangeArrowheads="1"/>
          </p:cNvSpPr>
          <p:nvPr>
            <p:ph type="body" idx="1"/>
          </p:nvPr>
        </p:nvSpPr>
        <p:spPr>
          <a:xfrm>
            <a:off x="228600" y="1600200"/>
            <a:ext cx="8686800" cy="4525963"/>
          </a:xfrm>
        </p:spPr>
        <p:txBody>
          <a:bodyPr/>
          <a:lstStyle/>
          <a:p>
            <a:pPr eaLnBrk="1" hangingPunct="1">
              <a:defRPr/>
            </a:pPr>
            <a:r>
              <a:rPr lang="en-US" dirty="0" smtClean="0"/>
              <a:t>(Temperance KJV) (</a:t>
            </a:r>
            <a:r>
              <a:rPr lang="en-US" dirty="0" smtClean="0"/>
              <a:t>Gk. </a:t>
            </a:r>
            <a:r>
              <a:rPr lang="en-US" i="1" dirty="0" err="1" smtClean="0"/>
              <a:t>engkrateia</a:t>
            </a:r>
            <a:r>
              <a:rPr lang="en-US" dirty="0" smtClean="0"/>
              <a:t>) – the virtue of one who masters his desires and passions, especially his sensual appetites):</a:t>
            </a:r>
          </a:p>
          <a:p>
            <a:pPr lvl="1" eaLnBrk="1" hangingPunct="1">
              <a:defRPr/>
            </a:pPr>
            <a:r>
              <a:rPr lang="en-US" dirty="0" smtClean="0">
                <a:solidFill>
                  <a:schemeClr val="accent2"/>
                </a:solidFill>
                <a:effectLst>
                  <a:outerShdw blurRad="38100" dist="38100" dir="2700000" algn="tl">
                    <a:srgbClr val="000000"/>
                  </a:outerShdw>
                </a:effectLst>
              </a:rPr>
              <a:t>Acts 24:25; Gal. 5:22-23</a:t>
            </a:r>
            <a:endParaRPr lang="en-US" dirty="0" smtClean="0">
              <a:solidFill>
                <a:schemeClr val="accent2"/>
              </a:solidFill>
            </a:endParaRPr>
          </a:p>
          <a:p>
            <a:pPr eaLnBrk="1" hangingPunct="1">
              <a:defRPr/>
            </a:pPr>
            <a:r>
              <a:rPr lang="en-US" dirty="0" smtClean="0"/>
              <a:t>The good athlete must practice self-control.</a:t>
            </a:r>
          </a:p>
          <a:p>
            <a:pPr lvl="1" eaLnBrk="1" hangingPunct="1">
              <a:defRPr/>
            </a:pPr>
            <a:r>
              <a:rPr lang="en-US" dirty="0" smtClean="0"/>
              <a:t>Paul - </a:t>
            </a:r>
            <a:r>
              <a:rPr lang="en-US" dirty="0" smtClean="0">
                <a:solidFill>
                  <a:schemeClr val="accent2"/>
                </a:solidFill>
                <a:effectLst>
                  <a:outerShdw blurRad="38100" dist="38100" dir="2700000" algn="tl">
                    <a:srgbClr val="000000"/>
                  </a:outerShdw>
                </a:effectLst>
              </a:rPr>
              <a:t>1 Cor. 9:25-27</a:t>
            </a:r>
            <a:endParaRPr lang="en-US" dirty="0" smtClean="0"/>
          </a:p>
          <a:p>
            <a:pPr eaLnBrk="1" hangingPunct="1">
              <a:defRPr/>
            </a:pPr>
            <a:r>
              <a:rPr lang="en-US" dirty="0" smtClean="0"/>
              <a:t>Needed when we are tempted!</a:t>
            </a:r>
          </a:p>
          <a:p>
            <a:pPr lvl="1" eaLnBrk="1" hangingPunct="1">
              <a:defRPr/>
            </a:pPr>
            <a:r>
              <a:rPr lang="en-US" dirty="0" smtClean="0">
                <a:solidFill>
                  <a:schemeClr val="accent2"/>
                </a:solidFill>
                <a:effectLst>
                  <a:outerShdw blurRad="38100" dist="38100" dir="2700000" algn="tl">
                    <a:srgbClr val="000000"/>
                  </a:outerShdw>
                </a:effectLst>
              </a:rPr>
              <a:t>Jas. 1:13-15</a:t>
            </a:r>
          </a:p>
        </p:txBody>
      </p:sp>
      <p:sp>
        <p:nvSpPr>
          <p:cNvPr id="2" name="Slide Number Placeholder 1"/>
          <p:cNvSpPr>
            <a:spLocks noGrp="1"/>
          </p:cNvSpPr>
          <p:nvPr>
            <p:ph type="sldNum" sz="quarter" idx="12"/>
          </p:nvPr>
        </p:nvSpPr>
        <p:spPr/>
        <p:txBody>
          <a:bodyPr/>
          <a:lstStyle/>
          <a:p>
            <a:pPr>
              <a:defRPr/>
            </a:pPr>
            <a:fld id="{5C8854E6-2487-4277-B9C3-E9077591DA81}" type="slidenum">
              <a:rPr lang="en-US" smtClean="0"/>
              <a:pPr>
                <a:defRPr/>
              </a:pPr>
              <a:t>16</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fade">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fade">
                                      <p:cBhvr>
                                        <p:cTn id="3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self-control </a:t>
            </a:r>
            <a:r>
              <a:rPr lang="en-US" sz="4000" b="1" i="1" dirty="0" smtClean="0"/>
              <a:t>“patience”</a:t>
            </a:r>
            <a:r>
              <a:rPr lang="en-US" sz="4000" dirty="0" smtClean="0"/>
              <a:t> </a:t>
            </a:r>
          </a:p>
        </p:txBody>
      </p:sp>
      <p:sp>
        <p:nvSpPr>
          <p:cNvPr id="24579" name="Rectangle 3"/>
          <p:cNvSpPr>
            <a:spLocks noGrp="1" noChangeArrowheads="1"/>
          </p:cNvSpPr>
          <p:nvPr>
            <p:ph type="body" idx="1"/>
          </p:nvPr>
        </p:nvSpPr>
        <p:spPr>
          <a:xfrm>
            <a:off x="304800" y="1600200"/>
            <a:ext cx="8382000" cy="4953000"/>
          </a:xfrm>
          <a:ln w="28575"/>
        </p:spPr>
        <p:txBody>
          <a:bodyPr/>
          <a:lstStyle/>
          <a:p>
            <a:pPr eaLnBrk="1" hangingPunct="1">
              <a:lnSpc>
                <a:spcPct val="90000"/>
              </a:lnSpc>
              <a:defRPr/>
            </a:pPr>
            <a:r>
              <a:rPr lang="en-US" dirty="0" smtClean="0"/>
              <a:t> (Gk. </a:t>
            </a:r>
            <a:r>
              <a:rPr lang="en-US" i="1" dirty="0" smtClean="0"/>
              <a:t>“</a:t>
            </a:r>
            <a:r>
              <a:rPr lang="en-US" i="1" dirty="0" err="1" smtClean="0"/>
              <a:t>hupomenoo</a:t>
            </a:r>
            <a:r>
              <a:rPr lang="en-US" i="1" dirty="0" smtClean="0"/>
              <a:t>”</a:t>
            </a:r>
            <a:r>
              <a:rPr lang="en-US" dirty="0" smtClean="0"/>
              <a:t>) – is associated with hope </a:t>
            </a:r>
            <a:r>
              <a:rPr lang="en-US" dirty="0" smtClean="0">
                <a:solidFill>
                  <a:schemeClr val="accent2"/>
                </a:solidFill>
                <a:effectLst>
                  <a:outerShdw blurRad="38100" dist="38100" dir="2700000" algn="tl">
                    <a:srgbClr val="000000"/>
                  </a:outerShdw>
                </a:effectLst>
              </a:rPr>
              <a:t>(1 Thess. 1:3; Rom. 8:24-25)</a:t>
            </a:r>
            <a:r>
              <a:rPr lang="en-US" dirty="0" smtClean="0"/>
              <a:t> and refers to that quality of character which </a:t>
            </a:r>
            <a:r>
              <a:rPr lang="en-US" u="sng" dirty="0" smtClean="0"/>
              <a:t>does not allow one to surrender to circumstances or succumb under trial</a:t>
            </a:r>
            <a:r>
              <a:rPr lang="en-US" dirty="0" smtClean="0"/>
              <a:t>. </a:t>
            </a:r>
          </a:p>
          <a:p>
            <a:pPr eaLnBrk="1" hangingPunct="1">
              <a:lnSpc>
                <a:spcPct val="90000"/>
              </a:lnSpc>
              <a:defRPr/>
            </a:pPr>
            <a:r>
              <a:rPr lang="en-US" dirty="0" smtClean="0"/>
              <a:t>Thayer defines it as: (1.) steadfastness, constancy, endurance </a:t>
            </a:r>
            <a:r>
              <a:rPr lang="en-US" dirty="0" smtClean="0">
                <a:solidFill>
                  <a:schemeClr val="accent2"/>
                </a:solidFill>
                <a:effectLst>
                  <a:outerShdw blurRad="38100" dist="38100" dir="2700000" algn="tl">
                    <a:srgbClr val="000000"/>
                  </a:outerShdw>
                </a:effectLst>
              </a:rPr>
              <a:t>Jas. 5:11</a:t>
            </a:r>
            <a:r>
              <a:rPr lang="en-US" dirty="0" smtClean="0"/>
              <a:t> (2.) a patient, steadfast waiting for; (3.) a patient enduring, sustaining: </a:t>
            </a:r>
            <a:r>
              <a:rPr lang="en-US" dirty="0" smtClean="0">
                <a:solidFill>
                  <a:srgbClr val="FFFF00"/>
                </a:solidFill>
                <a:effectLst>
                  <a:outerShdw blurRad="38100" dist="38100" dir="2700000" algn="tl">
                    <a:srgbClr val="000000"/>
                  </a:outerShdw>
                </a:effectLst>
              </a:rPr>
              <a:t>2 Corinthians 1:6</a:t>
            </a:r>
            <a:endParaRPr lang="en-US" dirty="0" smtClean="0"/>
          </a:p>
          <a:p>
            <a:pPr lvl="1" eaLnBrk="1" hangingPunct="1">
              <a:lnSpc>
                <a:spcPct val="90000"/>
              </a:lnSpc>
              <a:defRPr/>
            </a:pPr>
            <a:r>
              <a:rPr lang="en-US" dirty="0" smtClean="0">
                <a:solidFill>
                  <a:schemeClr val="accent2"/>
                </a:solidFill>
                <a:effectLst>
                  <a:outerShdw blurRad="38100" dist="38100" dir="2700000" algn="tl">
                    <a:srgbClr val="000000"/>
                  </a:outerShdw>
                </a:effectLst>
              </a:rPr>
              <a:t>cf. Heb. 10:32-36; Isa. 40:27ff</a:t>
            </a:r>
          </a:p>
        </p:txBody>
      </p:sp>
      <p:sp>
        <p:nvSpPr>
          <p:cNvPr id="2" name="Slide Number Placeholder 1"/>
          <p:cNvSpPr>
            <a:spLocks noGrp="1"/>
          </p:cNvSpPr>
          <p:nvPr>
            <p:ph type="sldNum" sz="quarter" idx="12"/>
          </p:nvPr>
        </p:nvSpPr>
        <p:spPr/>
        <p:txBody>
          <a:bodyPr/>
          <a:lstStyle/>
          <a:p>
            <a:pPr>
              <a:defRPr/>
            </a:pPr>
            <a:fld id="{87269E9B-5C34-4988-BD48-D97750585F5C}" type="slidenum">
              <a:rPr lang="en-US" smtClean="0"/>
              <a:pPr>
                <a:defRPr/>
              </a:pPr>
              <a:t>17</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patience </a:t>
            </a:r>
            <a:r>
              <a:rPr lang="en-US" sz="4000" b="1" i="1" dirty="0" smtClean="0"/>
              <a:t>“</a:t>
            </a:r>
            <a:r>
              <a:rPr lang="en-US" sz="4000" b="1" i="1" dirty="0" smtClean="0"/>
              <a:t>godliness</a:t>
            </a:r>
            <a:r>
              <a:rPr lang="en-US" sz="4000" b="1" i="1" dirty="0" smtClean="0"/>
              <a:t>”</a:t>
            </a:r>
            <a:r>
              <a:rPr lang="en-US" sz="4000" dirty="0" smtClean="0"/>
              <a:t> </a:t>
            </a:r>
            <a:endParaRPr lang="en-US" sz="4000" dirty="0" smtClean="0"/>
          </a:p>
        </p:txBody>
      </p:sp>
      <p:sp>
        <p:nvSpPr>
          <p:cNvPr id="28675" name="Rectangle 3"/>
          <p:cNvSpPr>
            <a:spLocks noGrp="1" noChangeArrowheads="1"/>
          </p:cNvSpPr>
          <p:nvPr>
            <p:ph type="body" idx="1"/>
          </p:nvPr>
        </p:nvSpPr>
        <p:spPr/>
        <p:txBody>
          <a:bodyPr/>
          <a:lstStyle/>
          <a:p>
            <a:pPr eaLnBrk="1" hangingPunct="1">
              <a:defRPr/>
            </a:pPr>
            <a:r>
              <a:rPr lang="en-US" dirty="0" smtClean="0"/>
              <a:t>(</a:t>
            </a:r>
            <a:r>
              <a:rPr lang="en-US" dirty="0" smtClean="0"/>
              <a:t>Gk. </a:t>
            </a:r>
            <a:r>
              <a:rPr lang="en-US" i="1" dirty="0" err="1" smtClean="0"/>
              <a:t>eusebeia</a:t>
            </a:r>
            <a:r>
              <a:rPr lang="en-US" dirty="0" smtClean="0"/>
              <a:t>) The word means “reverence, respect piety toward God, godliness” (Thayer)</a:t>
            </a:r>
          </a:p>
          <a:p>
            <a:pPr eaLnBrk="1" hangingPunct="1">
              <a:buFontTx/>
              <a:buNone/>
              <a:defRPr/>
            </a:pPr>
            <a:endParaRPr lang="en-US" sz="2400" dirty="0" smtClean="0"/>
          </a:p>
          <a:p>
            <a:pPr eaLnBrk="1" hangingPunct="1">
              <a:defRPr/>
            </a:pPr>
            <a:r>
              <a:rPr lang="en-US" dirty="0" smtClean="0"/>
              <a:t>Godliness is the practical side of religion … it is profitable for all things!</a:t>
            </a:r>
          </a:p>
          <a:p>
            <a:pPr lvl="1" eaLnBrk="1" hangingPunct="1">
              <a:defRPr/>
            </a:pPr>
            <a:r>
              <a:rPr lang="en-US" dirty="0" smtClean="0">
                <a:solidFill>
                  <a:schemeClr val="accent2"/>
                </a:solidFill>
                <a:effectLst>
                  <a:outerShdw blurRad="38100" dist="38100" dir="2700000" algn="tl">
                    <a:srgbClr val="000000"/>
                  </a:outerShdw>
                </a:effectLst>
              </a:rPr>
              <a:t>1 Tim.4:7-8; cf. Titus 2:11-12; Eccl. 12:13-14</a:t>
            </a:r>
          </a:p>
        </p:txBody>
      </p:sp>
      <p:sp>
        <p:nvSpPr>
          <p:cNvPr id="2" name="Slide Number Placeholder 1"/>
          <p:cNvSpPr>
            <a:spLocks noGrp="1"/>
          </p:cNvSpPr>
          <p:nvPr>
            <p:ph type="sldNum" sz="quarter" idx="12"/>
          </p:nvPr>
        </p:nvSpPr>
        <p:spPr/>
        <p:txBody>
          <a:bodyPr/>
          <a:lstStyle/>
          <a:p>
            <a:pPr>
              <a:defRPr/>
            </a:pPr>
            <a:fld id="{34630A1E-D090-4859-AE70-D3B5B2979547}" type="slidenum">
              <a:rPr lang="en-US" smtClean="0"/>
              <a:pPr>
                <a:defRPr/>
              </a:pPr>
              <a:t>18</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fade">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fade">
                                      <p:cBhvr>
                                        <p:cTn id="17"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godliness</a:t>
            </a:r>
            <a:br>
              <a:rPr lang="en-US" sz="4000" i="1" dirty="0" smtClean="0"/>
            </a:br>
            <a:r>
              <a:rPr lang="en-US" sz="4000" b="1" i="1" dirty="0" smtClean="0"/>
              <a:t>“brotherly kindness”</a:t>
            </a:r>
          </a:p>
        </p:txBody>
      </p:sp>
      <p:sp>
        <p:nvSpPr>
          <p:cNvPr id="27651" name="Rectangle 3"/>
          <p:cNvSpPr>
            <a:spLocks noGrp="1" noChangeArrowheads="1"/>
          </p:cNvSpPr>
          <p:nvPr>
            <p:ph type="body" idx="1"/>
          </p:nvPr>
        </p:nvSpPr>
        <p:spPr>
          <a:xfrm>
            <a:off x="304800" y="1600200"/>
            <a:ext cx="8534400" cy="4724400"/>
          </a:xfrm>
        </p:spPr>
        <p:txBody>
          <a:bodyPr/>
          <a:lstStyle/>
          <a:p>
            <a:pPr eaLnBrk="1" hangingPunct="1">
              <a:lnSpc>
                <a:spcPct val="90000"/>
              </a:lnSpc>
              <a:defRPr/>
            </a:pPr>
            <a:r>
              <a:rPr lang="en-US" dirty="0" smtClean="0"/>
              <a:t>(</a:t>
            </a:r>
            <a:r>
              <a:rPr lang="en-US" dirty="0" smtClean="0"/>
              <a:t>Gk. </a:t>
            </a:r>
            <a:r>
              <a:rPr lang="en-US" i="1" dirty="0" err="1" smtClean="0"/>
              <a:t>philadelphia</a:t>
            </a:r>
            <a:r>
              <a:rPr lang="en-US" dirty="0" smtClean="0"/>
              <a:t>), one who loves his brother. Brotherly love. In the NT, used of the love of Christians one to another, brotherly love out of a common spiritual life.</a:t>
            </a:r>
          </a:p>
          <a:p>
            <a:pPr lvl="1" eaLnBrk="1" hangingPunct="1">
              <a:lnSpc>
                <a:spcPct val="90000"/>
              </a:lnSpc>
              <a:defRPr/>
            </a:pPr>
            <a:r>
              <a:rPr lang="en-US" u="sng" dirty="0" smtClean="0">
                <a:solidFill>
                  <a:schemeClr val="accent2"/>
                </a:solidFill>
                <a:effectLst>
                  <a:outerShdw blurRad="38100" dist="38100" dir="2700000" algn="tl">
                    <a:srgbClr val="000000"/>
                  </a:outerShdw>
                </a:effectLst>
              </a:rPr>
              <a:t>Rom. 12:10</a:t>
            </a:r>
            <a:r>
              <a:rPr lang="en-US" dirty="0" smtClean="0">
                <a:solidFill>
                  <a:schemeClr val="accent2"/>
                </a:solidFill>
                <a:effectLst>
                  <a:outerShdw blurRad="38100" dist="38100" dir="2700000" algn="tl">
                    <a:srgbClr val="000000"/>
                  </a:outerShdw>
                </a:effectLst>
              </a:rPr>
              <a:t>; Heb. 13:1; 1 Pet.1:22</a:t>
            </a:r>
            <a:endParaRPr lang="en-US" dirty="0" smtClean="0">
              <a:solidFill>
                <a:schemeClr val="accent2"/>
              </a:solidFill>
            </a:endParaRPr>
          </a:p>
          <a:p>
            <a:pPr eaLnBrk="1" hangingPunct="1">
              <a:lnSpc>
                <a:spcPct val="90000"/>
              </a:lnSpc>
              <a:defRPr/>
            </a:pPr>
            <a:r>
              <a:rPr lang="en-US" dirty="0" smtClean="0"/>
              <a:t>It is founded upon "sense and emotion“ … the kind of love one has for his brother and friend - </a:t>
            </a:r>
            <a:r>
              <a:rPr lang="en-US" dirty="0" smtClean="0">
                <a:solidFill>
                  <a:schemeClr val="accent2"/>
                </a:solidFill>
                <a:effectLst>
                  <a:outerShdw blurRad="38100" dist="38100" dir="2700000" algn="tl">
                    <a:srgbClr val="000000"/>
                  </a:outerShdw>
                </a:effectLst>
              </a:rPr>
              <a:t>cf. Jn. 21:15-17</a:t>
            </a:r>
            <a:endParaRPr lang="en-US" dirty="0" smtClean="0"/>
          </a:p>
          <a:p>
            <a:pPr eaLnBrk="1" hangingPunct="1">
              <a:lnSpc>
                <a:spcPct val="90000"/>
              </a:lnSpc>
              <a:defRPr/>
            </a:pPr>
            <a:r>
              <a:rPr lang="en-US" dirty="0" smtClean="0"/>
              <a:t>Becomes proof of our love for God. </a:t>
            </a:r>
          </a:p>
          <a:p>
            <a:pPr lvl="1" eaLnBrk="1" hangingPunct="1">
              <a:lnSpc>
                <a:spcPct val="90000"/>
              </a:lnSpc>
              <a:defRPr/>
            </a:pPr>
            <a:r>
              <a:rPr lang="en-US" dirty="0" smtClean="0">
                <a:solidFill>
                  <a:schemeClr val="accent2"/>
                </a:solidFill>
                <a:effectLst>
                  <a:outerShdw blurRad="38100" dist="38100" dir="2700000" algn="tl">
                    <a:srgbClr val="000000"/>
                  </a:outerShdw>
                </a:effectLst>
              </a:rPr>
              <a:t>1 Jn. 4:20-5:1</a:t>
            </a:r>
          </a:p>
        </p:txBody>
      </p:sp>
      <p:sp>
        <p:nvSpPr>
          <p:cNvPr id="2" name="Slide Number Placeholder 1"/>
          <p:cNvSpPr>
            <a:spLocks noGrp="1"/>
          </p:cNvSpPr>
          <p:nvPr>
            <p:ph type="sldNum" sz="quarter" idx="12"/>
          </p:nvPr>
        </p:nvSpPr>
        <p:spPr/>
        <p:txBody>
          <a:bodyPr/>
          <a:lstStyle/>
          <a:p>
            <a:pPr>
              <a:defRPr/>
            </a:pPr>
            <a:fld id="{4296376F-2AA0-4950-8496-618F862FBF4A}" type="slidenum">
              <a:rPr lang="en-US" smtClean="0"/>
              <a:pPr>
                <a:defRPr/>
              </a:pPr>
              <a:t>19</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fade">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2 Peter 1:1-5</a:t>
            </a:r>
          </a:p>
        </p:txBody>
      </p:sp>
      <p:sp>
        <p:nvSpPr>
          <p:cNvPr id="3075" name="Content Placeholder 2"/>
          <p:cNvSpPr>
            <a:spLocks noGrp="1"/>
          </p:cNvSpPr>
          <p:nvPr>
            <p:ph idx="1"/>
          </p:nvPr>
        </p:nvSpPr>
        <p:spPr>
          <a:xfrm>
            <a:off x="457200" y="1447800"/>
            <a:ext cx="8229600" cy="4678363"/>
          </a:xfrm>
        </p:spPr>
        <p:txBody>
          <a:bodyPr/>
          <a:lstStyle/>
          <a:p>
            <a:r>
              <a:rPr lang="en-US" sz="2400" i="1" smtClean="0"/>
              <a:t>“Simon Peter, a servant and an apostle of Jesus Christ, to them that have obtained like precious faith with us through the righteousness of God and our Saviour Jesus Christ: Grace and peace be multiplied unto you through the knowledge of God, and of Jesus our Lord, According as his divine power hath given unto us all things that pertain unto life and godliness, through the knowledge of him that hath called us to glory and virtue:  Whereby are given unto us exceeding great and precious promises: that by these ye might be partakers of the divine nature, having escaped the corruption that is in the world through lust. And beside this, giving all diligence, add to your faith virtue; and to virtue knowledge;…  </a:t>
            </a:r>
          </a:p>
        </p:txBody>
      </p:sp>
      <p:sp>
        <p:nvSpPr>
          <p:cNvPr id="4" name="Slide Number Placeholder 3"/>
          <p:cNvSpPr>
            <a:spLocks noGrp="1"/>
          </p:cNvSpPr>
          <p:nvPr>
            <p:ph type="sldNum" sz="quarter" idx="12"/>
          </p:nvPr>
        </p:nvSpPr>
        <p:spPr/>
        <p:txBody>
          <a:bodyPr/>
          <a:lstStyle/>
          <a:p>
            <a:pPr>
              <a:defRPr/>
            </a:pPr>
            <a:fld id="{517A8E22-398A-4B68-BA25-6D38631DCECB}" type="slidenum">
              <a:rPr lang="en-US" smtClean="0"/>
              <a:pPr>
                <a:defRPr/>
              </a:pPr>
              <a:t>2</a:t>
            </a:fld>
            <a:endParaRPr lang="en-US"/>
          </a:p>
        </p:txBody>
      </p:sp>
      <p:cxnSp>
        <p:nvCxnSpPr>
          <p:cNvPr id="3" name="Straight Connector 2"/>
          <p:cNvCxnSpPr>
            <a:cxnSpLocks noChangeShapeType="1"/>
          </p:cNvCxnSpPr>
          <p:nvPr/>
        </p:nvCxnSpPr>
        <p:spPr bwMode="auto">
          <a:xfrm>
            <a:off x="4876800" y="6248400"/>
            <a:ext cx="15240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a:off x="2286000" y="6248400"/>
            <a:ext cx="6858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brotherly kindness </a:t>
            </a:r>
            <a:r>
              <a:rPr lang="en-US" sz="4000" b="1" i="1" dirty="0" smtClean="0"/>
              <a:t>“love”</a:t>
            </a:r>
            <a:r>
              <a:rPr lang="en-US" sz="4000" dirty="0" smtClean="0"/>
              <a:t> </a:t>
            </a:r>
          </a:p>
        </p:txBody>
      </p:sp>
      <p:sp>
        <p:nvSpPr>
          <p:cNvPr id="29699" name="Rectangle 3"/>
          <p:cNvSpPr>
            <a:spLocks noGrp="1" noChangeArrowheads="1"/>
          </p:cNvSpPr>
          <p:nvPr>
            <p:ph type="body" idx="1"/>
          </p:nvPr>
        </p:nvSpPr>
        <p:spPr/>
        <p:txBody>
          <a:bodyPr/>
          <a:lstStyle/>
          <a:p>
            <a:pPr eaLnBrk="1" hangingPunct="1"/>
            <a:r>
              <a:rPr lang="en-US" dirty="0" smtClean="0"/>
              <a:t>(</a:t>
            </a:r>
            <a:r>
              <a:rPr lang="en-US" dirty="0" smtClean="0"/>
              <a:t>Gk. </a:t>
            </a:r>
            <a:r>
              <a:rPr lang="en-US" i="1" dirty="0" smtClean="0"/>
              <a:t>agape</a:t>
            </a:r>
            <a:r>
              <a:rPr lang="en-US" dirty="0" smtClean="0"/>
              <a:t>), Love, affectionate regard, goodwill, benevolence.</a:t>
            </a:r>
          </a:p>
          <a:p>
            <a:pPr eaLnBrk="1" hangingPunct="1"/>
            <a:r>
              <a:rPr lang="en-US" dirty="0" smtClean="0"/>
              <a:t>“Unconquerable benevolence, undefeatable goodwill” (Barclay).</a:t>
            </a:r>
          </a:p>
        </p:txBody>
      </p:sp>
      <p:sp>
        <p:nvSpPr>
          <p:cNvPr id="2" name="Slide Number Placeholder 1"/>
          <p:cNvSpPr>
            <a:spLocks noGrp="1"/>
          </p:cNvSpPr>
          <p:nvPr>
            <p:ph type="sldNum" sz="quarter" idx="12"/>
          </p:nvPr>
        </p:nvSpPr>
        <p:spPr/>
        <p:txBody>
          <a:bodyPr/>
          <a:lstStyle/>
          <a:p>
            <a:pPr>
              <a:defRPr/>
            </a:pPr>
            <a:fld id="{841F2286-9AB1-45B1-84E0-426269DEE6F1}" type="slidenum">
              <a:rPr lang="en-US" smtClean="0"/>
              <a:pPr>
                <a:defRPr/>
              </a:pPr>
              <a:t>20</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And in (your) brotherly kindness </a:t>
            </a:r>
            <a:r>
              <a:rPr lang="en-US" sz="4000" b="1" i="1" dirty="0" smtClean="0"/>
              <a:t>"love"</a:t>
            </a:r>
            <a:r>
              <a:rPr lang="en-US" sz="4000" dirty="0" smtClean="0"/>
              <a:t> </a:t>
            </a:r>
          </a:p>
        </p:txBody>
      </p:sp>
      <p:sp>
        <p:nvSpPr>
          <p:cNvPr id="30723" name="Rectangle 3"/>
          <p:cNvSpPr>
            <a:spLocks noGrp="1" noChangeArrowheads="1"/>
          </p:cNvSpPr>
          <p:nvPr>
            <p:ph type="body" idx="1"/>
          </p:nvPr>
        </p:nvSpPr>
        <p:spPr>
          <a:xfrm>
            <a:off x="228600" y="1600200"/>
            <a:ext cx="8915400" cy="5257800"/>
          </a:xfrm>
        </p:spPr>
        <p:txBody>
          <a:bodyPr/>
          <a:lstStyle/>
          <a:p>
            <a:pPr eaLnBrk="1" hangingPunct="1">
              <a:defRPr/>
            </a:pPr>
            <a:r>
              <a:rPr lang="en-US" dirty="0" smtClean="0"/>
              <a:t>Deliberate </a:t>
            </a:r>
            <a:r>
              <a:rPr lang="en-US" dirty="0" smtClean="0"/>
              <a:t>desire (</a:t>
            </a:r>
            <a:r>
              <a:rPr lang="en-US" dirty="0" smtClean="0"/>
              <a:t>with corresponding </a:t>
            </a:r>
            <a:r>
              <a:rPr lang="en-US" dirty="0" smtClean="0"/>
              <a:t>action) for the greatest good of its object - </a:t>
            </a:r>
            <a:r>
              <a:rPr lang="en-US" dirty="0" smtClean="0">
                <a:solidFill>
                  <a:schemeClr val="accent2"/>
                </a:solidFill>
                <a:effectLst>
                  <a:outerShdw blurRad="38100" dist="38100" dir="2700000" algn="tl">
                    <a:srgbClr val="000000"/>
                  </a:outerShdw>
                </a:effectLst>
              </a:rPr>
              <a:t>cf. 1 Jn</a:t>
            </a:r>
            <a:r>
              <a:rPr lang="en-US" dirty="0">
                <a:solidFill>
                  <a:schemeClr val="accent2"/>
                </a:solidFill>
                <a:effectLst>
                  <a:outerShdw blurRad="38100" dist="38100" dir="2700000" algn="tl">
                    <a:srgbClr val="000000"/>
                  </a:outerShdw>
                </a:effectLst>
              </a:rPr>
              <a:t>.</a:t>
            </a:r>
            <a:r>
              <a:rPr lang="en-US" dirty="0" smtClean="0">
                <a:solidFill>
                  <a:schemeClr val="accent2"/>
                </a:solidFill>
                <a:effectLst>
                  <a:outerShdw blurRad="38100" dist="38100" dir="2700000" algn="tl">
                    <a:srgbClr val="000000"/>
                  </a:outerShdw>
                </a:effectLst>
              </a:rPr>
              <a:t> 4:7-11.</a:t>
            </a:r>
            <a:r>
              <a:rPr lang="en-US" dirty="0" smtClean="0">
                <a:solidFill>
                  <a:srgbClr val="FFFF99"/>
                </a:solidFill>
                <a:effectLst>
                  <a:outerShdw blurRad="38100" dist="38100" dir="2700000" algn="tl">
                    <a:srgbClr val="000000"/>
                  </a:outerShdw>
                </a:effectLst>
              </a:rPr>
              <a:t> </a:t>
            </a:r>
            <a:r>
              <a:rPr lang="en-US" dirty="0" smtClean="0"/>
              <a:t>It is: </a:t>
            </a:r>
            <a:r>
              <a:rPr lang="en-US" u="sng" dirty="0" smtClean="0"/>
              <a:t>Caring enough to sacrifice for what is best!</a:t>
            </a:r>
          </a:p>
          <a:p>
            <a:pPr eaLnBrk="1" hangingPunct="1">
              <a:defRPr/>
            </a:pPr>
            <a:r>
              <a:rPr lang="en-US" dirty="0" smtClean="0">
                <a:solidFill>
                  <a:schemeClr val="accent2"/>
                </a:solidFill>
                <a:effectLst>
                  <a:outerShdw blurRad="38100" dist="38100" dir="2700000" algn="tl">
                    <a:srgbClr val="000000"/>
                  </a:outerShdw>
                </a:effectLst>
              </a:rPr>
              <a:t>1 Cor. 13:1-8a, 13</a:t>
            </a:r>
            <a:r>
              <a:rPr lang="en-US" dirty="0" smtClean="0"/>
              <a:t> - Love must motivate our actions, define our character and permanently abide in our lives!</a:t>
            </a:r>
          </a:p>
          <a:p>
            <a:pPr eaLnBrk="1" hangingPunct="1">
              <a:defRPr/>
            </a:pPr>
            <a:r>
              <a:rPr lang="en-US" dirty="0" smtClean="0"/>
              <a:t>Capstone of all other spiritual qualities, love is found in all of them! – </a:t>
            </a:r>
            <a:r>
              <a:rPr lang="en-US" dirty="0" smtClean="0">
                <a:solidFill>
                  <a:schemeClr val="accent2"/>
                </a:solidFill>
                <a:effectLst>
                  <a:outerShdw blurRad="38100" dist="38100" dir="2700000" algn="tl">
                    <a:srgbClr val="000000"/>
                  </a:outerShdw>
                </a:effectLst>
              </a:rPr>
              <a:t>Matt. 22:37-38</a:t>
            </a:r>
          </a:p>
        </p:txBody>
      </p:sp>
      <p:sp>
        <p:nvSpPr>
          <p:cNvPr id="2" name="Slide Number Placeholder 1"/>
          <p:cNvSpPr>
            <a:spLocks noGrp="1"/>
          </p:cNvSpPr>
          <p:nvPr>
            <p:ph type="sldNum" sz="quarter" idx="12"/>
          </p:nvPr>
        </p:nvSpPr>
        <p:spPr/>
        <p:txBody>
          <a:bodyPr/>
          <a:lstStyle/>
          <a:p>
            <a:pPr>
              <a:defRPr/>
            </a:pPr>
            <a:fld id="{A19C8FF5-AE95-4BD0-BB0D-866F662394CD}" type="slidenum">
              <a:rPr lang="en-US" smtClean="0"/>
              <a:pPr>
                <a:defRPr/>
              </a:pPr>
              <a:t>21</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dirty="0" smtClean="0"/>
              <a:t>Strong </a:t>
            </a:r>
            <a:r>
              <a:rPr lang="en-US" sz="4000" b="1" dirty="0" smtClean="0"/>
              <a:t>FAITH</a:t>
            </a:r>
            <a:r>
              <a:rPr lang="en-US" sz="4000" dirty="0" smtClean="0"/>
              <a:t> </a:t>
            </a:r>
            <a:r>
              <a:rPr lang="en-US" sz="4000" dirty="0" smtClean="0"/>
              <a:t>is needed </a:t>
            </a:r>
            <a:r>
              <a:rPr lang="en-US" sz="4000" dirty="0" smtClean="0"/>
              <a:t>To Be A </a:t>
            </a:r>
            <a:r>
              <a:rPr lang="en-US" sz="4000" b="1" dirty="0" smtClean="0"/>
              <a:t>STRONG</a:t>
            </a:r>
            <a:r>
              <a:rPr lang="en-US" sz="4000" dirty="0" smtClean="0"/>
              <a:t> Christian? </a:t>
            </a:r>
          </a:p>
        </p:txBody>
      </p:sp>
      <p:sp>
        <p:nvSpPr>
          <p:cNvPr id="2" name="Slide Number Placeholder 1"/>
          <p:cNvSpPr>
            <a:spLocks noGrp="1"/>
          </p:cNvSpPr>
          <p:nvPr>
            <p:ph type="sldNum" sz="quarter" idx="12"/>
          </p:nvPr>
        </p:nvSpPr>
        <p:spPr/>
        <p:txBody>
          <a:bodyPr/>
          <a:lstStyle/>
          <a:p>
            <a:pPr>
              <a:defRPr/>
            </a:pPr>
            <a:fld id="{DEC8FBF4-6A07-4692-93B7-BD4027C36F41}" type="slidenum">
              <a:rPr lang="en-US" smtClean="0"/>
              <a:pPr>
                <a:defRPr/>
              </a:pPr>
              <a:t>22</a:t>
            </a:fld>
            <a:endParaRPr lang="en-US"/>
          </a:p>
        </p:txBody>
      </p:sp>
      <p:sp>
        <p:nvSpPr>
          <p:cNvPr id="21508" name="Rectangle 3"/>
          <p:cNvSpPr>
            <a:spLocks noGrp="1" noChangeArrowheads="1"/>
          </p:cNvSpPr>
          <p:nvPr>
            <p:ph type="body" idx="1"/>
          </p:nvPr>
        </p:nvSpPr>
        <p:spPr>
          <a:xfrm>
            <a:off x="457200" y="2057400"/>
            <a:ext cx="4953000" cy="4068763"/>
          </a:xfrm>
        </p:spPr>
        <p:txBody>
          <a:bodyPr/>
          <a:lstStyle/>
          <a:p>
            <a:pPr eaLnBrk="1" hangingPunct="1">
              <a:lnSpc>
                <a:spcPct val="80000"/>
              </a:lnSpc>
            </a:pPr>
            <a:r>
              <a:rPr lang="en-US" sz="2800" b="1" smtClean="0"/>
              <a:t>FAITH</a:t>
            </a:r>
            <a:endParaRPr lang="en-US" sz="2800" smtClean="0"/>
          </a:p>
          <a:p>
            <a:pPr eaLnBrk="1" hangingPunct="1">
              <a:lnSpc>
                <a:spcPct val="80000"/>
              </a:lnSpc>
            </a:pPr>
            <a:r>
              <a:rPr lang="en-US" sz="2800" b="1" smtClean="0"/>
              <a:t>VIRTUE</a:t>
            </a:r>
            <a:r>
              <a:rPr lang="en-US" sz="2800" smtClean="0"/>
              <a:t> </a:t>
            </a:r>
          </a:p>
          <a:p>
            <a:pPr eaLnBrk="1" hangingPunct="1">
              <a:lnSpc>
                <a:spcPct val="80000"/>
              </a:lnSpc>
            </a:pPr>
            <a:r>
              <a:rPr lang="en-US" sz="2800" b="1" smtClean="0"/>
              <a:t>KNOWLEDGE</a:t>
            </a:r>
            <a:r>
              <a:rPr lang="en-US" sz="2800" smtClean="0"/>
              <a:t> </a:t>
            </a:r>
          </a:p>
          <a:p>
            <a:pPr eaLnBrk="1" hangingPunct="1">
              <a:lnSpc>
                <a:spcPct val="80000"/>
              </a:lnSpc>
            </a:pPr>
            <a:r>
              <a:rPr lang="en-US" sz="2800" b="1" smtClean="0"/>
              <a:t>SELF-CONTROL</a:t>
            </a:r>
            <a:r>
              <a:rPr lang="en-US" sz="2800" smtClean="0"/>
              <a:t> </a:t>
            </a:r>
          </a:p>
          <a:p>
            <a:pPr eaLnBrk="1" hangingPunct="1">
              <a:lnSpc>
                <a:spcPct val="80000"/>
              </a:lnSpc>
            </a:pPr>
            <a:r>
              <a:rPr lang="en-US" sz="2800" b="1" smtClean="0"/>
              <a:t>PERSEVERANCE</a:t>
            </a:r>
            <a:endParaRPr lang="en-US" sz="2800" smtClean="0"/>
          </a:p>
          <a:p>
            <a:pPr eaLnBrk="1" hangingPunct="1">
              <a:lnSpc>
                <a:spcPct val="80000"/>
              </a:lnSpc>
            </a:pPr>
            <a:r>
              <a:rPr lang="en-US" sz="2800" b="1" smtClean="0"/>
              <a:t>GODLINESS</a:t>
            </a:r>
            <a:endParaRPr lang="en-US" sz="2800" smtClean="0"/>
          </a:p>
          <a:p>
            <a:pPr eaLnBrk="1" hangingPunct="1">
              <a:lnSpc>
                <a:spcPct val="80000"/>
              </a:lnSpc>
            </a:pPr>
            <a:r>
              <a:rPr lang="en-US" sz="2800" b="1" smtClean="0"/>
              <a:t>BROTHERLY KINDNESS</a:t>
            </a:r>
            <a:endParaRPr lang="en-US" sz="2800" smtClean="0"/>
          </a:p>
          <a:p>
            <a:pPr eaLnBrk="1" hangingPunct="1">
              <a:lnSpc>
                <a:spcPct val="80000"/>
              </a:lnSpc>
            </a:pPr>
            <a:r>
              <a:rPr lang="en-US" sz="2800" b="1" smtClean="0"/>
              <a:t>LOVE</a:t>
            </a:r>
            <a:endParaRPr lang="en-US" sz="2800" smtClean="0"/>
          </a:p>
        </p:txBody>
      </p:sp>
      <p:sp>
        <p:nvSpPr>
          <p:cNvPr id="3" name="Right Brace 2"/>
          <p:cNvSpPr/>
          <p:nvPr/>
        </p:nvSpPr>
        <p:spPr bwMode="auto">
          <a:xfrm>
            <a:off x="5241925" y="1752600"/>
            <a:ext cx="533400" cy="4419600"/>
          </a:xfrm>
          <a:prstGeom prst="rightBrace">
            <a:avLst/>
          </a:prstGeom>
          <a:noFill/>
          <a:ln w="38100" cap="flat" cmpd="sng" algn="ctr">
            <a:solidFill>
              <a:srgbClr val="CC0000"/>
            </a:solidFill>
            <a:prstDash val="solid"/>
            <a:round/>
            <a:headEnd type="none" w="med" len="med"/>
            <a:tailEnd type="none" w="med" len="med"/>
          </a:ln>
          <a:effectLst/>
        </p:spPr>
        <p:txBody>
          <a:bodyPr/>
          <a:lstStyle/>
          <a:p>
            <a:pPr>
              <a:defRPr/>
            </a:pPr>
            <a:endParaRPr lang="en-US">
              <a:effectLst>
                <a:outerShdw blurRad="38100" dist="38100" dir="2700000" algn="tl">
                  <a:srgbClr val="000000">
                    <a:alpha val="43137"/>
                  </a:srgbClr>
                </a:outerShdw>
              </a:effectLst>
            </a:endParaRPr>
          </a:p>
        </p:txBody>
      </p:sp>
      <p:sp>
        <p:nvSpPr>
          <p:cNvPr id="4" name="TextBox 3"/>
          <p:cNvSpPr txBox="1">
            <a:spLocks noChangeArrowheads="1"/>
          </p:cNvSpPr>
          <p:nvPr/>
        </p:nvSpPr>
        <p:spPr bwMode="auto">
          <a:xfrm>
            <a:off x="5791200" y="2057400"/>
            <a:ext cx="2971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accent2"/>
                </a:solidFill>
                <a:latin typeface="Arial" charset="0"/>
                <a:cs typeface="Arial" charset="0"/>
              </a:defRPr>
            </a:lvl1pPr>
            <a:lvl2pPr marL="742950" indent="-285750" eaLnBrk="0" hangingPunct="0">
              <a:defRPr sz="4000" b="1">
                <a:solidFill>
                  <a:schemeClr val="accent2"/>
                </a:solidFill>
                <a:latin typeface="Arial" charset="0"/>
                <a:cs typeface="Arial" charset="0"/>
              </a:defRPr>
            </a:lvl2pPr>
            <a:lvl3pPr marL="1143000" indent="-228600" eaLnBrk="0" hangingPunct="0">
              <a:defRPr sz="4000" b="1">
                <a:solidFill>
                  <a:schemeClr val="accent2"/>
                </a:solidFill>
                <a:latin typeface="Arial" charset="0"/>
                <a:cs typeface="Arial" charset="0"/>
              </a:defRPr>
            </a:lvl3pPr>
            <a:lvl4pPr marL="1600200" indent="-228600" eaLnBrk="0" hangingPunct="0">
              <a:defRPr sz="4000" b="1">
                <a:solidFill>
                  <a:schemeClr val="accent2"/>
                </a:solidFill>
                <a:latin typeface="Arial" charset="0"/>
                <a:cs typeface="Arial" charset="0"/>
              </a:defRPr>
            </a:lvl4pPr>
            <a:lvl5pPr marL="2057400" indent="-228600" eaLnBrk="0" hangingPunct="0">
              <a:defRPr sz="4000" b="1">
                <a:solidFill>
                  <a:schemeClr val="accent2"/>
                </a:solidFill>
                <a:latin typeface="Arial" charset="0"/>
                <a:cs typeface="Arial" charset="0"/>
              </a:defRPr>
            </a:lvl5pPr>
            <a:lvl6pPr marL="2514600" indent="-228600" eaLnBrk="0" fontAlgn="base" hangingPunct="0">
              <a:spcBef>
                <a:spcPct val="0"/>
              </a:spcBef>
              <a:spcAft>
                <a:spcPct val="0"/>
              </a:spcAft>
              <a:defRPr sz="4000" b="1">
                <a:solidFill>
                  <a:schemeClr val="accent2"/>
                </a:solidFill>
                <a:latin typeface="Arial" charset="0"/>
                <a:cs typeface="Arial" charset="0"/>
              </a:defRPr>
            </a:lvl6pPr>
            <a:lvl7pPr marL="2971800" indent="-228600" eaLnBrk="0" fontAlgn="base" hangingPunct="0">
              <a:spcBef>
                <a:spcPct val="0"/>
              </a:spcBef>
              <a:spcAft>
                <a:spcPct val="0"/>
              </a:spcAft>
              <a:defRPr sz="4000" b="1">
                <a:solidFill>
                  <a:schemeClr val="accent2"/>
                </a:solidFill>
                <a:latin typeface="Arial" charset="0"/>
                <a:cs typeface="Arial" charset="0"/>
              </a:defRPr>
            </a:lvl7pPr>
            <a:lvl8pPr marL="3429000" indent="-228600" eaLnBrk="0" fontAlgn="base" hangingPunct="0">
              <a:spcBef>
                <a:spcPct val="0"/>
              </a:spcBef>
              <a:spcAft>
                <a:spcPct val="0"/>
              </a:spcAft>
              <a:defRPr sz="4000" b="1">
                <a:solidFill>
                  <a:schemeClr val="accent2"/>
                </a:solidFill>
                <a:latin typeface="Arial" charset="0"/>
                <a:cs typeface="Arial" charset="0"/>
              </a:defRPr>
            </a:lvl8pPr>
            <a:lvl9pPr marL="3886200" indent="-228600" eaLnBrk="0" fontAlgn="base" hangingPunct="0">
              <a:spcBef>
                <a:spcPct val="0"/>
              </a:spcBef>
              <a:spcAft>
                <a:spcPct val="0"/>
              </a:spcAft>
              <a:defRPr sz="4000" b="1">
                <a:solidFill>
                  <a:schemeClr val="accent2"/>
                </a:solidFill>
                <a:latin typeface="Arial" charset="0"/>
                <a:cs typeface="Arial" charset="0"/>
              </a:defRPr>
            </a:lvl9pPr>
          </a:lstStyle>
          <a:p>
            <a:pPr algn="ctr" eaLnBrk="1" hangingPunct="1"/>
            <a:r>
              <a:rPr lang="en-US" sz="2800" b="0" dirty="0"/>
              <a:t>These ingredients are God’s recipe for a </a:t>
            </a:r>
            <a:r>
              <a:rPr lang="en-US" sz="2800" dirty="0"/>
              <a:t>STRONG</a:t>
            </a:r>
            <a:r>
              <a:rPr lang="en-US" sz="2800" b="0" dirty="0"/>
              <a:t> faith</a:t>
            </a:r>
          </a:p>
          <a:p>
            <a:pPr algn="ctr" eaLnBrk="1" hangingPunct="1"/>
            <a:endParaRPr lang="en-US" sz="2800" b="0" dirty="0"/>
          </a:p>
          <a:p>
            <a:pPr algn="ctr" eaLnBrk="1" hangingPunct="1"/>
            <a:r>
              <a:rPr lang="en-US" sz="2800" b="0" dirty="0"/>
              <a:t>Have you </a:t>
            </a:r>
            <a:r>
              <a:rPr lang="en-US" sz="2800" b="0" dirty="0" smtClean="0"/>
              <a:t>added </a:t>
            </a:r>
            <a:r>
              <a:rPr lang="en-US" sz="2800" u="sng" dirty="0" smtClean="0"/>
              <a:t>ALL</a:t>
            </a:r>
            <a:r>
              <a:rPr lang="en-US" sz="2800" b="0" dirty="0" smtClean="0"/>
              <a:t> of </a:t>
            </a:r>
            <a:r>
              <a:rPr lang="en-US" sz="2800" b="0" dirty="0"/>
              <a:t>these?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fade">
                                      <p:cBhvr>
                                        <p:cTn id="7" dur="500"/>
                                        <p:tgtEl>
                                          <p:spTgt spid="215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8">
                                            <p:txEl>
                                              <p:pRg st="1" end="1"/>
                                            </p:txEl>
                                          </p:spTgt>
                                        </p:tgtEl>
                                        <p:attrNameLst>
                                          <p:attrName>style.visibility</p:attrName>
                                        </p:attrNameLst>
                                      </p:cBhvr>
                                      <p:to>
                                        <p:strVal val="visible"/>
                                      </p:to>
                                    </p:set>
                                    <p:animEffect transition="in" filter="fade">
                                      <p:cBhvr>
                                        <p:cTn id="12" dur="500"/>
                                        <p:tgtEl>
                                          <p:spTgt spid="215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8">
                                            <p:txEl>
                                              <p:pRg st="2" end="2"/>
                                            </p:txEl>
                                          </p:spTgt>
                                        </p:tgtEl>
                                        <p:attrNameLst>
                                          <p:attrName>style.visibility</p:attrName>
                                        </p:attrNameLst>
                                      </p:cBhvr>
                                      <p:to>
                                        <p:strVal val="visible"/>
                                      </p:to>
                                    </p:set>
                                    <p:animEffect transition="in" filter="fade">
                                      <p:cBhvr>
                                        <p:cTn id="17" dur="500"/>
                                        <p:tgtEl>
                                          <p:spTgt spid="215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8">
                                            <p:txEl>
                                              <p:pRg st="3" end="3"/>
                                            </p:txEl>
                                          </p:spTgt>
                                        </p:tgtEl>
                                        <p:attrNameLst>
                                          <p:attrName>style.visibility</p:attrName>
                                        </p:attrNameLst>
                                      </p:cBhvr>
                                      <p:to>
                                        <p:strVal val="visible"/>
                                      </p:to>
                                    </p:set>
                                    <p:animEffect transition="in" filter="fade">
                                      <p:cBhvr>
                                        <p:cTn id="22" dur="500"/>
                                        <p:tgtEl>
                                          <p:spTgt spid="2150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8">
                                            <p:txEl>
                                              <p:pRg st="4" end="4"/>
                                            </p:txEl>
                                          </p:spTgt>
                                        </p:tgtEl>
                                        <p:attrNameLst>
                                          <p:attrName>style.visibility</p:attrName>
                                        </p:attrNameLst>
                                      </p:cBhvr>
                                      <p:to>
                                        <p:strVal val="visible"/>
                                      </p:to>
                                    </p:set>
                                    <p:animEffect transition="in" filter="fade">
                                      <p:cBhvr>
                                        <p:cTn id="27" dur="500"/>
                                        <p:tgtEl>
                                          <p:spTgt spid="2150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8">
                                            <p:txEl>
                                              <p:pRg st="5" end="5"/>
                                            </p:txEl>
                                          </p:spTgt>
                                        </p:tgtEl>
                                        <p:attrNameLst>
                                          <p:attrName>style.visibility</p:attrName>
                                        </p:attrNameLst>
                                      </p:cBhvr>
                                      <p:to>
                                        <p:strVal val="visible"/>
                                      </p:to>
                                    </p:set>
                                    <p:animEffect transition="in" filter="fade">
                                      <p:cBhvr>
                                        <p:cTn id="32" dur="500"/>
                                        <p:tgtEl>
                                          <p:spTgt spid="2150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8">
                                            <p:txEl>
                                              <p:pRg st="6" end="6"/>
                                            </p:txEl>
                                          </p:spTgt>
                                        </p:tgtEl>
                                        <p:attrNameLst>
                                          <p:attrName>style.visibility</p:attrName>
                                        </p:attrNameLst>
                                      </p:cBhvr>
                                      <p:to>
                                        <p:strVal val="visible"/>
                                      </p:to>
                                    </p:set>
                                    <p:animEffect transition="in" filter="fade">
                                      <p:cBhvr>
                                        <p:cTn id="37" dur="500"/>
                                        <p:tgtEl>
                                          <p:spTgt spid="2150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508">
                                            <p:txEl>
                                              <p:pRg st="7" end="7"/>
                                            </p:txEl>
                                          </p:spTgt>
                                        </p:tgtEl>
                                        <p:attrNameLst>
                                          <p:attrName>style.visibility</p:attrName>
                                        </p:attrNameLst>
                                      </p:cBhvr>
                                      <p:to>
                                        <p:strVal val="visible"/>
                                      </p:to>
                                    </p:set>
                                    <p:animEffect transition="in" filter="fade">
                                      <p:cBhvr>
                                        <p:cTn id="42" dur="500"/>
                                        <p:tgtEl>
                                          <p:spTgt spid="21508">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up)">
                                      <p:cBhvr>
                                        <p:cTn id="47" dur="10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P spid="3"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b="1" dirty="0" smtClean="0"/>
              <a:t>Why Must We Be Strong?</a:t>
            </a:r>
          </a:p>
        </p:txBody>
      </p:sp>
      <p:sp>
        <p:nvSpPr>
          <p:cNvPr id="31747" name="Rectangle 3"/>
          <p:cNvSpPr>
            <a:spLocks noGrp="1" noChangeArrowheads="1"/>
          </p:cNvSpPr>
          <p:nvPr>
            <p:ph type="body" idx="1"/>
          </p:nvPr>
        </p:nvSpPr>
        <p:spPr/>
        <p:txBody>
          <a:bodyPr/>
          <a:lstStyle/>
          <a:p>
            <a:pPr eaLnBrk="1" hangingPunct="1">
              <a:defRPr/>
            </a:pPr>
            <a:r>
              <a:rPr lang="en-US" dirty="0" smtClean="0"/>
              <a:t>Failure to be strong results in spiritual short-sightedness - </a:t>
            </a:r>
            <a:r>
              <a:rPr lang="en-US" dirty="0" smtClean="0">
                <a:solidFill>
                  <a:schemeClr val="accent2"/>
                </a:solidFill>
                <a:effectLst>
                  <a:outerShdw blurRad="38100" dist="38100" dir="2700000" algn="tl">
                    <a:srgbClr val="000000"/>
                  </a:outerShdw>
                </a:effectLst>
              </a:rPr>
              <a:t>2 Pet. 1:8-9</a:t>
            </a:r>
          </a:p>
          <a:p>
            <a:pPr eaLnBrk="1" hangingPunct="1">
              <a:buFontTx/>
              <a:buNone/>
              <a:defRPr/>
            </a:pPr>
            <a:endParaRPr lang="en-US" dirty="0" smtClean="0">
              <a:solidFill>
                <a:schemeClr val="accent2"/>
              </a:solidFill>
              <a:effectLst>
                <a:outerShdw blurRad="38100" dist="38100" dir="2700000" algn="tl">
                  <a:srgbClr val="000000"/>
                </a:outerShdw>
              </a:effectLst>
            </a:endParaRPr>
          </a:p>
          <a:p>
            <a:pPr eaLnBrk="1" hangingPunct="1">
              <a:defRPr/>
            </a:pPr>
            <a:r>
              <a:rPr lang="en-US" dirty="0" smtClean="0"/>
              <a:t>A failure to see what He wants us to become - </a:t>
            </a:r>
            <a:r>
              <a:rPr lang="en-US" dirty="0" smtClean="0">
                <a:solidFill>
                  <a:schemeClr val="accent2"/>
                </a:solidFill>
                <a:effectLst>
                  <a:outerShdw blurRad="38100" dist="38100" dir="2700000" algn="tl">
                    <a:srgbClr val="000000"/>
                  </a:outerShdw>
                </a:effectLst>
              </a:rPr>
              <a:t>cf. Rom. 8:29</a:t>
            </a:r>
          </a:p>
        </p:txBody>
      </p:sp>
      <p:sp>
        <p:nvSpPr>
          <p:cNvPr id="2" name="Slide Number Placeholder 1"/>
          <p:cNvSpPr>
            <a:spLocks noGrp="1"/>
          </p:cNvSpPr>
          <p:nvPr>
            <p:ph type="sldNum" sz="quarter" idx="12"/>
          </p:nvPr>
        </p:nvSpPr>
        <p:spPr/>
        <p:txBody>
          <a:bodyPr/>
          <a:lstStyle/>
          <a:p>
            <a:pPr>
              <a:defRPr/>
            </a:pPr>
            <a:fld id="{82505FAB-61B5-4A3C-9201-BE1BC7FAE04A}" type="slidenum">
              <a:rPr lang="en-US" smtClean="0"/>
              <a:pPr>
                <a:defRPr/>
              </a:pPr>
              <a:t>23</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fade">
                                      <p:cBhvr>
                                        <p:cTn id="12"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b="1" dirty="0" smtClean="0"/>
              <a:t>Why Must We Be Strong?</a:t>
            </a:r>
          </a:p>
        </p:txBody>
      </p:sp>
      <p:sp>
        <p:nvSpPr>
          <p:cNvPr id="32771" name="Rectangle 3"/>
          <p:cNvSpPr>
            <a:spLocks noGrp="1" noChangeArrowheads="1"/>
          </p:cNvSpPr>
          <p:nvPr>
            <p:ph type="body" idx="1"/>
          </p:nvPr>
        </p:nvSpPr>
        <p:spPr/>
        <p:txBody>
          <a:bodyPr/>
          <a:lstStyle/>
          <a:p>
            <a:pPr eaLnBrk="1" hangingPunct="1">
              <a:defRPr/>
            </a:pPr>
            <a:r>
              <a:rPr lang="en-US" dirty="0" smtClean="0"/>
              <a:t>Being strong means we </a:t>
            </a:r>
            <a:r>
              <a:rPr lang="en-US" dirty="0" smtClean="0"/>
              <a:t>will</a:t>
            </a:r>
            <a:r>
              <a:rPr lang="en-US" dirty="0" smtClean="0"/>
              <a:t> </a:t>
            </a:r>
            <a:r>
              <a:rPr lang="en-US" dirty="0" smtClean="0"/>
              <a:t>never stumble - </a:t>
            </a:r>
            <a:r>
              <a:rPr lang="en-US" dirty="0" smtClean="0">
                <a:solidFill>
                  <a:schemeClr val="accent2"/>
                </a:solidFill>
                <a:effectLst>
                  <a:outerShdw blurRad="38100" dist="38100" dir="2700000" algn="tl">
                    <a:srgbClr val="000000"/>
                  </a:outerShdw>
                </a:effectLst>
              </a:rPr>
              <a:t>2 Pet. 1:10</a:t>
            </a:r>
            <a:endParaRPr lang="en-US" dirty="0" smtClean="0"/>
          </a:p>
          <a:p>
            <a:pPr lvl="1" eaLnBrk="1" hangingPunct="1">
              <a:defRPr/>
            </a:pPr>
            <a:r>
              <a:rPr lang="en-US" dirty="0" smtClean="0"/>
              <a:t>“to fall into misery, become wretched; cf. the loss of salvation” (Thayer)</a:t>
            </a:r>
          </a:p>
          <a:p>
            <a:pPr lvl="1" eaLnBrk="1" hangingPunct="1">
              <a:defRPr/>
            </a:pPr>
            <a:r>
              <a:rPr lang="en-US" dirty="0" smtClean="0"/>
              <a:t>But this is true ONLY </a:t>
            </a:r>
            <a:r>
              <a:rPr lang="en-US" b="1" u="sng" dirty="0" smtClean="0"/>
              <a:t>if</a:t>
            </a:r>
            <a:r>
              <a:rPr lang="en-US" dirty="0" smtClean="0"/>
              <a:t> we are </a:t>
            </a:r>
            <a:r>
              <a:rPr lang="en-US" i="1" dirty="0" smtClean="0">
                <a:solidFill>
                  <a:schemeClr val="accent2"/>
                </a:solidFill>
                <a:effectLst>
                  <a:outerShdw blurRad="38100" dist="38100" dir="2700000" algn="tl">
                    <a:srgbClr val="000000"/>
                  </a:outerShdw>
                </a:effectLst>
              </a:rPr>
              <a:t>“</a:t>
            </a:r>
            <a:r>
              <a:rPr lang="en-US" i="1" u="sng" dirty="0" smtClean="0">
                <a:solidFill>
                  <a:schemeClr val="accent2"/>
                </a:solidFill>
                <a:effectLst>
                  <a:outerShdw blurRad="38100" dist="38100" dir="2700000" algn="tl">
                    <a:srgbClr val="000000"/>
                  </a:outerShdw>
                </a:effectLst>
              </a:rPr>
              <a:t>giving all diligence</a:t>
            </a:r>
            <a:r>
              <a:rPr lang="en-US" i="1" dirty="0" smtClean="0">
                <a:solidFill>
                  <a:schemeClr val="accent2"/>
                </a:solidFill>
                <a:effectLst>
                  <a:outerShdw blurRad="38100" dist="38100" dir="2700000" algn="tl">
                    <a:srgbClr val="000000"/>
                  </a:outerShdw>
                </a:effectLst>
              </a:rPr>
              <a:t>”</a:t>
            </a:r>
            <a:r>
              <a:rPr lang="en-US" i="1" dirty="0" smtClean="0"/>
              <a:t> </a:t>
            </a:r>
            <a:r>
              <a:rPr lang="en-US" dirty="0" smtClean="0"/>
              <a:t>to grow in the knowledge of Christ and thereby</a:t>
            </a:r>
            <a:r>
              <a:rPr lang="en-US" dirty="0" smtClean="0">
                <a:solidFill>
                  <a:srgbClr val="FFFF99"/>
                </a:solidFill>
                <a:effectLst>
                  <a:outerShdw blurRad="38100" dist="38100" dir="2700000" algn="tl">
                    <a:srgbClr val="000000"/>
                  </a:outerShdw>
                </a:effectLst>
              </a:rPr>
              <a:t> </a:t>
            </a:r>
            <a:r>
              <a:rPr lang="en-US" i="1" dirty="0" smtClean="0">
                <a:solidFill>
                  <a:schemeClr val="accent2"/>
                </a:solidFill>
                <a:effectLst>
                  <a:outerShdw blurRad="38100" dist="38100" dir="2700000" algn="tl">
                    <a:srgbClr val="000000"/>
                  </a:outerShdw>
                </a:effectLst>
              </a:rPr>
              <a:t>“</a:t>
            </a:r>
            <a:r>
              <a:rPr lang="en-US" i="1" u="sng" dirty="0" smtClean="0">
                <a:solidFill>
                  <a:schemeClr val="accent2"/>
                </a:solidFill>
                <a:effectLst>
                  <a:outerShdw blurRad="38100" dist="38100" dir="2700000" algn="tl">
                    <a:srgbClr val="000000"/>
                  </a:outerShdw>
                </a:effectLst>
              </a:rPr>
              <a:t>making our calling and election sure</a:t>
            </a:r>
            <a:r>
              <a:rPr lang="en-US" i="1" dirty="0" smtClean="0">
                <a:solidFill>
                  <a:schemeClr val="accent2"/>
                </a:solidFill>
                <a:effectLst>
                  <a:outerShdw blurRad="38100" dist="38100" dir="2700000" algn="tl">
                    <a:srgbClr val="000000"/>
                  </a:outerShdw>
                </a:effectLst>
              </a:rPr>
              <a:t>.”</a:t>
            </a:r>
            <a:endParaRPr lang="en-US" dirty="0" smtClean="0">
              <a:solidFill>
                <a:schemeClr val="accent2"/>
              </a:solidFill>
              <a:effectLst>
                <a:outerShdw blurRad="38100" dist="38100" dir="2700000" algn="tl">
                  <a:srgbClr val="000000"/>
                </a:outerShdw>
              </a:effectLst>
            </a:endParaRPr>
          </a:p>
        </p:txBody>
      </p:sp>
      <p:sp>
        <p:nvSpPr>
          <p:cNvPr id="2" name="Slide Number Placeholder 1"/>
          <p:cNvSpPr>
            <a:spLocks noGrp="1"/>
          </p:cNvSpPr>
          <p:nvPr>
            <p:ph type="sldNum" sz="quarter" idx="12"/>
          </p:nvPr>
        </p:nvSpPr>
        <p:spPr/>
        <p:txBody>
          <a:bodyPr/>
          <a:lstStyle/>
          <a:p>
            <a:pPr>
              <a:defRPr/>
            </a:pPr>
            <a:fld id="{510BBAD2-E763-4C29-9BE1-CAADC7E48050}" type="slidenum">
              <a:rPr lang="en-US" smtClean="0"/>
              <a:pPr>
                <a:defRPr/>
              </a:pPr>
              <a:t>24</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b="1" smtClean="0"/>
              <a:t>Why Must We Be Strong?</a:t>
            </a:r>
          </a:p>
        </p:txBody>
      </p:sp>
      <p:sp>
        <p:nvSpPr>
          <p:cNvPr id="33795" name="Rectangle 3"/>
          <p:cNvSpPr>
            <a:spLocks noGrp="1" noChangeArrowheads="1"/>
          </p:cNvSpPr>
          <p:nvPr>
            <p:ph type="body" idx="1"/>
          </p:nvPr>
        </p:nvSpPr>
        <p:spPr/>
        <p:txBody>
          <a:bodyPr/>
          <a:lstStyle/>
          <a:p>
            <a:pPr eaLnBrk="1" hangingPunct="1">
              <a:defRPr/>
            </a:pPr>
            <a:r>
              <a:rPr lang="en-US" dirty="0" smtClean="0"/>
              <a:t>Being strong means an entrance into the </a:t>
            </a:r>
            <a:r>
              <a:rPr lang="en-US" b="1" i="1" dirty="0" smtClean="0">
                <a:solidFill>
                  <a:schemeClr val="accent2"/>
                </a:solidFill>
              </a:rPr>
              <a:t>“</a:t>
            </a:r>
            <a:r>
              <a:rPr lang="en-US" b="1" i="1" u="sng" dirty="0" smtClean="0">
                <a:solidFill>
                  <a:schemeClr val="accent2"/>
                </a:solidFill>
              </a:rPr>
              <a:t>everlasting kingdom</a:t>
            </a:r>
            <a:r>
              <a:rPr lang="en-US" b="1" i="1" dirty="0" smtClean="0">
                <a:solidFill>
                  <a:schemeClr val="accent2"/>
                </a:solidFill>
              </a:rPr>
              <a:t>” </a:t>
            </a:r>
            <a:r>
              <a:rPr lang="en-US" dirty="0" smtClean="0"/>
              <a:t>will be </a:t>
            </a:r>
            <a:r>
              <a:rPr lang="en-US" u="sng" dirty="0" smtClean="0"/>
              <a:t>abundantly</a:t>
            </a:r>
            <a:r>
              <a:rPr lang="en-US" dirty="0" smtClean="0"/>
              <a:t> supplied!</a:t>
            </a:r>
          </a:p>
          <a:p>
            <a:pPr lvl="1" eaLnBrk="1" hangingPunct="1">
              <a:defRPr/>
            </a:pPr>
            <a:r>
              <a:rPr lang="en-US" dirty="0" smtClean="0">
                <a:solidFill>
                  <a:schemeClr val="accent2"/>
                </a:solidFill>
                <a:effectLst>
                  <a:outerShdw blurRad="38100" dist="38100" dir="2700000" algn="tl">
                    <a:srgbClr val="000000"/>
                  </a:outerShdw>
                </a:effectLst>
              </a:rPr>
              <a:t>2 Pet. 1:11; cf. 2 Tim. 4:18; </a:t>
            </a:r>
            <a:r>
              <a:rPr lang="en-US" dirty="0" err="1" smtClean="0">
                <a:solidFill>
                  <a:schemeClr val="accent2"/>
                </a:solidFill>
                <a:effectLst>
                  <a:outerShdw blurRad="38100" dist="38100" dir="2700000" algn="tl">
                    <a:srgbClr val="000000"/>
                  </a:outerShdw>
                </a:effectLst>
              </a:rPr>
              <a:t>cf</a:t>
            </a:r>
            <a:r>
              <a:rPr lang="en-US" dirty="0">
                <a:solidFill>
                  <a:schemeClr val="accent2"/>
                </a:solidFill>
                <a:effectLst>
                  <a:outerShdw blurRad="38100" dist="38100" dir="2700000" algn="tl">
                    <a:srgbClr val="000000"/>
                  </a:outerShdw>
                </a:effectLst>
              </a:rPr>
              <a:t>;</a:t>
            </a:r>
            <a:r>
              <a:rPr lang="en-US" dirty="0" smtClean="0">
                <a:solidFill>
                  <a:schemeClr val="accent2"/>
                </a:solidFill>
                <a:effectLst>
                  <a:outerShdw blurRad="38100" dist="38100" dir="2700000" algn="tl">
                    <a:srgbClr val="000000"/>
                  </a:outerShdw>
                </a:effectLst>
              </a:rPr>
              <a:t> 4:6-8</a:t>
            </a:r>
          </a:p>
        </p:txBody>
      </p:sp>
      <p:sp>
        <p:nvSpPr>
          <p:cNvPr id="2" name="Slide Number Placeholder 1"/>
          <p:cNvSpPr>
            <a:spLocks noGrp="1"/>
          </p:cNvSpPr>
          <p:nvPr>
            <p:ph type="sldNum" sz="quarter" idx="12"/>
          </p:nvPr>
        </p:nvSpPr>
        <p:spPr/>
        <p:txBody>
          <a:bodyPr/>
          <a:lstStyle/>
          <a:p>
            <a:pPr>
              <a:defRPr/>
            </a:pPr>
            <a:fld id="{E216528A-5B57-4C15-8536-940FF23A61AF}" type="slidenum">
              <a:rPr lang="en-US" smtClean="0"/>
              <a:pPr>
                <a:defRPr/>
              </a:pPr>
              <a:t>25</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2 Peter 1:6-11</a:t>
            </a:r>
          </a:p>
        </p:txBody>
      </p:sp>
      <p:sp>
        <p:nvSpPr>
          <p:cNvPr id="4099" name="Content Placeholder 2"/>
          <p:cNvSpPr>
            <a:spLocks noGrp="1"/>
          </p:cNvSpPr>
          <p:nvPr>
            <p:ph idx="1"/>
          </p:nvPr>
        </p:nvSpPr>
        <p:spPr>
          <a:xfrm>
            <a:off x="457200" y="1447800"/>
            <a:ext cx="8229600" cy="4678363"/>
          </a:xfrm>
        </p:spPr>
        <p:txBody>
          <a:bodyPr/>
          <a:lstStyle/>
          <a:p>
            <a:r>
              <a:rPr lang="en-US" sz="2400" i="1" smtClean="0"/>
              <a:t>“And to knowledge temperance; and to temperance patience; and to patience godliness; And to godliness brotherly kindness; and to brotherly kindness charity. For if these things be in you, and abound, they make you that ye shall neither be barren nor unfruitful in the knowledge of our Lord Jesus Christ. But he that lacketh these things is blind, and cannot see afar off, and hath forgotten that he was purged from his old sins. Wherefore the rather, brethren, give diligence to make your calling and election sure: for if ye do these things, ye shall never fall: For so an entrance shall be ministered unto you abundantly into the everlasting kingdom of our Lord and Saviour Jesus Christ.”</a:t>
            </a:r>
          </a:p>
        </p:txBody>
      </p:sp>
      <p:sp>
        <p:nvSpPr>
          <p:cNvPr id="4" name="Slide Number Placeholder 3"/>
          <p:cNvSpPr>
            <a:spLocks noGrp="1"/>
          </p:cNvSpPr>
          <p:nvPr>
            <p:ph type="sldNum" sz="quarter" idx="12"/>
          </p:nvPr>
        </p:nvSpPr>
        <p:spPr/>
        <p:txBody>
          <a:bodyPr/>
          <a:lstStyle/>
          <a:p>
            <a:pPr>
              <a:defRPr/>
            </a:pPr>
            <a:fld id="{F2858952-6EFF-471A-AB9F-A09CC0993C15}" type="slidenum">
              <a:rPr lang="en-US" smtClean="0"/>
              <a:pPr>
                <a:defRPr/>
              </a:pPr>
              <a:t>3</a:t>
            </a:fld>
            <a:endParaRPr lang="en-US"/>
          </a:p>
        </p:txBody>
      </p:sp>
      <p:cxnSp>
        <p:nvCxnSpPr>
          <p:cNvPr id="3" name="Straight Connector 2"/>
          <p:cNvCxnSpPr>
            <a:cxnSpLocks noChangeShapeType="1"/>
          </p:cNvCxnSpPr>
          <p:nvPr/>
        </p:nvCxnSpPr>
        <p:spPr bwMode="auto">
          <a:xfrm>
            <a:off x="3497263" y="1844675"/>
            <a:ext cx="16002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6" name="Straight Connector 5"/>
          <p:cNvCxnSpPr>
            <a:cxnSpLocks noChangeShapeType="1"/>
          </p:cNvCxnSpPr>
          <p:nvPr/>
        </p:nvCxnSpPr>
        <p:spPr bwMode="auto">
          <a:xfrm>
            <a:off x="890588" y="2209800"/>
            <a:ext cx="11430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a:off x="4378325" y="2209800"/>
            <a:ext cx="12954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11" name="Straight Connector 10"/>
          <p:cNvCxnSpPr>
            <a:cxnSpLocks noChangeShapeType="1"/>
          </p:cNvCxnSpPr>
          <p:nvPr/>
        </p:nvCxnSpPr>
        <p:spPr bwMode="auto">
          <a:xfrm>
            <a:off x="841375" y="2590800"/>
            <a:ext cx="2538413"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cxnSp>
        <p:nvCxnSpPr>
          <p:cNvPr id="15" name="Straight Connector 14"/>
          <p:cNvCxnSpPr>
            <a:cxnSpLocks noChangeShapeType="1"/>
          </p:cNvCxnSpPr>
          <p:nvPr/>
        </p:nvCxnSpPr>
        <p:spPr bwMode="auto">
          <a:xfrm>
            <a:off x="7010400" y="2590800"/>
            <a:ext cx="914400" cy="0"/>
          </a:xfrm>
          <a:prstGeom prst="line">
            <a:avLst/>
          </a:prstGeom>
          <a:noFill/>
          <a:ln w="38100" algn="ctr">
            <a:solidFill>
              <a:srgbClr val="C0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dirty="0" smtClean="0"/>
              <a:t>What Makes Our Faith Strong?</a:t>
            </a:r>
          </a:p>
        </p:txBody>
      </p:sp>
      <p:sp>
        <p:nvSpPr>
          <p:cNvPr id="10243" name="Rectangle 3"/>
          <p:cNvSpPr>
            <a:spLocks noGrp="1" noChangeArrowheads="1"/>
          </p:cNvSpPr>
          <p:nvPr>
            <p:ph type="body" idx="1"/>
          </p:nvPr>
        </p:nvSpPr>
        <p:spPr>
          <a:xfrm>
            <a:off x="457200" y="1600200"/>
            <a:ext cx="8534400" cy="4525963"/>
          </a:xfrm>
        </p:spPr>
        <p:txBody>
          <a:bodyPr/>
          <a:lstStyle/>
          <a:p>
            <a:pPr eaLnBrk="1" hangingPunct="1">
              <a:defRPr/>
            </a:pPr>
            <a:r>
              <a:rPr lang="en-US" dirty="0" smtClean="0"/>
              <a:t>It is evident that becoming strong is a necessary duty. </a:t>
            </a:r>
          </a:p>
          <a:p>
            <a:pPr lvl="1" eaLnBrk="1" hangingPunct="1">
              <a:defRPr/>
            </a:pPr>
            <a:r>
              <a:rPr lang="en-US" dirty="0" smtClean="0">
                <a:solidFill>
                  <a:schemeClr val="accent2"/>
                </a:solidFill>
                <a:effectLst>
                  <a:outerShdw blurRad="38100" dist="38100" dir="2700000" algn="tl">
                    <a:srgbClr val="000000"/>
                  </a:outerShdw>
                </a:effectLst>
              </a:rPr>
              <a:t>1 Pet. 2:2; Eph. 4:14-15; 1 Cor. 16:13</a:t>
            </a:r>
          </a:p>
          <a:p>
            <a:pPr lvl="1" eaLnBrk="1" hangingPunct="1">
              <a:defRPr/>
            </a:pPr>
            <a:r>
              <a:rPr lang="en-US" dirty="0" smtClean="0">
                <a:solidFill>
                  <a:schemeClr val="accent2"/>
                </a:solidFill>
                <a:effectLst>
                  <a:outerShdw blurRad="38100" dist="38100" dir="2700000" algn="tl">
                    <a:srgbClr val="000000"/>
                  </a:outerShdw>
                </a:effectLst>
              </a:rPr>
              <a:t>Eph. 6:10-17</a:t>
            </a:r>
            <a:endParaRPr lang="en-US" dirty="0" smtClean="0">
              <a:solidFill>
                <a:srgbClr val="FFFF99"/>
              </a:solidFill>
              <a:effectLst>
                <a:outerShdw blurRad="38100" dist="38100" dir="2700000" algn="tl">
                  <a:srgbClr val="000000"/>
                </a:outerShdw>
              </a:effectLst>
            </a:endParaRPr>
          </a:p>
          <a:p>
            <a:pPr eaLnBrk="1" hangingPunct="1">
              <a:defRPr/>
            </a:pPr>
            <a:r>
              <a:rPr lang="en-US" dirty="0" smtClean="0"/>
              <a:t>God wants his children to grow closer in our relationship to him - </a:t>
            </a:r>
            <a:r>
              <a:rPr lang="en-US" dirty="0" smtClean="0">
                <a:solidFill>
                  <a:schemeClr val="accent2"/>
                </a:solidFill>
                <a:effectLst>
                  <a:outerShdw blurRad="38100" dist="38100" dir="2700000" algn="tl">
                    <a:srgbClr val="000000"/>
                  </a:outerShdw>
                </a:effectLst>
              </a:rPr>
              <a:t>cf. James 4:7-8</a:t>
            </a:r>
          </a:p>
          <a:p>
            <a:pPr eaLnBrk="1" hangingPunct="1">
              <a:defRPr/>
            </a:pPr>
            <a:r>
              <a:rPr lang="en-US" b="1" dirty="0"/>
              <a:t>A Strong Faith = A Strong </a:t>
            </a:r>
            <a:r>
              <a:rPr lang="en-US" b="1" dirty="0" smtClean="0"/>
              <a:t>Christian!</a:t>
            </a:r>
            <a:endParaRPr lang="en-US" b="1" dirty="0"/>
          </a:p>
          <a:p>
            <a:pPr eaLnBrk="1" hangingPunct="1">
              <a:defRPr/>
            </a:pPr>
            <a:r>
              <a:rPr lang="en-US" dirty="0" smtClean="0"/>
              <a:t>Strength needed</a:t>
            </a:r>
            <a:r>
              <a:rPr lang="en-US" dirty="0"/>
              <a:t>…</a:t>
            </a:r>
            <a:r>
              <a:rPr lang="en-US" dirty="0">
                <a:solidFill>
                  <a:schemeClr val="accent2"/>
                </a:solidFill>
                <a:effectLst>
                  <a:outerShdw blurRad="38100" dist="38100" dir="2700000" algn="tl">
                    <a:srgbClr val="000000"/>
                  </a:outerShdw>
                </a:effectLst>
              </a:rPr>
              <a:t>Overview of 2 </a:t>
            </a:r>
            <a:r>
              <a:rPr lang="en-US" dirty="0" smtClean="0">
                <a:solidFill>
                  <a:schemeClr val="accent2"/>
                </a:solidFill>
                <a:effectLst>
                  <a:outerShdw blurRad="38100" dist="38100" dir="2700000" algn="tl">
                    <a:srgbClr val="000000"/>
                  </a:outerShdw>
                </a:effectLst>
              </a:rPr>
              <a:t>Peter</a:t>
            </a:r>
            <a:r>
              <a:rPr lang="en-US" dirty="0" smtClean="0"/>
              <a:t> </a:t>
            </a:r>
          </a:p>
          <a:p>
            <a:pPr marL="0" indent="0" eaLnBrk="1" hangingPunct="1">
              <a:buFontTx/>
              <a:buNone/>
              <a:defRPr/>
            </a:pPr>
            <a:endParaRPr lang="en-US" dirty="0" smtClean="0">
              <a:solidFill>
                <a:schemeClr val="accent2"/>
              </a:solidFill>
            </a:endParaRPr>
          </a:p>
        </p:txBody>
      </p:sp>
      <p:sp>
        <p:nvSpPr>
          <p:cNvPr id="2" name="Slide Number Placeholder 1"/>
          <p:cNvSpPr>
            <a:spLocks noGrp="1"/>
          </p:cNvSpPr>
          <p:nvPr>
            <p:ph type="sldNum" sz="quarter" idx="12"/>
          </p:nvPr>
        </p:nvSpPr>
        <p:spPr/>
        <p:txBody>
          <a:bodyPr/>
          <a:lstStyle/>
          <a:p>
            <a:pPr>
              <a:defRPr/>
            </a:pPr>
            <a:fld id="{3330BA97-C4F9-41E5-8C82-80061850A3C7}" type="slidenum">
              <a:rPr lang="en-US" smtClean="0"/>
              <a:pPr>
                <a:defRPr/>
              </a:pPr>
              <a:t>4</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500"/>
                                        <p:tgtEl>
                                          <p:spTgt spid="102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fade">
                                      <p:cBhvr>
                                        <p:cTn id="32"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b="1" dirty="0" smtClean="0"/>
              <a:t>What God Has Given Us </a:t>
            </a:r>
            <a:br>
              <a:rPr lang="en-US" sz="4000" b="1" dirty="0" smtClean="0"/>
            </a:br>
            <a:r>
              <a:rPr lang="en-US" sz="4000" b="1" dirty="0" smtClean="0"/>
              <a:t>2 Peter 1:3-4</a:t>
            </a:r>
          </a:p>
        </p:txBody>
      </p:sp>
      <p:sp>
        <p:nvSpPr>
          <p:cNvPr id="11267" name="Rectangle 3"/>
          <p:cNvSpPr>
            <a:spLocks noGrp="1" noChangeArrowheads="1"/>
          </p:cNvSpPr>
          <p:nvPr>
            <p:ph type="body" idx="1"/>
          </p:nvPr>
        </p:nvSpPr>
        <p:spPr>
          <a:xfrm>
            <a:off x="457200" y="1600200"/>
            <a:ext cx="8458200" cy="4876800"/>
          </a:xfrm>
        </p:spPr>
        <p:txBody>
          <a:bodyPr/>
          <a:lstStyle/>
          <a:p>
            <a:pPr eaLnBrk="1" hangingPunct="1">
              <a:defRPr/>
            </a:pPr>
            <a:r>
              <a:rPr lang="en-US" dirty="0" smtClean="0"/>
              <a:t>All things that pertain unto life and godliness - </a:t>
            </a:r>
            <a:r>
              <a:rPr lang="en-US" dirty="0" smtClean="0">
                <a:solidFill>
                  <a:schemeClr val="accent2"/>
                </a:solidFill>
                <a:effectLst>
                  <a:outerShdw blurRad="38100" dist="38100" dir="2700000" algn="tl">
                    <a:srgbClr val="000000"/>
                  </a:outerShdw>
                </a:effectLst>
              </a:rPr>
              <a:t>2 Tim. 3:16-17; cf. 1 Pet. 4:11</a:t>
            </a:r>
            <a:endParaRPr lang="en-US" dirty="0" smtClean="0">
              <a:solidFill>
                <a:srgbClr val="FFFF99"/>
              </a:solidFill>
              <a:effectLst>
                <a:outerShdw blurRad="38100" dist="38100" dir="2700000" algn="tl">
                  <a:srgbClr val="000000"/>
                </a:outerShdw>
              </a:effectLst>
            </a:endParaRPr>
          </a:p>
          <a:p>
            <a:pPr eaLnBrk="1" hangingPunct="1">
              <a:defRPr/>
            </a:pPr>
            <a:r>
              <a:rPr lang="en-US" dirty="0" smtClean="0"/>
              <a:t>Through a knowledge of Jesus Christ</a:t>
            </a:r>
          </a:p>
          <a:p>
            <a:pPr lvl="1" eaLnBrk="1" hangingPunct="1">
              <a:defRPr/>
            </a:pPr>
            <a:r>
              <a:rPr lang="en-US" dirty="0" smtClean="0">
                <a:solidFill>
                  <a:schemeClr val="accent2"/>
                </a:solidFill>
                <a:effectLst>
                  <a:outerShdw blurRad="38100" dist="38100" dir="2700000" algn="tl">
                    <a:srgbClr val="000000"/>
                  </a:outerShdw>
                </a:effectLst>
              </a:rPr>
              <a:t>cf. 2 Tim. 1:12; Matt. 11:28-30</a:t>
            </a:r>
          </a:p>
          <a:p>
            <a:pPr eaLnBrk="1" hangingPunct="1">
              <a:defRPr/>
            </a:pPr>
            <a:r>
              <a:rPr lang="en-US" b="1" i="1" dirty="0" smtClean="0"/>
              <a:t>“Precious &amp; exceeding great </a:t>
            </a:r>
            <a:r>
              <a:rPr lang="en-US" b="1" i="1" dirty="0" smtClean="0"/>
              <a:t>promises</a:t>
            </a:r>
            <a:r>
              <a:rPr lang="en-US" dirty="0" smtClean="0"/>
              <a:t>”</a:t>
            </a:r>
            <a:endParaRPr lang="en-US" dirty="0" smtClean="0"/>
          </a:p>
          <a:p>
            <a:pPr lvl="1" eaLnBrk="1" hangingPunct="1">
              <a:defRPr/>
            </a:pPr>
            <a:r>
              <a:rPr lang="en-US" dirty="0" smtClean="0">
                <a:solidFill>
                  <a:schemeClr val="accent2"/>
                </a:solidFill>
                <a:effectLst>
                  <a:outerShdw blurRad="38100" dist="38100" dir="2700000" algn="tl">
                    <a:srgbClr val="000000"/>
                  </a:outerShdw>
                </a:effectLst>
              </a:rPr>
              <a:t>Acts 2:38-39</a:t>
            </a:r>
          </a:p>
          <a:p>
            <a:pPr eaLnBrk="1" hangingPunct="1">
              <a:defRPr/>
            </a:pPr>
            <a:r>
              <a:rPr lang="en-US" b="1" i="1" dirty="0" smtClean="0"/>
              <a:t>“Partakers of the divine </a:t>
            </a:r>
            <a:r>
              <a:rPr lang="en-US" b="1" i="1" dirty="0" smtClean="0"/>
              <a:t>nature”</a:t>
            </a:r>
            <a:endParaRPr lang="en-US" b="1" i="1" dirty="0" smtClean="0"/>
          </a:p>
          <a:p>
            <a:pPr lvl="1" eaLnBrk="1" hangingPunct="1">
              <a:defRPr/>
            </a:pPr>
            <a:r>
              <a:rPr lang="en-US" dirty="0" smtClean="0">
                <a:solidFill>
                  <a:schemeClr val="accent2"/>
                </a:solidFill>
                <a:effectLst>
                  <a:outerShdw blurRad="38100" dist="38100" dir="2700000" algn="tl">
                    <a:srgbClr val="000000"/>
                  </a:outerShdw>
                </a:effectLst>
              </a:rPr>
              <a:t>Galatians 2:20.</a:t>
            </a:r>
          </a:p>
        </p:txBody>
      </p:sp>
      <p:sp>
        <p:nvSpPr>
          <p:cNvPr id="2" name="Slide Number Placeholder 1"/>
          <p:cNvSpPr>
            <a:spLocks noGrp="1"/>
          </p:cNvSpPr>
          <p:nvPr>
            <p:ph type="sldNum" sz="quarter" idx="12"/>
          </p:nvPr>
        </p:nvSpPr>
        <p:spPr/>
        <p:txBody>
          <a:bodyPr/>
          <a:lstStyle/>
          <a:p>
            <a:pPr>
              <a:defRPr/>
            </a:pPr>
            <a:fld id="{0F0D4486-3B70-4CD7-AC07-7722FAFFDB24}" type="slidenum">
              <a:rPr lang="en-US" smtClean="0"/>
              <a:pPr>
                <a:defRPr/>
              </a:pPr>
              <a:t>5</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500"/>
                                        <p:tgtEl>
                                          <p:spTgt spid="1126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fade">
                                      <p:cBhvr>
                                        <p:cTn id="20" dur="500"/>
                                        <p:tgtEl>
                                          <p:spTgt spid="1126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Effect transition="in" filter="fade">
                                      <p:cBhvr>
                                        <p:cTn id="23" dur="500"/>
                                        <p:tgtEl>
                                          <p:spTgt spid="1126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267">
                                            <p:txEl>
                                              <p:pRg st="5" end="5"/>
                                            </p:txEl>
                                          </p:spTgt>
                                        </p:tgtEl>
                                        <p:attrNameLst>
                                          <p:attrName>style.visibility</p:attrName>
                                        </p:attrNameLst>
                                      </p:cBhvr>
                                      <p:to>
                                        <p:strVal val="visible"/>
                                      </p:to>
                                    </p:set>
                                    <p:animEffect transition="in" filter="fade">
                                      <p:cBhvr>
                                        <p:cTn id="28" dur="500"/>
                                        <p:tgtEl>
                                          <p:spTgt spid="11267">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animEffect transition="in" filter="fade">
                                      <p:cBhvr>
                                        <p:cTn id="31"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b="1" dirty="0" smtClean="0"/>
              <a:t>What </a:t>
            </a:r>
            <a:r>
              <a:rPr lang="en-US" sz="4000" b="1" u="sng" dirty="0" smtClean="0">
                <a:solidFill>
                  <a:srgbClr val="FF0000"/>
                </a:solidFill>
              </a:rPr>
              <a:t>We</a:t>
            </a:r>
            <a:r>
              <a:rPr lang="en-US" sz="4000" b="1" dirty="0" smtClean="0"/>
              <a:t> Are To Supply </a:t>
            </a:r>
            <a:br>
              <a:rPr lang="en-US" sz="4000" b="1" dirty="0" smtClean="0"/>
            </a:br>
            <a:r>
              <a:rPr lang="en-US" sz="4000" b="1" dirty="0" smtClean="0"/>
              <a:t>2 Peter 1:5-7</a:t>
            </a:r>
          </a:p>
        </p:txBody>
      </p:sp>
      <p:sp>
        <p:nvSpPr>
          <p:cNvPr id="7171" name="Rectangle 3"/>
          <p:cNvSpPr>
            <a:spLocks noGrp="1" noChangeArrowheads="1"/>
          </p:cNvSpPr>
          <p:nvPr>
            <p:ph type="body" idx="1"/>
          </p:nvPr>
        </p:nvSpPr>
        <p:spPr>
          <a:xfrm>
            <a:off x="381000" y="1676400"/>
            <a:ext cx="8610600" cy="4525963"/>
          </a:xfrm>
        </p:spPr>
        <p:txBody>
          <a:bodyPr/>
          <a:lstStyle/>
          <a:p>
            <a:pPr marL="457200" indent="-457200" eaLnBrk="1" hangingPunct="1">
              <a:lnSpc>
                <a:spcPct val="80000"/>
              </a:lnSpc>
              <a:buFontTx/>
              <a:buNone/>
            </a:pPr>
            <a:r>
              <a:rPr lang="en-US" sz="2800" smtClean="0"/>
              <a:t>1.	</a:t>
            </a:r>
            <a:r>
              <a:rPr lang="en-US" sz="2800" b="1" smtClean="0"/>
              <a:t>FAITH</a:t>
            </a:r>
            <a:r>
              <a:rPr lang="en-US" sz="2800" smtClean="0"/>
              <a:t> is “conviction, strong assurance”</a:t>
            </a:r>
          </a:p>
          <a:p>
            <a:pPr marL="457200" indent="-457200" eaLnBrk="1" hangingPunct="1">
              <a:lnSpc>
                <a:spcPct val="80000"/>
              </a:lnSpc>
              <a:buFontTx/>
              <a:buNone/>
            </a:pPr>
            <a:r>
              <a:rPr lang="en-US" sz="2800" smtClean="0"/>
              <a:t>2. 	</a:t>
            </a:r>
            <a:r>
              <a:rPr lang="en-US" sz="2800" b="1" smtClean="0"/>
              <a:t>VIRTUE</a:t>
            </a:r>
            <a:r>
              <a:rPr lang="en-US" sz="2800" smtClean="0"/>
              <a:t> is “moral excellence, goodness”</a:t>
            </a:r>
          </a:p>
          <a:p>
            <a:pPr marL="457200" indent="-457200" eaLnBrk="1" hangingPunct="1">
              <a:lnSpc>
                <a:spcPct val="80000"/>
              </a:lnSpc>
              <a:buFontTx/>
              <a:buNone/>
            </a:pPr>
            <a:r>
              <a:rPr lang="en-US" sz="2800" smtClean="0"/>
              <a:t>3. 	</a:t>
            </a:r>
            <a:r>
              <a:rPr lang="en-US" sz="2800" b="1" smtClean="0"/>
              <a:t>KNOWLEDGE</a:t>
            </a:r>
            <a:r>
              <a:rPr lang="en-US" sz="2800" smtClean="0"/>
              <a:t> is “correct insight”</a:t>
            </a:r>
          </a:p>
          <a:p>
            <a:pPr marL="457200" indent="-457200" eaLnBrk="1" hangingPunct="1">
              <a:lnSpc>
                <a:spcPct val="80000"/>
              </a:lnSpc>
              <a:buFontTx/>
              <a:buNone/>
            </a:pPr>
            <a:r>
              <a:rPr lang="en-US" sz="2800" smtClean="0"/>
              <a:t>4. </a:t>
            </a:r>
            <a:r>
              <a:rPr lang="en-US" sz="2800" b="1" smtClean="0"/>
              <a:t>SELF-CONTROL</a:t>
            </a:r>
            <a:r>
              <a:rPr lang="en-US" sz="2800" smtClean="0"/>
              <a:t> is “self-discipline”		</a:t>
            </a:r>
          </a:p>
          <a:p>
            <a:pPr marL="457200" indent="-457200" eaLnBrk="1" hangingPunct="1">
              <a:lnSpc>
                <a:spcPct val="80000"/>
              </a:lnSpc>
              <a:buFontTx/>
              <a:buNone/>
            </a:pPr>
            <a:r>
              <a:rPr lang="en-US" sz="2800" smtClean="0"/>
              <a:t>5. </a:t>
            </a:r>
            <a:r>
              <a:rPr lang="en-US" sz="2800" b="1" smtClean="0"/>
              <a:t>	PERSEVERANCE</a:t>
            </a:r>
            <a:r>
              <a:rPr lang="en-US" sz="2800" smtClean="0"/>
              <a:t> (patience ASV) is “bearing up under trials”</a:t>
            </a:r>
          </a:p>
          <a:p>
            <a:pPr marL="457200" indent="-457200" eaLnBrk="1" hangingPunct="1">
              <a:lnSpc>
                <a:spcPct val="80000"/>
              </a:lnSpc>
              <a:buFontTx/>
              <a:buNone/>
            </a:pPr>
            <a:r>
              <a:rPr lang="en-US" sz="2800" smtClean="0"/>
              <a:t>6. 	</a:t>
            </a:r>
            <a:r>
              <a:rPr lang="en-US" sz="2800" b="1" smtClean="0"/>
              <a:t>GODLINESS</a:t>
            </a:r>
            <a:r>
              <a:rPr lang="en-US" sz="2800" smtClean="0"/>
              <a:t> is “godly character out of devotion to God”</a:t>
            </a:r>
          </a:p>
          <a:p>
            <a:pPr marL="457200" indent="-457200" eaLnBrk="1" hangingPunct="1">
              <a:lnSpc>
                <a:spcPct val="80000"/>
              </a:lnSpc>
              <a:buFontTx/>
              <a:buNone/>
            </a:pPr>
            <a:r>
              <a:rPr lang="en-US" sz="2800" smtClean="0"/>
              <a:t>7. 	</a:t>
            </a:r>
            <a:r>
              <a:rPr lang="en-US" sz="2800" b="1" smtClean="0"/>
              <a:t>BROTHERLY KINDNESS</a:t>
            </a:r>
            <a:r>
              <a:rPr lang="en-US" sz="2800" smtClean="0"/>
              <a:t> is “love toward brethren”</a:t>
            </a:r>
          </a:p>
          <a:p>
            <a:pPr marL="457200" indent="-457200" eaLnBrk="1" hangingPunct="1">
              <a:lnSpc>
                <a:spcPct val="80000"/>
              </a:lnSpc>
              <a:buFontTx/>
              <a:buNone/>
            </a:pPr>
            <a:r>
              <a:rPr lang="en-US" sz="2800" smtClean="0"/>
              <a:t>8. 	</a:t>
            </a:r>
            <a:r>
              <a:rPr lang="en-US" sz="2800" b="1" smtClean="0"/>
              <a:t>LOVE </a:t>
            </a:r>
            <a:r>
              <a:rPr lang="en-US" sz="2800" smtClean="0"/>
              <a:t>is “active goodwill toward those in need”</a:t>
            </a:r>
          </a:p>
        </p:txBody>
      </p:sp>
      <p:sp>
        <p:nvSpPr>
          <p:cNvPr id="2" name="Slide Number Placeholder 1"/>
          <p:cNvSpPr>
            <a:spLocks noGrp="1"/>
          </p:cNvSpPr>
          <p:nvPr>
            <p:ph type="sldNum" sz="quarter" idx="12"/>
          </p:nvPr>
        </p:nvSpPr>
        <p:spPr/>
        <p:txBody>
          <a:bodyPr/>
          <a:lstStyle/>
          <a:p>
            <a:pPr>
              <a:defRPr/>
            </a:pPr>
            <a:fld id="{E6A4B6BA-286D-497D-B329-ED53BFDCEFE3}" type="slidenum">
              <a:rPr lang="en-US" smtClean="0"/>
              <a:pPr>
                <a:defRPr/>
              </a:pPr>
              <a:t>6</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5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fade">
                                      <p:cBhvr>
                                        <p:cTn id="32" dur="500"/>
                                        <p:tgtEl>
                                          <p:spTgt spid="71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fade">
                                      <p:cBhvr>
                                        <p:cTn id="37" dur="500"/>
                                        <p:tgtEl>
                                          <p:spTgt spid="717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fade">
                                      <p:cBhvr>
                                        <p:cTn id="42"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676400"/>
            <a:ext cx="8229600" cy="4525963"/>
          </a:xfrm>
        </p:spPr>
        <p:txBody>
          <a:bodyPr/>
          <a:lstStyle/>
          <a:p>
            <a:pPr eaLnBrk="1" hangingPunct="1">
              <a:defRPr/>
            </a:pPr>
            <a:r>
              <a:rPr lang="en-US" dirty="0" smtClean="0">
                <a:solidFill>
                  <a:schemeClr val="accent2"/>
                </a:solidFill>
                <a:effectLst>
                  <a:outerShdw blurRad="38100" dist="38100" dir="2700000" algn="tl">
                    <a:srgbClr val="000000">
                      <a:alpha val="43137"/>
                    </a:srgbClr>
                  </a:outerShdw>
                </a:effectLst>
              </a:rPr>
              <a:t>Heb. 6:11-12; 11:6; 2 Pet. 3:14; 1:10</a:t>
            </a:r>
          </a:p>
          <a:p>
            <a:pPr eaLnBrk="1" hangingPunct="1">
              <a:defRPr/>
            </a:pPr>
            <a:r>
              <a:rPr lang="en-US" dirty="0" smtClean="0">
                <a:solidFill>
                  <a:schemeClr val="accent2"/>
                </a:solidFill>
                <a:effectLst>
                  <a:outerShdw blurRad="38100" dist="38100" dir="2700000" algn="tl">
                    <a:srgbClr val="000000">
                      <a:alpha val="43137"/>
                    </a:srgbClr>
                  </a:outerShdw>
                </a:effectLst>
              </a:rPr>
              <a:t>2 Tim. 2:15 </a:t>
            </a:r>
          </a:p>
          <a:p>
            <a:pPr eaLnBrk="1" hangingPunct="1">
              <a:buFontTx/>
              <a:buNone/>
              <a:defRPr/>
            </a:pPr>
            <a:endParaRPr lang="en-US" dirty="0" smtClean="0">
              <a:solidFill>
                <a:schemeClr val="accent2"/>
              </a:solidFill>
              <a:effectLst>
                <a:outerShdw blurRad="38100" dist="38100" dir="2700000" algn="tl">
                  <a:srgbClr val="000000"/>
                </a:outerShdw>
              </a:effectLst>
            </a:endParaRPr>
          </a:p>
          <a:p>
            <a:pPr eaLnBrk="1" hangingPunct="1">
              <a:buFontTx/>
              <a:buNone/>
              <a:defRPr/>
            </a:pPr>
            <a:r>
              <a:rPr lang="en-US" b="1" dirty="0" smtClean="0"/>
              <a:t>Involves 3 things</a:t>
            </a:r>
            <a:r>
              <a:rPr lang="en-US" b="1" dirty="0"/>
              <a:t>:</a:t>
            </a:r>
            <a:endParaRPr lang="en-US" dirty="0" smtClean="0"/>
          </a:p>
          <a:p>
            <a:pPr marL="514350" indent="-514350" eaLnBrk="1" hangingPunct="1">
              <a:buFont typeface="+mj-lt"/>
              <a:buAutoNum type="arabicPeriod"/>
              <a:defRPr/>
            </a:pPr>
            <a:r>
              <a:rPr lang="en-US" dirty="0" smtClean="0"/>
              <a:t>Personal effort - </a:t>
            </a:r>
            <a:r>
              <a:rPr lang="en-US" dirty="0" smtClean="0">
                <a:solidFill>
                  <a:schemeClr val="accent2"/>
                </a:solidFill>
                <a:effectLst>
                  <a:outerShdw blurRad="38100" dist="38100" dir="2700000" algn="tl">
                    <a:srgbClr val="000000"/>
                  </a:outerShdw>
                </a:effectLst>
              </a:rPr>
              <a:t>cf. Rom. 14:10-12</a:t>
            </a:r>
          </a:p>
          <a:p>
            <a:pPr marL="514350" indent="-514350" eaLnBrk="1" hangingPunct="1">
              <a:buFont typeface="+mj-lt"/>
              <a:buAutoNum type="arabicPeriod"/>
              <a:defRPr/>
            </a:pPr>
            <a:r>
              <a:rPr lang="en-US" dirty="0" smtClean="0"/>
              <a:t>Constant effort - </a:t>
            </a:r>
            <a:r>
              <a:rPr lang="en-US" dirty="0" smtClean="0">
                <a:solidFill>
                  <a:schemeClr val="accent2"/>
                </a:solidFill>
                <a:effectLst>
                  <a:outerShdw blurRad="38100" dist="38100" dir="2700000" algn="tl">
                    <a:srgbClr val="000000"/>
                  </a:outerShdw>
                </a:effectLst>
              </a:rPr>
              <a:t>1 Cor. 15:58</a:t>
            </a:r>
          </a:p>
          <a:p>
            <a:pPr marL="514350" indent="-514350" eaLnBrk="1" hangingPunct="1">
              <a:buFont typeface="+mj-lt"/>
              <a:buAutoNum type="arabicPeriod"/>
              <a:defRPr/>
            </a:pPr>
            <a:r>
              <a:rPr lang="en-US" dirty="0" smtClean="0"/>
              <a:t>Enthusiasm / Zeal - </a:t>
            </a:r>
            <a:r>
              <a:rPr lang="en-US" dirty="0" smtClean="0">
                <a:solidFill>
                  <a:schemeClr val="accent2"/>
                </a:solidFill>
                <a:effectLst>
                  <a:outerShdw blurRad="38100" dist="38100" dir="2700000" algn="tl">
                    <a:srgbClr val="000000"/>
                  </a:outerShdw>
                </a:effectLst>
              </a:rPr>
              <a:t>Titus 2:14</a:t>
            </a:r>
          </a:p>
        </p:txBody>
      </p:sp>
      <p:sp>
        <p:nvSpPr>
          <p:cNvPr id="8195"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dirty="0" smtClean="0"/>
              <a:t>Give </a:t>
            </a:r>
            <a:r>
              <a:rPr lang="en-US" sz="4000" b="1" i="1" dirty="0" smtClean="0"/>
              <a:t>"diligence" </a:t>
            </a:r>
            <a:r>
              <a:rPr lang="en-US" sz="4000" dirty="0" smtClean="0"/>
              <a:t>(verses 5, 10)</a:t>
            </a:r>
          </a:p>
        </p:txBody>
      </p:sp>
      <p:sp>
        <p:nvSpPr>
          <p:cNvPr id="2" name="Slide Number Placeholder 1"/>
          <p:cNvSpPr>
            <a:spLocks noGrp="1"/>
          </p:cNvSpPr>
          <p:nvPr>
            <p:ph type="sldNum" sz="quarter" idx="12"/>
          </p:nvPr>
        </p:nvSpPr>
        <p:spPr/>
        <p:txBody>
          <a:bodyPr/>
          <a:lstStyle/>
          <a:p>
            <a:pPr>
              <a:defRPr/>
            </a:pPr>
            <a:fld id="{235CB061-B469-43E9-8689-20446C074A3D}" type="slidenum">
              <a:rPr lang="en-US" smtClean="0"/>
              <a:pPr>
                <a:defRPr/>
              </a:pPr>
              <a:t>7</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fade">
                                      <p:cBhvr>
                                        <p:cTn id="17" dur="500"/>
                                        <p:tgtEl>
                                          <p:spTgt spid="133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fade">
                                      <p:cBhvr>
                                        <p:cTn id="22" dur="500"/>
                                        <p:tgtEl>
                                          <p:spTgt spid="133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fade">
                                      <p:cBhvr>
                                        <p:cTn id="27" dur="500"/>
                                        <p:tgtEl>
                                          <p:spTgt spid="133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6" end="6"/>
                                            </p:txEl>
                                          </p:spTgt>
                                        </p:tgtEl>
                                        <p:attrNameLst>
                                          <p:attrName>style.visibility</p:attrName>
                                        </p:attrNameLst>
                                      </p:cBhvr>
                                      <p:to>
                                        <p:strVal val="visible"/>
                                      </p:to>
                                    </p:set>
                                    <p:animEffect transition="in" filter="fade">
                                      <p:cBhvr>
                                        <p:cTn id="32"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i="1" dirty="0" smtClean="0"/>
              <a:t>“Adding on your </a:t>
            </a:r>
            <a:r>
              <a:rPr lang="en-US" sz="4000" i="1" dirty="0" smtClean="0"/>
              <a:t>part…” </a:t>
            </a:r>
            <a:r>
              <a:rPr lang="en-US" sz="4000" b="1" i="1" dirty="0" smtClean="0"/>
              <a:t>“Supply”</a:t>
            </a:r>
            <a:br>
              <a:rPr lang="en-US" sz="4000" b="1" i="1" dirty="0" smtClean="0"/>
            </a:br>
            <a:r>
              <a:rPr lang="en-US" sz="4000" i="1" dirty="0" smtClean="0"/>
              <a:t>2 Peter 1:5</a:t>
            </a:r>
          </a:p>
        </p:txBody>
      </p:sp>
      <p:sp>
        <p:nvSpPr>
          <p:cNvPr id="9219" name="Text Box 4"/>
          <p:cNvSpPr>
            <a:spLocks noGrp="1" noChangeArrowheads="1"/>
          </p:cNvSpPr>
          <p:nvPr>
            <p:ph type="body" idx="1"/>
          </p:nvPr>
        </p:nvSpPr>
        <p:spPr>
          <a:xfrm>
            <a:off x="457200" y="1600200"/>
            <a:ext cx="8229600" cy="4953000"/>
          </a:xfrm>
        </p:spPr>
        <p:txBody>
          <a:bodyPr/>
          <a:lstStyle/>
          <a:p>
            <a:pPr eaLnBrk="1" hangingPunct="1">
              <a:lnSpc>
                <a:spcPct val="90000"/>
              </a:lnSpc>
              <a:spcBef>
                <a:spcPct val="0"/>
              </a:spcBef>
              <a:buFontTx/>
              <a:buNone/>
            </a:pPr>
            <a:r>
              <a:rPr lang="en-US" b="1" i="1" dirty="0" smtClean="0"/>
              <a:t>“Add to your </a:t>
            </a:r>
            <a:r>
              <a:rPr lang="en-US" b="1" i="1" dirty="0" smtClean="0"/>
              <a:t>faith”</a:t>
            </a:r>
            <a:r>
              <a:rPr lang="en-US" b="1" dirty="0" smtClean="0"/>
              <a:t> </a:t>
            </a:r>
            <a:r>
              <a:rPr lang="en-US" dirty="0" smtClean="0"/>
              <a:t>-</a:t>
            </a:r>
            <a:r>
              <a:rPr lang="en-US" b="1" dirty="0" smtClean="0"/>
              <a:t> </a:t>
            </a:r>
            <a:r>
              <a:rPr lang="en-US" dirty="0" smtClean="0"/>
              <a:t>The </a:t>
            </a:r>
            <a:r>
              <a:rPr lang="en-US" dirty="0" smtClean="0"/>
              <a:t>verb rendered ‘add’ (Greek</a:t>
            </a:r>
            <a:r>
              <a:rPr lang="en-US" i="1" dirty="0" smtClean="0"/>
              <a:t> </a:t>
            </a:r>
            <a:r>
              <a:rPr lang="en-US" i="1" dirty="0" err="1" smtClean="0"/>
              <a:t>epichoreegeesate</a:t>
            </a:r>
            <a:r>
              <a:rPr lang="en-US" i="1" dirty="0" smtClean="0"/>
              <a:t>) </a:t>
            </a:r>
            <a:r>
              <a:rPr lang="en-US" dirty="0" smtClean="0"/>
              <a:t>(NT:2023) is derived from </a:t>
            </a:r>
            <a:r>
              <a:rPr lang="en-US" i="1" dirty="0" err="1" smtClean="0"/>
              <a:t>choros</a:t>
            </a:r>
            <a:r>
              <a:rPr lang="en-US" dirty="0" smtClean="0"/>
              <a:t> (NT:5525), a “</a:t>
            </a:r>
            <a:r>
              <a:rPr lang="en-US" u="sng" dirty="0" smtClean="0"/>
              <a:t>chorus</a:t>
            </a:r>
            <a:r>
              <a:rPr lang="en-US" dirty="0" smtClean="0"/>
              <a:t>,” such as was employed in the representation of the Greek tragedies. The verb originally means </a:t>
            </a:r>
            <a:r>
              <a:rPr lang="en-US" i="1" dirty="0" smtClean="0"/>
              <a:t>“</a:t>
            </a:r>
            <a:r>
              <a:rPr lang="en-US" i="1" u="sng" dirty="0" smtClean="0"/>
              <a:t>to bear the expense of a chorus</a:t>
            </a:r>
            <a:r>
              <a:rPr lang="en-US" i="1" dirty="0" smtClean="0"/>
              <a:t>,” </a:t>
            </a:r>
            <a:r>
              <a:rPr lang="en-US" dirty="0" smtClean="0"/>
              <a:t>which was done by a person selected by the state, who was obliged to defray all the expenses of training and maintenance …” </a:t>
            </a:r>
            <a:r>
              <a:rPr lang="en-US" dirty="0" smtClean="0"/>
              <a:t>- Vincent’s </a:t>
            </a:r>
            <a:r>
              <a:rPr lang="en-US" dirty="0" smtClean="0"/>
              <a:t>Word </a:t>
            </a:r>
            <a:r>
              <a:rPr lang="en-US" dirty="0" smtClean="0"/>
              <a:t>Studies</a:t>
            </a:r>
            <a:endParaRPr lang="en-US" dirty="0" smtClean="0"/>
          </a:p>
        </p:txBody>
      </p:sp>
      <p:sp>
        <p:nvSpPr>
          <p:cNvPr id="2" name="Slide Number Placeholder 1"/>
          <p:cNvSpPr>
            <a:spLocks noGrp="1"/>
          </p:cNvSpPr>
          <p:nvPr>
            <p:ph type="sldNum" sz="quarter" idx="12"/>
          </p:nvPr>
        </p:nvSpPr>
        <p:spPr/>
        <p:txBody>
          <a:bodyPr/>
          <a:lstStyle/>
          <a:p>
            <a:pPr>
              <a:defRPr/>
            </a:pPr>
            <a:fld id="{0C75A5B3-D49E-4393-9F1F-6E2FC80AB4C0}" type="slidenum">
              <a:rPr lang="en-US" smtClean="0"/>
              <a:pPr>
                <a:defRPr/>
              </a:pPr>
              <a:t>8</a:t>
            </a:fld>
            <a:endParaRPr lang="en-US"/>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6">
              <a:lumMod val="20000"/>
              <a:lumOff val="80000"/>
            </a:schemeClr>
          </a:solidFill>
        </p:spPr>
        <p:txBody>
          <a:bodyPr/>
          <a:lstStyle/>
          <a:p>
            <a:pPr eaLnBrk="1" hangingPunct="1"/>
            <a:r>
              <a:rPr lang="en-US" sz="4000" b="1" dirty="0" smtClean="0"/>
              <a:t>What Is Necessary To Be A STRONG Christian?</a:t>
            </a:r>
            <a:r>
              <a:rPr lang="en-US" sz="4000" dirty="0" smtClean="0"/>
              <a:t> </a:t>
            </a:r>
          </a:p>
        </p:txBody>
      </p:sp>
      <p:sp>
        <p:nvSpPr>
          <p:cNvPr id="10243" name="Rectangle 3"/>
          <p:cNvSpPr>
            <a:spLocks noGrp="1" noChangeArrowheads="1"/>
          </p:cNvSpPr>
          <p:nvPr>
            <p:ph type="body" idx="1"/>
          </p:nvPr>
        </p:nvSpPr>
        <p:spPr>
          <a:xfrm>
            <a:off x="457200" y="2057400"/>
            <a:ext cx="8382000" cy="4068763"/>
          </a:xfrm>
        </p:spPr>
        <p:txBody>
          <a:bodyPr/>
          <a:lstStyle/>
          <a:p>
            <a:pPr eaLnBrk="1" hangingPunct="1"/>
            <a:r>
              <a:rPr lang="en-US" dirty="0" smtClean="0"/>
              <a:t>Add to your </a:t>
            </a:r>
            <a:r>
              <a:rPr lang="en-US" b="1" i="1" dirty="0" smtClean="0"/>
              <a:t>“</a:t>
            </a:r>
            <a:r>
              <a:rPr lang="en-US" b="1" i="1" dirty="0" smtClean="0"/>
              <a:t>faith”</a:t>
            </a:r>
            <a:endParaRPr lang="en-US" dirty="0" smtClean="0"/>
          </a:p>
          <a:p>
            <a:pPr eaLnBrk="1" hangingPunct="1"/>
            <a:endParaRPr lang="en-US" dirty="0" smtClean="0"/>
          </a:p>
          <a:p>
            <a:pPr eaLnBrk="1" hangingPunct="1"/>
            <a:r>
              <a:rPr lang="en-US" b="1" dirty="0" smtClean="0"/>
              <a:t>FAITH </a:t>
            </a:r>
            <a:r>
              <a:rPr lang="en-US" dirty="0" smtClean="0"/>
              <a:t>is the foundation of all other spiritual qualities.</a:t>
            </a:r>
          </a:p>
          <a:p>
            <a:pPr eaLnBrk="1" hangingPunct="1"/>
            <a:endParaRPr lang="en-US" dirty="0" smtClean="0"/>
          </a:p>
        </p:txBody>
      </p:sp>
      <p:sp>
        <p:nvSpPr>
          <p:cNvPr id="2" name="Slide Number Placeholder 1"/>
          <p:cNvSpPr>
            <a:spLocks noGrp="1"/>
          </p:cNvSpPr>
          <p:nvPr>
            <p:ph type="sldNum" sz="quarter" idx="12"/>
          </p:nvPr>
        </p:nvSpPr>
        <p:spPr/>
        <p:txBody>
          <a:bodyPr/>
          <a:lstStyle/>
          <a:p>
            <a:pPr>
              <a:defRPr/>
            </a:pPr>
            <a:fld id="{9F262A35-EA63-460C-9CEF-FDBF0A43810C}" type="slidenum">
              <a:rPr lang="en-US" smtClean="0"/>
              <a:pPr>
                <a:defRPr/>
              </a:pPr>
              <a:t>9</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1150</TotalTime>
  <Words>1501</Words>
  <Application>Microsoft Office PowerPoint</Application>
  <PresentationFormat>On-screen Show (4:3)</PresentationFormat>
  <Paragraphs>162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1_Default Design</vt:lpstr>
      <vt:lpstr>God’s Recipe For A Strong Faith!</vt:lpstr>
      <vt:lpstr>2 Peter 1:1-5</vt:lpstr>
      <vt:lpstr>2 Peter 1:6-11</vt:lpstr>
      <vt:lpstr>What Makes Our Faith Strong?</vt:lpstr>
      <vt:lpstr>What God Has Given Us  2 Peter 1:3-4</vt:lpstr>
      <vt:lpstr>What We Are To Supply  2 Peter 1:5-7</vt:lpstr>
      <vt:lpstr>Give "diligence" (verses 5, 10)</vt:lpstr>
      <vt:lpstr>“Adding on your part…” “Supply” 2 Peter 1:5</vt:lpstr>
      <vt:lpstr>What Is Necessary To Be A STRONG Christian? </vt:lpstr>
      <vt:lpstr>Add to your “faith”</vt:lpstr>
      <vt:lpstr>Add (supply) to your faith “virtue”</vt:lpstr>
      <vt:lpstr>Add (supply) to your faith “virtue”</vt:lpstr>
      <vt:lpstr>And in (your) virtue “knowledge”</vt:lpstr>
      <vt:lpstr>And in (your) virtue “knowledge”</vt:lpstr>
      <vt:lpstr>And in (your) virtue “knowledge”</vt:lpstr>
      <vt:lpstr>And in (your) knowledge “self-control” </vt:lpstr>
      <vt:lpstr>And in (your) self-control “patience” </vt:lpstr>
      <vt:lpstr>And in (your) patience “godliness” </vt:lpstr>
      <vt:lpstr>And in (your) godliness “brotherly kindness”</vt:lpstr>
      <vt:lpstr>And in (your) brotherly kindness “love” </vt:lpstr>
      <vt:lpstr>And in (your) brotherly kindness "love" </vt:lpstr>
      <vt:lpstr>Strong FAITH is needed To Be A STRONG Christian? </vt:lpstr>
      <vt:lpstr>Why Must We Be Strong?</vt:lpstr>
      <vt:lpstr>Why Must We Be Strong?</vt:lpstr>
      <vt:lpstr>Why Must We Be Strong?</vt:lpstr>
    </vt:vector>
  </TitlesOfParts>
  <Company>Fifth Street East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A Christian Strong</dc:title>
  <dc:creator>Micky Galloway;Glendol McClure</dc:creator>
  <cp:lastModifiedBy>Tommy G. McClure</cp:lastModifiedBy>
  <cp:revision>129</cp:revision>
  <cp:lastPrinted>2012-07-02T11:59:12Z</cp:lastPrinted>
  <dcterms:created xsi:type="dcterms:W3CDTF">2008-05-30T17:30:18Z</dcterms:created>
  <dcterms:modified xsi:type="dcterms:W3CDTF">2012-07-24T03:15:53Z</dcterms:modified>
</cp:coreProperties>
</file>