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16"/>
  </p:notesMasterIdLst>
  <p:sldIdLst>
    <p:sldId id="256" r:id="rId2"/>
    <p:sldId id="271" r:id="rId3"/>
    <p:sldId id="273" r:id="rId4"/>
    <p:sldId id="274" r:id="rId5"/>
    <p:sldId id="276" r:id="rId6"/>
    <p:sldId id="277" r:id="rId7"/>
    <p:sldId id="278" r:id="rId8"/>
    <p:sldId id="288" r:id="rId9"/>
    <p:sldId id="281" r:id="rId10"/>
    <p:sldId id="283" r:id="rId11"/>
    <p:sldId id="284" r:id="rId12"/>
    <p:sldId id="285" r:id="rId13"/>
    <p:sldId id="289" r:id="rId14"/>
    <p:sldId id="28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5FF"/>
    <a:srgbClr val="FFDD71"/>
    <a:srgbClr val="B889DB"/>
    <a:srgbClr val="FDB1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169" autoAdjust="0"/>
  </p:normalViewPr>
  <p:slideViewPr>
    <p:cSldViewPr>
      <p:cViewPr varScale="1">
        <p:scale>
          <a:sx n="43" d="100"/>
          <a:sy n="43" d="100"/>
        </p:scale>
        <p:origin x="2122" y="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5A10F-C7B0-4306-B164-D3E29B870B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F6A1FAA-3D84-4D51-85A6-416E0E0C71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59DD0E-6C67-4833-8868-D681E0034C42}" type="datetimeFigureOut">
              <a:rPr lang="en-US"/>
              <a:pPr>
                <a:defRPr/>
              </a:pPr>
              <a:t>1/19/2019</a:t>
            </a:fld>
            <a:endParaRPr lang="en-US"/>
          </a:p>
        </p:txBody>
      </p:sp>
      <p:sp>
        <p:nvSpPr>
          <p:cNvPr id="4" name="Slide Image Placeholder 3">
            <a:extLst>
              <a:ext uri="{FF2B5EF4-FFF2-40B4-BE49-F238E27FC236}">
                <a16:creationId xmlns:a16="http://schemas.microsoft.com/office/drawing/2014/main" id="{186D6B5F-DF47-4A4D-ADF8-4190F6BFD8D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34472D6-2615-4AB4-BAA2-C6F283AF59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B3022C4-8977-4444-8646-5E764320C1F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F89F670-266E-4752-A35E-43FAF3D3CFF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27CFA9-2CCE-4BC0-ADB0-5AAAEB2AE8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70BF0EE-06E4-4C7E-9834-659FB08271E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C2FFC68-5796-41DB-94AB-EE699C4AE5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1. Let me give you a New Testament </a:t>
            </a:r>
            <a:r>
              <a:rPr lang="en-US" altLang="en-US" b="1" dirty="0"/>
              <a:t>Declaration of the Providence of God</a:t>
            </a:r>
            <a:r>
              <a:rPr lang="en-US" altLang="en-US" dirty="0"/>
              <a:t>.</a:t>
            </a:r>
          </a:p>
          <a:p>
            <a:pPr eaLnBrk="1" hangingPunct="1"/>
            <a:r>
              <a:rPr lang="en-US" altLang="en-US" dirty="0"/>
              <a:t>&gt;&gt;&gt;&gt;&gt;&gt;&gt;&gt;&gt;&gt;&gt;&gt;&gt;&gt;&gt;&gt;&gt;&gt;</a:t>
            </a:r>
          </a:p>
          <a:p>
            <a:pPr eaLnBrk="1" hangingPunct="1"/>
            <a:r>
              <a:rPr lang="en-US" altLang="en-US" dirty="0"/>
              <a:t>    2. Many will say that there is no description of the providence of God in the Bible.</a:t>
            </a:r>
          </a:p>
        </p:txBody>
      </p:sp>
      <p:sp>
        <p:nvSpPr>
          <p:cNvPr id="18436" name="Slide Number Placeholder 3">
            <a:extLst>
              <a:ext uri="{FF2B5EF4-FFF2-40B4-BE49-F238E27FC236}">
                <a16:creationId xmlns:a16="http://schemas.microsoft.com/office/drawing/2014/main" id="{7521A3D8-9060-40DD-B549-71495218B0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0BB175-C1CE-4A06-A30B-B787F9D1346C}"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4BAA805-8692-4E17-BFEB-782113C9649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B22772D-07AD-498A-A2F1-932BE4253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 People - “…to them that love God, to them who are the called”</a:t>
            </a:r>
            <a:endParaRPr lang="en-US" altLang="en-US" i="1" dirty="0"/>
          </a:p>
          <a:p>
            <a:pPr eaLnBrk="1" hangingPunct="1">
              <a:spcBef>
                <a:spcPct val="0"/>
              </a:spcBef>
            </a:pPr>
            <a:r>
              <a:rPr lang="en-US" altLang="en-US" i="1" dirty="0"/>
              <a:t>&gt;&gt;&gt;&gt;&gt;&gt;&gt;&gt;&gt;&gt;&gt;&gt;&gt;&gt;</a:t>
            </a:r>
          </a:p>
          <a:p>
            <a:pPr eaLnBrk="1" hangingPunct="1">
              <a:spcBef>
                <a:spcPct val="0"/>
              </a:spcBef>
            </a:pPr>
            <a:r>
              <a:rPr lang="en-US" altLang="en-US" i="1" dirty="0"/>
              <a:t>    1. The promise of this passage isn’t for everyone.</a:t>
            </a:r>
            <a:r>
              <a:rPr lang="en-US" altLang="en-US" dirty="0"/>
              <a:t> </a:t>
            </a:r>
          </a:p>
          <a:p>
            <a:pPr eaLnBrk="1" hangingPunct="1">
              <a:spcBef>
                <a:spcPct val="0"/>
              </a:spcBef>
            </a:pPr>
            <a:r>
              <a:rPr lang="en-US" altLang="en-US" dirty="0"/>
              <a:t>    2. Often, non-Christians lay claim to the promises of the Bible, believing that faith will save them. </a:t>
            </a:r>
            <a:r>
              <a:rPr lang="en-US" altLang="en-US" b="1" dirty="0"/>
              <a:t>(Psalm 23)</a:t>
            </a:r>
            <a:r>
              <a:rPr lang="en-US" altLang="en-US" dirty="0"/>
              <a:t>. </a:t>
            </a:r>
          </a:p>
          <a:p>
            <a:pPr rtl="0"/>
            <a:r>
              <a:rPr lang="en-US" sz="1200" b="0" i="1" u="none" strike="noStrike" kern="1200" baseline="0" dirty="0">
                <a:solidFill>
                  <a:schemeClr val="tx1"/>
                </a:solidFill>
                <a:latin typeface="+mn-lt"/>
                <a:ea typeface="+mn-ea"/>
                <a:cs typeface="+mn-cs"/>
              </a:rPr>
              <a:t>Surely goodness and mercy shall follow me all the days of my life: and I will dwell in the house of the LORD for 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23:6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    3. Yet, they don’t share our hope </a:t>
            </a:r>
            <a:r>
              <a:rPr lang="en-US" altLang="en-US" b="1" dirty="0"/>
              <a:t>(Ephesians 2:12). </a:t>
            </a:r>
          </a:p>
          <a:p>
            <a:pPr eaLnBrk="1" hangingPunct="1"/>
            <a:r>
              <a:rPr lang="en-US" altLang="en-US" i="1" dirty="0"/>
              <a:t>that at that time you were without Christ, being aliens from the commonwealth of Israel and strangers from the covenants of promise, having no hope and without God in the world. </a:t>
            </a:r>
            <a:r>
              <a:rPr lang="en-US" altLang="en-US" b="1" dirty="0"/>
              <a:t>(Ephesians 2:12)</a:t>
            </a:r>
            <a:endParaRPr lang="en-US" altLang="en-US" dirty="0"/>
          </a:p>
          <a:p>
            <a:pPr eaLnBrk="1" hangingPunct="1">
              <a:spcBef>
                <a:spcPct val="0"/>
              </a:spcBef>
            </a:pPr>
            <a:r>
              <a:rPr lang="en-US" altLang="en-US" dirty="0"/>
              <a:t>    4. The promise of this passage is </a:t>
            </a:r>
            <a:r>
              <a:rPr lang="en-US" altLang="en-US" i="1" dirty="0"/>
              <a:t>for children of God “</a:t>
            </a:r>
            <a:r>
              <a:rPr lang="en-US" altLang="en-US" b="1" i="1" dirty="0"/>
              <a:t>Only</a:t>
            </a:r>
            <a:r>
              <a:rPr lang="en-US" altLang="en-US" i="1" dirty="0"/>
              <a:t>”</a:t>
            </a:r>
            <a:endParaRPr lang="en-US" altLang="en-US" dirty="0"/>
          </a:p>
          <a:p>
            <a:pPr eaLnBrk="1" hangingPunct="1">
              <a:spcBef>
                <a:spcPct val="0"/>
              </a:spcBef>
            </a:pPr>
            <a:r>
              <a:rPr lang="en-US" altLang="en-US" dirty="0"/>
              <a:t>&gt;&gt;&gt;&gt;&gt;&gt;&gt;&gt;&gt;&gt;&gt;&gt;&gt;&gt;</a:t>
            </a:r>
          </a:p>
          <a:p>
            <a:pPr eaLnBrk="1" hangingPunct="1">
              <a:spcBef>
                <a:spcPct val="0"/>
              </a:spcBef>
            </a:pPr>
            <a:r>
              <a:rPr lang="en-US" altLang="en-US" i="1" dirty="0"/>
              <a:t>It is for those who have been called out of the world by the gospel </a:t>
            </a:r>
            <a:r>
              <a:rPr lang="en-US" altLang="en-US" b="1" dirty="0"/>
              <a:t>(2 Thessalonians 2:12; 2 Corinthians 6:17-18; Revelation 22:17)</a:t>
            </a:r>
            <a:r>
              <a:rPr lang="en-US" altLang="en-US" dirty="0"/>
              <a:t>. </a:t>
            </a:r>
          </a:p>
          <a:p>
            <a:pPr eaLnBrk="1" hangingPunct="1">
              <a:spcBef>
                <a:spcPct val="0"/>
              </a:spcBef>
            </a:pPr>
            <a:r>
              <a:rPr lang="en-US" altLang="en-US" dirty="0"/>
              <a:t>    1. While it is true to say that God sends His rains upon the just and the unjust </a:t>
            </a:r>
            <a:r>
              <a:rPr lang="en-US" altLang="en-US" b="1" dirty="0"/>
              <a:t>(Matthew 5:45), </a:t>
            </a:r>
          </a:p>
          <a:p>
            <a:pPr rtl="0"/>
            <a:r>
              <a:rPr lang="en-US" sz="1200" b="0" i="1" u="none" strike="noStrike" kern="1200" baseline="0" dirty="0">
                <a:solidFill>
                  <a:schemeClr val="tx1"/>
                </a:solidFill>
                <a:latin typeface="+mn-lt"/>
                <a:ea typeface="+mn-ea"/>
                <a:cs typeface="+mn-cs"/>
              </a:rPr>
              <a:t>that you may be sons of your Father in heaven; for He makes His sun rise on the evil and on the good, and sends rain on the just and on the unjust. </a:t>
            </a:r>
          </a:p>
          <a:p>
            <a:pPr rtl="0"/>
            <a:r>
              <a:rPr lang="en-US" sz="1200" b="0" i="0"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Matthew 5:45</a:t>
            </a:r>
            <a:r>
              <a:rPr lang="en-US" sz="1200" b="0" i="0" u="none" strike="noStrike" kern="1200" baseline="0" dirty="0">
                <a:solidFill>
                  <a:schemeClr val="tx1"/>
                </a:solidFill>
                <a:latin typeface="+mn-lt"/>
                <a:ea typeface="+mn-ea"/>
                <a:cs typeface="+mn-cs"/>
              </a:rPr>
              <a:t>)</a:t>
            </a:r>
            <a:endParaRPr lang="en-US" altLang="en-US" b="1" dirty="0"/>
          </a:p>
          <a:p>
            <a:pPr eaLnBrk="1" hangingPunct="1">
              <a:spcBef>
                <a:spcPct val="0"/>
              </a:spcBef>
            </a:pPr>
            <a:r>
              <a:rPr lang="en-US" altLang="en-US" dirty="0"/>
              <a:t>    2. it is not to the alien, but to the saint that inspiration; promises:</a:t>
            </a:r>
          </a:p>
          <a:p>
            <a:pPr eaLnBrk="1" hangingPunct="1">
              <a:spcBef>
                <a:spcPct val="0"/>
              </a:spcBef>
            </a:pPr>
            <a:r>
              <a:rPr lang="en-US" altLang="en-US" i="1" dirty="0"/>
              <a:t> “But my God shall supply all your need according to his riches in glory by Christ Jesus” </a:t>
            </a:r>
            <a:r>
              <a:rPr lang="en-US" altLang="en-US" dirty="0"/>
              <a:t>(</a:t>
            </a:r>
            <a:r>
              <a:rPr lang="en-US" altLang="en-US" b="1" dirty="0"/>
              <a:t>Philippians 4:19</a:t>
            </a:r>
            <a:r>
              <a:rPr lang="en-US" altLang="en-US" dirty="0"/>
              <a:t>). </a:t>
            </a:r>
          </a:p>
          <a:p>
            <a:pPr eaLnBrk="1" hangingPunct="1">
              <a:spcBef>
                <a:spcPct val="0"/>
              </a:spcBef>
            </a:pPr>
            <a:r>
              <a:rPr lang="en-US" altLang="en-US" dirty="0"/>
              <a:t>        a. It must be pointed out, of course, that this assuredly </a:t>
            </a:r>
            <a:r>
              <a:rPr lang="en-US" altLang="en-US" b="1" dirty="0"/>
              <a:t>does not mean </a:t>
            </a:r>
            <a:r>
              <a:rPr lang="en-US" altLang="en-US" dirty="0"/>
              <a:t>that one’s fidelity to the Lord can be measured in terms of material prosperity. </a:t>
            </a:r>
          </a:p>
          <a:p>
            <a:pPr eaLnBrk="1" hangingPunct="1">
              <a:spcBef>
                <a:spcPct val="0"/>
              </a:spcBef>
            </a:pPr>
            <a:r>
              <a:rPr lang="en-US" altLang="en-US" dirty="0"/>
              <a:t>    3. Sometimes the tents of robbers do prosper (</a:t>
            </a:r>
            <a:r>
              <a:rPr lang="en-US" altLang="en-US" b="1" dirty="0"/>
              <a:t>Job. 12:6; cf. Psalm 73</a:t>
            </a:r>
            <a:r>
              <a:rPr lang="en-US" altLang="en-US" dirty="0"/>
              <a:t>).</a:t>
            </a:r>
          </a:p>
          <a:p>
            <a:pPr rtl="0"/>
            <a:r>
              <a:rPr lang="en-US" altLang="en-US" i="1" dirty="0"/>
              <a:t> </a:t>
            </a:r>
            <a:r>
              <a:rPr lang="en-US" sz="1200" b="0" i="1" u="none" strike="noStrike" kern="1200" baseline="0" dirty="0">
                <a:solidFill>
                  <a:schemeClr val="tx1"/>
                </a:solidFill>
                <a:latin typeface="+mn-lt"/>
                <a:ea typeface="+mn-ea"/>
                <a:cs typeface="+mn-cs"/>
              </a:rPr>
              <a:t>The tents of robbers prosper, And those who provoke God are secure—In what God provides by His hand.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Job 12:6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spcBef>
                <a:spcPct val="0"/>
              </a:spcBef>
            </a:pPr>
            <a:endParaRPr lang="en-US" altLang="en-US" dirty="0"/>
          </a:p>
          <a:p>
            <a:pPr eaLnBrk="1" hangingPunct="1">
              <a:spcBef>
                <a:spcPct val="0"/>
              </a:spcBef>
            </a:pPr>
            <a:endParaRPr lang="en-US" altLang="en-US" dirty="0"/>
          </a:p>
        </p:txBody>
      </p:sp>
      <p:sp>
        <p:nvSpPr>
          <p:cNvPr id="27652" name="Slide Number Placeholder 3">
            <a:extLst>
              <a:ext uri="{FF2B5EF4-FFF2-40B4-BE49-F238E27FC236}">
                <a16:creationId xmlns:a16="http://schemas.microsoft.com/office/drawing/2014/main" id="{CF614972-1BEC-49FB-8FF2-75A8110B1E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1D858D-4FB5-4069-BF27-97322343656E}"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79289E2-2484-4310-8112-09769C771D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5E8F5A2-3F4A-47DF-ABE6-3782A04925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The promise of this passage is </a:t>
            </a:r>
            <a:r>
              <a:rPr lang="en-US" altLang="en-US" i="1" dirty="0"/>
              <a:t>for those who “love God.”</a:t>
            </a:r>
            <a:r>
              <a:rPr lang="en-US" altLang="en-US" dirty="0"/>
              <a:t>  </a:t>
            </a:r>
          </a:p>
          <a:p>
            <a:pPr eaLnBrk="1" hangingPunct="1">
              <a:spcBef>
                <a:spcPct val="0"/>
              </a:spcBef>
            </a:pPr>
            <a:r>
              <a:rPr lang="en-US" altLang="en-US" dirty="0"/>
              <a:t>    2. To love God is to keep His commandments </a:t>
            </a:r>
            <a:r>
              <a:rPr lang="en-US" altLang="en-US" b="1" dirty="0"/>
              <a:t>(John 14:15; 1 John 5:3). </a:t>
            </a:r>
          </a:p>
          <a:p>
            <a:pPr rtl="0"/>
            <a:r>
              <a:rPr lang="en-US" sz="1200" b="0" i="1" u="none" strike="noStrike" kern="1200" baseline="0" dirty="0">
                <a:solidFill>
                  <a:schemeClr val="tx1"/>
                </a:solidFill>
                <a:latin typeface="+mn-lt"/>
                <a:ea typeface="+mn-ea"/>
                <a:cs typeface="+mn-cs"/>
              </a:rPr>
              <a:t>"If you love Me, keep My commandments.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this is the love of God, that we keep His commandments. And His commandments are not burdensome.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5:3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endParaRPr lang="en-US" altLang="en-US" b="1" dirty="0"/>
          </a:p>
          <a:p>
            <a:pPr eaLnBrk="1" hangingPunct="1">
              <a:spcBef>
                <a:spcPct val="0"/>
              </a:spcBef>
            </a:pPr>
            <a:r>
              <a:rPr lang="en-US" altLang="en-US" dirty="0"/>
              <a:t>    3. Furthermore, other passages teach us that we must love Him with all our heart, soul, mind, and strength </a:t>
            </a:r>
            <a:r>
              <a:rPr lang="en-US" altLang="en-US" b="1" dirty="0"/>
              <a:t>(Luke 10:27; cf. James 1:6-8; </a:t>
            </a:r>
            <a:r>
              <a:rPr lang="en-US" altLang="en-US" b="0" dirty="0"/>
              <a:t>Revelation</a:t>
            </a:r>
            <a:r>
              <a:rPr lang="en-US" altLang="en-US" b="1" dirty="0"/>
              <a:t> 3:15-16). </a:t>
            </a:r>
            <a:endParaRPr lang="en-US" altLang="en-US" b="0" dirty="0"/>
          </a:p>
          <a:p>
            <a:pPr rtl="0"/>
            <a:r>
              <a:rPr lang="en-US" sz="1200" b="0" i="1" u="none" strike="noStrike" kern="1200" baseline="0" dirty="0">
                <a:solidFill>
                  <a:schemeClr val="tx1"/>
                </a:solidFill>
                <a:latin typeface="+mn-lt"/>
                <a:ea typeface="+mn-ea"/>
                <a:cs typeface="+mn-cs"/>
              </a:rPr>
              <a:t>So he answered and said, "'YOU SHALL LOVE THE LORD YOUR GOD WITH ALL YOUR HEART, WITH ALL YOUR SOUL, WITH ALL YOUR STRENGTH, AND WITH ALL YOUR MIND,' and 'YOUR NEIGHBOR AS YOURSELF.'"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10:27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let him ask in faith, with no doubting, for he who doubts is like a wave of the sea driven and tossed by the wind. For let not that man suppose that he will receive anything from the Lord; he is a double-minded man, unstable in all his ways.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1:6-8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 know your works, that you are neither cold nor hot. I could wish you were cold or hot. So then, because you are lukewarm, and neither cold nor hot, I will vomit you out of My mouth.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3:15-16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spcBef>
                <a:spcPct val="0"/>
              </a:spcBef>
            </a:pPr>
            <a:endParaRPr lang="en-US" altLang="en-US" b="1" dirty="0"/>
          </a:p>
        </p:txBody>
      </p:sp>
      <p:sp>
        <p:nvSpPr>
          <p:cNvPr id="28676" name="Slide Number Placeholder 3">
            <a:extLst>
              <a:ext uri="{FF2B5EF4-FFF2-40B4-BE49-F238E27FC236}">
                <a16:creationId xmlns:a16="http://schemas.microsoft.com/office/drawing/2014/main" id="{5C6D168B-8398-472B-AD8E-46AB80FA0A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BF6167-07C7-43BC-937A-58A681C6E06E}"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61E5E34-1109-4140-97AE-E6C65D16F2C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7B22403-12E5-4452-B3D4-67BD64C40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&gt;&gt;&gt;&gt;&gt;&gt;&gt;&gt;&gt;&gt;&gt;&gt;&gt;</a:t>
            </a:r>
          </a:p>
          <a:p>
            <a:pPr eaLnBrk="1" hangingPunct="1">
              <a:spcBef>
                <a:spcPct val="0"/>
              </a:spcBef>
            </a:pPr>
            <a:r>
              <a:rPr lang="en-US" altLang="en-US" dirty="0"/>
              <a:t>    1. Providence works according to His purposes and not ours. </a:t>
            </a:r>
          </a:p>
          <a:p>
            <a:pPr eaLnBrk="1" hangingPunct="1">
              <a:spcBef>
                <a:spcPct val="0"/>
              </a:spcBef>
            </a:pPr>
            <a:r>
              <a:rPr lang="en-US" altLang="en-US" dirty="0"/>
              <a:t>    2. The next verse in the context speaks of predestination (</a:t>
            </a:r>
            <a:r>
              <a:rPr lang="en-US" altLang="en-US" b="1" dirty="0"/>
              <a:t>Romans 8:29</a:t>
            </a:r>
            <a:r>
              <a:rPr lang="en-US" altLang="en-US" dirty="0"/>
              <a:t>). </a:t>
            </a:r>
          </a:p>
          <a:p>
            <a:pPr eaLnBrk="1" hangingPunct="1"/>
            <a:r>
              <a:rPr lang="en-US" altLang="en-US" i="1" dirty="0"/>
              <a:t>For whom He </a:t>
            </a:r>
            <a:r>
              <a:rPr lang="en-US" altLang="en-US" b="1" i="1" dirty="0"/>
              <a:t>foreknew</a:t>
            </a:r>
            <a:r>
              <a:rPr lang="en-US" altLang="en-US" i="1" dirty="0"/>
              <a:t>, He also </a:t>
            </a:r>
            <a:r>
              <a:rPr lang="en-US" altLang="en-US" b="1" i="1" dirty="0"/>
              <a:t>predestined</a:t>
            </a:r>
            <a:r>
              <a:rPr lang="en-US" altLang="en-US" i="1" dirty="0"/>
              <a:t> to be conformed to the image of His Son, that He might be the firstborn among many brethren.</a:t>
            </a:r>
            <a:r>
              <a:rPr lang="en-US" altLang="en-US" dirty="0"/>
              <a:t> </a:t>
            </a:r>
            <a:r>
              <a:rPr lang="en-US" altLang="en-US" b="1" dirty="0"/>
              <a:t>(Romans 8:29)</a:t>
            </a:r>
            <a:endParaRPr lang="en-US" altLang="en-US" dirty="0"/>
          </a:p>
          <a:p>
            <a:pPr eaLnBrk="1" hangingPunct="1">
              <a:spcBef>
                <a:spcPct val="0"/>
              </a:spcBef>
            </a:pPr>
            <a:r>
              <a:rPr lang="en-US" altLang="en-US" dirty="0"/>
              <a:t>    3. The word </a:t>
            </a:r>
            <a:r>
              <a:rPr lang="en-US" altLang="en-US" i="1" dirty="0"/>
              <a:t>“predestinate”</a:t>
            </a:r>
            <a:r>
              <a:rPr lang="en-US" altLang="en-US" dirty="0"/>
              <a:t> means </a:t>
            </a:r>
            <a:r>
              <a:rPr lang="en-US" altLang="en-US" i="1" dirty="0"/>
              <a:t>“to determine before.”</a:t>
            </a:r>
            <a:r>
              <a:rPr lang="en-US" altLang="en-US" dirty="0"/>
              <a:t> </a:t>
            </a:r>
          </a:p>
          <a:p>
            <a:pPr eaLnBrk="1" hangingPunct="1">
              <a:spcBef>
                <a:spcPct val="0"/>
              </a:spcBef>
            </a:pPr>
            <a:r>
              <a:rPr lang="en-US" altLang="en-US" dirty="0"/>
              <a:t>&gt;&gt;&gt;&gt;&gt;&gt;&gt;&gt;&gt;&gt;&gt;&gt;</a:t>
            </a:r>
          </a:p>
          <a:p>
            <a:pPr eaLnBrk="1" hangingPunct="1">
              <a:spcBef>
                <a:spcPct val="0"/>
              </a:spcBef>
            </a:pPr>
            <a:r>
              <a:rPr lang="en-US" altLang="en-US" dirty="0"/>
              <a:t>    1. Denominationalism misuses the Bible doctrine of predestination. </a:t>
            </a:r>
          </a:p>
          <a:p>
            <a:pPr eaLnBrk="1" hangingPunct="1">
              <a:spcBef>
                <a:spcPct val="0"/>
              </a:spcBef>
            </a:pPr>
            <a:r>
              <a:rPr lang="en-US" altLang="en-US" dirty="0"/>
              <a:t>    2. They claim that God unconditionally elected from all eternity some individuals to be saved and others to be lost. </a:t>
            </a:r>
          </a:p>
          <a:p>
            <a:pPr eaLnBrk="1" hangingPunct="1">
              <a:spcBef>
                <a:spcPct val="0"/>
              </a:spcBef>
            </a:pPr>
            <a:r>
              <a:rPr lang="en-US" altLang="en-US" dirty="0"/>
              <a:t>    3. This would make God a respecter of persons (</a:t>
            </a:r>
            <a:r>
              <a:rPr lang="en-US" altLang="en-US" b="1" dirty="0"/>
              <a:t>Romans 2:11; Acts 10:34</a:t>
            </a:r>
            <a:r>
              <a:rPr lang="en-US" altLang="en-US" dirty="0"/>
              <a:t>). </a:t>
            </a:r>
          </a:p>
          <a:p>
            <a:pPr rtl="0"/>
            <a:r>
              <a:rPr lang="en-US" sz="1200" b="0" i="1" u="none" strike="noStrike" kern="1200" baseline="0" dirty="0">
                <a:solidFill>
                  <a:schemeClr val="tx1"/>
                </a:solidFill>
                <a:latin typeface="+mn-lt"/>
                <a:ea typeface="+mn-ea"/>
                <a:cs typeface="+mn-cs"/>
              </a:rPr>
              <a:t>For there is no partiality with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2:11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Then Peter opened his mouth and said: "In truth I perceive that God shows no partiality. (</a:t>
            </a:r>
            <a:r>
              <a:rPr lang="en-US" sz="1200" b="1" i="0" u="none" strike="noStrike" kern="1200" baseline="0" dirty="0">
                <a:solidFill>
                  <a:schemeClr val="tx1"/>
                </a:solidFill>
                <a:latin typeface="+mn-lt"/>
                <a:ea typeface="+mn-ea"/>
                <a:cs typeface="+mn-cs"/>
              </a:rPr>
              <a:t>Acts 10:34</a:t>
            </a:r>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i="1" dirty="0"/>
              <a:t>&gt;&gt;&gt;&gt;&gt;&gt;&gt;&gt;&gt;&gt;&gt;&gt;</a:t>
            </a:r>
          </a:p>
          <a:p>
            <a:pPr eaLnBrk="1" hangingPunct="1">
              <a:spcBef>
                <a:spcPct val="0"/>
              </a:spcBef>
            </a:pPr>
            <a:r>
              <a:rPr lang="en-US" altLang="en-US" dirty="0"/>
              <a:t>    1. </a:t>
            </a:r>
            <a:r>
              <a:rPr lang="en-US" altLang="en-US" i="1" dirty="0"/>
              <a:t>The context speaks of those who love God.</a:t>
            </a:r>
            <a:r>
              <a:rPr lang="en-US" altLang="en-US" dirty="0"/>
              <a:t> </a:t>
            </a:r>
          </a:p>
          <a:p>
            <a:pPr eaLnBrk="1" hangingPunct="1">
              <a:spcBef>
                <a:spcPct val="0"/>
              </a:spcBef>
            </a:pPr>
            <a:r>
              <a:rPr lang="en-US" altLang="en-US" dirty="0"/>
              <a:t>    2. As already noted, to love God is to keep His commandments (</a:t>
            </a:r>
            <a:r>
              <a:rPr lang="en-US" altLang="en-US" b="1" dirty="0"/>
              <a:t>John 14:15</a:t>
            </a:r>
            <a:r>
              <a:rPr lang="en-US" altLang="en-US" dirty="0"/>
              <a:t>). </a:t>
            </a:r>
          </a:p>
          <a:p>
            <a:pPr eaLnBrk="1" hangingPunct="1">
              <a:spcBef>
                <a:spcPct val="0"/>
              </a:spcBef>
            </a:pPr>
            <a:r>
              <a:rPr lang="en-US" altLang="en-US" i="1" dirty="0"/>
              <a:t>   3.  Love is an act of the will.</a:t>
            </a:r>
            <a:r>
              <a:rPr lang="en-US" altLang="en-US" dirty="0"/>
              <a:t> </a:t>
            </a:r>
          </a:p>
          <a:p>
            <a:pPr eaLnBrk="1" hangingPunct="1">
              <a:spcBef>
                <a:spcPct val="0"/>
              </a:spcBef>
            </a:pPr>
            <a:r>
              <a:rPr lang="en-US" altLang="en-US" dirty="0"/>
              <a:t>    4. Those who are saved are those who love God and make the choice to answer God’s call </a:t>
            </a:r>
            <a:r>
              <a:rPr lang="en-US" altLang="en-US" b="1" dirty="0"/>
              <a:t>(Revelation 22:17). </a:t>
            </a:r>
          </a:p>
          <a:p>
            <a:pPr eaLnBrk="1" hangingPunct="1"/>
            <a:r>
              <a:rPr lang="en-US" altLang="en-US" dirty="0"/>
              <a:t>And the Spirit and the bride say, "Come!" And let him who hears say, "Come!" And let him who thirsts come. Whoever desires, let him take the water of life freely. </a:t>
            </a:r>
            <a:r>
              <a:rPr lang="en-US" altLang="en-US" b="1" dirty="0"/>
              <a:t>(Revelation 22:17)</a:t>
            </a:r>
          </a:p>
          <a:p>
            <a:pPr eaLnBrk="1" hangingPunct="1"/>
            <a:endParaRPr lang="en-US" altLang="en-US" dirty="0"/>
          </a:p>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24548CAC-8191-4D20-85ED-22B5D85731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0DEC91-117C-4E4F-9EFE-C831856F07FC}"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3142D2F-0C01-45DB-A699-32F1B77E37A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7E48BCD-0B52-4DBE-9BF3-42D4BC95E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My Rendition of “The Present Crisis"</a:t>
            </a:r>
          </a:p>
          <a:p>
            <a:pPr eaLnBrk="1" hangingPunct="1">
              <a:spcBef>
                <a:spcPct val="0"/>
              </a:spcBef>
            </a:pPr>
            <a:endParaRPr lang="en-US" altLang="en-US" dirty="0"/>
          </a:p>
          <a:p>
            <a:pPr eaLnBrk="1" hangingPunct="1">
              <a:spcBef>
                <a:spcPct val="0"/>
              </a:spcBef>
            </a:pPr>
            <a:r>
              <a:rPr lang="en-US" altLang="en-US" dirty="0"/>
              <a:t>    Careless seems the great Avenger, Jesus; history’s pages but record</a:t>
            </a:r>
          </a:p>
          <a:p>
            <a:pPr eaLnBrk="1" hangingPunct="1">
              <a:spcBef>
                <a:spcPct val="0"/>
              </a:spcBef>
            </a:pPr>
            <a:r>
              <a:rPr lang="en-US" altLang="en-US" dirty="0"/>
              <a:t>    One death - the grapple in the darkness ‘twixt’ the old Law and His Word;</a:t>
            </a:r>
          </a:p>
          <a:p>
            <a:pPr eaLnBrk="1" hangingPunct="1">
              <a:spcBef>
                <a:spcPct val="0"/>
              </a:spcBef>
            </a:pPr>
            <a:endParaRPr lang="en-US" altLang="en-US" dirty="0"/>
          </a:p>
          <a:p>
            <a:pPr eaLnBrk="1" hangingPunct="1">
              <a:spcBef>
                <a:spcPct val="0"/>
              </a:spcBef>
            </a:pPr>
            <a:r>
              <a:rPr lang="en-US" altLang="en-US" dirty="0"/>
              <a:t>    Truth forever on the cross, Wrong forever on earth’s throne—</a:t>
            </a:r>
          </a:p>
          <a:p>
            <a:pPr eaLnBrk="1" hangingPunct="1">
              <a:spcBef>
                <a:spcPct val="0"/>
              </a:spcBef>
            </a:pPr>
            <a:r>
              <a:rPr lang="en-US" altLang="en-US" dirty="0"/>
              <a:t>    Yet that cross sways the future, </a:t>
            </a:r>
          </a:p>
          <a:p>
            <a:pPr eaLnBrk="1" hangingPunct="1">
              <a:spcBef>
                <a:spcPct val="0"/>
              </a:spcBef>
            </a:pPr>
            <a:r>
              <a:rPr lang="en-US" altLang="en-US" dirty="0"/>
              <a:t>    and, behind the dim unknown, Stands God within the shadow, </a:t>
            </a:r>
          </a:p>
          <a:p>
            <a:pPr eaLnBrk="1" hangingPunct="1">
              <a:spcBef>
                <a:spcPct val="0"/>
              </a:spcBef>
            </a:pPr>
            <a:r>
              <a:rPr lang="en-US" altLang="en-US" dirty="0"/>
              <a:t>    keeping watch above his own.</a:t>
            </a:r>
          </a:p>
          <a:p>
            <a:pPr eaLnBrk="1" hangingPunct="1">
              <a:spcBef>
                <a:spcPct val="0"/>
              </a:spcBef>
            </a:pPr>
            <a:endParaRPr lang="en-US" altLang="en-US" dirty="0"/>
          </a:p>
          <a:p>
            <a:pPr eaLnBrk="1" hangingPunct="1">
              <a:spcBef>
                <a:spcPct val="0"/>
              </a:spcBef>
            </a:pPr>
            <a:r>
              <a:rPr lang="en-US" altLang="en-US" dirty="0"/>
              <a:t>    Truly, this cross, was the “The Providence of God” at work.</a:t>
            </a:r>
          </a:p>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30FA7522-7260-4913-814B-E14202BC6F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C47098-1998-4D7C-9E99-6F34F2D0C0FF}"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C401F0E-B5FA-4182-8C7F-C523C5D3CDB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1DD6FE5-5A7D-4727-8590-E7A64DFA2D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What God determined in advance was that He wanted men to be conformed to the image of His Son </a:t>
            </a:r>
            <a:r>
              <a:rPr lang="en-US" altLang="en-US" b="1" dirty="0"/>
              <a:t>(Philippians 2:5; 1 John 2:6; John 13:15; 15:12; Romans 12:1-2). </a:t>
            </a:r>
          </a:p>
          <a:p>
            <a:pPr rtl="0"/>
            <a:r>
              <a:rPr lang="en-US" sz="1200" b="0" i="1" u="none" strike="noStrike" kern="1200" baseline="0" dirty="0">
                <a:solidFill>
                  <a:schemeClr val="tx1"/>
                </a:solidFill>
                <a:latin typeface="+mn-lt"/>
                <a:ea typeface="+mn-ea"/>
                <a:cs typeface="+mn-cs"/>
              </a:rPr>
              <a:t>Let this mind be in you which was also in Christ Jesus,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He who says he abides in Him ought himself also to walk just as He walked.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2:6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I have given you an example, that you should do as I have done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13:15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This is My commandment, that you love one another as I have loved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15:12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12:1-2</a:t>
            </a:r>
            <a:r>
              <a:rPr lang="en-US" sz="1200" b="0" i="0" u="none" strike="noStrike" kern="1200" baseline="0" dirty="0">
                <a:solidFill>
                  <a:schemeClr val="tx1"/>
                </a:solidFill>
                <a:latin typeface="+mn-lt"/>
                <a:ea typeface="+mn-ea"/>
                <a:cs typeface="+mn-cs"/>
              </a:rPr>
              <a:t>)</a:t>
            </a:r>
            <a:endParaRPr lang="en-US" altLang="en-US" b="1" dirty="0"/>
          </a:p>
          <a:p>
            <a:pPr eaLnBrk="1" hangingPunct="1">
              <a:spcBef>
                <a:spcPct val="0"/>
              </a:spcBef>
            </a:pPr>
            <a:r>
              <a:rPr lang="en-US" altLang="en-US" dirty="0"/>
              <a:t>&gt;&gt;&gt;&gt;&gt;&gt;&gt;&gt;&gt;&gt;&gt;&gt;&gt;&gt;&gt;&gt;&gt;&gt;&gt;&gt;&gt;&gt;&gt;&gt;&gt;&gt;&gt;&gt;   </a:t>
            </a:r>
          </a:p>
          <a:p>
            <a:pPr eaLnBrk="1" hangingPunct="1">
              <a:spcBef>
                <a:spcPct val="0"/>
              </a:spcBef>
            </a:pPr>
            <a:r>
              <a:rPr lang="en-US" altLang="en-US" dirty="0"/>
              <a:t> 2. In the epistle to the Ephesians, Paul said that God predestined that men would be accepted “in the Beloved” </a:t>
            </a:r>
            <a:r>
              <a:rPr lang="en-US" altLang="en-US" b="1" dirty="0"/>
              <a:t>(Ephesians 1:6)</a:t>
            </a:r>
            <a:r>
              <a:rPr lang="en-US" altLang="en-US" dirty="0"/>
              <a:t>. </a:t>
            </a:r>
          </a:p>
          <a:p>
            <a:pPr eaLnBrk="1" hangingPunct="1"/>
            <a:r>
              <a:rPr lang="en-US" altLang="en-US" i="1" dirty="0"/>
              <a:t>to the praise of the glory of His grace, by which He made us accepted </a:t>
            </a:r>
            <a:r>
              <a:rPr lang="en-US" altLang="en-US" b="1" i="1" dirty="0"/>
              <a:t>in the </a:t>
            </a:r>
            <a:r>
              <a:rPr lang="en-US" altLang="en-US" i="1" dirty="0"/>
              <a:t>Beloved. </a:t>
            </a:r>
            <a:r>
              <a:rPr lang="en-US" altLang="en-US" b="1" dirty="0"/>
              <a:t>(Ephesians 1:6)</a:t>
            </a:r>
          </a:p>
          <a:p>
            <a:pPr eaLnBrk="1" hangingPunct="1"/>
            <a:r>
              <a:rPr lang="en-US" altLang="en-US" dirty="0"/>
              <a:t>&gt;&gt;&gt;&gt;&gt;&gt;&gt;&gt;&gt;&gt;&gt;&gt;&gt;&gt;&gt;&gt;</a:t>
            </a:r>
          </a:p>
          <a:p>
            <a:pPr eaLnBrk="1" hangingPunct="1">
              <a:spcBef>
                <a:spcPct val="0"/>
              </a:spcBef>
            </a:pPr>
            <a:r>
              <a:rPr lang="en-US" altLang="en-US" b="1" dirty="0"/>
              <a:t>In Conclusion:   </a:t>
            </a:r>
          </a:p>
          <a:p>
            <a:pPr eaLnBrk="1" hangingPunct="1">
              <a:spcBef>
                <a:spcPct val="0"/>
              </a:spcBef>
            </a:pPr>
            <a:r>
              <a:rPr lang="en-US" altLang="en-US" dirty="0"/>
              <a:t>    1. He predestined the place – and that predestined place is “in Christ”. </a:t>
            </a:r>
          </a:p>
          <a:p>
            <a:pPr eaLnBrk="1" hangingPunct="1">
              <a:spcBef>
                <a:spcPct val="0"/>
              </a:spcBef>
            </a:pPr>
            <a:r>
              <a:rPr lang="en-US" altLang="en-US" dirty="0"/>
              <a:t>    2. Anyone who is willing to leave the world and be baptized into Christ can be saved.</a:t>
            </a:r>
          </a:p>
          <a:p>
            <a:pPr eaLnBrk="1" hangingPunct="1">
              <a:spcBef>
                <a:spcPct val="0"/>
              </a:spcBef>
            </a:pPr>
            <a:r>
              <a:rPr lang="en-US" altLang="en-US" b="1" dirty="0"/>
              <a:t>Invitation:</a:t>
            </a:r>
          </a:p>
          <a:p>
            <a:pPr eaLnBrk="1" hangingPunct="1"/>
            <a:r>
              <a:rPr lang="en-US" altLang="en-US" i="0" dirty="0"/>
              <a:t>    1. You have heard the word, do you believe it?</a:t>
            </a:r>
          </a:p>
          <a:p>
            <a:pPr eaLnBrk="1" hangingPunct="1"/>
            <a:r>
              <a:rPr lang="en-US" altLang="en-US" i="0" dirty="0"/>
              <a:t>    2. Are you compelled to repent of your sins?</a:t>
            </a:r>
          </a:p>
          <a:p>
            <a:pPr eaLnBrk="1" hangingPunct="1"/>
            <a:r>
              <a:rPr lang="en-US" altLang="en-US" i="0" dirty="0"/>
              <a:t>    3. Will you confess Jesus as the Christ, the Son of God, raised from the dead?</a:t>
            </a:r>
          </a:p>
          <a:p>
            <a:pPr eaLnBrk="1" hangingPunct="1"/>
            <a:r>
              <a:rPr lang="en-US" altLang="en-US" i="1" dirty="0"/>
              <a:t>And now why are you waiting? Arise and be baptized, and wash away your sins, calling on the name of the Lord.' </a:t>
            </a:r>
            <a:r>
              <a:rPr lang="en-US" altLang="en-US" dirty="0"/>
              <a:t>(</a:t>
            </a:r>
            <a:r>
              <a:rPr lang="en-US" altLang="en-US" b="1" dirty="0"/>
              <a:t>Acts 22:16)</a:t>
            </a:r>
          </a:p>
          <a:p>
            <a:pPr eaLnBrk="1" hangingPunct="1"/>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5EABB3C0-6D9E-4DEF-827E-E29AE2068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85F628-7211-4660-8B98-17A9D707FF55}" type="slidenum">
              <a:rPr lang="en-US" altLang="en-US" sz="1200"/>
              <a:pPr/>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879568C-E4B2-4797-A706-E4231DEC29B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CD8DD62-FE39-4319-BA63-527E96E672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Do we have any scripture that tells us about the providence of God?</a:t>
            </a:r>
          </a:p>
          <a:p>
            <a:pPr eaLnBrk="1" hangingPunct="1">
              <a:spcBef>
                <a:spcPct val="0"/>
              </a:spcBef>
            </a:pPr>
            <a:r>
              <a:rPr lang="en-US" altLang="en-US" dirty="0"/>
              <a:t>           Indeed we do!  </a:t>
            </a:r>
          </a:p>
          <a:p>
            <a:pPr eaLnBrk="1" hangingPunct="1">
              <a:spcBef>
                <a:spcPct val="0"/>
              </a:spcBef>
            </a:pPr>
            <a:r>
              <a:rPr lang="en-US" altLang="en-US" dirty="0"/>
              <a:t>    1. </a:t>
            </a:r>
            <a:r>
              <a:rPr lang="en-US" altLang="en-US" i="1" dirty="0"/>
              <a:t>And we know that all things work together for good to those who love God, to those who are the called according to His purpose.</a:t>
            </a:r>
            <a:r>
              <a:rPr lang="en-US" altLang="en-US" dirty="0"/>
              <a:t> </a:t>
            </a:r>
            <a:r>
              <a:rPr lang="en-US" altLang="en-US" b="1" dirty="0"/>
              <a:t>(Romans 8:28)</a:t>
            </a:r>
          </a:p>
          <a:p>
            <a:pPr eaLnBrk="1" hangingPunct="1">
              <a:spcBef>
                <a:spcPct val="0"/>
              </a:spcBef>
            </a:pPr>
            <a:r>
              <a:rPr lang="en-US" altLang="en-US" b="1" dirty="0"/>
              <a:t>    2. This is a declaration of Providence:  </a:t>
            </a:r>
            <a:endParaRPr lang="en-US" altLang="en-US" dirty="0"/>
          </a:p>
          <a:p>
            <a:pPr eaLnBrk="1" hangingPunct="1">
              <a:spcBef>
                <a:spcPct val="0"/>
              </a:spcBef>
            </a:pPr>
            <a:r>
              <a:rPr lang="en-US" altLang="en-US" dirty="0"/>
              <a:t> </a:t>
            </a:r>
          </a:p>
          <a:p>
            <a:pPr eaLnBrk="1" hangingPunct="1">
              <a:spcBef>
                <a:spcPct val="0"/>
              </a:spcBef>
            </a:pPr>
            <a:r>
              <a:rPr lang="en-US" altLang="en-US" b="1" dirty="0"/>
              <a:t>    A Persuasion</a:t>
            </a:r>
            <a:r>
              <a:rPr lang="en-US" altLang="en-US" dirty="0"/>
              <a:t> – “And we know…”</a:t>
            </a:r>
          </a:p>
          <a:p>
            <a:pPr eaLnBrk="1" hangingPunct="1">
              <a:spcBef>
                <a:spcPct val="0"/>
              </a:spcBef>
            </a:pPr>
            <a:r>
              <a:rPr lang="en-US" altLang="en-US" b="1" dirty="0"/>
              <a:t>    A Percentage</a:t>
            </a:r>
            <a:r>
              <a:rPr lang="en-US" altLang="en-US" dirty="0"/>
              <a:t> – “That all things…” = 100%</a:t>
            </a:r>
          </a:p>
          <a:p>
            <a:pPr eaLnBrk="1" hangingPunct="1">
              <a:spcBef>
                <a:spcPct val="0"/>
              </a:spcBef>
            </a:pPr>
            <a:r>
              <a:rPr lang="en-US" altLang="en-US" b="1" dirty="0"/>
              <a:t>    A Partnership</a:t>
            </a:r>
            <a:r>
              <a:rPr lang="en-US" altLang="en-US" dirty="0"/>
              <a:t> – “Work together…”</a:t>
            </a:r>
          </a:p>
          <a:p>
            <a:pPr eaLnBrk="1" hangingPunct="1">
              <a:spcBef>
                <a:spcPct val="0"/>
              </a:spcBef>
            </a:pPr>
            <a:r>
              <a:rPr lang="en-US" altLang="en-US" b="1" dirty="0"/>
              <a:t>    A Product</a:t>
            </a:r>
            <a:r>
              <a:rPr lang="en-US" altLang="en-US" dirty="0"/>
              <a:t> – “For good…”</a:t>
            </a:r>
          </a:p>
          <a:p>
            <a:pPr eaLnBrk="1" hangingPunct="1">
              <a:spcBef>
                <a:spcPct val="0"/>
              </a:spcBef>
            </a:pPr>
            <a:r>
              <a:rPr lang="en-US" altLang="en-US" b="1" dirty="0"/>
              <a:t>    A People</a:t>
            </a:r>
            <a:r>
              <a:rPr lang="en-US" altLang="en-US" dirty="0"/>
              <a:t> – “To them that love God, to them who are the called…”</a:t>
            </a:r>
          </a:p>
          <a:p>
            <a:pPr eaLnBrk="1" hangingPunct="1">
              <a:spcBef>
                <a:spcPct val="0"/>
              </a:spcBef>
            </a:pPr>
            <a:r>
              <a:rPr lang="en-US" altLang="en-US" b="1" dirty="0"/>
              <a:t>    A Purpose</a:t>
            </a:r>
            <a:r>
              <a:rPr lang="en-US" altLang="en-US" dirty="0"/>
              <a:t> – “According to His purpose…”</a:t>
            </a:r>
          </a:p>
          <a:p>
            <a:pPr eaLnBrk="1" hangingPunct="1">
              <a:spcBef>
                <a:spcPct val="0"/>
              </a:spcBef>
            </a:pPr>
            <a:r>
              <a:rPr lang="en-US" altLang="en-US" dirty="0"/>
              <a:t>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19460" name="Slide Number Placeholder 3">
            <a:extLst>
              <a:ext uri="{FF2B5EF4-FFF2-40B4-BE49-F238E27FC236}">
                <a16:creationId xmlns:a16="http://schemas.microsoft.com/office/drawing/2014/main" id="{41D712AC-9388-4518-A736-4744949209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8F3227-F582-499F-9251-A83DB9EC4CA2}"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4C8304-0256-4671-AB22-C640121DE21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7345071-DEA6-412E-A443-121BDE0D17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 Persuasion – “And we know…”</a:t>
            </a:r>
            <a:endParaRPr lang="en-US" altLang="en-US" dirty="0"/>
          </a:p>
          <a:p>
            <a:pPr eaLnBrk="1" hangingPunct="1">
              <a:spcBef>
                <a:spcPct val="0"/>
              </a:spcBef>
            </a:pPr>
            <a:r>
              <a:rPr lang="en-US" altLang="en-US" dirty="0"/>
              <a:t>&gt;&gt;&gt;&gt;&gt;&gt;&gt;&gt;&gt; </a:t>
            </a:r>
          </a:p>
          <a:p>
            <a:pPr eaLnBrk="1" hangingPunct="1">
              <a:spcBef>
                <a:spcPct val="0"/>
              </a:spcBef>
            </a:pPr>
            <a:r>
              <a:rPr lang="en-US" altLang="en-US" dirty="0"/>
              <a:t>    1. The word “know” means “to be sure.” </a:t>
            </a:r>
          </a:p>
          <a:p>
            <a:pPr eaLnBrk="1" hangingPunct="1">
              <a:spcBef>
                <a:spcPct val="0"/>
              </a:spcBef>
            </a:pPr>
            <a:r>
              <a:rPr lang="en-US" altLang="en-US" dirty="0"/>
              <a:t>    2. We can be sure that all things will work together for good; because God has promised it. </a:t>
            </a:r>
          </a:p>
          <a:p>
            <a:pPr eaLnBrk="1" hangingPunct="1">
              <a:spcBef>
                <a:spcPct val="0"/>
              </a:spcBef>
            </a:pPr>
            <a:r>
              <a:rPr lang="en-US" altLang="en-US" dirty="0"/>
              <a:t>    3. A promise is only as good as the one making it.</a:t>
            </a:r>
          </a:p>
          <a:p>
            <a:pPr eaLnBrk="1" hangingPunct="1">
              <a:spcBef>
                <a:spcPct val="0"/>
              </a:spcBef>
            </a:pPr>
            <a:r>
              <a:rPr lang="en-US" altLang="en-US" dirty="0"/>
              <a:t>&gt;&gt;&gt;&gt;&gt;&gt;&gt;&gt;&gt; </a:t>
            </a:r>
          </a:p>
          <a:p>
            <a:pPr eaLnBrk="1" hangingPunct="1">
              <a:spcBef>
                <a:spcPct val="0"/>
              </a:spcBef>
            </a:pPr>
            <a:r>
              <a:rPr lang="en-US" altLang="en-US" dirty="0"/>
              <a:t>    5. Some promises are - what Mary Poppins calls “pie crust promises – easily made and easily broken.” </a:t>
            </a:r>
          </a:p>
          <a:p>
            <a:pPr eaLnBrk="1" hangingPunct="1">
              <a:spcBef>
                <a:spcPct val="0"/>
              </a:spcBef>
            </a:pPr>
            <a:r>
              <a:rPr lang="en-US" altLang="en-US" dirty="0"/>
              <a:t>    6. Man’s promises often fall into this category, but God’s never do. </a:t>
            </a:r>
          </a:p>
          <a:p>
            <a:pPr eaLnBrk="1" hangingPunct="1">
              <a:spcBef>
                <a:spcPct val="0"/>
              </a:spcBef>
            </a:pPr>
            <a:r>
              <a:rPr lang="en-US" altLang="en-US" dirty="0"/>
              <a:t>&gt;&gt;&gt;&gt;&gt;&gt;&gt;&gt;&gt;</a:t>
            </a:r>
          </a:p>
          <a:p>
            <a:pPr eaLnBrk="1" hangingPunct="1">
              <a:spcBef>
                <a:spcPct val="0"/>
              </a:spcBef>
            </a:pPr>
            <a:r>
              <a:rPr lang="en-US" altLang="en-US" dirty="0"/>
              <a:t>    7. We serve a God who cannot lie (</a:t>
            </a:r>
            <a:r>
              <a:rPr lang="en-US" altLang="en-US" b="1" dirty="0"/>
              <a:t>Titus 1:2; Hebrews 10:23</a:t>
            </a:r>
            <a:r>
              <a:rPr lang="en-US" altLang="en-US" dirty="0"/>
              <a:t>) and who is not slack with His promises (</a:t>
            </a:r>
            <a:r>
              <a:rPr lang="en-US" altLang="en-US" b="1" dirty="0"/>
              <a:t>2 Peter 3:9</a:t>
            </a:r>
            <a:r>
              <a:rPr lang="en-US" altLang="en-US" dirty="0"/>
              <a:t>). </a:t>
            </a:r>
          </a:p>
          <a:p>
            <a:pPr eaLnBrk="1" hangingPunct="1">
              <a:spcBef>
                <a:spcPct val="0"/>
              </a:spcBef>
            </a:pPr>
            <a:r>
              <a:rPr lang="en-US" altLang="en-US" dirty="0"/>
              <a:t>    8. We serve a God who has the power to fulfill the promises He makes (</a:t>
            </a:r>
            <a:r>
              <a:rPr lang="en-US" altLang="en-US" b="1" dirty="0"/>
              <a:t>Jeremiah 32:17</a:t>
            </a:r>
            <a:r>
              <a:rPr lang="en-US" altLang="en-US" dirty="0"/>
              <a:t>).</a:t>
            </a:r>
          </a:p>
          <a:p>
            <a:pPr eaLnBrk="1" hangingPunct="1">
              <a:spcBef>
                <a:spcPct val="0"/>
              </a:spcBef>
            </a:pPr>
            <a:r>
              <a:rPr lang="en-US" altLang="en-US" dirty="0"/>
              <a:t>    9.  Paul wrote, </a:t>
            </a:r>
          </a:p>
          <a:p>
            <a:pPr eaLnBrk="1" hangingPunct="1">
              <a:spcBef>
                <a:spcPct val="0"/>
              </a:spcBef>
            </a:pPr>
            <a:r>
              <a:rPr lang="en-US" altLang="en-US" i="1" dirty="0"/>
              <a:t>For this reason I also suffer these things; nevertheless I am not ashamed, for I know whom I have believed and am persuaded that He is able to keep what I have committed to Him until that Day. </a:t>
            </a:r>
            <a:r>
              <a:rPr lang="en-US" altLang="en-US" b="1" dirty="0"/>
              <a:t>(2 Timothy 1:12)</a:t>
            </a:r>
          </a:p>
          <a:p>
            <a:pPr eaLnBrk="1" hangingPunct="1">
              <a:spcBef>
                <a:spcPct val="0"/>
              </a:spcBef>
            </a:pPr>
            <a:r>
              <a:rPr lang="en-US" altLang="en-US" b="1" dirty="0"/>
              <a:t>--------------------------------</a:t>
            </a:r>
          </a:p>
          <a:p>
            <a:pPr eaLnBrk="1" hangingPunct="1"/>
            <a:r>
              <a:rPr lang="en-US" altLang="en-US" i="0" dirty="0"/>
              <a:t>    10. John recorded that many </a:t>
            </a:r>
            <a:r>
              <a:rPr lang="en-US" altLang="en-US" i="0" dirty="0" err="1"/>
              <a:t>diciples</a:t>
            </a:r>
            <a:r>
              <a:rPr lang="en-US" altLang="en-US" i="0" dirty="0"/>
              <a:t> thought God’s promises were pie crust promises.</a:t>
            </a:r>
          </a:p>
          <a:p>
            <a:pPr eaLnBrk="1" hangingPunct="1"/>
            <a:r>
              <a:rPr lang="en-US" altLang="en-US" i="1" dirty="0"/>
              <a:t>From that time many of His disciples went back and walked with Him no more. </a:t>
            </a:r>
            <a:r>
              <a:rPr lang="en-US" altLang="en-US" b="1" dirty="0"/>
              <a:t>(John 6:66)</a:t>
            </a:r>
            <a:endParaRPr lang="en-US" altLang="en-US" dirty="0"/>
          </a:p>
          <a:p>
            <a:pPr eaLnBrk="1" hangingPunct="1"/>
            <a:endParaRPr lang="en-US" altLang="en-US" dirty="0"/>
          </a:p>
        </p:txBody>
      </p:sp>
      <p:sp>
        <p:nvSpPr>
          <p:cNvPr id="20484" name="Slide Number Placeholder 3">
            <a:extLst>
              <a:ext uri="{FF2B5EF4-FFF2-40B4-BE49-F238E27FC236}">
                <a16:creationId xmlns:a16="http://schemas.microsoft.com/office/drawing/2014/main" id="{B43FFA8E-76D9-4191-B88F-B7121C9B4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45AE6F-528C-4C4A-94DE-D71A3465DE50}"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C247211-CE20-422A-99C9-33B32A10C3E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3D6E77D-974A-4034-B469-4F0529C1D6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Think about how sure Abraham was that God would keep His promises, when he drew back his knife to slay Isaac (</a:t>
            </a:r>
            <a:r>
              <a:rPr lang="en-US" altLang="en-US" b="1" dirty="0"/>
              <a:t>Hebrews 11:13, 19; Romans 4:20-21</a:t>
            </a:r>
            <a:r>
              <a:rPr lang="en-US" altLang="en-US" dirty="0"/>
              <a:t>). </a:t>
            </a:r>
          </a:p>
          <a:p>
            <a:pPr eaLnBrk="1" hangingPunct="1">
              <a:spcBef>
                <a:spcPct val="0"/>
              </a:spcBef>
            </a:pPr>
            <a:r>
              <a:rPr lang="en-US" altLang="en-US" dirty="0"/>
              <a:t>    2. He obeyed when he didn’t know where, why, or how he was supposed to accomplish God’s given command.</a:t>
            </a:r>
          </a:p>
          <a:p>
            <a:pPr eaLnBrk="1" hangingPunct="1">
              <a:spcBef>
                <a:spcPct val="0"/>
              </a:spcBef>
            </a:pPr>
            <a:r>
              <a:rPr lang="en-US" altLang="en-US" dirty="0"/>
              <a:t>    3. We can be assured that not one word will fail of all of this good promise that God has given us. </a:t>
            </a:r>
          </a:p>
          <a:p>
            <a:pPr eaLnBrk="1" hangingPunct="1">
              <a:spcBef>
                <a:spcPct val="0"/>
              </a:spcBef>
            </a:pPr>
            <a:r>
              <a:rPr lang="en-US" altLang="en-US" dirty="0"/>
              <a:t>&gt;&gt;&gt;&gt;&gt;&gt;&gt;&gt;&gt;</a:t>
            </a:r>
          </a:p>
          <a:p>
            <a:pPr eaLnBrk="1" hangingPunct="1">
              <a:spcBef>
                <a:spcPct val="0"/>
              </a:spcBef>
            </a:pPr>
            <a:r>
              <a:rPr lang="en-US" altLang="en-US" dirty="0"/>
              <a:t>    1. In First Kings, we read, </a:t>
            </a:r>
          </a:p>
          <a:p>
            <a:pPr eaLnBrk="1" hangingPunct="1">
              <a:spcBef>
                <a:spcPct val="0"/>
              </a:spcBef>
            </a:pPr>
            <a:r>
              <a:rPr lang="en-US" altLang="en-US" i="1" dirty="0"/>
              <a:t>“Blessed be the LORD, that hath given rest unto his people Israel, according to all that he promised: there hath not failed one word of all his good promise, which he promised by the hand of Moses his servant” </a:t>
            </a:r>
            <a:r>
              <a:rPr lang="en-US" altLang="en-US" b="1" dirty="0"/>
              <a:t>(1 Kings 8:56).</a:t>
            </a:r>
          </a:p>
          <a:p>
            <a:pPr eaLnBrk="1" hangingPunct="1">
              <a:spcBef>
                <a:spcPct val="0"/>
              </a:spcBef>
            </a:pPr>
            <a:r>
              <a:rPr lang="en-US" altLang="en-US" dirty="0"/>
              <a:t>&gt;&gt;&gt;&gt;&gt;&gt;&gt;&gt;&gt;&gt;</a:t>
            </a:r>
          </a:p>
          <a:p>
            <a:pPr eaLnBrk="1" hangingPunct="1">
              <a:spcBef>
                <a:spcPct val="0"/>
              </a:spcBef>
            </a:pPr>
            <a:r>
              <a:rPr lang="en-US" altLang="en-US" b="1" dirty="0"/>
              <a:t>    </a:t>
            </a:r>
            <a:r>
              <a:rPr lang="en-US" altLang="en-US" dirty="0"/>
              <a:t>2. Paul told Timothy;</a:t>
            </a:r>
          </a:p>
          <a:p>
            <a:pPr eaLnBrk="1" hangingPunct="1">
              <a:spcBef>
                <a:spcPct val="0"/>
              </a:spcBef>
            </a:pPr>
            <a:r>
              <a:rPr lang="en-US" altLang="en-US" dirty="0"/>
              <a:t>“.. … </a:t>
            </a:r>
            <a:r>
              <a:rPr lang="en-US" altLang="en-US" i="1" dirty="0"/>
              <a:t>I know whom I have believed, and am persuaded that </a:t>
            </a:r>
            <a:r>
              <a:rPr lang="en-US" altLang="en-US" b="1" i="1" dirty="0"/>
              <a:t>he is able</a:t>
            </a:r>
            <a:r>
              <a:rPr lang="en-US" altLang="en-US" i="1" dirty="0"/>
              <a:t> to keep that which I have committed unto him against that day” </a:t>
            </a:r>
            <a:r>
              <a:rPr lang="en-US" altLang="en-US" b="1" dirty="0"/>
              <a:t>(2 Timothy 1:12)</a:t>
            </a:r>
            <a:r>
              <a:rPr lang="en-US" altLang="en-US" dirty="0"/>
              <a:t>.</a:t>
            </a:r>
          </a:p>
          <a:p>
            <a:pPr eaLnBrk="1" hangingPunct="1">
              <a:spcBef>
                <a:spcPct val="0"/>
              </a:spcBef>
            </a:pPr>
            <a:r>
              <a:rPr lang="en-US" altLang="en-US" dirty="0"/>
              <a:t>    3. Think, for just a moment, just how safe you really are; within the “Providence of God”. </a:t>
            </a:r>
          </a:p>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09FC3923-DB8A-4789-B94E-1C341B7B82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B385F5-3C06-41FA-B8B9-53E42F4A8E5D}"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E4361C2-3590-4D2A-A279-EB42F75FF9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9F87754-6725-4469-92CB-950D95E3F1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1. Remember this 1904 song concerning the “Providence of God”</a:t>
            </a:r>
          </a:p>
          <a:p>
            <a:pPr eaLnBrk="1" hangingPunct="1">
              <a:spcBef>
                <a:spcPct val="0"/>
              </a:spcBef>
            </a:pPr>
            <a:r>
              <a:rPr lang="en-US" altLang="en-US"/>
              <a:t>      Be not dismayed what e’er betide, </a:t>
            </a:r>
          </a:p>
          <a:p>
            <a:pPr eaLnBrk="1" hangingPunct="1">
              <a:spcBef>
                <a:spcPct val="0"/>
              </a:spcBef>
            </a:pPr>
            <a:r>
              <a:rPr lang="en-US" altLang="en-US"/>
              <a:t>      God will take care of you</a:t>
            </a:r>
          </a:p>
          <a:p>
            <a:pPr eaLnBrk="1" hangingPunct="1">
              <a:spcBef>
                <a:spcPct val="0"/>
              </a:spcBef>
            </a:pPr>
            <a:r>
              <a:rPr lang="en-US" altLang="en-US"/>
              <a:t>      Beneath His wings of love abide, </a:t>
            </a:r>
          </a:p>
          <a:p>
            <a:pPr eaLnBrk="1" hangingPunct="1">
              <a:spcBef>
                <a:spcPct val="0"/>
              </a:spcBef>
            </a:pPr>
            <a:r>
              <a:rPr lang="en-US" altLang="en-US"/>
              <a:t>      God will take care of you.</a:t>
            </a:r>
          </a:p>
          <a:p>
            <a:pPr eaLnBrk="1" hangingPunct="1">
              <a:spcBef>
                <a:spcPct val="0"/>
              </a:spcBef>
            </a:pPr>
            <a:r>
              <a:rPr lang="en-US" altLang="en-US"/>
              <a:t>      God will take care of you, </a:t>
            </a:r>
          </a:p>
          <a:p>
            <a:pPr eaLnBrk="1" hangingPunct="1">
              <a:spcBef>
                <a:spcPct val="0"/>
              </a:spcBef>
            </a:pPr>
            <a:r>
              <a:rPr lang="en-US" altLang="en-US"/>
              <a:t>      Thro’ every day, O’er all the way;</a:t>
            </a:r>
          </a:p>
          <a:p>
            <a:pPr eaLnBrk="1" hangingPunct="1">
              <a:spcBef>
                <a:spcPct val="0"/>
              </a:spcBef>
            </a:pPr>
            <a:r>
              <a:rPr lang="en-US" altLang="en-US"/>
              <a:t>      He will take care of you, </a:t>
            </a:r>
          </a:p>
          <a:p>
            <a:pPr eaLnBrk="1" hangingPunct="1">
              <a:spcBef>
                <a:spcPct val="0"/>
              </a:spcBef>
            </a:pPr>
            <a:r>
              <a:rPr lang="en-US" altLang="en-US"/>
              <a:t>      God will take care of you.</a:t>
            </a:r>
          </a:p>
          <a:p>
            <a:pPr eaLnBrk="1" hangingPunct="1">
              <a:spcBef>
                <a:spcPct val="0"/>
              </a:spcBef>
            </a:pPr>
            <a:r>
              <a:rPr lang="en-US" altLang="en-US"/>
              <a:t>            —C. D. Martin</a:t>
            </a:r>
          </a:p>
          <a:p>
            <a:pPr eaLnBrk="1" hangingPunct="1">
              <a:spcBef>
                <a:spcPct val="0"/>
              </a:spcBef>
            </a:pPr>
            <a:r>
              <a:rPr lang="en-US" altLang="en-US"/>
              <a:t>  2. This is the product of all things working together for good.</a:t>
            </a:r>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46CE65DE-FFD0-4BC9-A117-4CE517B40F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C5D50B-F7B7-439E-92B9-D4F44D64435C}"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4FA5140-42D2-46E0-A4B2-1AA1595F738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30B7B5F-EFBB-4039-9EE0-A9F01F5A2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God uses a percentage in His calculations here, that is </a:t>
            </a:r>
            <a:r>
              <a:rPr lang="en-US" altLang="en-US" b="1" dirty="0"/>
              <a:t>100%</a:t>
            </a:r>
            <a:r>
              <a:rPr lang="en-US" altLang="en-US" dirty="0"/>
              <a:t> of it all.</a:t>
            </a:r>
          </a:p>
          <a:p>
            <a:pPr eaLnBrk="1" hangingPunct="1">
              <a:spcBef>
                <a:spcPct val="0"/>
              </a:spcBef>
            </a:pPr>
            <a:r>
              <a:rPr lang="en-US" altLang="en-US" dirty="0"/>
              <a:t>&gt;&gt;&gt;&gt;&gt;&gt;&gt;&gt; </a:t>
            </a:r>
          </a:p>
          <a:p>
            <a:pPr eaLnBrk="1" hangingPunct="1">
              <a:spcBef>
                <a:spcPct val="0"/>
              </a:spcBef>
            </a:pPr>
            <a:r>
              <a:rPr lang="en-US" altLang="en-US" dirty="0"/>
              <a:t>    1. Paul says that </a:t>
            </a:r>
            <a:r>
              <a:rPr lang="en-US" altLang="en-US" i="1" dirty="0"/>
              <a:t>“all things”</a:t>
            </a:r>
            <a:r>
              <a:rPr lang="en-US" altLang="en-US" dirty="0"/>
              <a:t> work together for good. He didn’t say a “few,” “some,” or even “most” things work together for good. </a:t>
            </a:r>
          </a:p>
          <a:p>
            <a:pPr eaLnBrk="1" hangingPunct="1">
              <a:spcBef>
                <a:spcPct val="0"/>
              </a:spcBef>
            </a:pPr>
            <a:r>
              <a:rPr lang="en-US" altLang="en-US" dirty="0"/>
              <a:t>    2. Obviously, “all things” would include both good and bad things. </a:t>
            </a:r>
          </a:p>
          <a:p>
            <a:pPr eaLnBrk="1" hangingPunct="1">
              <a:spcBef>
                <a:spcPct val="0"/>
              </a:spcBef>
            </a:pPr>
            <a:r>
              <a:rPr lang="en-US" altLang="en-US" dirty="0"/>
              <a:t>    3. It is in being able to use the bad, to make good, that God shows His power. </a:t>
            </a:r>
          </a:p>
          <a:p>
            <a:pPr eaLnBrk="1" hangingPunct="1">
              <a:spcBef>
                <a:spcPct val="0"/>
              </a:spcBef>
            </a:pPr>
            <a:r>
              <a:rPr lang="en-US" altLang="en-US" dirty="0"/>
              <a:t>    4. Paul knew that God could use </a:t>
            </a:r>
            <a:r>
              <a:rPr lang="en-US" altLang="en-US" i="1" dirty="0"/>
              <a:t>the highs &amp; the lows,</a:t>
            </a:r>
            <a:r>
              <a:rPr lang="en-US" altLang="en-US" dirty="0"/>
              <a:t> </a:t>
            </a:r>
            <a:r>
              <a:rPr lang="en-US" altLang="en-US" i="1" dirty="0"/>
              <a:t>the good &amp; the bad</a:t>
            </a:r>
            <a:r>
              <a:rPr lang="en-US" altLang="en-US" dirty="0"/>
              <a:t>, and </a:t>
            </a:r>
            <a:r>
              <a:rPr lang="en-US" altLang="en-US" i="1" dirty="0"/>
              <a:t>the pleasant &amp; the unpleasant </a:t>
            </a:r>
            <a:r>
              <a:rPr lang="en-US" altLang="en-US" dirty="0"/>
              <a:t>events of His life</a:t>
            </a:r>
            <a:r>
              <a:rPr lang="en-US" altLang="en-US" i="1" dirty="0"/>
              <a:t>.</a:t>
            </a:r>
            <a:r>
              <a:rPr lang="en-US" altLang="en-US" dirty="0"/>
              <a:t> </a:t>
            </a:r>
          </a:p>
          <a:p>
            <a:pPr eaLnBrk="1" hangingPunct="1">
              <a:spcBef>
                <a:spcPct val="0"/>
              </a:spcBef>
            </a:pPr>
            <a:r>
              <a:rPr lang="en-US" altLang="en-US" dirty="0"/>
              <a:t>&gt;&gt;&gt;&gt;&gt;&gt;&gt;&gt;&gt;</a:t>
            </a:r>
          </a:p>
          <a:p>
            <a:pPr eaLnBrk="1" hangingPunct="1">
              <a:spcBef>
                <a:spcPct val="0"/>
              </a:spcBef>
            </a:pPr>
            <a:r>
              <a:rPr lang="en-US" altLang="en-US" dirty="0"/>
              <a:t>    5. He could and did use </a:t>
            </a:r>
            <a:r>
              <a:rPr lang="en-US" altLang="en-US" i="1" dirty="0"/>
              <a:t>the hatred of Joseph’s brothers’</a:t>
            </a:r>
            <a:r>
              <a:rPr lang="en-US" altLang="en-US" dirty="0"/>
              <a:t> </a:t>
            </a:r>
          </a:p>
          <a:p>
            <a:pPr eaLnBrk="1" hangingPunct="1">
              <a:spcBef>
                <a:spcPct val="0"/>
              </a:spcBef>
            </a:pPr>
            <a:r>
              <a:rPr lang="en-US" altLang="en-US" dirty="0"/>
              <a:t>        a. and </a:t>
            </a:r>
            <a:r>
              <a:rPr lang="en-US" altLang="en-US" i="1" dirty="0"/>
              <a:t>the false accusations of Potiphar’s wife,</a:t>
            </a:r>
            <a:r>
              <a:rPr lang="en-US" altLang="en-US" dirty="0"/>
              <a:t> </a:t>
            </a:r>
          </a:p>
          <a:p>
            <a:pPr eaLnBrk="1" hangingPunct="1">
              <a:spcBef>
                <a:spcPct val="0"/>
              </a:spcBef>
            </a:pPr>
            <a:r>
              <a:rPr lang="en-US" altLang="en-US" dirty="0"/>
              <a:t>        b. to get Joseph into the necessary position to feed His people (</a:t>
            </a:r>
            <a:r>
              <a:rPr lang="en-US" altLang="en-US" b="1" dirty="0"/>
              <a:t>Genesis 50:20</a:t>
            </a:r>
            <a:r>
              <a:rPr lang="en-US" altLang="en-US" dirty="0"/>
              <a:t>).</a:t>
            </a:r>
          </a:p>
          <a:p>
            <a:pPr rtl="0"/>
            <a:r>
              <a:rPr lang="en-US" sz="1200" b="0" i="1" u="none" strike="noStrike" kern="1200" baseline="0" dirty="0">
                <a:solidFill>
                  <a:schemeClr val="tx1"/>
                </a:solidFill>
                <a:latin typeface="+mn-lt"/>
                <a:ea typeface="+mn-ea"/>
                <a:cs typeface="+mn-cs"/>
              </a:rPr>
              <a:t>But as for you, you meant evil against me; but God meant it for good, in order to bring it about as it is this day, to save many people alive.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50:20</a:t>
            </a:r>
            <a:r>
              <a:rPr lang="en-US" sz="1200" b="0" i="0" u="none" strike="noStrike" kern="1200" baseline="0" dirty="0">
                <a:solidFill>
                  <a:schemeClr val="tx1"/>
                </a:solidFill>
                <a:latin typeface="+mn-lt"/>
                <a:ea typeface="+mn-ea"/>
                <a:cs typeface="+mn-cs"/>
              </a:rPr>
              <a:t>)</a:t>
            </a:r>
          </a:p>
          <a:p>
            <a:pPr rtl="0"/>
            <a:r>
              <a:rPr lang="en-US" altLang="en-US" dirty="0"/>
              <a:t>&gt;&gt;&gt;&gt;&gt;&gt;&gt;&gt;&gt;</a:t>
            </a:r>
          </a:p>
          <a:p>
            <a:pPr eaLnBrk="1" hangingPunct="1">
              <a:spcBef>
                <a:spcPct val="0"/>
              </a:spcBef>
            </a:pPr>
            <a:r>
              <a:rPr lang="en-US" altLang="en-US" dirty="0"/>
              <a:t>    6. Consider some of the </a:t>
            </a:r>
            <a:r>
              <a:rPr lang="en-US" altLang="en-US" i="1" dirty="0"/>
              <a:t>“things”</a:t>
            </a:r>
            <a:r>
              <a:rPr lang="en-US" altLang="en-US" dirty="0"/>
              <a:t> that Paul has in mind in the context (</a:t>
            </a:r>
            <a:r>
              <a:rPr lang="en-US" altLang="en-US" b="1" dirty="0"/>
              <a:t>Romans 8:31-39</a:t>
            </a:r>
            <a:r>
              <a:rPr lang="en-US" altLang="en-US" dirty="0"/>
              <a:t>) – </a:t>
            </a:r>
            <a:r>
              <a:rPr lang="en-US" altLang="en-US" i="1" dirty="0"/>
              <a:t>tribulation, distress, persecution, famine, nakedness, peril, sword. </a:t>
            </a:r>
          </a:p>
          <a:p>
            <a:pPr eaLnBrk="1" hangingPunct="1">
              <a:spcBef>
                <a:spcPct val="0"/>
              </a:spcBef>
            </a:pPr>
            <a:r>
              <a:rPr lang="en-US" altLang="en-US" dirty="0"/>
              <a:t>       a. Wouldn’t you agree that those are “bad” things? </a:t>
            </a:r>
          </a:p>
          <a:p>
            <a:pPr eaLnBrk="1" hangingPunct="1">
              <a:spcBef>
                <a:spcPct val="0"/>
              </a:spcBef>
            </a:pPr>
            <a:r>
              <a:rPr lang="en-US" altLang="en-US" dirty="0"/>
              <a:t>       b. Yet, God can make them work together for good.</a:t>
            </a:r>
          </a:p>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5B9D9815-3CC9-4909-A568-2946A66112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9081A0-F796-4378-9F1B-A2A8672C4424}"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17FDDD-E3C5-46DF-BBEB-7D0490A2FD3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0034088-B500-485B-BD95-E8D1B0EEE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1. Our trials and tribulations help build a “Partnership” </a:t>
            </a:r>
          </a:p>
          <a:p>
            <a:pPr eaLnBrk="1" hangingPunct="1">
              <a:spcBef>
                <a:spcPct val="0"/>
              </a:spcBef>
            </a:pPr>
            <a:r>
              <a:rPr lang="en-US" altLang="en-US" b="1" dirty="0"/>
              <a:t>    </a:t>
            </a:r>
            <a:r>
              <a:rPr lang="en-US" altLang="en-US" dirty="0"/>
              <a:t>2.</a:t>
            </a:r>
            <a:r>
              <a:rPr lang="en-US" altLang="en-US" b="1" dirty="0"/>
              <a:t> A Partnership - “Work together”</a:t>
            </a:r>
            <a:r>
              <a:rPr lang="en-US" altLang="en-US" dirty="0"/>
              <a:t> (to those who love the Lord!)</a:t>
            </a:r>
          </a:p>
          <a:p>
            <a:pPr eaLnBrk="1" hangingPunct="1">
              <a:spcBef>
                <a:spcPct val="0"/>
              </a:spcBef>
            </a:pPr>
            <a:r>
              <a:rPr lang="en-US" altLang="en-US" dirty="0"/>
              <a:t>    3. We likely think of good and bad working against one another. Yet, Paul says that “all things” (good &amp; bad) “work together for good.” </a:t>
            </a:r>
          </a:p>
          <a:p>
            <a:pPr eaLnBrk="1" hangingPunct="1">
              <a:spcBef>
                <a:spcPct val="0"/>
              </a:spcBef>
            </a:pPr>
            <a:r>
              <a:rPr lang="en-US" altLang="en-US" dirty="0"/>
              <a:t>&gt;&gt;&gt;&gt;&gt;&gt;&gt;&gt;&gt;&gt; </a:t>
            </a:r>
          </a:p>
          <a:p>
            <a:pPr eaLnBrk="1" hangingPunct="1">
              <a:spcBef>
                <a:spcPct val="0"/>
              </a:spcBef>
            </a:pPr>
            <a:r>
              <a:rPr lang="en-US" altLang="en-US" dirty="0"/>
              <a:t>    4. Illustration: Lemon Meringue Pie – When we combine sweetened condensed milk and lemon juice, they mix and are combined to produce something wonderful; something that never could have been produced if the ingredients are kept apart from each other. </a:t>
            </a:r>
          </a:p>
          <a:p>
            <a:pPr eaLnBrk="1" hangingPunct="1">
              <a:spcBef>
                <a:spcPct val="0"/>
              </a:spcBef>
            </a:pPr>
            <a:r>
              <a:rPr lang="en-US" altLang="en-US" dirty="0"/>
              <a:t>&gt;&gt;&gt;&gt;&gt;&gt;&gt;&gt;&gt;&gt;</a:t>
            </a:r>
          </a:p>
          <a:p>
            <a:pPr eaLnBrk="1" hangingPunct="1">
              <a:spcBef>
                <a:spcPct val="0"/>
              </a:spcBef>
            </a:pPr>
            <a:r>
              <a:rPr lang="en-US" altLang="en-US" dirty="0"/>
              <a:t>    5. In like manner, God combines the sweet things of life, with the sour things of life, and makes them work together for the good of all. </a:t>
            </a:r>
          </a:p>
          <a:p>
            <a:pPr eaLnBrk="1" hangingPunct="1">
              <a:spcBef>
                <a:spcPct val="0"/>
              </a:spcBef>
            </a:pPr>
            <a:r>
              <a:rPr lang="en-US" altLang="en-US" dirty="0"/>
              <a:t> </a:t>
            </a:r>
          </a:p>
          <a:p>
            <a:pPr eaLnBrk="1" hangingPunct="1">
              <a:spcBef>
                <a:spcPct val="0"/>
              </a:spcBef>
            </a:pPr>
            <a:endParaRPr lang="en-US" altLang="en-US" dirty="0"/>
          </a:p>
        </p:txBody>
      </p:sp>
      <p:sp>
        <p:nvSpPr>
          <p:cNvPr id="24580" name="Slide Number Placeholder 3">
            <a:extLst>
              <a:ext uri="{FF2B5EF4-FFF2-40B4-BE49-F238E27FC236}">
                <a16:creationId xmlns:a16="http://schemas.microsoft.com/office/drawing/2014/main" id="{DA165BBA-15BE-44C6-B613-D8B1C1CA9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90A98B-D818-4A75-B4DA-20F9B6675557}"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495A3B2-8147-4DA3-BD70-85D17D5D753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E5A45F-3D82-49EE-831C-618A6556F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“But I would that ye should understand, brethren, that the things which happened unto me &gt;</a:t>
            </a:r>
            <a:r>
              <a:rPr lang="en-US" altLang="en-US" i="1" dirty="0"/>
              <a:t>have fallen out rather unto the furtherance of the gospel”</a:t>
            </a:r>
            <a:r>
              <a:rPr lang="en-US" altLang="en-US" dirty="0"/>
              <a:t> </a:t>
            </a:r>
            <a:r>
              <a:rPr lang="en-US" altLang="en-US" b="1" dirty="0"/>
              <a:t>(Philippians 1:13; cf. 2 Corinthians 11:23-28 </a:t>
            </a:r>
            <a:r>
              <a:rPr lang="en-US" altLang="en-US" b="0" dirty="0"/>
              <a:t>list the perils that Paul suffered for Christ</a:t>
            </a:r>
            <a:r>
              <a:rPr lang="en-US" altLang="en-US" b="1" dirty="0"/>
              <a:t>)</a:t>
            </a:r>
            <a:r>
              <a:rPr lang="en-US" altLang="en-US" dirty="0"/>
              <a:t>. </a:t>
            </a:r>
          </a:p>
          <a:p>
            <a:pPr eaLnBrk="1" hangingPunct="1">
              <a:spcBef>
                <a:spcPct val="0"/>
              </a:spcBef>
            </a:pPr>
            <a:r>
              <a:rPr lang="en-US" altLang="en-US" dirty="0"/>
              <a:t>------------------------------</a:t>
            </a:r>
          </a:p>
          <a:p>
            <a:pPr eaLnBrk="1" hangingPunct="1">
              <a:spcBef>
                <a:spcPct val="0"/>
              </a:spcBef>
            </a:pPr>
            <a:r>
              <a:rPr lang="en-US" sz="1200" b="0" i="1" u="none" strike="noStrike" kern="1200" baseline="0" dirty="0">
                <a:solidFill>
                  <a:schemeClr val="tx1"/>
                </a:solidFill>
                <a:latin typeface="+mn-lt"/>
                <a:ea typeface="+mn-ea"/>
                <a:cs typeface="+mn-cs"/>
              </a:rPr>
              <a:t>So that my bonds in Christ are manifest in all the palace, and in all other places;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1:13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endParaRPr lang="en-US" altLang="en-US" dirty="0"/>
          </a:p>
          <a:p>
            <a:pPr eaLnBrk="1" hangingPunct="1">
              <a:spcBef>
                <a:spcPct val="0"/>
              </a:spcBef>
            </a:pPr>
            <a:r>
              <a:rPr lang="en-US" altLang="en-US" dirty="0"/>
              <a:t>    1. The </a:t>
            </a:r>
            <a:r>
              <a:rPr lang="en-US" altLang="en-US" i="1" dirty="0"/>
              <a:t>things</a:t>
            </a:r>
            <a:r>
              <a:rPr lang="en-US" altLang="en-US" dirty="0"/>
              <a:t> that Paul had in mind were bad things. He was writing this inspired letter from his prison cell.</a:t>
            </a:r>
          </a:p>
          <a:p>
            <a:pPr eaLnBrk="1" hangingPunct="1">
              <a:spcBef>
                <a:spcPct val="0"/>
              </a:spcBef>
            </a:pPr>
            <a:r>
              <a:rPr lang="en-US" altLang="en-US" dirty="0"/>
              <a:t>&gt;&gt;&gt;&gt;&gt;&gt;&gt;&gt;&gt;&gt; </a:t>
            </a:r>
          </a:p>
          <a:p>
            <a:pPr eaLnBrk="1" hangingPunct="1">
              <a:spcBef>
                <a:spcPct val="0"/>
              </a:spcBef>
            </a:pPr>
            <a:r>
              <a:rPr lang="en-US" altLang="en-US" i="1" dirty="0"/>
              <a:t>    2. Some brethren were more bold to speak God’s word than others, therefore a better partnership was formed by working </a:t>
            </a:r>
            <a:r>
              <a:rPr lang="en-US" altLang="en-US" b="0" i="1" dirty="0"/>
              <a:t>together</a:t>
            </a:r>
            <a:r>
              <a:rPr lang="en-US" altLang="en-US" b="0" dirty="0"/>
              <a:t>.</a:t>
            </a:r>
          </a:p>
          <a:p>
            <a:pPr eaLnBrk="1" hangingPunct="1"/>
            <a:r>
              <a:rPr lang="en-US" altLang="en-US" i="1" dirty="0"/>
              <a:t>and most of the brethren in the Lord, having become confident by my chains, are much more bold to speak the word without fear. </a:t>
            </a:r>
            <a:r>
              <a:rPr lang="en-US" altLang="en-US" b="1" dirty="0"/>
              <a:t>(Philippians 1:14)</a:t>
            </a:r>
          </a:p>
          <a:p>
            <a:pPr eaLnBrk="1" hangingPunct="1">
              <a:spcBef>
                <a:spcPct val="0"/>
              </a:spcBef>
            </a:pPr>
            <a:r>
              <a:rPr lang="en-US" altLang="en-US" dirty="0"/>
              <a:t>&gt;&gt;&gt;&gt;&gt;&gt;&gt;&gt;&gt;&gt;</a:t>
            </a:r>
          </a:p>
          <a:p>
            <a:pPr eaLnBrk="1" hangingPunct="1">
              <a:spcBef>
                <a:spcPct val="0"/>
              </a:spcBef>
            </a:pPr>
            <a:r>
              <a:rPr lang="en-US" altLang="en-US" i="1" dirty="0"/>
              <a:t>    3. Some doors had closed but others had opened</a:t>
            </a:r>
            <a:r>
              <a:rPr lang="en-US" altLang="en-US" dirty="0"/>
              <a:t> – Caesar’s household, his enemies door, was an open door for Paul to teach and preach.</a:t>
            </a:r>
          </a:p>
          <a:p>
            <a:pPr eaLnBrk="1" hangingPunct="1"/>
            <a:r>
              <a:rPr lang="en-US" altLang="en-US" i="1" dirty="0"/>
              <a:t>All the saints greet you, but especially those who are of Caesar's household. </a:t>
            </a:r>
            <a:r>
              <a:rPr lang="en-US" altLang="en-US" b="1" dirty="0"/>
              <a:t>(Philippians 4:22)</a:t>
            </a:r>
          </a:p>
          <a:p>
            <a:pPr eaLnBrk="1" hangingPunct="1"/>
            <a:endParaRPr lang="en-US" altLang="en-US" b="1" dirty="0"/>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B27AE212-1875-421C-B1A4-80E4B8368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1E9D3A-84DA-4D9C-A8AB-B39D59EBAC8A}"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8A938D8-AE7B-43C9-AE6E-FB512E7043E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CCCB228-C662-44D2-8CED-C1814E0CB0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1. Not everything that happens to us will be good. </a:t>
            </a:r>
          </a:p>
          <a:p>
            <a:pPr eaLnBrk="1" hangingPunct="1"/>
            <a:r>
              <a:rPr lang="en-US" altLang="en-US" dirty="0"/>
              <a:t>    2. However, the good and bad things of our lives will work together to produce good. </a:t>
            </a:r>
          </a:p>
          <a:p>
            <a:pPr eaLnBrk="1" hangingPunct="1"/>
            <a:r>
              <a:rPr lang="en-US" altLang="en-US" dirty="0"/>
              <a:t>&gt;&gt;&gt;&gt;&gt;&gt;&gt;&gt;&gt;&gt;&gt;&gt;&gt; </a:t>
            </a:r>
          </a:p>
          <a:p>
            <a:pPr eaLnBrk="1" hangingPunct="1"/>
            <a:r>
              <a:rPr lang="en-US" altLang="en-US" dirty="0"/>
              <a:t>    Illustration: If I asked you which direction the Mississippi River flows, what you would say; south to the Gulf of Mexico, If so, you would be right because that is the overall direction and where it ends up. </a:t>
            </a:r>
          </a:p>
          <a:p>
            <a:pPr eaLnBrk="1" hangingPunct="1"/>
            <a:r>
              <a:rPr lang="en-US" altLang="en-US" dirty="0"/>
              <a:t>    1. However, there is a spot along the way where it actually flows north for a little while (West of Union City, </a:t>
            </a:r>
            <a:r>
              <a:rPr lang="en-US" altLang="en-US" dirty="0" err="1"/>
              <a:t>Tenn</a:t>
            </a:r>
            <a:r>
              <a:rPr lang="en-US" altLang="en-US" dirty="0"/>
              <a:t>). </a:t>
            </a:r>
          </a:p>
          <a:p>
            <a:pPr eaLnBrk="1" hangingPunct="1"/>
            <a:r>
              <a:rPr lang="en-US" altLang="en-US" dirty="0"/>
              <a:t>&gt;&gt;&gt;&gt;&gt;&gt;&gt;&gt; </a:t>
            </a:r>
          </a:p>
          <a:p>
            <a:pPr eaLnBrk="1" hangingPunct="1"/>
            <a:r>
              <a:rPr lang="en-US" altLang="en-US" dirty="0"/>
              <a:t>    1. When we realize that all things work together </a:t>
            </a:r>
            <a:r>
              <a:rPr lang="en-US" altLang="en-US" i="1" dirty="0"/>
              <a:t>for good</a:t>
            </a:r>
            <a:r>
              <a:rPr lang="en-US" altLang="en-US" dirty="0"/>
              <a:t>, </a:t>
            </a:r>
            <a:r>
              <a:rPr lang="en-US" altLang="en-US" i="1" dirty="0"/>
              <a:t>it helps us to put the problems of our lives into perspective.</a:t>
            </a:r>
            <a:r>
              <a:rPr lang="en-US" altLang="en-US" dirty="0"/>
              <a:t> </a:t>
            </a:r>
          </a:p>
          <a:p>
            <a:pPr eaLnBrk="1" hangingPunct="1"/>
            <a:r>
              <a:rPr lang="en-US" altLang="en-US" dirty="0"/>
              <a:t>    2. Paul wrote, </a:t>
            </a:r>
            <a:endParaRPr lang="en-US" altLang="en-US" i="1" dirty="0"/>
          </a:p>
          <a:p>
            <a:pPr eaLnBrk="1" hangingPunct="1"/>
            <a:r>
              <a:rPr lang="en-US" altLang="en-US" i="1" dirty="0"/>
              <a:t>“For I reckon that the sufferings of this present time are not worthy to be compared with the glory which shall be revealed in us” </a:t>
            </a:r>
            <a:r>
              <a:rPr lang="en-US" altLang="en-US" b="1" dirty="0"/>
              <a:t>(Romans 8:18).</a:t>
            </a:r>
          </a:p>
          <a:p>
            <a:pPr eaLnBrk="1" hangingPunct="1"/>
            <a:endParaRPr lang="en-US" altLang="en-US" dirty="0"/>
          </a:p>
        </p:txBody>
      </p:sp>
      <p:sp>
        <p:nvSpPr>
          <p:cNvPr id="26628" name="Slide Number Placeholder 3">
            <a:extLst>
              <a:ext uri="{FF2B5EF4-FFF2-40B4-BE49-F238E27FC236}">
                <a16:creationId xmlns:a16="http://schemas.microsoft.com/office/drawing/2014/main" id="{7A928EB9-0559-487C-B986-F2F6A677B5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2BC3DB-3E95-4C7E-A7C3-C45F7E8ACD4C}"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6400" y="5229225"/>
            <a:ext cx="10297584" cy="762000"/>
          </a:xfrm>
        </p:spPr>
        <p:txBody>
          <a:bodyPr anchor="b"/>
          <a:lstStyle>
            <a:lvl1pPr algn="l">
              <a:defRPr/>
            </a:lvl1pPr>
          </a:lstStyle>
          <a:p>
            <a:pPr lvl="0"/>
            <a:r>
              <a:rPr lang="en-US" noProof="0"/>
              <a:t>Click to edit title style</a:t>
            </a:r>
          </a:p>
        </p:txBody>
      </p:sp>
      <p:sp>
        <p:nvSpPr>
          <p:cNvPr id="36867" name="Rectangle 3"/>
          <p:cNvSpPr>
            <a:spLocks noGrp="1" noChangeArrowheads="1"/>
          </p:cNvSpPr>
          <p:nvPr>
            <p:ph type="subTitle" idx="1"/>
          </p:nvPr>
        </p:nvSpPr>
        <p:spPr>
          <a:xfrm>
            <a:off x="406400" y="6021388"/>
            <a:ext cx="10297584" cy="792162"/>
          </a:xfrm>
        </p:spPr>
        <p:txBody>
          <a:bodyPr/>
          <a:lstStyle>
            <a:lvl1pPr marL="0" indent="0">
              <a:buFont typeface="Wingdings" pitchFamily="2" charset="2"/>
              <a:buNone/>
              <a:defRPr/>
            </a:lvl1pPr>
          </a:lstStyle>
          <a:p>
            <a:pPr lvl="0"/>
            <a:r>
              <a:rPr lang="en-US" noProof="0"/>
              <a:t>Click to edit subtitle style</a:t>
            </a:r>
          </a:p>
        </p:txBody>
      </p:sp>
      <p:sp>
        <p:nvSpPr>
          <p:cNvPr id="4" name="Rectangle 4">
            <a:extLst>
              <a:ext uri="{FF2B5EF4-FFF2-40B4-BE49-F238E27FC236}">
                <a16:creationId xmlns:a16="http://schemas.microsoft.com/office/drawing/2014/main" id="{A28FBA5D-AE18-4BF8-B5D9-7DA7ED4E26CA}"/>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993749-E562-488F-8727-16D7054CE8A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F81C4B-6DEF-4D86-811E-6C75CD50C6DB}"/>
              </a:ext>
            </a:extLst>
          </p:cNvPr>
          <p:cNvSpPr>
            <a:spLocks noGrp="1" noChangeArrowheads="1"/>
          </p:cNvSpPr>
          <p:nvPr>
            <p:ph type="sldNum" sz="quarter" idx="12"/>
          </p:nvPr>
        </p:nvSpPr>
        <p:spPr/>
        <p:txBody>
          <a:bodyPr/>
          <a:lstStyle>
            <a:lvl1pPr>
              <a:defRPr/>
            </a:lvl1pPr>
          </a:lstStyle>
          <a:p>
            <a:fld id="{67B037FF-9E20-4E5D-BF3F-076558171D90}" type="slidenum">
              <a:rPr lang="en-US" altLang="en-US"/>
              <a:pPr/>
              <a:t>‹#›</a:t>
            </a:fld>
            <a:endParaRPr lang="en-US" altLang="en-US"/>
          </a:p>
        </p:txBody>
      </p:sp>
    </p:spTree>
    <p:extLst>
      <p:ext uri="{BB962C8B-B14F-4D97-AF65-F5344CB8AC3E}">
        <p14:creationId xmlns:p14="http://schemas.microsoft.com/office/powerpoint/2010/main" val="1713740278"/>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8CD5BE-6CAE-4E10-952B-C637CF496A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FFB776-0B5A-41B6-9041-4C573A719C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77B946-C392-4A37-8AB1-2D16B1047C65}"/>
              </a:ext>
            </a:extLst>
          </p:cNvPr>
          <p:cNvSpPr>
            <a:spLocks noGrp="1" noChangeArrowheads="1"/>
          </p:cNvSpPr>
          <p:nvPr>
            <p:ph type="sldNum" sz="quarter" idx="12"/>
          </p:nvPr>
        </p:nvSpPr>
        <p:spPr>
          <a:ln/>
        </p:spPr>
        <p:txBody>
          <a:bodyPr/>
          <a:lstStyle>
            <a:lvl1pPr>
              <a:defRPr/>
            </a:lvl1pPr>
          </a:lstStyle>
          <a:p>
            <a:fld id="{4B85282B-8A43-4EC9-8E78-0AC2EB46F9D7}" type="slidenum">
              <a:rPr lang="en-US" altLang="en-US"/>
              <a:pPr/>
              <a:t>‹#›</a:t>
            </a:fld>
            <a:endParaRPr lang="en-US" altLang="en-US"/>
          </a:p>
        </p:txBody>
      </p:sp>
    </p:spTree>
    <p:extLst>
      <p:ext uri="{BB962C8B-B14F-4D97-AF65-F5344CB8AC3E}">
        <p14:creationId xmlns:p14="http://schemas.microsoft.com/office/powerpoint/2010/main" val="582749723"/>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333376"/>
            <a:ext cx="2565400" cy="6170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333376"/>
            <a:ext cx="7493000" cy="6170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395521-3262-4511-9461-5D0F2812AF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7C5A7C-FCC9-4B4E-A418-9586FB0CD2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C83CEB-2891-4D35-8373-0B2AE7CBC926}"/>
              </a:ext>
            </a:extLst>
          </p:cNvPr>
          <p:cNvSpPr>
            <a:spLocks noGrp="1" noChangeArrowheads="1"/>
          </p:cNvSpPr>
          <p:nvPr>
            <p:ph type="sldNum" sz="quarter" idx="12"/>
          </p:nvPr>
        </p:nvSpPr>
        <p:spPr>
          <a:ln/>
        </p:spPr>
        <p:txBody>
          <a:bodyPr/>
          <a:lstStyle>
            <a:lvl1pPr>
              <a:defRPr/>
            </a:lvl1pPr>
          </a:lstStyle>
          <a:p>
            <a:fld id="{227C5C8C-9D18-40A4-85D1-7B1577D03DB6}" type="slidenum">
              <a:rPr lang="en-US" altLang="en-US"/>
              <a:pPr/>
              <a:t>‹#›</a:t>
            </a:fld>
            <a:endParaRPr lang="en-US" altLang="en-US"/>
          </a:p>
        </p:txBody>
      </p:sp>
    </p:spTree>
    <p:extLst>
      <p:ext uri="{BB962C8B-B14F-4D97-AF65-F5344CB8AC3E}">
        <p14:creationId xmlns:p14="http://schemas.microsoft.com/office/powerpoint/2010/main" val="502211694"/>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EC627F-6DBA-4B14-AFD5-6ED971D709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F48FCC-E19A-4200-A1F8-33CD017ED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BBED2B-7D0D-4D61-8755-9511A0ED5A54}"/>
              </a:ext>
            </a:extLst>
          </p:cNvPr>
          <p:cNvSpPr>
            <a:spLocks noGrp="1" noChangeArrowheads="1"/>
          </p:cNvSpPr>
          <p:nvPr>
            <p:ph type="sldNum" sz="quarter" idx="12"/>
          </p:nvPr>
        </p:nvSpPr>
        <p:spPr>
          <a:ln/>
        </p:spPr>
        <p:txBody>
          <a:bodyPr/>
          <a:lstStyle>
            <a:lvl1pPr>
              <a:defRPr/>
            </a:lvl1pPr>
          </a:lstStyle>
          <a:p>
            <a:fld id="{A71230E7-BF3D-4C00-BAA2-761D1CC4BA3E}" type="slidenum">
              <a:rPr lang="en-US" altLang="en-US"/>
              <a:pPr/>
              <a:t>‹#›</a:t>
            </a:fld>
            <a:endParaRPr lang="en-US" altLang="en-US"/>
          </a:p>
        </p:txBody>
      </p:sp>
    </p:spTree>
    <p:extLst>
      <p:ext uri="{BB962C8B-B14F-4D97-AF65-F5344CB8AC3E}">
        <p14:creationId xmlns:p14="http://schemas.microsoft.com/office/powerpoint/2010/main" val="1351338299"/>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D01756-8570-4CB1-A530-CF3DE847D3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718A3D-8E7D-4CCA-8D00-B48000FC9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48173A-7227-4B16-BD6D-AD3888D3DCA8}"/>
              </a:ext>
            </a:extLst>
          </p:cNvPr>
          <p:cNvSpPr>
            <a:spLocks noGrp="1" noChangeArrowheads="1"/>
          </p:cNvSpPr>
          <p:nvPr>
            <p:ph type="sldNum" sz="quarter" idx="12"/>
          </p:nvPr>
        </p:nvSpPr>
        <p:spPr>
          <a:ln/>
        </p:spPr>
        <p:txBody>
          <a:bodyPr/>
          <a:lstStyle>
            <a:lvl1pPr>
              <a:defRPr/>
            </a:lvl1pPr>
          </a:lstStyle>
          <a:p>
            <a:fld id="{FBE40E24-606F-4751-B7D2-9E55BB5187AC}" type="slidenum">
              <a:rPr lang="en-US" altLang="en-US"/>
              <a:pPr/>
              <a:t>‹#›</a:t>
            </a:fld>
            <a:endParaRPr lang="en-US" altLang="en-US"/>
          </a:p>
        </p:txBody>
      </p:sp>
    </p:spTree>
    <p:extLst>
      <p:ext uri="{BB962C8B-B14F-4D97-AF65-F5344CB8AC3E}">
        <p14:creationId xmlns:p14="http://schemas.microsoft.com/office/powerpoint/2010/main" val="327158827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752600"/>
            <a:ext cx="50292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752600"/>
            <a:ext cx="50292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806A75-5CF6-49F4-8E47-F089B7D2A1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514E4C-D69A-4B61-BAD7-83EE81311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33766D-9184-4432-913D-921666AD305D}"/>
              </a:ext>
            </a:extLst>
          </p:cNvPr>
          <p:cNvSpPr>
            <a:spLocks noGrp="1" noChangeArrowheads="1"/>
          </p:cNvSpPr>
          <p:nvPr>
            <p:ph type="sldNum" sz="quarter" idx="12"/>
          </p:nvPr>
        </p:nvSpPr>
        <p:spPr>
          <a:ln/>
        </p:spPr>
        <p:txBody>
          <a:bodyPr/>
          <a:lstStyle>
            <a:lvl1pPr>
              <a:defRPr/>
            </a:lvl1pPr>
          </a:lstStyle>
          <a:p>
            <a:fld id="{87FA45A0-8FC1-4BE1-AAF6-F1B085FE9438}" type="slidenum">
              <a:rPr lang="en-US" altLang="en-US"/>
              <a:pPr/>
              <a:t>‹#›</a:t>
            </a:fld>
            <a:endParaRPr lang="en-US" altLang="en-US"/>
          </a:p>
        </p:txBody>
      </p:sp>
    </p:spTree>
    <p:extLst>
      <p:ext uri="{BB962C8B-B14F-4D97-AF65-F5344CB8AC3E}">
        <p14:creationId xmlns:p14="http://schemas.microsoft.com/office/powerpoint/2010/main" val="223043897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5A9A86-0C18-401C-962D-33555602607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94E0B98-5292-4C2F-AA88-64D17452CE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73A0319-4BF6-4E1E-A398-649A32A44F00}"/>
              </a:ext>
            </a:extLst>
          </p:cNvPr>
          <p:cNvSpPr>
            <a:spLocks noGrp="1" noChangeArrowheads="1"/>
          </p:cNvSpPr>
          <p:nvPr>
            <p:ph type="sldNum" sz="quarter" idx="12"/>
          </p:nvPr>
        </p:nvSpPr>
        <p:spPr>
          <a:ln/>
        </p:spPr>
        <p:txBody>
          <a:bodyPr/>
          <a:lstStyle>
            <a:lvl1pPr>
              <a:defRPr/>
            </a:lvl1pPr>
          </a:lstStyle>
          <a:p>
            <a:fld id="{F2B27178-B495-412E-A38B-79BEC75C4490}" type="slidenum">
              <a:rPr lang="en-US" altLang="en-US"/>
              <a:pPr/>
              <a:t>‹#›</a:t>
            </a:fld>
            <a:endParaRPr lang="en-US" altLang="en-US"/>
          </a:p>
        </p:txBody>
      </p:sp>
    </p:spTree>
    <p:extLst>
      <p:ext uri="{BB962C8B-B14F-4D97-AF65-F5344CB8AC3E}">
        <p14:creationId xmlns:p14="http://schemas.microsoft.com/office/powerpoint/2010/main" val="831014763"/>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42A408-B309-4223-B01E-8623521EB0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CEC8528-3356-4B5D-8C84-FE492FBBC2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3284877-2BAF-4F67-894B-9A3A20D83F00}"/>
              </a:ext>
            </a:extLst>
          </p:cNvPr>
          <p:cNvSpPr>
            <a:spLocks noGrp="1" noChangeArrowheads="1"/>
          </p:cNvSpPr>
          <p:nvPr>
            <p:ph type="sldNum" sz="quarter" idx="12"/>
          </p:nvPr>
        </p:nvSpPr>
        <p:spPr>
          <a:ln/>
        </p:spPr>
        <p:txBody>
          <a:bodyPr/>
          <a:lstStyle>
            <a:lvl1pPr>
              <a:defRPr/>
            </a:lvl1pPr>
          </a:lstStyle>
          <a:p>
            <a:fld id="{AEFC7E8C-68F5-49A1-89BD-065BE6A352BC}" type="slidenum">
              <a:rPr lang="en-US" altLang="en-US"/>
              <a:pPr/>
              <a:t>‹#›</a:t>
            </a:fld>
            <a:endParaRPr lang="en-US" altLang="en-US"/>
          </a:p>
        </p:txBody>
      </p:sp>
    </p:spTree>
    <p:extLst>
      <p:ext uri="{BB962C8B-B14F-4D97-AF65-F5344CB8AC3E}">
        <p14:creationId xmlns:p14="http://schemas.microsoft.com/office/powerpoint/2010/main" val="2753810542"/>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EF7B06-23D5-4C95-BBC8-75BA4C7881A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0A6DD4D-681D-4A7C-A2D8-3E526E94A6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9F0ED1-6A86-43F7-988F-7897486A332F}"/>
              </a:ext>
            </a:extLst>
          </p:cNvPr>
          <p:cNvSpPr>
            <a:spLocks noGrp="1" noChangeArrowheads="1"/>
          </p:cNvSpPr>
          <p:nvPr>
            <p:ph type="sldNum" sz="quarter" idx="12"/>
          </p:nvPr>
        </p:nvSpPr>
        <p:spPr>
          <a:ln/>
        </p:spPr>
        <p:txBody>
          <a:bodyPr/>
          <a:lstStyle>
            <a:lvl1pPr>
              <a:defRPr/>
            </a:lvl1pPr>
          </a:lstStyle>
          <a:p>
            <a:fld id="{5E2EA015-4B33-4815-8DDC-617D58B686A7}" type="slidenum">
              <a:rPr lang="en-US" altLang="en-US"/>
              <a:pPr/>
              <a:t>‹#›</a:t>
            </a:fld>
            <a:endParaRPr lang="en-US" altLang="en-US"/>
          </a:p>
        </p:txBody>
      </p:sp>
    </p:spTree>
    <p:extLst>
      <p:ext uri="{BB962C8B-B14F-4D97-AF65-F5344CB8AC3E}">
        <p14:creationId xmlns:p14="http://schemas.microsoft.com/office/powerpoint/2010/main" val="2122827665"/>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EAED89-4142-4F3E-ABB1-52FE7FFF26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A3EAE1-A4B0-4D46-93CE-A780BC525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057D05-4EF0-4F36-9889-E23BFC17847C}"/>
              </a:ext>
            </a:extLst>
          </p:cNvPr>
          <p:cNvSpPr>
            <a:spLocks noGrp="1" noChangeArrowheads="1"/>
          </p:cNvSpPr>
          <p:nvPr>
            <p:ph type="sldNum" sz="quarter" idx="12"/>
          </p:nvPr>
        </p:nvSpPr>
        <p:spPr>
          <a:ln/>
        </p:spPr>
        <p:txBody>
          <a:bodyPr/>
          <a:lstStyle>
            <a:lvl1pPr>
              <a:defRPr/>
            </a:lvl1pPr>
          </a:lstStyle>
          <a:p>
            <a:fld id="{FE9E43B5-CBA6-47A4-B6B9-5A6B78E636A3}" type="slidenum">
              <a:rPr lang="en-US" altLang="en-US"/>
              <a:pPr/>
              <a:t>‹#›</a:t>
            </a:fld>
            <a:endParaRPr lang="en-US" altLang="en-US"/>
          </a:p>
        </p:txBody>
      </p:sp>
    </p:spTree>
    <p:extLst>
      <p:ext uri="{BB962C8B-B14F-4D97-AF65-F5344CB8AC3E}">
        <p14:creationId xmlns:p14="http://schemas.microsoft.com/office/powerpoint/2010/main" val="1419506515"/>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D7D525-6D08-4389-9406-A4D1DDA447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8FC65D-0B67-4BE9-96E7-C5E18D4E91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A0C6C8-7C20-40F6-8225-AC2DBFDAFE8E}"/>
              </a:ext>
            </a:extLst>
          </p:cNvPr>
          <p:cNvSpPr>
            <a:spLocks noGrp="1" noChangeArrowheads="1"/>
          </p:cNvSpPr>
          <p:nvPr>
            <p:ph type="sldNum" sz="quarter" idx="12"/>
          </p:nvPr>
        </p:nvSpPr>
        <p:spPr>
          <a:ln/>
        </p:spPr>
        <p:txBody>
          <a:bodyPr/>
          <a:lstStyle>
            <a:lvl1pPr>
              <a:defRPr/>
            </a:lvl1pPr>
          </a:lstStyle>
          <a:p>
            <a:fld id="{AED18F5B-CFF1-4BCD-8C7E-EC1D77CBDF1D}" type="slidenum">
              <a:rPr lang="en-US" altLang="en-US"/>
              <a:pPr/>
              <a:t>‹#›</a:t>
            </a:fld>
            <a:endParaRPr lang="en-US" altLang="en-US"/>
          </a:p>
        </p:txBody>
      </p:sp>
    </p:spTree>
    <p:extLst>
      <p:ext uri="{BB962C8B-B14F-4D97-AF65-F5344CB8AC3E}">
        <p14:creationId xmlns:p14="http://schemas.microsoft.com/office/powerpoint/2010/main" val="173998397"/>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BD26A3-E713-4613-85E2-C747D3DFBF59}"/>
              </a:ext>
            </a:extLst>
          </p:cNvPr>
          <p:cNvSpPr>
            <a:spLocks noGrp="1" noChangeArrowheads="1"/>
          </p:cNvSpPr>
          <p:nvPr>
            <p:ph type="title"/>
          </p:nvPr>
        </p:nvSpPr>
        <p:spPr bwMode="auto">
          <a:xfrm>
            <a:off x="1016000" y="333375"/>
            <a:ext cx="102616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1027" name="Rectangle 3">
            <a:extLst>
              <a:ext uri="{FF2B5EF4-FFF2-40B4-BE49-F238E27FC236}">
                <a16:creationId xmlns:a16="http://schemas.microsoft.com/office/drawing/2014/main" id="{0147D4DD-0F49-4314-9CD0-7FE1DD883A9D}"/>
              </a:ext>
            </a:extLst>
          </p:cNvPr>
          <p:cNvSpPr>
            <a:spLocks noGrp="1" noChangeArrowheads="1"/>
          </p:cNvSpPr>
          <p:nvPr>
            <p:ph type="body" idx="1"/>
          </p:nvPr>
        </p:nvSpPr>
        <p:spPr bwMode="auto">
          <a:xfrm>
            <a:off x="1016000" y="1752600"/>
            <a:ext cx="10261600" cy="475138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a:extLst>
              <a:ext uri="{FF2B5EF4-FFF2-40B4-BE49-F238E27FC236}">
                <a16:creationId xmlns:a16="http://schemas.microsoft.com/office/drawing/2014/main" id="{B67F287C-15CF-432A-BE4F-479C13926032}"/>
              </a:ext>
            </a:extLst>
          </p:cNvPr>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5845" name="Rectangle 5">
            <a:extLst>
              <a:ext uri="{FF2B5EF4-FFF2-40B4-BE49-F238E27FC236}">
                <a16:creationId xmlns:a16="http://schemas.microsoft.com/office/drawing/2014/main" id="{EEA5BD84-04E0-4C4A-AFB5-774B5D6A5580}"/>
              </a:ext>
            </a:extLst>
          </p:cNvPr>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5846" name="Rectangle 6">
            <a:extLst>
              <a:ext uri="{FF2B5EF4-FFF2-40B4-BE49-F238E27FC236}">
                <a16:creationId xmlns:a16="http://schemas.microsoft.com/office/drawing/2014/main" id="{0F4D1407-AD28-41C9-A34B-D776D8EC471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25818494-3BBF-4B74-B202-E42268CE57E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ssolve/>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Blip>
          <a:blip r:embed="rId14"/>
        </a:buBlip>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Blip>
          <a:blip r:embed="rId14"/>
        </a:buBlip>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F7FB0C-CD36-4818-9815-FAFFC5327C73}"/>
              </a:ext>
            </a:extLst>
          </p:cNvPr>
          <p:cNvSpPr>
            <a:spLocks noGrp="1" noChangeArrowheads="1"/>
          </p:cNvSpPr>
          <p:nvPr>
            <p:ph type="ctrTitle"/>
          </p:nvPr>
        </p:nvSpPr>
        <p:spPr>
          <a:xfrm>
            <a:off x="2259012" y="5029200"/>
            <a:ext cx="7723188" cy="762000"/>
          </a:xfrm>
        </p:spPr>
        <p:txBody>
          <a:bodyPr/>
          <a:lstStyle/>
          <a:p>
            <a:pPr>
              <a:defRPr/>
            </a:pPr>
            <a:r>
              <a:rPr lang="en-US" dirty="0"/>
              <a:t>THE </a:t>
            </a:r>
            <a:r>
              <a:rPr lang="en-US" b="1" dirty="0"/>
              <a:t>PROVIDENCE</a:t>
            </a:r>
            <a:r>
              <a:rPr lang="en-US" dirty="0"/>
              <a:t> OF GOD </a:t>
            </a:r>
          </a:p>
        </p:txBody>
      </p:sp>
      <p:sp>
        <p:nvSpPr>
          <p:cNvPr id="3075" name="Rectangle 3">
            <a:extLst>
              <a:ext uri="{FF2B5EF4-FFF2-40B4-BE49-F238E27FC236}">
                <a16:creationId xmlns:a16="http://schemas.microsoft.com/office/drawing/2014/main" id="{4D39920E-E495-419C-8CB3-FEB190021BE7}"/>
              </a:ext>
            </a:extLst>
          </p:cNvPr>
          <p:cNvSpPr>
            <a:spLocks noGrp="1" noChangeArrowheads="1"/>
          </p:cNvSpPr>
          <p:nvPr>
            <p:ph type="subTitle" idx="1"/>
          </p:nvPr>
        </p:nvSpPr>
        <p:spPr>
          <a:xfrm>
            <a:off x="1676400" y="5821363"/>
            <a:ext cx="8991600" cy="792162"/>
          </a:xfrm>
        </p:spPr>
        <p:txBody>
          <a:bodyPr/>
          <a:lstStyle/>
          <a:p>
            <a:pPr algn="ctr">
              <a:defRPr/>
            </a:pPr>
            <a:r>
              <a:rPr lang="en-US" sz="2800" dirty="0"/>
              <a:t>Part 2: Ranger, Texas 1/20/19</a:t>
            </a: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5B6350D-7A8F-42E6-A791-31F991193F3E}"/>
              </a:ext>
            </a:extLst>
          </p:cNvPr>
          <p:cNvSpPr>
            <a:spLocks noGrp="1" noChangeArrowheads="1"/>
          </p:cNvSpPr>
          <p:nvPr>
            <p:ph type="title"/>
          </p:nvPr>
        </p:nvSpPr>
        <p:spPr>
          <a:xfrm>
            <a:off x="3200400" y="304800"/>
            <a:ext cx="7162800" cy="1066800"/>
          </a:xfrm>
        </p:spPr>
        <p:txBody>
          <a:bodyPr/>
          <a:lstStyle/>
          <a:p>
            <a:pPr algn="l">
              <a:defRPr/>
            </a:pPr>
            <a:r>
              <a:rPr lang="en-US" sz="3200" b="1" dirty="0">
                <a:solidFill>
                  <a:srgbClr val="B889DB"/>
                </a:solidFill>
              </a:rPr>
              <a:t>A People </a:t>
            </a:r>
            <a:r>
              <a:rPr lang="en-US" sz="3200" b="1" dirty="0"/>
              <a:t>- “…to them that love God, to them who are the called”</a:t>
            </a:r>
          </a:p>
        </p:txBody>
      </p:sp>
      <p:sp>
        <p:nvSpPr>
          <p:cNvPr id="29699" name="Rectangle 3">
            <a:extLst>
              <a:ext uri="{FF2B5EF4-FFF2-40B4-BE49-F238E27FC236}">
                <a16:creationId xmlns:a16="http://schemas.microsoft.com/office/drawing/2014/main" id="{8EFDE68A-A2FA-4927-B8D5-5A5A42C73274}"/>
              </a:ext>
            </a:extLst>
          </p:cNvPr>
          <p:cNvSpPr>
            <a:spLocks noGrp="1" noChangeArrowheads="1"/>
          </p:cNvSpPr>
          <p:nvPr>
            <p:ph type="body" idx="1"/>
          </p:nvPr>
        </p:nvSpPr>
        <p:spPr>
          <a:xfrm>
            <a:off x="609600" y="2133600"/>
            <a:ext cx="10972800" cy="3276600"/>
          </a:xfrm>
        </p:spPr>
        <p:txBody>
          <a:bodyPr/>
          <a:lstStyle/>
          <a:p>
            <a:pPr>
              <a:defRPr/>
            </a:pPr>
            <a:r>
              <a:rPr lang="en-US" i="1" dirty="0"/>
              <a:t>The promise of this passage isn’t for everyone.</a:t>
            </a:r>
            <a:r>
              <a:rPr lang="en-US" dirty="0"/>
              <a:t> Often, non-Christians claim the promises of the Bible (</a:t>
            </a:r>
            <a:r>
              <a:rPr lang="en-US" b="1" dirty="0"/>
              <a:t>Psalm 23</a:t>
            </a:r>
            <a:r>
              <a:rPr lang="en-US" dirty="0"/>
              <a:t>), yet, they don’t share our hope (</a:t>
            </a:r>
            <a:r>
              <a:rPr lang="en-US" b="1" dirty="0"/>
              <a:t>Ephesians 2:12</a:t>
            </a:r>
            <a:r>
              <a:rPr lang="en-US" dirty="0"/>
              <a:t>). </a:t>
            </a:r>
          </a:p>
          <a:p>
            <a:pPr>
              <a:defRPr/>
            </a:pPr>
            <a:r>
              <a:rPr lang="en-US" dirty="0"/>
              <a:t> It is </a:t>
            </a:r>
            <a:r>
              <a:rPr lang="en-US" i="1" dirty="0"/>
              <a:t>for those who have been called out of the world by the gospel</a:t>
            </a:r>
            <a:r>
              <a:rPr lang="en-US" dirty="0"/>
              <a:t> </a:t>
            </a:r>
            <a:r>
              <a:rPr lang="en-US" sz="2800" dirty="0"/>
              <a:t>(</a:t>
            </a:r>
            <a:r>
              <a:rPr lang="en-US" b="1" dirty="0"/>
              <a:t>2 Thessalonians 2:12; 2 Corinthians 6:17-18; Revelation 22:17; Philippians 4:19</a:t>
            </a:r>
            <a:r>
              <a:rPr lang="en-US" sz="2800" dirty="0"/>
              <a:t>).</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46D1C3A5-494B-4571-BCB9-6AD1EB73A07A}"/>
              </a:ext>
            </a:extLst>
          </p:cNvPr>
          <p:cNvSpPr>
            <a:spLocks noGrp="1" noChangeArrowheads="1"/>
          </p:cNvSpPr>
          <p:nvPr>
            <p:ph type="body" idx="1"/>
          </p:nvPr>
        </p:nvSpPr>
        <p:spPr>
          <a:xfrm>
            <a:off x="609600" y="2438400"/>
            <a:ext cx="10972800" cy="2971800"/>
          </a:xfrm>
        </p:spPr>
        <p:txBody>
          <a:bodyPr/>
          <a:lstStyle/>
          <a:p>
            <a:pPr>
              <a:defRPr/>
            </a:pPr>
            <a:r>
              <a:rPr lang="en-US" dirty="0"/>
              <a:t>The promise of this passage is </a:t>
            </a:r>
            <a:r>
              <a:rPr lang="en-US" i="1" dirty="0"/>
              <a:t>for those who “love God”</a:t>
            </a:r>
            <a:r>
              <a:rPr lang="en-US" dirty="0"/>
              <a:t> (</a:t>
            </a:r>
            <a:r>
              <a:rPr lang="en-US" b="1" dirty="0"/>
              <a:t>John 14:15; 1 John 5:3; Luke 10:27; cf. James 1:6-8; Revelation 3:15-16</a:t>
            </a:r>
            <a:r>
              <a:rPr lang="en-US" dirty="0"/>
              <a:t>). </a:t>
            </a:r>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2A5D56-A701-412D-988E-157FBA252AF5}"/>
              </a:ext>
            </a:extLst>
          </p:cNvPr>
          <p:cNvSpPr>
            <a:spLocks noGrp="1" noChangeArrowheads="1"/>
          </p:cNvSpPr>
          <p:nvPr>
            <p:ph type="title"/>
          </p:nvPr>
        </p:nvSpPr>
        <p:spPr/>
        <p:txBody>
          <a:bodyPr/>
          <a:lstStyle/>
          <a:p>
            <a:pPr>
              <a:defRPr/>
            </a:pPr>
            <a:r>
              <a:rPr lang="en-US" sz="4000" b="1">
                <a:solidFill>
                  <a:srgbClr val="FFDD71"/>
                </a:solidFill>
              </a:rPr>
              <a:t>A Purpose </a:t>
            </a:r>
            <a:r>
              <a:rPr lang="en-US" sz="4000" b="1"/>
              <a:t>– </a:t>
            </a:r>
            <a:br>
              <a:rPr lang="en-US" sz="4000" b="1"/>
            </a:br>
            <a:r>
              <a:rPr lang="en-US" sz="4000" b="1"/>
              <a:t>“According to His purpose…”</a:t>
            </a:r>
          </a:p>
        </p:txBody>
      </p:sp>
      <p:sp>
        <p:nvSpPr>
          <p:cNvPr id="31747" name="Rectangle 3">
            <a:extLst>
              <a:ext uri="{FF2B5EF4-FFF2-40B4-BE49-F238E27FC236}">
                <a16:creationId xmlns:a16="http://schemas.microsoft.com/office/drawing/2014/main" id="{D76C21F0-7791-44E5-9EC5-5DC34CFB00BA}"/>
              </a:ext>
            </a:extLst>
          </p:cNvPr>
          <p:cNvSpPr>
            <a:spLocks noGrp="1" noChangeArrowheads="1"/>
          </p:cNvSpPr>
          <p:nvPr>
            <p:ph type="body" idx="1"/>
          </p:nvPr>
        </p:nvSpPr>
        <p:spPr>
          <a:xfrm>
            <a:off x="609600" y="1878012"/>
            <a:ext cx="10972800" cy="4751388"/>
          </a:xfrm>
        </p:spPr>
        <p:txBody>
          <a:bodyPr/>
          <a:lstStyle/>
          <a:p>
            <a:pPr>
              <a:lnSpc>
                <a:spcPct val="80000"/>
              </a:lnSpc>
              <a:defRPr/>
            </a:pPr>
            <a:r>
              <a:rPr lang="en-US" dirty="0"/>
              <a:t>Providence works according to His purposes and not ours. The word </a:t>
            </a:r>
            <a:r>
              <a:rPr lang="en-US" i="1" dirty="0"/>
              <a:t>“predestinate”</a:t>
            </a:r>
            <a:r>
              <a:rPr lang="en-US" dirty="0"/>
              <a:t> means </a:t>
            </a:r>
            <a:r>
              <a:rPr lang="en-US" i="1" dirty="0"/>
              <a:t>“to determine before.”</a:t>
            </a:r>
            <a:r>
              <a:rPr lang="en-US" dirty="0"/>
              <a:t> </a:t>
            </a:r>
          </a:p>
          <a:p>
            <a:pPr>
              <a:lnSpc>
                <a:spcPct val="80000"/>
              </a:lnSpc>
              <a:defRPr/>
            </a:pPr>
            <a:r>
              <a:rPr lang="en-US" dirty="0"/>
              <a:t>Denominationalism claims that God unconditionally elected from all eternity some individuals to be saved and others to be lost. This would make God a respecter of persons (</a:t>
            </a:r>
            <a:r>
              <a:rPr lang="en-US" b="1" dirty="0"/>
              <a:t>Romans 2:11; Acts 10:34</a:t>
            </a:r>
            <a:r>
              <a:rPr lang="en-US" dirty="0"/>
              <a:t>). </a:t>
            </a:r>
          </a:p>
          <a:p>
            <a:pPr>
              <a:lnSpc>
                <a:spcPct val="80000"/>
              </a:lnSpc>
              <a:defRPr/>
            </a:pPr>
            <a:r>
              <a:rPr lang="en-US" i="1" dirty="0"/>
              <a:t>The context speaks of those who love God.</a:t>
            </a:r>
            <a:r>
              <a:rPr lang="en-US" dirty="0"/>
              <a:t> As already noted, to love God is to keep His commandments (</a:t>
            </a:r>
            <a:r>
              <a:rPr lang="en-US" b="1" dirty="0"/>
              <a:t>John 14:15</a:t>
            </a:r>
            <a:r>
              <a:rPr lang="en-US" dirty="0"/>
              <a:t>). </a:t>
            </a:r>
            <a:r>
              <a:rPr lang="en-US" i="1" dirty="0"/>
              <a:t>Love is an act of the will.</a:t>
            </a:r>
            <a:r>
              <a:rPr lang="en-US" dirty="0"/>
              <a:t> Those who are saved are those who love God and make the choice to answer God’s call (</a:t>
            </a:r>
            <a:r>
              <a:rPr lang="en-US" b="1" dirty="0"/>
              <a:t>Revelation 22:17</a:t>
            </a:r>
            <a:r>
              <a:rPr lang="en-US" dirty="0"/>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ox(in)">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ox(in)">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box(in)">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2D94-0BC0-4544-8D8E-3D38638D1282}"/>
              </a:ext>
            </a:extLst>
          </p:cNvPr>
          <p:cNvSpPr txBox="1"/>
          <p:nvPr/>
        </p:nvSpPr>
        <p:spPr>
          <a:xfrm>
            <a:off x="2667000" y="1600200"/>
            <a:ext cx="6781800" cy="5386388"/>
          </a:xfrm>
          <a:prstGeom prst="rect">
            <a:avLst/>
          </a:prstGeom>
          <a:noFill/>
        </p:spPr>
        <p:txBody>
          <a:bodyPr wrap="square">
            <a:spAutoFit/>
          </a:bodyPr>
          <a:lstStyle/>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Careless seems the great Avenger; </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history’s pages but record</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One death-grapple in the darkness </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‘twixt old systems and the Word;</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Truth forever on the scaffold, </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Wrong forever on the throne—</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Yet that scaffold sways the future, </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and, behind the dim unknown,</a:t>
            </a:r>
          </a:p>
          <a:p>
            <a:pPr>
              <a:defRPr/>
            </a:pPr>
            <a:r>
              <a:rPr lang="en-US" sz="32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Standeth</a:t>
            </a: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 God within the shadow, </a:t>
            </a:r>
          </a:p>
          <a:p>
            <a:pP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keeping watch above his own.</a:t>
            </a:r>
          </a:p>
          <a:p>
            <a:pPr>
              <a:defRPr/>
            </a:pP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EEA9D5DA-9FAE-480F-A031-AB54D8933E8A}"/>
              </a:ext>
            </a:extLst>
          </p:cNvPr>
          <p:cNvSpPr txBox="1"/>
          <p:nvPr/>
        </p:nvSpPr>
        <p:spPr>
          <a:xfrm>
            <a:off x="3649664" y="304801"/>
            <a:ext cx="4814887" cy="1077913"/>
          </a:xfrm>
          <a:prstGeom prst="rect">
            <a:avLst/>
          </a:prstGeom>
          <a:noFill/>
        </p:spPr>
        <p:txBody>
          <a:bodyPr wrap="none">
            <a:spAutoFit/>
          </a:bodyPr>
          <a:lstStyle/>
          <a:p>
            <a:pPr algn="ctr">
              <a:defRPr/>
            </a:pPr>
            <a:r>
              <a:rPr lang="en-US" sz="4000" b="1" i="1" dirty="0">
                <a:effectLst>
                  <a:outerShdw blurRad="38100" dist="38100" dir="2700000" algn="tl">
                    <a:srgbClr val="000000">
                      <a:alpha val="43137"/>
                    </a:srgbClr>
                  </a:outerShdw>
                </a:effectLst>
                <a:latin typeface="Tahoma" pitchFamily="34" charset="0"/>
                <a:ea typeface="Tahoma" pitchFamily="34" charset="0"/>
                <a:cs typeface="Tahoma" pitchFamily="34" charset="0"/>
              </a:rPr>
              <a:t>The Present Crisis</a:t>
            </a:r>
          </a:p>
          <a:p>
            <a:pPr algn="ctr">
              <a:defRPr/>
            </a:pPr>
            <a:r>
              <a:rPr lang="en-US" b="1" i="1" dirty="0">
                <a:effectLst>
                  <a:outerShdw blurRad="38100" dist="38100" dir="2700000" algn="tl">
                    <a:srgbClr val="000000">
                      <a:alpha val="43137"/>
                    </a:srgbClr>
                  </a:outerShdw>
                </a:effectLst>
                <a:latin typeface="Tahoma" pitchFamily="34" charset="0"/>
                <a:ea typeface="Tahoma" pitchFamily="34" charset="0"/>
                <a:cs typeface="Tahoma" pitchFamily="34" charset="0"/>
              </a:rPr>
              <a:t>J.R. Lowell, </a:t>
            </a:r>
            <a:endParaRPr lang="en-US" dirty="0"/>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573C7FF8-4915-4B3D-9171-722C1B38FB5C}"/>
              </a:ext>
            </a:extLst>
          </p:cNvPr>
          <p:cNvSpPr>
            <a:spLocks noGrp="1" noChangeArrowheads="1"/>
          </p:cNvSpPr>
          <p:nvPr>
            <p:ph type="body" idx="1"/>
          </p:nvPr>
        </p:nvSpPr>
        <p:spPr>
          <a:xfrm>
            <a:off x="533400" y="1752600"/>
            <a:ext cx="11277600" cy="4751388"/>
          </a:xfrm>
        </p:spPr>
        <p:txBody>
          <a:bodyPr/>
          <a:lstStyle/>
          <a:p>
            <a:pPr>
              <a:defRPr/>
            </a:pPr>
            <a:r>
              <a:rPr lang="en-US" dirty="0"/>
              <a:t>What God determined in advance was that He wanted men to be conformed to the image of His Son (</a:t>
            </a:r>
            <a:r>
              <a:rPr lang="en-US" b="1" dirty="0"/>
              <a:t>Philippians 2:5; 1 John 2:6; John 13:15; 15:12; Romans 12:1-2</a:t>
            </a:r>
            <a:r>
              <a:rPr lang="en-US" dirty="0"/>
              <a:t>).</a:t>
            </a:r>
          </a:p>
          <a:p>
            <a:pPr>
              <a:defRPr/>
            </a:pPr>
            <a:r>
              <a:rPr lang="en-US" dirty="0"/>
              <a:t>In the epistle to the Ephesians, Paul said that God predestined that men would be accepted “in the Beloved” (</a:t>
            </a:r>
            <a:r>
              <a:rPr lang="en-US" b="1" dirty="0"/>
              <a:t>Ephesians 1:6</a:t>
            </a:r>
            <a:r>
              <a:rPr lang="en-US" dirty="0"/>
              <a:t>). </a:t>
            </a:r>
          </a:p>
          <a:p>
            <a:pPr>
              <a:defRPr/>
            </a:pPr>
            <a:r>
              <a:rPr lang="en-US" dirty="0"/>
              <a:t>He predestined the place – in Christ. Anyone who is willing to leave the world and be baptized into Christ can be saved.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7CE152E-2D6E-49F4-94A4-CDFF94219D27}"/>
              </a:ext>
            </a:extLst>
          </p:cNvPr>
          <p:cNvSpPr>
            <a:spLocks noGrp="1" noChangeArrowheads="1"/>
          </p:cNvSpPr>
          <p:nvPr>
            <p:ph type="title"/>
          </p:nvPr>
        </p:nvSpPr>
        <p:spPr>
          <a:xfrm>
            <a:off x="2971800" y="304800"/>
            <a:ext cx="7696200" cy="1066800"/>
          </a:xfrm>
        </p:spPr>
        <p:txBody>
          <a:bodyPr/>
          <a:lstStyle/>
          <a:p>
            <a:pPr>
              <a:defRPr/>
            </a:pPr>
            <a:r>
              <a:rPr lang="en-US" b="1"/>
              <a:t>Providence: A Declaration</a:t>
            </a:r>
          </a:p>
        </p:txBody>
      </p:sp>
      <p:grpSp>
        <p:nvGrpSpPr>
          <p:cNvPr id="4099" name="Group 20">
            <a:extLst>
              <a:ext uri="{FF2B5EF4-FFF2-40B4-BE49-F238E27FC236}">
                <a16:creationId xmlns:a16="http://schemas.microsoft.com/office/drawing/2014/main" id="{7FC99BC2-A955-4037-BF9B-F4634398E04E}"/>
              </a:ext>
            </a:extLst>
          </p:cNvPr>
          <p:cNvGrpSpPr>
            <a:grpSpLocks/>
          </p:cNvGrpSpPr>
          <p:nvPr/>
        </p:nvGrpSpPr>
        <p:grpSpPr bwMode="auto">
          <a:xfrm>
            <a:off x="3886200" y="1371600"/>
            <a:ext cx="7696200" cy="5486400"/>
            <a:chOff x="144" y="240"/>
            <a:chExt cx="5424" cy="3949"/>
          </a:xfrm>
        </p:grpSpPr>
        <p:grpSp>
          <p:nvGrpSpPr>
            <p:cNvPr id="4124" name="Group 21">
              <a:extLst>
                <a:ext uri="{FF2B5EF4-FFF2-40B4-BE49-F238E27FC236}">
                  <a16:creationId xmlns:a16="http://schemas.microsoft.com/office/drawing/2014/main" id="{3737F058-4AF4-4742-A40B-6E71D78C7804}"/>
                </a:ext>
              </a:extLst>
            </p:cNvPr>
            <p:cNvGrpSpPr>
              <a:grpSpLocks/>
            </p:cNvGrpSpPr>
            <p:nvPr/>
          </p:nvGrpSpPr>
          <p:grpSpPr bwMode="auto">
            <a:xfrm>
              <a:off x="144" y="240"/>
              <a:ext cx="5424" cy="3949"/>
              <a:chOff x="144" y="144"/>
              <a:chExt cx="5424" cy="4093"/>
            </a:xfrm>
          </p:grpSpPr>
          <p:sp>
            <p:nvSpPr>
              <p:cNvPr id="4126" name="Freeform 22">
                <a:extLst>
                  <a:ext uri="{FF2B5EF4-FFF2-40B4-BE49-F238E27FC236}">
                    <a16:creationId xmlns:a16="http://schemas.microsoft.com/office/drawing/2014/main" id="{C996B6B2-8807-4296-8B97-ECE7FE9326F8}"/>
                  </a:ext>
                </a:extLst>
              </p:cNvPr>
              <p:cNvSpPr>
                <a:spLocks/>
              </p:cNvSpPr>
              <p:nvPr/>
            </p:nvSpPr>
            <p:spPr bwMode="auto">
              <a:xfrm>
                <a:off x="144" y="455"/>
                <a:ext cx="5424" cy="3782"/>
              </a:xfrm>
              <a:custGeom>
                <a:avLst/>
                <a:gdLst>
                  <a:gd name="T0" fmla="*/ 72 w 5424"/>
                  <a:gd name="T1" fmla="*/ 0 h 3782"/>
                  <a:gd name="T2" fmla="*/ 5352 w 5424"/>
                  <a:gd name="T3" fmla="*/ 0 h 3782"/>
                  <a:gd name="T4" fmla="*/ 5364 w 5424"/>
                  <a:gd name="T5" fmla="*/ 0 h 3782"/>
                  <a:gd name="T6" fmla="*/ 5376 w 5424"/>
                  <a:gd name="T7" fmla="*/ 0 h 3782"/>
                  <a:gd name="T8" fmla="*/ 5388 w 5424"/>
                  <a:gd name="T9" fmla="*/ 11 h 3782"/>
                  <a:gd name="T10" fmla="*/ 5400 w 5424"/>
                  <a:gd name="T11" fmla="*/ 11 h 3782"/>
                  <a:gd name="T12" fmla="*/ 5412 w 5424"/>
                  <a:gd name="T13" fmla="*/ 22 h 3782"/>
                  <a:gd name="T14" fmla="*/ 5424 w 5424"/>
                  <a:gd name="T15" fmla="*/ 33 h 3782"/>
                  <a:gd name="T16" fmla="*/ 5424 w 5424"/>
                  <a:gd name="T17" fmla="*/ 44 h 3782"/>
                  <a:gd name="T18" fmla="*/ 5424 w 5424"/>
                  <a:gd name="T19" fmla="*/ 55 h 3782"/>
                  <a:gd name="T20" fmla="*/ 5424 w 5424"/>
                  <a:gd name="T21" fmla="*/ 3727 h 3782"/>
                  <a:gd name="T22" fmla="*/ 5424 w 5424"/>
                  <a:gd name="T23" fmla="*/ 3738 h 3782"/>
                  <a:gd name="T24" fmla="*/ 5424 w 5424"/>
                  <a:gd name="T25" fmla="*/ 3749 h 3782"/>
                  <a:gd name="T26" fmla="*/ 5412 w 5424"/>
                  <a:gd name="T27" fmla="*/ 3760 h 3782"/>
                  <a:gd name="T28" fmla="*/ 5400 w 5424"/>
                  <a:gd name="T29" fmla="*/ 3760 h 3782"/>
                  <a:gd name="T30" fmla="*/ 5388 w 5424"/>
                  <a:gd name="T31" fmla="*/ 3771 h 3782"/>
                  <a:gd name="T32" fmla="*/ 5376 w 5424"/>
                  <a:gd name="T33" fmla="*/ 3782 h 3782"/>
                  <a:gd name="T34" fmla="*/ 5364 w 5424"/>
                  <a:gd name="T35" fmla="*/ 3782 h 3782"/>
                  <a:gd name="T36" fmla="*/ 5352 w 5424"/>
                  <a:gd name="T37" fmla="*/ 3782 h 3782"/>
                  <a:gd name="T38" fmla="*/ 72 w 5424"/>
                  <a:gd name="T39" fmla="*/ 3782 h 3782"/>
                  <a:gd name="T40" fmla="*/ 60 w 5424"/>
                  <a:gd name="T41" fmla="*/ 3782 h 3782"/>
                  <a:gd name="T42" fmla="*/ 48 w 5424"/>
                  <a:gd name="T43" fmla="*/ 3782 h 3782"/>
                  <a:gd name="T44" fmla="*/ 36 w 5424"/>
                  <a:gd name="T45" fmla="*/ 3771 h 3782"/>
                  <a:gd name="T46" fmla="*/ 24 w 5424"/>
                  <a:gd name="T47" fmla="*/ 3760 h 3782"/>
                  <a:gd name="T48" fmla="*/ 12 w 5424"/>
                  <a:gd name="T49" fmla="*/ 3760 h 3782"/>
                  <a:gd name="T50" fmla="*/ 0 w 5424"/>
                  <a:gd name="T51" fmla="*/ 3749 h 3782"/>
                  <a:gd name="T52" fmla="*/ 0 w 5424"/>
                  <a:gd name="T53" fmla="*/ 3738 h 3782"/>
                  <a:gd name="T54" fmla="*/ 0 w 5424"/>
                  <a:gd name="T55" fmla="*/ 3727 h 3782"/>
                  <a:gd name="T56" fmla="*/ 0 w 5424"/>
                  <a:gd name="T57" fmla="*/ 55 h 3782"/>
                  <a:gd name="T58" fmla="*/ 0 w 5424"/>
                  <a:gd name="T59" fmla="*/ 44 h 3782"/>
                  <a:gd name="T60" fmla="*/ 0 w 5424"/>
                  <a:gd name="T61" fmla="*/ 33 h 3782"/>
                  <a:gd name="T62" fmla="*/ 12 w 5424"/>
                  <a:gd name="T63" fmla="*/ 22 h 3782"/>
                  <a:gd name="T64" fmla="*/ 24 w 5424"/>
                  <a:gd name="T65" fmla="*/ 11 h 3782"/>
                  <a:gd name="T66" fmla="*/ 36 w 5424"/>
                  <a:gd name="T67" fmla="*/ 11 h 3782"/>
                  <a:gd name="T68" fmla="*/ 48 w 5424"/>
                  <a:gd name="T69" fmla="*/ 0 h 3782"/>
                  <a:gd name="T70" fmla="*/ 60 w 5424"/>
                  <a:gd name="T71" fmla="*/ 0 h 3782"/>
                  <a:gd name="T72" fmla="*/ 72 w 5424"/>
                  <a:gd name="T73" fmla="*/ 0 h 37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24"/>
                  <a:gd name="T112" fmla="*/ 0 h 3782"/>
                  <a:gd name="T113" fmla="*/ 5424 w 5424"/>
                  <a:gd name="T114" fmla="*/ 3782 h 37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24" h="3782">
                    <a:moveTo>
                      <a:pt x="72" y="0"/>
                    </a:moveTo>
                    <a:lnTo>
                      <a:pt x="5352" y="0"/>
                    </a:lnTo>
                    <a:lnTo>
                      <a:pt x="5364" y="0"/>
                    </a:lnTo>
                    <a:lnTo>
                      <a:pt x="5376" y="0"/>
                    </a:lnTo>
                    <a:lnTo>
                      <a:pt x="5388" y="11"/>
                    </a:lnTo>
                    <a:lnTo>
                      <a:pt x="5400" y="11"/>
                    </a:lnTo>
                    <a:lnTo>
                      <a:pt x="5412" y="22"/>
                    </a:lnTo>
                    <a:lnTo>
                      <a:pt x="5424" y="33"/>
                    </a:lnTo>
                    <a:lnTo>
                      <a:pt x="5424" y="44"/>
                    </a:lnTo>
                    <a:lnTo>
                      <a:pt x="5424" y="55"/>
                    </a:lnTo>
                    <a:lnTo>
                      <a:pt x="5424" y="3727"/>
                    </a:lnTo>
                    <a:lnTo>
                      <a:pt x="5424" y="3738"/>
                    </a:lnTo>
                    <a:lnTo>
                      <a:pt x="5424" y="3749"/>
                    </a:lnTo>
                    <a:lnTo>
                      <a:pt x="5412" y="3760"/>
                    </a:lnTo>
                    <a:lnTo>
                      <a:pt x="5400" y="3760"/>
                    </a:lnTo>
                    <a:lnTo>
                      <a:pt x="5388" y="3771"/>
                    </a:lnTo>
                    <a:lnTo>
                      <a:pt x="5376" y="3782"/>
                    </a:lnTo>
                    <a:lnTo>
                      <a:pt x="5364" y="3782"/>
                    </a:lnTo>
                    <a:lnTo>
                      <a:pt x="5352" y="3782"/>
                    </a:lnTo>
                    <a:lnTo>
                      <a:pt x="72" y="3782"/>
                    </a:lnTo>
                    <a:lnTo>
                      <a:pt x="60" y="3782"/>
                    </a:lnTo>
                    <a:lnTo>
                      <a:pt x="48" y="3782"/>
                    </a:lnTo>
                    <a:lnTo>
                      <a:pt x="36" y="3771"/>
                    </a:lnTo>
                    <a:lnTo>
                      <a:pt x="24" y="3760"/>
                    </a:lnTo>
                    <a:lnTo>
                      <a:pt x="12" y="3760"/>
                    </a:lnTo>
                    <a:lnTo>
                      <a:pt x="0" y="3749"/>
                    </a:lnTo>
                    <a:lnTo>
                      <a:pt x="0" y="3738"/>
                    </a:lnTo>
                    <a:lnTo>
                      <a:pt x="0" y="3727"/>
                    </a:lnTo>
                    <a:lnTo>
                      <a:pt x="0" y="55"/>
                    </a:lnTo>
                    <a:lnTo>
                      <a:pt x="0" y="44"/>
                    </a:lnTo>
                    <a:lnTo>
                      <a:pt x="0" y="33"/>
                    </a:lnTo>
                    <a:lnTo>
                      <a:pt x="12" y="22"/>
                    </a:lnTo>
                    <a:lnTo>
                      <a:pt x="24" y="11"/>
                    </a:lnTo>
                    <a:lnTo>
                      <a:pt x="36" y="11"/>
                    </a:lnTo>
                    <a:lnTo>
                      <a:pt x="48" y="0"/>
                    </a:lnTo>
                    <a:lnTo>
                      <a:pt x="60"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23">
                <a:extLst>
                  <a:ext uri="{FF2B5EF4-FFF2-40B4-BE49-F238E27FC236}">
                    <a16:creationId xmlns:a16="http://schemas.microsoft.com/office/drawing/2014/main" id="{ECA532A4-4536-48A1-B74F-6AD9C37B202D}"/>
                  </a:ext>
                </a:extLst>
              </p:cNvPr>
              <p:cNvSpPr>
                <a:spLocks/>
              </p:cNvSpPr>
              <p:nvPr/>
            </p:nvSpPr>
            <p:spPr bwMode="auto">
              <a:xfrm>
                <a:off x="144" y="455"/>
                <a:ext cx="5424" cy="3782"/>
              </a:xfrm>
              <a:custGeom>
                <a:avLst/>
                <a:gdLst>
                  <a:gd name="T0" fmla="*/ 72 w 5424"/>
                  <a:gd name="T1" fmla="*/ 0 h 3782"/>
                  <a:gd name="T2" fmla="*/ 5352 w 5424"/>
                  <a:gd name="T3" fmla="*/ 0 h 3782"/>
                  <a:gd name="T4" fmla="*/ 5364 w 5424"/>
                  <a:gd name="T5" fmla="*/ 0 h 3782"/>
                  <a:gd name="T6" fmla="*/ 5376 w 5424"/>
                  <a:gd name="T7" fmla="*/ 0 h 3782"/>
                  <a:gd name="T8" fmla="*/ 5388 w 5424"/>
                  <a:gd name="T9" fmla="*/ 11 h 3782"/>
                  <a:gd name="T10" fmla="*/ 5400 w 5424"/>
                  <a:gd name="T11" fmla="*/ 11 h 3782"/>
                  <a:gd name="T12" fmla="*/ 5412 w 5424"/>
                  <a:gd name="T13" fmla="*/ 22 h 3782"/>
                  <a:gd name="T14" fmla="*/ 5424 w 5424"/>
                  <a:gd name="T15" fmla="*/ 33 h 3782"/>
                  <a:gd name="T16" fmla="*/ 5424 w 5424"/>
                  <a:gd name="T17" fmla="*/ 44 h 3782"/>
                  <a:gd name="T18" fmla="*/ 5424 w 5424"/>
                  <a:gd name="T19" fmla="*/ 55 h 3782"/>
                  <a:gd name="T20" fmla="*/ 5424 w 5424"/>
                  <a:gd name="T21" fmla="*/ 3727 h 3782"/>
                  <a:gd name="T22" fmla="*/ 5424 w 5424"/>
                  <a:gd name="T23" fmla="*/ 3738 h 3782"/>
                  <a:gd name="T24" fmla="*/ 5424 w 5424"/>
                  <a:gd name="T25" fmla="*/ 3749 h 3782"/>
                  <a:gd name="T26" fmla="*/ 5412 w 5424"/>
                  <a:gd name="T27" fmla="*/ 3760 h 3782"/>
                  <a:gd name="T28" fmla="*/ 5400 w 5424"/>
                  <a:gd name="T29" fmla="*/ 3760 h 3782"/>
                  <a:gd name="T30" fmla="*/ 5388 w 5424"/>
                  <a:gd name="T31" fmla="*/ 3771 h 3782"/>
                  <a:gd name="T32" fmla="*/ 5376 w 5424"/>
                  <a:gd name="T33" fmla="*/ 3782 h 3782"/>
                  <a:gd name="T34" fmla="*/ 5364 w 5424"/>
                  <a:gd name="T35" fmla="*/ 3782 h 3782"/>
                  <a:gd name="T36" fmla="*/ 5352 w 5424"/>
                  <a:gd name="T37" fmla="*/ 3782 h 3782"/>
                  <a:gd name="T38" fmla="*/ 72 w 5424"/>
                  <a:gd name="T39" fmla="*/ 3782 h 3782"/>
                  <a:gd name="T40" fmla="*/ 60 w 5424"/>
                  <a:gd name="T41" fmla="*/ 3782 h 3782"/>
                  <a:gd name="T42" fmla="*/ 48 w 5424"/>
                  <a:gd name="T43" fmla="*/ 3782 h 3782"/>
                  <a:gd name="T44" fmla="*/ 36 w 5424"/>
                  <a:gd name="T45" fmla="*/ 3771 h 3782"/>
                  <a:gd name="T46" fmla="*/ 24 w 5424"/>
                  <a:gd name="T47" fmla="*/ 3760 h 3782"/>
                  <a:gd name="T48" fmla="*/ 12 w 5424"/>
                  <a:gd name="T49" fmla="*/ 3760 h 3782"/>
                  <a:gd name="T50" fmla="*/ 0 w 5424"/>
                  <a:gd name="T51" fmla="*/ 3749 h 3782"/>
                  <a:gd name="T52" fmla="*/ 0 w 5424"/>
                  <a:gd name="T53" fmla="*/ 3738 h 3782"/>
                  <a:gd name="T54" fmla="*/ 0 w 5424"/>
                  <a:gd name="T55" fmla="*/ 3727 h 3782"/>
                  <a:gd name="T56" fmla="*/ 0 w 5424"/>
                  <a:gd name="T57" fmla="*/ 55 h 3782"/>
                  <a:gd name="T58" fmla="*/ 0 w 5424"/>
                  <a:gd name="T59" fmla="*/ 44 h 3782"/>
                  <a:gd name="T60" fmla="*/ 0 w 5424"/>
                  <a:gd name="T61" fmla="*/ 33 h 3782"/>
                  <a:gd name="T62" fmla="*/ 12 w 5424"/>
                  <a:gd name="T63" fmla="*/ 22 h 3782"/>
                  <a:gd name="T64" fmla="*/ 24 w 5424"/>
                  <a:gd name="T65" fmla="*/ 11 h 3782"/>
                  <a:gd name="T66" fmla="*/ 36 w 5424"/>
                  <a:gd name="T67" fmla="*/ 11 h 3782"/>
                  <a:gd name="T68" fmla="*/ 48 w 5424"/>
                  <a:gd name="T69" fmla="*/ 0 h 3782"/>
                  <a:gd name="T70" fmla="*/ 60 w 5424"/>
                  <a:gd name="T71" fmla="*/ 0 h 3782"/>
                  <a:gd name="T72" fmla="*/ 72 w 5424"/>
                  <a:gd name="T73" fmla="*/ 0 h 37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24"/>
                  <a:gd name="T112" fmla="*/ 0 h 3782"/>
                  <a:gd name="T113" fmla="*/ 5424 w 5424"/>
                  <a:gd name="T114" fmla="*/ 3782 h 37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24" h="3782">
                    <a:moveTo>
                      <a:pt x="72" y="0"/>
                    </a:moveTo>
                    <a:lnTo>
                      <a:pt x="5352" y="0"/>
                    </a:lnTo>
                    <a:lnTo>
                      <a:pt x="5364" y="0"/>
                    </a:lnTo>
                    <a:lnTo>
                      <a:pt x="5376" y="0"/>
                    </a:lnTo>
                    <a:lnTo>
                      <a:pt x="5388" y="11"/>
                    </a:lnTo>
                    <a:lnTo>
                      <a:pt x="5400" y="11"/>
                    </a:lnTo>
                    <a:lnTo>
                      <a:pt x="5412" y="22"/>
                    </a:lnTo>
                    <a:lnTo>
                      <a:pt x="5424" y="33"/>
                    </a:lnTo>
                    <a:lnTo>
                      <a:pt x="5424" y="44"/>
                    </a:lnTo>
                    <a:lnTo>
                      <a:pt x="5424" y="55"/>
                    </a:lnTo>
                    <a:lnTo>
                      <a:pt x="5424" y="3727"/>
                    </a:lnTo>
                    <a:lnTo>
                      <a:pt x="5424" y="3738"/>
                    </a:lnTo>
                    <a:lnTo>
                      <a:pt x="5424" y="3749"/>
                    </a:lnTo>
                    <a:lnTo>
                      <a:pt x="5412" y="3760"/>
                    </a:lnTo>
                    <a:lnTo>
                      <a:pt x="5400" y="3760"/>
                    </a:lnTo>
                    <a:lnTo>
                      <a:pt x="5388" y="3771"/>
                    </a:lnTo>
                    <a:lnTo>
                      <a:pt x="5376" y="3782"/>
                    </a:lnTo>
                    <a:lnTo>
                      <a:pt x="5364" y="3782"/>
                    </a:lnTo>
                    <a:lnTo>
                      <a:pt x="5352" y="3782"/>
                    </a:lnTo>
                    <a:lnTo>
                      <a:pt x="72" y="3782"/>
                    </a:lnTo>
                    <a:lnTo>
                      <a:pt x="60" y="3782"/>
                    </a:lnTo>
                    <a:lnTo>
                      <a:pt x="48" y="3782"/>
                    </a:lnTo>
                    <a:lnTo>
                      <a:pt x="36" y="3771"/>
                    </a:lnTo>
                    <a:lnTo>
                      <a:pt x="24" y="3760"/>
                    </a:lnTo>
                    <a:lnTo>
                      <a:pt x="12" y="3760"/>
                    </a:lnTo>
                    <a:lnTo>
                      <a:pt x="0" y="3749"/>
                    </a:lnTo>
                    <a:lnTo>
                      <a:pt x="0" y="3738"/>
                    </a:lnTo>
                    <a:lnTo>
                      <a:pt x="0" y="3727"/>
                    </a:lnTo>
                    <a:lnTo>
                      <a:pt x="0" y="55"/>
                    </a:lnTo>
                    <a:lnTo>
                      <a:pt x="0" y="44"/>
                    </a:lnTo>
                    <a:lnTo>
                      <a:pt x="0" y="33"/>
                    </a:lnTo>
                    <a:lnTo>
                      <a:pt x="12" y="22"/>
                    </a:lnTo>
                    <a:lnTo>
                      <a:pt x="24" y="11"/>
                    </a:lnTo>
                    <a:lnTo>
                      <a:pt x="36" y="11"/>
                    </a:lnTo>
                    <a:lnTo>
                      <a:pt x="48" y="0"/>
                    </a:lnTo>
                    <a:lnTo>
                      <a:pt x="60" y="0"/>
                    </a:lnTo>
                    <a:lnTo>
                      <a:pt x="72" y="0"/>
                    </a:lnTo>
                  </a:path>
                </a:pathLst>
              </a:custGeom>
              <a:noFill/>
              <a:ln w="0">
                <a:solidFill>
                  <a:srgbClr val="0E0D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8" name="Freeform 24">
                <a:extLst>
                  <a:ext uri="{FF2B5EF4-FFF2-40B4-BE49-F238E27FC236}">
                    <a16:creationId xmlns:a16="http://schemas.microsoft.com/office/drawing/2014/main" id="{F8764607-D788-4FC6-A49C-16153A862B38}"/>
                  </a:ext>
                </a:extLst>
              </p:cNvPr>
              <p:cNvSpPr>
                <a:spLocks/>
              </p:cNvSpPr>
              <p:nvPr/>
            </p:nvSpPr>
            <p:spPr bwMode="auto">
              <a:xfrm>
                <a:off x="337" y="166"/>
                <a:ext cx="2507" cy="3971"/>
              </a:xfrm>
              <a:custGeom>
                <a:avLst/>
                <a:gdLst>
                  <a:gd name="T0" fmla="*/ 2507 w 2507"/>
                  <a:gd name="T1" fmla="*/ 3960 h 3971"/>
                  <a:gd name="T2" fmla="*/ 2495 w 2507"/>
                  <a:gd name="T3" fmla="*/ 3916 h 3971"/>
                  <a:gd name="T4" fmla="*/ 2483 w 2507"/>
                  <a:gd name="T5" fmla="*/ 3860 h 3971"/>
                  <a:gd name="T6" fmla="*/ 2459 w 2507"/>
                  <a:gd name="T7" fmla="*/ 3805 h 3971"/>
                  <a:gd name="T8" fmla="*/ 2435 w 2507"/>
                  <a:gd name="T9" fmla="*/ 3738 h 3971"/>
                  <a:gd name="T10" fmla="*/ 2398 w 2507"/>
                  <a:gd name="T11" fmla="*/ 3683 h 3971"/>
                  <a:gd name="T12" fmla="*/ 2350 w 2507"/>
                  <a:gd name="T13" fmla="*/ 3627 h 3971"/>
                  <a:gd name="T14" fmla="*/ 2302 w 2507"/>
                  <a:gd name="T15" fmla="*/ 3583 h 3971"/>
                  <a:gd name="T16" fmla="*/ 2230 w 2507"/>
                  <a:gd name="T17" fmla="*/ 3550 h 3971"/>
                  <a:gd name="T18" fmla="*/ 2145 w 2507"/>
                  <a:gd name="T19" fmla="*/ 3516 h 3971"/>
                  <a:gd name="T20" fmla="*/ 2049 w 2507"/>
                  <a:gd name="T21" fmla="*/ 3494 h 3971"/>
                  <a:gd name="T22" fmla="*/ 1940 w 2507"/>
                  <a:gd name="T23" fmla="*/ 3483 h 3971"/>
                  <a:gd name="T24" fmla="*/ 1808 w 2507"/>
                  <a:gd name="T25" fmla="*/ 3472 h 3971"/>
                  <a:gd name="T26" fmla="*/ 1675 w 2507"/>
                  <a:gd name="T27" fmla="*/ 3472 h 3971"/>
                  <a:gd name="T28" fmla="*/ 1531 w 2507"/>
                  <a:gd name="T29" fmla="*/ 3461 h 3971"/>
                  <a:gd name="T30" fmla="*/ 1374 w 2507"/>
                  <a:gd name="T31" fmla="*/ 3461 h 3971"/>
                  <a:gd name="T32" fmla="*/ 1217 w 2507"/>
                  <a:gd name="T33" fmla="*/ 3461 h 3971"/>
                  <a:gd name="T34" fmla="*/ 1061 w 2507"/>
                  <a:gd name="T35" fmla="*/ 3461 h 3971"/>
                  <a:gd name="T36" fmla="*/ 892 w 2507"/>
                  <a:gd name="T37" fmla="*/ 3450 h 3971"/>
                  <a:gd name="T38" fmla="*/ 723 w 2507"/>
                  <a:gd name="T39" fmla="*/ 3439 h 3971"/>
                  <a:gd name="T40" fmla="*/ 554 w 2507"/>
                  <a:gd name="T41" fmla="*/ 3417 h 3971"/>
                  <a:gd name="T42" fmla="*/ 398 w 2507"/>
                  <a:gd name="T43" fmla="*/ 3394 h 3971"/>
                  <a:gd name="T44" fmla="*/ 241 w 2507"/>
                  <a:gd name="T45" fmla="*/ 3372 h 3971"/>
                  <a:gd name="T46" fmla="*/ 84 w 2507"/>
                  <a:gd name="T47" fmla="*/ 3328 h 3971"/>
                  <a:gd name="T48" fmla="*/ 0 w 2507"/>
                  <a:gd name="T49" fmla="*/ 0 h 3971"/>
                  <a:gd name="T50" fmla="*/ 157 w 2507"/>
                  <a:gd name="T51" fmla="*/ 45 h 3971"/>
                  <a:gd name="T52" fmla="*/ 313 w 2507"/>
                  <a:gd name="T53" fmla="*/ 78 h 3971"/>
                  <a:gd name="T54" fmla="*/ 470 w 2507"/>
                  <a:gd name="T55" fmla="*/ 111 h 3971"/>
                  <a:gd name="T56" fmla="*/ 639 w 2507"/>
                  <a:gd name="T57" fmla="*/ 122 h 3971"/>
                  <a:gd name="T58" fmla="*/ 807 w 2507"/>
                  <a:gd name="T59" fmla="*/ 144 h 3971"/>
                  <a:gd name="T60" fmla="*/ 976 w 2507"/>
                  <a:gd name="T61" fmla="*/ 155 h 3971"/>
                  <a:gd name="T62" fmla="*/ 1133 w 2507"/>
                  <a:gd name="T63" fmla="*/ 155 h 3971"/>
                  <a:gd name="T64" fmla="*/ 1302 w 2507"/>
                  <a:gd name="T65" fmla="*/ 155 h 3971"/>
                  <a:gd name="T66" fmla="*/ 1446 w 2507"/>
                  <a:gd name="T67" fmla="*/ 155 h 3971"/>
                  <a:gd name="T68" fmla="*/ 1603 w 2507"/>
                  <a:gd name="T69" fmla="*/ 167 h 3971"/>
                  <a:gd name="T70" fmla="*/ 1748 w 2507"/>
                  <a:gd name="T71" fmla="*/ 167 h 3971"/>
                  <a:gd name="T72" fmla="*/ 1868 w 2507"/>
                  <a:gd name="T73" fmla="*/ 178 h 3971"/>
                  <a:gd name="T74" fmla="*/ 1989 w 2507"/>
                  <a:gd name="T75" fmla="*/ 189 h 3971"/>
                  <a:gd name="T76" fmla="*/ 2097 w 2507"/>
                  <a:gd name="T77" fmla="*/ 200 h 3971"/>
                  <a:gd name="T78" fmla="*/ 2194 w 2507"/>
                  <a:gd name="T79" fmla="*/ 233 h 3971"/>
                  <a:gd name="T80" fmla="*/ 2266 w 2507"/>
                  <a:gd name="T81" fmla="*/ 266 h 3971"/>
                  <a:gd name="T82" fmla="*/ 2326 w 2507"/>
                  <a:gd name="T83" fmla="*/ 300 h 3971"/>
                  <a:gd name="T84" fmla="*/ 2374 w 2507"/>
                  <a:gd name="T85" fmla="*/ 355 h 3971"/>
                  <a:gd name="T86" fmla="*/ 2411 w 2507"/>
                  <a:gd name="T87" fmla="*/ 411 h 3971"/>
                  <a:gd name="T88" fmla="*/ 2447 w 2507"/>
                  <a:gd name="T89" fmla="*/ 466 h 3971"/>
                  <a:gd name="T90" fmla="*/ 2471 w 2507"/>
                  <a:gd name="T91" fmla="*/ 533 h 3971"/>
                  <a:gd name="T92" fmla="*/ 2495 w 2507"/>
                  <a:gd name="T93" fmla="*/ 588 h 3971"/>
                  <a:gd name="T94" fmla="*/ 2507 w 2507"/>
                  <a:gd name="T95" fmla="*/ 632 h 3971"/>
                  <a:gd name="T96" fmla="*/ 2507 w 2507"/>
                  <a:gd name="T97" fmla="*/ 666 h 39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7"/>
                  <a:gd name="T148" fmla="*/ 0 h 3971"/>
                  <a:gd name="T149" fmla="*/ 2507 w 2507"/>
                  <a:gd name="T150" fmla="*/ 3971 h 39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7" h="3971">
                    <a:moveTo>
                      <a:pt x="2507" y="3971"/>
                    </a:moveTo>
                    <a:lnTo>
                      <a:pt x="2507" y="3960"/>
                    </a:lnTo>
                    <a:lnTo>
                      <a:pt x="2507" y="3938"/>
                    </a:lnTo>
                    <a:lnTo>
                      <a:pt x="2495" y="3916"/>
                    </a:lnTo>
                    <a:lnTo>
                      <a:pt x="2495" y="3894"/>
                    </a:lnTo>
                    <a:lnTo>
                      <a:pt x="2483" y="3860"/>
                    </a:lnTo>
                    <a:lnTo>
                      <a:pt x="2471" y="3827"/>
                    </a:lnTo>
                    <a:lnTo>
                      <a:pt x="2459" y="3805"/>
                    </a:lnTo>
                    <a:lnTo>
                      <a:pt x="2447" y="3772"/>
                    </a:lnTo>
                    <a:lnTo>
                      <a:pt x="2435" y="3738"/>
                    </a:lnTo>
                    <a:lnTo>
                      <a:pt x="2411" y="3716"/>
                    </a:lnTo>
                    <a:lnTo>
                      <a:pt x="2398" y="3683"/>
                    </a:lnTo>
                    <a:lnTo>
                      <a:pt x="2374" y="3661"/>
                    </a:lnTo>
                    <a:lnTo>
                      <a:pt x="2350" y="3627"/>
                    </a:lnTo>
                    <a:lnTo>
                      <a:pt x="2326" y="3605"/>
                    </a:lnTo>
                    <a:lnTo>
                      <a:pt x="2302" y="3583"/>
                    </a:lnTo>
                    <a:lnTo>
                      <a:pt x="2266" y="3561"/>
                    </a:lnTo>
                    <a:lnTo>
                      <a:pt x="2230" y="3550"/>
                    </a:lnTo>
                    <a:lnTo>
                      <a:pt x="2194" y="3527"/>
                    </a:lnTo>
                    <a:lnTo>
                      <a:pt x="2145" y="3516"/>
                    </a:lnTo>
                    <a:lnTo>
                      <a:pt x="2097" y="3505"/>
                    </a:lnTo>
                    <a:lnTo>
                      <a:pt x="2049" y="3494"/>
                    </a:lnTo>
                    <a:lnTo>
                      <a:pt x="1989" y="3494"/>
                    </a:lnTo>
                    <a:lnTo>
                      <a:pt x="1940" y="3483"/>
                    </a:lnTo>
                    <a:lnTo>
                      <a:pt x="1868" y="3483"/>
                    </a:lnTo>
                    <a:lnTo>
                      <a:pt x="1808" y="3472"/>
                    </a:lnTo>
                    <a:lnTo>
                      <a:pt x="1748" y="3472"/>
                    </a:lnTo>
                    <a:lnTo>
                      <a:pt x="1675" y="3472"/>
                    </a:lnTo>
                    <a:lnTo>
                      <a:pt x="1603" y="3472"/>
                    </a:lnTo>
                    <a:lnTo>
                      <a:pt x="1531" y="3461"/>
                    </a:lnTo>
                    <a:lnTo>
                      <a:pt x="1446" y="3461"/>
                    </a:lnTo>
                    <a:lnTo>
                      <a:pt x="1374" y="3461"/>
                    </a:lnTo>
                    <a:lnTo>
                      <a:pt x="1302" y="3461"/>
                    </a:lnTo>
                    <a:lnTo>
                      <a:pt x="1217" y="3461"/>
                    </a:lnTo>
                    <a:lnTo>
                      <a:pt x="1133" y="3461"/>
                    </a:lnTo>
                    <a:lnTo>
                      <a:pt x="1061" y="3461"/>
                    </a:lnTo>
                    <a:lnTo>
                      <a:pt x="976" y="3450"/>
                    </a:lnTo>
                    <a:lnTo>
                      <a:pt x="892" y="3450"/>
                    </a:lnTo>
                    <a:lnTo>
                      <a:pt x="807" y="3450"/>
                    </a:lnTo>
                    <a:lnTo>
                      <a:pt x="723" y="3439"/>
                    </a:lnTo>
                    <a:lnTo>
                      <a:pt x="639" y="3428"/>
                    </a:lnTo>
                    <a:lnTo>
                      <a:pt x="554" y="3417"/>
                    </a:lnTo>
                    <a:lnTo>
                      <a:pt x="470" y="3417"/>
                    </a:lnTo>
                    <a:lnTo>
                      <a:pt x="398" y="3394"/>
                    </a:lnTo>
                    <a:lnTo>
                      <a:pt x="313" y="3383"/>
                    </a:lnTo>
                    <a:lnTo>
                      <a:pt x="241" y="3372"/>
                    </a:lnTo>
                    <a:lnTo>
                      <a:pt x="157" y="3350"/>
                    </a:lnTo>
                    <a:lnTo>
                      <a:pt x="84" y="3328"/>
                    </a:lnTo>
                    <a:lnTo>
                      <a:pt x="0" y="3306"/>
                    </a:lnTo>
                    <a:lnTo>
                      <a:pt x="0" y="0"/>
                    </a:lnTo>
                    <a:lnTo>
                      <a:pt x="84" y="22"/>
                    </a:lnTo>
                    <a:lnTo>
                      <a:pt x="157" y="45"/>
                    </a:lnTo>
                    <a:lnTo>
                      <a:pt x="241" y="67"/>
                    </a:lnTo>
                    <a:lnTo>
                      <a:pt x="313" y="78"/>
                    </a:lnTo>
                    <a:lnTo>
                      <a:pt x="398" y="100"/>
                    </a:lnTo>
                    <a:lnTo>
                      <a:pt x="470" y="111"/>
                    </a:lnTo>
                    <a:lnTo>
                      <a:pt x="554" y="122"/>
                    </a:lnTo>
                    <a:lnTo>
                      <a:pt x="639" y="122"/>
                    </a:lnTo>
                    <a:lnTo>
                      <a:pt x="723" y="133"/>
                    </a:lnTo>
                    <a:lnTo>
                      <a:pt x="807" y="144"/>
                    </a:lnTo>
                    <a:lnTo>
                      <a:pt x="892" y="144"/>
                    </a:lnTo>
                    <a:lnTo>
                      <a:pt x="976" y="155"/>
                    </a:lnTo>
                    <a:lnTo>
                      <a:pt x="1061" y="155"/>
                    </a:lnTo>
                    <a:lnTo>
                      <a:pt x="1133" y="155"/>
                    </a:lnTo>
                    <a:lnTo>
                      <a:pt x="1217" y="155"/>
                    </a:lnTo>
                    <a:lnTo>
                      <a:pt x="1302" y="155"/>
                    </a:lnTo>
                    <a:lnTo>
                      <a:pt x="1374" y="155"/>
                    </a:lnTo>
                    <a:lnTo>
                      <a:pt x="1446" y="155"/>
                    </a:lnTo>
                    <a:lnTo>
                      <a:pt x="1531" y="167"/>
                    </a:lnTo>
                    <a:lnTo>
                      <a:pt x="1603" y="167"/>
                    </a:lnTo>
                    <a:lnTo>
                      <a:pt x="1675" y="167"/>
                    </a:lnTo>
                    <a:lnTo>
                      <a:pt x="1748" y="167"/>
                    </a:lnTo>
                    <a:lnTo>
                      <a:pt x="1808" y="167"/>
                    </a:lnTo>
                    <a:lnTo>
                      <a:pt x="1868" y="178"/>
                    </a:lnTo>
                    <a:lnTo>
                      <a:pt x="1940" y="178"/>
                    </a:lnTo>
                    <a:lnTo>
                      <a:pt x="1989" y="189"/>
                    </a:lnTo>
                    <a:lnTo>
                      <a:pt x="2049" y="200"/>
                    </a:lnTo>
                    <a:lnTo>
                      <a:pt x="2097" y="200"/>
                    </a:lnTo>
                    <a:lnTo>
                      <a:pt x="2145" y="211"/>
                    </a:lnTo>
                    <a:lnTo>
                      <a:pt x="2194" y="233"/>
                    </a:lnTo>
                    <a:lnTo>
                      <a:pt x="2230" y="244"/>
                    </a:lnTo>
                    <a:lnTo>
                      <a:pt x="2266" y="266"/>
                    </a:lnTo>
                    <a:lnTo>
                      <a:pt x="2302" y="277"/>
                    </a:lnTo>
                    <a:lnTo>
                      <a:pt x="2326" y="300"/>
                    </a:lnTo>
                    <a:lnTo>
                      <a:pt x="2350" y="322"/>
                    </a:lnTo>
                    <a:lnTo>
                      <a:pt x="2374" y="355"/>
                    </a:lnTo>
                    <a:lnTo>
                      <a:pt x="2398" y="377"/>
                    </a:lnTo>
                    <a:lnTo>
                      <a:pt x="2411" y="411"/>
                    </a:lnTo>
                    <a:lnTo>
                      <a:pt x="2435" y="444"/>
                    </a:lnTo>
                    <a:lnTo>
                      <a:pt x="2447" y="466"/>
                    </a:lnTo>
                    <a:lnTo>
                      <a:pt x="2459" y="499"/>
                    </a:lnTo>
                    <a:lnTo>
                      <a:pt x="2471" y="533"/>
                    </a:lnTo>
                    <a:lnTo>
                      <a:pt x="2483" y="555"/>
                    </a:lnTo>
                    <a:lnTo>
                      <a:pt x="2495" y="588"/>
                    </a:lnTo>
                    <a:lnTo>
                      <a:pt x="2495" y="610"/>
                    </a:lnTo>
                    <a:lnTo>
                      <a:pt x="2507" y="632"/>
                    </a:lnTo>
                    <a:lnTo>
                      <a:pt x="2507" y="655"/>
                    </a:lnTo>
                    <a:lnTo>
                      <a:pt x="2507" y="666"/>
                    </a:lnTo>
                    <a:lnTo>
                      <a:pt x="2507" y="3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25">
                <a:extLst>
                  <a:ext uri="{FF2B5EF4-FFF2-40B4-BE49-F238E27FC236}">
                    <a16:creationId xmlns:a16="http://schemas.microsoft.com/office/drawing/2014/main" id="{12964526-D8C4-4976-BB9F-326002E2169A}"/>
                  </a:ext>
                </a:extLst>
              </p:cNvPr>
              <p:cNvSpPr>
                <a:spLocks/>
              </p:cNvSpPr>
              <p:nvPr/>
            </p:nvSpPr>
            <p:spPr bwMode="auto">
              <a:xfrm>
                <a:off x="337" y="166"/>
                <a:ext cx="2507" cy="3971"/>
              </a:xfrm>
              <a:custGeom>
                <a:avLst/>
                <a:gdLst>
                  <a:gd name="T0" fmla="*/ 2507 w 2507"/>
                  <a:gd name="T1" fmla="*/ 3960 h 3971"/>
                  <a:gd name="T2" fmla="*/ 2495 w 2507"/>
                  <a:gd name="T3" fmla="*/ 3916 h 3971"/>
                  <a:gd name="T4" fmla="*/ 2483 w 2507"/>
                  <a:gd name="T5" fmla="*/ 3860 h 3971"/>
                  <a:gd name="T6" fmla="*/ 2459 w 2507"/>
                  <a:gd name="T7" fmla="*/ 3805 h 3971"/>
                  <a:gd name="T8" fmla="*/ 2435 w 2507"/>
                  <a:gd name="T9" fmla="*/ 3738 h 3971"/>
                  <a:gd name="T10" fmla="*/ 2398 w 2507"/>
                  <a:gd name="T11" fmla="*/ 3683 h 3971"/>
                  <a:gd name="T12" fmla="*/ 2350 w 2507"/>
                  <a:gd name="T13" fmla="*/ 3627 h 3971"/>
                  <a:gd name="T14" fmla="*/ 2302 w 2507"/>
                  <a:gd name="T15" fmla="*/ 3583 h 3971"/>
                  <a:gd name="T16" fmla="*/ 2230 w 2507"/>
                  <a:gd name="T17" fmla="*/ 3550 h 3971"/>
                  <a:gd name="T18" fmla="*/ 2145 w 2507"/>
                  <a:gd name="T19" fmla="*/ 3516 h 3971"/>
                  <a:gd name="T20" fmla="*/ 2049 w 2507"/>
                  <a:gd name="T21" fmla="*/ 3494 h 3971"/>
                  <a:gd name="T22" fmla="*/ 1940 w 2507"/>
                  <a:gd name="T23" fmla="*/ 3483 h 3971"/>
                  <a:gd name="T24" fmla="*/ 1808 w 2507"/>
                  <a:gd name="T25" fmla="*/ 3472 h 3971"/>
                  <a:gd name="T26" fmla="*/ 1675 w 2507"/>
                  <a:gd name="T27" fmla="*/ 3472 h 3971"/>
                  <a:gd name="T28" fmla="*/ 1531 w 2507"/>
                  <a:gd name="T29" fmla="*/ 3461 h 3971"/>
                  <a:gd name="T30" fmla="*/ 1374 w 2507"/>
                  <a:gd name="T31" fmla="*/ 3461 h 3971"/>
                  <a:gd name="T32" fmla="*/ 1217 w 2507"/>
                  <a:gd name="T33" fmla="*/ 3461 h 3971"/>
                  <a:gd name="T34" fmla="*/ 1061 w 2507"/>
                  <a:gd name="T35" fmla="*/ 3461 h 3971"/>
                  <a:gd name="T36" fmla="*/ 892 w 2507"/>
                  <a:gd name="T37" fmla="*/ 3450 h 3971"/>
                  <a:gd name="T38" fmla="*/ 723 w 2507"/>
                  <a:gd name="T39" fmla="*/ 3439 h 3971"/>
                  <a:gd name="T40" fmla="*/ 554 w 2507"/>
                  <a:gd name="T41" fmla="*/ 3417 h 3971"/>
                  <a:gd name="T42" fmla="*/ 398 w 2507"/>
                  <a:gd name="T43" fmla="*/ 3394 h 3971"/>
                  <a:gd name="T44" fmla="*/ 241 w 2507"/>
                  <a:gd name="T45" fmla="*/ 3372 h 3971"/>
                  <a:gd name="T46" fmla="*/ 84 w 2507"/>
                  <a:gd name="T47" fmla="*/ 3328 h 3971"/>
                  <a:gd name="T48" fmla="*/ 0 w 2507"/>
                  <a:gd name="T49" fmla="*/ 0 h 3971"/>
                  <a:gd name="T50" fmla="*/ 157 w 2507"/>
                  <a:gd name="T51" fmla="*/ 45 h 3971"/>
                  <a:gd name="T52" fmla="*/ 313 w 2507"/>
                  <a:gd name="T53" fmla="*/ 78 h 3971"/>
                  <a:gd name="T54" fmla="*/ 470 w 2507"/>
                  <a:gd name="T55" fmla="*/ 111 h 3971"/>
                  <a:gd name="T56" fmla="*/ 639 w 2507"/>
                  <a:gd name="T57" fmla="*/ 122 h 3971"/>
                  <a:gd name="T58" fmla="*/ 807 w 2507"/>
                  <a:gd name="T59" fmla="*/ 144 h 3971"/>
                  <a:gd name="T60" fmla="*/ 976 w 2507"/>
                  <a:gd name="T61" fmla="*/ 155 h 3971"/>
                  <a:gd name="T62" fmla="*/ 1133 w 2507"/>
                  <a:gd name="T63" fmla="*/ 155 h 3971"/>
                  <a:gd name="T64" fmla="*/ 1302 w 2507"/>
                  <a:gd name="T65" fmla="*/ 155 h 3971"/>
                  <a:gd name="T66" fmla="*/ 1446 w 2507"/>
                  <a:gd name="T67" fmla="*/ 155 h 3971"/>
                  <a:gd name="T68" fmla="*/ 1603 w 2507"/>
                  <a:gd name="T69" fmla="*/ 167 h 3971"/>
                  <a:gd name="T70" fmla="*/ 1748 w 2507"/>
                  <a:gd name="T71" fmla="*/ 167 h 3971"/>
                  <a:gd name="T72" fmla="*/ 1868 w 2507"/>
                  <a:gd name="T73" fmla="*/ 178 h 3971"/>
                  <a:gd name="T74" fmla="*/ 1989 w 2507"/>
                  <a:gd name="T75" fmla="*/ 189 h 3971"/>
                  <a:gd name="T76" fmla="*/ 2097 w 2507"/>
                  <a:gd name="T77" fmla="*/ 200 h 3971"/>
                  <a:gd name="T78" fmla="*/ 2194 w 2507"/>
                  <a:gd name="T79" fmla="*/ 233 h 3971"/>
                  <a:gd name="T80" fmla="*/ 2266 w 2507"/>
                  <a:gd name="T81" fmla="*/ 266 h 3971"/>
                  <a:gd name="T82" fmla="*/ 2326 w 2507"/>
                  <a:gd name="T83" fmla="*/ 300 h 3971"/>
                  <a:gd name="T84" fmla="*/ 2374 w 2507"/>
                  <a:gd name="T85" fmla="*/ 355 h 3971"/>
                  <a:gd name="T86" fmla="*/ 2411 w 2507"/>
                  <a:gd name="T87" fmla="*/ 411 h 3971"/>
                  <a:gd name="T88" fmla="*/ 2447 w 2507"/>
                  <a:gd name="T89" fmla="*/ 466 h 3971"/>
                  <a:gd name="T90" fmla="*/ 2471 w 2507"/>
                  <a:gd name="T91" fmla="*/ 533 h 3971"/>
                  <a:gd name="T92" fmla="*/ 2495 w 2507"/>
                  <a:gd name="T93" fmla="*/ 588 h 3971"/>
                  <a:gd name="T94" fmla="*/ 2507 w 2507"/>
                  <a:gd name="T95" fmla="*/ 632 h 3971"/>
                  <a:gd name="T96" fmla="*/ 2507 w 2507"/>
                  <a:gd name="T97" fmla="*/ 666 h 39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7"/>
                  <a:gd name="T148" fmla="*/ 0 h 3971"/>
                  <a:gd name="T149" fmla="*/ 2507 w 2507"/>
                  <a:gd name="T150" fmla="*/ 3971 h 39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7" h="3971">
                    <a:moveTo>
                      <a:pt x="2507" y="3971"/>
                    </a:moveTo>
                    <a:lnTo>
                      <a:pt x="2507" y="3960"/>
                    </a:lnTo>
                    <a:lnTo>
                      <a:pt x="2507" y="3938"/>
                    </a:lnTo>
                    <a:lnTo>
                      <a:pt x="2495" y="3916"/>
                    </a:lnTo>
                    <a:lnTo>
                      <a:pt x="2495" y="3894"/>
                    </a:lnTo>
                    <a:lnTo>
                      <a:pt x="2483" y="3860"/>
                    </a:lnTo>
                    <a:lnTo>
                      <a:pt x="2471" y="3827"/>
                    </a:lnTo>
                    <a:lnTo>
                      <a:pt x="2459" y="3805"/>
                    </a:lnTo>
                    <a:lnTo>
                      <a:pt x="2447" y="3772"/>
                    </a:lnTo>
                    <a:lnTo>
                      <a:pt x="2435" y="3738"/>
                    </a:lnTo>
                    <a:lnTo>
                      <a:pt x="2411" y="3716"/>
                    </a:lnTo>
                    <a:lnTo>
                      <a:pt x="2398" y="3683"/>
                    </a:lnTo>
                    <a:lnTo>
                      <a:pt x="2374" y="3661"/>
                    </a:lnTo>
                    <a:lnTo>
                      <a:pt x="2350" y="3627"/>
                    </a:lnTo>
                    <a:lnTo>
                      <a:pt x="2326" y="3605"/>
                    </a:lnTo>
                    <a:lnTo>
                      <a:pt x="2302" y="3583"/>
                    </a:lnTo>
                    <a:lnTo>
                      <a:pt x="2266" y="3561"/>
                    </a:lnTo>
                    <a:lnTo>
                      <a:pt x="2230" y="3550"/>
                    </a:lnTo>
                    <a:lnTo>
                      <a:pt x="2194" y="3527"/>
                    </a:lnTo>
                    <a:lnTo>
                      <a:pt x="2145" y="3516"/>
                    </a:lnTo>
                    <a:lnTo>
                      <a:pt x="2097" y="3505"/>
                    </a:lnTo>
                    <a:lnTo>
                      <a:pt x="2049" y="3494"/>
                    </a:lnTo>
                    <a:lnTo>
                      <a:pt x="1989" y="3494"/>
                    </a:lnTo>
                    <a:lnTo>
                      <a:pt x="1940" y="3483"/>
                    </a:lnTo>
                    <a:lnTo>
                      <a:pt x="1868" y="3483"/>
                    </a:lnTo>
                    <a:lnTo>
                      <a:pt x="1808" y="3472"/>
                    </a:lnTo>
                    <a:lnTo>
                      <a:pt x="1748" y="3472"/>
                    </a:lnTo>
                    <a:lnTo>
                      <a:pt x="1675" y="3472"/>
                    </a:lnTo>
                    <a:lnTo>
                      <a:pt x="1603" y="3472"/>
                    </a:lnTo>
                    <a:lnTo>
                      <a:pt x="1531" y="3461"/>
                    </a:lnTo>
                    <a:lnTo>
                      <a:pt x="1446" y="3461"/>
                    </a:lnTo>
                    <a:lnTo>
                      <a:pt x="1374" y="3461"/>
                    </a:lnTo>
                    <a:lnTo>
                      <a:pt x="1302" y="3461"/>
                    </a:lnTo>
                    <a:lnTo>
                      <a:pt x="1217" y="3461"/>
                    </a:lnTo>
                    <a:lnTo>
                      <a:pt x="1133" y="3461"/>
                    </a:lnTo>
                    <a:lnTo>
                      <a:pt x="1061" y="3461"/>
                    </a:lnTo>
                    <a:lnTo>
                      <a:pt x="976" y="3450"/>
                    </a:lnTo>
                    <a:lnTo>
                      <a:pt x="892" y="3450"/>
                    </a:lnTo>
                    <a:lnTo>
                      <a:pt x="807" y="3450"/>
                    </a:lnTo>
                    <a:lnTo>
                      <a:pt x="723" y="3439"/>
                    </a:lnTo>
                    <a:lnTo>
                      <a:pt x="639" y="3428"/>
                    </a:lnTo>
                    <a:lnTo>
                      <a:pt x="554" y="3417"/>
                    </a:lnTo>
                    <a:lnTo>
                      <a:pt x="470" y="3417"/>
                    </a:lnTo>
                    <a:lnTo>
                      <a:pt x="398" y="3394"/>
                    </a:lnTo>
                    <a:lnTo>
                      <a:pt x="313" y="3383"/>
                    </a:lnTo>
                    <a:lnTo>
                      <a:pt x="241" y="3372"/>
                    </a:lnTo>
                    <a:lnTo>
                      <a:pt x="157" y="3350"/>
                    </a:lnTo>
                    <a:lnTo>
                      <a:pt x="84" y="3328"/>
                    </a:lnTo>
                    <a:lnTo>
                      <a:pt x="0" y="3306"/>
                    </a:lnTo>
                    <a:lnTo>
                      <a:pt x="0" y="0"/>
                    </a:lnTo>
                    <a:lnTo>
                      <a:pt x="84" y="22"/>
                    </a:lnTo>
                    <a:lnTo>
                      <a:pt x="157" y="45"/>
                    </a:lnTo>
                    <a:lnTo>
                      <a:pt x="241" y="67"/>
                    </a:lnTo>
                    <a:lnTo>
                      <a:pt x="313" y="78"/>
                    </a:lnTo>
                    <a:lnTo>
                      <a:pt x="398" y="100"/>
                    </a:lnTo>
                    <a:lnTo>
                      <a:pt x="470" y="111"/>
                    </a:lnTo>
                    <a:lnTo>
                      <a:pt x="554" y="122"/>
                    </a:lnTo>
                    <a:lnTo>
                      <a:pt x="639" y="122"/>
                    </a:lnTo>
                    <a:lnTo>
                      <a:pt x="723" y="133"/>
                    </a:lnTo>
                    <a:lnTo>
                      <a:pt x="807" y="144"/>
                    </a:lnTo>
                    <a:lnTo>
                      <a:pt x="892" y="144"/>
                    </a:lnTo>
                    <a:lnTo>
                      <a:pt x="976" y="155"/>
                    </a:lnTo>
                    <a:lnTo>
                      <a:pt x="1061" y="155"/>
                    </a:lnTo>
                    <a:lnTo>
                      <a:pt x="1133" y="155"/>
                    </a:lnTo>
                    <a:lnTo>
                      <a:pt x="1217" y="155"/>
                    </a:lnTo>
                    <a:lnTo>
                      <a:pt x="1302" y="155"/>
                    </a:lnTo>
                    <a:lnTo>
                      <a:pt x="1374" y="155"/>
                    </a:lnTo>
                    <a:lnTo>
                      <a:pt x="1446" y="155"/>
                    </a:lnTo>
                    <a:lnTo>
                      <a:pt x="1531" y="167"/>
                    </a:lnTo>
                    <a:lnTo>
                      <a:pt x="1603" y="167"/>
                    </a:lnTo>
                    <a:lnTo>
                      <a:pt x="1675" y="167"/>
                    </a:lnTo>
                    <a:lnTo>
                      <a:pt x="1748" y="167"/>
                    </a:lnTo>
                    <a:lnTo>
                      <a:pt x="1808" y="167"/>
                    </a:lnTo>
                    <a:lnTo>
                      <a:pt x="1868" y="178"/>
                    </a:lnTo>
                    <a:lnTo>
                      <a:pt x="1940" y="178"/>
                    </a:lnTo>
                    <a:lnTo>
                      <a:pt x="1989" y="189"/>
                    </a:lnTo>
                    <a:lnTo>
                      <a:pt x="2049" y="200"/>
                    </a:lnTo>
                    <a:lnTo>
                      <a:pt x="2097" y="200"/>
                    </a:lnTo>
                    <a:lnTo>
                      <a:pt x="2145" y="211"/>
                    </a:lnTo>
                    <a:lnTo>
                      <a:pt x="2194" y="233"/>
                    </a:lnTo>
                    <a:lnTo>
                      <a:pt x="2230" y="244"/>
                    </a:lnTo>
                    <a:lnTo>
                      <a:pt x="2266" y="266"/>
                    </a:lnTo>
                    <a:lnTo>
                      <a:pt x="2302" y="277"/>
                    </a:lnTo>
                    <a:lnTo>
                      <a:pt x="2326" y="300"/>
                    </a:lnTo>
                    <a:lnTo>
                      <a:pt x="2350" y="322"/>
                    </a:lnTo>
                    <a:lnTo>
                      <a:pt x="2374" y="355"/>
                    </a:lnTo>
                    <a:lnTo>
                      <a:pt x="2398" y="377"/>
                    </a:lnTo>
                    <a:lnTo>
                      <a:pt x="2411" y="411"/>
                    </a:lnTo>
                    <a:lnTo>
                      <a:pt x="2435" y="444"/>
                    </a:lnTo>
                    <a:lnTo>
                      <a:pt x="2447" y="466"/>
                    </a:lnTo>
                    <a:lnTo>
                      <a:pt x="2459" y="499"/>
                    </a:lnTo>
                    <a:lnTo>
                      <a:pt x="2471" y="533"/>
                    </a:lnTo>
                    <a:lnTo>
                      <a:pt x="2483" y="555"/>
                    </a:lnTo>
                    <a:lnTo>
                      <a:pt x="2495" y="588"/>
                    </a:lnTo>
                    <a:lnTo>
                      <a:pt x="2495" y="610"/>
                    </a:lnTo>
                    <a:lnTo>
                      <a:pt x="2507" y="632"/>
                    </a:lnTo>
                    <a:lnTo>
                      <a:pt x="2507" y="655"/>
                    </a:lnTo>
                    <a:lnTo>
                      <a:pt x="2507" y="666"/>
                    </a:lnTo>
                    <a:lnTo>
                      <a:pt x="2507" y="3971"/>
                    </a:lnTo>
                  </a:path>
                </a:pathLst>
              </a:custGeom>
              <a:noFill/>
              <a:ln w="0">
                <a:solidFill>
                  <a:srgbClr val="0E0D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0" name="Freeform 26">
                <a:extLst>
                  <a:ext uri="{FF2B5EF4-FFF2-40B4-BE49-F238E27FC236}">
                    <a16:creationId xmlns:a16="http://schemas.microsoft.com/office/drawing/2014/main" id="{ECF3921B-FFE4-417D-BE32-71E7E0B03206}"/>
                  </a:ext>
                </a:extLst>
              </p:cNvPr>
              <p:cNvSpPr>
                <a:spLocks/>
              </p:cNvSpPr>
              <p:nvPr/>
            </p:nvSpPr>
            <p:spPr bwMode="auto">
              <a:xfrm>
                <a:off x="2832" y="166"/>
                <a:ext cx="2507" cy="3971"/>
              </a:xfrm>
              <a:custGeom>
                <a:avLst/>
                <a:gdLst>
                  <a:gd name="T0" fmla="*/ 0 w 2507"/>
                  <a:gd name="T1" fmla="*/ 3960 h 3971"/>
                  <a:gd name="T2" fmla="*/ 12 w 2507"/>
                  <a:gd name="T3" fmla="*/ 3916 h 3971"/>
                  <a:gd name="T4" fmla="*/ 24 w 2507"/>
                  <a:gd name="T5" fmla="*/ 3860 h 3971"/>
                  <a:gd name="T6" fmla="*/ 48 w 2507"/>
                  <a:gd name="T7" fmla="*/ 3805 h 3971"/>
                  <a:gd name="T8" fmla="*/ 72 w 2507"/>
                  <a:gd name="T9" fmla="*/ 3738 h 3971"/>
                  <a:gd name="T10" fmla="*/ 108 w 2507"/>
                  <a:gd name="T11" fmla="*/ 3683 h 3971"/>
                  <a:gd name="T12" fmla="*/ 157 w 2507"/>
                  <a:gd name="T13" fmla="*/ 3627 h 3971"/>
                  <a:gd name="T14" fmla="*/ 205 w 2507"/>
                  <a:gd name="T15" fmla="*/ 3583 h 3971"/>
                  <a:gd name="T16" fmla="*/ 277 w 2507"/>
                  <a:gd name="T17" fmla="*/ 3550 h 3971"/>
                  <a:gd name="T18" fmla="*/ 362 w 2507"/>
                  <a:gd name="T19" fmla="*/ 3516 h 3971"/>
                  <a:gd name="T20" fmla="*/ 458 w 2507"/>
                  <a:gd name="T21" fmla="*/ 3494 h 3971"/>
                  <a:gd name="T22" fmla="*/ 566 w 2507"/>
                  <a:gd name="T23" fmla="*/ 3483 h 3971"/>
                  <a:gd name="T24" fmla="*/ 699 w 2507"/>
                  <a:gd name="T25" fmla="*/ 3472 h 3971"/>
                  <a:gd name="T26" fmla="*/ 832 w 2507"/>
                  <a:gd name="T27" fmla="*/ 3472 h 3971"/>
                  <a:gd name="T28" fmla="*/ 976 w 2507"/>
                  <a:gd name="T29" fmla="*/ 3461 h 3971"/>
                  <a:gd name="T30" fmla="*/ 1133 w 2507"/>
                  <a:gd name="T31" fmla="*/ 3461 h 3971"/>
                  <a:gd name="T32" fmla="*/ 1290 w 2507"/>
                  <a:gd name="T33" fmla="*/ 3461 h 3971"/>
                  <a:gd name="T34" fmla="*/ 1446 w 2507"/>
                  <a:gd name="T35" fmla="*/ 3461 h 3971"/>
                  <a:gd name="T36" fmla="*/ 1615 w 2507"/>
                  <a:gd name="T37" fmla="*/ 3450 h 3971"/>
                  <a:gd name="T38" fmla="*/ 1784 w 2507"/>
                  <a:gd name="T39" fmla="*/ 3439 h 3971"/>
                  <a:gd name="T40" fmla="*/ 1953 w 2507"/>
                  <a:gd name="T41" fmla="*/ 3417 h 3971"/>
                  <a:gd name="T42" fmla="*/ 2109 w 2507"/>
                  <a:gd name="T43" fmla="*/ 3394 h 3971"/>
                  <a:gd name="T44" fmla="*/ 2266 w 2507"/>
                  <a:gd name="T45" fmla="*/ 3372 h 3971"/>
                  <a:gd name="T46" fmla="*/ 2423 w 2507"/>
                  <a:gd name="T47" fmla="*/ 3328 h 3971"/>
                  <a:gd name="T48" fmla="*/ 2507 w 2507"/>
                  <a:gd name="T49" fmla="*/ 0 h 3971"/>
                  <a:gd name="T50" fmla="*/ 2350 w 2507"/>
                  <a:gd name="T51" fmla="*/ 45 h 3971"/>
                  <a:gd name="T52" fmla="*/ 2194 w 2507"/>
                  <a:gd name="T53" fmla="*/ 78 h 3971"/>
                  <a:gd name="T54" fmla="*/ 2037 w 2507"/>
                  <a:gd name="T55" fmla="*/ 111 h 3971"/>
                  <a:gd name="T56" fmla="*/ 1868 w 2507"/>
                  <a:gd name="T57" fmla="*/ 122 h 3971"/>
                  <a:gd name="T58" fmla="*/ 1699 w 2507"/>
                  <a:gd name="T59" fmla="*/ 144 h 3971"/>
                  <a:gd name="T60" fmla="*/ 1531 w 2507"/>
                  <a:gd name="T61" fmla="*/ 155 h 3971"/>
                  <a:gd name="T62" fmla="*/ 1374 w 2507"/>
                  <a:gd name="T63" fmla="*/ 155 h 3971"/>
                  <a:gd name="T64" fmla="*/ 1205 w 2507"/>
                  <a:gd name="T65" fmla="*/ 155 h 3971"/>
                  <a:gd name="T66" fmla="*/ 1049 w 2507"/>
                  <a:gd name="T67" fmla="*/ 155 h 3971"/>
                  <a:gd name="T68" fmla="*/ 904 w 2507"/>
                  <a:gd name="T69" fmla="*/ 167 h 3971"/>
                  <a:gd name="T70" fmla="*/ 759 w 2507"/>
                  <a:gd name="T71" fmla="*/ 167 h 3971"/>
                  <a:gd name="T72" fmla="*/ 639 w 2507"/>
                  <a:gd name="T73" fmla="*/ 178 h 3971"/>
                  <a:gd name="T74" fmla="*/ 506 w 2507"/>
                  <a:gd name="T75" fmla="*/ 189 h 3971"/>
                  <a:gd name="T76" fmla="*/ 410 w 2507"/>
                  <a:gd name="T77" fmla="*/ 200 h 3971"/>
                  <a:gd name="T78" fmla="*/ 313 w 2507"/>
                  <a:gd name="T79" fmla="*/ 233 h 3971"/>
                  <a:gd name="T80" fmla="*/ 241 w 2507"/>
                  <a:gd name="T81" fmla="*/ 266 h 3971"/>
                  <a:gd name="T82" fmla="*/ 181 w 2507"/>
                  <a:gd name="T83" fmla="*/ 300 h 3971"/>
                  <a:gd name="T84" fmla="*/ 133 w 2507"/>
                  <a:gd name="T85" fmla="*/ 355 h 3971"/>
                  <a:gd name="T86" fmla="*/ 84 w 2507"/>
                  <a:gd name="T87" fmla="*/ 411 h 3971"/>
                  <a:gd name="T88" fmla="*/ 60 w 2507"/>
                  <a:gd name="T89" fmla="*/ 466 h 3971"/>
                  <a:gd name="T90" fmla="*/ 36 w 2507"/>
                  <a:gd name="T91" fmla="*/ 533 h 3971"/>
                  <a:gd name="T92" fmla="*/ 12 w 2507"/>
                  <a:gd name="T93" fmla="*/ 588 h 3971"/>
                  <a:gd name="T94" fmla="*/ 0 w 2507"/>
                  <a:gd name="T95" fmla="*/ 632 h 3971"/>
                  <a:gd name="T96" fmla="*/ 0 w 2507"/>
                  <a:gd name="T97" fmla="*/ 666 h 39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7"/>
                  <a:gd name="T148" fmla="*/ 0 h 3971"/>
                  <a:gd name="T149" fmla="*/ 2507 w 2507"/>
                  <a:gd name="T150" fmla="*/ 3971 h 39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7" h="3971">
                    <a:moveTo>
                      <a:pt x="0" y="3971"/>
                    </a:moveTo>
                    <a:lnTo>
                      <a:pt x="0" y="3960"/>
                    </a:lnTo>
                    <a:lnTo>
                      <a:pt x="0" y="3938"/>
                    </a:lnTo>
                    <a:lnTo>
                      <a:pt x="12" y="3916"/>
                    </a:lnTo>
                    <a:lnTo>
                      <a:pt x="12" y="3894"/>
                    </a:lnTo>
                    <a:lnTo>
                      <a:pt x="24" y="3860"/>
                    </a:lnTo>
                    <a:lnTo>
                      <a:pt x="36" y="3827"/>
                    </a:lnTo>
                    <a:lnTo>
                      <a:pt x="48" y="3805"/>
                    </a:lnTo>
                    <a:lnTo>
                      <a:pt x="60" y="3772"/>
                    </a:lnTo>
                    <a:lnTo>
                      <a:pt x="72" y="3738"/>
                    </a:lnTo>
                    <a:lnTo>
                      <a:pt x="84" y="3716"/>
                    </a:lnTo>
                    <a:lnTo>
                      <a:pt x="108" y="3683"/>
                    </a:lnTo>
                    <a:lnTo>
                      <a:pt x="133" y="3661"/>
                    </a:lnTo>
                    <a:lnTo>
                      <a:pt x="157" y="3627"/>
                    </a:lnTo>
                    <a:lnTo>
                      <a:pt x="181" y="3605"/>
                    </a:lnTo>
                    <a:lnTo>
                      <a:pt x="205" y="3583"/>
                    </a:lnTo>
                    <a:lnTo>
                      <a:pt x="241" y="3561"/>
                    </a:lnTo>
                    <a:lnTo>
                      <a:pt x="277" y="3550"/>
                    </a:lnTo>
                    <a:lnTo>
                      <a:pt x="313" y="3527"/>
                    </a:lnTo>
                    <a:lnTo>
                      <a:pt x="362" y="3516"/>
                    </a:lnTo>
                    <a:lnTo>
                      <a:pt x="410" y="3505"/>
                    </a:lnTo>
                    <a:lnTo>
                      <a:pt x="458" y="3494"/>
                    </a:lnTo>
                    <a:lnTo>
                      <a:pt x="506" y="3494"/>
                    </a:lnTo>
                    <a:lnTo>
                      <a:pt x="566" y="3483"/>
                    </a:lnTo>
                    <a:lnTo>
                      <a:pt x="639" y="3483"/>
                    </a:lnTo>
                    <a:lnTo>
                      <a:pt x="699" y="3472"/>
                    </a:lnTo>
                    <a:lnTo>
                      <a:pt x="759" y="3472"/>
                    </a:lnTo>
                    <a:lnTo>
                      <a:pt x="832" y="3472"/>
                    </a:lnTo>
                    <a:lnTo>
                      <a:pt x="904" y="3472"/>
                    </a:lnTo>
                    <a:lnTo>
                      <a:pt x="976" y="3461"/>
                    </a:lnTo>
                    <a:lnTo>
                      <a:pt x="1049" y="3461"/>
                    </a:lnTo>
                    <a:lnTo>
                      <a:pt x="1133" y="3461"/>
                    </a:lnTo>
                    <a:lnTo>
                      <a:pt x="1205" y="3461"/>
                    </a:lnTo>
                    <a:lnTo>
                      <a:pt x="1290" y="3461"/>
                    </a:lnTo>
                    <a:lnTo>
                      <a:pt x="1374" y="3461"/>
                    </a:lnTo>
                    <a:lnTo>
                      <a:pt x="1446" y="3461"/>
                    </a:lnTo>
                    <a:lnTo>
                      <a:pt x="1531" y="3450"/>
                    </a:lnTo>
                    <a:lnTo>
                      <a:pt x="1615" y="3450"/>
                    </a:lnTo>
                    <a:lnTo>
                      <a:pt x="1699" y="3450"/>
                    </a:lnTo>
                    <a:lnTo>
                      <a:pt x="1784" y="3439"/>
                    </a:lnTo>
                    <a:lnTo>
                      <a:pt x="1868" y="3428"/>
                    </a:lnTo>
                    <a:lnTo>
                      <a:pt x="1953" y="3417"/>
                    </a:lnTo>
                    <a:lnTo>
                      <a:pt x="2037" y="3417"/>
                    </a:lnTo>
                    <a:lnTo>
                      <a:pt x="2109" y="3394"/>
                    </a:lnTo>
                    <a:lnTo>
                      <a:pt x="2194" y="3383"/>
                    </a:lnTo>
                    <a:lnTo>
                      <a:pt x="2266" y="3372"/>
                    </a:lnTo>
                    <a:lnTo>
                      <a:pt x="2350" y="3350"/>
                    </a:lnTo>
                    <a:lnTo>
                      <a:pt x="2423" y="3328"/>
                    </a:lnTo>
                    <a:lnTo>
                      <a:pt x="2507" y="3306"/>
                    </a:lnTo>
                    <a:lnTo>
                      <a:pt x="2507" y="0"/>
                    </a:lnTo>
                    <a:lnTo>
                      <a:pt x="2423" y="22"/>
                    </a:lnTo>
                    <a:lnTo>
                      <a:pt x="2350" y="45"/>
                    </a:lnTo>
                    <a:lnTo>
                      <a:pt x="2266" y="67"/>
                    </a:lnTo>
                    <a:lnTo>
                      <a:pt x="2194" y="78"/>
                    </a:lnTo>
                    <a:lnTo>
                      <a:pt x="2109" y="100"/>
                    </a:lnTo>
                    <a:lnTo>
                      <a:pt x="2037" y="111"/>
                    </a:lnTo>
                    <a:lnTo>
                      <a:pt x="1953" y="122"/>
                    </a:lnTo>
                    <a:lnTo>
                      <a:pt x="1868" y="122"/>
                    </a:lnTo>
                    <a:lnTo>
                      <a:pt x="1784" y="133"/>
                    </a:lnTo>
                    <a:lnTo>
                      <a:pt x="1699" y="144"/>
                    </a:lnTo>
                    <a:lnTo>
                      <a:pt x="1615" y="144"/>
                    </a:lnTo>
                    <a:lnTo>
                      <a:pt x="1531" y="155"/>
                    </a:lnTo>
                    <a:lnTo>
                      <a:pt x="1446" y="155"/>
                    </a:lnTo>
                    <a:lnTo>
                      <a:pt x="1374" y="155"/>
                    </a:lnTo>
                    <a:lnTo>
                      <a:pt x="1290" y="155"/>
                    </a:lnTo>
                    <a:lnTo>
                      <a:pt x="1205" y="155"/>
                    </a:lnTo>
                    <a:lnTo>
                      <a:pt x="1133" y="155"/>
                    </a:lnTo>
                    <a:lnTo>
                      <a:pt x="1049" y="155"/>
                    </a:lnTo>
                    <a:lnTo>
                      <a:pt x="976" y="167"/>
                    </a:lnTo>
                    <a:lnTo>
                      <a:pt x="904" y="167"/>
                    </a:lnTo>
                    <a:lnTo>
                      <a:pt x="832" y="167"/>
                    </a:lnTo>
                    <a:lnTo>
                      <a:pt x="759" y="167"/>
                    </a:lnTo>
                    <a:lnTo>
                      <a:pt x="699" y="167"/>
                    </a:lnTo>
                    <a:lnTo>
                      <a:pt x="639" y="178"/>
                    </a:lnTo>
                    <a:lnTo>
                      <a:pt x="566" y="178"/>
                    </a:lnTo>
                    <a:lnTo>
                      <a:pt x="506" y="189"/>
                    </a:lnTo>
                    <a:lnTo>
                      <a:pt x="458" y="200"/>
                    </a:lnTo>
                    <a:lnTo>
                      <a:pt x="410" y="200"/>
                    </a:lnTo>
                    <a:lnTo>
                      <a:pt x="362" y="211"/>
                    </a:lnTo>
                    <a:lnTo>
                      <a:pt x="313" y="233"/>
                    </a:lnTo>
                    <a:lnTo>
                      <a:pt x="277" y="244"/>
                    </a:lnTo>
                    <a:lnTo>
                      <a:pt x="241" y="266"/>
                    </a:lnTo>
                    <a:lnTo>
                      <a:pt x="205" y="277"/>
                    </a:lnTo>
                    <a:lnTo>
                      <a:pt x="181" y="300"/>
                    </a:lnTo>
                    <a:lnTo>
                      <a:pt x="157" y="322"/>
                    </a:lnTo>
                    <a:lnTo>
                      <a:pt x="133" y="355"/>
                    </a:lnTo>
                    <a:lnTo>
                      <a:pt x="108" y="377"/>
                    </a:lnTo>
                    <a:lnTo>
                      <a:pt x="84" y="411"/>
                    </a:lnTo>
                    <a:lnTo>
                      <a:pt x="72" y="444"/>
                    </a:lnTo>
                    <a:lnTo>
                      <a:pt x="60" y="466"/>
                    </a:lnTo>
                    <a:lnTo>
                      <a:pt x="48" y="499"/>
                    </a:lnTo>
                    <a:lnTo>
                      <a:pt x="36" y="533"/>
                    </a:lnTo>
                    <a:lnTo>
                      <a:pt x="24" y="555"/>
                    </a:lnTo>
                    <a:lnTo>
                      <a:pt x="12" y="588"/>
                    </a:lnTo>
                    <a:lnTo>
                      <a:pt x="12" y="610"/>
                    </a:lnTo>
                    <a:lnTo>
                      <a:pt x="0" y="632"/>
                    </a:lnTo>
                    <a:lnTo>
                      <a:pt x="0" y="655"/>
                    </a:lnTo>
                    <a:lnTo>
                      <a:pt x="0" y="666"/>
                    </a:lnTo>
                    <a:lnTo>
                      <a:pt x="0" y="3971"/>
                    </a:lnTo>
                    <a:close/>
                  </a:path>
                </a:pathLst>
              </a:custGeom>
              <a:solidFill>
                <a:srgbClr val="FFFFFF"/>
              </a:solidFill>
              <a:ln w="28575" cmpd="sng">
                <a:solidFill>
                  <a:srgbClr val="000000"/>
                </a:solidFill>
                <a:round/>
                <a:headEnd/>
                <a:tailEnd/>
              </a:ln>
            </p:spPr>
            <p:txBody>
              <a:bodyPr/>
              <a:lstStyle/>
              <a:p>
                <a:endParaRPr lang="en-US"/>
              </a:p>
            </p:txBody>
          </p:sp>
          <p:sp>
            <p:nvSpPr>
              <p:cNvPr id="4131" name="Freeform 27">
                <a:extLst>
                  <a:ext uri="{FF2B5EF4-FFF2-40B4-BE49-F238E27FC236}">
                    <a16:creationId xmlns:a16="http://schemas.microsoft.com/office/drawing/2014/main" id="{3C07C6BB-5FA6-408E-AAFC-E029B3E82D7D}"/>
                  </a:ext>
                </a:extLst>
              </p:cNvPr>
              <p:cNvSpPr>
                <a:spLocks/>
              </p:cNvSpPr>
              <p:nvPr/>
            </p:nvSpPr>
            <p:spPr bwMode="auto">
              <a:xfrm>
                <a:off x="228" y="144"/>
                <a:ext cx="109" cy="3727"/>
              </a:xfrm>
              <a:custGeom>
                <a:avLst/>
                <a:gdLst>
                  <a:gd name="T0" fmla="*/ 109 w 109"/>
                  <a:gd name="T1" fmla="*/ 3317 h 3727"/>
                  <a:gd name="T2" fmla="*/ 85 w 109"/>
                  <a:gd name="T3" fmla="*/ 3372 h 3727"/>
                  <a:gd name="T4" fmla="*/ 61 w 109"/>
                  <a:gd name="T5" fmla="*/ 3416 h 3727"/>
                  <a:gd name="T6" fmla="*/ 49 w 109"/>
                  <a:gd name="T7" fmla="*/ 3472 h 3727"/>
                  <a:gd name="T8" fmla="*/ 37 w 109"/>
                  <a:gd name="T9" fmla="*/ 3516 h 3727"/>
                  <a:gd name="T10" fmla="*/ 24 w 109"/>
                  <a:gd name="T11" fmla="*/ 3572 h 3727"/>
                  <a:gd name="T12" fmla="*/ 12 w 109"/>
                  <a:gd name="T13" fmla="*/ 3627 h 3727"/>
                  <a:gd name="T14" fmla="*/ 0 w 109"/>
                  <a:gd name="T15" fmla="*/ 3683 h 3727"/>
                  <a:gd name="T16" fmla="*/ 0 w 109"/>
                  <a:gd name="T17" fmla="*/ 3727 h 3727"/>
                  <a:gd name="T18" fmla="*/ 0 w 109"/>
                  <a:gd name="T19" fmla="*/ 410 h 3727"/>
                  <a:gd name="T20" fmla="*/ 0 w 109"/>
                  <a:gd name="T21" fmla="*/ 355 h 3727"/>
                  <a:gd name="T22" fmla="*/ 12 w 109"/>
                  <a:gd name="T23" fmla="*/ 299 h 3727"/>
                  <a:gd name="T24" fmla="*/ 24 w 109"/>
                  <a:gd name="T25" fmla="*/ 255 h 3727"/>
                  <a:gd name="T26" fmla="*/ 37 w 109"/>
                  <a:gd name="T27" fmla="*/ 200 h 3727"/>
                  <a:gd name="T28" fmla="*/ 49 w 109"/>
                  <a:gd name="T29" fmla="*/ 144 h 3727"/>
                  <a:gd name="T30" fmla="*/ 61 w 109"/>
                  <a:gd name="T31" fmla="*/ 100 h 3727"/>
                  <a:gd name="T32" fmla="*/ 85 w 109"/>
                  <a:gd name="T33" fmla="*/ 44 h 3727"/>
                  <a:gd name="T34" fmla="*/ 109 w 109"/>
                  <a:gd name="T35" fmla="*/ 0 h 3727"/>
                  <a:gd name="T36" fmla="*/ 109 w 109"/>
                  <a:gd name="T37" fmla="*/ 3317 h 37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3727"/>
                  <a:gd name="T59" fmla="*/ 109 w 109"/>
                  <a:gd name="T60" fmla="*/ 3727 h 37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3727">
                    <a:moveTo>
                      <a:pt x="109" y="3317"/>
                    </a:moveTo>
                    <a:lnTo>
                      <a:pt x="85" y="3372"/>
                    </a:lnTo>
                    <a:lnTo>
                      <a:pt x="61" y="3416"/>
                    </a:lnTo>
                    <a:lnTo>
                      <a:pt x="49" y="3472"/>
                    </a:lnTo>
                    <a:lnTo>
                      <a:pt x="37" y="3516"/>
                    </a:lnTo>
                    <a:lnTo>
                      <a:pt x="24" y="3572"/>
                    </a:lnTo>
                    <a:lnTo>
                      <a:pt x="12" y="3627"/>
                    </a:lnTo>
                    <a:lnTo>
                      <a:pt x="0" y="3683"/>
                    </a:lnTo>
                    <a:lnTo>
                      <a:pt x="0" y="3727"/>
                    </a:lnTo>
                    <a:lnTo>
                      <a:pt x="0" y="410"/>
                    </a:lnTo>
                    <a:lnTo>
                      <a:pt x="0" y="355"/>
                    </a:lnTo>
                    <a:lnTo>
                      <a:pt x="12" y="299"/>
                    </a:lnTo>
                    <a:lnTo>
                      <a:pt x="24" y="255"/>
                    </a:lnTo>
                    <a:lnTo>
                      <a:pt x="37" y="200"/>
                    </a:lnTo>
                    <a:lnTo>
                      <a:pt x="49" y="144"/>
                    </a:lnTo>
                    <a:lnTo>
                      <a:pt x="61" y="100"/>
                    </a:lnTo>
                    <a:lnTo>
                      <a:pt x="85" y="44"/>
                    </a:lnTo>
                    <a:lnTo>
                      <a:pt x="109" y="0"/>
                    </a:lnTo>
                    <a:lnTo>
                      <a:pt x="109" y="3317"/>
                    </a:lnTo>
                    <a:close/>
                  </a:path>
                </a:pathLst>
              </a:custGeom>
              <a:solidFill>
                <a:srgbClr val="C6C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2" name="Freeform 28">
                <a:extLst>
                  <a:ext uri="{FF2B5EF4-FFF2-40B4-BE49-F238E27FC236}">
                    <a16:creationId xmlns:a16="http://schemas.microsoft.com/office/drawing/2014/main" id="{F691F8B7-E020-4BAF-8594-5FA18B26060C}"/>
                  </a:ext>
                </a:extLst>
              </p:cNvPr>
              <p:cNvSpPr>
                <a:spLocks/>
              </p:cNvSpPr>
              <p:nvPr/>
            </p:nvSpPr>
            <p:spPr bwMode="auto">
              <a:xfrm>
                <a:off x="228" y="144"/>
                <a:ext cx="109" cy="3727"/>
              </a:xfrm>
              <a:custGeom>
                <a:avLst/>
                <a:gdLst>
                  <a:gd name="T0" fmla="*/ 109 w 109"/>
                  <a:gd name="T1" fmla="*/ 3317 h 3727"/>
                  <a:gd name="T2" fmla="*/ 85 w 109"/>
                  <a:gd name="T3" fmla="*/ 3372 h 3727"/>
                  <a:gd name="T4" fmla="*/ 61 w 109"/>
                  <a:gd name="T5" fmla="*/ 3416 h 3727"/>
                  <a:gd name="T6" fmla="*/ 49 w 109"/>
                  <a:gd name="T7" fmla="*/ 3472 h 3727"/>
                  <a:gd name="T8" fmla="*/ 37 w 109"/>
                  <a:gd name="T9" fmla="*/ 3516 h 3727"/>
                  <a:gd name="T10" fmla="*/ 24 w 109"/>
                  <a:gd name="T11" fmla="*/ 3572 h 3727"/>
                  <a:gd name="T12" fmla="*/ 12 w 109"/>
                  <a:gd name="T13" fmla="*/ 3627 h 3727"/>
                  <a:gd name="T14" fmla="*/ 0 w 109"/>
                  <a:gd name="T15" fmla="*/ 3683 h 3727"/>
                  <a:gd name="T16" fmla="*/ 0 w 109"/>
                  <a:gd name="T17" fmla="*/ 3727 h 3727"/>
                  <a:gd name="T18" fmla="*/ 0 w 109"/>
                  <a:gd name="T19" fmla="*/ 410 h 3727"/>
                  <a:gd name="T20" fmla="*/ 0 w 109"/>
                  <a:gd name="T21" fmla="*/ 355 h 3727"/>
                  <a:gd name="T22" fmla="*/ 12 w 109"/>
                  <a:gd name="T23" fmla="*/ 299 h 3727"/>
                  <a:gd name="T24" fmla="*/ 24 w 109"/>
                  <a:gd name="T25" fmla="*/ 255 h 3727"/>
                  <a:gd name="T26" fmla="*/ 37 w 109"/>
                  <a:gd name="T27" fmla="*/ 200 h 3727"/>
                  <a:gd name="T28" fmla="*/ 49 w 109"/>
                  <a:gd name="T29" fmla="*/ 144 h 3727"/>
                  <a:gd name="T30" fmla="*/ 61 w 109"/>
                  <a:gd name="T31" fmla="*/ 100 h 3727"/>
                  <a:gd name="T32" fmla="*/ 85 w 109"/>
                  <a:gd name="T33" fmla="*/ 44 h 3727"/>
                  <a:gd name="T34" fmla="*/ 109 w 109"/>
                  <a:gd name="T35" fmla="*/ 0 h 3727"/>
                  <a:gd name="T36" fmla="*/ 109 w 109"/>
                  <a:gd name="T37" fmla="*/ 3317 h 37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3727"/>
                  <a:gd name="T59" fmla="*/ 109 w 109"/>
                  <a:gd name="T60" fmla="*/ 3727 h 37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3727">
                    <a:moveTo>
                      <a:pt x="109" y="3317"/>
                    </a:moveTo>
                    <a:lnTo>
                      <a:pt x="85" y="3372"/>
                    </a:lnTo>
                    <a:lnTo>
                      <a:pt x="61" y="3416"/>
                    </a:lnTo>
                    <a:lnTo>
                      <a:pt x="49" y="3472"/>
                    </a:lnTo>
                    <a:lnTo>
                      <a:pt x="37" y="3516"/>
                    </a:lnTo>
                    <a:lnTo>
                      <a:pt x="24" y="3572"/>
                    </a:lnTo>
                    <a:lnTo>
                      <a:pt x="12" y="3627"/>
                    </a:lnTo>
                    <a:lnTo>
                      <a:pt x="0" y="3683"/>
                    </a:lnTo>
                    <a:lnTo>
                      <a:pt x="0" y="3727"/>
                    </a:lnTo>
                    <a:lnTo>
                      <a:pt x="0" y="410"/>
                    </a:lnTo>
                    <a:lnTo>
                      <a:pt x="0" y="355"/>
                    </a:lnTo>
                    <a:lnTo>
                      <a:pt x="12" y="299"/>
                    </a:lnTo>
                    <a:lnTo>
                      <a:pt x="24" y="255"/>
                    </a:lnTo>
                    <a:lnTo>
                      <a:pt x="37" y="200"/>
                    </a:lnTo>
                    <a:lnTo>
                      <a:pt x="49" y="144"/>
                    </a:lnTo>
                    <a:lnTo>
                      <a:pt x="61" y="100"/>
                    </a:lnTo>
                    <a:lnTo>
                      <a:pt x="85" y="44"/>
                    </a:lnTo>
                    <a:lnTo>
                      <a:pt x="109" y="0"/>
                    </a:lnTo>
                    <a:lnTo>
                      <a:pt x="109" y="3317"/>
                    </a:lnTo>
                  </a:path>
                </a:pathLst>
              </a:custGeom>
              <a:noFill/>
              <a:ln w="0">
                <a:solidFill>
                  <a:srgbClr val="0E0D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3" name="Freeform 29">
                <a:extLst>
                  <a:ext uri="{FF2B5EF4-FFF2-40B4-BE49-F238E27FC236}">
                    <a16:creationId xmlns:a16="http://schemas.microsoft.com/office/drawing/2014/main" id="{6EFA90EB-FC72-415A-80AA-3D5B2508FC53}"/>
                  </a:ext>
                </a:extLst>
              </p:cNvPr>
              <p:cNvSpPr>
                <a:spLocks/>
              </p:cNvSpPr>
              <p:nvPr/>
            </p:nvSpPr>
            <p:spPr bwMode="auto">
              <a:xfrm>
                <a:off x="5339" y="166"/>
                <a:ext cx="121" cy="3705"/>
              </a:xfrm>
              <a:custGeom>
                <a:avLst/>
                <a:gdLst>
                  <a:gd name="T0" fmla="*/ 0 w 121"/>
                  <a:gd name="T1" fmla="*/ 3295 h 3705"/>
                  <a:gd name="T2" fmla="*/ 36 w 121"/>
                  <a:gd name="T3" fmla="*/ 3350 h 3705"/>
                  <a:gd name="T4" fmla="*/ 48 w 121"/>
                  <a:gd name="T5" fmla="*/ 3394 h 3705"/>
                  <a:gd name="T6" fmla="*/ 72 w 121"/>
                  <a:gd name="T7" fmla="*/ 3450 h 3705"/>
                  <a:gd name="T8" fmla="*/ 84 w 121"/>
                  <a:gd name="T9" fmla="*/ 3494 h 3705"/>
                  <a:gd name="T10" fmla="*/ 96 w 121"/>
                  <a:gd name="T11" fmla="*/ 3550 h 3705"/>
                  <a:gd name="T12" fmla="*/ 108 w 121"/>
                  <a:gd name="T13" fmla="*/ 3605 h 3705"/>
                  <a:gd name="T14" fmla="*/ 121 w 121"/>
                  <a:gd name="T15" fmla="*/ 3661 h 3705"/>
                  <a:gd name="T16" fmla="*/ 121 w 121"/>
                  <a:gd name="T17" fmla="*/ 3705 h 3705"/>
                  <a:gd name="T18" fmla="*/ 121 w 121"/>
                  <a:gd name="T19" fmla="*/ 411 h 3705"/>
                  <a:gd name="T20" fmla="*/ 121 w 121"/>
                  <a:gd name="T21" fmla="*/ 355 h 3705"/>
                  <a:gd name="T22" fmla="*/ 108 w 121"/>
                  <a:gd name="T23" fmla="*/ 300 h 3705"/>
                  <a:gd name="T24" fmla="*/ 96 w 121"/>
                  <a:gd name="T25" fmla="*/ 244 h 3705"/>
                  <a:gd name="T26" fmla="*/ 84 w 121"/>
                  <a:gd name="T27" fmla="*/ 189 h 3705"/>
                  <a:gd name="T28" fmla="*/ 72 w 121"/>
                  <a:gd name="T29" fmla="*/ 144 h 3705"/>
                  <a:gd name="T30" fmla="*/ 48 w 121"/>
                  <a:gd name="T31" fmla="*/ 89 h 3705"/>
                  <a:gd name="T32" fmla="*/ 36 w 121"/>
                  <a:gd name="T33" fmla="*/ 45 h 3705"/>
                  <a:gd name="T34" fmla="*/ 0 w 121"/>
                  <a:gd name="T35" fmla="*/ 0 h 3705"/>
                  <a:gd name="T36" fmla="*/ 0 w 121"/>
                  <a:gd name="T37" fmla="*/ 3295 h 37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3705"/>
                  <a:gd name="T59" fmla="*/ 121 w 121"/>
                  <a:gd name="T60" fmla="*/ 3705 h 37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3705">
                    <a:moveTo>
                      <a:pt x="0" y="3295"/>
                    </a:moveTo>
                    <a:lnTo>
                      <a:pt x="36" y="3350"/>
                    </a:lnTo>
                    <a:lnTo>
                      <a:pt x="48" y="3394"/>
                    </a:lnTo>
                    <a:lnTo>
                      <a:pt x="72" y="3450"/>
                    </a:lnTo>
                    <a:lnTo>
                      <a:pt x="84" y="3494"/>
                    </a:lnTo>
                    <a:lnTo>
                      <a:pt x="96" y="3550"/>
                    </a:lnTo>
                    <a:lnTo>
                      <a:pt x="108" y="3605"/>
                    </a:lnTo>
                    <a:lnTo>
                      <a:pt x="121" y="3661"/>
                    </a:lnTo>
                    <a:lnTo>
                      <a:pt x="121" y="3705"/>
                    </a:lnTo>
                    <a:lnTo>
                      <a:pt x="121" y="411"/>
                    </a:lnTo>
                    <a:lnTo>
                      <a:pt x="121" y="355"/>
                    </a:lnTo>
                    <a:lnTo>
                      <a:pt x="108" y="300"/>
                    </a:lnTo>
                    <a:lnTo>
                      <a:pt x="96" y="244"/>
                    </a:lnTo>
                    <a:lnTo>
                      <a:pt x="84" y="189"/>
                    </a:lnTo>
                    <a:lnTo>
                      <a:pt x="72" y="144"/>
                    </a:lnTo>
                    <a:lnTo>
                      <a:pt x="48" y="89"/>
                    </a:lnTo>
                    <a:lnTo>
                      <a:pt x="36" y="45"/>
                    </a:lnTo>
                    <a:lnTo>
                      <a:pt x="0" y="0"/>
                    </a:lnTo>
                    <a:lnTo>
                      <a:pt x="0" y="3295"/>
                    </a:lnTo>
                    <a:close/>
                  </a:path>
                </a:pathLst>
              </a:custGeom>
              <a:solidFill>
                <a:srgbClr val="C6CB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4" name="Freeform 30">
                <a:extLst>
                  <a:ext uri="{FF2B5EF4-FFF2-40B4-BE49-F238E27FC236}">
                    <a16:creationId xmlns:a16="http://schemas.microsoft.com/office/drawing/2014/main" id="{BC72BE7A-09D4-40AF-B02E-60213B03D11F}"/>
                  </a:ext>
                </a:extLst>
              </p:cNvPr>
              <p:cNvSpPr>
                <a:spLocks/>
              </p:cNvSpPr>
              <p:nvPr/>
            </p:nvSpPr>
            <p:spPr bwMode="auto">
              <a:xfrm>
                <a:off x="5339" y="166"/>
                <a:ext cx="121" cy="3705"/>
              </a:xfrm>
              <a:custGeom>
                <a:avLst/>
                <a:gdLst>
                  <a:gd name="T0" fmla="*/ 0 w 121"/>
                  <a:gd name="T1" fmla="*/ 3295 h 3705"/>
                  <a:gd name="T2" fmla="*/ 36 w 121"/>
                  <a:gd name="T3" fmla="*/ 3350 h 3705"/>
                  <a:gd name="T4" fmla="*/ 48 w 121"/>
                  <a:gd name="T5" fmla="*/ 3394 h 3705"/>
                  <a:gd name="T6" fmla="*/ 72 w 121"/>
                  <a:gd name="T7" fmla="*/ 3450 h 3705"/>
                  <a:gd name="T8" fmla="*/ 84 w 121"/>
                  <a:gd name="T9" fmla="*/ 3494 h 3705"/>
                  <a:gd name="T10" fmla="*/ 96 w 121"/>
                  <a:gd name="T11" fmla="*/ 3550 h 3705"/>
                  <a:gd name="T12" fmla="*/ 108 w 121"/>
                  <a:gd name="T13" fmla="*/ 3605 h 3705"/>
                  <a:gd name="T14" fmla="*/ 121 w 121"/>
                  <a:gd name="T15" fmla="*/ 3661 h 3705"/>
                  <a:gd name="T16" fmla="*/ 121 w 121"/>
                  <a:gd name="T17" fmla="*/ 3705 h 3705"/>
                  <a:gd name="T18" fmla="*/ 121 w 121"/>
                  <a:gd name="T19" fmla="*/ 411 h 3705"/>
                  <a:gd name="T20" fmla="*/ 121 w 121"/>
                  <a:gd name="T21" fmla="*/ 355 h 3705"/>
                  <a:gd name="T22" fmla="*/ 108 w 121"/>
                  <a:gd name="T23" fmla="*/ 300 h 3705"/>
                  <a:gd name="T24" fmla="*/ 96 w 121"/>
                  <a:gd name="T25" fmla="*/ 244 h 3705"/>
                  <a:gd name="T26" fmla="*/ 84 w 121"/>
                  <a:gd name="T27" fmla="*/ 189 h 3705"/>
                  <a:gd name="T28" fmla="*/ 72 w 121"/>
                  <a:gd name="T29" fmla="*/ 144 h 3705"/>
                  <a:gd name="T30" fmla="*/ 48 w 121"/>
                  <a:gd name="T31" fmla="*/ 89 h 3705"/>
                  <a:gd name="T32" fmla="*/ 36 w 121"/>
                  <a:gd name="T33" fmla="*/ 45 h 3705"/>
                  <a:gd name="T34" fmla="*/ 0 w 121"/>
                  <a:gd name="T35" fmla="*/ 0 h 3705"/>
                  <a:gd name="T36" fmla="*/ 0 w 121"/>
                  <a:gd name="T37" fmla="*/ 3295 h 37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3705"/>
                  <a:gd name="T59" fmla="*/ 121 w 121"/>
                  <a:gd name="T60" fmla="*/ 3705 h 37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3705">
                    <a:moveTo>
                      <a:pt x="0" y="3295"/>
                    </a:moveTo>
                    <a:lnTo>
                      <a:pt x="36" y="3350"/>
                    </a:lnTo>
                    <a:lnTo>
                      <a:pt x="48" y="3394"/>
                    </a:lnTo>
                    <a:lnTo>
                      <a:pt x="72" y="3450"/>
                    </a:lnTo>
                    <a:lnTo>
                      <a:pt x="84" y="3494"/>
                    </a:lnTo>
                    <a:lnTo>
                      <a:pt x="96" y="3550"/>
                    </a:lnTo>
                    <a:lnTo>
                      <a:pt x="108" y="3605"/>
                    </a:lnTo>
                    <a:lnTo>
                      <a:pt x="121" y="3661"/>
                    </a:lnTo>
                    <a:lnTo>
                      <a:pt x="121" y="3705"/>
                    </a:lnTo>
                    <a:lnTo>
                      <a:pt x="121" y="411"/>
                    </a:lnTo>
                    <a:lnTo>
                      <a:pt x="121" y="355"/>
                    </a:lnTo>
                    <a:lnTo>
                      <a:pt x="108" y="300"/>
                    </a:lnTo>
                    <a:lnTo>
                      <a:pt x="96" y="244"/>
                    </a:lnTo>
                    <a:lnTo>
                      <a:pt x="84" y="189"/>
                    </a:lnTo>
                    <a:lnTo>
                      <a:pt x="72" y="144"/>
                    </a:lnTo>
                    <a:lnTo>
                      <a:pt x="48" y="89"/>
                    </a:lnTo>
                    <a:lnTo>
                      <a:pt x="36" y="45"/>
                    </a:lnTo>
                    <a:lnTo>
                      <a:pt x="0" y="0"/>
                    </a:lnTo>
                    <a:lnTo>
                      <a:pt x="0" y="3295"/>
                    </a:lnTo>
                  </a:path>
                </a:pathLst>
              </a:custGeom>
              <a:noFill/>
              <a:ln w="0">
                <a:solidFill>
                  <a:srgbClr val="0E0D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5" name="Freeform 31">
                <a:extLst>
                  <a:ext uri="{FF2B5EF4-FFF2-40B4-BE49-F238E27FC236}">
                    <a16:creationId xmlns:a16="http://schemas.microsoft.com/office/drawing/2014/main" id="{DC291459-D4FC-41C0-90F4-9E8F98967DF8}"/>
                  </a:ext>
                </a:extLst>
              </p:cNvPr>
              <p:cNvSpPr>
                <a:spLocks/>
              </p:cNvSpPr>
              <p:nvPr/>
            </p:nvSpPr>
            <p:spPr bwMode="auto">
              <a:xfrm>
                <a:off x="240" y="3456"/>
                <a:ext cx="2616" cy="676"/>
              </a:xfrm>
              <a:custGeom>
                <a:avLst/>
                <a:gdLst>
                  <a:gd name="T0" fmla="*/ 2616 w 2616"/>
                  <a:gd name="T1" fmla="*/ 676 h 676"/>
                  <a:gd name="T2" fmla="*/ 2616 w 2616"/>
                  <a:gd name="T3" fmla="*/ 665 h 676"/>
                  <a:gd name="T4" fmla="*/ 2616 w 2616"/>
                  <a:gd name="T5" fmla="*/ 643 h 676"/>
                  <a:gd name="T6" fmla="*/ 2604 w 2616"/>
                  <a:gd name="T7" fmla="*/ 621 h 676"/>
                  <a:gd name="T8" fmla="*/ 2604 w 2616"/>
                  <a:gd name="T9" fmla="*/ 587 h 676"/>
                  <a:gd name="T10" fmla="*/ 2592 w 2616"/>
                  <a:gd name="T11" fmla="*/ 565 h 676"/>
                  <a:gd name="T12" fmla="*/ 2580 w 2616"/>
                  <a:gd name="T13" fmla="*/ 532 h 676"/>
                  <a:gd name="T14" fmla="*/ 2568 w 2616"/>
                  <a:gd name="T15" fmla="*/ 510 h 676"/>
                  <a:gd name="T16" fmla="*/ 2556 w 2616"/>
                  <a:gd name="T17" fmla="*/ 477 h 676"/>
                  <a:gd name="T18" fmla="*/ 2544 w 2616"/>
                  <a:gd name="T19" fmla="*/ 443 h 676"/>
                  <a:gd name="T20" fmla="*/ 2520 w 2616"/>
                  <a:gd name="T21" fmla="*/ 421 h 676"/>
                  <a:gd name="T22" fmla="*/ 2507 w 2616"/>
                  <a:gd name="T23" fmla="*/ 388 h 676"/>
                  <a:gd name="T24" fmla="*/ 2483 w 2616"/>
                  <a:gd name="T25" fmla="*/ 354 h 676"/>
                  <a:gd name="T26" fmla="*/ 2459 w 2616"/>
                  <a:gd name="T27" fmla="*/ 332 h 676"/>
                  <a:gd name="T28" fmla="*/ 2435 w 2616"/>
                  <a:gd name="T29" fmla="*/ 310 h 676"/>
                  <a:gd name="T30" fmla="*/ 2411 w 2616"/>
                  <a:gd name="T31" fmla="*/ 288 h 676"/>
                  <a:gd name="T32" fmla="*/ 2375 w 2616"/>
                  <a:gd name="T33" fmla="*/ 266 h 676"/>
                  <a:gd name="T34" fmla="*/ 2339 w 2616"/>
                  <a:gd name="T35" fmla="*/ 255 h 676"/>
                  <a:gd name="T36" fmla="*/ 2303 w 2616"/>
                  <a:gd name="T37" fmla="*/ 232 h 676"/>
                  <a:gd name="T38" fmla="*/ 2254 w 2616"/>
                  <a:gd name="T39" fmla="*/ 221 h 676"/>
                  <a:gd name="T40" fmla="*/ 2206 w 2616"/>
                  <a:gd name="T41" fmla="*/ 210 h 676"/>
                  <a:gd name="T42" fmla="*/ 2158 w 2616"/>
                  <a:gd name="T43" fmla="*/ 199 h 676"/>
                  <a:gd name="T44" fmla="*/ 2098 w 2616"/>
                  <a:gd name="T45" fmla="*/ 199 h 676"/>
                  <a:gd name="T46" fmla="*/ 2049 w 2616"/>
                  <a:gd name="T47" fmla="*/ 188 h 676"/>
                  <a:gd name="T48" fmla="*/ 1977 w 2616"/>
                  <a:gd name="T49" fmla="*/ 188 h 676"/>
                  <a:gd name="T50" fmla="*/ 1917 w 2616"/>
                  <a:gd name="T51" fmla="*/ 177 h 676"/>
                  <a:gd name="T52" fmla="*/ 1845 w 2616"/>
                  <a:gd name="T53" fmla="*/ 177 h 676"/>
                  <a:gd name="T54" fmla="*/ 1784 w 2616"/>
                  <a:gd name="T55" fmla="*/ 177 h 676"/>
                  <a:gd name="T56" fmla="*/ 1712 w 2616"/>
                  <a:gd name="T57" fmla="*/ 166 h 676"/>
                  <a:gd name="T58" fmla="*/ 1640 w 2616"/>
                  <a:gd name="T59" fmla="*/ 166 h 676"/>
                  <a:gd name="T60" fmla="*/ 1555 w 2616"/>
                  <a:gd name="T61" fmla="*/ 166 h 676"/>
                  <a:gd name="T62" fmla="*/ 1483 w 2616"/>
                  <a:gd name="T63" fmla="*/ 166 h 676"/>
                  <a:gd name="T64" fmla="*/ 1411 w 2616"/>
                  <a:gd name="T65" fmla="*/ 166 h 676"/>
                  <a:gd name="T66" fmla="*/ 1326 w 2616"/>
                  <a:gd name="T67" fmla="*/ 166 h 676"/>
                  <a:gd name="T68" fmla="*/ 1242 w 2616"/>
                  <a:gd name="T69" fmla="*/ 166 h 676"/>
                  <a:gd name="T70" fmla="*/ 1170 w 2616"/>
                  <a:gd name="T71" fmla="*/ 155 h 676"/>
                  <a:gd name="T72" fmla="*/ 1085 w 2616"/>
                  <a:gd name="T73" fmla="*/ 155 h 676"/>
                  <a:gd name="T74" fmla="*/ 1001 w 2616"/>
                  <a:gd name="T75" fmla="*/ 155 h 676"/>
                  <a:gd name="T76" fmla="*/ 916 w 2616"/>
                  <a:gd name="T77" fmla="*/ 144 h 676"/>
                  <a:gd name="T78" fmla="*/ 832 w 2616"/>
                  <a:gd name="T79" fmla="*/ 144 h 676"/>
                  <a:gd name="T80" fmla="*/ 748 w 2616"/>
                  <a:gd name="T81" fmla="*/ 133 h 676"/>
                  <a:gd name="T82" fmla="*/ 663 w 2616"/>
                  <a:gd name="T83" fmla="*/ 122 h 676"/>
                  <a:gd name="T84" fmla="*/ 579 w 2616"/>
                  <a:gd name="T85" fmla="*/ 110 h 676"/>
                  <a:gd name="T86" fmla="*/ 507 w 2616"/>
                  <a:gd name="T87" fmla="*/ 99 h 676"/>
                  <a:gd name="T88" fmla="*/ 422 w 2616"/>
                  <a:gd name="T89" fmla="*/ 88 h 676"/>
                  <a:gd name="T90" fmla="*/ 338 w 2616"/>
                  <a:gd name="T91" fmla="*/ 66 h 676"/>
                  <a:gd name="T92" fmla="*/ 266 w 2616"/>
                  <a:gd name="T93" fmla="*/ 55 h 676"/>
                  <a:gd name="T94" fmla="*/ 193 w 2616"/>
                  <a:gd name="T95" fmla="*/ 33 h 676"/>
                  <a:gd name="T96" fmla="*/ 109 w 2616"/>
                  <a:gd name="T97" fmla="*/ 0 h 676"/>
                  <a:gd name="T98" fmla="*/ 73 w 2616"/>
                  <a:gd name="T99" fmla="*/ 88 h 676"/>
                  <a:gd name="T100" fmla="*/ 37 w 2616"/>
                  <a:gd name="T101" fmla="*/ 177 h 676"/>
                  <a:gd name="T102" fmla="*/ 12 w 2616"/>
                  <a:gd name="T103" fmla="*/ 266 h 676"/>
                  <a:gd name="T104" fmla="*/ 0 w 2616"/>
                  <a:gd name="T105" fmla="*/ 354 h 676"/>
                  <a:gd name="T106" fmla="*/ 0 w 2616"/>
                  <a:gd name="T107" fmla="*/ 443 h 676"/>
                  <a:gd name="T108" fmla="*/ 12 w 2616"/>
                  <a:gd name="T109" fmla="*/ 532 h 676"/>
                  <a:gd name="T110" fmla="*/ 37 w 2616"/>
                  <a:gd name="T111" fmla="*/ 610 h 676"/>
                  <a:gd name="T112" fmla="*/ 73 w 2616"/>
                  <a:gd name="T113" fmla="*/ 676 h 676"/>
                  <a:gd name="T114" fmla="*/ 2616 w 2616"/>
                  <a:gd name="T115" fmla="*/ 676 h 6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
                  <a:gd name="T175" fmla="*/ 0 h 676"/>
                  <a:gd name="T176" fmla="*/ 2616 w 2616"/>
                  <a:gd name="T177" fmla="*/ 676 h 6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 h="676">
                    <a:moveTo>
                      <a:pt x="2616" y="676"/>
                    </a:moveTo>
                    <a:lnTo>
                      <a:pt x="2616" y="665"/>
                    </a:lnTo>
                    <a:lnTo>
                      <a:pt x="2616" y="643"/>
                    </a:lnTo>
                    <a:lnTo>
                      <a:pt x="2604" y="621"/>
                    </a:lnTo>
                    <a:lnTo>
                      <a:pt x="2604" y="587"/>
                    </a:lnTo>
                    <a:lnTo>
                      <a:pt x="2592" y="565"/>
                    </a:lnTo>
                    <a:lnTo>
                      <a:pt x="2580" y="532"/>
                    </a:lnTo>
                    <a:lnTo>
                      <a:pt x="2568" y="510"/>
                    </a:lnTo>
                    <a:lnTo>
                      <a:pt x="2556" y="477"/>
                    </a:lnTo>
                    <a:lnTo>
                      <a:pt x="2544" y="443"/>
                    </a:lnTo>
                    <a:lnTo>
                      <a:pt x="2520" y="421"/>
                    </a:lnTo>
                    <a:lnTo>
                      <a:pt x="2507" y="388"/>
                    </a:lnTo>
                    <a:lnTo>
                      <a:pt x="2483" y="354"/>
                    </a:lnTo>
                    <a:lnTo>
                      <a:pt x="2459" y="332"/>
                    </a:lnTo>
                    <a:lnTo>
                      <a:pt x="2435" y="310"/>
                    </a:lnTo>
                    <a:lnTo>
                      <a:pt x="2411" y="288"/>
                    </a:lnTo>
                    <a:lnTo>
                      <a:pt x="2375" y="266"/>
                    </a:lnTo>
                    <a:lnTo>
                      <a:pt x="2339" y="255"/>
                    </a:lnTo>
                    <a:lnTo>
                      <a:pt x="2303" y="232"/>
                    </a:lnTo>
                    <a:lnTo>
                      <a:pt x="2254" y="221"/>
                    </a:lnTo>
                    <a:lnTo>
                      <a:pt x="2206" y="210"/>
                    </a:lnTo>
                    <a:lnTo>
                      <a:pt x="2158" y="199"/>
                    </a:lnTo>
                    <a:lnTo>
                      <a:pt x="2098" y="199"/>
                    </a:lnTo>
                    <a:lnTo>
                      <a:pt x="2049" y="188"/>
                    </a:lnTo>
                    <a:lnTo>
                      <a:pt x="1977" y="188"/>
                    </a:lnTo>
                    <a:lnTo>
                      <a:pt x="1917" y="177"/>
                    </a:lnTo>
                    <a:lnTo>
                      <a:pt x="1845" y="177"/>
                    </a:lnTo>
                    <a:lnTo>
                      <a:pt x="1784" y="177"/>
                    </a:lnTo>
                    <a:lnTo>
                      <a:pt x="1712" y="166"/>
                    </a:lnTo>
                    <a:lnTo>
                      <a:pt x="1640" y="166"/>
                    </a:lnTo>
                    <a:lnTo>
                      <a:pt x="1555" y="166"/>
                    </a:lnTo>
                    <a:lnTo>
                      <a:pt x="1483" y="166"/>
                    </a:lnTo>
                    <a:lnTo>
                      <a:pt x="1411" y="166"/>
                    </a:lnTo>
                    <a:lnTo>
                      <a:pt x="1326" y="166"/>
                    </a:lnTo>
                    <a:lnTo>
                      <a:pt x="1242" y="166"/>
                    </a:lnTo>
                    <a:lnTo>
                      <a:pt x="1170" y="155"/>
                    </a:lnTo>
                    <a:lnTo>
                      <a:pt x="1085" y="155"/>
                    </a:lnTo>
                    <a:lnTo>
                      <a:pt x="1001" y="155"/>
                    </a:lnTo>
                    <a:lnTo>
                      <a:pt x="916" y="144"/>
                    </a:lnTo>
                    <a:lnTo>
                      <a:pt x="832" y="144"/>
                    </a:lnTo>
                    <a:lnTo>
                      <a:pt x="748" y="133"/>
                    </a:lnTo>
                    <a:lnTo>
                      <a:pt x="663" y="122"/>
                    </a:lnTo>
                    <a:lnTo>
                      <a:pt x="579" y="110"/>
                    </a:lnTo>
                    <a:lnTo>
                      <a:pt x="507" y="99"/>
                    </a:lnTo>
                    <a:lnTo>
                      <a:pt x="422" y="88"/>
                    </a:lnTo>
                    <a:lnTo>
                      <a:pt x="338" y="66"/>
                    </a:lnTo>
                    <a:lnTo>
                      <a:pt x="266" y="55"/>
                    </a:lnTo>
                    <a:lnTo>
                      <a:pt x="193" y="33"/>
                    </a:lnTo>
                    <a:lnTo>
                      <a:pt x="109" y="0"/>
                    </a:lnTo>
                    <a:lnTo>
                      <a:pt x="73" y="88"/>
                    </a:lnTo>
                    <a:lnTo>
                      <a:pt x="37" y="177"/>
                    </a:lnTo>
                    <a:lnTo>
                      <a:pt x="12" y="266"/>
                    </a:lnTo>
                    <a:lnTo>
                      <a:pt x="0" y="354"/>
                    </a:lnTo>
                    <a:lnTo>
                      <a:pt x="0" y="443"/>
                    </a:lnTo>
                    <a:lnTo>
                      <a:pt x="12" y="532"/>
                    </a:lnTo>
                    <a:lnTo>
                      <a:pt x="37" y="610"/>
                    </a:lnTo>
                    <a:lnTo>
                      <a:pt x="73" y="676"/>
                    </a:lnTo>
                    <a:lnTo>
                      <a:pt x="2616" y="676"/>
                    </a:lnTo>
                  </a:path>
                </a:pathLst>
              </a:custGeom>
              <a:noFill/>
              <a:ln w="19050" cmpd="sng">
                <a:solidFill>
                  <a:srgbClr val="0E0D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6" name="Freeform 32">
                <a:extLst>
                  <a:ext uri="{FF2B5EF4-FFF2-40B4-BE49-F238E27FC236}">
                    <a16:creationId xmlns:a16="http://schemas.microsoft.com/office/drawing/2014/main" id="{F322F3AD-33D4-49A1-B4B0-6C413A0E8C3E}"/>
                  </a:ext>
                </a:extLst>
              </p:cNvPr>
              <p:cNvSpPr>
                <a:spLocks/>
              </p:cNvSpPr>
              <p:nvPr/>
            </p:nvSpPr>
            <p:spPr bwMode="auto">
              <a:xfrm>
                <a:off x="2844" y="3461"/>
                <a:ext cx="2616" cy="676"/>
              </a:xfrm>
              <a:custGeom>
                <a:avLst/>
                <a:gdLst>
                  <a:gd name="T0" fmla="*/ 0 w 2616"/>
                  <a:gd name="T1" fmla="*/ 676 h 676"/>
                  <a:gd name="T2" fmla="*/ 0 w 2616"/>
                  <a:gd name="T3" fmla="*/ 665 h 676"/>
                  <a:gd name="T4" fmla="*/ 0 w 2616"/>
                  <a:gd name="T5" fmla="*/ 643 h 676"/>
                  <a:gd name="T6" fmla="*/ 12 w 2616"/>
                  <a:gd name="T7" fmla="*/ 621 h 676"/>
                  <a:gd name="T8" fmla="*/ 12 w 2616"/>
                  <a:gd name="T9" fmla="*/ 587 h 676"/>
                  <a:gd name="T10" fmla="*/ 24 w 2616"/>
                  <a:gd name="T11" fmla="*/ 565 h 676"/>
                  <a:gd name="T12" fmla="*/ 36 w 2616"/>
                  <a:gd name="T13" fmla="*/ 532 h 676"/>
                  <a:gd name="T14" fmla="*/ 48 w 2616"/>
                  <a:gd name="T15" fmla="*/ 510 h 676"/>
                  <a:gd name="T16" fmla="*/ 60 w 2616"/>
                  <a:gd name="T17" fmla="*/ 477 h 676"/>
                  <a:gd name="T18" fmla="*/ 72 w 2616"/>
                  <a:gd name="T19" fmla="*/ 443 h 676"/>
                  <a:gd name="T20" fmla="*/ 84 w 2616"/>
                  <a:gd name="T21" fmla="*/ 421 h 676"/>
                  <a:gd name="T22" fmla="*/ 108 w 2616"/>
                  <a:gd name="T23" fmla="*/ 388 h 676"/>
                  <a:gd name="T24" fmla="*/ 133 w 2616"/>
                  <a:gd name="T25" fmla="*/ 354 h 676"/>
                  <a:gd name="T26" fmla="*/ 157 w 2616"/>
                  <a:gd name="T27" fmla="*/ 332 h 676"/>
                  <a:gd name="T28" fmla="*/ 181 w 2616"/>
                  <a:gd name="T29" fmla="*/ 310 h 676"/>
                  <a:gd name="T30" fmla="*/ 205 w 2616"/>
                  <a:gd name="T31" fmla="*/ 288 h 676"/>
                  <a:gd name="T32" fmla="*/ 229 w 2616"/>
                  <a:gd name="T33" fmla="*/ 266 h 676"/>
                  <a:gd name="T34" fmla="*/ 265 w 2616"/>
                  <a:gd name="T35" fmla="*/ 255 h 676"/>
                  <a:gd name="T36" fmla="*/ 313 w 2616"/>
                  <a:gd name="T37" fmla="*/ 232 h 676"/>
                  <a:gd name="T38" fmla="*/ 362 w 2616"/>
                  <a:gd name="T39" fmla="*/ 221 h 676"/>
                  <a:gd name="T40" fmla="*/ 410 w 2616"/>
                  <a:gd name="T41" fmla="*/ 210 h 676"/>
                  <a:gd name="T42" fmla="*/ 458 w 2616"/>
                  <a:gd name="T43" fmla="*/ 199 h 676"/>
                  <a:gd name="T44" fmla="*/ 506 w 2616"/>
                  <a:gd name="T45" fmla="*/ 199 h 676"/>
                  <a:gd name="T46" fmla="*/ 566 w 2616"/>
                  <a:gd name="T47" fmla="*/ 188 h 676"/>
                  <a:gd name="T48" fmla="*/ 627 w 2616"/>
                  <a:gd name="T49" fmla="*/ 188 h 676"/>
                  <a:gd name="T50" fmla="*/ 699 w 2616"/>
                  <a:gd name="T51" fmla="*/ 177 h 676"/>
                  <a:gd name="T52" fmla="*/ 759 w 2616"/>
                  <a:gd name="T53" fmla="*/ 177 h 676"/>
                  <a:gd name="T54" fmla="*/ 832 w 2616"/>
                  <a:gd name="T55" fmla="*/ 177 h 676"/>
                  <a:gd name="T56" fmla="*/ 904 w 2616"/>
                  <a:gd name="T57" fmla="*/ 166 h 676"/>
                  <a:gd name="T58" fmla="*/ 976 w 2616"/>
                  <a:gd name="T59" fmla="*/ 166 h 676"/>
                  <a:gd name="T60" fmla="*/ 1049 w 2616"/>
                  <a:gd name="T61" fmla="*/ 166 h 676"/>
                  <a:gd name="T62" fmla="*/ 1133 w 2616"/>
                  <a:gd name="T63" fmla="*/ 166 h 676"/>
                  <a:gd name="T64" fmla="*/ 1205 w 2616"/>
                  <a:gd name="T65" fmla="*/ 166 h 676"/>
                  <a:gd name="T66" fmla="*/ 1290 w 2616"/>
                  <a:gd name="T67" fmla="*/ 166 h 676"/>
                  <a:gd name="T68" fmla="*/ 1374 w 2616"/>
                  <a:gd name="T69" fmla="*/ 166 h 676"/>
                  <a:gd name="T70" fmla="*/ 1446 w 2616"/>
                  <a:gd name="T71" fmla="*/ 155 h 676"/>
                  <a:gd name="T72" fmla="*/ 1531 w 2616"/>
                  <a:gd name="T73" fmla="*/ 155 h 676"/>
                  <a:gd name="T74" fmla="*/ 1615 w 2616"/>
                  <a:gd name="T75" fmla="*/ 155 h 676"/>
                  <a:gd name="T76" fmla="*/ 1699 w 2616"/>
                  <a:gd name="T77" fmla="*/ 144 h 676"/>
                  <a:gd name="T78" fmla="*/ 1784 w 2616"/>
                  <a:gd name="T79" fmla="*/ 144 h 676"/>
                  <a:gd name="T80" fmla="*/ 1868 w 2616"/>
                  <a:gd name="T81" fmla="*/ 133 h 676"/>
                  <a:gd name="T82" fmla="*/ 1941 w 2616"/>
                  <a:gd name="T83" fmla="*/ 122 h 676"/>
                  <a:gd name="T84" fmla="*/ 2025 w 2616"/>
                  <a:gd name="T85" fmla="*/ 110 h 676"/>
                  <a:gd name="T86" fmla="*/ 2109 w 2616"/>
                  <a:gd name="T87" fmla="*/ 99 h 676"/>
                  <a:gd name="T88" fmla="*/ 2194 w 2616"/>
                  <a:gd name="T89" fmla="*/ 88 h 676"/>
                  <a:gd name="T90" fmla="*/ 2266 w 2616"/>
                  <a:gd name="T91" fmla="*/ 66 h 676"/>
                  <a:gd name="T92" fmla="*/ 2350 w 2616"/>
                  <a:gd name="T93" fmla="*/ 55 h 676"/>
                  <a:gd name="T94" fmla="*/ 2423 w 2616"/>
                  <a:gd name="T95" fmla="*/ 33 h 676"/>
                  <a:gd name="T96" fmla="*/ 2495 w 2616"/>
                  <a:gd name="T97" fmla="*/ 0 h 676"/>
                  <a:gd name="T98" fmla="*/ 2543 w 2616"/>
                  <a:gd name="T99" fmla="*/ 88 h 676"/>
                  <a:gd name="T100" fmla="*/ 2579 w 2616"/>
                  <a:gd name="T101" fmla="*/ 177 h 676"/>
                  <a:gd name="T102" fmla="*/ 2603 w 2616"/>
                  <a:gd name="T103" fmla="*/ 266 h 676"/>
                  <a:gd name="T104" fmla="*/ 2616 w 2616"/>
                  <a:gd name="T105" fmla="*/ 354 h 676"/>
                  <a:gd name="T106" fmla="*/ 2616 w 2616"/>
                  <a:gd name="T107" fmla="*/ 443 h 676"/>
                  <a:gd name="T108" fmla="*/ 2603 w 2616"/>
                  <a:gd name="T109" fmla="*/ 532 h 676"/>
                  <a:gd name="T110" fmla="*/ 2579 w 2616"/>
                  <a:gd name="T111" fmla="*/ 610 h 676"/>
                  <a:gd name="T112" fmla="*/ 2543 w 2616"/>
                  <a:gd name="T113" fmla="*/ 676 h 676"/>
                  <a:gd name="T114" fmla="*/ 0 w 2616"/>
                  <a:gd name="T115" fmla="*/ 676 h 6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
                  <a:gd name="T175" fmla="*/ 0 h 676"/>
                  <a:gd name="T176" fmla="*/ 2616 w 2616"/>
                  <a:gd name="T177" fmla="*/ 676 h 6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 h="676">
                    <a:moveTo>
                      <a:pt x="0" y="676"/>
                    </a:moveTo>
                    <a:lnTo>
                      <a:pt x="0" y="665"/>
                    </a:lnTo>
                    <a:lnTo>
                      <a:pt x="0" y="643"/>
                    </a:lnTo>
                    <a:lnTo>
                      <a:pt x="12" y="621"/>
                    </a:lnTo>
                    <a:lnTo>
                      <a:pt x="12" y="587"/>
                    </a:lnTo>
                    <a:lnTo>
                      <a:pt x="24" y="565"/>
                    </a:lnTo>
                    <a:lnTo>
                      <a:pt x="36" y="532"/>
                    </a:lnTo>
                    <a:lnTo>
                      <a:pt x="48" y="510"/>
                    </a:lnTo>
                    <a:lnTo>
                      <a:pt x="60" y="477"/>
                    </a:lnTo>
                    <a:lnTo>
                      <a:pt x="72" y="443"/>
                    </a:lnTo>
                    <a:lnTo>
                      <a:pt x="84" y="421"/>
                    </a:lnTo>
                    <a:lnTo>
                      <a:pt x="108" y="388"/>
                    </a:lnTo>
                    <a:lnTo>
                      <a:pt x="133" y="354"/>
                    </a:lnTo>
                    <a:lnTo>
                      <a:pt x="157" y="332"/>
                    </a:lnTo>
                    <a:lnTo>
                      <a:pt x="181" y="310"/>
                    </a:lnTo>
                    <a:lnTo>
                      <a:pt x="205" y="288"/>
                    </a:lnTo>
                    <a:lnTo>
                      <a:pt x="229" y="266"/>
                    </a:lnTo>
                    <a:lnTo>
                      <a:pt x="265" y="255"/>
                    </a:lnTo>
                    <a:lnTo>
                      <a:pt x="313" y="232"/>
                    </a:lnTo>
                    <a:lnTo>
                      <a:pt x="362" y="221"/>
                    </a:lnTo>
                    <a:lnTo>
                      <a:pt x="410" y="210"/>
                    </a:lnTo>
                    <a:lnTo>
                      <a:pt x="458" y="199"/>
                    </a:lnTo>
                    <a:lnTo>
                      <a:pt x="506" y="199"/>
                    </a:lnTo>
                    <a:lnTo>
                      <a:pt x="566" y="188"/>
                    </a:lnTo>
                    <a:lnTo>
                      <a:pt x="627" y="188"/>
                    </a:lnTo>
                    <a:lnTo>
                      <a:pt x="699" y="177"/>
                    </a:lnTo>
                    <a:lnTo>
                      <a:pt x="759" y="177"/>
                    </a:lnTo>
                    <a:lnTo>
                      <a:pt x="832" y="177"/>
                    </a:lnTo>
                    <a:lnTo>
                      <a:pt x="904" y="166"/>
                    </a:lnTo>
                    <a:lnTo>
                      <a:pt x="976" y="166"/>
                    </a:lnTo>
                    <a:lnTo>
                      <a:pt x="1049" y="166"/>
                    </a:lnTo>
                    <a:lnTo>
                      <a:pt x="1133" y="166"/>
                    </a:lnTo>
                    <a:lnTo>
                      <a:pt x="1205" y="166"/>
                    </a:lnTo>
                    <a:lnTo>
                      <a:pt x="1290" y="166"/>
                    </a:lnTo>
                    <a:lnTo>
                      <a:pt x="1374" y="166"/>
                    </a:lnTo>
                    <a:lnTo>
                      <a:pt x="1446" y="155"/>
                    </a:lnTo>
                    <a:lnTo>
                      <a:pt x="1531" y="155"/>
                    </a:lnTo>
                    <a:lnTo>
                      <a:pt x="1615" y="155"/>
                    </a:lnTo>
                    <a:lnTo>
                      <a:pt x="1699" y="144"/>
                    </a:lnTo>
                    <a:lnTo>
                      <a:pt x="1784" y="144"/>
                    </a:lnTo>
                    <a:lnTo>
                      <a:pt x="1868" y="133"/>
                    </a:lnTo>
                    <a:lnTo>
                      <a:pt x="1941" y="122"/>
                    </a:lnTo>
                    <a:lnTo>
                      <a:pt x="2025" y="110"/>
                    </a:lnTo>
                    <a:lnTo>
                      <a:pt x="2109" y="99"/>
                    </a:lnTo>
                    <a:lnTo>
                      <a:pt x="2194" y="88"/>
                    </a:lnTo>
                    <a:lnTo>
                      <a:pt x="2266" y="66"/>
                    </a:lnTo>
                    <a:lnTo>
                      <a:pt x="2350" y="55"/>
                    </a:lnTo>
                    <a:lnTo>
                      <a:pt x="2423" y="33"/>
                    </a:lnTo>
                    <a:lnTo>
                      <a:pt x="2495" y="0"/>
                    </a:lnTo>
                    <a:lnTo>
                      <a:pt x="2543" y="88"/>
                    </a:lnTo>
                    <a:lnTo>
                      <a:pt x="2579" y="177"/>
                    </a:lnTo>
                    <a:lnTo>
                      <a:pt x="2603" y="266"/>
                    </a:lnTo>
                    <a:lnTo>
                      <a:pt x="2616" y="354"/>
                    </a:lnTo>
                    <a:lnTo>
                      <a:pt x="2616" y="443"/>
                    </a:lnTo>
                    <a:lnTo>
                      <a:pt x="2603" y="532"/>
                    </a:lnTo>
                    <a:lnTo>
                      <a:pt x="2579" y="610"/>
                    </a:lnTo>
                    <a:lnTo>
                      <a:pt x="2543" y="676"/>
                    </a:lnTo>
                    <a:lnTo>
                      <a:pt x="0" y="676"/>
                    </a:lnTo>
                  </a:path>
                </a:pathLst>
              </a:custGeom>
              <a:noFill/>
              <a:ln w="0">
                <a:solidFill>
                  <a:srgbClr val="0E0D0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7" name="Freeform 33">
                <a:extLst>
                  <a:ext uri="{FF2B5EF4-FFF2-40B4-BE49-F238E27FC236}">
                    <a16:creationId xmlns:a16="http://schemas.microsoft.com/office/drawing/2014/main" id="{125F9AB8-7C94-4635-B840-0F1EF0A8AC78}"/>
                  </a:ext>
                </a:extLst>
              </p:cNvPr>
              <p:cNvSpPr>
                <a:spLocks/>
              </p:cNvSpPr>
              <p:nvPr/>
            </p:nvSpPr>
            <p:spPr bwMode="auto">
              <a:xfrm>
                <a:off x="2844" y="3461"/>
                <a:ext cx="2616" cy="676"/>
              </a:xfrm>
              <a:custGeom>
                <a:avLst/>
                <a:gdLst>
                  <a:gd name="T0" fmla="*/ 0 w 2616"/>
                  <a:gd name="T1" fmla="*/ 676 h 676"/>
                  <a:gd name="T2" fmla="*/ 0 w 2616"/>
                  <a:gd name="T3" fmla="*/ 665 h 676"/>
                  <a:gd name="T4" fmla="*/ 0 w 2616"/>
                  <a:gd name="T5" fmla="*/ 643 h 676"/>
                  <a:gd name="T6" fmla="*/ 12 w 2616"/>
                  <a:gd name="T7" fmla="*/ 621 h 676"/>
                  <a:gd name="T8" fmla="*/ 12 w 2616"/>
                  <a:gd name="T9" fmla="*/ 587 h 676"/>
                  <a:gd name="T10" fmla="*/ 24 w 2616"/>
                  <a:gd name="T11" fmla="*/ 565 h 676"/>
                  <a:gd name="T12" fmla="*/ 36 w 2616"/>
                  <a:gd name="T13" fmla="*/ 532 h 676"/>
                  <a:gd name="T14" fmla="*/ 48 w 2616"/>
                  <a:gd name="T15" fmla="*/ 510 h 676"/>
                  <a:gd name="T16" fmla="*/ 60 w 2616"/>
                  <a:gd name="T17" fmla="*/ 477 h 676"/>
                  <a:gd name="T18" fmla="*/ 72 w 2616"/>
                  <a:gd name="T19" fmla="*/ 443 h 676"/>
                  <a:gd name="T20" fmla="*/ 84 w 2616"/>
                  <a:gd name="T21" fmla="*/ 421 h 676"/>
                  <a:gd name="T22" fmla="*/ 108 w 2616"/>
                  <a:gd name="T23" fmla="*/ 388 h 676"/>
                  <a:gd name="T24" fmla="*/ 133 w 2616"/>
                  <a:gd name="T25" fmla="*/ 354 h 676"/>
                  <a:gd name="T26" fmla="*/ 157 w 2616"/>
                  <a:gd name="T27" fmla="*/ 332 h 676"/>
                  <a:gd name="T28" fmla="*/ 181 w 2616"/>
                  <a:gd name="T29" fmla="*/ 310 h 676"/>
                  <a:gd name="T30" fmla="*/ 205 w 2616"/>
                  <a:gd name="T31" fmla="*/ 288 h 676"/>
                  <a:gd name="T32" fmla="*/ 229 w 2616"/>
                  <a:gd name="T33" fmla="*/ 266 h 676"/>
                  <a:gd name="T34" fmla="*/ 265 w 2616"/>
                  <a:gd name="T35" fmla="*/ 255 h 676"/>
                  <a:gd name="T36" fmla="*/ 313 w 2616"/>
                  <a:gd name="T37" fmla="*/ 232 h 676"/>
                  <a:gd name="T38" fmla="*/ 362 w 2616"/>
                  <a:gd name="T39" fmla="*/ 221 h 676"/>
                  <a:gd name="T40" fmla="*/ 410 w 2616"/>
                  <a:gd name="T41" fmla="*/ 210 h 676"/>
                  <a:gd name="T42" fmla="*/ 458 w 2616"/>
                  <a:gd name="T43" fmla="*/ 199 h 676"/>
                  <a:gd name="T44" fmla="*/ 506 w 2616"/>
                  <a:gd name="T45" fmla="*/ 199 h 676"/>
                  <a:gd name="T46" fmla="*/ 566 w 2616"/>
                  <a:gd name="T47" fmla="*/ 188 h 676"/>
                  <a:gd name="T48" fmla="*/ 627 w 2616"/>
                  <a:gd name="T49" fmla="*/ 188 h 676"/>
                  <a:gd name="T50" fmla="*/ 699 w 2616"/>
                  <a:gd name="T51" fmla="*/ 177 h 676"/>
                  <a:gd name="T52" fmla="*/ 759 w 2616"/>
                  <a:gd name="T53" fmla="*/ 177 h 676"/>
                  <a:gd name="T54" fmla="*/ 832 w 2616"/>
                  <a:gd name="T55" fmla="*/ 177 h 676"/>
                  <a:gd name="T56" fmla="*/ 904 w 2616"/>
                  <a:gd name="T57" fmla="*/ 166 h 676"/>
                  <a:gd name="T58" fmla="*/ 976 w 2616"/>
                  <a:gd name="T59" fmla="*/ 166 h 676"/>
                  <a:gd name="T60" fmla="*/ 1049 w 2616"/>
                  <a:gd name="T61" fmla="*/ 166 h 676"/>
                  <a:gd name="T62" fmla="*/ 1133 w 2616"/>
                  <a:gd name="T63" fmla="*/ 166 h 676"/>
                  <a:gd name="T64" fmla="*/ 1205 w 2616"/>
                  <a:gd name="T65" fmla="*/ 166 h 676"/>
                  <a:gd name="T66" fmla="*/ 1290 w 2616"/>
                  <a:gd name="T67" fmla="*/ 166 h 676"/>
                  <a:gd name="T68" fmla="*/ 1374 w 2616"/>
                  <a:gd name="T69" fmla="*/ 166 h 676"/>
                  <a:gd name="T70" fmla="*/ 1446 w 2616"/>
                  <a:gd name="T71" fmla="*/ 155 h 676"/>
                  <a:gd name="T72" fmla="*/ 1531 w 2616"/>
                  <a:gd name="T73" fmla="*/ 155 h 676"/>
                  <a:gd name="T74" fmla="*/ 1615 w 2616"/>
                  <a:gd name="T75" fmla="*/ 155 h 676"/>
                  <a:gd name="T76" fmla="*/ 1699 w 2616"/>
                  <a:gd name="T77" fmla="*/ 144 h 676"/>
                  <a:gd name="T78" fmla="*/ 1784 w 2616"/>
                  <a:gd name="T79" fmla="*/ 144 h 676"/>
                  <a:gd name="T80" fmla="*/ 1868 w 2616"/>
                  <a:gd name="T81" fmla="*/ 133 h 676"/>
                  <a:gd name="T82" fmla="*/ 1941 w 2616"/>
                  <a:gd name="T83" fmla="*/ 122 h 676"/>
                  <a:gd name="T84" fmla="*/ 2025 w 2616"/>
                  <a:gd name="T85" fmla="*/ 110 h 676"/>
                  <a:gd name="T86" fmla="*/ 2109 w 2616"/>
                  <a:gd name="T87" fmla="*/ 99 h 676"/>
                  <a:gd name="T88" fmla="*/ 2194 w 2616"/>
                  <a:gd name="T89" fmla="*/ 88 h 676"/>
                  <a:gd name="T90" fmla="*/ 2266 w 2616"/>
                  <a:gd name="T91" fmla="*/ 66 h 676"/>
                  <a:gd name="T92" fmla="*/ 2350 w 2616"/>
                  <a:gd name="T93" fmla="*/ 55 h 676"/>
                  <a:gd name="T94" fmla="*/ 2423 w 2616"/>
                  <a:gd name="T95" fmla="*/ 33 h 676"/>
                  <a:gd name="T96" fmla="*/ 2495 w 2616"/>
                  <a:gd name="T97" fmla="*/ 0 h 676"/>
                  <a:gd name="T98" fmla="*/ 2543 w 2616"/>
                  <a:gd name="T99" fmla="*/ 88 h 676"/>
                  <a:gd name="T100" fmla="*/ 2579 w 2616"/>
                  <a:gd name="T101" fmla="*/ 177 h 676"/>
                  <a:gd name="T102" fmla="*/ 2603 w 2616"/>
                  <a:gd name="T103" fmla="*/ 266 h 676"/>
                  <a:gd name="T104" fmla="*/ 2616 w 2616"/>
                  <a:gd name="T105" fmla="*/ 354 h 676"/>
                  <a:gd name="T106" fmla="*/ 2616 w 2616"/>
                  <a:gd name="T107" fmla="*/ 443 h 676"/>
                  <a:gd name="T108" fmla="*/ 2603 w 2616"/>
                  <a:gd name="T109" fmla="*/ 532 h 676"/>
                  <a:gd name="T110" fmla="*/ 2579 w 2616"/>
                  <a:gd name="T111" fmla="*/ 610 h 676"/>
                  <a:gd name="T112" fmla="*/ 2543 w 2616"/>
                  <a:gd name="T113" fmla="*/ 676 h 676"/>
                  <a:gd name="T114" fmla="*/ 0 w 2616"/>
                  <a:gd name="T115" fmla="*/ 676 h 6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
                  <a:gd name="T175" fmla="*/ 0 h 676"/>
                  <a:gd name="T176" fmla="*/ 2616 w 2616"/>
                  <a:gd name="T177" fmla="*/ 676 h 6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 h="676">
                    <a:moveTo>
                      <a:pt x="0" y="676"/>
                    </a:moveTo>
                    <a:lnTo>
                      <a:pt x="0" y="665"/>
                    </a:lnTo>
                    <a:lnTo>
                      <a:pt x="0" y="643"/>
                    </a:lnTo>
                    <a:lnTo>
                      <a:pt x="12" y="621"/>
                    </a:lnTo>
                    <a:lnTo>
                      <a:pt x="12" y="587"/>
                    </a:lnTo>
                    <a:lnTo>
                      <a:pt x="24" y="565"/>
                    </a:lnTo>
                    <a:lnTo>
                      <a:pt x="36" y="532"/>
                    </a:lnTo>
                    <a:lnTo>
                      <a:pt x="48" y="510"/>
                    </a:lnTo>
                    <a:lnTo>
                      <a:pt x="60" y="477"/>
                    </a:lnTo>
                    <a:lnTo>
                      <a:pt x="72" y="443"/>
                    </a:lnTo>
                    <a:lnTo>
                      <a:pt x="84" y="421"/>
                    </a:lnTo>
                    <a:lnTo>
                      <a:pt x="108" y="388"/>
                    </a:lnTo>
                    <a:lnTo>
                      <a:pt x="133" y="354"/>
                    </a:lnTo>
                    <a:lnTo>
                      <a:pt x="157" y="332"/>
                    </a:lnTo>
                    <a:lnTo>
                      <a:pt x="181" y="310"/>
                    </a:lnTo>
                    <a:lnTo>
                      <a:pt x="205" y="288"/>
                    </a:lnTo>
                    <a:lnTo>
                      <a:pt x="229" y="266"/>
                    </a:lnTo>
                    <a:lnTo>
                      <a:pt x="265" y="255"/>
                    </a:lnTo>
                    <a:lnTo>
                      <a:pt x="313" y="232"/>
                    </a:lnTo>
                    <a:lnTo>
                      <a:pt x="362" y="221"/>
                    </a:lnTo>
                    <a:lnTo>
                      <a:pt x="410" y="210"/>
                    </a:lnTo>
                    <a:lnTo>
                      <a:pt x="458" y="199"/>
                    </a:lnTo>
                    <a:lnTo>
                      <a:pt x="506" y="199"/>
                    </a:lnTo>
                    <a:lnTo>
                      <a:pt x="566" y="188"/>
                    </a:lnTo>
                    <a:lnTo>
                      <a:pt x="627" y="188"/>
                    </a:lnTo>
                    <a:lnTo>
                      <a:pt x="699" y="177"/>
                    </a:lnTo>
                    <a:lnTo>
                      <a:pt x="759" y="177"/>
                    </a:lnTo>
                    <a:lnTo>
                      <a:pt x="832" y="177"/>
                    </a:lnTo>
                    <a:lnTo>
                      <a:pt x="904" y="166"/>
                    </a:lnTo>
                    <a:lnTo>
                      <a:pt x="976" y="166"/>
                    </a:lnTo>
                    <a:lnTo>
                      <a:pt x="1049" y="166"/>
                    </a:lnTo>
                    <a:lnTo>
                      <a:pt x="1133" y="166"/>
                    </a:lnTo>
                    <a:lnTo>
                      <a:pt x="1205" y="166"/>
                    </a:lnTo>
                    <a:lnTo>
                      <a:pt x="1290" y="166"/>
                    </a:lnTo>
                    <a:lnTo>
                      <a:pt x="1374" y="166"/>
                    </a:lnTo>
                    <a:lnTo>
                      <a:pt x="1446" y="155"/>
                    </a:lnTo>
                    <a:lnTo>
                      <a:pt x="1531" y="155"/>
                    </a:lnTo>
                    <a:lnTo>
                      <a:pt x="1615" y="155"/>
                    </a:lnTo>
                    <a:lnTo>
                      <a:pt x="1699" y="144"/>
                    </a:lnTo>
                    <a:lnTo>
                      <a:pt x="1784" y="144"/>
                    </a:lnTo>
                    <a:lnTo>
                      <a:pt x="1868" y="133"/>
                    </a:lnTo>
                    <a:lnTo>
                      <a:pt x="1941" y="122"/>
                    </a:lnTo>
                    <a:lnTo>
                      <a:pt x="2025" y="110"/>
                    </a:lnTo>
                    <a:lnTo>
                      <a:pt x="2109" y="99"/>
                    </a:lnTo>
                    <a:lnTo>
                      <a:pt x="2194" y="88"/>
                    </a:lnTo>
                    <a:lnTo>
                      <a:pt x="2266" y="66"/>
                    </a:lnTo>
                    <a:lnTo>
                      <a:pt x="2350" y="55"/>
                    </a:lnTo>
                    <a:lnTo>
                      <a:pt x="2423" y="33"/>
                    </a:lnTo>
                    <a:lnTo>
                      <a:pt x="2495" y="0"/>
                    </a:lnTo>
                    <a:lnTo>
                      <a:pt x="2543" y="88"/>
                    </a:lnTo>
                    <a:lnTo>
                      <a:pt x="2579" y="177"/>
                    </a:lnTo>
                    <a:lnTo>
                      <a:pt x="2603" y="266"/>
                    </a:lnTo>
                    <a:lnTo>
                      <a:pt x="2616" y="354"/>
                    </a:lnTo>
                    <a:lnTo>
                      <a:pt x="2616" y="443"/>
                    </a:lnTo>
                    <a:lnTo>
                      <a:pt x="2603" y="532"/>
                    </a:lnTo>
                    <a:lnTo>
                      <a:pt x="2579" y="610"/>
                    </a:lnTo>
                    <a:lnTo>
                      <a:pt x="2543" y="676"/>
                    </a:lnTo>
                    <a:lnTo>
                      <a:pt x="0" y="676"/>
                    </a:lnTo>
                    <a:close/>
                  </a:path>
                </a:pathLst>
              </a:custGeom>
              <a:solidFill>
                <a:srgbClr val="EEF4F5"/>
              </a:solidFill>
              <a:ln w="9525">
                <a:solidFill>
                  <a:schemeClr val="tx1"/>
                </a:solidFill>
                <a:round/>
                <a:headEnd/>
                <a:tailEnd/>
              </a:ln>
            </p:spPr>
            <p:txBody>
              <a:bodyPr/>
              <a:lstStyle/>
              <a:p>
                <a:endParaRPr lang="en-US"/>
              </a:p>
            </p:txBody>
          </p:sp>
          <p:sp>
            <p:nvSpPr>
              <p:cNvPr id="4138" name="Freeform 34">
                <a:extLst>
                  <a:ext uri="{FF2B5EF4-FFF2-40B4-BE49-F238E27FC236}">
                    <a16:creationId xmlns:a16="http://schemas.microsoft.com/office/drawing/2014/main" id="{6C3DCA14-AE56-4BDB-BE16-376929D5A134}"/>
                  </a:ext>
                </a:extLst>
              </p:cNvPr>
              <p:cNvSpPr>
                <a:spLocks/>
              </p:cNvSpPr>
              <p:nvPr/>
            </p:nvSpPr>
            <p:spPr bwMode="auto">
              <a:xfrm>
                <a:off x="240" y="3456"/>
                <a:ext cx="2616" cy="676"/>
              </a:xfrm>
              <a:custGeom>
                <a:avLst/>
                <a:gdLst>
                  <a:gd name="T0" fmla="*/ 2616 w 2616"/>
                  <a:gd name="T1" fmla="*/ 676 h 676"/>
                  <a:gd name="T2" fmla="*/ 2616 w 2616"/>
                  <a:gd name="T3" fmla="*/ 665 h 676"/>
                  <a:gd name="T4" fmla="*/ 2616 w 2616"/>
                  <a:gd name="T5" fmla="*/ 643 h 676"/>
                  <a:gd name="T6" fmla="*/ 2604 w 2616"/>
                  <a:gd name="T7" fmla="*/ 621 h 676"/>
                  <a:gd name="T8" fmla="*/ 2604 w 2616"/>
                  <a:gd name="T9" fmla="*/ 587 h 676"/>
                  <a:gd name="T10" fmla="*/ 2592 w 2616"/>
                  <a:gd name="T11" fmla="*/ 565 h 676"/>
                  <a:gd name="T12" fmla="*/ 2580 w 2616"/>
                  <a:gd name="T13" fmla="*/ 532 h 676"/>
                  <a:gd name="T14" fmla="*/ 2568 w 2616"/>
                  <a:gd name="T15" fmla="*/ 510 h 676"/>
                  <a:gd name="T16" fmla="*/ 2556 w 2616"/>
                  <a:gd name="T17" fmla="*/ 477 h 676"/>
                  <a:gd name="T18" fmla="*/ 2544 w 2616"/>
                  <a:gd name="T19" fmla="*/ 443 h 676"/>
                  <a:gd name="T20" fmla="*/ 2520 w 2616"/>
                  <a:gd name="T21" fmla="*/ 421 h 676"/>
                  <a:gd name="T22" fmla="*/ 2507 w 2616"/>
                  <a:gd name="T23" fmla="*/ 388 h 676"/>
                  <a:gd name="T24" fmla="*/ 2483 w 2616"/>
                  <a:gd name="T25" fmla="*/ 354 h 676"/>
                  <a:gd name="T26" fmla="*/ 2459 w 2616"/>
                  <a:gd name="T27" fmla="*/ 332 h 676"/>
                  <a:gd name="T28" fmla="*/ 2435 w 2616"/>
                  <a:gd name="T29" fmla="*/ 310 h 676"/>
                  <a:gd name="T30" fmla="*/ 2411 w 2616"/>
                  <a:gd name="T31" fmla="*/ 288 h 676"/>
                  <a:gd name="T32" fmla="*/ 2375 w 2616"/>
                  <a:gd name="T33" fmla="*/ 266 h 676"/>
                  <a:gd name="T34" fmla="*/ 2339 w 2616"/>
                  <a:gd name="T35" fmla="*/ 255 h 676"/>
                  <a:gd name="T36" fmla="*/ 2303 w 2616"/>
                  <a:gd name="T37" fmla="*/ 232 h 676"/>
                  <a:gd name="T38" fmla="*/ 2254 w 2616"/>
                  <a:gd name="T39" fmla="*/ 221 h 676"/>
                  <a:gd name="T40" fmla="*/ 2206 w 2616"/>
                  <a:gd name="T41" fmla="*/ 210 h 676"/>
                  <a:gd name="T42" fmla="*/ 2158 w 2616"/>
                  <a:gd name="T43" fmla="*/ 199 h 676"/>
                  <a:gd name="T44" fmla="*/ 2098 w 2616"/>
                  <a:gd name="T45" fmla="*/ 199 h 676"/>
                  <a:gd name="T46" fmla="*/ 2049 w 2616"/>
                  <a:gd name="T47" fmla="*/ 188 h 676"/>
                  <a:gd name="T48" fmla="*/ 1977 w 2616"/>
                  <a:gd name="T49" fmla="*/ 188 h 676"/>
                  <a:gd name="T50" fmla="*/ 1917 w 2616"/>
                  <a:gd name="T51" fmla="*/ 177 h 676"/>
                  <a:gd name="T52" fmla="*/ 1845 w 2616"/>
                  <a:gd name="T53" fmla="*/ 177 h 676"/>
                  <a:gd name="T54" fmla="*/ 1784 w 2616"/>
                  <a:gd name="T55" fmla="*/ 177 h 676"/>
                  <a:gd name="T56" fmla="*/ 1712 w 2616"/>
                  <a:gd name="T57" fmla="*/ 166 h 676"/>
                  <a:gd name="T58" fmla="*/ 1640 w 2616"/>
                  <a:gd name="T59" fmla="*/ 166 h 676"/>
                  <a:gd name="T60" fmla="*/ 1555 w 2616"/>
                  <a:gd name="T61" fmla="*/ 166 h 676"/>
                  <a:gd name="T62" fmla="*/ 1483 w 2616"/>
                  <a:gd name="T63" fmla="*/ 166 h 676"/>
                  <a:gd name="T64" fmla="*/ 1411 w 2616"/>
                  <a:gd name="T65" fmla="*/ 166 h 676"/>
                  <a:gd name="T66" fmla="*/ 1326 w 2616"/>
                  <a:gd name="T67" fmla="*/ 166 h 676"/>
                  <a:gd name="T68" fmla="*/ 1242 w 2616"/>
                  <a:gd name="T69" fmla="*/ 166 h 676"/>
                  <a:gd name="T70" fmla="*/ 1170 w 2616"/>
                  <a:gd name="T71" fmla="*/ 155 h 676"/>
                  <a:gd name="T72" fmla="*/ 1085 w 2616"/>
                  <a:gd name="T73" fmla="*/ 155 h 676"/>
                  <a:gd name="T74" fmla="*/ 1001 w 2616"/>
                  <a:gd name="T75" fmla="*/ 155 h 676"/>
                  <a:gd name="T76" fmla="*/ 916 w 2616"/>
                  <a:gd name="T77" fmla="*/ 144 h 676"/>
                  <a:gd name="T78" fmla="*/ 832 w 2616"/>
                  <a:gd name="T79" fmla="*/ 144 h 676"/>
                  <a:gd name="T80" fmla="*/ 748 w 2616"/>
                  <a:gd name="T81" fmla="*/ 133 h 676"/>
                  <a:gd name="T82" fmla="*/ 663 w 2616"/>
                  <a:gd name="T83" fmla="*/ 122 h 676"/>
                  <a:gd name="T84" fmla="*/ 579 w 2616"/>
                  <a:gd name="T85" fmla="*/ 110 h 676"/>
                  <a:gd name="T86" fmla="*/ 507 w 2616"/>
                  <a:gd name="T87" fmla="*/ 99 h 676"/>
                  <a:gd name="T88" fmla="*/ 422 w 2616"/>
                  <a:gd name="T89" fmla="*/ 88 h 676"/>
                  <a:gd name="T90" fmla="*/ 338 w 2616"/>
                  <a:gd name="T91" fmla="*/ 66 h 676"/>
                  <a:gd name="T92" fmla="*/ 266 w 2616"/>
                  <a:gd name="T93" fmla="*/ 55 h 676"/>
                  <a:gd name="T94" fmla="*/ 193 w 2616"/>
                  <a:gd name="T95" fmla="*/ 33 h 676"/>
                  <a:gd name="T96" fmla="*/ 109 w 2616"/>
                  <a:gd name="T97" fmla="*/ 0 h 676"/>
                  <a:gd name="T98" fmla="*/ 73 w 2616"/>
                  <a:gd name="T99" fmla="*/ 88 h 676"/>
                  <a:gd name="T100" fmla="*/ 37 w 2616"/>
                  <a:gd name="T101" fmla="*/ 177 h 676"/>
                  <a:gd name="T102" fmla="*/ 12 w 2616"/>
                  <a:gd name="T103" fmla="*/ 266 h 676"/>
                  <a:gd name="T104" fmla="*/ 0 w 2616"/>
                  <a:gd name="T105" fmla="*/ 354 h 676"/>
                  <a:gd name="T106" fmla="*/ 0 w 2616"/>
                  <a:gd name="T107" fmla="*/ 443 h 676"/>
                  <a:gd name="T108" fmla="*/ 12 w 2616"/>
                  <a:gd name="T109" fmla="*/ 532 h 676"/>
                  <a:gd name="T110" fmla="*/ 37 w 2616"/>
                  <a:gd name="T111" fmla="*/ 610 h 676"/>
                  <a:gd name="T112" fmla="*/ 73 w 2616"/>
                  <a:gd name="T113" fmla="*/ 676 h 676"/>
                  <a:gd name="T114" fmla="*/ 2616 w 2616"/>
                  <a:gd name="T115" fmla="*/ 676 h 6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
                  <a:gd name="T175" fmla="*/ 0 h 676"/>
                  <a:gd name="T176" fmla="*/ 2616 w 2616"/>
                  <a:gd name="T177" fmla="*/ 676 h 6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 h="676">
                    <a:moveTo>
                      <a:pt x="2616" y="676"/>
                    </a:moveTo>
                    <a:lnTo>
                      <a:pt x="2616" y="665"/>
                    </a:lnTo>
                    <a:lnTo>
                      <a:pt x="2616" y="643"/>
                    </a:lnTo>
                    <a:lnTo>
                      <a:pt x="2604" y="621"/>
                    </a:lnTo>
                    <a:lnTo>
                      <a:pt x="2604" y="587"/>
                    </a:lnTo>
                    <a:lnTo>
                      <a:pt x="2592" y="565"/>
                    </a:lnTo>
                    <a:lnTo>
                      <a:pt x="2580" y="532"/>
                    </a:lnTo>
                    <a:lnTo>
                      <a:pt x="2568" y="510"/>
                    </a:lnTo>
                    <a:lnTo>
                      <a:pt x="2556" y="477"/>
                    </a:lnTo>
                    <a:lnTo>
                      <a:pt x="2544" y="443"/>
                    </a:lnTo>
                    <a:lnTo>
                      <a:pt x="2520" y="421"/>
                    </a:lnTo>
                    <a:lnTo>
                      <a:pt x="2507" y="388"/>
                    </a:lnTo>
                    <a:lnTo>
                      <a:pt x="2483" y="354"/>
                    </a:lnTo>
                    <a:lnTo>
                      <a:pt x="2459" y="332"/>
                    </a:lnTo>
                    <a:lnTo>
                      <a:pt x="2435" y="310"/>
                    </a:lnTo>
                    <a:lnTo>
                      <a:pt x="2411" y="288"/>
                    </a:lnTo>
                    <a:lnTo>
                      <a:pt x="2375" y="266"/>
                    </a:lnTo>
                    <a:lnTo>
                      <a:pt x="2339" y="255"/>
                    </a:lnTo>
                    <a:lnTo>
                      <a:pt x="2303" y="232"/>
                    </a:lnTo>
                    <a:lnTo>
                      <a:pt x="2254" y="221"/>
                    </a:lnTo>
                    <a:lnTo>
                      <a:pt x="2206" y="210"/>
                    </a:lnTo>
                    <a:lnTo>
                      <a:pt x="2158" y="199"/>
                    </a:lnTo>
                    <a:lnTo>
                      <a:pt x="2098" y="199"/>
                    </a:lnTo>
                    <a:lnTo>
                      <a:pt x="2049" y="188"/>
                    </a:lnTo>
                    <a:lnTo>
                      <a:pt x="1977" y="188"/>
                    </a:lnTo>
                    <a:lnTo>
                      <a:pt x="1917" y="177"/>
                    </a:lnTo>
                    <a:lnTo>
                      <a:pt x="1845" y="177"/>
                    </a:lnTo>
                    <a:lnTo>
                      <a:pt x="1784" y="177"/>
                    </a:lnTo>
                    <a:lnTo>
                      <a:pt x="1712" y="166"/>
                    </a:lnTo>
                    <a:lnTo>
                      <a:pt x="1640" y="166"/>
                    </a:lnTo>
                    <a:lnTo>
                      <a:pt x="1555" y="166"/>
                    </a:lnTo>
                    <a:lnTo>
                      <a:pt x="1483" y="166"/>
                    </a:lnTo>
                    <a:lnTo>
                      <a:pt x="1411" y="166"/>
                    </a:lnTo>
                    <a:lnTo>
                      <a:pt x="1326" y="166"/>
                    </a:lnTo>
                    <a:lnTo>
                      <a:pt x="1242" y="166"/>
                    </a:lnTo>
                    <a:lnTo>
                      <a:pt x="1170" y="155"/>
                    </a:lnTo>
                    <a:lnTo>
                      <a:pt x="1085" y="155"/>
                    </a:lnTo>
                    <a:lnTo>
                      <a:pt x="1001" y="155"/>
                    </a:lnTo>
                    <a:lnTo>
                      <a:pt x="916" y="144"/>
                    </a:lnTo>
                    <a:lnTo>
                      <a:pt x="832" y="144"/>
                    </a:lnTo>
                    <a:lnTo>
                      <a:pt x="748" y="133"/>
                    </a:lnTo>
                    <a:lnTo>
                      <a:pt x="663" y="122"/>
                    </a:lnTo>
                    <a:lnTo>
                      <a:pt x="579" y="110"/>
                    </a:lnTo>
                    <a:lnTo>
                      <a:pt x="507" y="99"/>
                    </a:lnTo>
                    <a:lnTo>
                      <a:pt x="422" y="88"/>
                    </a:lnTo>
                    <a:lnTo>
                      <a:pt x="338" y="66"/>
                    </a:lnTo>
                    <a:lnTo>
                      <a:pt x="266" y="55"/>
                    </a:lnTo>
                    <a:lnTo>
                      <a:pt x="193" y="33"/>
                    </a:lnTo>
                    <a:lnTo>
                      <a:pt x="109" y="0"/>
                    </a:lnTo>
                    <a:lnTo>
                      <a:pt x="73" y="88"/>
                    </a:lnTo>
                    <a:lnTo>
                      <a:pt x="37" y="177"/>
                    </a:lnTo>
                    <a:lnTo>
                      <a:pt x="12" y="266"/>
                    </a:lnTo>
                    <a:lnTo>
                      <a:pt x="0" y="354"/>
                    </a:lnTo>
                    <a:lnTo>
                      <a:pt x="0" y="443"/>
                    </a:lnTo>
                    <a:lnTo>
                      <a:pt x="12" y="532"/>
                    </a:lnTo>
                    <a:lnTo>
                      <a:pt x="37" y="610"/>
                    </a:lnTo>
                    <a:lnTo>
                      <a:pt x="73" y="676"/>
                    </a:lnTo>
                    <a:lnTo>
                      <a:pt x="2616" y="676"/>
                    </a:lnTo>
                    <a:close/>
                  </a:path>
                </a:pathLst>
              </a:custGeom>
              <a:solidFill>
                <a:srgbClr val="EEF4F5"/>
              </a:solidFill>
              <a:ln w="9525">
                <a:solidFill>
                  <a:schemeClr val="tx1"/>
                </a:solidFill>
                <a:round/>
                <a:headEnd/>
                <a:tailEnd/>
              </a:ln>
            </p:spPr>
            <p:txBody>
              <a:bodyPr/>
              <a:lstStyle/>
              <a:p>
                <a:endParaRPr lang="en-US"/>
              </a:p>
            </p:txBody>
          </p:sp>
        </p:grpSp>
        <p:sp>
          <p:nvSpPr>
            <p:cNvPr id="4125" name="Rectangle 35">
              <a:extLst>
                <a:ext uri="{FF2B5EF4-FFF2-40B4-BE49-F238E27FC236}">
                  <a16:creationId xmlns:a16="http://schemas.microsoft.com/office/drawing/2014/main" id="{1CF2F462-753D-44A9-AF60-E3139A928885}"/>
                </a:ext>
              </a:extLst>
            </p:cNvPr>
            <p:cNvSpPr>
              <a:spLocks noChangeArrowheads="1"/>
            </p:cNvSpPr>
            <p:nvPr/>
          </p:nvSpPr>
          <p:spPr bwMode="auto">
            <a:xfrm>
              <a:off x="2784" y="960"/>
              <a:ext cx="96" cy="2832"/>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00" name="Rectangle 3">
            <a:extLst>
              <a:ext uri="{FF2B5EF4-FFF2-40B4-BE49-F238E27FC236}">
                <a16:creationId xmlns:a16="http://schemas.microsoft.com/office/drawing/2014/main" id="{534CAC37-3EA4-42DF-93B3-8C8CA3B56393}"/>
              </a:ext>
            </a:extLst>
          </p:cNvPr>
          <p:cNvSpPr>
            <a:spLocks noGrp="1" noChangeArrowheads="1"/>
          </p:cNvSpPr>
          <p:nvPr>
            <p:ph type="body" idx="1"/>
          </p:nvPr>
        </p:nvSpPr>
        <p:spPr>
          <a:xfrm>
            <a:off x="4893475" y="2209800"/>
            <a:ext cx="5774525" cy="3505200"/>
          </a:xfrm>
          <a:solidFill>
            <a:schemeClr val="tx1"/>
          </a:solidFill>
        </p:spPr>
        <p:txBody>
          <a:bodyPr/>
          <a:lstStyle/>
          <a:p>
            <a:pPr>
              <a:lnSpc>
                <a:spcPct val="90000"/>
              </a:lnSpc>
              <a:buFont typeface="Wingdings" panose="05000000000000000000" pitchFamily="2" charset="2"/>
              <a:buNone/>
              <a:defRPr/>
            </a:pPr>
            <a:r>
              <a:rPr lang="en-US" sz="2800" dirty="0">
                <a:solidFill>
                  <a:schemeClr val="bg2"/>
                </a:solidFill>
              </a:rPr>
              <a:t>“</a:t>
            </a:r>
            <a:r>
              <a:rPr lang="en-US" sz="3600" dirty="0">
                <a:solidFill>
                  <a:schemeClr val="bg2"/>
                </a:solidFill>
              </a:rPr>
              <a:t>And we know that all things work together for good to those that love God, to those who are the called according to His purpose” (</a:t>
            </a:r>
            <a:r>
              <a:rPr lang="en-US" sz="3600" b="1" dirty="0">
                <a:solidFill>
                  <a:schemeClr val="bg2"/>
                </a:solidFill>
              </a:rPr>
              <a:t>Romans 8:28</a:t>
            </a:r>
            <a:r>
              <a:rPr lang="en-US" sz="3600" dirty="0">
                <a:solidFill>
                  <a:schemeClr val="bg2"/>
                </a:solidFill>
              </a:rPr>
              <a:t>).</a:t>
            </a:r>
          </a:p>
        </p:txBody>
      </p:sp>
      <p:sp>
        <p:nvSpPr>
          <p:cNvPr id="17450" name="AutoShape 42">
            <a:extLst>
              <a:ext uri="{FF2B5EF4-FFF2-40B4-BE49-F238E27FC236}">
                <a16:creationId xmlns:a16="http://schemas.microsoft.com/office/drawing/2014/main" id="{4EC467D2-0CD5-4156-9948-C13A1F6C3E25}"/>
              </a:ext>
            </a:extLst>
          </p:cNvPr>
          <p:cNvSpPr>
            <a:spLocks noChangeArrowheads="1"/>
          </p:cNvSpPr>
          <p:nvPr/>
        </p:nvSpPr>
        <p:spPr bwMode="auto">
          <a:xfrm>
            <a:off x="696083" y="5829300"/>
            <a:ext cx="2313816" cy="685800"/>
          </a:xfrm>
          <a:prstGeom prst="rightArrow">
            <a:avLst>
              <a:gd name="adj1" fmla="val 50000"/>
              <a:gd name="adj2" fmla="val 72222"/>
            </a:avLst>
          </a:prstGeom>
          <a:solidFill>
            <a:srgbClr val="FF9900">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1" name="AutoShape 43">
            <a:extLst>
              <a:ext uri="{FF2B5EF4-FFF2-40B4-BE49-F238E27FC236}">
                <a16:creationId xmlns:a16="http://schemas.microsoft.com/office/drawing/2014/main" id="{E097E2EC-D597-4D06-8212-94976F197844}"/>
              </a:ext>
            </a:extLst>
          </p:cNvPr>
          <p:cNvSpPr>
            <a:spLocks noChangeArrowheads="1"/>
          </p:cNvSpPr>
          <p:nvPr/>
        </p:nvSpPr>
        <p:spPr bwMode="auto">
          <a:xfrm>
            <a:off x="696082" y="5060576"/>
            <a:ext cx="2313817" cy="685800"/>
          </a:xfrm>
          <a:prstGeom prst="rightArrow">
            <a:avLst>
              <a:gd name="adj1" fmla="val 50000"/>
              <a:gd name="adj2" fmla="val 72222"/>
            </a:avLst>
          </a:prstGeom>
          <a:solidFill>
            <a:srgbClr val="993366">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2" name="AutoShape 44">
            <a:extLst>
              <a:ext uri="{FF2B5EF4-FFF2-40B4-BE49-F238E27FC236}">
                <a16:creationId xmlns:a16="http://schemas.microsoft.com/office/drawing/2014/main" id="{6AD253FD-6B60-440B-96B7-E1D41CBAD7C8}"/>
              </a:ext>
            </a:extLst>
          </p:cNvPr>
          <p:cNvSpPr>
            <a:spLocks noChangeArrowheads="1"/>
          </p:cNvSpPr>
          <p:nvPr/>
        </p:nvSpPr>
        <p:spPr bwMode="auto">
          <a:xfrm>
            <a:off x="685800" y="4267200"/>
            <a:ext cx="2324100" cy="685800"/>
          </a:xfrm>
          <a:prstGeom prst="rightArrow">
            <a:avLst>
              <a:gd name="adj1" fmla="val 50000"/>
              <a:gd name="adj2" fmla="val 72222"/>
            </a:avLst>
          </a:prstGeom>
          <a:solidFill>
            <a:srgbClr val="339966">
              <a:alpha val="50195"/>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3" name="AutoShape 45">
            <a:extLst>
              <a:ext uri="{FF2B5EF4-FFF2-40B4-BE49-F238E27FC236}">
                <a16:creationId xmlns:a16="http://schemas.microsoft.com/office/drawing/2014/main" id="{4BAB0422-8BBF-4BA3-8996-E773111568C1}"/>
              </a:ext>
            </a:extLst>
          </p:cNvPr>
          <p:cNvSpPr>
            <a:spLocks noChangeArrowheads="1"/>
          </p:cNvSpPr>
          <p:nvPr/>
        </p:nvSpPr>
        <p:spPr bwMode="auto">
          <a:xfrm>
            <a:off x="685800" y="3520888"/>
            <a:ext cx="2362200" cy="685800"/>
          </a:xfrm>
          <a:prstGeom prst="rightArrow">
            <a:avLst>
              <a:gd name="adj1" fmla="val 50000"/>
              <a:gd name="adj2" fmla="val 72222"/>
            </a:avLst>
          </a:prstGeom>
          <a:solidFill>
            <a:srgbClr val="FF0000">
              <a:alpha val="50195"/>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4" name="AutoShape 46">
            <a:extLst>
              <a:ext uri="{FF2B5EF4-FFF2-40B4-BE49-F238E27FC236}">
                <a16:creationId xmlns:a16="http://schemas.microsoft.com/office/drawing/2014/main" id="{11431593-E5BA-4A26-A644-D32E7FDF5352}"/>
              </a:ext>
            </a:extLst>
          </p:cNvPr>
          <p:cNvSpPr>
            <a:spLocks noChangeArrowheads="1"/>
          </p:cNvSpPr>
          <p:nvPr/>
        </p:nvSpPr>
        <p:spPr bwMode="auto">
          <a:xfrm>
            <a:off x="609600" y="2796988"/>
            <a:ext cx="2438400" cy="685800"/>
          </a:xfrm>
          <a:prstGeom prst="rightArrow">
            <a:avLst>
              <a:gd name="adj1" fmla="val 50000"/>
              <a:gd name="adj2" fmla="val 72222"/>
            </a:avLst>
          </a:prstGeom>
          <a:solidFill>
            <a:schemeClr val="accent1"/>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5" name="AutoShape 47">
            <a:extLst>
              <a:ext uri="{FF2B5EF4-FFF2-40B4-BE49-F238E27FC236}">
                <a16:creationId xmlns:a16="http://schemas.microsoft.com/office/drawing/2014/main" id="{7999AA72-4479-4DDA-898D-8DABAE9690E5}"/>
              </a:ext>
            </a:extLst>
          </p:cNvPr>
          <p:cNvSpPr>
            <a:spLocks noChangeArrowheads="1"/>
          </p:cNvSpPr>
          <p:nvPr/>
        </p:nvSpPr>
        <p:spPr bwMode="auto">
          <a:xfrm>
            <a:off x="609599" y="2111188"/>
            <a:ext cx="2453911" cy="685800"/>
          </a:xfrm>
          <a:prstGeom prst="rightArrow">
            <a:avLst>
              <a:gd name="adj1" fmla="val 50000"/>
              <a:gd name="adj2" fmla="val 72222"/>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6" name="Text Box 48">
            <a:extLst>
              <a:ext uri="{FF2B5EF4-FFF2-40B4-BE49-F238E27FC236}">
                <a16:creationId xmlns:a16="http://schemas.microsoft.com/office/drawing/2014/main" id="{71B558E0-C959-46B9-AAD5-302630E5FE59}"/>
              </a:ext>
            </a:extLst>
          </p:cNvPr>
          <p:cNvSpPr txBox="1">
            <a:spLocks noChangeArrowheads="1"/>
          </p:cNvSpPr>
          <p:nvPr/>
        </p:nvSpPr>
        <p:spPr bwMode="auto">
          <a:xfrm>
            <a:off x="647700" y="220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kumimoji="1" lang="en-US" altLang="en-US" b="1" dirty="0">
                <a:solidFill>
                  <a:schemeClr val="bg1"/>
                </a:solidFill>
              </a:rPr>
              <a:t>A Persuasion</a:t>
            </a:r>
          </a:p>
        </p:txBody>
      </p:sp>
      <p:sp>
        <p:nvSpPr>
          <p:cNvPr id="17457" name="Rectangle 49">
            <a:extLst>
              <a:ext uri="{FF2B5EF4-FFF2-40B4-BE49-F238E27FC236}">
                <a16:creationId xmlns:a16="http://schemas.microsoft.com/office/drawing/2014/main" id="{F946EBDC-0132-425E-98BC-4F5211753B77}"/>
              </a:ext>
            </a:extLst>
          </p:cNvPr>
          <p:cNvSpPr>
            <a:spLocks noChangeArrowheads="1"/>
          </p:cNvSpPr>
          <p:nvPr/>
        </p:nvSpPr>
        <p:spPr bwMode="auto">
          <a:xfrm>
            <a:off x="709907" y="2895600"/>
            <a:ext cx="191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b="1" dirty="0">
                <a:solidFill>
                  <a:schemeClr val="bg2"/>
                </a:solidFill>
              </a:rPr>
              <a:t>A Percentage</a:t>
            </a:r>
          </a:p>
        </p:txBody>
      </p:sp>
      <p:sp>
        <p:nvSpPr>
          <p:cNvPr id="17458" name="Rectangle 50">
            <a:extLst>
              <a:ext uri="{FF2B5EF4-FFF2-40B4-BE49-F238E27FC236}">
                <a16:creationId xmlns:a16="http://schemas.microsoft.com/office/drawing/2014/main" id="{A43BEFDD-934A-4EC7-80C3-23472AC68EC7}"/>
              </a:ext>
            </a:extLst>
          </p:cNvPr>
          <p:cNvSpPr>
            <a:spLocks noChangeArrowheads="1"/>
          </p:cNvSpPr>
          <p:nvPr/>
        </p:nvSpPr>
        <p:spPr bwMode="auto">
          <a:xfrm>
            <a:off x="704850" y="3635188"/>
            <a:ext cx="203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b="1" dirty="0"/>
              <a:t>A Partnership</a:t>
            </a:r>
          </a:p>
        </p:txBody>
      </p:sp>
      <p:sp>
        <p:nvSpPr>
          <p:cNvPr id="17459" name="Rectangle 51">
            <a:extLst>
              <a:ext uri="{FF2B5EF4-FFF2-40B4-BE49-F238E27FC236}">
                <a16:creationId xmlns:a16="http://schemas.microsoft.com/office/drawing/2014/main" id="{EB236B8C-4C80-4DE8-A4B1-9A18D29093E4}"/>
              </a:ext>
            </a:extLst>
          </p:cNvPr>
          <p:cNvSpPr>
            <a:spLocks noChangeArrowheads="1"/>
          </p:cNvSpPr>
          <p:nvPr/>
        </p:nvSpPr>
        <p:spPr bwMode="auto">
          <a:xfrm>
            <a:off x="762000" y="4381500"/>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b="1" dirty="0"/>
              <a:t>A Product</a:t>
            </a:r>
          </a:p>
        </p:txBody>
      </p:sp>
      <p:sp>
        <p:nvSpPr>
          <p:cNvPr id="17460" name="Rectangle 52">
            <a:extLst>
              <a:ext uri="{FF2B5EF4-FFF2-40B4-BE49-F238E27FC236}">
                <a16:creationId xmlns:a16="http://schemas.microsoft.com/office/drawing/2014/main" id="{9CE46813-BB92-4479-B904-3AC98A462126}"/>
              </a:ext>
            </a:extLst>
          </p:cNvPr>
          <p:cNvSpPr>
            <a:spLocks noChangeArrowheads="1"/>
          </p:cNvSpPr>
          <p:nvPr/>
        </p:nvSpPr>
        <p:spPr bwMode="auto">
          <a:xfrm>
            <a:off x="762000" y="5145617"/>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b="1" dirty="0"/>
              <a:t>A People</a:t>
            </a:r>
          </a:p>
        </p:txBody>
      </p:sp>
      <p:sp>
        <p:nvSpPr>
          <p:cNvPr id="17461" name="Rectangle 53">
            <a:extLst>
              <a:ext uri="{FF2B5EF4-FFF2-40B4-BE49-F238E27FC236}">
                <a16:creationId xmlns:a16="http://schemas.microsoft.com/office/drawing/2014/main" id="{280028AC-B3D1-4BE3-96AB-FC155A115598}"/>
              </a:ext>
            </a:extLst>
          </p:cNvPr>
          <p:cNvSpPr>
            <a:spLocks noChangeArrowheads="1"/>
          </p:cNvSpPr>
          <p:nvPr/>
        </p:nvSpPr>
        <p:spPr bwMode="auto">
          <a:xfrm>
            <a:off x="741538" y="5918697"/>
            <a:ext cx="1547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b="1" dirty="0"/>
              <a:t>A Purpose</a:t>
            </a:r>
          </a:p>
        </p:txBody>
      </p:sp>
      <p:sp>
        <p:nvSpPr>
          <p:cNvPr id="17462" name="Rectangle 54">
            <a:extLst>
              <a:ext uri="{FF2B5EF4-FFF2-40B4-BE49-F238E27FC236}">
                <a16:creationId xmlns:a16="http://schemas.microsoft.com/office/drawing/2014/main" id="{B5EB03F3-371E-492A-AE9C-FCE85E25D191}"/>
              </a:ext>
            </a:extLst>
          </p:cNvPr>
          <p:cNvSpPr>
            <a:spLocks noChangeArrowheads="1"/>
          </p:cNvSpPr>
          <p:nvPr/>
        </p:nvSpPr>
        <p:spPr bwMode="auto">
          <a:xfrm>
            <a:off x="4971334" y="2286000"/>
            <a:ext cx="2883574" cy="349853"/>
          </a:xfrm>
          <a:prstGeom prst="rect">
            <a:avLst/>
          </a:prstGeom>
          <a:solidFill>
            <a:srgbClr val="FFFF00">
              <a:alpha val="47842"/>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3" name="Rectangle 55">
            <a:extLst>
              <a:ext uri="{FF2B5EF4-FFF2-40B4-BE49-F238E27FC236}">
                <a16:creationId xmlns:a16="http://schemas.microsoft.com/office/drawing/2014/main" id="{0149E5DA-751A-49FE-841B-23CBFE82B506}"/>
              </a:ext>
            </a:extLst>
          </p:cNvPr>
          <p:cNvSpPr>
            <a:spLocks noChangeArrowheads="1"/>
          </p:cNvSpPr>
          <p:nvPr/>
        </p:nvSpPr>
        <p:spPr bwMode="auto">
          <a:xfrm>
            <a:off x="7928449" y="2251602"/>
            <a:ext cx="1568911" cy="524998"/>
          </a:xfrm>
          <a:prstGeom prst="rect">
            <a:avLst/>
          </a:prstGeom>
          <a:solidFill>
            <a:schemeClr val="accent1">
              <a:alpha val="52940"/>
            </a:scheme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5" name="Rectangle 57">
            <a:extLst>
              <a:ext uri="{FF2B5EF4-FFF2-40B4-BE49-F238E27FC236}">
                <a16:creationId xmlns:a16="http://schemas.microsoft.com/office/drawing/2014/main" id="{E1E954AE-2F41-41CC-B871-BA5D59F2450D}"/>
              </a:ext>
            </a:extLst>
          </p:cNvPr>
          <p:cNvSpPr>
            <a:spLocks noChangeArrowheads="1"/>
          </p:cNvSpPr>
          <p:nvPr/>
        </p:nvSpPr>
        <p:spPr bwMode="auto">
          <a:xfrm>
            <a:off x="6609633" y="2723901"/>
            <a:ext cx="2887727" cy="493658"/>
          </a:xfrm>
          <a:prstGeom prst="rect">
            <a:avLst/>
          </a:prstGeom>
          <a:solidFill>
            <a:srgbClr val="FF0000">
              <a:alpha val="50195"/>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6" name="Rectangle 58">
            <a:extLst>
              <a:ext uri="{FF2B5EF4-FFF2-40B4-BE49-F238E27FC236}">
                <a16:creationId xmlns:a16="http://schemas.microsoft.com/office/drawing/2014/main" id="{4A842104-D257-4BEB-AF78-128E5D070704}"/>
              </a:ext>
            </a:extLst>
          </p:cNvPr>
          <p:cNvSpPr>
            <a:spLocks noChangeArrowheads="1"/>
          </p:cNvSpPr>
          <p:nvPr/>
        </p:nvSpPr>
        <p:spPr bwMode="auto">
          <a:xfrm>
            <a:off x="5356376" y="3277517"/>
            <a:ext cx="927019" cy="472509"/>
          </a:xfrm>
          <a:prstGeom prst="rect">
            <a:avLst/>
          </a:prstGeom>
          <a:solidFill>
            <a:srgbClr val="339966">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7" name="Rectangle 59">
            <a:extLst>
              <a:ext uri="{FF2B5EF4-FFF2-40B4-BE49-F238E27FC236}">
                <a16:creationId xmlns:a16="http://schemas.microsoft.com/office/drawing/2014/main" id="{1A4550BA-E76C-407F-B5E9-4141CA7C085F}"/>
              </a:ext>
            </a:extLst>
          </p:cNvPr>
          <p:cNvSpPr>
            <a:spLocks noChangeArrowheads="1"/>
          </p:cNvSpPr>
          <p:nvPr/>
        </p:nvSpPr>
        <p:spPr bwMode="auto">
          <a:xfrm>
            <a:off x="5342093" y="3756730"/>
            <a:ext cx="4628231" cy="509243"/>
          </a:xfrm>
          <a:prstGeom prst="rect">
            <a:avLst/>
          </a:prstGeom>
          <a:solidFill>
            <a:srgbClr val="993366">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8" name="Rectangle 60">
            <a:extLst>
              <a:ext uri="{FF2B5EF4-FFF2-40B4-BE49-F238E27FC236}">
                <a16:creationId xmlns:a16="http://schemas.microsoft.com/office/drawing/2014/main" id="{B4845F98-3DD1-43DA-B8F5-D3551DA1BA47}"/>
              </a:ext>
            </a:extLst>
          </p:cNvPr>
          <p:cNvSpPr>
            <a:spLocks noChangeArrowheads="1"/>
          </p:cNvSpPr>
          <p:nvPr/>
        </p:nvSpPr>
        <p:spPr bwMode="auto">
          <a:xfrm>
            <a:off x="5342093" y="4256917"/>
            <a:ext cx="1964752" cy="419868"/>
          </a:xfrm>
          <a:prstGeom prst="rect">
            <a:avLst/>
          </a:prstGeom>
          <a:solidFill>
            <a:srgbClr val="993366">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9" name="Rectangle 61">
            <a:extLst>
              <a:ext uri="{FF2B5EF4-FFF2-40B4-BE49-F238E27FC236}">
                <a16:creationId xmlns:a16="http://schemas.microsoft.com/office/drawing/2014/main" id="{FEB43C19-E516-45F7-8D85-3D4C3FF15854}"/>
              </a:ext>
            </a:extLst>
          </p:cNvPr>
          <p:cNvSpPr>
            <a:spLocks noChangeArrowheads="1"/>
          </p:cNvSpPr>
          <p:nvPr/>
        </p:nvSpPr>
        <p:spPr bwMode="auto">
          <a:xfrm>
            <a:off x="6351504" y="3225099"/>
            <a:ext cx="3726578" cy="562064"/>
          </a:xfrm>
          <a:prstGeom prst="rect">
            <a:avLst/>
          </a:prstGeom>
          <a:solidFill>
            <a:srgbClr val="993366">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1" name="Rectangle 63">
            <a:extLst>
              <a:ext uri="{FF2B5EF4-FFF2-40B4-BE49-F238E27FC236}">
                <a16:creationId xmlns:a16="http://schemas.microsoft.com/office/drawing/2014/main" id="{5CAED30B-1FFF-45F5-9B5E-3C321B8BA5A1}"/>
              </a:ext>
            </a:extLst>
          </p:cNvPr>
          <p:cNvSpPr>
            <a:spLocks noChangeArrowheads="1"/>
          </p:cNvSpPr>
          <p:nvPr/>
        </p:nvSpPr>
        <p:spPr bwMode="auto">
          <a:xfrm>
            <a:off x="7323871" y="4303714"/>
            <a:ext cx="2734529" cy="337196"/>
          </a:xfrm>
          <a:prstGeom prst="rect">
            <a:avLst/>
          </a:prstGeom>
          <a:solidFill>
            <a:srgbClr val="FF9900">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2" name="Rectangle 64">
            <a:extLst>
              <a:ext uri="{FF2B5EF4-FFF2-40B4-BE49-F238E27FC236}">
                <a16:creationId xmlns:a16="http://schemas.microsoft.com/office/drawing/2014/main" id="{E9633D4E-CDCF-4654-BABC-CA0436334304}"/>
              </a:ext>
            </a:extLst>
          </p:cNvPr>
          <p:cNvSpPr>
            <a:spLocks noChangeArrowheads="1"/>
          </p:cNvSpPr>
          <p:nvPr/>
        </p:nvSpPr>
        <p:spPr bwMode="auto">
          <a:xfrm>
            <a:off x="5271330" y="4676785"/>
            <a:ext cx="2719794" cy="468832"/>
          </a:xfrm>
          <a:prstGeom prst="rect">
            <a:avLst/>
          </a:prstGeom>
          <a:solidFill>
            <a:srgbClr val="FF9900">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 name="Rectangle 58">
            <a:extLst>
              <a:ext uri="{FF2B5EF4-FFF2-40B4-BE49-F238E27FC236}">
                <a16:creationId xmlns:a16="http://schemas.microsoft.com/office/drawing/2014/main" id="{BB9C584C-362B-4A39-87A6-FBB5AB510675}"/>
              </a:ext>
            </a:extLst>
          </p:cNvPr>
          <p:cNvSpPr>
            <a:spLocks noChangeArrowheads="1"/>
          </p:cNvSpPr>
          <p:nvPr/>
        </p:nvSpPr>
        <p:spPr bwMode="auto">
          <a:xfrm>
            <a:off x="9497361" y="2768159"/>
            <a:ext cx="847385" cy="418967"/>
          </a:xfrm>
          <a:prstGeom prst="rect">
            <a:avLst/>
          </a:prstGeom>
          <a:solidFill>
            <a:srgbClr val="339966">
              <a:alpha val="59999"/>
            </a:srgb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5" name="Rectangle 55">
            <a:extLst>
              <a:ext uri="{FF2B5EF4-FFF2-40B4-BE49-F238E27FC236}">
                <a16:creationId xmlns:a16="http://schemas.microsoft.com/office/drawing/2014/main" id="{240287AD-5EC3-4ACE-842E-1A396861BE08}"/>
              </a:ext>
            </a:extLst>
          </p:cNvPr>
          <p:cNvSpPr>
            <a:spLocks noChangeArrowheads="1"/>
          </p:cNvSpPr>
          <p:nvPr/>
        </p:nvSpPr>
        <p:spPr bwMode="auto">
          <a:xfrm>
            <a:off x="5066894" y="2776599"/>
            <a:ext cx="1568911" cy="475357"/>
          </a:xfrm>
          <a:prstGeom prst="rect">
            <a:avLst/>
          </a:prstGeom>
          <a:solidFill>
            <a:schemeClr val="accent1">
              <a:alpha val="52940"/>
            </a:schemeClr>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55"/>
                                        </p:tgtEl>
                                        <p:attrNameLst>
                                          <p:attrName>style.visibility</p:attrName>
                                        </p:attrNameLst>
                                      </p:cBhvr>
                                      <p:to>
                                        <p:strVal val="visible"/>
                                      </p:to>
                                    </p:set>
                                    <p:anim calcmode="lin" valueType="num">
                                      <p:cBhvr additive="base">
                                        <p:cTn id="7" dur="500" fill="hold"/>
                                        <p:tgtEl>
                                          <p:spTgt spid="17455"/>
                                        </p:tgtEl>
                                        <p:attrNameLst>
                                          <p:attrName>ppt_x</p:attrName>
                                        </p:attrNameLst>
                                      </p:cBhvr>
                                      <p:tavLst>
                                        <p:tav tm="0">
                                          <p:val>
                                            <p:strVal val="0-#ppt_w/2"/>
                                          </p:val>
                                        </p:tav>
                                        <p:tav tm="100000">
                                          <p:val>
                                            <p:strVal val="#ppt_x"/>
                                          </p:val>
                                        </p:tav>
                                      </p:tavLst>
                                    </p:anim>
                                    <p:anim calcmode="lin" valueType="num">
                                      <p:cBhvr additive="base">
                                        <p:cTn id="8" dur="500" fill="hold"/>
                                        <p:tgtEl>
                                          <p:spTgt spid="1745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56"/>
                                        </p:tgtEl>
                                        <p:attrNameLst>
                                          <p:attrName>style.visibility</p:attrName>
                                        </p:attrNameLst>
                                      </p:cBhvr>
                                      <p:to>
                                        <p:strVal val="visible"/>
                                      </p:to>
                                    </p:set>
                                    <p:anim calcmode="lin" valueType="num">
                                      <p:cBhvr additive="base">
                                        <p:cTn id="11" dur="500" fill="hold"/>
                                        <p:tgtEl>
                                          <p:spTgt spid="17456"/>
                                        </p:tgtEl>
                                        <p:attrNameLst>
                                          <p:attrName>ppt_x</p:attrName>
                                        </p:attrNameLst>
                                      </p:cBhvr>
                                      <p:tavLst>
                                        <p:tav tm="0">
                                          <p:val>
                                            <p:strVal val="0-#ppt_w/2"/>
                                          </p:val>
                                        </p:tav>
                                        <p:tav tm="100000">
                                          <p:val>
                                            <p:strVal val="#ppt_x"/>
                                          </p:val>
                                        </p:tav>
                                      </p:tavLst>
                                    </p:anim>
                                    <p:anim calcmode="lin" valueType="num">
                                      <p:cBhvr additive="base">
                                        <p:cTn id="12" dur="500" fill="hold"/>
                                        <p:tgtEl>
                                          <p:spTgt spid="17456"/>
                                        </p:tgtEl>
                                        <p:attrNameLst>
                                          <p:attrName>ppt_y</p:attrName>
                                        </p:attrNameLst>
                                      </p:cBhvr>
                                      <p:tavLst>
                                        <p:tav tm="0">
                                          <p:val>
                                            <p:strVal val="#ppt_y"/>
                                          </p:val>
                                        </p:tav>
                                        <p:tav tm="100000">
                                          <p:val>
                                            <p:strVal val="#ppt_y"/>
                                          </p:val>
                                        </p:tav>
                                      </p:tavLst>
                                    </p:anim>
                                  </p:childTnLst>
                                </p:cTn>
                              </p:par>
                              <p:par>
                                <p:cTn id="13" presetID="18" presetClass="entr" presetSubtype="6" fill="hold" grpId="0" nodeType="withEffect">
                                  <p:stCondLst>
                                    <p:cond delay="0"/>
                                  </p:stCondLst>
                                  <p:childTnLst>
                                    <p:set>
                                      <p:cBhvr>
                                        <p:cTn id="14" dur="1" fill="hold">
                                          <p:stCondLst>
                                            <p:cond delay="0"/>
                                          </p:stCondLst>
                                        </p:cTn>
                                        <p:tgtEl>
                                          <p:spTgt spid="17462"/>
                                        </p:tgtEl>
                                        <p:attrNameLst>
                                          <p:attrName>style.visibility</p:attrName>
                                        </p:attrNameLst>
                                      </p:cBhvr>
                                      <p:to>
                                        <p:strVal val="visible"/>
                                      </p:to>
                                    </p:set>
                                    <p:animEffect transition="in" filter="strips(downRight)">
                                      <p:cBhvr>
                                        <p:cTn id="15" dur="500"/>
                                        <p:tgtEl>
                                          <p:spTgt spid="1746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7457"/>
                                        </p:tgtEl>
                                        <p:attrNameLst>
                                          <p:attrName>style.visibility</p:attrName>
                                        </p:attrNameLst>
                                      </p:cBhvr>
                                      <p:to>
                                        <p:strVal val="visible"/>
                                      </p:to>
                                    </p:set>
                                    <p:anim calcmode="lin" valueType="num">
                                      <p:cBhvr additive="base">
                                        <p:cTn id="20" dur="500" fill="hold"/>
                                        <p:tgtEl>
                                          <p:spTgt spid="17457"/>
                                        </p:tgtEl>
                                        <p:attrNameLst>
                                          <p:attrName>ppt_x</p:attrName>
                                        </p:attrNameLst>
                                      </p:cBhvr>
                                      <p:tavLst>
                                        <p:tav tm="0">
                                          <p:val>
                                            <p:strVal val="0-#ppt_w/2"/>
                                          </p:val>
                                        </p:tav>
                                        <p:tav tm="100000">
                                          <p:val>
                                            <p:strVal val="#ppt_x"/>
                                          </p:val>
                                        </p:tav>
                                      </p:tavLst>
                                    </p:anim>
                                    <p:anim calcmode="lin" valueType="num">
                                      <p:cBhvr additive="base">
                                        <p:cTn id="21" dur="500" fill="hold"/>
                                        <p:tgtEl>
                                          <p:spTgt spid="1745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454"/>
                                        </p:tgtEl>
                                        <p:attrNameLst>
                                          <p:attrName>style.visibility</p:attrName>
                                        </p:attrNameLst>
                                      </p:cBhvr>
                                      <p:to>
                                        <p:strVal val="visible"/>
                                      </p:to>
                                    </p:set>
                                    <p:anim calcmode="lin" valueType="num">
                                      <p:cBhvr additive="base">
                                        <p:cTn id="24" dur="500" fill="hold"/>
                                        <p:tgtEl>
                                          <p:spTgt spid="17454"/>
                                        </p:tgtEl>
                                        <p:attrNameLst>
                                          <p:attrName>ppt_x</p:attrName>
                                        </p:attrNameLst>
                                      </p:cBhvr>
                                      <p:tavLst>
                                        <p:tav tm="0">
                                          <p:val>
                                            <p:strVal val="0-#ppt_w/2"/>
                                          </p:val>
                                        </p:tav>
                                        <p:tav tm="100000">
                                          <p:val>
                                            <p:strVal val="#ppt_x"/>
                                          </p:val>
                                        </p:tav>
                                      </p:tavLst>
                                    </p:anim>
                                    <p:anim calcmode="lin" valueType="num">
                                      <p:cBhvr additive="base">
                                        <p:cTn id="25" dur="500" fill="hold"/>
                                        <p:tgtEl>
                                          <p:spTgt spid="17454"/>
                                        </p:tgtEl>
                                        <p:attrNameLst>
                                          <p:attrName>ppt_y</p:attrName>
                                        </p:attrNameLst>
                                      </p:cBhvr>
                                      <p:tavLst>
                                        <p:tav tm="0">
                                          <p:val>
                                            <p:strVal val="#ppt_y"/>
                                          </p:val>
                                        </p:tav>
                                        <p:tav tm="100000">
                                          <p:val>
                                            <p:strVal val="#ppt_y"/>
                                          </p:val>
                                        </p:tav>
                                      </p:tavLst>
                                    </p:anim>
                                  </p:childTnLst>
                                </p:cTn>
                              </p:par>
                              <p:par>
                                <p:cTn id="26" presetID="18" presetClass="entr" presetSubtype="6" fill="hold" grpId="0" nodeType="withEffect">
                                  <p:stCondLst>
                                    <p:cond delay="0"/>
                                  </p:stCondLst>
                                  <p:childTnLst>
                                    <p:set>
                                      <p:cBhvr>
                                        <p:cTn id="27" dur="1" fill="hold">
                                          <p:stCondLst>
                                            <p:cond delay="0"/>
                                          </p:stCondLst>
                                        </p:cTn>
                                        <p:tgtEl>
                                          <p:spTgt spid="17463"/>
                                        </p:tgtEl>
                                        <p:attrNameLst>
                                          <p:attrName>style.visibility</p:attrName>
                                        </p:attrNameLst>
                                      </p:cBhvr>
                                      <p:to>
                                        <p:strVal val="visible"/>
                                      </p:to>
                                    </p:set>
                                    <p:animEffect transition="in" filter="strips(downRight)">
                                      <p:cBhvr>
                                        <p:cTn id="28" dur="500"/>
                                        <p:tgtEl>
                                          <p:spTgt spid="1746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453"/>
                                        </p:tgtEl>
                                        <p:attrNameLst>
                                          <p:attrName>style.visibility</p:attrName>
                                        </p:attrNameLst>
                                      </p:cBhvr>
                                      <p:to>
                                        <p:strVal val="visible"/>
                                      </p:to>
                                    </p:set>
                                    <p:anim calcmode="lin" valueType="num">
                                      <p:cBhvr additive="base">
                                        <p:cTn id="33" dur="500" fill="hold"/>
                                        <p:tgtEl>
                                          <p:spTgt spid="17453"/>
                                        </p:tgtEl>
                                        <p:attrNameLst>
                                          <p:attrName>ppt_x</p:attrName>
                                        </p:attrNameLst>
                                      </p:cBhvr>
                                      <p:tavLst>
                                        <p:tav tm="0">
                                          <p:val>
                                            <p:strVal val="0-#ppt_w/2"/>
                                          </p:val>
                                        </p:tav>
                                        <p:tav tm="100000">
                                          <p:val>
                                            <p:strVal val="#ppt_x"/>
                                          </p:val>
                                        </p:tav>
                                      </p:tavLst>
                                    </p:anim>
                                    <p:anim calcmode="lin" valueType="num">
                                      <p:cBhvr additive="base">
                                        <p:cTn id="34" dur="500" fill="hold"/>
                                        <p:tgtEl>
                                          <p:spTgt spid="1745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458"/>
                                        </p:tgtEl>
                                        <p:attrNameLst>
                                          <p:attrName>style.visibility</p:attrName>
                                        </p:attrNameLst>
                                      </p:cBhvr>
                                      <p:to>
                                        <p:strVal val="visible"/>
                                      </p:to>
                                    </p:set>
                                    <p:anim calcmode="lin" valueType="num">
                                      <p:cBhvr additive="base">
                                        <p:cTn id="37" dur="500" fill="hold"/>
                                        <p:tgtEl>
                                          <p:spTgt spid="17458"/>
                                        </p:tgtEl>
                                        <p:attrNameLst>
                                          <p:attrName>ppt_x</p:attrName>
                                        </p:attrNameLst>
                                      </p:cBhvr>
                                      <p:tavLst>
                                        <p:tav tm="0">
                                          <p:val>
                                            <p:strVal val="0-#ppt_w/2"/>
                                          </p:val>
                                        </p:tav>
                                        <p:tav tm="100000">
                                          <p:val>
                                            <p:strVal val="#ppt_x"/>
                                          </p:val>
                                        </p:tav>
                                      </p:tavLst>
                                    </p:anim>
                                    <p:anim calcmode="lin" valueType="num">
                                      <p:cBhvr additive="base">
                                        <p:cTn id="38" dur="500" fill="hold"/>
                                        <p:tgtEl>
                                          <p:spTgt spid="17458"/>
                                        </p:tgtEl>
                                        <p:attrNameLst>
                                          <p:attrName>ppt_y</p:attrName>
                                        </p:attrNameLst>
                                      </p:cBhvr>
                                      <p:tavLst>
                                        <p:tav tm="0">
                                          <p:val>
                                            <p:strVal val="#ppt_y"/>
                                          </p:val>
                                        </p:tav>
                                        <p:tav tm="100000">
                                          <p:val>
                                            <p:strVal val="#ppt_y"/>
                                          </p:val>
                                        </p:tav>
                                      </p:tavLst>
                                    </p:anim>
                                  </p:childTnLst>
                                </p:cTn>
                              </p:par>
                              <p:par>
                                <p:cTn id="39" presetID="18" presetClass="entr" presetSubtype="6" fill="hold" grpId="0" nodeType="withEffect">
                                  <p:stCondLst>
                                    <p:cond delay="0"/>
                                  </p:stCondLst>
                                  <p:childTnLst>
                                    <p:set>
                                      <p:cBhvr>
                                        <p:cTn id="40" dur="1" fill="hold">
                                          <p:stCondLst>
                                            <p:cond delay="0"/>
                                          </p:stCondLst>
                                        </p:cTn>
                                        <p:tgtEl>
                                          <p:spTgt spid="17465"/>
                                        </p:tgtEl>
                                        <p:attrNameLst>
                                          <p:attrName>style.visibility</p:attrName>
                                        </p:attrNameLst>
                                      </p:cBhvr>
                                      <p:to>
                                        <p:strVal val="visible"/>
                                      </p:to>
                                    </p:set>
                                    <p:animEffect transition="in" filter="strips(downRight)">
                                      <p:cBhvr>
                                        <p:cTn id="41" dur="500"/>
                                        <p:tgtEl>
                                          <p:spTgt spid="174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7452"/>
                                        </p:tgtEl>
                                        <p:attrNameLst>
                                          <p:attrName>style.visibility</p:attrName>
                                        </p:attrNameLst>
                                      </p:cBhvr>
                                      <p:to>
                                        <p:strVal val="visible"/>
                                      </p:to>
                                    </p:set>
                                    <p:anim calcmode="lin" valueType="num">
                                      <p:cBhvr additive="base">
                                        <p:cTn id="46" dur="500" fill="hold"/>
                                        <p:tgtEl>
                                          <p:spTgt spid="17452"/>
                                        </p:tgtEl>
                                        <p:attrNameLst>
                                          <p:attrName>ppt_x</p:attrName>
                                        </p:attrNameLst>
                                      </p:cBhvr>
                                      <p:tavLst>
                                        <p:tav tm="0">
                                          <p:val>
                                            <p:strVal val="0-#ppt_w/2"/>
                                          </p:val>
                                        </p:tav>
                                        <p:tav tm="100000">
                                          <p:val>
                                            <p:strVal val="#ppt_x"/>
                                          </p:val>
                                        </p:tav>
                                      </p:tavLst>
                                    </p:anim>
                                    <p:anim calcmode="lin" valueType="num">
                                      <p:cBhvr additive="base">
                                        <p:cTn id="47" dur="500" fill="hold"/>
                                        <p:tgtEl>
                                          <p:spTgt spid="1745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7459"/>
                                        </p:tgtEl>
                                        <p:attrNameLst>
                                          <p:attrName>style.visibility</p:attrName>
                                        </p:attrNameLst>
                                      </p:cBhvr>
                                      <p:to>
                                        <p:strVal val="visible"/>
                                      </p:to>
                                    </p:set>
                                    <p:anim calcmode="lin" valueType="num">
                                      <p:cBhvr additive="base">
                                        <p:cTn id="50" dur="500" fill="hold"/>
                                        <p:tgtEl>
                                          <p:spTgt spid="17459"/>
                                        </p:tgtEl>
                                        <p:attrNameLst>
                                          <p:attrName>ppt_x</p:attrName>
                                        </p:attrNameLst>
                                      </p:cBhvr>
                                      <p:tavLst>
                                        <p:tav tm="0">
                                          <p:val>
                                            <p:strVal val="0-#ppt_w/2"/>
                                          </p:val>
                                        </p:tav>
                                        <p:tav tm="100000">
                                          <p:val>
                                            <p:strVal val="#ppt_x"/>
                                          </p:val>
                                        </p:tav>
                                      </p:tavLst>
                                    </p:anim>
                                    <p:anim calcmode="lin" valueType="num">
                                      <p:cBhvr additive="base">
                                        <p:cTn id="51" dur="500" fill="hold"/>
                                        <p:tgtEl>
                                          <p:spTgt spid="17459"/>
                                        </p:tgtEl>
                                        <p:attrNameLst>
                                          <p:attrName>ppt_y</p:attrName>
                                        </p:attrNameLst>
                                      </p:cBhvr>
                                      <p:tavLst>
                                        <p:tav tm="0">
                                          <p:val>
                                            <p:strVal val="#ppt_y"/>
                                          </p:val>
                                        </p:tav>
                                        <p:tav tm="100000">
                                          <p:val>
                                            <p:strVal val="#ppt_y"/>
                                          </p:val>
                                        </p:tav>
                                      </p:tavLst>
                                    </p:anim>
                                  </p:childTnLst>
                                </p:cTn>
                              </p:par>
                              <p:par>
                                <p:cTn id="52" presetID="18" presetClass="entr" presetSubtype="6" fill="hold" grpId="0" nodeType="withEffect">
                                  <p:stCondLst>
                                    <p:cond delay="0"/>
                                  </p:stCondLst>
                                  <p:childTnLst>
                                    <p:set>
                                      <p:cBhvr>
                                        <p:cTn id="53" dur="1" fill="hold">
                                          <p:stCondLst>
                                            <p:cond delay="0"/>
                                          </p:stCondLst>
                                        </p:cTn>
                                        <p:tgtEl>
                                          <p:spTgt spid="17466"/>
                                        </p:tgtEl>
                                        <p:attrNameLst>
                                          <p:attrName>style.visibility</p:attrName>
                                        </p:attrNameLst>
                                      </p:cBhvr>
                                      <p:to>
                                        <p:strVal val="visible"/>
                                      </p:to>
                                    </p:set>
                                    <p:animEffect transition="in" filter="strips(downRight)">
                                      <p:cBhvr>
                                        <p:cTn id="54" dur="500"/>
                                        <p:tgtEl>
                                          <p:spTgt spid="1746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7451"/>
                                        </p:tgtEl>
                                        <p:attrNameLst>
                                          <p:attrName>style.visibility</p:attrName>
                                        </p:attrNameLst>
                                      </p:cBhvr>
                                      <p:to>
                                        <p:strVal val="visible"/>
                                      </p:to>
                                    </p:set>
                                    <p:anim calcmode="lin" valueType="num">
                                      <p:cBhvr additive="base">
                                        <p:cTn id="59" dur="500" fill="hold"/>
                                        <p:tgtEl>
                                          <p:spTgt spid="17451"/>
                                        </p:tgtEl>
                                        <p:attrNameLst>
                                          <p:attrName>ppt_x</p:attrName>
                                        </p:attrNameLst>
                                      </p:cBhvr>
                                      <p:tavLst>
                                        <p:tav tm="0">
                                          <p:val>
                                            <p:strVal val="0-#ppt_w/2"/>
                                          </p:val>
                                        </p:tav>
                                        <p:tav tm="100000">
                                          <p:val>
                                            <p:strVal val="#ppt_x"/>
                                          </p:val>
                                        </p:tav>
                                      </p:tavLst>
                                    </p:anim>
                                    <p:anim calcmode="lin" valueType="num">
                                      <p:cBhvr additive="base">
                                        <p:cTn id="60" dur="500" fill="hold"/>
                                        <p:tgtEl>
                                          <p:spTgt spid="1745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7460"/>
                                        </p:tgtEl>
                                        <p:attrNameLst>
                                          <p:attrName>style.visibility</p:attrName>
                                        </p:attrNameLst>
                                      </p:cBhvr>
                                      <p:to>
                                        <p:strVal val="visible"/>
                                      </p:to>
                                    </p:set>
                                    <p:anim calcmode="lin" valueType="num">
                                      <p:cBhvr additive="base">
                                        <p:cTn id="63" dur="500" fill="hold"/>
                                        <p:tgtEl>
                                          <p:spTgt spid="17460"/>
                                        </p:tgtEl>
                                        <p:attrNameLst>
                                          <p:attrName>ppt_x</p:attrName>
                                        </p:attrNameLst>
                                      </p:cBhvr>
                                      <p:tavLst>
                                        <p:tav tm="0">
                                          <p:val>
                                            <p:strVal val="0-#ppt_w/2"/>
                                          </p:val>
                                        </p:tav>
                                        <p:tav tm="100000">
                                          <p:val>
                                            <p:strVal val="#ppt_x"/>
                                          </p:val>
                                        </p:tav>
                                      </p:tavLst>
                                    </p:anim>
                                    <p:anim calcmode="lin" valueType="num">
                                      <p:cBhvr additive="base">
                                        <p:cTn id="64" dur="500" fill="hold"/>
                                        <p:tgtEl>
                                          <p:spTgt spid="17460"/>
                                        </p:tgtEl>
                                        <p:attrNameLst>
                                          <p:attrName>ppt_y</p:attrName>
                                        </p:attrNameLst>
                                      </p:cBhvr>
                                      <p:tavLst>
                                        <p:tav tm="0">
                                          <p:val>
                                            <p:strVal val="#ppt_y"/>
                                          </p:val>
                                        </p:tav>
                                        <p:tav tm="100000">
                                          <p:val>
                                            <p:strVal val="#ppt_y"/>
                                          </p:val>
                                        </p:tav>
                                      </p:tavLst>
                                    </p:anim>
                                  </p:childTnLst>
                                </p:cTn>
                              </p:par>
                              <p:par>
                                <p:cTn id="65" presetID="18" presetClass="entr" presetSubtype="6" fill="hold" grpId="0" nodeType="withEffect">
                                  <p:stCondLst>
                                    <p:cond delay="0"/>
                                  </p:stCondLst>
                                  <p:childTnLst>
                                    <p:set>
                                      <p:cBhvr>
                                        <p:cTn id="66" dur="1" fill="hold">
                                          <p:stCondLst>
                                            <p:cond delay="0"/>
                                          </p:stCondLst>
                                        </p:cTn>
                                        <p:tgtEl>
                                          <p:spTgt spid="17467"/>
                                        </p:tgtEl>
                                        <p:attrNameLst>
                                          <p:attrName>style.visibility</p:attrName>
                                        </p:attrNameLst>
                                      </p:cBhvr>
                                      <p:to>
                                        <p:strVal val="visible"/>
                                      </p:to>
                                    </p:set>
                                    <p:animEffect transition="in" filter="strips(downRight)">
                                      <p:cBhvr>
                                        <p:cTn id="67" dur="500"/>
                                        <p:tgtEl>
                                          <p:spTgt spid="17467"/>
                                        </p:tgtEl>
                                      </p:cBhvr>
                                    </p:animEffect>
                                  </p:childTnLst>
                                </p:cTn>
                              </p:par>
                              <p:par>
                                <p:cTn id="68" presetID="18" presetClass="entr" presetSubtype="6" fill="hold" grpId="0" nodeType="withEffect">
                                  <p:stCondLst>
                                    <p:cond delay="0"/>
                                  </p:stCondLst>
                                  <p:childTnLst>
                                    <p:set>
                                      <p:cBhvr>
                                        <p:cTn id="69" dur="1" fill="hold">
                                          <p:stCondLst>
                                            <p:cond delay="0"/>
                                          </p:stCondLst>
                                        </p:cTn>
                                        <p:tgtEl>
                                          <p:spTgt spid="17468"/>
                                        </p:tgtEl>
                                        <p:attrNameLst>
                                          <p:attrName>style.visibility</p:attrName>
                                        </p:attrNameLst>
                                      </p:cBhvr>
                                      <p:to>
                                        <p:strVal val="visible"/>
                                      </p:to>
                                    </p:set>
                                    <p:animEffect transition="in" filter="strips(downRight)">
                                      <p:cBhvr>
                                        <p:cTn id="70" dur="500"/>
                                        <p:tgtEl>
                                          <p:spTgt spid="17468"/>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17469"/>
                                        </p:tgtEl>
                                        <p:attrNameLst>
                                          <p:attrName>style.visibility</p:attrName>
                                        </p:attrNameLst>
                                      </p:cBhvr>
                                      <p:to>
                                        <p:strVal val="visible"/>
                                      </p:to>
                                    </p:set>
                                    <p:animEffect transition="in" filter="strips(downRight)">
                                      <p:cBhvr>
                                        <p:cTn id="73" dur="500"/>
                                        <p:tgtEl>
                                          <p:spTgt spid="1746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7461"/>
                                        </p:tgtEl>
                                        <p:attrNameLst>
                                          <p:attrName>style.visibility</p:attrName>
                                        </p:attrNameLst>
                                      </p:cBhvr>
                                      <p:to>
                                        <p:strVal val="visible"/>
                                      </p:to>
                                    </p:set>
                                    <p:anim calcmode="lin" valueType="num">
                                      <p:cBhvr additive="base">
                                        <p:cTn id="78" dur="500" fill="hold"/>
                                        <p:tgtEl>
                                          <p:spTgt spid="17461"/>
                                        </p:tgtEl>
                                        <p:attrNameLst>
                                          <p:attrName>ppt_x</p:attrName>
                                        </p:attrNameLst>
                                      </p:cBhvr>
                                      <p:tavLst>
                                        <p:tav tm="0">
                                          <p:val>
                                            <p:strVal val="0-#ppt_w/2"/>
                                          </p:val>
                                        </p:tav>
                                        <p:tav tm="100000">
                                          <p:val>
                                            <p:strVal val="#ppt_x"/>
                                          </p:val>
                                        </p:tav>
                                      </p:tavLst>
                                    </p:anim>
                                    <p:anim calcmode="lin" valueType="num">
                                      <p:cBhvr additive="base">
                                        <p:cTn id="79" dur="500" fill="hold"/>
                                        <p:tgtEl>
                                          <p:spTgt spid="17461"/>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17450"/>
                                        </p:tgtEl>
                                        <p:attrNameLst>
                                          <p:attrName>style.visibility</p:attrName>
                                        </p:attrNameLst>
                                      </p:cBhvr>
                                      <p:to>
                                        <p:strVal val="visible"/>
                                      </p:to>
                                    </p:set>
                                    <p:anim calcmode="lin" valueType="num">
                                      <p:cBhvr additive="base">
                                        <p:cTn id="82" dur="500" fill="hold"/>
                                        <p:tgtEl>
                                          <p:spTgt spid="17450"/>
                                        </p:tgtEl>
                                        <p:attrNameLst>
                                          <p:attrName>ppt_x</p:attrName>
                                        </p:attrNameLst>
                                      </p:cBhvr>
                                      <p:tavLst>
                                        <p:tav tm="0">
                                          <p:val>
                                            <p:strVal val="0-#ppt_w/2"/>
                                          </p:val>
                                        </p:tav>
                                        <p:tav tm="100000">
                                          <p:val>
                                            <p:strVal val="#ppt_x"/>
                                          </p:val>
                                        </p:tav>
                                      </p:tavLst>
                                    </p:anim>
                                    <p:anim calcmode="lin" valueType="num">
                                      <p:cBhvr additive="base">
                                        <p:cTn id="83" dur="500" fill="hold"/>
                                        <p:tgtEl>
                                          <p:spTgt spid="17450"/>
                                        </p:tgtEl>
                                        <p:attrNameLst>
                                          <p:attrName>ppt_y</p:attrName>
                                        </p:attrNameLst>
                                      </p:cBhvr>
                                      <p:tavLst>
                                        <p:tav tm="0">
                                          <p:val>
                                            <p:strVal val="#ppt_y"/>
                                          </p:val>
                                        </p:tav>
                                        <p:tav tm="100000">
                                          <p:val>
                                            <p:strVal val="#ppt_y"/>
                                          </p:val>
                                        </p:tav>
                                      </p:tavLst>
                                    </p:anim>
                                  </p:childTnLst>
                                </p:cTn>
                              </p:par>
                              <p:par>
                                <p:cTn id="84" presetID="18" presetClass="entr" presetSubtype="6" fill="hold" grpId="0" nodeType="withEffect">
                                  <p:stCondLst>
                                    <p:cond delay="0"/>
                                  </p:stCondLst>
                                  <p:childTnLst>
                                    <p:set>
                                      <p:cBhvr>
                                        <p:cTn id="85" dur="1" fill="hold">
                                          <p:stCondLst>
                                            <p:cond delay="0"/>
                                          </p:stCondLst>
                                        </p:cTn>
                                        <p:tgtEl>
                                          <p:spTgt spid="17471"/>
                                        </p:tgtEl>
                                        <p:attrNameLst>
                                          <p:attrName>style.visibility</p:attrName>
                                        </p:attrNameLst>
                                      </p:cBhvr>
                                      <p:to>
                                        <p:strVal val="visible"/>
                                      </p:to>
                                    </p:set>
                                    <p:animEffect transition="in" filter="strips(downRight)">
                                      <p:cBhvr>
                                        <p:cTn id="86" dur="500"/>
                                        <p:tgtEl>
                                          <p:spTgt spid="17471"/>
                                        </p:tgtEl>
                                      </p:cBhvr>
                                    </p:animEffect>
                                  </p:childTnLst>
                                </p:cTn>
                              </p:par>
                              <p:par>
                                <p:cTn id="87" presetID="18" presetClass="entr" presetSubtype="6" fill="hold" grpId="0" nodeType="withEffect">
                                  <p:stCondLst>
                                    <p:cond delay="0"/>
                                  </p:stCondLst>
                                  <p:childTnLst>
                                    <p:set>
                                      <p:cBhvr>
                                        <p:cTn id="88" dur="1" fill="hold">
                                          <p:stCondLst>
                                            <p:cond delay="0"/>
                                          </p:stCondLst>
                                        </p:cTn>
                                        <p:tgtEl>
                                          <p:spTgt spid="17472"/>
                                        </p:tgtEl>
                                        <p:attrNameLst>
                                          <p:attrName>style.visibility</p:attrName>
                                        </p:attrNameLst>
                                      </p:cBhvr>
                                      <p:to>
                                        <p:strVal val="visible"/>
                                      </p:to>
                                    </p:set>
                                    <p:animEffect transition="in" filter="strips(downRight)">
                                      <p:cBhvr>
                                        <p:cTn id="89" dur="500"/>
                                        <p:tgtEl>
                                          <p:spTgt spid="17472"/>
                                        </p:tgtEl>
                                      </p:cBhvr>
                                    </p:animEffect>
                                  </p:childTnLst>
                                </p:cTn>
                              </p:par>
                              <p:par>
                                <p:cTn id="90" presetID="18" presetClass="entr" presetSubtype="6"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strips(downRight)">
                                      <p:cBhvr>
                                        <p:cTn id="92" dur="500"/>
                                        <p:tgtEl>
                                          <p:spTgt spid="44"/>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strips(downRight)">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0" grpId="0" animBg="1"/>
      <p:bldP spid="17451" grpId="0" animBg="1"/>
      <p:bldP spid="17452" grpId="0" animBg="1"/>
      <p:bldP spid="17453" grpId="0" animBg="1"/>
      <p:bldP spid="17454" grpId="0" animBg="1"/>
      <p:bldP spid="17455" grpId="0" animBg="1"/>
      <p:bldP spid="17456" grpId="0"/>
      <p:bldP spid="17457" grpId="0"/>
      <p:bldP spid="17458" grpId="0"/>
      <p:bldP spid="17459" grpId="0"/>
      <p:bldP spid="17460" grpId="0"/>
      <p:bldP spid="17461" grpId="0"/>
      <p:bldP spid="17462" grpId="0" animBg="1"/>
      <p:bldP spid="17463" grpId="0" animBg="1"/>
      <p:bldP spid="17465" grpId="0" animBg="1"/>
      <p:bldP spid="17466" grpId="0" animBg="1"/>
      <p:bldP spid="17467" grpId="0" animBg="1"/>
      <p:bldP spid="17468" grpId="0" animBg="1"/>
      <p:bldP spid="17469" grpId="0" animBg="1"/>
      <p:bldP spid="17471" grpId="0" animBg="1"/>
      <p:bldP spid="17472"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8348272-F717-4C60-87C4-3FC8962913BE}"/>
              </a:ext>
            </a:extLst>
          </p:cNvPr>
          <p:cNvSpPr>
            <a:spLocks noGrp="1" noChangeArrowheads="1"/>
          </p:cNvSpPr>
          <p:nvPr>
            <p:ph type="title"/>
          </p:nvPr>
        </p:nvSpPr>
        <p:spPr>
          <a:xfrm>
            <a:off x="2590800" y="333375"/>
            <a:ext cx="7696200" cy="1066800"/>
          </a:xfrm>
        </p:spPr>
        <p:txBody>
          <a:bodyPr/>
          <a:lstStyle/>
          <a:p>
            <a:pPr>
              <a:defRPr/>
            </a:pPr>
            <a:r>
              <a:rPr lang="en-US" sz="4000" b="1">
                <a:solidFill>
                  <a:srgbClr val="FFFF00"/>
                </a:solidFill>
              </a:rPr>
              <a:t>A Persuasion</a:t>
            </a:r>
            <a:r>
              <a:rPr lang="en-US" sz="4000" b="1"/>
              <a:t> – “And we know…”</a:t>
            </a:r>
            <a:r>
              <a:rPr lang="en-US" sz="4000"/>
              <a:t> </a:t>
            </a:r>
          </a:p>
        </p:txBody>
      </p:sp>
      <p:sp>
        <p:nvSpPr>
          <p:cNvPr id="19459" name="Rectangle 3">
            <a:extLst>
              <a:ext uri="{FF2B5EF4-FFF2-40B4-BE49-F238E27FC236}">
                <a16:creationId xmlns:a16="http://schemas.microsoft.com/office/drawing/2014/main" id="{72C0B5D2-7323-4AE9-AA62-E6739AB15865}"/>
              </a:ext>
            </a:extLst>
          </p:cNvPr>
          <p:cNvSpPr>
            <a:spLocks noGrp="1" noChangeArrowheads="1"/>
          </p:cNvSpPr>
          <p:nvPr>
            <p:ph type="body" idx="1"/>
          </p:nvPr>
        </p:nvSpPr>
        <p:spPr>
          <a:xfrm>
            <a:off x="609600" y="2362200"/>
            <a:ext cx="10972800" cy="4141788"/>
          </a:xfrm>
        </p:spPr>
        <p:txBody>
          <a:bodyPr/>
          <a:lstStyle/>
          <a:p>
            <a:pPr>
              <a:defRPr/>
            </a:pPr>
            <a:r>
              <a:rPr lang="en-US" dirty="0"/>
              <a:t>The word “know” means “to be sure.”</a:t>
            </a:r>
          </a:p>
          <a:p>
            <a:pPr>
              <a:defRPr/>
            </a:pPr>
            <a:r>
              <a:rPr lang="en-US" dirty="0"/>
              <a:t>Some promises are “pie crust promises,” but not God’s. </a:t>
            </a:r>
          </a:p>
          <a:p>
            <a:pPr>
              <a:defRPr/>
            </a:pPr>
            <a:r>
              <a:rPr lang="en-US" dirty="0"/>
              <a:t>We serve a God who cannot lie (</a:t>
            </a:r>
            <a:r>
              <a:rPr lang="en-US" b="1" dirty="0"/>
              <a:t>Titus 1:2; Hebrews 10:23</a:t>
            </a:r>
            <a:r>
              <a:rPr lang="en-US" dirty="0"/>
              <a:t>) and who is not slack with His promises (</a:t>
            </a:r>
            <a:r>
              <a:rPr lang="en-US" b="1" dirty="0"/>
              <a:t>2 Peter 3:9; Jeremiah 32:17</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2000"/>
                                        <p:tgtEl>
                                          <p:spTgt spid="19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fade">
                                      <p:cBhvr>
                                        <p:cTn id="22"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44012EE-8D95-464B-BE00-995CB34C04D8}"/>
              </a:ext>
            </a:extLst>
          </p:cNvPr>
          <p:cNvSpPr>
            <a:spLocks noGrp="1" noChangeArrowheads="1"/>
          </p:cNvSpPr>
          <p:nvPr>
            <p:ph type="title"/>
          </p:nvPr>
        </p:nvSpPr>
        <p:spPr>
          <a:xfrm>
            <a:off x="3124200" y="333375"/>
            <a:ext cx="6858000" cy="1066800"/>
          </a:xfrm>
        </p:spPr>
        <p:txBody>
          <a:bodyPr/>
          <a:lstStyle/>
          <a:p>
            <a:pPr algn="l">
              <a:defRPr/>
            </a:pPr>
            <a:r>
              <a:rPr lang="en-US" sz="2400"/>
              <a:t>Think about how </a:t>
            </a:r>
            <a:r>
              <a:rPr lang="en-US" sz="2400" b="1"/>
              <a:t>sure</a:t>
            </a:r>
            <a:r>
              <a:rPr lang="en-US" sz="2400"/>
              <a:t> Abraham was that God would keep His promises when he drew back his knife (Hebrews 11:13, 19; Romans 4:20-21).</a:t>
            </a:r>
          </a:p>
        </p:txBody>
      </p:sp>
      <p:sp>
        <p:nvSpPr>
          <p:cNvPr id="20483" name="Rectangle 3">
            <a:extLst>
              <a:ext uri="{FF2B5EF4-FFF2-40B4-BE49-F238E27FC236}">
                <a16:creationId xmlns:a16="http://schemas.microsoft.com/office/drawing/2014/main" id="{E47853A7-C59B-4CBA-9B05-ADF0326F96AC}"/>
              </a:ext>
            </a:extLst>
          </p:cNvPr>
          <p:cNvSpPr>
            <a:spLocks noGrp="1" noChangeArrowheads="1"/>
          </p:cNvSpPr>
          <p:nvPr>
            <p:ph type="body" idx="1"/>
          </p:nvPr>
        </p:nvSpPr>
        <p:spPr>
          <a:xfrm>
            <a:off x="685800" y="1981199"/>
            <a:ext cx="10896600" cy="4543425"/>
          </a:xfrm>
        </p:spPr>
        <p:txBody>
          <a:bodyPr/>
          <a:lstStyle/>
          <a:p>
            <a:pPr>
              <a:defRPr/>
            </a:pPr>
            <a:r>
              <a:rPr lang="en-US" dirty="0"/>
              <a:t>“Blessed </a:t>
            </a:r>
            <a:r>
              <a:rPr lang="en-US" i="1" dirty="0"/>
              <a:t>be</a:t>
            </a:r>
            <a:r>
              <a:rPr lang="en-US" dirty="0"/>
              <a:t> the LORD, that hath given rest unto his people Israel, according to all that he promised: </a:t>
            </a:r>
            <a:r>
              <a:rPr lang="en-US" b="1" dirty="0"/>
              <a:t>there hath not failed one word of all his good promise</a:t>
            </a:r>
            <a:r>
              <a:rPr lang="en-US" dirty="0"/>
              <a:t>, which he promised by the hand of Moses his servant” (</a:t>
            </a:r>
            <a:r>
              <a:rPr lang="en-US" b="1" dirty="0"/>
              <a:t>1 Kings 8:56</a:t>
            </a:r>
            <a:r>
              <a:rPr lang="en-US" dirty="0"/>
              <a:t>).</a:t>
            </a:r>
          </a:p>
          <a:p>
            <a:pPr>
              <a:defRPr/>
            </a:pPr>
            <a:r>
              <a:rPr lang="en-US" dirty="0"/>
              <a:t>“… I know whom I have believed, and am persuaded that </a:t>
            </a:r>
            <a:r>
              <a:rPr lang="en-US" b="1" dirty="0"/>
              <a:t>he is able</a:t>
            </a:r>
            <a:r>
              <a:rPr lang="en-US" dirty="0"/>
              <a:t> to keep that which I have committed unto him against that day” (</a:t>
            </a:r>
            <a:r>
              <a:rPr lang="en-US" b="1" dirty="0"/>
              <a:t>2 Timothy 1:12; cf. John 6:66</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2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471C3B01-9002-4B91-9D27-A224786874FE}"/>
              </a:ext>
            </a:extLst>
          </p:cNvPr>
          <p:cNvSpPr>
            <a:spLocks noGrp="1" noChangeArrowheads="1"/>
          </p:cNvSpPr>
          <p:nvPr>
            <p:ph type="body" idx="1"/>
          </p:nvPr>
        </p:nvSpPr>
        <p:spPr/>
        <p:txBody>
          <a:bodyPr/>
          <a:lstStyle/>
          <a:p>
            <a:pPr>
              <a:buFont typeface="Wingdings" panose="05000000000000000000" pitchFamily="2" charset="2"/>
              <a:buNone/>
              <a:defRPr/>
            </a:pPr>
            <a:r>
              <a:rPr lang="en-US" sz="2800"/>
              <a:t> Be not dismayed what e’er betide, </a:t>
            </a:r>
          </a:p>
          <a:p>
            <a:pPr>
              <a:buFont typeface="Wingdings" panose="05000000000000000000" pitchFamily="2" charset="2"/>
              <a:buNone/>
              <a:defRPr/>
            </a:pPr>
            <a:r>
              <a:rPr lang="en-US" sz="2800"/>
              <a:t> God will take care of you</a:t>
            </a:r>
          </a:p>
          <a:p>
            <a:pPr>
              <a:buFont typeface="Wingdings" panose="05000000000000000000" pitchFamily="2" charset="2"/>
              <a:buNone/>
              <a:defRPr/>
            </a:pPr>
            <a:r>
              <a:rPr lang="en-US" sz="2800"/>
              <a:t> Beneath His wings of love abide, </a:t>
            </a:r>
          </a:p>
          <a:p>
            <a:pPr>
              <a:buFont typeface="Wingdings" panose="05000000000000000000" pitchFamily="2" charset="2"/>
              <a:buNone/>
              <a:defRPr/>
            </a:pPr>
            <a:r>
              <a:rPr lang="en-US" sz="2800"/>
              <a:t> God will take care of you.</a:t>
            </a:r>
          </a:p>
          <a:p>
            <a:pPr>
              <a:buFont typeface="Wingdings" panose="05000000000000000000" pitchFamily="2" charset="2"/>
              <a:buNone/>
              <a:defRPr/>
            </a:pPr>
            <a:r>
              <a:rPr lang="en-US" sz="2800"/>
              <a:t> God will take care of you, </a:t>
            </a:r>
          </a:p>
          <a:p>
            <a:pPr>
              <a:buFont typeface="Wingdings" panose="05000000000000000000" pitchFamily="2" charset="2"/>
              <a:buNone/>
              <a:defRPr/>
            </a:pPr>
            <a:r>
              <a:rPr lang="en-US" sz="2800"/>
              <a:t> Thro’ every day, O’er all the way;</a:t>
            </a:r>
          </a:p>
          <a:p>
            <a:pPr>
              <a:buFont typeface="Wingdings" panose="05000000000000000000" pitchFamily="2" charset="2"/>
              <a:buNone/>
              <a:defRPr/>
            </a:pPr>
            <a:r>
              <a:rPr lang="en-US" sz="2800"/>
              <a:t> He will take care of you, </a:t>
            </a:r>
          </a:p>
          <a:p>
            <a:pPr>
              <a:buFont typeface="Wingdings" panose="05000000000000000000" pitchFamily="2" charset="2"/>
              <a:buNone/>
              <a:defRPr/>
            </a:pPr>
            <a:r>
              <a:rPr lang="en-US" sz="2800"/>
              <a:t> God will take care of you.</a:t>
            </a:r>
          </a:p>
          <a:p>
            <a:pPr>
              <a:buFont typeface="Wingdings" panose="05000000000000000000" pitchFamily="2" charset="2"/>
              <a:buNone/>
              <a:defRPr/>
            </a:pPr>
            <a:r>
              <a:rPr lang="en-US" sz="2800"/>
              <a:t>                                           - C. D. Martin</a:t>
            </a:r>
          </a:p>
        </p:txBody>
      </p:sp>
      <p:sp>
        <p:nvSpPr>
          <p:cNvPr id="2" name="TextBox 1">
            <a:extLst>
              <a:ext uri="{FF2B5EF4-FFF2-40B4-BE49-F238E27FC236}">
                <a16:creationId xmlns:a16="http://schemas.microsoft.com/office/drawing/2014/main" id="{46F5D116-52D5-4323-89FB-18776B0B54E8}"/>
              </a:ext>
            </a:extLst>
          </p:cNvPr>
          <p:cNvSpPr txBox="1"/>
          <p:nvPr/>
        </p:nvSpPr>
        <p:spPr>
          <a:xfrm>
            <a:off x="3505200" y="457200"/>
            <a:ext cx="6477000" cy="58420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God Will Take Care of You  </a:t>
            </a:r>
            <a:r>
              <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56</a:t>
            </a:r>
            <a:r>
              <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8457510-7C2B-4159-B524-8EB8B6BE28D7}"/>
              </a:ext>
            </a:extLst>
          </p:cNvPr>
          <p:cNvSpPr>
            <a:spLocks noGrp="1" noChangeArrowheads="1"/>
          </p:cNvSpPr>
          <p:nvPr>
            <p:ph type="title"/>
          </p:nvPr>
        </p:nvSpPr>
        <p:spPr>
          <a:xfrm>
            <a:off x="2819400" y="333375"/>
            <a:ext cx="7696200" cy="1066800"/>
          </a:xfrm>
        </p:spPr>
        <p:txBody>
          <a:bodyPr/>
          <a:lstStyle/>
          <a:p>
            <a:pPr>
              <a:defRPr/>
            </a:pPr>
            <a:r>
              <a:rPr lang="en-US" sz="4000" b="1">
                <a:solidFill>
                  <a:srgbClr val="5DD5FF"/>
                </a:solidFill>
              </a:rPr>
              <a:t>A Percentage</a:t>
            </a:r>
            <a:r>
              <a:rPr lang="en-US" sz="4000" b="1"/>
              <a:t> – “All things” </a:t>
            </a:r>
          </a:p>
        </p:txBody>
      </p:sp>
      <p:sp>
        <p:nvSpPr>
          <p:cNvPr id="23555" name="Rectangle 3">
            <a:extLst>
              <a:ext uri="{FF2B5EF4-FFF2-40B4-BE49-F238E27FC236}">
                <a16:creationId xmlns:a16="http://schemas.microsoft.com/office/drawing/2014/main" id="{21DF8507-44DA-46DA-8623-7D9C4FF575C7}"/>
              </a:ext>
            </a:extLst>
          </p:cNvPr>
          <p:cNvSpPr>
            <a:spLocks noGrp="1" noChangeArrowheads="1"/>
          </p:cNvSpPr>
          <p:nvPr>
            <p:ph type="body" idx="1"/>
          </p:nvPr>
        </p:nvSpPr>
        <p:spPr>
          <a:xfrm>
            <a:off x="533400" y="2133600"/>
            <a:ext cx="11049000" cy="4038600"/>
          </a:xfrm>
        </p:spPr>
        <p:txBody>
          <a:bodyPr/>
          <a:lstStyle/>
          <a:p>
            <a:pPr>
              <a:lnSpc>
                <a:spcPct val="90000"/>
              </a:lnSpc>
              <a:defRPr/>
            </a:pPr>
            <a:r>
              <a:rPr lang="en-US" dirty="0"/>
              <a:t>Obviously, “all things” would include both good and bad things. Paul knew that God could use </a:t>
            </a:r>
            <a:r>
              <a:rPr lang="en-US" i="1" dirty="0"/>
              <a:t>the highs &amp; the lows,</a:t>
            </a:r>
            <a:r>
              <a:rPr lang="en-US" dirty="0"/>
              <a:t> </a:t>
            </a:r>
            <a:r>
              <a:rPr lang="en-US" i="1" dirty="0"/>
              <a:t>the good &amp; the bad</a:t>
            </a:r>
            <a:r>
              <a:rPr lang="en-US" dirty="0"/>
              <a:t>, and </a:t>
            </a:r>
            <a:r>
              <a:rPr lang="en-US" i="1" dirty="0"/>
              <a:t>the pleasant &amp; the unpleasant </a:t>
            </a:r>
            <a:r>
              <a:rPr lang="en-US" dirty="0"/>
              <a:t>events of His life</a:t>
            </a:r>
            <a:r>
              <a:rPr lang="en-US" i="1" dirty="0"/>
              <a:t>.</a:t>
            </a:r>
            <a:r>
              <a:rPr lang="en-US" dirty="0"/>
              <a:t> </a:t>
            </a:r>
          </a:p>
          <a:p>
            <a:pPr>
              <a:lnSpc>
                <a:spcPct val="90000"/>
              </a:lnSpc>
              <a:defRPr/>
            </a:pPr>
            <a:r>
              <a:rPr lang="en-US" dirty="0"/>
              <a:t>God could use </a:t>
            </a:r>
            <a:r>
              <a:rPr lang="en-US" i="1" dirty="0"/>
              <a:t>the hatred of Joseph’s brothers</a:t>
            </a:r>
            <a:r>
              <a:rPr lang="en-US" dirty="0"/>
              <a:t> and </a:t>
            </a:r>
            <a:r>
              <a:rPr lang="en-US" i="1" dirty="0"/>
              <a:t>the false accusations of Potiphar’s wife</a:t>
            </a:r>
            <a:r>
              <a:rPr lang="en-US" dirty="0"/>
              <a:t>.</a:t>
            </a:r>
          </a:p>
          <a:p>
            <a:pPr>
              <a:lnSpc>
                <a:spcPct val="90000"/>
              </a:lnSpc>
              <a:defRPr/>
            </a:pPr>
            <a:r>
              <a:rPr lang="en-US" dirty="0"/>
              <a:t>Context (</a:t>
            </a:r>
            <a:r>
              <a:rPr lang="en-US" b="1" dirty="0"/>
              <a:t>Romans 8:31-39</a:t>
            </a:r>
            <a:r>
              <a:rPr lang="en-US" dirty="0"/>
              <a:t>) – </a:t>
            </a:r>
            <a:r>
              <a:rPr lang="en-US" i="1" dirty="0"/>
              <a:t>tribulation, distress, persecution, famine, nakedness, peril, sword.</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432699A-D1BE-4106-AC4F-162D34A0DA91}"/>
              </a:ext>
            </a:extLst>
          </p:cNvPr>
          <p:cNvSpPr>
            <a:spLocks noGrp="1" noChangeArrowheads="1"/>
          </p:cNvSpPr>
          <p:nvPr>
            <p:ph type="title"/>
          </p:nvPr>
        </p:nvSpPr>
        <p:spPr/>
        <p:txBody>
          <a:bodyPr/>
          <a:lstStyle/>
          <a:p>
            <a:pPr>
              <a:defRPr/>
            </a:pPr>
            <a:r>
              <a:rPr lang="en-US" sz="4000" b="1">
                <a:solidFill>
                  <a:srgbClr val="FDB1BE"/>
                </a:solidFill>
              </a:rPr>
              <a:t>A Partnership</a:t>
            </a:r>
            <a:r>
              <a:rPr lang="en-US" sz="4000" b="1"/>
              <a:t> – </a:t>
            </a:r>
            <a:br>
              <a:rPr lang="en-US" sz="4000" b="1"/>
            </a:br>
            <a:r>
              <a:rPr lang="en-US" sz="4000" b="1"/>
              <a:t>“Work together”</a:t>
            </a:r>
            <a:r>
              <a:rPr lang="en-US" sz="4000"/>
              <a:t> </a:t>
            </a:r>
          </a:p>
        </p:txBody>
      </p:sp>
      <p:sp>
        <p:nvSpPr>
          <p:cNvPr id="24579" name="Rectangle 3">
            <a:extLst>
              <a:ext uri="{FF2B5EF4-FFF2-40B4-BE49-F238E27FC236}">
                <a16:creationId xmlns:a16="http://schemas.microsoft.com/office/drawing/2014/main" id="{52CB5912-8EFB-482A-80AB-A6C2C36AE1D0}"/>
              </a:ext>
            </a:extLst>
          </p:cNvPr>
          <p:cNvSpPr>
            <a:spLocks noGrp="1" noChangeArrowheads="1"/>
          </p:cNvSpPr>
          <p:nvPr>
            <p:ph type="body" idx="1"/>
          </p:nvPr>
        </p:nvSpPr>
        <p:spPr>
          <a:xfrm>
            <a:off x="609600" y="2819400"/>
            <a:ext cx="10972800" cy="2209800"/>
          </a:xfrm>
        </p:spPr>
        <p:txBody>
          <a:bodyPr/>
          <a:lstStyle/>
          <a:p>
            <a:pPr>
              <a:defRPr/>
            </a:pPr>
            <a:r>
              <a:rPr lang="en-US" dirty="0"/>
              <a:t>Illustration: Lemon Meringue Pie </a:t>
            </a:r>
          </a:p>
          <a:p>
            <a:pPr>
              <a:defRPr/>
            </a:pPr>
            <a:r>
              <a:rPr lang="en-US" dirty="0"/>
              <a:t>God combines the sweet things of life with the sour things of life and makes them work together for good.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amond(in)">
                                      <p:cBhvr>
                                        <p:cTn id="7" dur="2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amond(in)">
                                      <p:cBhvr>
                                        <p:cTn id="12" dur="2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6FCD548-2A74-4CE0-8A72-86039EC5ED7B}"/>
              </a:ext>
            </a:extLst>
          </p:cNvPr>
          <p:cNvSpPr>
            <a:spLocks noGrp="1" noChangeArrowheads="1"/>
          </p:cNvSpPr>
          <p:nvPr>
            <p:ph type="title"/>
          </p:nvPr>
        </p:nvSpPr>
        <p:spPr/>
        <p:txBody>
          <a:bodyPr/>
          <a:lstStyle/>
          <a:p>
            <a:pPr>
              <a:defRPr/>
            </a:pPr>
            <a:r>
              <a:rPr lang="en-US" sz="4000" b="1">
                <a:solidFill>
                  <a:srgbClr val="FDB1BE"/>
                </a:solidFill>
              </a:rPr>
              <a:t>A Partnership</a:t>
            </a:r>
            <a:r>
              <a:rPr lang="en-US" sz="4000" b="1"/>
              <a:t> – </a:t>
            </a:r>
            <a:br>
              <a:rPr lang="en-US" sz="4000" b="1"/>
            </a:br>
            <a:r>
              <a:rPr lang="en-US" sz="4000" b="1"/>
              <a:t>“Work together”</a:t>
            </a:r>
            <a:r>
              <a:rPr lang="en-US" sz="4000"/>
              <a:t> </a:t>
            </a:r>
          </a:p>
        </p:txBody>
      </p:sp>
      <p:sp>
        <p:nvSpPr>
          <p:cNvPr id="41987" name="Rectangle 3">
            <a:extLst>
              <a:ext uri="{FF2B5EF4-FFF2-40B4-BE49-F238E27FC236}">
                <a16:creationId xmlns:a16="http://schemas.microsoft.com/office/drawing/2014/main" id="{DF31A776-3760-4C68-8042-D7DA236AC7CF}"/>
              </a:ext>
            </a:extLst>
          </p:cNvPr>
          <p:cNvSpPr>
            <a:spLocks noGrp="1" noChangeArrowheads="1"/>
          </p:cNvSpPr>
          <p:nvPr>
            <p:ph type="body" idx="1"/>
          </p:nvPr>
        </p:nvSpPr>
        <p:spPr>
          <a:xfrm>
            <a:off x="609600" y="2133600"/>
            <a:ext cx="10972800" cy="3886200"/>
          </a:xfrm>
        </p:spPr>
        <p:txBody>
          <a:bodyPr/>
          <a:lstStyle/>
          <a:p>
            <a:pPr>
              <a:lnSpc>
                <a:spcPct val="90000"/>
              </a:lnSpc>
              <a:defRPr/>
            </a:pPr>
            <a:r>
              <a:rPr lang="en-US" dirty="0"/>
              <a:t>“But I would that ye should understand, brethren, that the things which happened unto me </a:t>
            </a:r>
            <a:r>
              <a:rPr lang="en-US" i="1" dirty="0"/>
              <a:t>have fallen out rather unto the furtherance of the gospel”</a:t>
            </a:r>
            <a:r>
              <a:rPr lang="en-US" dirty="0"/>
              <a:t> (</a:t>
            </a:r>
            <a:r>
              <a:rPr lang="en-US" b="1" dirty="0"/>
              <a:t>Philippians 1:13;  2 Corinthians 11:23-28). </a:t>
            </a:r>
          </a:p>
          <a:p>
            <a:pPr>
              <a:lnSpc>
                <a:spcPct val="90000"/>
              </a:lnSpc>
              <a:defRPr/>
            </a:pPr>
            <a:r>
              <a:rPr lang="en-US" i="1" dirty="0"/>
              <a:t>Some brethren were more bold to speak God’s word </a:t>
            </a:r>
            <a:r>
              <a:rPr lang="en-US" dirty="0"/>
              <a:t>(</a:t>
            </a:r>
            <a:r>
              <a:rPr lang="en-US" b="1" dirty="0"/>
              <a:t>Philippians 1:14</a:t>
            </a:r>
            <a:r>
              <a:rPr lang="en-US" dirty="0"/>
              <a:t>).</a:t>
            </a:r>
            <a:endParaRPr lang="en-US" i="1" dirty="0"/>
          </a:p>
          <a:p>
            <a:pPr>
              <a:lnSpc>
                <a:spcPct val="90000"/>
              </a:lnSpc>
              <a:defRPr/>
            </a:pPr>
            <a:r>
              <a:rPr lang="en-US" i="1" dirty="0"/>
              <a:t>Some doors had closed but others had opened</a:t>
            </a:r>
            <a:r>
              <a:rPr lang="en-US" dirty="0"/>
              <a:t> – Caesar’s household (</a:t>
            </a:r>
            <a:r>
              <a:rPr lang="en-US" b="1" dirty="0"/>
              <a:t>Philippians 4:22</a:t>
            </a:r>
            <a:r>
              <a:rPr lang="en-US" dirty="0"/>
              <a:t>).</a:t>
            </a:r>
          </a:p>
          <a:p>
            <a:pPr>
              <a:lnSpc>
                <a:spcPct val="90000"/>
              </a:lnSpc>
              <a:defRPr/>
            </a:pP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amond(in)">
                                      <p:cBhvr>
                                        <p:cTn id="7" dur="20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amond(in)">
                                      <p:cBhvr>
                                        <p:cTn id="12" dur="20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amond(in)">
                                      <p:cBhvr>
                                        <p:cTn id="17"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BBB5BE-20F4-40A5-AE0E-191C61047C3B}"/>
              </a:ext>
            </a:extLst>
          </p:cNvPr>
          <p:cNvSpPr>
            <a:spLocks noGrp="1" noChangeArrowheads="1"/>
          </p:cNvSpPr>
          <p:nvPr>
            <p:ph type="title"/>
          </p:nvPr>
        </p:nvSpPr>
        <p:spPr>
          <a:xfrm>
            <a:off x="2667000" y="333375"/>
            <a:ext cx="7696200" cy="1066800"/>
          </a:xfrm>
        </p:spPr>
        <p:txBody>
          <a:bodyPr/>
          <a:lstStyle/>
          <a:p>
            <a:pPr>
              <a:defRPr/>
            </a:pPr>
            <a:r>
              <a:rPr lang="en-US" b="1">
                <a:solidFill>
                  <a:srgbClr val="92D050"/>
                </a:solidFill>
              </a:rPr>
              <a:t>A Product</a:t>
            </a:r>
            <a:r>
              <a:rPr lang="en-US" b="1"/>
              <a:t> - “for good”</a:t>
            </a:r>
          </a:p>
        </p:txBody>
      </p:sp>
      <p:sp>
        <p:nvSpPr>
          <p:cNvPr id="27651" name="Rectangle 3">
            <a:extLst>
              <a:ext uri="{FF2B5EF4-FFF2-40B4-BE49-F238E27FC236}">
                <a16:creationId xmlns:a16="http://schemas.microsoft.com/office/drawing/2014/main" id="{94D1EF84-E705-4723-8BB2-7EEBE16ACF22}"/>
              </a:ext>
            </a:extLst>
          </p:cNvPr>
          <p:cNvSpPr>
            <a:spLocks noGrp="1" noChangeArrowheads="1"/>
          </p:cNvSpPr>
          <p:nvPr>
            <p:ph type="body" idx="1"/>
          </p:nvPr>
        </p:nvSpPr>
        <p:spPr>
          <a:xfrm>
            <a:off x="609600" y="2667000"/>
            <a:ext cx="10972800" cy="2362200"/>
          </a:xfrm>
        </p:spPr>
        <p:txBody>
          <a:bodyPr/>
          <a:lstStyle/>
          <a:p>
            <a:pPr>
              <a:defRPr/>
            </a:pPr>
            <a:r>
              <a:rPr lang="en-US" dirty="0"/>
              <a:t>Illustration: Mississippi River</a:t>
            </a:r>
          </a:p>
          <a:p>
            <a:pPr>
              <a:defRPr/>
            </a:pPr>
            <a:r>
              <a:rPr lang="en-US" dirty="0"/>
              <a:t>When we realize that all things work together </a:t>
            </a:r>
            <a:r>
              <a:rPr lang="en-US" i="1" dirty="0"/>
              <a:t>for good</a:t>
            </a:r>
            <a:r>
              <a:rPr lang="en-US" dirty="0"/>
              <a:t>, </a:t>
            </a:r>
            <a:r>
              <a:rPr lang="en-US" i="1" dirty="0"/>
              <a:t>it helps us to put the problems of our lives into perspective </a:t>
            </a:r>
            <a:r>
              <a:rPr lang="en-US" dirty="0"/>
              <a:t>(</a:t>
            </a:r>
            <a:r>
              <a:rPr lang="en-US" b="1" dirty="0"/>
              <a:t>Romans 8:18</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theme/theme1.xml><?xml version="1.0" encoding="utf-8"?>
<a:theme xmlns:a="http://schemas.openxmlformats.org/drawingml/2006/main" name="Glowing puzzle pieces design template">
  <a:themeElements>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Glowing puzzle pieces design template</Template>
  <TotalTime>3113</TotalTime>
  <Words>3043</Words>
  <Application>Microsoft Office PowerPoint</Application>
  <PresentationFormat>Widescreen</PresentationFormat>
  <Paragraphs>258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Wingdings</vt:lpstr>
      <vt:lpstr>Tahoma</vt:lpstr>
      <vt:lpstr>Times New Roman</vt:lpstr>
      <vt:lpstr>Calibri</vt:lpstr>
      <vt:lpstr>Glowing puzzle pieces design template</vt:lpstr>
      <vt:lpstr>THE PROVIDENCE OF GOD </vt:lpstr>
      <vt:lpstr>Providence: A Declaration</vt:lpstr>
      <vt:lpstr>A Persuasion – “And we know…” </vt:lpstr>
      <vt:lpstr>Think about how sure Abraham was that God would keep His promises when he drew back his knife (Hebrews 11:13, 19; Romans 4:20-21).</vt:lpstr>
      <vt:lpstr>PowerPoint Presentation</vt:lpstr>
      <vt:lpstr>A Percentage – “All things” </vt:lpstr>
      <vt:lpstr>A Partnership –  “Work together” </vt:lpstr>
      <vt:lpstr>A Partnership –  “Work together” </vt:lpstr>
      <vt:lpstr>A Product - “for good”</vt:lpstr>
      <vt:lpstr>A People - “…to them that love God, to them who are the called”</vt:lpstr>
      <vt:lpstr>PowerPoint Presentation</vt:lpstr>
      <vt:lpstr>A Purpose –  “According to His purpose…”</vt:lpstr>
      <vt:lpstr>PowerPoint Presentation</vt:lpstr>
      <vt:lpstr>PowerPoint Presentation</vt:lpstr>
    </vt:vector>
  </TitlesOfParts>
  <Company>HTH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PROVIDENCE OF GOD</dc:title>
  <dc:creator>Luke</dc:creator>
  <cp:lastModifiedBy>Gary D. Murphy</cp:lastModifiedBy>
  <cp:revision>67</cp:revision>
  <dcterms:created xsi:type="dcterms:W3CDTF">2005-04-24T00:42:47Z</dcterms:created>
  <dcterms:modified xsi:type="dcterms:W3CDTF">2019-01-20T00:35:50Z</dcterms:modified>
</cp:coreProperties>
</file>