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21"/>
  </p:notesMasterIdLst>
  <p:sldIdLst>
    <p:sldId id="290" r:id="rId2"/>
    <p:sldId id="291" r:id="rId3"/>
    <p:sldId id="256" r:id="rId4"/>
    <p:sldId id="257" r:id="rId5"/>
    <p:sldId id="258" r:id="rId6"/>
    <p:sldId id="259" r:id="rId7"/>
    <p:sldId id="260" r:id="rId8"/>
    <p:sldId id="262" r:id="rId9"/>
    <p:sldId id="263" r:id="rId10"/>
    <p:sldId id="264" r:id="rId11"/>
    <p:sldId id="265" r:id="rId12"/>
    <p:sldId id="267" r:id="rId13"/>
    <p:sldId id="287" r:id="rId14"/>
    <p:sldId id="289" r:id="rId15"/>
    <p:sldId id="268" r:id="rId16"/>
    <p:sldId id="269" r:id="rId17"/>
    <p:sldId id="270" r:id="rId18"/>
    <p:sldId id="288" r:id="rId19"/>
    <p:sldId id="29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Tahoma" panose="020B0604030504040204" pitchFamily="34" charset="0"/>
      <p:regular r:id="rId26"/>
      <p:bold r:id="rId2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32" autoAdjust="0"/>
  </p:normalViewPr>
  <p:slideViewPr>
    <p:cSldViewPr>
      <p:cViewPr varScale="1">
        <p:scale>
          <a:sx n="51" d="100"/>
          <a:sy n="51" d="100"/>
        </p:scale>
        <p:origin x="912" y="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B0962C-74D2-4802-8351-812346D8164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72F2740-053B-4689-B17A-3B1A294B98A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9B3AEC5-C0D4-41C7-8C56-EB9C6BE728D8}" type="datetimeFigureOut">
              <a:rPr lang="en-US"/>
              <a:pPr>
                <a:defRPr/>
              </a:pPr>
              <a:t>1/19/2019</a:t>
            </a:fld>
            <a:endParaRPr lang="en-US"/>
          </a:p>
        </p:txBody>
      </p:sp>
      <p:sp>
        <p:nvSpPr>
          <p:cNvPr id="4" name="Slide Image Placeholder 3">
            <a:extLst>
              <a:ext uri="{FF2B5EF4-FFF2-40B4-BE49-F238E27FC236}">
                <a16:creationId xmlns:a16="http://schemas.microsoft.com/office/drawing/2014/main" id="{92F92C78-C9F7-4443-BCFF-797BEACFE23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6C64D0B-EDDF-4A93-B244-0359070AAFF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C06B665-D388-4339-A7BB-D572A8FADB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96C18FE-FAA8-4A4F-BACD-01E8558DEE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68166F4-3338-4C64-97A5-57BB81502E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9D85137-7EB7-4054-9BEA-6BA5F4DE9DE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C15763-08D6-418B-AEF1-1F6F682C9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1. “The Providence of God” is either explicitly stated or necessarily implied by every Bible Writer.  </a:t>
            </a:r>
          </a:p>
          <a:p>
            <a:pPr eaLnBrk="1" hangingPunct="1"/>
            <a:r>
              <a:rPr lang="en-US" altLang="en-US"/>
              <a:t>    2. The providence of God, and the Messianic expectations, pervade the entire Bible from cover to cover.</a:t>
            </a:r>
          </a:p>
          <a:p>
            <a:pPr eaLnBrk="1" hangingPunct="1"/>
            <a:r>
              <a:rPr lang="en-US" altLang="en-US"/>
              <a:t>    3. Because of the providence of God we have the New Testament beginning with the birth of Christ and Him preaching “The Kingdom of Heaven is at hand.”</a:t>
            </a:r>
          </a:p>
          <a:p>
            <a:pPr eaLnBrk="1" hangingPunct="1"/>
            <a:r>
              <a:rPr lang="en-US" altLang="en-US"/>
              <a:t>    4. Devine providence involves the welfare from the most humble person, and including the world wide needs of all of God’s creations.</a:t>
            </a:r>
          </a:p>
          <a:p>
            <a:pPr eaLnBrk="1" hangingPunct="1"/>
            <a:r>
              <a:rPr lang="en-US" altLang="en-US"/>
              <a:t>The scope of God’s providence is world wide and age lasting.  </a:t>
            </a:r>
            <a:r>
              <a:rPr lang="en-US" altLang="en-US" b="1"/>
              <a:t>(Mark 16:15-16)</a:t>
            </a:r>
            <a:r>
              <a:rPr lang="en-US" altLang="en-US"/>
              <a:t>.</a:t>
            </a:r>
          </a:p>
          <a:p>
            <a:pPr eaLnBrk="1" hangingPunct="1"/>
            <a:r>
              <a:rPr lang="en-US" altLang="en-US" i="1"/>
              <a:t>And He said to them, "Go into all the world and preach the gospel to every creature. He who believes and is baptized will be saved; but he who does not believe will be condemned. </a:t>
            </a:r>
            <a:r>
              <a:rPr lang="en-US" altLang="en-US" b="1"/>
              <a:t>(Mark 16:15-16)</a:t>
            </a:r>
          </a:p>
          <a:p>
            <a:pPr eaLnBrk="1" hangingPunct="1"/>
            <a:endParaRPr lang="en-US" altLang="en-US"/>
          </a:p>
          <a:p>
            <a:pPr eaLnBrk="1" hangingPunct="1"/>
            <a:endParaRPr lang="en-US" altLang="en-US"/>
          </a:p>
        </p:txBody>
      </p:sp>
      <p:sp>
        <p:nvSpPr>
          <p:cNvPr id="5124" name="Slide Number Placeholder 3">
            <a:extLst>
              <a:ext uri="{FF2B5EF4-FFF2-40B4-BE49-F238E27FC236}">
                <a16:creationId xmlns:a16="http://schemas.microsoft.com/office/drawing/2014/main" id="{40743514-D5B9-4B97-A2A0-2EEE3F71E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F74BC5-6017-4E5F-9B91-1C2111E46B0E}"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97BB1EB-6C62-4F78-92E7-980DA343098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ECBBE3E-3D5B-42FC-BE27-C90A1A322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However, because God works anonymously, it is hard to know </a:t>
            </a:r>
            <a:r>
              <a:rPr lang="en-US" altLang="en-US" b="1" dirty="0"/>
              <a:t>what is</a:t>
            </a:r>
            <a:r>
              <a:rPr lang="en-US" altLang="en-US" dirty="0"/>
              <a:t>, and </a:t>
            </a:r>
            <a:r>
              <a:rPr lang="en-US" altLang="en-US" b="1" dirty="0"/>
              <a:t>what is not</a:t>
            </a:r>
            <a:r>
              <a:rPr lang="en-US" altLang="en-US" dirty="0"/>
              <a:t>, providence. </a:t>
            </a:r>
          </a:p>
          <a:p>
            <a:pPr eaLnBrk="1" hangingPunct="1">
              <a:spcBef>
                <a:spcPct val="0"/>
              </a:spcBef>
            </a:pPr>
            <a:r>
              <a:rPr lang="en-US" altLang="en-US" dirty="0"/>
              <a:t>    2. For sure, we can’t speak dogmatically about it. </a:t>
            </a:r>
          </a:p>
          <a:p>
            <a:pPr eaLnBrk="1" hangingPunct="1">
              <a:spcBef>
                <a:spcPct val="0"/>
              </a:spcBef>
            </a:pPr>
            <a:r>
              <a:rPr lang="en-US" altLang="en-US" dirty="0"/>
              <a:t>&gt;&gt;&gt;&gt;&gt;&gt;&gt;&gt;&gt;&gt;&gt;</a:t>
            </a:r>
          </a:p>
          <a:p>
            <a:pPr eaLnBrk="1" hangingPunct="1">
              <a:spcBef>
                <a:spcPct val="0"/>
              </a:spcBef>
            </a:pPr>
            <a:r>
              <a:rPr lang="en-US" altLang="en-US" dirty="0"/>
              <a:t>    3. Even in the Bible; individuals often didn’t speak of it dogmatically: </a:t>
            </a:r>
          </a:p>
          <a:p>
            <a:pPr eaLnBrk="1" hangingPunct="1">
              <a:spcBef>
                <a:spcPct val="0"/>
              </a:spcBef>
            </a:pPr>
            <a:r>
              <a:rPr lang="en-US" altLang="en-US" dirty="0"/>
              <a:t>    4. In trying to persuade Esther to intercede with the king, Mordecai said, </a:t>
            </a:r>
          </a:p>
          <a:p>
            <a:pPr rtl="0"/>
            <a:r>
              <a:rPr lang="en-US" sz="1200" b="0" i="1" u="none" strike="noStrike" kern="1200" baseline="0" dirty="0">
                <a:solidFill>
                  <a:schemeClr val="tx1"/>
                </a:solidFill>
                <a:latin typeface="+mn-lt"/>
                <a:ea typeface="+mn-ea"/>
                <a:cs typeface="+mn-cs"/>
              </a:rPr>
              <a:t>Yet who knows whether you have come to the kingdom for such a time as this?"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Esther 4:14b</a:t>
            </a:r>
            <a:r>
              <a:rPr lang="en-US" sz="1200" b="0" i="0" u="none" strike="noStrike" kern="1200" baseline="0" dirty="0">
                <a:solidFill>
                  <a:schemeClr val="tx1"/>
                </a:solidFill>
                <a:latin typeface="+mn-lt"/>
                <a:ea typeface="+mn-ea"/>
                <a:cs typeface="+mn-cs"/>
              </a:rPr>
              <a:t>)</a:t>
            </a:r>
          </a:p>
          <a:p>
            <a:pPr eaLnBrk="1" hangingPunct="1">
              <a:spcBef>
                <a:spcPct val="0"/>
              </a:spcBef>
            </a:pPr>
            <a:r>
              <a:rPr lang="en-US" altLang="en-US" dirty="0"/>
              <a:t>    5. In trying to persuade Philemon to take Onesimus, his runaway slave back, Paul wrote, </a:t>
            </a:r>
          </a:p>
          <a:p>
            <a:pPr rtl="0"/>
            <a:r>
              <a:rPr lang="en-US" sz="1200" b="0" i="1" u="none" strike="noStrike" kern="1200" baseline="0" dirty="0">
                <a:solidFill>
                  <a:schemeClr val="tx1"/>
                </a:solidFill>
                <a:latin typeface="+mn-lt"/>
                <a:ea typeface="+mn-ea"/>
                <a:cs typeface="+mn-cs"/>
              </a:rPr>
              <a:t>For perhaps he departed for a while for this purpose, that you might receive him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Philemon 1:15</a:t>
            </a:r>
            <a:r>
              <a:rPr lang="en-US" sz="1200" b="0" i="0" u="none" strike="noStrike" kern="1200" baseline="0" dirty="0">
                <a:solidFill>
                  <a:schemeClr val="tx1"/>
                </a:solidFill>
                <a:latin typeface="+mn-lt"/>
                <a:ea typeface="+mn-ea"/>
                <a:cs typeface="+mn-cs"/>
              </a:rPr>
              <a:t>)</a:t>
            </a:r>
          </a:p>
          <a:p>
            <a:pPr eaLnBrk="1" hangingPunct="1">
              <a:spcBef>
                <a:spcPct val="0"/>
              </a:spcBef>
            </a:pPr>
            <a:r>
              <a:rPr lang="en-US" altLang="en-US" dirty="0"/>
              <a:t>&gt;&gt;&gt;&gt;&gt;&gt;&gt;&gt;&gt;&gt;&gt; </a:t>
            </a:r>
          </a:p>
          <a:p>
            <a:pPr eaLnBrk="1" hangingPunct="1">
              <a:spcBef>
                <a:spcPct val="0"/>
              </a:spcBef>
            </a:pPr>
            <a:r>
              <a:rPr lang="en-US" altLang="en-US" dirty="0"/>
              <a:t>    1. Thus providence is a “provable, non-provable” proposition. </a:t>
            </a:r>
          </a:p>
          <a:p>
            <a:pPr eaLnBrk="1" hangingPunct="1">
              <a:spcBef>
                <a:spcPct val="0"/>
              </a:spcBef>
            </a:pPr>
            <a:r>
              <a:rPr lang="en-US" altLang="en-US" dirty="0"/>
              <a:t>    2. One can prove that it happens from the Bible; but to prove specific instances in our personal lives is not possible. </a:t>
            </a:r>
          </a:p>
          <a:p>
            <a:pPr eaLnBrk="1" hangingPunct="1">
              <a:spcBef>
                <a:spcPct val="0"/>
              </a:spcBef>
            </a:pPr>
            <a:r>
              <a:rPr lang="en-US" altLang="en-US" dirty="0"/>
              <a:t>    3. In providence, God works behind the scenes. </a:t>
            </a:r>
          </a:p>
          <a:p>
            <a:pPr eaLnBrk="1" hangingPunct="1">
              <a:spcBef>
                <a:spcPct val="0"/>
              </a:spcBef>
            </a:pPr>
            <a:r>
              <a:rPr lang="en-US" altLang="en-US" dirty="0"/>
              <a:t>    4. It is like prayer; we are confident that God answers prayer, for the Bible positively declares it, but subjective assertions regarding prayer prove nothing. </a:t>
            </a:r>
          </a:p>
          <a:p>
            <a:pPr eaLnBrk="1" hangingPunct="1">
              <a:spcBef>
                <a:spcPct val="0"/>
              </a:spcBef>
            </a:pPr>
            <a:r>
              <a:rPr lang="en-US" altLang="en-US" dirty="0"/>
              <a:t>    5. Deceived people are constantly claiming that they have petitioned the Virgin Mary or some “saint” and have been answered, but their claim is meaningless in light of the scripture.</a:t>
            </a:r>
          </a:p>
          <a:p>
            <a:pPr eaLnBrk="1" hangingPunct="1">
              <a:spcBef>
                <a:spcPct val="0"/>
              </a:spcBef>
            </a:pPr>
            <a:endParaRPr lang="en-US" altLang="en-US" dirty="0"/>
          </a:p>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330686A4-F2A0-470E-B203-2994314F33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839435-8352-4E0D-AED8-4CB1FBEFF9BA}" type="slidenum">
              <a:rPr lang="en-US" altLang="en-US" sz="120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5B1A18-E24A-4D62-8342-BBF68ABFAC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A365589-792A-445A-A5D9-47BA6B274D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God Moves in a Mysterious Way: </a:t>
            </a:r>
          </a:p>
          <a:p>
            <a:pPr eaLnBrk="1" hangingPunct="1">
              <a:spcBef>
                <a:spcPct val="0"/>
              </a:spcBef>
            </a:pPr>
            <a:r>
              <a:rPr lang="en-US" altLang="en-US" dirty="0"/>
              <a:t>The grand old hymn </a:t>
            </a:r>
            <a:r>
              <a:rPr lang="en-US" altLang="en-US" i="1" dirty="0"/>
              <a:t>God Moves in a Mysterious Way</a:t>
            </a:r>
            <a:r>
              <a:rPr lang="en-US" altLang="en-US" dirty="0"/>
              <a:t> was written by William Cowper (pronounced Cooper), the English poet, who struggled all his life with melancholy, that is depression. </a:t>
            </a:r>
          </a:p>
          <a:p>
            <a:pPr eaLnBrk="1" hangingPunct="1">
              <a:spcBef>
                <a:spcPct val="0"/>
              </a:spcBef>
            </a:pPr>
            <a:r>
              <a:rPr lang="en-US" altLang="en-US" dirty="0"/>
              <a:t>        a. According to “</a:t>
            </a:r>
            <a:r>
              <a:rPr lang="en-US" altLang="en-US" i="1" dirty="0"/>
              <a:t>Living Stories of Famous Hymns”</a:t>
            </a:r>
            <a:r>
              <a:rPr lang="en-US" altLang="en-US" dirty="0"/>
              <a:t>; William Cowper wrote this hymn following a period of almost suicidal depression. </a:t>
            </a:r>
          </a:p>
          <a:p>
            <a:pPr eaLnBrk="1" hangingPunct="1">
              <a:spcBef>
                <a:spcPct val="0"/>
              </a:spcBef>
            </a:pPr>
            <a:r>
              <a:rPr lang="en-US" altLang="en-US" dirty="0"/>
              <a:t>    2. Calling for a carriage, he ordered the driver to take him to the </a:t>
            </a:r>
            <a:r>
              <a:rPr lang="en-US" altLang="en-US" dirty="0" err="1"/>
              <a:t>Ouse</a:t>
            </a:r>
            <a:r>
              <a:rPr lang="en-US" altLang="en-US" dirty="0"/>
              <a:t> River, three miles away, where he planned to kill himself. </a:t>
            </a:r>
          </a:p>
          <a:p>
            <a:pPr eaLnBrk="1" hangingPunct="1">
              <a:spcBef>
                <a:spcPct val="0"/>
              </a:spcBef>
            </a:pPr>
            <a:r>
              <a:rPr lang="en-US" altLang="en-US" dirty="0"/>
              <a:t>        a. The driver, knowing the state of mind of his passenger, breathed a prayer of thanks when a thick fog enveloped the area. </a:t>
            </a:r>
          </a:p>
          <a:p>
            <a:pPr eaLnBrk="1" hangingPunct="1">
              <a:spcBef>
                <a:spcPct val="0"/>
              </a:spcBef>
            </a:pPr>
            <a:r>
              <a:rPr lang="en-US" altLang="en-US" dirty="0"/>
              <a:t>    3. He purposely lost his way in the dense fog, jogging up one road and down another as Cowper fell into a deep sleep. </a:t>
            </a:r>
          </a:p>
          <a:p>
            <a:pPr eaLnBrk="1" hangingPunct="1">
              <a:spcBef>
                <a:spcPct val="0"/>
              </a:spcBef>
            </a:pPr>
            <a:r>
              <a:rPr lang="en-US" altLang="en-US" dirty="0"/>
              <a:t>        a. Several hours passed, while the driver continued going in circles, letting his passenger rest. </a:t>
            </a:r>
          </a:p>
          <a:p>
            <a:pPr eaLnBrk="1" hangingPunct="1">
              <a:spcBef>
                <a:spcPct val="0"/>
              </a:spcBef>
            </a:pPr>
            <a:r>
              <a:rPr lang="en-US" altLang="en-US" dirty="0"/>
              <a:t>        b. Finally, he returned him to his home. “We’re back home,” said the driver.</a:t>
            </a:r>
          </a:p>
          <a:p>
            <a:pPr eaLnBrk="1" hangingPunct="1">
              <a:spcBef>
                <a:spcPct val="0"/>
              </a:spcBef>
            </a:pPr>
            <a:r>
              <a:rPr lang="en-US" altLang="en-US" dirty="0"/>
              <a:t>        c.  Cowper asked “How is that?” </a:t>
            </a:r>
          </a:p>
          <a:p>
            <a:pPr eaLnBrk="1" hangingPunct="1">
              <a:spcBef>
                <a:spcPct val="0"/>
              </a:spcBef>
            </a:pPr>
            <a:r>
              <a:rPr lang="en-US" altLang="en-US" dirty="0"/>
              <a:t>        d. “Got lost in a fog, sir. Sorry.”</a:t>
            </a:r>
          </a:p>
          <a:p>
            <a:pPr eaLnBrk="1" hangingPunct="1">
              <a:spcBef>
                <a:spcPct val="0"/>
              </a:spcBef>
            </a:pPr>
            <a:r>
              <a:rPr lang="en-US" altLang="en-US" dirty="0"/>
              <a:t>    4. Cowper paid his fare, went inside, and pondered how he had been spared from harming himself by the merciful providence of God. </a:t>
            </a:r>
          </a:p>
          <a:p>
            <a:pPr eaLnBrk="1" hangingPunct="1">
              <a:spcBef>
                <a:spcPct val="0"/>
              </a:spcBef>
            </a:pPr>
            <a:r>
              <a:rPr lang="en-US" altLang="en-US" dirty="0"/>
              <a:t>    5. That same evening in </a:t>
            </a:r>
            <a:r>
              <a:rPr lang="en-US" altLang="en-US" b="1" dirty="0"/>
              <a:t>1774</a:t>
            </a:r>
            <a:r>
              <a:rPr lang="en-US" altLang="en-US" dirty="0"/>
              <a:t>, his forty-third year of life, while he was reflecting on his narrow escape, he wrote this autobiographical hymn.</a:t>
            </a:r>
          </a:p>
          <a:p>
            <a:pPr eaLnBrk="1" hangingPunct="1">
              <a:spcBef>
                <a:spcPct val="0"/>
              </a:spcBef>
            </a:pPr>
            <a:r>
              <a:rPr lang="en-US" altLang="en-US" dirty="0"/>
              <a:t>&gt;&gt;&gt;&gt;&gt;&gt;&gt;&gt;&gt;&gt;&gt; </a:t>
            </a:r>
          </a:p>
          <a:p>
            <a:pPr eaLnBrk="1" hangingPunct="1">
              <a:spcBef>
                <a:spcPct val="0"/>
              </a:spcBef>
            </a:pPr>
            <a:r>
              <a:rPr lang="en-US" altLang="en-US" dirty="0"/>
              <a:t>    God moves in a mysterious way his wonders to perform</a:t>
            </a:r>
          </a:p>
          <a:p>
            <a:pPr eaLnBrk="1" hangingPunct="1">
              <a:spcBef>
                <a:spcPct val="0"/>
              </a:spcBef>
            </a:pPr>
            <a:r>
              <a:rPr lang="en-US" altLang="en-US" dirty="0"/>
              <a:t>    He plants his footsteps in the sea, and rides upon the storm.</a:t>
            </a:r>
          </a:p>
          <a:p>
            <a:pPr eaLnBrk="1" hangingPunct="1">
              <a:spcBef>
                <a:spcPct val="0"/>
              </a:spcBef>
            </a:pPr>
            <a:r>
              <a:rPr lang="en-US" altLang="en-US" dirty="0"/>
              <a:t>    Deep in unfathomable mines of never-failing skill,</a:t>
            </a:r>
          </a:p>
          <a:p>
            <a:pPr eaLnBrk="1" hangingPunct="1">
              <a:spcBef>
                <a:spcPct val="0"/>
              </a:spcBef>
            </a:pPr>
            <a:r>
              <a:rPr lang="en-US" altLang="en-US" dirty="0"/>
              <a:t>    He treasures up his bright designs and works his sovereign will.</a:t>
            </a:r>
          </a:p>
          <a:p>
            <a:pPr eaLnBrk="1" hangingPunct="1">
              <a:spcBef>
                <a:spcPct val="0"/>
              </a:spcBef>
            </a:pPr>
            <a:endParaRPr lang="en-US" altLang="en-US" dirty="0"/>
          </a:p>
          <a:p>
            <a:pPr eaLnBrk="1" hangingPunct="1">
              <a:spcBef>
                <a:spcPct val="0"/>
              </a:spcBef>
            </a:pPr>
            <a:r>
              <a:rPr lang="en-US" altLang="en-US" dirty="0"/>
              <a:t>    You fearful saints, fresh courage take, the clouds you so much dread</a:t>
            </a:r>
          </a:p>
          <a:p>
            <a:pPr eaLnBrk="1" hangingPunct="1">
              <a:spcBef>
                <a:spcPct val="0"/>
              </a:spcBef>
            </a:pPr>
            <a:r>
              <a:rPr lang="en-US" altLang="en-US" dirty="0"/>
              <a:t>    Are big with mercy and shall break in blessings on your head</a:t>
            </a:r>
          </a:p>
          <a:p>
            <a:pPr eaLnBrk="1" hangingPunct="1">
              <a:spcBef>
                <a:spcPct val="0"/>
              </a:spcBef>
            </a:pPr>
            <a:r>
              <a:rPr lang="en-US" altLang="en-US" dirty="0"/>
              <a:t>&gt;&gt;&gt;&gt;&gt;&gt;&gt;&gt;&gt;&gt;&gt;&gt;&gt;&gt;&gt;&gt;</a:t>
            </a:r>
          </a:p>
        </p:txBody>
      </p:sp>
      <p:sp>
        <p:nvSpPr>
          <p:cNvPr id="25604" name="Slide Number Placeholder 3">
            <a:extLst>
              <a:ext uri="{FF2B5EF4-FFF2-40B4-BE49-F238E27FC236}">
                <a16:creationId xmlns:a16="http://schemas.microsoft.com/office/drawing/2014/main" id="{DD924213-F25F-4042-8FD4-BAF3F5B829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CEE416-AEC5-47BD-82B8-F9B2D1008EA8}" type="slidenum">
              <a:rPr lang="en-US" altLang="en-US" sz="120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anose="05000000000000000000" pitchFamily="2" charset="2"/>
              <a:buNone/>
            </a:pPr>
            <a:r>
              <a:rPr lang="en-US" altLang="en-US" sz="1200" dirty="0"/>
              <a:t>Judge not the Lord by feeble sense, but trust Him for His grace;</a:t>
            </a:r>
          </a:p>
          <a:p>
            <a:pPr>
              <a:lnSpc>
                <a:spcPct val="80000"/>
              </a:lnSpc>
              <a:buFont typeface="Wingdings" panose="05000000000000000000" pitchFamily="2" charset="2"/>
              <a:buNone/>
            </a:pPr>
            <a:r>
              <a:rPr lang="en-US" altLang="en-US" sz="1200" dirty="0"/>
              <a:t>Behind a frowning providence He hides a smiling face</a:t>
            </a:r>
          </a:p>
          <a:p>
            <a:pPr>
              <a:lnSpc>
                <a:spcPct val="80000"/>
              </a:lnSpc>
              <a:buFont typeface="Wingdings" panose="05000000000000000000" pitchFamily="2" charset="2"/>
              <a:buNone/>
            </a:pPr>
            <a:r>
              <a:rPr lang="en-US" altLang="en-US" sz="1200" dirty="0"/>
              <a:t>His purposes will ripen fast, unfolding every hour;</a:t>
            </a:r>
          </a:p>
          <a:p>
            <a:pPr>
              <a:lnSpc>
                <a:spcPct val="80000"/>
              </a:lnSpc>
              <a:buFont typeface="Wingdings" panose="05000000000000000000" pitchFamily="2" charset="2"/>
              <a:buNone/>
            </a:pPr>
            <a:endParaRPr lang="en-US" altLang="en-US" sz="1200" dirty="0"/>
          </a:p>
          <a:p>
            <a:pPr>
              <a:lnSpc>
                <a:spcPct val="80000"/>
              </a:lnSpc>
              <a:buFont typeface="Wingdings" panose="05000000000000000000" pitchFamily="2" charset="2"/>
              <a:buNone/>
            </a:pPr>
            <a:r>
              <a:rPr lang="en-US" altLang="en-US" sz="1200" dirty="0"/>
              <a:t>The bud may have a bitter taste, but sweet will be the flower.</a:t>
            </a:r>
          </a:p>
          <a:p>
            <a:pPr>
              <a:lnSpc>
                <a:spcPct val="80000"/>
              </a:lnSpc>
              <a:buFont typeface="Wingdings" panose="05000000000000000000" pitchFamily="2" charset="2"/>
              <a:buNone/>
            </a:pPr>
            <a:r>
              <a:rPr lang="en-US" altLang="en-US" sz="1200" dirty="0"/>
              <a:t>Blind unbelief is sure to err and scan His work in vain;</a:t>
            </a:r>
          </a:p>
          <a:p>
            <a:pPr>
              <a:lnSpc>
                <a:spcPct val="80000"/>
              </a:lnSpc>
              <a:buFont typeface="Wingdings" panose="05000000000000000000" pitchFamily="2" charset="2"/>
              <a:buNone/>
            </a:pPr>
            <a:r>
              <a:rPr lang="en-US" altLang="en-US" sz="1200" dirty="0"/>
              <a:t>God is His own interpreter, and He will make it plain.</a:t>
            </a:r>
            <a:endParaRPr lang="en-US" dirty="0"/>
          </a:p>
        </p:txBody>
      </p:sp>
      <p:sp>
        <p:nvSpPr>
          <p:cNvPr id="4" name="Slide Number Placeholder 3"/>
          <p:cNvSpPr>
            <a:spLocks noGrp="1"/>
          </p:cNvSpPr>
          <p:nvPr>
            <p:ph type="sldNum" sz="quarter" idx="5"/>
          </p:nvPr>
        </p:nvSpPr>
        <p:spPr/>
        <p:txBody>
          <a:bodyPr/>
          <a:lstStyle/>
          <a:p>
            <a:pPr>
              <a:defRPr/>
            </a:pPr>
            <a:fld id="{A68166F4-3338-4C64-97A5-57BB81502E87}" type="slidenum">
              <a:rPr lang="en-US" altLang="en-US" smtClean="0"/>
              <a:pPr>
                <a:defRPr/>
              </a:pPr>
              <a:t>14</a:t>
            </a:fld>
            <a:endParaRPr lang="en-US" altLang="en-US"/>
          </a:p>
        </p:txBody>
      </p:sp>
    </p:spTree>
    <p:extLst>
      <p:ext uri="{BB962C8B-B14F-4D97-AF65-F5344CB8AC3E}">
        <p14:creationId xmlns:p14="http://schemas.microsoft.com/office/powerpoint/2010/main" val="153049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809D657-FC59-46D1-A298-0CC57FE7F1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1E64421-014F-4AE0-840E-4DC9D799B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Because we are so </a:t>
            </a:r>
            <a:r>
              <a:rPr lang="en-US" altLang="en-US" b="1" dirty="0"/>
              <a:t>close to the events of our lives</a:t>
            </a:r>
            <a:r>
              <a:rPr lang="en-US" altLang="en-US" dirty="0"/>
              <a:t>, it is hard for us to have the needed perspective to judge “what is” and “what is not providence”. </a:t>
            </a:r>
          </a:p>
          <a:p>
            <a:pPr eaLnBrk="1" hangingPunct="1">
              <a:spcBef>
                <a:spcPct val="0"/>
              </a:spcBef>
            </a:pPr>
            <a:r>
              <a:rPr lang="en-US" altLang="en-US" dirty="0"/>
              <a:t>    2. Long after the fact, we are able to say with confidence that Esther “was come” to the kingdom for just such a time; however, because he was so close to the situation, Mordecai had to say, “Who knows …”</a:t>
            </a:r>
          </a:p>
          <a:p>
            <a:pPr eaLnBrk="1" hangingPunct="1">
              <a:spcBef>
                <a:spcPct val="0"/>
              </a:spcBef>
            </a:pPr>
            <a:r>
              <a:rPr lang="en-US" altLang="en-US" dirty="0"/>
              <a:t>&gt;&gt;&gt;&gt;&gt;&gt;&gt;&gt;&gt;&gt;&gt;&gt; </a:t>
            </a:r>
          </a:p>
          <a:p>
            <a:pPr eaLnBrk="1" hangingPunct="1">
              <a:spcBef>
                <a:spcPct val="0"/>
              </a:spcBef>
            </a:pPr>
            <a:r>
              <a:rPr lang="en-US" altLang="en-US" i="1" dirty="0"/>
              <a:t>    </a:t>
            </a:r>
            <a:r>
              <a:rPr lang="en-US" altLang="en-US" dirty="0"/>
              <a:t>1.</a:t>
            </a:r>
            <a:r>
              <a:rPr lang="en-US" altLang="en-US" i="1" dirty="0"/>
              <a:t> A Cornfield Maze:</a:t>
            </a:r>
            <a:r>
              <a:rPr lang="en-US" altLang="en-US" dirty="0"/>
              <a:t> Often, we find amazingly detailed designs or pictures are cut into cornfields. </a:t>
            </a:r>
          </a:p>
          <a:p>
            <a:pPr eaLnBrk="1" hangingPunct="1">
              <a:spcBef>
                <a:spcPct val="0"/>
              </a:spcBef>
            </a:pPr>
            <a:r>
              <a:rPr lang="en-US" altLang="en-US" dirty="0"/>
              <a:t>    2. From the ground, you can’t see the intricate design in the maze, ….     </a:t>
            </a:r>
          </a:p>
          <a:p>
            <a:pPr eaLnBrk="1" hangingPunct="1">
              <a:spcBef>
                <a:spcPct val="0"/>
              </a:spcBef>
            </a:pPr>
            <a:r>
              <a:rPr lang="en-US" altLang="en-US" dirty="0"/>
              <a:t>&gt;&gt;&gt;&gt;&gt;&gt;&gt;&gt;&gt;&gt;&gt;  </a:t>
            </a:r>
          </a:p>
          <a:p>
            <a:pPr eaLnBrk="1" hangingPunct="1">
              <a:spcBef>
                <a:spcPct val="0"/>
              </a:spcBef>
            </a:pPr>
            <a:r>
              <a:rPr lang="en-US" altLang="en-US" dirty="0"/>
              <a:t>    3.  As we often sing, “We will understand it all by and by.”  (</a:t>
            </a:r>
            <a:r>
              <a:rPr lang="en-US" altLang="en-US" b="1" dirty="0"/>
              <a:t>Further Along  #350</a:t>
            </a:r>
            <a:r>
              <a:rPr lang="en-US" altLang="en-US" dirty="0"/>
              <a:t>) </a:t>
            </a:r>
          </a:p>
          <a:p>
            <a:pPr eaLnBrk="1" hangingPunct="1">
              <a:spcBef>
                <a:spcPct val="0"/>
              </a:spcBef>
            </a:pPr>
            <a:r>
              <a:rPr lang="en-US" altLang="en-US" dirty="0"/>
              <a:t>    4. But, You can see, when it becomes amazingly clear in an aerial photo.</a:t>
            </a:r>
          </a:p>
          <a:p>
            <a:pPr eaLnBrk="1" hangingPunct="1">
              <a:spcBef>
                <a:spcPct val="0"/>
              </a:spcBef>
            </a:pPr>
            <a:r>
              <a:rPr lang="en-US" altLang="en-US" dirty="0"/>
              <a:t>&gt;&gt;&gt;&gt;&gt;&gt;&gt;&gt;&gt;&gt;&gt;</a:t>
            </a:r>
          </a:p>
          <a:p>
            <a:pPr eaLnBrk="1" hangingPunct="1">
              <a:spcBef>
                <a:spcPct val="0"/>
              </a:spcBef>
            </a:pPr>
            <a:r>
              <a:rPr lang="en-US" altLang="en-US" dirty="0"/>
              <a:t>    1. Joseph gained this same perspective later in his life (</a:t>
            </a:r>
            <a:r>
              <a:rPr lang="en-US" altLang="en-US" b="1" dirty="0"/>
              <a:t>Genesis 50:20</a:t>
            </a:r>
            <a:r>
              <a:rPr lang="en-US" altLang="en-US" dirty="0"/>
              <a:t>). </a:t>
            </a:r>
          </a:p>
          <a:p>
            <a:pPr eaLnBrk="1" hangingPunct="1">
              <a:spcBef>
                <a:spcPct val="0"/>
              </a:spcBef>
            </a:pPr>
            <a:r>
              <a:rPr lang="en-US" altLang="en-US" dirty="0"/>
              <a:t>    2. He told his brothers, “</a:t>
            </a:r>
            <a:r>
              <a:rPr lang="en-US" altLang="en-US" i="1" dirty="0"/>
              <a:t>Ye meant it for evil, but God meant it for good</a:t>
            </a:r>
            <a:r>
              <a:rPr lang="en-US" altLang="en-US" dirty="0"/>
              <a:t>.” </a:t>
            </a:r>
          </a:p>
          <a:p>
            <a:pPr eaLnBrk="1" hangingPunct="1">
              <a:spcBef>
                <a:spcPct val="0"/>
              </a:spcBef>
            </a:pPr>
            <a:r>
              <a:rPr lang="en-US" altLang="en-US" dirty="0"/>
              <a:t>    3. Likely, this was not the perspective Joseph had from the bottom of the pit; or as he looked through the prison bars. </a:t>
            </a:r>
          </a:p>
          <a:p>
            <a:pPr eaLnBrk="1" hangingPunct="1">
              <a:spcBef>
                <a:spcPct val="0"/>
              </a:spcBef>
            </a:pPr>
            <a:r>
              <a:rPr lang="en-US" altLang="en-US" dirty="0"/>
              <a:t>    4. Yet, this was true providence at work in Joseph’s life. </a:t>
            </a:r>
          </a:p>
          <a:p>
            <a:pPr eaLnBrk="1" hangingPunct="1">
              <a:spcBef>
                <a:spcPct val="0"/>
              </a:spcBef>
            </a:pPr>
            <a:r>
              <a:rPr lang="en-US" altLang="en-US" dirty="0"/>
              <a:t>&gt;&gt;&gt;&gt;&gt;&gt;&gt;&gt;&gt;&gt;&gt;</a:t>
            </a:r>
          </a:p>
          <a:p>
            <a:pPr eaLnBrk="1" hangingPunct="1">
              <a:spcBef>
                <a:spcPct val="0"/>
              </a:spcBef>
            </a:pPr>
            <a:r>
              <a:rPr lang="en-US" altLang="en-US" dirty="0"/>
              <a:t>    1. One more Illustration before we close for the morning: </a:t>
            </a:r>
          </a:p>
          <a:p>
            <a:pPr eaLnBrk="1" hangingPunct="1">
              <a:spcBef>
                <a:spcPct val="0"/>
              </a:spcBef>
            </a:pPr>
            <a:r>
              <a:rPr lang="en-US" altLang="en-US" dirty="0"/>
              <a:t>    2. The backside of a quilt top doesn’t look very pretty does it, Ladies? </a:t>
            </a:r>
          </a:p>
          <a:p>
            <a:pPr eaLnBrk="1" hangingPunct="1">
              <a:spcBef>
                <a:spcPct val="0"/>
              </a:spcBef>
            </a:pPr>
            <a:r>
              <a:rPr lang="en-US" altLang="en-US" dirty="0"/>
              <a:t>    3. Often that is the side which is seen if you walk by someone in the process of quilting. </a:t>
            </a:r>
          </a:p>
          <a:p>
            <a:pPr eaLnBrk="1" hangingPunct="1">
              <a:spcBef>
                <a:spcPct val="0"/>
              </a:spcBef>
            </a:pPr>
            <a:r>
              <a:rPr lang="en-US" altLang="en-US" dirty="0"/>
              <a:t>    4. But, by and by, they finish, and turn it over. Ah!, then you can see how Beautiful it really is! </a:t>
            </a:r>
          </a:p>
          <a:p>
            <a:pPr eaLnBrk="1" hangingPunct="1">
              <a:spcBef>
                <a:spcPct val="0"/>
              </a:spcBef>
            </a:pPr>
            <a:r>
              <a:rPr lang="en-US" altLang="en-US" dirty="0"/>
              <a:t>    5. So it is with God’s providence, later you will see it all bye and bye.</a:t>
            </a:r>
          </a:p>
          <a:p>
            <a:pPr eaLnBrk="1" hangingPunct="1">
              <a:spcBef>
                <a:spcPct val="0"/>
              </a:spcBef>
            </a:pPr>
            <a:endParaRPr lang="en-US" altLang="en-US" dirty="0"/>
          </a:p>
        </p:txBody>
      </p:sp>
      <p:sp>
        <p:nvSpPr>
          <p:cNvPr id="27652" name="Slide Number Placeholder 3">
            <a:extLst>
              <a:ext uri="{FF2B5EF4-FFF2-40B4-BE49-F238E27FC236}">
                <a16:creationId xmlns:a16="http://schemas.microsoft.com/office/drawing/2014/main" id="{374A0CA8-9999-4C13-B3D4-C53C5A265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C6D81D-37B6-4684-8BAA-E12915C014CA}" type="slidenum">
              <a:rPr lang="en-US" altLang="en-US" sz="120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4FEAC28-8C24-4B66-9AC6-859A62240E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0E22DAA-A7A9-45DF-A4B5-5AB81BA67C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While it is true that; “Goes does work in the lives of men”, we are frequently totally unaware of it.  </a:t>
            </a:r>
          </a:p>
          <a:p>
            <a:pPr eaLnBrk="1" hangingPunct="1">
              <a:spcBef>
                <a:spcPct val="0"/>
              </a:spcBef>
            </a:pPr>
            <a:r>
              <a:rPr lang="en-US" altLang="en-US" dirty="0"/>
              <a:t>&gt;&gt;&gt;&gt;&gt;&gt;&gt;&gt;&gt;&gt;</a:t>
            </a:r>
          </a:p>
          <a:p>
            <a:pPr eaLnBrk="1" hangingPunct="1">
              <a:spcBef>
                <a:spcPct val="0"/>
              </a:spcBef>
            </a:pPr>
            <a:r>
              <a:rPr lang="en-US" altLang="en-US" dirty="0"/>
              <a:t>    2. Joseph and his brethren were certainly instruments in the providential hand of God;  “to preserve [the] life” of the Hebrew nation as </a:t>
            </a:r>
            <a:r>
              <a:rPr lang="en-US" altLang="en-US" b="1" dirty="0"/>
              <a:t>Genesis 45:44 </a:t>
            </a:r>
            <a:r>
              <a:rPr lang="en-US" altLang="en-US" dirty="0"/>
              <a:t>clearly reveals. </a:t>
            </a:r>
          </a:p>
          <a:p>
            <a:pPr eaLnBrk="1" hangingPunct="1">
              <a:spcBef>
                <a:spcPct val="0"/>
              </a:spcBef>
            </a:pPr>
            <a:r>
              <a:rPr lang="en-US" altLang="en-US" dirty="0"/>
              <a:t>    3. Yet they were unaware of this fact, they had no clue what was to go on in their lives.</a:t>
            </a:r>
          </a:p>
          <a:p>
            <a:pPr eaLnBrk="1" hangingPunct="1">
              <a:spcBef>
                <a:spcPct val="0"/>
              </a:spcBef>
            </a:pPr>
            <a:r>
              <a:rPr lang="en-US" altLang="en-US" dirty="0"/>
              <a:t>&gt;&gt;&gt;&gt;&gt;&gt;&gt;&gt;&gt;</a:t>
            </a:r>
          </a:p>
          <a:p>
            <a:pPr eaLnBrk="1" hangingPunct="1">
              <a:spcBef>
                <a:spcPct val="0"/>
              </a:spcBef>
            </a:pPr>
            <a:r>
              <a:rPr lang="en-US" altLang="en-US" dirty="0"/>
              <a:t>    4. Jehovah used Cyrus, the Persian king, to deliver the kingdom of Judah from Babylonian captivity (</a:t>
            </a:r>
            <a:r>
              <a:rPr lang="en-US" altLang="en-US" b="1" dirty="0"/>
              <a:t>2 Chronicles 36:22-23</a:t>
            </a:r>
            <a:r>
              <a:rPr lang="en-US" altLang="en-US" dirty="0"/>
              <a:t>). </a:t>
            </a:r>
          </a:p>
          <a:p>
            <a:pPr rtl="0"/>
            <a:r>
              <a:rPr lang="en-US" sz="1200" b="0" i="1" u="none" strike="noStrike" kern="1200" baseline="0" dirty="0">
                <a:solidFill>
                  <a:schemeClr val="tx1"/>
                </a:solidFill>
                <a:latin typeface="+mn-lt"/>
                <a:ea typeface="+mn-ea"/>
                <a:cs typeface="+mn-cs"/>
              </a:rPr>
              <a:t>Now in the first year of Cyrus king of Persia, that the word of the LORD by the mouth of Jeremiah might be fulfilled, the LORD stirred up the spirit of Cyrus king of Persia, so that he made a proclamation throughout all his kingdom, and also put it in writing, saying, Thus says Cyrus king of Persia: All the kingdoms of the earth the LORD God of heaven has given me. And He has commanded me to build Him a house at Jerusalem which is in Judah. Who is among you of all His people? May the LORD his God be with him, and let him go up!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Chronicles 36:22-23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679B4A6A-B02C-47F8-A5E2-ADC3FB22E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D2DBDA-C060-4EAF-857C-0FA3AA0D32AC}" type="slidenum">
              <a:rPr lang="en-US" altLang="en-US" sz="1200"/>
              <a:pPr/>
              <a:t>16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3CD1C6C-D28A-498D-B10D-3C618FD5F83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06A870E-C1EE-45C6-BC4A-FA6DFE6EF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Onesimus was a slave who had run away from his master, Philemon. </a:t>
            </a:r>
          </a:p>
          <a:p>
            <a:pPr eaLnBrk="1" hangingPunct="1">
              <a:spcBef>
                <a:spcPct val="0"/>
              </a:spcBef>
            </a:pPr>
            <a:r>
              <a:rPr lang="en-US" altLang="en-US" dirty="0"/>
              <a:t>&gt;&gt;&gt;&gt;&gt;&gt;&gt;&gt;&gt;   </a:t>
            </a:r>
          </a:p>
          <a:p>
            <a:pPr eaLnBrk="1" hangingPunct="1">
              <a:spcBef>
                <a:spcPct val="0"/>
              </a:spcBef>
            </a:pPr>
            <a:r>
              <a:rPr lang="en-US" altLang="en-US" dirty="0"/>
              <a:t>    2. Having made his way to Rome, he came into contact with the apostle Paul, who converted him to Christ (</a:t>
            </a:r>
            <a:r>
              <a:rPr lang="en-US" altLang="en-US" b="1" dirty="0"/>
              <a:t>Philemon 10</a:t>
            </a:r>
            <a:r>
              <a:rPr lang="en-US" altLang="en-US" dirty="0"/>
              <a:t>). </a:t>
            </a:r>
          </a:p>
          <a:p>
            <a:pPr eaLnBrk="1" hangingPunct="1">
              <a:spcBef>
                <a:spcPct val="0"/>
              </a:spcBef>
            </a:pPr>
            <a:r>
              <a:rPr lang="en-US" altLang="en-US" dirty="0"/>
              <a:t>&gt;&gt;&gt;&gt;&gt;&gt;&gt;&gt;&gt;&gt;    </a:t>
            </a:r>
          </a:p>
          <a:p>
            <a:pPr eaLnBrk="1" hangingPunct="1">
              <a:spcBef>
                <a:spcPct val="0"/>
              </a:spcBef>
            </a:pPr>
            <a:r>
              <a:rPr lang="en-US" altLang="en-US" dirty="0"/>
              <a:t>    3. Sometime later, the apostle sent this slave home, urging Philemon to receive him as a beloved brother. </a:t>
            </a:r>
          </a:p>
          <a:p>
            <a:pPr eaLnBrk="1" hangingPunct="1">
              <a:spcBef>
                <a:spcPct val="0"/>
              </a:spcBef>
            </a:pPr>
            <a:r>
              <a:rPr lang="en-US" altLang="en-US" dirty="0"/>
              <a:t>    4. In this connection, Paul says: “For perhaps [Greek, </a:t>
            </a:r>
            <a:r>
              <a:rPr lang="en-US" altLang="en-US" i="1" dirty="0" err="1"/>
              <a:t>tacha</a:t>
            </a:r>
            <a:r>
              <a:rPr lang="en-US" altLang="en-US" dirty="0"/>
              <a:t>, “possibly”] he was therefore parted from thee for a season, that thou should have him forever...” (</a:t>
            </a:r>
            <a:r>
              <a:rPr lang="en-US" altLang="en-US" b="1" dirty="0"/>
              <a:t>Philemon 15</a:t>
            </a:r>
            <a:r>
              <a:rPr lang="en-US" altLang="en-US" dirty="0"/>
              <a:t>). </a:t>
            </a:r>
          </a:p>
          <a:p>
            <a:pPr eaLnBrk="1" hangingPunct="1">
              <a:spcBef>
                <a:spcPct val="0"/>
              </a:spcBef>
            </a:pPr>
            <a:r>
              <a:rPr lang="en-US" altLang="en-US" dirty="0"/>
              <a:t>&gt;&gt;&gt;&gt;&gt;&gt;&gt;&gt;&gt;&gt;    </a:t>
            </a:r>
          </a:p>
          <a:p>
            <a:pPr eaLnBrk="1" hangingPunct="1">
              <a:spcBef>
                <a:spcPct val="0"/>
              </a:spcBef>
            </a:pPr>
            <a:r>
              <a:rPr lang="en-US" altLang="en-US" dirty="0"/>
              <a:t>    5. Paul sees the possibility of providence here, but not even he, though inspired, knew for certain.</a:t>
            </a:r>
          </a:p>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B750189E-23B1-4976-BF2A-03088964BD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58DCDB-3C1F-4E8E-9D55-463C836DE7BE}" type="slidenum">
              <a:rPr lang="en-US" altLang="en-US" sz="1200"/>
              <a:pPr/>
              <a:t>17</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5225F7F-61E0-4A61-97B2-E6BAEF47DD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0F26170-A45B-4E13-AFC1-34DF592E6C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are going to hold off on our conclusions this morning; because we have a lot more to cover this evening.</a:t>
            </a:r>
          </a:p>
          <a:p>
            <a:pPr eaLnBrk="1" hangingPunct="1"/>
            <a:endParaRPr lang="en-US" altLang="en-US" dirty="0"/>
          </a:p>
          <a:p>
            <a:pPr eaLnBrk="1" hangingPunct="1"/>
            <a:r>
              <a:rPr lang="en-US" altLang="en-US" dirty="0"/>
              <a:t>Invitation:</a:t>
            </a:r>
          </a:p>
          <a:p>
            <a:pPr eaLnBrk="1" hangingPunct="1"/>
            <a:r>
              <a:rPr lang="en-US" altLang="en-US" dirty="0"/>
              <a:t>&gt;&gt;&gt;&gt;&gt;&gt;&gt;&gt;&gt;&gt;</a:t>
            </a:r>
          </a:p>
          <a:p>
            <a:pPr eaLnBrk="1" hangingPunct="1"/>
            <a:r>
              <a:rPr lang="en-US" altLang="en-US" dirty="0"/>
              <a:t>    1. Has God been working through the power of the Gospel in Your Life?</a:t>
            </a:r>
          </a:p>
          <a:p>
            <a:pPr eaLnBrk="1" hangingPunct="1"/>
            <a:r>
              <a:rPr lang="en-US" altLang="en-US" dirty="0"/>
              <a:t>    2. Do you believe that Jesus is the Son of God?</a:t>
            </a:r>
          </a:p>
          <a:p>
            <a:pPr eaLnBrk="1" hangingPunct="1"/>
            <a:r>
              <a:rPr lang="en-US" altLang="en-US" dirty="0"/>
              <a:t>    3. Are you ready to change your life forever by repenting of your sins and turning away from a life of sin?</a:t>
            </a:r>
          </a:p>
          <a:p>
            <a:pPr eaLnBrk="1" hangingPunct="1"/>
            <a:r>
              <a:rPr lang="en-US" altLang="en-US" dirty="0"/>
              <a:t>    4. Then it is time to make that “life changing decision”, based on </a:t>
            </a:r>
            <a:r>
              <a:rPr lang="en-US" altLang="en-US" b="1" dirty="0"/>
              <a:t>Acts 2:38</a:t>
            </a:r>
            <a:r>
              <a:rPr lang="en-US" altLang="en-US" dirty="0"/>
              <a:t>.</a:t>
            </a:r>
          </a:p>
          <a:p>
            <a:pPr eaLnBrk="1" hangingPunct="1"/>
            <a:r>
              <a:rPr lang="en-US" altLang="en-US" dirty="0"/>
              <a:t>&gt;&gt;&gt;&gt;&gt;&gt;&gt;&gt;&gt;&gt;&gt;</a:t>
            </a:r>
          </a:p>
          <a:p>
            <a:pPr eaLnBrk="1" hangingPunct="1"/>
            <a:r>
              <a:rPr lang="en-US" altLang="en-US" dirty="0"/>
              <a:t>    5. “Repent and be Baptized for the Remission of Your Sins.”</a:t>
            </a:r>
          </a:p>
          <a:p>
            <a:pPr eaLnBrk="1" hangingPunct="1"/>
            <a:r>
              <a:rPr lang="en-US" altLang="en-US" dirty="0"/>
              <a:t>    6. Maybe, It is time that you become a child of God, do it today, there is no better time.</a:t>
            </a:r>
          </a:p>
          <a:p>
            <a:pPr eaLnBrk="1" hangingPunct="1"/>
            <a:r>
              <a:rPr lang="en-US" altLang="en-US" dirty="0"/>
              <a:t>&gt;&gt;&gt;&gt;&gt;</a:t>
            </a:r>
          </a:p>
          <a:p>
            <a:pPr eaLnBrk="1" hangingPunct="1"/>
            <a:r>
              <a:rPr lang="en-US" altLang="en-US" dirty="0"/>
              <a:t>    7. Erring Sinners: Repent and Pray to God for forgiveness</a:t>
            </a:r>
          </a:p>
          <a:p>
            <a:pPr eaLnBrk="1" hangingPunct="1"/>
            <a:r>
              <a:rPr lang="en-US" altLang="en-US" dirty="0"/>
              <a:t>    8. In accordance with </a:t>
            </a:r>
            <a:r>
              <a:rPr lang="en-US" altLang="en-US" b="1" dirty="0"/>
              <a:t>1 John 1:9</a:t>
            </a:r>
          </a:p>
          <a:p>
            <a:pPr eaLnBrk="1" hangingPunct="1"/>
            <a:r>
              <a:rPr lang="en-US" altLang="en-US" i="1" dirty="0"/>
              <a:t>If we confess our sins, He is faithful and just to forgive us our sins and to cleanse us from all unrighteousness. </a:t>
            </a:r>
            <a:r>
              <a:rPr lang="en-US" altLang="en-US" b="1" dirty="0"/>
              <a:t>(1 John 1:9)</a:t>
            </a:r>
            <a:endParaRPr lang="en-US" altLang="en-US" dirty="0"/>
          </a:p>
          <a:p>
            <a:pPr eaLnBrk="1" hangingPunct="1"/>
            <a:endParaRPr lang="en-US" altLang="en-US" dirty="0"/>
          </a:p>
        </p:txBody>
      </p:sp>
      <p:sp>
        <p:nvSpPr>
          <p:cNvPr id="33796" name="Slide Number Placeholder 3">
            <a:extLst>
              <a:ext uri="{FF2B5EF4-FFF2-40B4-BE49-F238E27FC236}">
                <a16:creationId xmlns:a16="http://schemas.microsoft.com/office/drawing/2014/main" id="{D119B4D6-827E-4309-8BE4-5AAA53DC2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16BBEB-F6A2-4F5B-9C97-F534FCE17E8B}" type="slidenum">
              <a:rPr lang="en-US" altLang="en-US" sz="1200"/>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3879C7C-CE3F-4B95-A38E-5D11ED1A5A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35E1FC9-AEED-4985-9DD4-93A51CBF6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Thomas Jefferson was wrong about God. </a:t>
            </a:r>
          </a:p>
          <a:p>
            <a:pPr eaLnBrk="1" hangingPunct="1">
              <a:spcBef>
                <a:spcPct val="0"/>
              </a:spcBef>
            </a:pPr>
            <a:r>
              <a:rPr lang="en-US" altLang="en-US" dirty="0"/>
              <a:t>&gt;&gt;&gt;&gt;&gt;&gt;&gt;&gt;&gt;&gt;&gt;&gt;&gt;&gt;&gt;&gt;&gt;&gt;&gt;&gt;</a:t>
            </a:r>
          </a:p>
          <a:p>
            <a:pPr eaLnBrk="1" hangingPunct="1">
              <a:spcBef>
                <a:spcPct val="0"/>
              </a:spcBef>
            </a:pPr>
            <a:r>
              <a:rPr lang="en-US" altLang="en-US" dirty="0"/>
              <a:t>    2. He was a Deist, which means he believed that God created the world and then stepped back from it and let it go on its own, without His intervention. </a:t>
            </a:r>
          </a:p>
          <a:p>
            <a:pPr eaLnBrk="1" hangingPunct="1">
              <a:spcBef>
                <a:spcPct val="0"/>
              </a:spcBef>
            </a:pPr>
            <a:r>
              <a:rPr lang="en-US" altLang="en-US" dirty="0"/>
              <a:t>&gt;&gt;&gt;&gt;&gt;&gt;&gt;&gt;&gt;&gt;&gt;&gt;&gt;&gt;&gt;&gt;&gt;&gt;&gt;&gt;</a:t>
            </a:r>
          </a:p>
          <a:p>
            <a:pPr eaLnBrk="1" hangingPunct="1">
              <a:spcBef>
                <a:spcPct val="0"/>
              </a:spcBef>
            </a:pPr>
            <a:r>
              <a:rPr lang="en-US" altLang="en-US" dirty="0"/>
              <a:t>    3. It makes no sense that God would create the world and then adopt a “hands-off” policy toward it. </a:t>
            </a:r>
          </a:p>
          <a:p>
            <a:pPr eaLnBrk="1" hangingPunct="1">
              <a:spcBef>
                <a:spcPct val="0"/>
              </a:spcBef>
            </a:pPr>
            <a:r>
              <a:rPr lang="en-US" altLang="en-US" dirty="0"/>
              <a:t>    4. This theory attacks the love, mercy, and benevolence of the Creator.</a:t>
            </a:r>
          </a:p>
          <a:p>
            <a:pPr eaLnBrk="1" hangingPunct="1">
              <a:spcBef>
                <a:spcPct val="0"/>
              </a:spcBef>
            </a:pPr>
            <a:r>
              <a:rPr lang="en-US" altLang="en-US" dirty="0"/>
              <a:t> </a:t>
            </a:r>
          </a:p>
          <a:p>
            <a:pPr eaLnBrk="1" hangingPunct="1">
              <a:spcBef>
                <a:spcPct val="0"/>
              </a:spcBef>
            </a:pPr>
            <a:endParaRPr lang="en-US" altLang="en-US" dirty="0"/>
          </a:p>
        </p:txBody>
      </p:sp>
      <p:sp>
        <p:nvSpPr>
          <p:cNvPr id="7172" name="Slide Number Placeholder 3">
            <a:extLst>
              <a:ext uri="{FF2B5EF4-FFF2-40B4-BE49-F238E27FC236}">
                <a16:creationId xmlns:a16="http://schemas.microsoft.com/office/drawing/2014/main" id="{06BAC81E-CB41-4E8B-A0C7-4E8F5B5CF5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A8CA7B-7F58-43AD-999C-4E429AD3DC32}"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6B35D6C-3013-4E56-A690-9307D5312EB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68C3E6F-F6AC-47BE-B907-DA6B06E98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God is not merely the God of the past, but He is the eternal “I AM” (</a:t>
            </a:r>
            <a:r>
              <a:rPr lang="en-US" altLang="en-US" b="1" dirty="0"/>
              <a:t>Exodus 3:14</a:t>
            </a:r>
            <a:r>
              <a:rPr lang="en-US" altLang="en-US" dirty="0"/>
              <a:t>). </a:t>
            </a:r>
          </a:p>
          <a:p>
            <a:pPr rtl="0"/>
            <a:r>
              <a:rPr lang="en-US" sz="1200" b="0" i="0" u="none" strike="noStrike" kern="1200" baseline="0" dirty="0">
                <a:solidFill>
                  <a:schemeClr val="tx1"/>
                </a:solidFill>
                <a:latin typeface="+mn-lt"/>
                <a:ea typeface="+mn-ea"/>
                <a:cs typeface="+mn-cs"/>
              </a:rPr>
              <a:t>And God said to Moses, "I </a:t>
            </a:r>
            <a:r>
              <a:rPr lang="en-US" sz="1200" b="1" i="0" u="none" strike="noStrike" kern="1200" baseline="0" dirty="0">
                <a:solidFill>
                  <a:schemeClr val="tx1"/>
                </a:solidFill>
                <a:latin typeface="+mn-lt"/>
                <a:ea typeface="+mn-ea"/>
                <a:cs typeface="+mn-cs"/>
              </a:rPr>
              <a:t>AM WHO I AM</a:t>
            </a:r>
            <a:r>
              <a:rPr lang="en-US" sz="1200" b="0" i="0" u="none" strike="noStrike" kern="1200" baseline="0" dirty="0">
                <a:solidFill>
                  <a:schemeClr val="tx1"/>
                </a:solidFill>
                <a:latin typeface="+mn-lt"/>
                <a:ea typeface="+mn-ea"/>
                <a:cs typeface="+mn-cs"/>
              </a:rPr>
              <a:t>." And He said, "Thus you shall say to the children of Israel, 'I AM has sent me to you.’ “  (</a:t>
            </a:r>
            <a:r>
              <a:rPr lang="en-US" sz="1200" b="1" i="0" u="none" strike="noStrike" kern="1200" baseline="0" dirty="0">
                <a:solidFill>
                  <a:schemeClr val="tx1"/>
                </a:solidFill>
                <a:latin typeface="+mn-lt"/>
                <a:ea typeface="+mn-ea"/>
                <a:cs typeface="+mn-cs"/>
              </a:rPr>
              <a:t>Exodus 3:14</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    2. The Most High rules in the kingdom of men” (</a:t>
            </a:r>
            <a:r>
              <a:rPr lang="en-US" altLang="en-US" b="1" dirty="0"/>
              <a:t>Daniel 4:25</a:t>
            </a:r>
            <a:r>
              <a:rPr lang="en-US" altLang="en-US" dirty="0"/>
              <a:t>). </a:t>
            </a:r>
          </a:p>
          <a:p>
            <a:pPr rtl="0"/>
            <a:r>
              <a:rPr lang="en-US" sz="1200" b="0" i="1" u="none" strike="noStrike" kern="1200" baseline="0" dirty="0">
                <a:solidFill>
                  <a:schemeClr val="tx1"/>
                </a:solidFill>
                <a:latin typeface="+mn-lt"/>
                <a:ea typeface="+mn-ea"/>
                <a:cs typeface="+mn-cs"/>
              </a:rPr>
              <a:t>They shall drive you from men, your dwelling shall be with the beasts of the field, and they shall make you eat grass like oxen. They shall wet you with the dew of heaven, and seven times shall pass over you, till you know that the Most High rules in the kingdom of men, and gives it to whomever He chooses.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Daniel 4:25</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&gt;&gt;&gt;&gt;&gt;&gt;&gt;&gt;&gt;    </a:t>
            </a:r>
          </a:p>
          <a:p>
            <a:pPr eaLnBrk="1" hangingPunct="1">
              <a:spcBef>
                <a:spcPct val="0"/>
              </a:spcBef>
            </a:pPr>
            <a:r>
              <a:rPr lang="en-US" altLang="en-US" dirty="0"/>
              <a:t>    3. He is the One “who is and who was and who is to come” (</a:t>
            </a:r>
            <a:r>
              <a:rPr lang="en-US" altLang="en-US" b="1" dirty="0"/>
              <a:t>Revelation 1:4</a:t>
            </a:r>
            <a:r>
              <a:rPr lang="en-US" altLang="en-US" dirty="0"/>
              <a:t>). </a:t>
            </a:r>
          </a:p>
          <a:p>
            <a:pPr rtl="0"/>
            <a:r>
              <a:rPr lang="en-US" sz="1200" b="0" i="1" u="none" strike="noStrike" kern="1200" baseline="0" dirty="0">
                <a:solidFill>
                  <a:schemeClr val="tx1"/>
                </a:solidFill>
                <a:latin typeface="+mn-lt"/>
                <a:ea typeface="+mn-ea"/>
                <a:cs typeface="+mn-cs"/>
              </a:rPr>
              <a:t>John, to the seven churches which are in Asia: Grace to you and peace from Him who is and who was and who is to come, and from the seven Spirits who are before His throne,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1:4</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&gt;&gt;&gt;&gt;&gt;&gt;&gt;&gt;&gt;&gt;&gt;    </a:t>
            </a:r>
          </a:p>
          <a:p>
            <a:pPr eaLnBrk="1" hangingPunct="1">
              <a:spcBef>
                <a:spcPct val="0"/>
              </a:spcBef>
            </a:pPr>
            <a:r>
              <a:rPr lang="en-US" altLang="en-US" dirty="0"/>
              <a:t>    4. God “will neither slumber nor sleep” (</a:t>
            </a:r>
            <a:r>
              <a:rPr lang="en-US" altLang="en-US" b="1" dirty="0"/>
              <a:t>Psalm 121:4</a:t>
            </a:r>
            <a:r>
              <a:rPr lang="en-US" altLang="en-US" dirty="0"/>
              <a:t>).  </a:t>
            </a:r>
          </a:p>
          <a:p>
            <a:pPr rtl="0"/>
            <a:r>
              <a:rPr lang="en-US" sz="1200" b="0" i="1" u="none" strike="noStrike" kern="1200" baseline="0" dirty="0">
                <a:solidFill>
                  <a:schemeClr val="tx1"/>
                </a:solidFill>
                <a:latin typeface="+mn-lt"/>
                <a:ea typeface="+mn-ea"/>
                <a:cs typeface="+mn-cs"/>
              </a:rPr>
              <a:t>Behold, He who keeps Israel Shall neither slumber nor sleep.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121:4</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 &gt;&gt;&gt;&gt;&gt;&gt;&gt;&gt;&gt;&gt;  </a:t>
            </a:r>
          </a:p>
          <a:p>
            <a:pPr eaLnBrk="1" hangingPunct="1">
              <a:spcBef>
                <a:spcPct val="0"/>
              </a:spcBef>
            </a:pPr>
            <a:r>
              <a:rPr lang="en-US" altLang="en-US" dirty="0"/>
              <a:t>    5. With each new day Paul could be confident: </a:t>
            </a:r>
          </a:p>
          <a:p>
            <a:pPr eaLnBrk="1" hangingPunct="1">
              <a:spcBef>
                <a:spcPct val="0"/>
              </a:spcBef>
            </a:pPr>
            <a:r>
              <a:rPr lang="en-US" altLang="en-US" dirty="0"/>
              <a:t>“</a:t>
            </a:r>
            <a:r>
              <a:rPr lang="en-US" altLang="en-US" i="1" dirty="0"/>
              <a:t>My God shall </a:t>
            </a:r>
            <a:r>
              <a:rPr lang="en-US" altLang="en-US" i="1" u="sng" dirty="0"/>
              <a:t>supply every need of yours</a:t>
            </a:r>
            <a:r>
              <a:rPr lang="en-US" altLang="en-US" i="1" dirty="0"/>
              <a:t> according to his riches in glory in Christ Jesus” </a:t>
            </a:r>
            <a:r>
              <a:rPr lang="en-US" altLang="en-US" b="1" dirty="0"/>
              <a:t>(Philippians 4:19). </a:t>
            </a:r>
          </a:p>
          <a:p>
            <a:pPr eaLnBrk="1" hangingPunct="1">
              <a:spcBef>
                <a:spcPct val="0"/>
              </a:spcBef>
            </a:pPr>
            <a:r>
              <a:rPr lang="en-US" altLang="en-US" b="1" dirty="0"/>
              <a:t>---------------------------------</a:t>
            </a:r>
          </a:p>
          <a:p>
            <a:pPr eaLnBrk="1" hangingPunct="1">
              <a:spcBef>
                <a:spcPct val="0"/>
              </a:spcBef>
            </a:pPr>
            <a:r>
              <a:rPr lang="en-US" altLang="en-US" dirty="0"/>
              <a:t>    1. The city of Providence, Rhode Island was named for “the providence of God” by men of faith when it was founded. </a:t>
            </a:r>
          </a:p>
          <a:p>
            <a:pPr eaLnBrk="1" hangingPunct="1">
              <a:spcBef>
                <a:spcPct val="0"/>
              </a:spcBef>
            </a:pPr>
            <a:r>
              <a:rPr lang="en-US" altLang="en-US" dirty="0"/>
              <a:t>    2. On the other hand, some men still see His hand working miracles; even today. </a:t>
            </a:r>
          </a:p>
          <a:p>
            <a:pPr eaLnBrk="1" hangingPunct="1">
              <a:spcBef>
                <a:spcPct val="0"/>
              </a:spcBef>
            </a:pPr>
            <a:r>
              <a:rPr lang="en-US" altLang="en-US" dirty="0"/>
              <a:t>    3. Some interpret almost everything as a miracle. </a:t>
            </a:r>
          </a:p>
          <a:p>
            <a:pPr eaLnBrk="1" hangingPunct="1">
              <a:spcBef>
                <a:spcPct val="0"/>
              </a:spcBef>
            </a:pPr>
            <a:r>
              <a:rPr lang="en-US" altLang="en-US" dirty="0"/>
              <a:t>    4. Supernatural works, that is miracles, are not being performed today. </a:t>
            </a:r>
          </a:p>
          <a:p>
            <a:pPr eaLnBrk="1" hangingPunct="1">
              <a:spcBef>
                <a:spcPct val="0"/>
              </a:spcBef>
            </a:pPr>
            <a:r>
              <a:rPr lang="en-US" altLang="en-US" dirty="0"/>
              <a:t>    5. Their purpose (i.e., the production of faith) is no longer needed; faith is supplied by the completed Scriptures </a:t>
            </a:r>
            <a:r>
              <a:rPr lang="en-US" altLang="en-US" b="1" dirty="0">
                <a:solidFill>
                  <a:schemeClr val="bg1"/>
                </a:solidFill>
              </a:rPr>
              <a:t>(Jn. 20:30-31; Rm. 10:17)</a:t>
            </a:r>
            <a:r>
              <a:rPr lang="en-US" altLang="en-US" dirty="0"/>
              <a:t>. </a:t>
            </a:r>
          </a:p>
          <a:p>
            <a:pPr algn="just" eaLnBrk="1" hangingPunct="1"/>
            <a:r>
              <a:rPr lang="en-US" altLang="en-US" i="1" dirty="0"/>
              <a:t>And truly Jesus did many other signs in the presence of His disciples, which are not written in this book; but these are written that you may believe that Jesus is the Christ, the Son of God, and that believing you may have life in His name. </a:t>
            </a:r>
            <a:r>
              <a:rPr lang="en-US" altLang="en-US" b="1" dirty="0"/>
              <a:t>(John 20:30-31)</a:t>
            </a:r>
            <a:endParaRPr lang="en-US" altLang="en-US" dirty="0"/>
          </a:p>
          <a:p>
            <a:pPr eaLnBrk="1" hangingPunct="1"/>
            <a:r>
              <a:rPr lang="en-US" altLang="en-US" i="1" dirty="0"/>
              <a:t>So then faith comes by hearing, and hearing by the word of God. </a:t>
            </a:r>
            <a:r>
              <a:rPr lang="en-US" altLang="en-US" b="1" dirty="0"/>
              <a:t>(Romans 10:17)</a:t>
            </a:r>
            <a:endParaRPr lang="en-US" altLang="en-US" dirty="0"/>
          </a:p>
          <a:p>
            <a:pPr eaLnBrk="1" hangingPunct="1">
              <a:spcBef>
                <a:spcPct val="0"/>
              </a:spcBef>
            </a:pPr>
            <a:r>
              <a:rPr lang="en-US" altLang="en-US" dirty="0"/>
              <a:t>  6. The methods by which miraculous gifts were bestowed are no longer available (i.e., Holy Spirit baptism and the impartation of the apostles' </a:t>
            </a:r>
            <a:r>
              <a:rPr lang="en-US" altLang="en-US" b="1" dirty="0"/>
              <a:t>hands—Eph. 4:5; Acts 8:18</a:t>
            </a:r>
            <a:r>
              <a:rPr lang="en-US" altLang="en-US" dirty="0"/>
              <a:t>). </a:t>
            </a:r>
          </a:p>
          <a:p>
            <a:pPr eaLnBrk="1" hangingPunct="1"/>
            <a:r>
              <a:rPr lang="en-US" altLang="en-US" i="1" dirty="0"/>
              <a:t>one Lord, one faith, one baptism;</a:t>
            </a:r>
            <a:r>
              <a:rPr lang="en-US" altLang="en-US" dirty="0"/>
              <a:t> </a:t>
            </a:r>
            <a:r>
              <a:rPr lang="en-US" altLang="en-US" b="1" dirty="0"/>
              <a:t>(Ephesians 4:5)</a:t>
            </a:r>
            <a:r>
              <a:rPr lang="en-US" altLang="en-US" dirty="0"/>
              <a:t>  This means NO more Holy Spirit baptisms! Baptism for the remission of sins </a:t>
            </a:r>
            <a:r>
              <a:rPr lang="en-US" altLang="en-US" b="1" dirty="0"/>
              <a:t>(Acts 2:38)</a:t>
            </a:r>
          </a:p>
          <a:p>
            <a:pPr eaLnBrk="1" hangingPunct="1">
              <a:spcBef>
                <a:spcPct val="0"/>
              </a:spcBef>
            </a:pPr>
            <a:r>
              <a:rPr lang="en-US" altLang="en-US" i="1" dirty="0"/>
              <a:t>And when Simon saw that through the laying on of the apostles' hands the Holy Spirit was given, he offered them money, </a:t>
            </a:r>
            <a:r>
              <a:rPr lang="en-US" altLang="en-US" b="1" dirty="0"/>
              <a:t>(Acts 8:18)</a:t>
            </a:r>
          </a:p>
          <a:p>
            <a:pPr eaLnBrk="1" hangingPunct="1">
              <a:spcBef>
                <a:spcPct val="0"/>
              </a:spcBef>
            </a:pPr>
            <a:r>
              <a:rPr lang="en-US" altLang="en-US" dirty="0"/>
              <a:t>    7. The cessation of the age of miracles was clearly foretold by inspiration (</a:t>
            </a:r>
            <a:r>
              <a:rPr lang="en-US" altLang="en-US" b="1" dirty="0"/>
              <a:t>1 Cor. 13:8-13; Eph. 4:8-16</a:t>
            </a:r>
            <a:r>
              <a:rPr lang="en-US" altLang="en-US" dirty="0"/>
              <a:t>). </a:t>
            </a:r>
          </a:p>
          <a:p>
            <a:pPr eaLnBrk="1" hangingPunct="1"/>
            <a:r>
              <a:rPr lang="en-US" altLang="en-US" i="1" dirty="0"/>
              <a:t>For we know in part and we prophesy in part. But when that which is perfect has come, then that which is in part will be done away. </a:t>
            </a:r>
            <a:r>
              <a:rPr lang="en-US" altLang="en-US" b="1" dirty="0"/>
              <a:t>(1 Corinthians 13:9-10)</a:t>
            </a:r>
          </a:p>
          <a:p>
            <a:pPr eaLnBrk="1" hangingPunct="1"/>
            <a:r>
              <a:rPr lang="en-US" altLang="en-US" i="1" dirty="0"/>
              <a:t>And He Himself gave some to be apostles, some prophets, some evangelists, and some pastors and teachers, for the equipping of the saints for the work of ministry, for the edifying of the body of Christ,</a:t>
            </a:r>
            <a:r>
              <a:rPr lang="en-US" altLang="en-US" dirty="0"/>
              <a:t> </a:t>
            </a:r>
            <a:r>
              <a:rPr lang="en-US" altLang="en-US" b="1" dirty="0"/>
              <a:t>(Ephesians 4:11-12)</a:t>
            </a:r>
          </a:p>
          <a:p>
            <a:pPr eaLnBrk="1" hangingPunct="1">
              <a:spcBef>
                <a:spcPct val="0"/>
              </a:spcBef>
            </a:pPr>
            <a:r>
              <a:rPr lang="en-US" altLang="en-US" dirty="0"/>
              <a:t>    8. God works today, but He does not work miraculously.</a:t>
            </a:r>
          </a:p>
          <a:p>
            <a:pPr eaLnBrk="1" hangingPunct="1">
              <a:spcBef>
                <a:spcPct val="0"/>
              </a:spcBef>
            </a:pPr>
            <a:endParaRPr lang="en-US" altLang="en-US" dirty="0"/>
          </a:p>
        </p:txBody>
      </p:sp>
      <p:sp>
        <p:nvSpPr>
          <p:cNvPr id="9220" name="Slide Number Placeholder 3">
            <a:extLst>
              <a:ext uri="{FF2B5EF4-FFF2-40B4-BE49-F238E27FC236}">
                <a16:creationId xmlns:a16="http://schemas.microsoft.com/office/drawing/2014/main" id="{A43F763D-7D05-4688-AACB-A75E722F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321525-D51D-4BB6-8F5E-13DE3DC461DB}"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1C4BF28-CCFA-4585-AE1A-5CE398C57DC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FA7ADB6-C7F4-4F30-BA54-65BCFC342C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The biblical view recognizes that God “providentially operates” in the world today; by means of natural law (providence). </a:t>
            </a:r>
          </a:p>
          <a:p>
            <a:pPr eaLnBrk="1" hangingPunct="1">
              <a:spcBef>
                <a:spcPct val="0"/>
              </a:spcBef>
            </a:pPr>
            <a:r>
              <a:rPr lang="en-US" altLang="en-US" dirty="0"/>
              <a:t>&gt;&gt;&gt;&gt;&gt;&gt;&gt;&gt;&gt;&gt;&gt;&gt;</a:t>
            </a:r>
          </a:p>
          <a:p>
            <a:pPr eaLnBrk="1" hangingPunct="1">
              <a:spcBef>
                <a:spcPct val="0"/>
              </a:spcBef>
            </a:pPr>
            <a:r>
              <a:rPr lang="en-US" altLang="en-US" dirty="0"/>
              <a:t>    2. Providence is “a looking to, or preparation for, the future; provision” (Webster). </a:t>
            </a:r>
          </a:p>
          <a:p>
            <a:pPr eaLnBrk="1" hangingPunct="1">
              <a:spcBef>
                <a:spcPct val="0"/>
              </a:spcBef>
            </a:pPr>
            <a:r>
              <a:rPr lang="en-US" altLang="en-US" dirty="0"/>
              <a:t>&gt;&gt;&gt;&gt;&gt;&gt;&gt;&gt;&gt;</a:t>
            </a:r>
          </a:p>
          <a:p>
            <a:pPr eaLnBrk="1" hangingPunct="1">
              <a:spcBef>
                <a:spcPct val="0"/>
              </a:spcBef>
            </a:pPr>
            <a:r>
              <a:rPr lang="en-US" altLang="en-US" dirty="0"/>
              <a:t>    3. Merrill </a:t>
            </a:r>
            <a:r>
              <a:rPr lang="en-US" altLang="en-US" dirty="0" err="1"/>
              <a:t>Tenney</a:t>
            </a:r>
            <a:r>
              <a:rPr lang="en-US" altLang="en-US" dirty="0"/>
              <a:t> says, “Providence concerns God’s support, care, and supervision of all creation, from the moment of the first creation through all the future unto eternity.” </a:t>
            </a:r>
          </a:p>
          <a:p>
            <a:pPr eaLnBrk="1" hangingPunct="1">
              <a:spcBef>
                <a:spcPct val="0"/>
              </a:spcBef>
            </a:pPr>
            <a:r>
              <a:rPr lang="en-US" altLang="en-US" dirty="0"/>
              <a:t>&gt;&gt;&gt;&gt;&gt;&gt;&gt;&gt;&gt;&gt;&gt;</a:t>
            </a:r>
          </a:p>
          <a:p>
            <a:pPr eaLnBrk="1" hangingPunct="1">
              <a:spcBef>
                <a:spcPct val="0"/>
              </a:spcBef>
            </a:pPr>
            <a:r>
              <a:rPr lang="en-US" altLang="en-US" dirty="0"/>
              <a:t>    4. If God knows when a sparrow falls to the ground, He is certainly aware and involved in our lives today. (</a:t>
            </a:r>
            <a:r>
              <a:rPr lang="en-US" altLang="en-US" b="1" dirty="0"/>
              <a:t>Matthew 10:29-31</a:t>
            </a:r>
            <a:r>
              <a:rPr lang="en-US" altLang="en-US" dirty="0"/>
              <a:t>).</a:t>
            </a:r>
          </a:p>
          <a:p>
            <a:pPr rtl="0"/>
            <a:r>
              <a:rPr lang="en-US" altLang="en-US" i="1" dirty="0"/>
              <a:t> </a:t>
            </a:r>
            <a:r>
              <a:rPr lang="en-US" sz="1200" b="0" i="1" u="none" strike="noStrike" kern="1200" baseline="0" dirty="0">
                <a:solidFill>
                  <a:schemeClr val="tx1"/>
                </a:solidFill>
                <a:latin typeface="+mn-lt"/>
                <a:ea typeface="+mn-ea"/>
                <a:cs typeface="+mn-cs"/>
              </a:rPr>
              <a:t>Are not two sparrows sold for a copper coin? And not one of them falls to the ground apart from your Father's will. But the very hairs of your head are all numbered. Do not fear therefore; you are of more value than many sparrows.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10:29-31</a:t>
            </a:r>
            <a:r>
              <a:rPr lang="en-US" sz="1200" b="0" i="0" u="none" strike="noStrike" kern="1200" baseline="0" dirty="0">
                <a:solidFill>
                  <a:schemeClr val="tx1"/>
                </a:solidFill>
                <a:latin typeface="+mn-lt"/>
                <a:ea typeface="+mn-ea"/>
                <a:cs typeface="+mn-cs"/>
              </a:rPr>
              <a:t>)</a:t>
            </a:r>
          </a:p>
          <a:p>
            <a:pPr eaLnBrk="1" hangingPunct="1">
              <a:spcBef>
                <a:spcPct val="0"/>
              </a:spcBef>
            </a:pPr>
            <a:endParaRPr lang="en-US" altLang="en-US" dirty="0"/>
          </a:p>
        </p:txBody>
      </p:sp>
      <p:sp>
        <p:nvSpPr>
          <p:cNvPr id="11268" name="Slide Number Placeholder 3">
            <a:extLst>
              <a:ext uri="{FF2B5EF4-FFF2-40B4-BE49-F238E27FC236}">
                <a16:creationId xmlns:a16="http://schemas.microsoft.com/office/drawing/2014/main" id="{01344870-8743-4732-8579-E5E9C5AE5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7AF912-9390-49F1-9F36-B090D18EDBEC}"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4FA8C3-2A04-4342-B46A-193C4C73488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6EDFD62-6E4E-4A3F-816B-4D73D461BB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What is the difference in providence and a miracle? </a:t>
            </a:r>
          </a:p>
          <a:p>
            <a:pPr eaLnBrk="1" hangingPunct="1">
              <a:spcBef>
                <a:spcPct val="0"/>
              </a:spcBef>
            </a:pPr>
            <a:r>
              <a:rPr lang="en-US" altLang="en-US" dirty="0"/>
              <a:t>&gt;&gt;&gt;&gt;&gt;&gt;&gt;&gt;&gt;&gt;&gt;</a:t>
            </a:r>
          </a:p>
          <a:p>
            <a:pPr eaLnBrk="1" hangingPunct="1">
              <a:spcBef>
                <a:spcPct val="0"/>
              </a:spcBef>
            </a:pPr>
            <a:r>
              <a:rPr lang="en-US" altLang="en-US" dirty="0"/>
              <a:t>    2. Providence is not a miracle; it is God working “behind the scenes.” It is God working through natural laws of the Universe. </a:t>
            </a:r>
          </a:p>
          <a:p>
            <a:pPr eaLnBrk="1" hangingPunct="1">
              <a:spcBef>
                <a:spcPct val="0"/>
              </a:spcBef>
            </a:pPr>
            <a:r>
              <a:rPr lang="en-US" altLang="en-US" dirty="0"/>
              <a:t>&gt;&gt;&gt;&gt;&gt;&gt;&gt;&gt;&gt;&gt;&gt;</a:t>
            </a:r>
          </a:p>
          <a:p>
            <a:pPr eaLnBrk="1" hangingPunct="1">
              <a:spcBef>
                <a:spcPct val="0"/>
              </a:spcBef>
            </a:pPr>
            <a:r>
              <a:rPr lang="en-US" altLang="en-US" dirty="0"/>
              <a:t>    3. A miracle is like “God on stage.” He is working supernaturally; the laws of nature are set aside.</a:t>
            </a:r>
          </a:p>
          <a:p>
            <a:pPr eaLnBrk="1" hangingPunct="1">
              <a:spcBef>
                <a:spcPct val="0"/>
              </a:spcBef>
            </a:pPr>
            <a:r>
              <a:rPr lang="en-US" altLang="en-US" dirty="0"/>
              <a:t>        a. A good example is found in the axe head floating, (</a:t>
            </a:r>
            <a:r>
              <a:rPr lang="en-US" altLang="en-US" b="1" dirty="0"/>
              <a:t>2 Kings 6:1-7</a:t>
            </a:r>
            <a:r>
              <a:rPr lang="en-US" altLang="en-US" dirty="0"/>
              <a:t>). </a:t>
            </a:r>
          </a:p>
          <a:p>
            <a:pPr eaLnBrk="1" hangingPunct="1">
              <a:spcBef>
                <a:spcPct val="0"/>
              </a:spcBef>
            </a:pPr>
            <a:r>
              <a:rPr lang="en-US" altLang="en-US" dirty="0"/>
              <a:t>        b. While building a new residence for Elisha, The axe head came off and fell in the water.</a:t>
            </a:r>
          </a:p>
          <a:p>
            <a:pPr eaLnBrk="1" hangingPunct="1">
              <a:spcBef>
                <a:spcPct val="0"/>
              </a:spcBef>
            </a:pPr>
            <a:r>
              <a:rPr lang="en-US" altLang="en-US" dirty="0"/>
              <a:t>        c. Elisha floated a stick in the area of the loss and the axe had floated to the surface of the water.</a:t>
            </a:r>
          </a:p>
          <a:p>
            <a:pPr eaLnBrk="1" hangingPunct="1">
              <a:spcBef>
                <a:spcPct val="0"/>
              </a:spcBef>
            </a:pPr>
            <a:r>
              <a:rPr lang="en-US" altLang="en-US" dirty="0"/>
              <a:t>    4. From the very nature of the case, a miracle is designed to be demonstrable. </a:t>
            </a:r>
          </a:p>
          <a:p>
            <a:pPr eaLnBrk="1" hangingPunct="1">
              <a:spcBef>
                <a:spcPct val="0"/>
              </a:spcBef>
            </a:pPr>
            <a:r>
              <a:rPr lang="en-US" altLang="en-US" dirty="0"/>
              <a:t>    5. Even the enemies of Christianity COULD NOT deny the miracles of the Apostles (</a:t>
            </a:r>
            <a:r>
              <a:rPr lang="en-US" altLang="en-US" b="1" dirty="0"/>
              <a:t>Acts 4:14-16</a:t>
            </a:r>
            <a:r>
              <a:rPr lang="en-US" altLang="en-US" dirty="0"/>
              <a:t>). </a:t>
            </a:r>
          </a:p>
          <a:p>
            <a:pPr eaLnBrk="1" hangingPunct="1">
              <a:spcBef>
                <a:spcPct val="0"/>
              </a:spcBef>
            </a:pPr>
            <a:r>
              <a:rPr lang="en-US" altLang="en-US" dirty="0"/>
              <a:t>        a. Peter and John healed a lame man at the gate called Beautiful.</a:t>
            </a:r>
          </a:p>
          <a:p>
            <a:pPr eaLnBrk="1" hangingPunct="1">
              <a:spcBef>
                <a:spcPct val="0"/>
              </a:spcBef>
            </a:pPr>
            <a:r>
              <a:rPr lang="en-US" altLang="en-US" dirty="0"/>
              <a:t>        b. The Sanhedrin Judges could not deny the miracle because it had been witnessed by too many witnesses.</a:t>
            </a:r>
          </a:p>
          <a:p>
            <a:pPr eaLnBrk="1" hangingPunct="1">
              <a:spcBef>
                <a:spcPct val="0"/>
              </a:spcBef>
            </a:pPr>
            <a:r>
              <a:rPr lang="en-US" altLang="en-US" dirty="0"/>
              <a:t>    6. A miracle is not just something that we do not understand. </a:t>
            </a:r>
          </a:p>
          <a:p>
            <a:pPr eaLnBrk="1" hangingPunct="1">
              <a:spcBef>
                <a:spcPct val="0"/>
              </a:spcBef>
            </a:pPr>
            <a:r>
              <a:rPr lang="en-US" altLang="en-US" dirty="0"/>
              <a:t>        a. It is not just something remarkable (cf. like a magnet) </a:t>
            </a:r>
          </a:p>
          <a:p>
            <a:pPr eaLnBrk="1" hangingPunct="1">
              <a:spcBef>
                <a:spcPct val="0"/>
              </a:spcBef>
            </a:pPr>
            <a:r>
              <a:rPr lang="en-US" altLang="en-US" dirty="0"/>
              <a:t>        b. It is something </a:t>
            </a:r>
            <a:r>
              <a:rPr lang="en-US" altLang="en-US" b="1" dirty="0"/>
              <a:t>supernatural in it’s actions and results</a:t>
            </a:r>
            <a:r>
              <a:rPr lang="en-US" altLang="en-US" dirty="0"/>
              <a:t>.</a:t>
            </a:r>
          </a:p>
          <a:p>
            <a:pPr eaLnBrk="1" hangingPunct="1">
              <a:spcBef>
                <a:spcPct val="0"/>
              </a:spcBef>
            </a:pPr>
            <a:r>
              <a:rPr lang="en-US" altLang="en-US" dirty="0"/>
              <a:t>&gt;&gt;&gt;&gt;&gt;&gt;&gt;&gt;&gt;&gt;&gt;</a:t>
            </a:r>
          </a:p>
          <a:p>
            <a:pPr eaLnBrk="1" hangingPunct="1">
              <a:spcBef>
                <a:spcPct val="0"/>
              </a:spcBef>
            </a:pPr>
            <a:r>
              <a:rPr lang="en-US" altLang="en-US" dirty="0"/>
              <a:t>    7. </a:t>
            </a:r>
            <a:r>
              <a:rPr lang="en-US" altLang="en-US" i="1" dirty="0"/>
              <a:t>Providence</a:t>
            </a:r>
            <a:r>
              <a:rPr lang="en-US" altLang="en-US" dirty="0"/>
              <a:t> literally means to “see before.” </a:t>
            </a:r>
          </a:p>
          <a:p>
            <a:pPr eaLnBrk="1" hangingPunct="1">
              <a:spcBef>
                <a:spcPct val="0"/>
              </a:spcBef>
            </a:pPr>
            <a:r>
              <a:rPr lang="en-US" altLang="en-US" dirty="0"/>
              <a:t>    8. It derives from the Latin (</a:t>
            </a:r>
            <a:r>
              <a:rPr lang="en-US" altLang="en-US" i="1" dirty="0" err="1"/>
              <a:t>providentia</a:t>
            </a:r>
            <a:r>
              <a:rPr lang="en-US" altLang="en-US" i="1" dirty="0"/>
              <a:t>,</a:t>
            </a:r>
            <a:r>
              <a:rPr lang="en-US" altLang="en-US" dirty="0"/>
              <a:t> signifying “foresight”). </a:t>
            </a:r>
          </a:p>
          <a:p>
            <a:pPr eaLnBrk="1" hangingPunct="1">
              <a:spcBef>
                <a:spcPct val="0"/>
              </a:spcBef>
            </a:pPr>
            <a:r>
              <a:rPr lang="en-US" altLang="en-US" dirty="0"/>
              <a:t>    9. He who provides for us, sees our needs before they come, and provides for them.</a:t>
            </a:r>
          </a:p>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61A55111-C814-409E-BD2B-89D8F7CC51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190BD6-8269-409F-8ED2-AFCEB8B01125}"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7842DF7-F48C-4628-BB8A-A1104E4661B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5A3CC01-ED49-4592-9A00-0076232603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        We should consider how God is always working behind the scenes.  </a:t>
            </a:r>
          </a:p>
          <a:p>
            <a:pPr eaLnBrk="1" hangingPunct="1">
              <a:spcBef>
                <a:spcPct val="0"/>
              </a:spcBef>
            </a:pPr>
            <a:r>
              <a:rPr lang="en-US" altLang="en-US" i="1" dirty="0"/>
              <a:t>&gt;&gt;&gt;&gt;&gt;&gt;&gt;&gt;&gt;&gt;</a:t>
            </a:r>
          </a:p>
          <a:p>
            <a:pPr eaLnBrk="1" hangingPunct="1">
              <a:spcBef>
                <a:spcPct val="0"/>
              </a:spcBef>
            </a:pPr>
            <a:r>
              <a:rPr lang="en-US" altLang="en-US" i="1" dirty="0"/>
              <a:t>    1. Abraham</a:t>
            </a:r>
            <a:r>
              <a:rPr lang="en-US" altLang="en-US" dirty="0"/>
              <a:t> – God saw ahead that Abraham would need a ram, and caused one to be caught in a thicket by his horns (</a:t>
            </a:r>
            <a:r>
              <a:rPr lang="en-US" altLang="en-US" b="1" dirty="0"/>
              <a:t>Genesis 22:13</a:t>
            </a:r>
            <a:r>
              <a:rPr lang="en-US" altLang="en-US" dirty="0"/>
              <a:t>). </a:t>
            </a:r>
          </a:p>
          <a:p>
            <a:pPr eaLnBrk="1" hangingPunct="1">
              <a:spcBef>
                <a:spcPct val="0"/>
              </a:spcBef>
            </a:pPr>
            <a:r>
              <a:rPr lang="en-US" altLang="en-US" dirty="0"/>
              <a:t>    2. This deeply impressed Abraham and he “called the name of the place Jehovah-</a:t>
            </a:r>
            <a:r>
              <a:rPr lang="en-US" altLang="en-US" dirty="0" err="1"/>
              <a:t>jireh</a:t>
            </a:r>
            <a:r>
              <a:rPr lang="en-US" altLang="en-US" dirty="0"/>
              <a:t>: as it is said to this day, In the mount of Jehovah it shall be provided” (</a:t>
            </a:r>
            <a:r>
              <a:rPr lang="en-US" altLang="en-US" b="1" dirty="0"/>
              <a:t>22:14</a:t>
            </a:r>
            <a:r>
              <a:rPr lang="en-US" altLang="en-US" dirty="0"/>
              <a:t>).</a:t>
            </a:r>
          </a:p>
          <a:p>
            <a:pPr eaLnBrk="1" hangingPunct="1">
              <a:spcBef>
                <a:spcPct val="0"/>
              </a:spcBef>
            </a:pPr>
            <a:r>
              <a:rPr lang="en-US" altLang="en-US" i="1" dirty="0"/>
              <a:t>&gt;&gt;&gt;&gt;&gt;&gt;&gt;&gt;&gt;&gt;&gt;   </a:t>
            </a:r>
          </a:p>
          <a:p>
            <a:pPr eaLnBrk="1" hangingPunct="1">
              <a:spcBef>
                <a:spcPct val="0"/>
              </a:spcBef>
            </a:pPr>
            <a:r>
              <a:rPr lang="en-US" altLang="en-US" i="1" dirty="0"/>
              <a:t> 3. Joseph</a:t>
            </a:r>
            <a:r>
              <a:rPr lang="en-US" altLang="en-US" dirty="0"/>
              <a:t> – Through Joseph God delivered His people from death. </a:t>
            </a:r>
          </a:p>
          <a:p>
            <a:pPr eaLnBrk="1" hangingPunct="1">
              <a:spcBef>
                <a:spcPct val="0"/>
              </a:spcBef>
            </a:pPr>
            <a:r>
              <a:rPr lang="en-US" altLang="en-US" dirty="0"/>
              <a:t>    4. He had Joseph, in the palace, storing up grain, before the world-wide famine came (</a:t>
            </a:r>
            <a:r>
              <a:rPr lang="en-US" altLang="en-US" b="1" dirty="0"/>
              <a:t>Genesis 37-45</a:t>
            </a:r>
            <a:r>
              <a:rPr lang="en-US" altLang="en-US" dirty="0"/>
              <a:t>). </a:t>
            </a:r>
          </a:p>
          <a:p>
            <a:pPr eaLnBrk="1" hangingPunct="1">
              <a:spcBef>
                <a:spcPct val="0"/>
              </a:spcBef>
            </a:pPr>
            <a:r>
              <a:rPr lang="en-US" altLang="en-US" dirty="0"/>
              <a:t>    5. When Joseph’s brethren thirsted for his blood, who caused the pit to hold no water? </a:t>
            </a:r>
          </a:p>
          <a:p>
            <a:pPr eaLnBrk="1" hangingPunct="1">
              <a:spcBef>
                <a:spcPct val="0"/>
              </a:spcBef>
            </a:pPr>
            <a:r>
              <a:rPr lang="en-US" altLang="en-US" dirty="0"/>
              <a:t>    6. Who made the Ishmaelites carry Joseph all the way into the land of Egypt? </a:t>
            </a:r>
          </a:p>
          <a:p>
            <a:pPr eaLnBrk="1" hangingPunct="1">
              <a:spcBef>
                <a:spcPct val="0"/>
              </a:spcBef>
            </a:pPr>
            <a:r>
              <a:rPr lang="en-US" altLang="en-US" i="1" dirty="0"/>
              <a:t>&gt;&gt;&gt;&gt;&gt;&gt;&gt;&gt;&gt;&gt;&gt;&gt;&gt;  </a:t>
            </a:r>
          </a:p>
          <a:p>
            <a:pPr eaLnBrk="1" hangingPunct="1">
              <a:spcBef>
                <a:spcPct val="0"/>
              </a:spcBef>
            </a:pPr>
            <a:r>
              <a:rPr lang="en-US" altLang="en-US" i="1" dirty="0"/>
              <a:t> 7. Esther</a:t>
            </a:r>
            <a:r>
              <a:rPr lang="en-US" altLang="en-US" dirty="0"/>
              <a:t> – Through Esther; God delivered His people from death. </a:t>
            </a:r>
          </a:p>
          <a:p>
            <a:pPr eaLnBrk="1" hangingPunct="1">
              <a:spcBef>
                <a:spcPct val="0"/>
              </a:spcBef>
            </a:pPr>
            <a:r>
              <a:rPr lang="en-US" altLang="en-US" dirty="0"/>
              <a:t>    8. He had Esther in the palace before Haman hatched his wicked plan to kill all of the Jews. </a:t>
            </a:r>
          </a:p>
          <a:p>
            <a:pPr eaLnBrk="1" hangingPunct="1">
              <a:spcBef>
                <a:spcPct val="0"/>
              </a:spcBef>
            </a:pPr>
            <a:r>
              <a:rPr lang="en-US" altLang="en-US" dirty="0"/>
              <a:t>    9. Who gave the sleepless night to Persia’s king?</a:t>
            </a:r>
          </a:p>
          <a:p>
            <a:pPr eaLnBrk="1" hangingPunct="1">
              <a:spcBef>
                <a:spcPct val="0"/>
              </a:spcBef>
            </a:pPr>
            <a:r>
              <a:rPr lang="en-US" altLang="en-US" dirty="0"/>
              <a:t>&gt;&gt;&gt;&gt;&gt;&gt;&gt;&gt;&gt;&gt;&gt;&gt;  </a:t>
            </a:r>
          </a:p>
          <a:p>
            <a:pPr eaLnBrk="1" hangingPunct="1">
              <a:spcBef>
                <a:spcPct val="0"/>
              </a:spcBef>
            </a:pPr>
            <a:r>
              <a:rPr lang="en-US" altLang="en-US" dirty="0"/>
              <a:t>  10. Who brought Onesimus and Paul together?</a:t>
            </a:r>
          </a:p>
          <a:p>
            <a:pPr eaLnBrk="1" hangingPunct="1">
              <a:spcBef>
                <a:spcPct val="0"/>
              </a:spcBef>
            </a:pPr>
            <a:r>
              <a:rPr lang="en-US" altLang="en-US" dirty="0"/>
              <a:t> </a:t>
            </a:r>
          </a:p>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A6147A23-6F52-4B14-BD48-7B003F6676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D978CF-51F5-45A4-A7C2-E33CC1B8A7E1}"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A48B4BD-5F5B-4502-AEE5-7B8F518270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BA085CD-A40F-4330-9C75-02603EC4D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Christians are the spiritual children of Abraham, and like him they are God’s friends (</a:t>
            </a:r>
            <a:r>
              <a:rPr lang="en-US" altLang="en-US" b="1" dirty="0"/>
              <a:t>Galatians 3:29; James 2:23; John 15:15</a:t>
            </a:r>
            <a:r>
              <a:rPr lang="en-US" altLang="en-US" dirty="0"/>
              <a:t>). </a:t>
            </a:r>
          </a:p>
          <a:p>
            <a:pPr eaLnBrk="1" hangingPunct="1"/>
            <a:r>
              <a:rPr lang="en-US" altLang="en-US" i="1" dirty="0"/>
              <a:t>And if you are Christ's, then you are Abraham's seed, and heirs according to the promise.  </a:t>
            </a:r>
            <a:r>
              <a:rPr lang="en-US" altLang="en-US" b="1" dirty="0"/>
              <a:t>(Galatians 3:29)</a:t>
            </a:r>
          </a:p>
          <a:p>
            <a:pPr eaLnBrk="1" hangingPunct="1"/>
            <a:r>
              <a:rPr lang="en-US" altLang="en-US" b="1" dirty="0"/>
              <a:t>------------------------------------------</a:t>
            </a:r>
            <a:endParaRPr lang="en-US" altLang="en-US" dirty="0"/>
          </a:p>
          <a:p>
            <a:pPr rtl="0"/>
            <a:r>
              <a:rPr lang="en-US" sz="1200" b="0" i="1" u="none" strike="noStrike" kern="1200" baseline="0" dirty="0">
                <a:solidFill>
                  <a:schemeClr val="tx1"/>
                </a:solidFill>
                <a:latin typeface="+mn-lt"/>
                <a:ea typeface="+mn-ea"/>
                <a:cs typeface="+mn-cs"/>
              </a:rPr>
              <a:t>And the Scripture was fulfilled which says, "ABRAHAM BELIEVED GOD, AND IT WAS ACCOUNTED TO HIM FOR RIGHTEOUSNESS." And he was called the friend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2:23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 longer do I call you servants, for a servant does not know what his master is doing; but I have called you friends, for all things that I heard from My Father I have made known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15:15</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&gt;&gt;&gt;&gt;&gt;&gt;&gt;&gt;</a:t>
            </a:r>
          </a:p>
          <a:p>
            <a:pPr eaLnBrk="1" hangingPunct="1">
              <a:spcBef>
                <a:spcPct val="0"/>
              </a:spcBef>
            </a:pPr>
            <a:r>
              <a:rPr lang="en-US" altLang="en-US" dirty="0"/>
              <a:t>    2. Like Abraham, God provides for because we are of Abrahams seed. </a:t>
            </a:r>
          </a:p>
          <a:p>
            <a:pPr eaLnBrk="1" hangingPunct="1">
              <a:spcBef>
                <a:spcPct val="0"/>
              </a:spcBef>
            </a:pPr>
            <a:r>
              <a:rPr lang="en-US" altLang="en-US" dirty="0"/>
              <a:t>&gt;&gt;&gt;&gt;&gt;&gt;&gt;</a:t>
            </a:r>
          </a:p>
          <a:p>
            <a:pPr eaLnBrk="1" hangingPunct="1">
              <a:spcBef>
                <a:spcPct val="0"/>
              </a:spcBef>
            </a:pPr>
            <a:r>
              <a:rPr lang="en-US" altLang="en-US" dirty="0"/>
              <a:t>    3. Everyday for Christians is a “Jehovah-</a:t>
            </a:r>
            <a:r>
              <a:rPr lang="en-US" altLang="en-US" dirty="0" err="1"/>
              <a:t>jireh</a:t>
            </a:r>
            <a:r>
              <a:rPr lang="en-US" altLang="en-US" dirty="0"/>
              <a:t> day.” </a:t>
            </a:r>
          </a:p>
          <a:p>
            <a:pPr eaLnBrk="1" hangingPunct="1">
              <a:spcBef>
                <a:spcPct val="0"/>
              </a:spcBef>
            </a:pPr>
            <a:r>
              <a:rPr lang="en-US" altLang="en-US" dirty="0"/>
              <a:t>    4. It is - as if - He “set the table” - for us.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7412" name="Slide Number Placeholder 3">
            <a:extLst>
              <a:ext uri="{FF2B5EF4-FFF2-40B4-BE49-F238E27FC236}">
                <a16:creationId xmlns:a16="http://schemas.microsoft.com/office/drawing/2014/main" id="{E64E4A85-381A-4A7E-A138-B645D98F2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6611DC-18E3-4CC7-A593-AF979E3DC661}"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8DB6124-A606-472B-89AF-5BCFA002B59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9B7260B-FE71-42D6-B0C0-4F5283FF4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Certainly everyone is the recipient of God’s general providence (</a:t>
            </a:r>
            <a:r>
              <a:rPr lang="en-US" altLang="en-US" b="1" dirty="0"/>
              <a:t>Matthew 5:45</a:t>
            </a:r>
            <a:r>
              <a:rPr lang="en-US" altLang="en-US" dirty="0"/>
              <a:t>), </a:t>
            </a:r>
          </a:p>
          <a:p>
            <a:pPr eaLnBrk="1" hangingPunct="1"/>
            <a:r>
              <a:rPr lang="en-US" altLang="en-US" i="1" dirty="0"/>
              <a:t>that you may be sons of your Father in heaven; for He makes His sun rise on the evil and on the good, and sends rain on the just and on the unjust. </a:t>
            </a:r>
          </a:p>
          <a:p>
            <a:pPr eaLnBrk="1" hangingPunct="1"/>
            <a:r>
              <a:rPr lang="en-US" altLang="en-US" b="1" dirty="0"/>
              <a:t>(Matthew 5:45)</a:t>
            </a:r>
            <a:endParaRPr lang="en-US" altLang="en-US" dirty="0"/>
          </a:p>
          <a:p>
            <a:pPr eaLnBrk="1" hangingPunct="1">
              <a:spcBef>
                <a:spcPct val="0"/>
              </a:spcBef>
            </a:pPr>
            <a:r>
              <a:rPr lang="en-US" altLang="en-US" dirty="0"/>
              <a:t>        a. but Christians receive special providence in answer to prayer (</a:t>
            </a:r>
            <a:r>
              <a:rPr lang="en-US" altLang="en-US" b="1" dirty="0"/>
              <a:t>John 15:7; James 5:16; 1 Peter 3:12; 1 John 5:14-15</a:t>
            </a:r>
            <a:r>
              <a:rPr lang="en-US" altLang="en-US" dirty="0"/>
              <a:t>). </a:t>
            </a:r>
          </a:p>
          <a:p>
            <a:pPr rtl="0"/>
            <a:r>
              <a:rPr lang="en-US" sz="1200" b="0" i="0" u="none" strike="noStrike" kern="1200" baseline="0" dirty="0">
                <a:solidFill>
                  <a:schemeClr val="tx1"/>
                </a:solidFill>
                <a:latin typeface="+mn-lt"/>
                <a:ea typeface="+mn-ea"/>
                <a:cs typeface="+mn-cs"/>
              </a:rPr>
              <a:t>If you abide in Me, and My words abide in you, you will ask what you desire, and it shall be done for you. (</a:t>
            </a:r>
            <a:r>
              <a:rPr lang="en-US" sz="1200" b="1" i="0" u="none" strike="noStrike" kern="1200" baseline="0" dirty="0">
                <a:solidFill>
                  <a:schemeClr val="tx1"/>
                </a:solidFill>
                <a:latin typeface="+mn-lt"/>
                <a:ea typeface="+mn-ea"/>
                <a:cs typeface="+mn-cs"/>
              </a:rPr>
              <a:t>John 15:7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a:t>Confess your trespasses to one another, and pray for one another, that you may be healed. The effective, fervent prayer of a righteous man avails much.</a:t>
            </a:r>
            <a:r>
              <a:rPr lang="en-US" altLang="en-US" dirty="0"/>
              <a:t> </a:t>
            </a:r>
            <a:r>
              <a:rPr lang="en-US" altLang="en-US" b="1" dirty="0"/>
              <a:t>(James 5:16)</a:t>
            </a:r>
            <a:endParaRPr lang="en-US" altLang="en-US" dirty="0"/>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FOR THE EYES OF THE LORD ARE ON THE RIGHTEOUS, AND HIS EARS ARE OPEN TO THEIR PRAYERS; BUT THE FACE OF THE LORD IS AGAINST THOSE WHO DO EVIL." (</a:t>
            </a:r>
            <a:r>
              <a:rPr lang="en-US" sz="1200" b="1" i="0" u="none" strike="noStrike" kern="1200" baseline="0" dirty="0">
                <a:solidFill>
                  <a:schemeClr val="tx1"/>
                </a:solidFill>
                <a:latin typeface="+mn-lt"/>
                <a:ea typeface="+mn-ea"/>
                <a:cs typeface="+mn-cs"/>
              </a:rPr>
              <a:t>1 Peter 3:12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Now this is the confidence that we have in Him, that if we ask anything according to His will, He hears us. And if we know that He hears us, whatever we ask, we know that we have the petitions that we have asked of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5:14-15</a:t>
            </a:r>
            <a:r>
              <a:rPr lang="en-US" sz="1200" b="0" i="0" u="none" strike="noStrike" kern="1200" baseline="0" dirty="0">
                <a:solidFill>
                  <a:schemeClr val="tx1"/>
                </a:solidFill>
                <a:latin typeface="+mn-lt"/>
                <a:ea typeface="+mn-ea"/>
                <a:cs typeface="+mn-cs"/>
              </a:rPr>
              <a:t>)</a:t>
            </a:r>
          </a:p>
          <a:p>
            <a:pPr eaLnBrk="1" hangingPunct="1">
              <a:spcBef>
                <a:spcPct val="0"/>
              </a:spcBef>
            </a:pPr>
            <a:r>
              <a:rPr lang="en-US" altLang="en-US" dirty="0"/>
              <a:t>&gt;&gt;&gt;&gt;&gt;&gt;&gt;&gt;&gt;&gt;&gt;&gt;&gt;&gt;&gt;&gt;&gt;&gt;&gt;&gt;&gt;&gt;&gt;&gt;&gt;&gt;&gt;&gt;</a:t>
            </a:r>
          </a:p>
          <a:p>
            <a:pPr eaLnBrk="1" hangingPunct="1">
              <a:spcBef>
                <a:spcPct val="0"/>
              </a:spcBef>
            </a:pPr>
            <a:r>
              <a:rPr lang="en-US" altLang="en-US" dirty="0"/>
              <a:t>    2. Not everything that happens to us with each new day is good.</a:t>
            </a:r>
          </a:p>
          <a:p>
            <a:pPr eaLnBrk="1" hangingPunct="1">
              <a:spcBef>
                <a:spcPct val="0"/>
              </a:spcBef>
            </a:pPr>
            <a:r>
              <a:rPr lang="en-US" altLang="en-US" dirty="0"/>
              <a:t>        a. But the One who sees the end, from the beginning, so overrules in human affairs for those who love the Lord . </a:t>
            </a:r>
          </a:p>
          <a:p>
            <a:pPr eaLnBrk="1" hangingPunct="1">
              <a:spcBef>
                <a:spcPct val="0"/>
              </a:spcBef>
            </a:pPr>
            <a:r>
              <a:rPr lang="en-US" altLang="en-US" dirty="0"/>
              <a:t>        b. “</a:t>
            </a:r>
            <a:r>
              <a:rPr lang="en-US" altLang="en-US" i="1" dirty="0"/>
              <a:t>All things work together for good” (</a:t>
            </a:r>
            <a:r>
              <a:rPr lang="en-US" altLang="en-US" b="1" i="1" dirty="0"/>
              <a:t>Ecclesiastes 7:8; Psalm 31:15; 75:6-7; cf. 1 Samuel 2;6,7; Proverbs 16:1, 9; Romans 8:28</a:t>
            </a:r>
            <a:r>
              <a:rPr lang="en-US" altLang="en-US" i="1" dirty="0"/>
              <a:t>).</a:t>
            </a:r>
          </a:p>
          <a:p>
            <a:pPr eaLnBrk="1" hangingPunct="1"/>
            <a:r>
              <a:rPr lang="en-US" altLang="en-US" i="1" dirty="0"/>
              <a:t>The end of a thing is better than its beginning; The patient in spirit is better than the proud in spirit. </a:t>
            </a:r>
            <a:r>
              <a:rPr lang="en-US" altLang="en-US" b="1" dirty="0"/>
              <a:t>(Ecclesiastes 7:8)</a:t>
            </a:r>
          </a:p>
          <a:p>
            <a:pPr eaLnBrk="1" hangingPunct="1"/>
            <a:r>
              <a:rPr lang="en-US" altLang="en-US" dirty="0"/>
              <a:t>------------------------------</a:t>
            </a:r>
          </a:p>
          <a:p>
            <a:pPr rtl="0"/>
            <a:r>
              <a:rPr lang="en-US" sz="1200" b="0" i="1" u="none" strike="noStrike" kern="1200" baseline="0" dirty="0">
                <a:solidFill>
                  <a:schemeClr val="tx1"/>
                </a:solidFill>
                <a:latin typeface="+mn-lt"/>
                <a:ea typeface="+mn-ea"/>
                <a:cs typeface="+mn-cs"/>
              </a:rPr>
              <a:t>My times are in Your hand; Deliver me from the hand of my enemies, And from those who persecute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31:15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exaltation comes neither from the east Nor from the west nor from the south. But God is the Judge: He puts down one, And exalts another.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75:6-7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eaLnBrk="1" hangingPunct="1"/>
            <a:endParaRPr lang="en-US" altLang="en-US" dirty="0"/>
          </a:p>
          <a:p>
            <a:pPr eaLnBrk="1" hangingPunct="1">
              <a:spcBef>
                <a:spcPct val="0"/>
              </a:spcBef>
            </a:pPr>
            <a:endParaRPr lang="en-US" altLang="en-US" dirty="0"/>
          </a:p>
        </p:txBody>
      </p:sp>
      <p:sp>
        <p:nvSpPr>
          <p:cNvPr id="19460" name="Slide Number Placeholder 3">
            <a:extLst>
              <a:ext uri="{FF2B5EF4-FFF2-40B4-BE49-F238E27FC236}">
                <a16:creationId xmlns:a16="http://schemas.microsoft.com/office/drawing/2014/main" id="{6D868B0E-6493-4E7E-8F9F-49C100868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01492B-7FD3-45D7-B7F9-B8C886CE94DE}"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013D780-9128-4FFA-A203-5E3BAFCED17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2F2188E-4375-457D-BA02-7F583ED275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Paul Harvey once defined providence as “God acting anonymously.” </a:t>
            </a:r>
          </a:p>
          <a:p>
            <a:pPr eaLnBrk="1" hangingPunct="1">
              <a:spcBef>
                <a:spcPct val="0"/>
              </a:spcBef>
            </a:pPr>
            <a:r>
              <a:rPr lang="en-US" altLang="en-US" dirty="0"/>
              <a:t>    2. This is a good definition because providence involves God working behind the scenes for the good of His people. </a:t>
            </a:r>
          </a:p>
          <a:p>
            <a:pPr eaLnBrk="1" hangingPunct="1">
              <a:spcBef>
                <a:spcPct val="0"/>
              </a:spcBef>
            </a:pPr>
            <a:r>
              <a:rPr lang="en-US" altLang="en-US" dirty="0"/>
              <a:t>    3. A good Bible illustration is the book of Esther. </a:t>
            </a:r>
          </a:p>
          <a:p>
            <a:pPr eaLnBrk="1" hangingPunct="1">
              <a:spcBef>
                <a:spcPct val="0"/>
              </a:spcBef>
            </a:pPr>
            <a:r>
              <a:rPr lang="en-US" altLang="en-US" dirty="0"/>
              <a:t>    4. God’s name isn’t found in the book of Esther, but He was clearly at work. </a:t>
            </a:r>
          </a:p>
          <a:p>
            <a:pPr eaLnBrk="1" hangingPunct="1">
              <a:spcBef>
                <a:spcPct val="0"/>
              </a:spcBef>
            </a:pPr>
            <a:r>
              <a:rPr lang="en-US" altLang="en-US" dirty="0"/>
              <a:t>    5. It is in these anonymous, or behind the scenes actions, that the difficulty of providence lies. </a:t>
            </a:r>
          </a:p>
          <a:p>
            <a:pPr eaLnBrk="1" hangingPunct="1">
              <a:spcBef>
                <a:spcPct val="0"/>
              </a:spcBef>
            </a:pPr>
            <a:r>
              <a:rPr lang="en-US" altLang="en-US" dirty="0"/>
              <a:t>    6. Another person has compared it to a stage production: </a:t>
            </a:r>
          </a:p>
          <a:p>
            <a:pPr eaLnBrk="1" hangingPunct="1">
              <a:spcBef>
                <a:spcPct val="0"/>
              </a:spcBef>
            </a:pPr>
            <a:r>
              <a:rPr lang="en-US" altLang="en-US" dirty="0"/>
              <a:t>&gt;&gt;&gt;&gt;&gt;&gt;&gt;&gt;&gt;&gt;&gt;</a:t>
            </a:r>
          </a:p>
          <a:p>
            <a:pPr eaLnBrk="1" hangingPunct="1">
              <a:spcBef>
                <a:spcPct val="0"/>
              </a:spcBef>
            </a:pPr>
            <a:r>
              <a:rPr lang="en-US" altLang="en-US" dirty="0"/>
              <a:t>    1. God sets the stage while the curtain is closed and He remains out-of-sight when the curtain goes up. </a:t>
            </a:r>
          </a:p>
          <a:p>
            <a:pPr eaLnBrk="1" hangingPunct="1">
              <a:spcBef>
                <a:spcPct val="0"/>
              </a:spcBef>
            </a:pPr>
            <a:r>
              <a:rPr lang="en-US" altLang="en-US" dirty="0"/>
              <a:t>&gt;&gt;&gt;&gt;&gt;&gt;&gt;&gt;&gt;&gt;&gt;</a:t>
            </a:r>
          </a:p>
          <a:p>
            <a:pPr eaLnBrk="1" hangingPunct="1">
              <a:spcBef>
                <a:spcPct val="0"/>
              </a:spcBef>
            </a:pPr>
            <a:r>
              <a:rPr lang="en-US" altLang="en-US" dirty="0"/>
              <a:t>    2. There is no question that God is working – that His hand is in the glove of all human history. </a:t>
            </a:r>
          </a:p>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EB6439F8-402C-4186-828D-AD809ADC4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B4BBD2-4B62-4E4B-81E9-B8118C9369C9}"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6400" y="5229225"/>
            <a:ext cx="10297584" cy="762000"/>
          </a:xfrm>
        </p:spPr>
        <p:txBody>
          <a:bodyPr anchor="b"/>
          <a:lstStyle>
            <a:lvl1pPr algn="l">
              <a:defRPr/>
            </a:lvl1pPr>
          </a:lstStyle>
          <a:p>
            <a:pPr lvl="0"/>
            <a:r>
              <a:rPr lang="en-US" noProof="0"/>
              <a:t>Click to edit title style</a:t>
            </a:r>
          </a:p>
        </p:txBody>
      </p:sp>
      <p:sp>
        <p:nvSpPr>
          <p:cNvPr id="36867" name="Rectangle 3"/>
          <p:cNvSpPr>
            <a:spLocks noGrp="1" noChangeArrowheads="1"/>
          </p:cNvSpPr>
          <p:nvPr>
            <p:ph type="subTitle" idx="1"/>
          </p:nvPr>
        </p:nvSpPr>
        <p:spPr>
          <a:xfrm>
            <a:off x="406400" y="6021388"/>
            <a:ext cx="10297584" cy="792162"/>
          </a:xfrm>
        </p:spPr>
        <p:txBody>
          <a:bodyPr/>
          <a:lstStyle>
            <a:lvl1pPr marL="0" indent="0">
              <a:buFont typeface="Wingdings" pitchFamily="2" charset="2"/>
              <a:buNone/>
              <a:defRPr/>
            </a:lvl1pPr>
          </a:lstStyle>
          <a:p>
            <a:pPr lvl="0"/>
            <a:r>
              <a:rPr lang="en-US" noProof="0"/>
              <a:t>Click to edit subtitle style</a:t>
            </a:r>
          </a:p>
        </p:txBody>
      </p:sp>
      <p:sp>
        <p:nvSpPr>
          <p:cNvPr id="4" name="Rectangle 4">
            <a:extLst>
              <a:ext uri="{FF2B5EF4-FFF2-40B4-BE49-F238E27FC236}">
                <a16:creationId xmlns:a16="http://schemas.microsoft.com/office/drawing/2014/main" id="{C7902D69-18E8-442A-A3A2-8FE29C51B9CA}"/>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660B5E-9065-4DA7-88ED-704FF0EC6D7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E94D6F-10CE-4A86-8403-00B05F753CD9}"/>
              </a:ext>
            </a:extLst>
          </p:cNvPr>
          <p:cNvSpPr>
            <a:spLocks noGrp="1" noChangeArrowheads="1"/>
          </p:cNvSpPr>
          <p:nvPr>
            <p:ph type="sldNum" sz="quarter" idx="12"/>
          </p:nvPr>
        </p:nvSpPr>
        <p:spPr/>
        <p:txBody>
          <a:bodyPr/>
          <a:lstStyle>
            <a:lvl1pPr>
              <a:defRPr smtClean="0"/>
            </a:lvl1pPr>
          </a:lstStyle>
          <a:p>
            <a:pPr>
              <a:defRPr/>
            </a:pPr>
            <a:fld id="{2C3BE475-B44A-4D01-873B-4833B0498BDC}" type="slidenum">
              <a:rPr lang="en-US" altLang="en-US"/>
              <a:pPr>
                <a:defRPr/>
              </a:pPr>
              <a:t>‹#›</a:t>
            </a:fld>
            <a:endParaRPr lang="en-US" altLang="en-US"/>
          </a:p>
        </p:txBody>
      </p:sp>
    </p:spTree>
    <p:extLst>
      <p:ext uri="{BB962C8B-B14F-4D97-AF65-F5344CB8AC3E}">
        <p14:creationId xmlns:p14="http://schemas.microsoft.com/office/powerpoint/2010/main" val="2653902716"/>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4E8C84-D4A1-4E06-B60F-08D464A726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C465A1-124B-4516-9541-2B3D2DD7A6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F1CD99-C192-4D5B-ABA7-B246563B739A}"/>
              </a:ext>
            </a:extLst>
          </p:cNvPr>
          <p:cNvSpPr>
            <a:spLocks noGrp="1" noChangeArrowheads="1"/>
          </p:cNvSpPr>
          <p:nvPr>
            <p:ph type="sldNum" sz="quarter" idx="12"/>
          </p:nvPr>
        </p:nvSpPr>
        <p:spPr>
          <a:ln/>
        </p:spPr>
        <p:txBody>
          <a:bodyPr/>
          <a:lstStyle>
            <a:lvl1pPr>
              <a:defRPr/>
            </a:lvl1pPr>
          </a:lstStyle>
          <a:p>
            <a:pPr>
              <a:defRPr/>
            </a:pPr>
            <a:fld id="{6A617BE0-E486-4F0C-A6A9-34B65D33F01B}" type="slidenum">
              <a:rPr lang="en-US" altLang="en-US"/>
              <a:pPr>
                <a:defRPr/>
              </a:pPr>
              <a:t>‹#›</a:t>
            </a:fld>
            <a:endParaRPr lang="en-US" altLang="en-US"/>
          </a:p>
        </p:txBody>
      </p:sp>
    </p:spTree>
    <p:extLst>
      <p:ext uri="{BB962C8B-B14F-4D97-AF65-F5344CB8AC3E}">
        <p14:creationId xmlns:p14="http://schemas.microsoft.com/office/powerpoint/2010/main" val="1108895120"/>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33376"/>
            <a:ext cx="2565400" cy="6170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333376"/>
            <a:ext cx="7493000" cy="6170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49B2A5-8084-49B5-BE45-8C6DCC66D1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053FC4-8BAB-47CD-9B18-07C936B8D8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ED961E-417A-4D1F-AA24-8CC7B0DCC918}"/>
              </a:ext>
            </a:extLst>
          </p:cNvPr>
          <p:cNvSpPr>
            <a:spLocks noGrp="1" noChangeArrowheads="1"/>
          </p:cNvSpPr>
          <p:nvPr>
            <p:ph type="sldNum" sz="quarter" idx="12"/>
          </p:nvPr>
        </p:nvSpPr>
        <p:spPr>
          <a:ln/>
        </p:spPr>
        <p:txBody>
          <a:bodyPr/>
          <a:lstStyle>
            <a:lvl1pPr>
              <a:defRPr/>
            </a:lvl1pPr>
          </a:lstStyle>
          <a:p>
            <a:pPr>
              <a:defRPr/>
            </a:pPr>
            <a:fld id="{A06E2897-8B18-49D0-AAE9-EF70559882E2}" type="slidenum">
              <a:rPr lang="en-US" altLang="en-US"/>
              <a:pPr>
                <a:defRPr/>
              </a:pPr>
              <a:t>‹#›</a:t>
            </a:fld>
            <a:endParaRPr lang="en-US" altLang="en-US"/>
          </a:p>
        </p:txBody>
      </p:sp>
    </p:spTree>
    <p:extLst>
      <p:ext uri="{BB962C8B-B14F-4D97-AF65-F5344CB8AC3E}">
        <p14:creationId xmlns:p14="http://schemas.microsoft.com/office/powerpoint/2010/main" val="1891401777"/>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ADC5B6-273D-45EB-A593-B4D57A97FB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36176A-83EA-4A7C-A527-4E894DFCE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3555D2-ECFD-4A45-BF1A-826AB3D5BA3D}"/>
              </a:ext>
            </a:extLst>
          </p:cNvPr>
          <p:cNvSpPr>
            <a:spLocks noGrp="1" noChangeArrowheads="1"/>
          </p:cNvSpPr>
          <p:nvPr>
            <p:ph type="sldNum" sz="quarter" idx="12"/>
          </p:nvPr>
        </p:nvSpPr>
        <p:spPr>
          <a:ln/>
        </p:spPr>
        <p:txBody>
          <a:bodyPr/>
          <a:lstStyle>
            <a:lvl1pPr>
              <a:defRPr/>
            </a:lvl1pPr>
          </a:lstStyle>
          <a:p>
            <a:pPr>
              <a:defRPr/>
            </a:pPr>
            <a:fld id="{4C103A5E-ADDA-406D-9880-9251282F8E91}" type="slidenum">
              <a:rPr lang="en-US" altLang="en-US"/>
              <a:pPr>
                <a:defRPr/>
              </a:pPr>
              <a:t>‹#›</a:t>
            </a:fld>
            <a:endParaRPr lang="en-US" altLang="en-US"/>
          </a:p>
        </p:txBody>
      </p:sp>
    </p:spTree>
    <p:extLst>
      <p:ext uri="{BB962C8B-B14F-4D97-AF65-F5344CB8AC3E}">
        <p14:creationId xmlns:p14="http://schemas.microsoft.com/office/powerpoint/2010/main" val="2404465497"/>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77E0951-D835-4518-94FD-914D75801C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53E692-2BEF-4401-91BD-D2AE6FD3A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F31724-4312-4E03-AB0A-EA35CD9633DA}"/>
              </a:ext>
            </a:extLst>
          </p:cNvPr>
          <p:cNvSpPr>
            <a:spLocks noGrp="1" noChangeArrowheads="1"/>
          </p:cNvSpPr>
          <p:nvPr>
            <p:ph type="sldNum" sz="quarter" idx="12"/>
          </p:nvPr>
        </p:nvSpPr>
        <p:spPr>
          <a:ln/>
        </p:spPr>
        <p:txBody>
          <a:bodyPr/>
          <a:lstStyle>
            <a:lvl1pPr>
              <a:defRPr/>
            </a:lvl1pPr>
          </a:lstStyle>
          <a:p>
            <a:pPr>
              <a:defRPr/>
            </a:pPr>
            <a:fld id="{95B3BC6F-21FD-4C27-95F2-0BFC94B05683}" type="slidenum">
              <a:rPr lang="en-US" altLang="en-US"/>
              <a:pPr>
                <a:defRPr/>
              </a:pPr>
              <a:t>‹#›</a:t>
            </a:fld>
            <a:endParaRPr lang="en-US" altLang="en-US"/>
          </a:p>
        </p:txBody>
      </p:sp>
    </p:spTree>
    <p:extLst>
      <p:ext uri="{BB962C8B-B14F-4D97-AF65-F5344CB8AC3E}">
        <p14:creationId xmlns:p14="http://schemas.microsoft.com/office/powerpoint/2010/main" val="3869077017"/>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0292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752600"/>
            <a:ext cx="50292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83775E-6184-4A41-BE4D-39822AD122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BB1C31-A67A-44AA-A41E-933F57421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D000F2-38B2-48A4-8273-BAFF98B66AC4}"/>
              </a:ext>
            </a:extLst>
          </p:cNvPr>
          <p:cNvSpPr>
            <a:spLocks noGrp="1" noChangeArrowheads="1"/>
          </p:cNvSpPr>
          <p:nvPr>
            <p:ph type="sldNum" sz="quarter" idx="12"/>
          </p:nvPr>
        </p:nvSpPr>
        <p:spPr>
          <a:ln/>
        </p:spPr>
        <p:txBody>
          <a:bodyPr/>
          <a:lstStyle>
            <a:lvl1pPr>
              <a:defRPr/>
            </a:lvl1pPr>
          </a:lstStyle>
          <a:p>
            <a:pPr>
              <a:defRPr/>
            </a:pPr>
            <a:fld id="{CF3AC1BE-88FA-4737-9178-5F137CED0605}" type="slidenum">
              <a:rPr lang="en-US" altLang="en-US"/>
              <a:pPr>
                <a:defRPr/>
              </a:pPr>
              <a:t>‹#›</a:t>
            </a:fld>
            <a:endParaRPr lang="en-US" altLang="en-US"/>
          </a:p>
        </p:txBody>
      </p:sp>
    </p:spTree>
    <p:extLst>
      <p:ext uri="{BB962C8B-B14F-4D97-AF65-F5344CB8AC3E}">
        <p14:creationId xmlns:p14="http://schemas.microsoft.com/office/powerpoint/2010/main" val="3115906017"/>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8DBF9A-F039-49D0-93EC-D0582AFF066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FAAE71-B578-4EF7-B78E-D9B121BA79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664C419-5104-49AA-97C5-98E46EE146CD}"/>
              </a:ext>
            </a:extLst>
          </p:cNvPr>
          <p:cNvSpPr>
            <a:spLocks noGrp="1" noChangeArrowheads="1"/>
          </p:cNvSpPr>
          <p:nvPr>
            <p:ph type="sldNum" sz="quarter" idx="12"/>
          </p:nvPr>
        </p:nvSpPr>
        <p:spPr>
          <a:ln/>
        </p:spPr>
        <p:txBody>
          <a:bodyPr/>
          <a:lstStyle>
            <a:lvl1pPr>
              <a:defRPr/>
            </a:lvl1pPr>
          </a:lstStyle>
          <a:p>
            <a:pPr>
              <a:defRPr/>
            </a:pPr>
            <a:fld id="{D81216A0-DB14-43DA-8179-85CD602F8F51}" type="slidenum">
              <a:rPr lang="en-US" altLang="en-US"/>
              <a:pPr>
                <a:defRPr/>
              </a:pPr>
              <a:t>‹#›</a:t>
            </a:fld>
            <a:endParaRPr lang="en-US" altLang="en-US"/>
          </a:p>
        </p:txBody>
      </p:sp>
    </p:spTree>
    <p:extLst>
      <p:ext uri="{BB962C8B-B14F-4D97-AF65-F5344CB8AC3E}">
        <p14:creationId xmlns:p14="http://schemas.microsoft.com/office/powerpoint/2010/main" val="59446670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0C78583-27DA-492F-9E0D-50E6E4471AC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DA72E5D-6491-4702-B8D0-0BA5C907E4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018968-8F66-4B0E-A015-3FF244A9C4BD}"/>
              </a:ext>
            </a:extLst>
          </p:cNvPr>
          <p:cNvSpPr>
            <a:spLocks noGrp="1" noChangeArrowheads="1"/>
          </p:cNvSpPr>
          <p:nvPr>
            <p:ph type="sldNum" sz="quarter" idx="12"/>
          </p:nvPr>
        </p:nvSpPr>
        <p:spPr>
          <a:ln/>
        </p:spPr>
        <p:txBody>
          <a:bodyPr/>
          <a:lstStyle>
            <a:lvl1pPr>
              <a:defRPr/>
            </a:lvl1pPr>
          </a:lstStyle>
          <a:p>
            <a:pPr>
              <a:defRPr/>
            </a:pPr>
            <a:fld id="{A1468C9B-F1E0-4FF7-94DF-36DA010D7E54}" type="slidenum">
              <a:rPr lang="en-US" altLang="en-US"/>
              <a:pPr>
                <a:defRPr/>
              </a:pPr>
              <a:t>‹#›</a:t>
            </a:fld>
            <a:endParaRPr lang="en-US" altLang="en-US"/>
          </a:p>
        </p:txBody>
      </p:sp>
    </p:spTree>
    <p:extLst>
      <p:ext uri="{BB962C8B-B14F-4D97-AF65-F5344CB8AC3E}">
        <p14:creationId xmlns:p14="http://schemas.microsoft.com/office/powerpoint/2010/main" val="2166174993"/>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593909-4FA4-4062-ABCB-C1B87E60C50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78BEB6-CB1F-4DF0-AB49-D284281C9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AA57A4-A339-4016-AF59-D8D8F9E9499A}"/>
              </a:ext>
            </a:extLst>
          </p:cNvPr>
          <p:cNvSpPr>
            <a:spLocks noGrp="1" noChangeArrowheads="1"/>
          </p:cNvSpPr>
          <p:nvPr>
            <p:ph type="sldNum" sz="quarter" idx="12"/>
          </p:nvPr>
        </p:nvSpPr>
        <p:spPr>
          <a:ln/>
        </p:spPr>
        <p:txBody>
          <a:bodyPr/>
          <a:lstStyle>
            <a:lvl1pPr>
              <a:defRPr/>
            </a:lvl1pPr>
          </a:lstStyle>
          <a:p>
            <a:pPr>
              <a:defRPr/>
            </a:pPr>
            <a:fld id="{943C1574-FA3E-4C72-B643-F9F8CFF4427C}" type="slidenum">
              <a:rPr lang="en-US" altLang="en-US"/>
              <a:pPr>
                <a:defRPr/>
              </a:pPr>
              <a:t>‹#›</a:t>
            </a:fld>
            <a:endParaRPr lang="en-US" altLang="en-US"/>
          </a:p>
        </p:txBody>
      </p:sp>
    </p:spTree>
    <p:extLst>
      <p:ext uri="{BB962C8B-B14F-4D97-AF65-F5344CB8AC3E}">
        <p14:creationId xmlns:p14="http://schemas.microsoft.com/office/powerpoint/2010/main" val="4089190590"/>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5E748A-EC2C-4A84-8E80-384F4E5F73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391EC5-90E6-4BE5-BA76-C8A817462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453711-156C-47F7-8DB1-2E1E2EE8C049}"/>
              </a:ext>
            </a:extLst>
          </p:cNvPr>
          <p:cNvSpPr>
            <a:spLocks noGrp="1" noChangeArrowheads="1"/>
          </p:cNvSpPr>
          <p:nvPr>
            <p:ph type="sldNum" sz="quarter" idx="12"/>
          </p:nvPr>
        </p:nvSpPr>
        <p:spPr>
          <a:ln/>
        </p:spPr>
        <p:txBody>
          <a:bodyPr/>
          <a:lstStyle>
            <a:lvl1pPr>
              <a:defRPr/>
            </a:lvl1pPr>
          </a:lstStyle>
          <a:p>
            <a:pPr>
              <a:defRPr/>
            </a:pPr>
            <a:fld id="{9906C302-0C46-4B2E-B3A8-546ADAC1F912}" type="slidenum">
              <a:rPr lang="en-US" altLang="en-US"/>
              <a:pPr>
                <a:defRPr/>
              </a:pPr>
              <a:t>‹#›</a:t>
            </a:fld>
            <a:endParaRPr lang="en-US" altLang="en-US"/>
          </a:p>
        </p:txBody>
      </p:sp>
    </p:spTree>
    <p:extLst>
      <p:ext uri="{BB962C8B-B14F-4D97-AF65-F5344CB8AC3E}">
        <p14:creationId xmlns:p14="http://schemas.microsoft.com/office/powerpoint/2010/main" val="720219300"/>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420ED0-C9A1-4450-8DB9-B502E4A8C9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701970-9406-4F50-822C-EDB6ACEFD2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845FFC-1172-48F7-99C5-5224182C9083}"/>
              </a:ext>
            </a:extLst>
          </p:cNvPr>
          <p:cNvSpPr>
            <a:spLocks noGrp="1" noChangeArrowheads="1"/>
          </p:cNvSpPr>
          <p:nvPr>
            <p:ph type="sldNum" sz="quarter" idx="12"/>
          </p:nvPr>
        </p:nvSpPr>
        <p:spPr>
          <a:ln/>
        </p:spPr>
        <p:txBody>
          <a:bodyPr/>
          <a:lstStyle>
            <a:lvl1pPr>
              <a:defRPr/>
            </a:lvl1pPr>
          </a:lstStyle>
          <a:p>
            <a:pPr>
              <a:defRPr/>
            </a:pPr>
            <a:fld id="{53BA0763-7D44-4FCC-98FB-CE524D0DCB24}" type="slidenum">
              <a:rPr lang="en-US" altLang="en-US"/>
              <a:pPr>
                <a:defRPr/>
              </a:pPr>
              <a:t>‹#›</a:t>
            </a:fld>
            <a:endParaRPr lang="en-US" altLang="en-US"/>
          </a:p>
        </p:txBody>
      </p:sp>
    </p:spTree>
    <p:extLst>
      <p:ext uri="{BB962C8B-B14F-4D97-AF65-F5344CB8AC3E}">
        <p14:creationId xmlns:p14="http://schemas.microsoft.com/office/powerpoint/2010/main" val="2777299886"/>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26E2AF-7D68-4199-9F6D-66700FFBC8BE}"/>
              </a:ext>
            </a:extLst>
          </p:cNvPr>
          <p:cNvSpPr>
            <a:spLocks noGrp="1" noChangeArrowheads="1"/>
          </p:cNvSpPr>
          <p:nvPr>
            <p:ph type="title"/>
          </p:nvPr>
        </p:nvSpPr>
        <p:spPr bwMode="auto">
          <a:xfrm>
            <a:off x="1016000" y="333375"/>
            <a:ext cx="10261600" cy="1066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027" name="Rectangle 3">
            <a:extLst>
              <a:ext uri="{FF2B5EF4-FFF2-40B4-BE49-F238E27FC236}">
                <a16:creationId xmlns:a16="http://schemas.microsoft.com/office/drawing/2014/main" id="{2190CFD6-E269-42CF-8887-EB347D8B00F9}"/>
              </a:ext>
            </a:extLst>
          </p:cNvPr>
          <p:cNvSpPr>
            <a:spLocks noGrp="1" noChangeArrowheads="1"/>
          </p:cNvSpPr>
          <p:nvPr>
            <p:ph type="body" idx="1"/>
          </p:nvPr>
        </p:nvSpPr>
        <p:spPr bwMode="auto">
          <a:xfrm>
            <a:off x="1016000" y="1752600"/>
            <a:ext cx="10261600" cy="47513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a:extLst>
              <a:ext uri="{FF2B5EF4-FFF2-40B4-BE49-F238E27FC236}">
                <a16:creationId xmlns:a16="http://schemas.microsoft.com/office/drawing/2014/main" id="{89D9A9F9-1717-49E9-A355-1D1AC5E3CE84}"/>
              </a:ext>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5845" name="Rectangle 5">
            <a:extLst>
              <a:ext uri="{FF2B5EF4-FFF2-40B4-BE49-F238E27FC236}">
                <a16:creationId xmlns:a16="http://schemas.microsoft.com/office/drawing/2014/main" id="{3B87CAA3-1D25-4274-9CBB-23E32BB74709}"/>
              </a:ext>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5846" name="Rectangle 6">
            <a:extLst>
              <a:ext uri="{FF2B5EF4-FFF2-40B4-BE49-F238E27FC236}">
                <a16:creationId xmlns:a16="http://schemas.microsoft.com/office/drawing/2014/main" id="{C1E0B7BA-319B-4744-A0B5-7B17B1987D1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1231385-9D75-4AA5-B071-1FC9F60D6CD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ssolve/>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umanityhealing.net/2011/05/the-wheels-of-providence-i/"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j-sainsbury.co.uk/museum/media/clock.jpg&amp;imgrefurl=http://www.j-sainsbury.co.uk/museum/download.htm&amp;h=1122&amp;w=794&amp;sz=48&amp;tbnid=K9KjSE2qTCQJ:&amp;tbnh=150&amp;tbnw=106&amp;start=5&amp;prev=/images%3Fq%3Dclock%26hl%3Den%26lr%3D%26sa%3D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members.aol.com/dwms95/web/Dictionary.jpg&amp;imgrefurl=http://members.aol.com/dwms95/web/Dictionaries.html&amp;h=230&amp;w=286&amp;sz=6&amp;tbnid=aVQc6Hrz-zUJ:&amp;tbnh=88&amp;tbnw=109&amp;start=11&amp;prev=/images%3Fq%3Ddictionary%26hl%3Den%26lr%3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wave, surfing, man&#10;&#10;Description automatically generated">
            <a:extLst>
              <a:ext uri="{FF2B5EF4-FFF2-40B4-BE49-F238E27FC236}">
                <a16:creationId xmlns:a16="http://schemas.microsoft.com/office/drawing/2014/main" id="{14C64F1C-B410-4E62-91F2-562B76F043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000"/>
          <a:stretch/>
        </p:blipFill>
        <p:spPr>
          <a:xfrm>
            <a:off x="0" y="0"/>
            <a:ext cx="12344400" cy="6858000"/>
          </a:xfrm>
          <a:prstGeom prst="rect">
            <a:avLst/>
          </a:prstGeom>
        </p:spPr>
      </p:pic>
      <p:sp>
        <p:nvSpPr>
          <p:cNvPr id="5" name="TextBox 4">
            <a:extLst>
              <a:ext uri="{FF2B5EF4-FFF2-40B4-BE49-F238E27FC236}">
                <a16:creationId xmlns:a16="http://schemas.microsoft.com/office/drawing/2014/main" id="{7D57E1A6-913F-43C9-99F3-F39E3656161C}"/>
              </a:ext>
            </a:extLst>
          </p:cNvPr>
          <p:cNvSpPr txBox="1"/>
          <p:nvPr/>
        </p:nvSpPr>
        <p:spPr>
          <a:xfrm>
            <a:off x="609600" y="4488359"/>
            <a:ext cx="9546909" cy="769441"/>
          </a:xfrm>
          <a:prstGeom prst="rect">
            <a:avLst/>
          </a:prstGeom>
          <a:noFill/>
        </p:spPr>
        <p:txBody>
          <a:bodyPr wrap="none" rtlCol="0">
            <a:spAutoFit/>
          </a:bodyPr>
          <a:lstStyle/>
          <a:p>
            <a:r>
              <a:rPr lang="en-US" sz="4400" dirty="0"/>
              <a:t>Worship Him Who Controls the Universe</a:t>
            </a:r>
          </a:p>
        </p:txBody>
      </p:sp>
      <p:sp>
        <p:nvSpPr>
          <p:cNvPr id="6" name="TextBox 5">
            <a:extLst>
              <a:ext uri="{FF2B5EF4-FFF2-40B4-BE49-F238E27FC236}">
                <a16:creationId xmlns:a16="http://schemas.microsoft.com/office/drawing/2014/main" id="{88F9E04F-7B43-4F70-B32B-36AAA4B46103}"/>
              </a:ext>
            </a:extLst>
          </p:cNvPr>
          <p:cNvSpPr txBox="1"/>
          <p:nvPr/>
        </p:nvSpPr>
        <p:spPr>
          <a:xfrm>
            <a:off x="685800" y="5334000"/>
            <a:ext cx="3294492" cy="830997"/>
          </a:xfrm>
          <a:prstGeom prst="rect">
            <a:avLst/>
          </a:prstGeom>
          <a:noFill/>
        </p:spPr>
        <p:txBody>
          <a:bodyPr wrap="none" rtlCol="0">
            <a:spAutoFit/>
          </a:bodyPr>
          <a:lstStyle/>
          <a:p>
            <a:r>
              <a:rPr lang="en-US" dirty="0">
                <a:solidFill>
                  <a:schemeClr val="tx1">
                    <a:lumMod val="50000"/>
                  </a:schemeClr>
                </a:solidFill>
              </a:rPr>
              <a:t>Ranger Church of Christ </a:t>
            </a:r>
          </a:p>
          <a:p>
            <a:r>
              <a:rPr lang="en-US" dirty="0">
                <a:solidFill>
                  <a:schemeClr val="tx1">
                    <a:lumMod val="50000"/>
                  </a:schemeClr>
                </a:solidFill>
              </a:rPr>
              <a:t>Mesquite and Rusk St. </a:t>
            </a:r>
          </a:p>
        </p:txBody>
      </p:sp>
    </p:spTree>
    <p:extLst>
      <p:ext uri="{BB962C8B-B14F-4D97-AF65-F5344CB8AC3E}">
        <p14:creationId xmlns:p14="http://schemas.microsoft.com/office/powerpoint/2010/main" val="2241935518"/>
      </p:ext>
    </p:extLst>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BB91235-76D1-4E90-8EFA-00DFF20E89D7}"/>
              </a:ext>
            </a:extLst>
          </p:cNvPr>
          <p:cNvSpPr>
            <a:spLocks noGrp="1" noChangeArrowheads="1"/>
          </p:cNvSpPr>
          <p:nvPr>
            <p:ph type="title"/>
          </p:nvPr>
        </p:nvSpPr>
        <p:spPr/>
        <p:txBody>
          <a:bodyPr/>
          <a:lstStyle/>
          <a:p>
            <a:r>
              <a:rPr lang="en-US" altLang="en-US"/>
              <a:t>Prayer and Providence:</a:t>
            </a:r>
          </a:p>
        </p:txBody>
      </p:sp>
      <p:sp>
        <p:nvSpPr>
          <p:cNvPr id="18435" name="Rectangle 3">
            <a:extLst>
              <a:ext uri="{FF2B5EF4-FFF2-40B4-BE49-F238E27FC236}">
                <a16:creationId xmlns:a16="http://schemas.microsoft.com/office/drawing/2014/main" id="{4CB4A324-AE1F-4AD4-B3BA-BC53DB352972}"/>
              </a:ext>
            </a:extLst>
          </p:cNvPr>
          <p:cNvSpPr>
            <a:spLocks noGrp="1" noChangeArrowheads="1"/>
          </p:cNvSpPr>
          <p:nvPr>
            <p:ph type="body" idx="1"/>
          </p:nvPr>
        </p:nvSpPr>
        <p:spPr>
          <a:xfrm>
            <a:off x="609600" y="2133600"/>
            <a:ext cx="10972800" cy="4038600"/>
          </a:xfrm>
        </p:spPr>
        <p:txBody>
          <a:bodyPr/>
          <a:lstStyle/>
          <a:p>
            <a:r>
              <a:rPr lang="en-US" altLang="en-US" dirty="0"/>
              <a:t>Certainly everyone is the recipient of God’s general providence (</a:t>
            </a:r>
            <a:r>
              <a:rPr lang="en-US" altLang="en-US" b="1" dirty="0"/>
              <a:t>Matthew 5:45</a:t>
            </a:r>
            <a:r>
              <a:rPr lang="en-US" altLang="en-US" dirty="0"/>
              <a:t>), but Christians receive special providence in answer to prayer (</a:t>
            </a:r>
            <a:r>
              <a:rPr lang="en-US" altLang="en-US" b="1" dirty="0"/>
              <a:t>John 15:7; James 5:16; 1 Peter 3:12; 1 John 5:14-15</a:t>
            </a:r>
            <a:r>
              <a:rPr lang="en-US" altLang="en-US" dirty="0"/>
              <a:t>). </a:t>
            </a:r>
          </a:p>
          <a:p>
            <a:r>
              <a:rPr lang="en-US" altLang="en-US" dirty="0"/>
              <a:t>Not everything that happens to us with each new day is good. (</a:t>
            </a:r>
            <a:r>
              <a:rPr lang="en-US" altLang="en-US" b="1" i="1" dirty="0"/>
              <a:t>Ecclesiastes 7:8; Psalm 31:15; 75:6-7; cf. 1 Samuel 2;6,7; Proverbs 16:1, 9; Romans 8:28)</a:t>
            </a:r>
            <a:endParaRPr lang="en-US" altLang="en-US" dirty="0"/>
          </a:p>
          <a:p>
            <a:endParaRPr lang="en-US" alt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50DAA1-64C2-4C5E-9819-E8CE598CC56D}"/>
              </a:ext>
            </a:extLst>
          </p:cNvPr>
          <p:cNvSpPr>
            <a:spLocks noGrp="1" noChangeArrowheads="1"/>
          </p:cNvSpPr>
          <p:nvPr>
            <p:ph type="title"/>
          </p:nvPr>
        </p:nvSpPr>
        <p:spPr>
          <a:xfrm>
            <a:off x="2743200" y="304800"/>
            <a:ext cx="7696200" cy="1066800"/>
          </a:xfrm>
        </p:spPr>
        <p:txBody>
          <a:bodyPr/>
          <a:lstStyle/>
          <a:p>
            <a:r>
              <a:rPr lang="en-US" altLang="en-US" b="1"/>
              <a:t>Providence: A Difficulty</a:t>
            </a:r>
          </a:p>
        </p:txBody>
      </p:sp>
      <p:sp>
        <p:nvSpPr>
          <p:cNvPr id="11267" name="Rectangle 3">
            <a:extLst>
              <a:ext uri="{FF2B5EF4-FFF2-40B4-BE49-F238E27FC236}">
                <a16:creationId xmlns:a16="http://schemas.microsoft.com/office/drawing/2014/main" id="{83A0590B-ECB6-4A35-BFED-9A48EDA021F6}"/>
              </a:ext>
            </a:extLst>
          </p:cNvPr>
          <p:cNvSpPr>
            <a:spLocks noGrp="1" noChangeArrowheads="1"/>
          </p:cNvSpPr>
          <p:nvPr>
            <p:ph type="body" idx="1"/>
          </p:nvPr>
        </p:nvSpPr>
        <p:spPr>
          <a:xfrm>
            <a:off x="609600" y="2209800"/>
            <a:ext cx="10972800" cy="4294188"/>
          </a:xfrm>
        </p:spPr>
        <p:txBody>
          <a:bodyPr/>
          <a:lstStyle/>
          <a:p>
            <a:r>
              <a:rPr lang="en-US" altLang="en-US" dirty="0"/>
              <a:t>Paul Harvey once defined providence as “God acting anonymously.” </a:t>
            </a:r>
          </a:p>
          <a:p>
            <a:r>
              <a:rPr lang="en-US" altLang="en-US" dirty="0"/>
              <a:t>God sets the stage while the curtain is closed and is out-of-sight when the curtain goes up. </a:t>
            </a:r>
          </a:p>
          <a:p>
            <a:r>
              <a:rPr lang="en-US" altLang="en-US" dirty="0"/>
              <a:t>There is no question that God is working – that His hand is in the glove of history.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3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plus(out)">
                                      <p:cBhvr>
                                        <p:cTn id="13" dur="2000"/>
                                        <p:tgtEl>
                                          <p:spTgt spid="1126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32" fill="hold" grpId="0"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plus(out)">
                                      <p:cBhvr>
                                        <p:cTn id="18"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F5CC2E4-8768-4F76-9020-191012D1AB27}"/>
              </a:ext>
            </a:extLst>
          </p:cNvPr>
          <p:cNvSpPr>
            <a:spLocks noGrp="1" noChangeArrowheads="1"/>
          </p:cNvSpPr>
          <p:nvPr>
            <p:ph type="body" idx="1"/>
          </p:nvPr>
        </p:nvSpPr>
        <p:spPr>
          <a:xfrm>
            <a:off x="609600" y="2209800"/>
            <a:ext cx="10972800" cy="4294188"/>
          </a:xfrm>
        </p:spPr>
        <p:txBody>
          <a:bodyPr/>
          <a:lstStyle/>
          <a:p>
            <a:r>
              <a:rPr lang="en-US" altLang="en-US" dirty="0"/>
              <a:t>However, because God works anonymously, it is hard to know what is and is not providence. </a:t>
            </a:r>
          </a:p>
          <a:p>
            <a:r>
              <a:rPr lang="en-US" altLang="en-US" dirty="0"/>
              <a:t>Even in the Bible individuals often didn’t speak of it dogmatically (cf. </a:t>
            </a:r>
            <a:r>
              <a:rPr lang="en-US" altLang="en-US" b="1" dirty="0"/>
              <a:t>Esther 4:14; Philemon 15</a:t>
            </a:r>
            <a:r>
              <a:rPr lang="en-US" altLang="en-US" dirty="0"/>
              <a:t>).</a:t>
            </a:r>
          </a:p>
          <a:p>
            <a:r>
              <a:rPr lang="en-US" altLang="en-US" dirty="0"/>
              <a:t>Thus providence is a “provable, non-provable” proposition.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Effect transition="in" filter="wipe(down)">
                                      <p:cBhvr>
                                        <p:cTn id="11" dur="500"/>
                                        <p:tgtEl>
                                          <p:spTgt spid="1229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290">
                                            <p:txEl>
                                              <p:pRg st="2" end="2"/>
                                            </p:txEl>
                                          </p:spTgt>
                                        </p:tgtEl>
                                        <p:attrNameLst>
                                          <p:attrName>style.visibility</p:attrName>
                                        </p:attrNameLst>
                                      </p:cBhvr>
                                      <p:to>
                                        <p:strVal val="visible"/>
                                      </p:to>
                                    </p:set>
                                    <p:animEffect transition="in" filter="fade">
                                      <p:cBhvr>
                                        <p:cTn id="16"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08BD6ED-279D-4735-9093-38F084348E79}"/>
              </a:ext>
            </a:extLst>
          </p:cNvPr>
          <p:cNvSpPr>
            <a:spLocks noGrp="1" noChangeArrowheads="1"/>
          </p:cNvSpPr>
          <p:nvPr>
            <p:ph type="title"/>
          </p:nvPr>
        </p:nvSpPr>
        <p:spPr>
          <a:xfrm>
            <a:off x="2057400" y="485776"/>
            <a:ext cx="9525000" cy="581025"/>
          </a:xfrm>
        </p:spPr>
        <p:txBody>
          <a:bodyPr/>
          <a:lstStyle/>
          <a:p>
            <a:pPr>
              <a:defRPr/>
            </a:pPr>
            <a:r>
              <a:rPr lang="en-US" sz="4000" b="1" dirty="0">
                <a:effectLst>
                  <a:outerShdw blurRad="38100" dist="38100" dir="2700000" algn="tl">
                    <a:srgbClr val="000000">
                      <a:alpha val="43137"/>
                    </a:srgbClr>
                  </a:outerShdw>
                </a:effectLst>
              </a:rPr>
              <a:t>God Moves in a Mysterious Way </a:t>
            </a:r>
            <a:r>
              <a:rPr lang="en-US" sz="2800" b="1" dirty="0">
                <a:effectLst>
                  <a:outerShdw blurRad="38100" dist="38100" dir="2700000" algn="tl">
                    <a:srgbClr val="000000">
                      <a:alpha val="43137"/>
                    </a:srgbClr>
                  </a:outerShdw>
                </a:effectLst>
              </a:rPr>
              <a:t>(459)</a:t>
            </a:r>
          </a:p>
        </p:txBody>
      </p:sp>
      <p:sp>
        <p:nvSpPr>
          <p:cNvPr id="13315" name="Rectangle 3">
            <a:extLst>
              <a:ext uri="{FF2B5EF4-FFF2-40B4-BE49-F238E27FC236}">
                <a16:creationId xmlns:a16="http://schemas.microsoft.com/office/drawing/2014/main" id="{FAF6473F-7F4D-4B5B-B0BE-D8F0FD73CE1A}"/>
              </a:ext>
            </a:extLst>
          </p:cNvPr>
          <p:cNvSpPr>
            <a:spLocks noGrp="1" noChangeArrowheads="1"/>
          </p:cNvSpPr>
          <p:nvPr>
            <p:ph type="body" idx="1"/>
          </p:nvPr>
        </p:nvSpPr>
        <p:spPr>
          <a:xfrm>
            <a:off x="685800" y="2057400"/>
            <a:ext cx="10896600" cy="4419600"/>
          </a:xfrm>
        </p:spPr>
        <p:txBody>
          <a:bodyPr/>
          <a:lstStyle/>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God moves in a mysterious way his wonders to perform</a:t>
            </a:r>
          </a:p>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He plants his footsteps in the sea, and rides upon the storm.</a:t>
            </a:r>
          </a:p>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Deep in unfathomable mines of never-failing skill,</a:t>
            </a:r>
          </a:p>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He treasures up his bright designs and works His sovereign will.</a:t>
            </a:r>
          </a:p>
          <a:p>
            <a:pPr>
              <a:lnSpc>
                <a:spcPct val="80000"/>
              </a:lnSpc>
              <a:buFont typeface="Wingdings" panose="05000000000000000000" pitchFamily="2" charset="2"/>
              <a:buNone/>
            </a:pPr>
            <a:endParaRPr lang="en-US" altLang="en-US"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You fearful saints, fresh courage take, the clouds you so much dread</a:t>
            </a:r>
          </a:p>
          <a:p>
            <a:pPr>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Are big with mercy and shall break in blessings on your head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p:tgtEl>
                                          <p:spTgt spid="40962"/>
                                        </p:tgtEl>
                                      </p:cBhvr>
                                    </p:animEffect>
                                    <p:animScale>
                                      <p:cBhvr>
                                        <p:cTn id="7" dur="250" autoRev="1" fill="hold"/>
                                        <p:tgtEl>
                                          <p:spTgt spid="4096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circle(in)">
                                      <p:cBhvr>
                                        <p:cTn id="12" dur="10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circle(in)">
                                      <p:cBhvr>
                                        <p:cTn id="17" dur="10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circle(in)">
                                      <p:cBhvr>
                                        <p:cTn id="22" dur="1000"/>
                                        <p:tgtEl>
                                          <p:spTgt spid="13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circle(in)">
                                      <p:cBhvr>
                                        <p:cTn id="27" dur="1000"/>
                                        <p:tgtEl>
                                          <p:spTgt spid="13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circle(in)">
                                      <p:cBhvr>
                                        <p:cTn id="32" dur="10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circle(in)">
                                      <p:cBhvr>
                                        <p:cTn id="37" dur="1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5D934-FE1B-4E1E-A273-AA2D5E299F5D}"/>
              </a:ext>
            </a:extLst>
          </p:cNvPr>
          <p:cNvSpPr/>
          <p:nvPr/>
        </p:nvSpPr>
        <p:spPr>
          <a:xfrm>
            <a:off x="762000" y="2514600"/>
            <a:ext cx="10972800" cy="2850011"/>
          </a:xfrm>
          <a:prstGeom prst="rect">
            <a:avLst/>
          </a:prstGeom>
        </p:spPr>
        <p:txBody>
          <a:bodyPr wrap="square">
            <a:spAutoFit/>
          </a:bodyPr>
          <a:lstStyle/>
          <a:p>
            <a:pPr>
              <a:lnSpc>
                <a:spcPct val="80000"/>
              </a:lnSpc>
              <a:buFont typeface="Wingdings" panose="05000000000000000000" pitchFamily="2" charset="2"/>
              <a:buNone/>
            </a:pPr>
            <a:r>
              <a:rPr lang="en-US" altLang="en-US" sz="3200" dirty="0"/>
              <a:t>Judge not the Lord by feeble sense, but trust Him for His grace;</a:t>
            </a:r>
          </a:p>
          <a:p>
            <a:pPr>
              <a:lnSpc>
                <a:spcPct val="80000"/>
              </a:lnSpc>
              <a:buFont typeface="Wingdings" panose="05000000000000000000" pitchFamily="2" charset="2"/>
              <a:buNone/>
            </a:pPr>
            <a:r>
              <a:rPr lang="en-US" altLang="en-US" sz="3200" dirty="0"/>
              <a:t>Behind a frowning providence He hides a smiling face</a:t>
            </a:r>
          </a:p>
          <a:p>
            <a:pPr>
              <a:lnSpc>
                <a:spcPct val="80000"/>
              </a:lnSpc>
              <a:buFont typeface="Wingdings" panose="05000000000000000000" pitchFamily="2" charset="2"/>
              <a:buNone/>
            </a:pPr>
            <a:r>
              <a:rPr lang="en-US" altLang="en-US" sz="3200" dirty="0"/>
              <a:t>His purposes will ripen fast, unfolding every hour;</a:t>
            </a:r>
          </a:p>
          <a:p>
            <a:pPr>
              <a:lnSpc>
                <a:spcPct val="80000"/>
              </a:lnSpc>
              <a:buFont typeface="Wingdings" panose="05000000000000000000" pitchFamily="2" charset="2"/>
              <a:buNone/>
            </a:pPr>
            <a:endParaRPr lang="en-US" altLang="en-US" sz="3200" dirty="0"/>
          </a:p>
          <a:p>
            <a:pPr>
              <a:lnSpc>
                <a:spcPct val="80000"/>
              </a:lnSpc>
              <a:buFont typeface="Wingdings" panose="05000000000000000000" pitchFamily="2" charset="2"/>
              <a:buNone/>
            </a:pPr>
            <a:r>
              <a:rPr lang="en-US" altLang="en-US" sz="3200" dirty="0"/>
              <a:t>The bud may have a bitter taste, but sweet will be the flower.</a:t>
            </a:r>
          </a:p>
          <a:p>
            <a:pPr>
              <a:lnSpc>
                <a:spcPct val="80000"/>
              </a:lnSpc>
              <a:buFont typeface="Wingdings" panose="05000000000000000000" pitchFamily="2" charset="2"/>
              <a:buNone/>
            </a:pPr>
            <a:r>
              <a:rPr lang="en-US" altLang="en-US" sz="3200" dirty="0"/>
              <a:t>Blind unbelief is sure to err and scan His work in vain;</a:t>
            </a:r>
          </a:p>
          <a:p>
            <a:pPr>
              <a:lnSpc>
                <a:spcPct val="80000"/>
              </a:lnSpc>
              <a:buFont typeface="Wingdings" panose="05000000000000000000" pitchFamily="2" charset="2"/>
              <a:buNone/>
            </a:pPr>
            <a:r>
              <a:rPr lang="en-US" altLang="en-US" sz="3200" dirty="0"/>
              <a:t>God is His own interpreter, and He will make it plain.</a:t>
            </a:r>
            <a:endParaRPr lang="en-US" sz="3200" dirty="0"/>
          </a:p>
        </p:txBody>
      </p:sp>
    </p:spTree>
    <p:extLst>
      <p:ext uri="{BB962C8B-B14F-4D97-AF65-F5344CB8AC3E}">
        <p14:creationId xmlns:p14="http://schemas.microsoft.com/office/powerpoint/2010/main" val="360824242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1000"/>
                                        <p:tgtEl>
                                          <p:spTgt spid="2">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1000"/>
                                        <p:tgtEl>
                                          <p:spTgt spid="2">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1000"/>
                                        <p:tgtEl>
                                          <p:spTgt spid="2">
                                            <p:txEl>
                                              <p:pRg st="4" end="4"/>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1000"/>
                                        <p:tgtEl>
                                          <p:spTgt spid="2">
                                            <p:txEl>
                                              <p:pRg st="5" end="5"/>
                                            </p:txEl>
                                          </p:spTgt>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8D75907-CBC5-4BBF-AA6C-1C9868885C3C}"/>
              </a:ext>
            </a:extLst>
          </p:cNvPr>
          <p:cNvSpPr>
            <a:spLocks noGrp="1" noChangeArrowheads="1"/>
          </p:cNvSpPr>
          <p:nvPr>
            <p:ph type="title"/>
          </p:nvPr>
        </p:nvSpPr>
        <p:spPr>
          <a:xfrm>
            <a:off x="2133600" y="152401"/>
            <a:ext cx="9448800" cy="1266825"/>
          </a:xfrm>
        </p:spPr>
        <p:txBody>
          <a:bodyPr/>
          <a:lstStyle/>
          <a:p>
            <a:pPr>
              <a:defRPr/>
            </a:pPr>
            <a:r>
              <a:rPr lang="en-US" sz="4000" b="1" dirty="0">
                <a:effectLst>
                  <a:outerShdw blurRad="38100" dist="38100" dir="2700000" algn="tl">
                    <a:srgbClr val="000000">
                      <a:alpha val="43137"/>
                    </a:srgbClr>
                  </a:outerShdw>
                </a:effectLst>
              </a:rPr>
              <a:t>We are close to events of our lives</a:t>
            </a:r>
          </a:p>
        </p:txBody>
      </p:sp>
      <p:sp>
        <p:nvSpPr>
          <p:cNvPr id="2" name="Rectangle 1">
            <a:extLst>
              <a:ext uri="{FF2B5EF4-FFF2-40B4-BE49-F238E27FC236}">
                <a16:creationId xmlns:a16="http://schemas.microsoft.com/office/drawing/2014/main" id="{9C9B2732-9E32-4C3B-9DD2-3CA229892EAD}"/>
              </a:ext>
            </a:extLst>
          </p:cNvPr>
          <p:cNvSpPr>
            <a:spLocks noChangeArrowheads="1"/>
          </p:cNvSpPr>
          <p:nvPr/>
        </p:nvSpPr>
        <p:spPr bwMode="auto">
          <a:xfrm>
            <a:off x="2438400" y="55880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a:cs typeface="Tahoma" panose="020B0604030504040204" pitchFamily="34" charset="0"/>
              </a:rPr>
              <a:t>Illustration: the backside of a quilt top</a:t>
            </a:r>
          </a:p>
        </p:txBody>
      </p:sp>
      <p:sp>
        <p:nvSpPr>
          <p:cNvPr id="3" name="TextBox 2">
            <a:extLst>
              <a:ext uri="{FF2B5EF4-FFF2-40B4-BE49-F238E27FC236}">
                <a16:creationId xmlns:a16="http://schemas.microsoft.com/office/drawing/2014/main" id="{777E412C-92CC-4879-BBBA-CE7EFB2571DF}"/>
              </a:ext>
            </a:extLst>
          </p:cNvPr>
          <p:cNvSpPr txBox="1">
            <a:spLocks noChangeArrowheads="1"/>
          </p:cNvSpPr>
          <p:nvPr/>
        </p:nvSpPr>
        <p:spPr bwMode="auto">
          <a:xfrm>
            <a:off x="2362200" y="4179888"/>
            <a:ext cx="7239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a:cs typeface="Tahoma" panose="020B0604030504040204" pitchFamily="34" charset="0"/>
              </a:rPr>
              <a:t>Joseph gained this perspective later in life (Genesis 50:20). </a:t>
            </a:r>
          </a:p>
        </p:txBody>
      </p:sp>
      <p:sp>
        <p:nvSpPr>
          <p:cNvPr id="4" name="TextBox 3">
            <a:extLst>
              <a:ext uri="{FF2B5EF4-FFF2-40B4-BE49-F238E27FC236}">
                <a16:creationId xmlns:a16="http://schemas.microsoft.com/office/drawing/2014/main" id="{C07C42ED-127A-42C1-81EF-963C4577F920}"/>
              </a:ext>
            </a:extLst>
          </p:cNvPr>
          <p:cNvSpPr txBox="1">
            <a:spLocks noChangeArrowheads="1"/>
          </p:cNvSpPr>
          <p:nvPr/>
        </p:nvSpPr>
        <p:spPr bwMode="auto">
          <a:xfrm>
            <a:off x="2438400" y="2884488"/>
            <a:ext cx="7315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a:cs typeface="Tahoma" panose="020B0604030504040204" pitchFamily="34" charset="0"/>
              </a:rPr>
              <a:t>As we often sing; </a:t>
            </a:r>
          </a:p>
          <a:p>
            <a:pPr>
              <a:spcBef>
                <a:spcPct val="0"/>
              </a:spcBef>
              <a:buClrTx/>
              <a:buSzTx/>
              <a:buFontTx/>
              <a:buNone/>
            </a:pPr>
            <a:r>
              <a:rPr kumimoji="0" lang="en-US" altLang="en-US">
                <a:cs typeface="Tahoma" panose="020B0604030504040204" pitchFamily="34" charset="0"/>
              </a:rPr>
              <a:t>“We will understand it all by and by.” </a:t>
            </a:r>
          </a:p>
        </p:txBody>
      </p:sp>
      <p:sp>
        <p:nvSpPr>
          <p:cNvPr id="5" name="TextBox 4">
            <a:extLst>
              <a:ext uri="{FF2B5EF4-FFF2-40B4-BE49-F238E27FC236}">
                <a16:creationId xmlns:a16="http://schemas.microsoft.com/office/drawing/2014/main" id="{DE2511BD-6963-4615-B8A5-EE673CB215F1}"/>
              </a:ext>
            </a:extLst>
          </p:cNvPr>
          <p:cNvSpPr txBox="1">
            <a:spLocks noChangeArrowheads="1"/>
          </p:cNvSpPr>
          <p:nvPr/>
        </p:nvSpPr>
        <p:spPr bwMode="auto">
          <a:xfrm>
            <a:off x="2514600" y="2046289"/>
            <a:ext cx="5562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Illustration: A Cornfield Maze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BB7F2-B806-40CC-917B-71783B9FFB4A}"/>
              </a:ext>
            </a:extLst>
          </p:cNvPr>
          <p:cNvSpPr txBox="1">
            <a:spLocks noChangeArrowheads="1"/>
          </p:cNvSpPr>
          <p:nvPr/>
        </p:nvSpPr>
        <p:spPr bwMode="auto">
          <a:xfrm>
            <a:off x="685800" y="2046982"/>
            <a:ext cx="998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God does work in the lives of men but they are frequently unaware of it</a:t>
            </a:r>
            <a:r>
              <a:rPr kumimoji="0" lang="en-US" altLang="en-US" sz="2400" dirty="0">
                <a:latin typeface="Times New Roman" panose="02020603050405020304" pitchFamily="18" charset="0"/>
              </a:rPr>
              <a:t>.</a:t>
            </a:r>
          </a:p>
        </p:txBody>
      </p:sp>
      <p:sp>
        <p:nvSpPr>
          <p:cNvPr id="4" name="TextBox 3">
            <a:extLst>
              <a:ext uri="{FF2B5EF4-FFF2-40B4-BE49-F238E27FC236}">
                <a16:creationId xmlns:a16="http://schemas.microsoft.com/office/drawing/2014/main" id="{125F8769-EBC9-4BB6-B9BB-9C9E84D7800D}"/>
              </a:ext>
            </a:extLst>
          </p:cNvPr>
          <p:cNvSpPr txBox="1">
            <a:spLocks noChangeArrowheads="1"/>
          </p:cNvSpPr>
          <p:nvPr/>
        </p:nvSpPr>
        <p:spPr bwMode="auto">
          <a:xfrm>
            <a:off x="685800" y="3342382"/>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Joseph and his brethren were certainly instruments in the providential hand of God yet were unaware of this fact.</a:t>
            </a:r>
          </a:p>
        </p:txBody>
      </p:sp>
      <p:sp>
        <p:nvSpPr>
          <p:cNvPr id="6" name="TextBox 5">
            <a:extLst>
              <a:ext uri="{FF2B5EF4-FFF2-40B4-BE49-F238E27FC236}">
                <a16:creationId xmlns:a16="http://schemas.microsoft.com/office/drawing/2014/main" id="{57E38129-BB8E-4DBD-B1DE-40CE61A32D3D}"/>
              </a:ext>
            </a:extLst>
          </p:cNvPr>
          <p:cNvSpPr txBox="1">
            <a:spLocks noChangeArrowheads="1"/>
          </p:cNvSpPr>
          <p:nvPr/>
        </p:nvSpPr>
        <p:spPr bwMode="auto">
          <a:xfrm>
            <a:off x="685800" y="4929188"/>
            <a:ext cx="108965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God used Cyrus, the Persian king (</a:t>
            </a:r>
            <a:r>
              <a:rPr kumimoji="0" lang="en-US" altLang="en-US" b="1" dirty="0">
                <a:cs typeface="Tahoma" panose="020B0604030504040204" pitchFamily="34" charset="0"/>
              </a:rPr>
              <a:t>2 Chronicles 36:22-23</a:t>
            </a:r>
            <a:r>
              <a:rPr kumimoji="0" lang="en-US" altLang="en-US" dirty="0">
                <a:cs typeface="Tahoma" panose="020B0604030504040204" pitchFamily="34" charset="0"/>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Paul writing epistle">
            <a:extLst>
              <a:ext uri="{FF2B5EF4-FFF2-40B4-BE49-F238E27FC236}">
                <a16:creationId xmlns:a16="http://schemas.microsoft.com/office/drawing/2014/main" id="{49B552C3-C0FE-4441-8891-02AF4402C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760" y="2482056"/>
            <a:ext cx="2981366" cy="369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D5E9CFE-6456-4974-9756-EE1E2B058447}"/>
              </a:ext>
            </a:extLst>
          </p:cNvPr>
          <p:cNvSpPr txBox="1">
            <a:spLocks noChangeArrowheads="1"/>
          </p:cNvSpPr>
          <p:nvPr/>
        </p:nvSpPr>
        <p:spPr bwMode="auto">
          <a:xfrm>
            <a:off x="2590800" y="2159001"/>
            <a:ext cx="217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Wingdings" panose="05000000000000000000" pitchFamily="2" charset="2"/>
              <a:buBlip>
                <a:blip r:embed="rId4"/>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4"/>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sz="3600">
                <a:cs typeface="Tahoma" panose="020B0604030504040204" pitchFamily="34" charset="0"/>
              </a:rPr>
              <a:t>Onesimus</a:t>
            </a:r>
          </a:p>
        </p:txBody>
      </p:sp>
      <p:sp>
        <p:nvSpPr>
          <p:cNvPr id="5" name="TextBox 4">
            <a:extLst>
              <a:ext uri="{FF2B5EF4-FFF2-40B4-BE49-F238E27FC236}">
                <a16:creationId xmlns:a16="http://schemas.microsoft.com/office/drawing/2014/main" id="{D8B8CD3A-DB3D-4305-9E6A-A60E3E41B110}"/>
              </a:ext>
            </a:extLst>
          </p:cNvPr>
          <p:cNvSpPr txBox="1">
            <a:spLocks noChangeArrowheads="1"/>
          </p:cNvSpPr>
          <p:nvPr/>
        </p:nvSpPr>
        <p:spPr bwMode="auto">
          <a:xfrm>
            <a:off x="685800" y="3276601"/>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75000"/>
              <a:buFont typeface="Wingdings" panose="05000000000000000000" pitchFamily="2" charset="2"/>
              <a:buBlip>
                <a:blip r:embed="rId4"/>
              </a:buBlip>
              <a:defRPr kumimoji="1" sz="3200">
                <a:solidFill>
                  <a:schemeClr val="tx1"/>
                </a:solidFill>
                <a:latin typeface="Tahoma" panose="020B0604030504040204" pitchFamily="34" charset="0"/>
              </a:defRPr>
            </a:lvl1pPr>
            <a:lvl2pPr>
              <a:spcBef>
                <a:spcPct val="20000"/>
              </a:spcBef>
              <a:buClr>
                <a:schemeClr val="accent1"/>
              </a:buClr>
              <a:buSzPct val="75000"/>
              <a:buFont typeface="Wingdings" panose="05000000000000000000" pitchFamily="2" charset="2"/>
              <a:buBlip>
                <a:blip r:embed="rId4"/>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4"/>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4"/>
              </a:buBlip>
              <a:defRPr kumimoji="1" sz="2000">
                <a:solidFill>
                  <a:schemeClr val="tx1"/>
                </a:solidFill>
                <a:latin typeface="Tahoma" panose="020B0604030504040204" pitchFamily="34" charset="0"/>
              </a:defRPr>
            </a:lvl9pPr>
          </a:lstStyle>
          <a:p>
            <a:pPr marL="0" lvl="1">
              <a:spcBef>
                <a:spcPct val="0"/>
              </a:spcBef>
              <a:buClrTx/>
              <a:buSzTx/>
              <a:buNone/>
            </a:pPr>
            <a:r>
              <a:rPr kumimoji="0" lang="en-US" altLang="en-US" sz="3200" dirty="0">
                <a:cs typeface="Tahoma" panose="020B0604030504040204" pitchFamily="34" charset="0"/>
              </a:rPr>
              <a:t>Paul sees the possibility of providence here, but not even he, though inspired,  knew for certain.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2F748-BA58-4658-8DFA-CD9CA3769587}"/>
              </a:ext>
            </a:extLst>
          </p:cNvPr>
          <p:cNvSpPr txBox="1"/>
          <p:nvPr/>
        </p:nvSpPr>
        <p:spPr>
          <a:xfrm>
            <a:off x="4102101" y="407989"/>
            <a:ext cx="3897313" cy="923925"/>
          </a:xfrm>
          <a:prstGeom prst="rect">
            <a:avLst/>
          </a:prstGeom>
          <a:noFill/>
        </p:spPr>
        <p:txBody>
          <a:bodyPr wrap="none">
            <a:spAutoFit/>
          </a:bodyPr>
          <a:lstStyle/>
          <a:p>
            <a:pPr algn="ctr">
              <a:defRPr/>
            </a:pPr>
            <a:r>
              <a:rPr lang="en-US" sz="5400" b="1" dirty="0">
                <a:effectLst>
                  <a:outerShdw blurRad="38100" dist="38100" dir="2700000" algn="tl">
                    <a:srgbClr val="000000">
                      <a:alpha val="43137"/>
                    </a:srgbClr>
                  </a:outerShdw>
                </a:effectLst>
                <a:latin typeface="Tahoma" pitchFamily="34" charset="0"/>
                <a:ea typeface="Tahoma" pitchFamily="34" charset="0"/>
                <a:cs typeface="Tahoma" pitchFamily="34" charset="0"/>
              </a:rPr>
              <a:t>Invitation:</a:t>
            </a:r>
          </a:p>
        </p:txBody>
      </p:sp>
      <p:sp>
        <p:nvSpPr>
          <p:cNvPr id="3" name="TextBox 2">
            <a:extLst>
              <a:ext uri="{FF2B5EF4-FFF2-40B4-BE49-F238E27FC236}">
                <a16:creationId xmlns:a16="http://schemas.microsoft.com/office/drawing/2014/main" id="{63D537BD-BAC8-4CB6-839B-95B76E1EC979}"/>
              </a:ext>
            </a:extLst>
          </p:cNvPr>
          <p:cNvSpPr txBox="1">
            <a:spLocks noChangeArrowheads="1"/>
          </p:cNvSpPr>
          <p:nvPr/>
        </p:nvSpPr>
        <p:spPr bwMode="auto">
          <a:xfrm>
            <a:off x="685800" y="2057401"/>
            <a:ext cx="1089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Has God been working through the power of the Gospel in Your Life?</a:t>
            </a:r>
          </a:p>
        </p:txBody>
      </p:sp>
      <p:sp>
        <p:nvSpPr>
          <p:cNvPr id="4" name="TextBox 3">
            <a:extLst>
              <a:ext uri="{FF2B5EF4-FFF2-40B4-BE49-F238E27FC236}">
                <a16:creationId xmlns:a16="http://schemas.microsoft.com/office/drawing/2014/main" id="{AE578C1E-F4C8-45CE-817D-10DC43ABA08F}"/>
              </a:ext>
            </a:extLst>
          </p:cNvPr>
          <p:cNvSpPr txBox="1">
            <a:spLocks noChangeArrowheads="1"/>
          </p:cNvSpPr>
          <p:nvPr/>
        </p:nvSpPr>
        <p:spPr bwMode="auto">
          <a:xfrm>
            <a:off x="685800" y="3429001"/>
            <a:ext cx="1089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Blip>
                <a:blip r:embed="rId3"/>
              </a:buBlip>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Blip>
                <a:blip r:embed="rId3"/>
              </a:buBlip>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Blip>
                <a:blip r:embed="rId3"/>
              </a:buBlip>
              <a:defRPr kumimoji="1" sz="2000">
                <a:solidFill>
                  <a:schemeClr val="tx1"/>
                </a:solidFill>
                <a:latin typeface="Tahoma" panose="020B0604030504040204" pitchFamily="34" charset="0"/>
              </a:defRPr>
            </a:lvl9pPr>
          </a:lstStyle>
          <a:p>
            <a:pPr>
              <a:spcBef>
                <a:spcPct val="0"/>
              </a:spcBef>
              <a:buClrTx/>
              <a:buSzTx/>
              <a:buFontTx/>
              <a:buNone/>
            </a:pPr>
            <a:r>
              <a:rPr kumimoji="0" lang="en-US" altLang="en-US" dirty="0">
                <a:cs typeface="Tahoma" panose="020B0604030504040204" pitchFamily="34" charset="0"/>
              </a:rPr>
              <a:t>Peter says: “Repent and be Baptized for the Remission of Your Sins.”</a:t>
            </a:r>
          </a:p>
        </p:txBody>
      </p:sp>
      <p:sp>
        <p:nvSpPr>
          <p:cNvPr id="5" name="TextBox 4">
            <a:extLst>
              <a:ext uri="{FF2B5EF4-FFF2-40B4-BE49-F238E27FC236}">
                <a16:creationId xmlns:a16="http://schemas.microsoft.com/office/drawing/2014/main" id="{47A2A569-D274-48FB-BF5F-C974E685C86F}"/>
              </a:ext>
            </a:extLst>
          </p:cNvPr>
          <p:cNvSpPr txBox="1"/>
          <p:nvPr/>
        </p:nvSpPr>
        <p:spPr>
          <a:xfrm>
            <a:off x="685800" y="4800600"/>
            <a:ext cx="10896600" cy="1066800"/>
          </a:xfrm>
          <a:prstGeom prst="rect">
            <a:avLst/>
          </a:prstGeom>
          <a:noFill/>
        </p:spPr>
        <p:txBody>
          <a:bodyPr wrap="square">
            <a:spAutoFit/>
          </a:bodyPr>
          <a:lstStyle/>
          <a:p>
            <a:pPr>
              <a:defRPr/>
            </a:pPr>
            <a:r>
              <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rPr>
              <a:t>Erring Sinners</a:t>
            </a:r>
            <a:r>
              <a:rPr lang="en-US" sz="3200" dirty="0">
                <a:latin typeface="Tahoma" pitchFamily="34" charset="0"/>
                <a:ea typeface="Tahoma" pitchFamily="34" charset="0"/>
                <a:cs typeface="Tahoma" pitchFamily="34" charset="0"/>
              </a:rPr>
              <a:t>: Repent and Pray to God asking for forgiveness of your sins.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B51709-34EA-4040-8C8D-80F1E3E747B2}"/>
              </a:ext>
            </a:extLst>
          </p:cNvPr>
          <p:cNvGraphicFramePr>
            <a:graphicFrameLocks noGrp="1"/>
          </p:cNvGraphicFramePr>
          <p:nvPr>
            <p:extLst>
              <p:ext uri="{D42A27DB-BD31-4B8C-83A1-F6EECF244321}">
                <p14:modId xmlns:p14="http://schemas.microsoft.com/office/powerpoint/2010/main" val="3450549500"/>
              </p:ext>
            </p:extLst>
          </p:nvPr>
        </p:nvGraphicFramePr>
        <p:xfrm>
          <a:off x="1" y="2438400"/>
          <a:ext cx="12191999" cy="1584285"/>
        </p:xfrm>
        <a:graphic>
          <a:graphicData uri="http://schemas.openxmlformats.org/drawingml/2006/table">
            <a:tbl>
              <a:tblPr firstRow="1" bandRow="1">
                <a:tableStyleId>{00A15C55-8517-42AA-B614-E9B94910E393}</a:tableStyleId>
              </a:tblPr>
              <a:tblGrid>
                <a:gridCol w="2845978">
                  <a:extLst>
                    <a:ext uri="{9D8B030D-6E8A-4147-A177-3AD203B41FA5}">
                      <a16:colId xmlns:a16="http://schemas.microsoft.com/office/drawing/2014/main" val="3811649987"/>
                    </a:ext>
                  </a:extLst>
                </a:gridCol>
                <a:gridCol w="1414078">
                  <a:extLst>
                    <a:ext uri="{9D8B030D-6E8A-4147-A177-3AD203B41FA5}">
                      <a16:colId xmlns:a16="http://schemas.microsoft.com/office/drawing/2014/main" val="68795496"/>
                    </a:ext>
                  </a:extLst>
                </a:gridCol>
                <a:gridCol w="7931943">
                  <a:extLst>
                    <a:ext uri="{9D8B030D-6E8A-4147-A177-3AD203B41FA5}">
                      <a16:colId xmlns:a16="http://schemas.microsoft.com/office/drawing/2014/main" val="2192424790"/>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Hark, the Gentle Voice</a:t>
                      </a:r>
                    </a:p>
                  </a:txBody>
                  <a:tcPr>
                    <a:cell3D prstMaterial="dkEdge">
                      <a:bevel prst="artDeco"/>
                      <a:lightRig rig="flood" dir="t"/>
                    </a:cell3D>
                  </a:tcPr>
                </a:tc>
                <a:extLst>
                  <a:ext uri="{0D108BD9-81ED-4DB2-BD59-A6C34878D82A}">
                    <a16:rowId xmlns:a16="http://schemas.microsoft.com/office/drawing/2014/main" val="144688718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Christ Be True</a:t>
                      </a:r>
                    </a:p>
                  </a:txBody>
                  <a:tcPr>
                    <a:cell3D prstMaterial="dkEdge">
                      <a:bevel prst="artDeco"/>
                      <a:lightRig rig="flood" dir="t"/>
                    </a:cell3D>
                  </a:tcPr>
                </a:tc>
                <a:extLst>
                  <a:ext uri="{0D108BD9-81ED-4DB2-BD59-A6C34878D82A}">
                    <a16:rowId xmlns:a16="http://schemas.microsoft.com/office/drawing/2014/main" val="344141394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29464463"/>
                  </a:ext>
                </a:extLst>
              </a:tr>
            </a:tbl>
          </a:graphicData>
        </a:graphic>
      </p:graphicFrame>
    </p:spTree>
    <p:extLst>
      <p:ext uri="{BB962C8B-B14F-4D97-AF65-F5344CB8AC3E}">
        <p14:creationId xmlns:p14="http://schemas.microsoft.com/office/powerpoint/2010/main" val="173673265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ADCD-15C1-43C0-AA71-8A24E15C8BEF}"/>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A9557E19-D140-46F4-9219-6E08708B600F}"/>
              </a:ext>
            </a:extLst>
          </p:cNvPr>
          <p:cNvGraphicFramePr>
            <a:graphicFrameLocks noGrp="1"/>
          </p:cNvGraphicFramePr>
          <p:nvPr>
            <p:extLst>
              <p:ext uri="{D42A27DB-BD31-4B8C-83A1-F6EECF244321}">
                <p14:modId xmlns:p14="http://schemas.microsoft.com/office/powerpoint/2010/main" val="2225253492"/>
              </p:ext>
            </p:extLst>
          </p:nvPr>
        </p:nvGraphicFramePr>
        <p:xfrm>
          <a:off x="0" y="-1"/>
          <a:ext cx="12191999" cy="6858001"/>
        </p:xfrm>
        <a:graphic>
          <a:graphicData uri="http://schemas.openxmlformats.org/drawingml/2006/table">
            <a:tbl>
              <a:tblPr firstRow="1" bandRow="1">
                <a:tableStyleId>{00A15C55-8517-42AA-B614-E9B94910E393}</a:tableStyleId>
              </a:tblPr>
              <a:tblGrid>
                <a:gridCol w="2845978">
                  <a:extLst>
                    <a:ext uri="{9D8B030D-6E8A-4147-A177-3AD203B41FA5}">
                      <a16:colId xmlns:a16="http://schemas.microsoft.com/office/drawing/2014/main" val="1924750667"/>
                    </a:ext>
                  </a:extLst>
                </a:gridCol>
                <a:gridCol w="1414078">
                  <a:extLst>
                    <a:ext uri="{9D8B030D-6E8A-4147-A177-3AD203B41FA5}">
                      <a16:colId xmlns:a16="http://schemas.microsoft.com/office/drawing/2014/main" val="2204620897"/>
                    </a:ext>
                  </a:extLst>
                </a:gridCol>
                <a:gridCol w="7931943">
                  <a:extLst>
                    <a:ext uri="{9D8B030D-6E8A-4147-A177-3AD203B41FA5}">
                      <a16:colId xmlns:a16="http://schemas.microsoft.com/office/drawing/2014/main" val="16547136"/>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388809061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Revive Us Again</a:t>
                      </a:r>
                    </a:p>
                  </a:txBody>
                  <a:tcPr>
                    <a:cell3D prstMaterial="dkEdge">
                      <a:bevel prst="artDeco"/>
                      <a:lightRig rig="flood" dir="t"/>
                    </a:cell3D>
                  </a:tcPr>
                </a:tc>
                <a:extLst>
                  <a:ext uri="{0D108BD9-81ED-4DB2-BD59-A6C34878D82A}">
                    <a16:rowId xmlns:a16="http://schemas.microsoft.com/office/drawing/2014/main" val="340087698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None of Self and All of Thee</a:t>
                      </a:r>
                    </a:p>
                  </a:txBody>
                  <a:tcPr>
                    <a:cell3D prstMaterial="dkEdge">
                      <a:bevel prst="artDeco"/>
                      <a:lightRig rig="flood" dir="t"/>
                    </a:cell3D>
                  </a:tcPr>
                </a:tc>
                <a:extLst>
                  <a:ext uri="{0D108BD9-81ED-4DB2-BD59-A6C34878D82A}">
                    <a16:rowId xmlns:a16="http://schemas.microsoft.com/office/drawing/2014/main" val="356813810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80683008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Sweet By and By</a:t>
                      </a:r>
                    </a:p>
                  </a:txBody>
                  <a:tcPr>
                    <a:cell3D prstMaterial="dkEdge">
                      <a:bevel prst="artDeco"/>
                      <a:lightRig rig="flood" dir="t"/>
                    </a:cell3D>
                  </a:tcPr>
                </a:tc>
                <a:extLst>
                  <a:ext uri="{0D108BD9-81ED-4DB2-BD59-A6C34878D82A}">
                    <a16:rowId xmlns:a16="http://schemas.microsoft.com/office/drawing/2014/main" val="46849820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Breaking of Bread</a:t>
                      </a:r>
                    </a:p>
                  </a:txBody>
                  <a:tcPr>
                    <a:cell3D prstMaterial="dkEdge">
                      <a:bevel prst="artDeco"/>
                      <a:lightRig rig="flood" dir="t"/>
                    </a:cell3D>
                  </a:tcPr>
                </a:tc>
                <a:extLst>
                  <a:ext uri="{0D108BD9-81ED-4DB2-BD59-A6C34878D82A}">
                    <a16:rowId xmlns:a16="http://schemas.microsoft.com/office/drawing/2014/main" val="2323177872"/>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60326386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63174216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Roll Is Called Up Yonder</a:t>
                      </a:r>
                    </a:p>
                  </a:txBody>
                  <a:tcPr>
                    <a:cell3D prstMaterial="dkEdge">
                      <a:bevel prst="artDeco"/>
                      <a:lightRig rig="flood" dir="t"/>
                    </a:cell3D>
                  </a:tcPr>
                </a:tc>
                <a:extLst>
                  <a:ext uri="{0D108BD9-81ED-4DB2-BD59-A6C34878D82A}">
                    <a16:rowId xmlns:a16="http://schemas.microsoft.com/office/drawing/2014/main" val="294607766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59937965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Hark, the Gentle Voice</a:t>
                      </a:r>
                    </a:p>
                  </a:txBody>
                  <a:tcPr>
                    <a:cell3D prstMaterial="dkEdge">
                      <a:bevel prst="artDeco"/>
                      <a:lightRig rig="flood" dir="t"/>
                    </a:cell3D>
                  </a:tcPr>
                </a:tc>
                <a:extLst>
                  <a:ext uri="{0D108BD9-81ED-4DB2-BD59-A6C34878D82A}">
                    <a16:rowId xmlns:a16="http://schemas.microsoft.com/office/drawing/2014/main" val="28729278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Christ Be True</a:t>
                      </a:r>
                    </a:p>
                  </a:txBody>
                  <a:tcPr>
                    <a:cell3D prstMaterial="dkEdge">
                      <a:bevel prst="artDeco"/>
                      <a:lightRig rig="flood" dir="t"/>
                    </a:cell3D>
                  </a:tcPr>
                </a:tc>
                <a:extLst>
                  <a:ext uri="{0D108BD9-81ED-4DB2-BD59-A6C34878D82A}">
                    <a16:rowId xmlns:a16="http://schemas.microsoft.com/office/drawing/2014/main" val="368723558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315542123"/>
                  </a:ext>
                </a:extLst>
              </a:tr>
            </a:tbl>
          </a:graphicData>
        </a:graphic>
      </p:graphicFrame>
    </p:spTree>
    <p:extLst>
      <p:ext uri="{BB962C8B-B14F-4D97-AF65-F5344CB8AC3E}">
        <p14:creationId xmlns:p14="http://schemas.microsoft.com/office/powerpoint/2010/main" val="1478715480"/>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694E40-A948-4756-9A0E-D090BF38B03D}"/>
              </a:ext>
            </a:extLst>
          </p:cNvPr>
          <p:cNvSpPr>
            <a:spLocks noGrp="1" noChangeArrowheads="1"/>
          </p:cNvSpPr>
          <p:nvPr>
            <p:ph type="ctrTitle"/>
          </p:nvPr>
        </p:nvSpPr>
        <p:spPr/>
        <p:txBody>
          <a:bodyPr/>
          <a:lstStyle/>
          <a:p>
            <a:r>
              <a:rPr lang="en-US" altLang="en-US"/>
              <a:t>THE </a:t>
            </a:r>
            <a:r>
              <a:rPr lang="en-US" altLang="en-US" b="1"/>
              <a:t>PROVIDENCE</a:t>
            </a:r>
            <a:r>
              <a:rPr lang="en-US" altLang="en-US"/>
              <a:t> OF GOD </a:t>
            </a:r>
          </a:p>
        </p:txBody>
      </p:sp>
      <p:sp>
        <p:nvSpPr>
          <p:cNvPr id="3075" name="Rectangle 3">
            <a:extLst>
              <a:ext uri="{FF2B5EF4-FFF2-40B4-BE49-F238E27FC236}">
                <a16:creationId xmlns:a16="http://schemas.microsoft.com/office/drawing/2014/main" id="{DBE055DE-9616-46E5-A639-2B8DBDBBAA3E}"/>
              </a:ext>
            </a:extLst>
          </p:cNvPr>
          <p:cNvSpPr>
            <a:spLocks noGrp="1" noChangeArrowheads="1"/>
          </p:cNvSpPr>
          <p:nvPr>
            <p:ph type="subTitle" idx="1"/>
          </p:nvPr>
        </p:nvSpPr>
        <p:spPr>
          <a:xfrm>
            <a:off x="3200400" y="6021388"/>
            <a:ext cx="7010400" cy="792162"/>
          </a:xfrm>
        </p:spPr>
        <p:txBody>
          <a:bodyPr/>
          <a:lstStyle/>
          <a:p>
            <a:pPr>
              <a:defRPr/>
            </a:pPr>
            <a:r>
              <a:rPr lang="en-US" b="1" dirty="0">
                <a:effectLst>
                  <a:outerShdw blurRad="38100" dist="38100" dir="2700000" algn="tl">
                    <a:srgbClr val="000000">
                      <a:alpha val="43137"/>
                    </a:srgbClr>
                  </a:outerShdw>
                </a:effectLst>
              </a:rPr>
              <a:t>Ranger church of Christ 1/20/19</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EF8DB56-90B5-4D7F-981A-EEE3ADB893ED}"/>
              </a:ext>
            </a:extLst>
          </p:cNvPr>
          <p:cNvSpPr>
            <a:spLocks noGrp="1" noChangeArrowheads="1"/>
          </p:cNvSpPr>
          <p:nvPr>
            <p:ph type="title"/>
          </p:nvPr>
        </p:nvSpPr>
        <p:spPr>
          <a:xfrm>
            <a:off x="1016000" y="333375"/>
            <a:ext cx="10566400" cy="1066800"/>
          </a:xfrm>
        </p:spPr>
        <p:txBody>
          <a:bodyPr/>
          <a:lstStyle/>
          <a:p>
            <a:pPr algn="l"/>
            <a:r>
              <a:rPr lang="en-US" altLang="en-US" sz="4000" dirty="0"/>
              <a:t>   	 Thomas Jefferson was wrong about God.</a:t>
            </a:r>
          </a:p>
        </p:txBody>
      </p:sp>
      <p:sp>
        <p:nvSpPr>
          <p:cNvPr id="3075" name="Rectangle 3">
            <a:extLst>
              <a:ext uri="{FF2B5EF4-FFF2-40B4-BE49-F238E27FC236}">
                <a16:creationId xmlns:a16="http://schemas.microsoft.com/office/drawing/2014/main" id="{01C6EB43-2625-43E0-AEA1-2628EEBB235A}"/>
              </a:ext>
            </a:extLst>
          </p:cNvPr>
          <p:cNvSpPr>
            <a:spLocks noGrp="1" noChangeArrowheads="1"/>
          </p:cNvSpPr>
          <p:nvPr>
            <p:ph type="body" idx="1"/>
          </p:nvPr>
        </p:nvSpPr>
        <p:spPr>
          <a:xfrm>
            <a:off x="609599" y="2438400"/>
            <a:ext cx="7529513" cy="2743200"/>
          </a:xfrm>
        </p:spPr>
        <p:txBody>
          <a:bodyPr/>
          <a:lstStyle/>
          <a:p>
            <a:r>
              <a:rPr lang="en-US" altLang="en-US" dirty="0"/>
              <a:t>He was a “Deist,” which means he believed that God created the world and then stepped back from it and let it go without His intervention. </a:t>
            </a:r>
          </a:p>
        </p:txBody>
      </p:sp>
      <p:pic>
        <p:nvPicPr>
          <p:cNvPr id="3077" name="Picture 5" descr="jefferson">
            <a:extLst>
              <a:ext uri="{FF2B5EF4-FFF2-40B4-BE49-F238E27FC236}">
                <a16:creationId xmlns:a16="http://schemas.microsoft.com/office/drawing/2014/main" id="{28497746-DDBE-43B2-AB26-6A4C4FC0B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600200"/>
            <a:ext cx="34432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par>
                          <p:cTn id="8" fill="hold" nodeType="afterGroup">
                            <p:stCondLst>
                              <p:cond delay="500"/>
                            </p:stCondLst>
                            <p:childTnLst>
                              <p:par>
                                <p:cTn id="9" presetID="58" presetClass="entr" presetSubtype="0" accel="10000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p:cTn id="11" dur="500" fill="hold"/>
                                        <p:tgtEl>
                                          <p:spTgt spid="3075">
                                            <p:txEl>
                                              <p:pRg st="0" end="0"/>
                                            </p:txEl>
                                          </p:spTgt>
                                        </p:tgtEl>
                                        <p:attrNameLst>
                                          <p:attrName>ppt_w</p:attrName>
                                        </p:attrNameLst>
                                      </p:cBhvr>
                                      <p:tavLst>
                                        <p:tav tm="0">
                                          <p:val>
                                            <p:strVal val="#ppt_w*2.5"/>
                                          </p:val>
                                        </p:tav>
                                        <p:tav tm="100000">
                                          <p:val>
                                            <p:strVal val="#ppt_w"/>
                                          </p:val>
                                        </p:tav>
                                      </p:tavLst>
                                    </p:anim>
                                    <p:anim calcmode="lin" valueType="num">
                                      <p:cBhvr>
                                        <p:cTn id="12" dur="500" fill="hold"/>
                                        <p:tgtEl>
                                          <p:spTgt spid="3075">
                                            <p:txEl>
                                              <p:pRg st="0" end="0"/>
                                            </p:txEl>
                                          </p:spTgt>
                                        </p:tgtEl>
                                        <p:attrNameLst>
                                          <p:attrName>ppt_h</p:attrName>
                                        </p:attrNameLst>
                                      </p:cBhvr>
                                      <p:tavLst>
                                        <p:tav tm="0">
                                          <p:val>
                                            <p:strVal val="#ppt_h*0.01"/>
                                          </p:val>
                                        </p:tav>
                                        <p:tav tm="100000">
                                          <p:val>
                                            <p:strVal val="#ppt_h"/>
                                          </p:val>
                                        </p:tav>
                                      </p:tavLst>
                                    </p:anim>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h+1"/>
                                          </p:val>
                                        </p:tav>
                                        <p:tav tm="100000">
                                          <p:val>
                                            <p:strVal val="#ppt_y"/>
                                          </p:val>
                                        </p:tav>
                                      </p:tavLst>
                                    </p:anim>
                                    <p:animEffect transition="in" filter="fade">
                                      <p:cBhvr>
                                        <p:cTn id="15" dur="500"/>
                                        <p:tgtEl>
                                          <p:spTgt spid="3075">
                                            <p:txEl>
                                              <p:pRg st="0" end="0"/>
                                            </p:txEl>
                                          </p:spTgt>
                                        </p:tgtEl>
                                      </p:cBhvr>
                                    </p:animEffect>
                                  </p:childTnLst>
                                </p:cTn>
                              </p:par>
                            </p:childTnLst>
                          </p:cTn>
                        </p:par>
                        <p:par>
                          <p:cTn id="16" fill="hold" nodeType="afterGroup">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07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07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4CA4E6D-97AB-4E88-9D9B-09E94D9FEFFB}"/>
              </a:ext>
            </a:extLst>
          </p:cNvPr>
          <p:cNvSpPr>
            <a:spLocks noGrp="1" noChangeArrowheads="1"/>
          </p:cNvSpPr>
          <p:nvPr>
            <p:ph type="title"/>
          </p:nvPr>
        </p:nvSpPr>
        <p:spPr>
          <a:xfrm>
            <a:off x="2285999" y="381000"/>
            <a:ext cx="9490075" cy="1066800"/>
          </a:xfrm>
        </p:spPr>
        <p:txBody>
          <a:bodyPr/>
          <a:lstStyle/>
          <a:p>
            <a:pPr algn="l"/>
            <a:r>
              <a:rPr lang="en-US" altLang="en-US" sz="3200" dirty="0"/>
              <a:t>God is not merely the God of the past, but He is the eternal “I AM” </a:t>
            </a:r>
            <a:r>
              <a:rPr lang="en-US" altLang="en-US" sz="2000" dirty="0"/>
              <a:t>(</a:t>
            </a:r>
            <a:r>
              <a:rPr lang="en-US" altLang="en-US" sz="2000" b="1" dirty="0"/>
              <a:t>Exodus 3:14</a:t>
            </a:r>
            <a:r>
              <a:rPr lang="en-US" altLang="en-US" sz="2000" dirty="0"/>
              <a:t>).</a:t>
            </a:r>
          </a:p>
        </p:txBody>
      </p:sp>
      <p:sp>
        <p:nvSpPr>
          <p:cNvPr id="4099" name="Rectangle 3">
            <a:extLst>
              <a:ext uri="{FF2B5EF4-FFF2-40B4-BE49-F238E27FC236}">
                <a16:creationId xmlns:a16="http://schemas.microsoft.com/office/drawing/2014/main" id="{0BE1D6CD-E4C3-4E07-BD1A-45E1A95BBAA7}"/>
              </a:ext>
            </a:extLst>
          </p:cNvPr>
          <p:cNvSpPr>
            <a:spLocks noGrp="1" noChangeArrowheads="1"/>
          </p:cNvSpPr>
          <p:nvPr>
            <p:ph type="body" idx="1"/>
          </p:nvPr>
        </p:nvSpPr>
        <p:spPr>
          <a:xfrm>
            <a:off x="685799" y="2118335"/>
            <a:ext cx="8721725" cy="4587265"/>
          </a:xfrm>
        </p:spPr>
        <p:txBody>
          <a:bodyPr/>
          <a:lstStyle/>
          <a:p>
            <a:pPr>
              <a:lnSpc>
                <a:spcPct val="90000"/>
              </a:lnSpc>
            </a:pPr>
            <a:r>
              <a:rPr lang="en-US" altLang="en-US" dirty="0"/>
              <a:t>God rules in the kingdom of men (</a:t>
            </a:r>
            <a:r>
              <a:rPr lang="en-US" altLang="en-US" b="1" dirty="0"/>
              <a:t>Daniel 4:25</a:t>
            </a:r>
            <a:r>
              <a:rPr lang="en-US" altLang="en-US" dirty="0"/>
              <a:t>).</a:t>
            </a:r>
          </a:p>
          <a:p>
            <a:pPr>
              <a:lnSpc>
                <a:spcPct val="90000"/>
              </a:lnSpc>
            </a:pPr>
            <a:r>
              <a:rPr lang="en-US" altLang="en-US" dirty="0"/>
              <a:t>He is the One “who is and who was and who is to come” (</a:t>
            </a:r>
            <a:r>
              <a:rPr lang="en-US" altLang="en-US" b="1" dirty="0"/>
              <a:t>Revelation 1:4</a:t>
            </a:r>
            <a:r>
              <a:rPr lang="en-US" altLang="en-US" dirty="0"/>
              <a:t>). </a:t>
            </a:r>
          </a:p>
          <a:p>
            <a:pPr>
              <a:lnSpc>
                <a:spcPct val="90000"/>
              </a:lnSpc>
            </a:pPr>
            <a:r>
              <a:rPr lang="en-US" altLang="en-US" dirty="0"/>
              <a:t>God “will neither slumber nor sleep” (</a:t>
            </a:r>
            <a:r>
              <a:rPr lang="en-US" altLang="en-US" b="1" dirty="0"/>
              <a:t>Psalm 121:4</a:t>
            </a:r>
            <a:r>
              <a:rPr lang="en-US" altLang="en-US" dirty="0"/>
              <a:t>). </a:t>
            </a:r>
          </a:p>
          <a:p>
            <a:pPr>
              <a:lnSpc>
                <a:spcPct val="90000"/>
              </a:lnSpc>
            </a:pPr>
            <a:r>
              <a:rPr lang="en-US" altLang="en-US" dirty="0"/>
              <a:t>“My God shall supply every need of yours according to his riches in glory in Christ Jesus” (</a:t>
            </a:r>
            <a:r>
              <a:rPr lang="en-US" altLang="en-US" b="1" dirty="0"/>
              <a:t>Philippians 4:19</a:t>
            </a:r>
            <a:r>
              <a:rPr lang="en-US" altLang="en-US" dirty="0"/>
              <a:t>). </a:t>
            </a:r>
          </a:p>
        </p:txBody>
      </p:sp>
      <p:pic>
        <p:nvPicPr>
          <p:cNvPr id="8196" name="Picture 5" descr="clock">
            <a:hlinkClick r:id="rId3"/>
            <a:extLst>
              <a:ext uri="{FF2B5EF4-FFF2-40B4-BE49-F238E27FC236}">
                <a16:creationId xmlns:a16="http://schemas.microsoft.com/office/drawing/2014/main" id="{6ECE43D2-A11F-418B-9411-16780115C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7525" y="315705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amond(in)">
                                      <p:cBhvr>
                                        <p:cTn id="7" dur="1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amond(in)">
                                      <p:cBhvr>
                                        <p:cTn id="12" dur="1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amond(in)">
                                      <p:cBhvr>
                                        <p:cTn id="17" dur="10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amond(in)">
                                      <p:cBhvr>
                                        <p:cTn id="22"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8C1F5DA-1CFE-4BDA-980F-6A2313CCB9EE}"/>
              </a:ext>
            </a:extLst>
          </p:cNvPr>
          <p:cNvSpPr>
            <a:spLocks noGrp="1" noChangeArrowheads="1"/>
          </p:cNvSpPr>
          <p:nvPr>
            <p:ph type="title"/>
          </p:nvPr>
        </p:nvSpPr>
        <p:spPr/>
        <p:txBody>
          <a:bodyPr/>
          <a:lstStyle/>
          <a:p>
            <a:r>
              <a:rPr lang="en-US" altLang="en-US" b="1"/>
              <a:t>Providence: A Definition</a:t>
            </a:r>
            <a:r>
              <a:rPr lang="en-US" altLang="en-US"/>
              <a:t> </a:t>
            </a:r>
          </a:p>
        </p:txBody>
      </p:sp>
      <p:sp>
        <p:nvSpPr>
          <p:cNvPr id="6147" name="Rectangle 3">
            <a:extLst>
              <a:ext uri="{FF2B5EF4-FFF2-40B4-BE49-F238E27FC236}">
                <a16:creationId xmlns:a16="http://schemas.microsoft.com/office/drawing/2014/main" id="{DB9B925D-7905-405A-8A84-1DCBE740936B}"/>
              </a:ext>
            </a:extLst>
          </p:cNvPr>
          <p:cNvSpPr>
            <a:spLocks noGrp="1" noChangeArrowheads="1"/>
          </p:cNvSpPr>
          <p:nvPr>
            <p:ph type="body" idx="1"/>
          </p:nvPr>
        </p:nvSpPr>
        <p:spPr>
          <a:xfrm>
            <a:off x="609600" y="1752600"/>
            <a:ext cx="10972800" cy="4419600"/>
          </a:xfrm>
        </p:spPr>
        <p:txBody>
          <a:bodyPr/>
          <a:lstStyle/>
          <a:p>
            <a:r>
              <a:rPr lang="en-US" altLang="en-US" dirty="0"/>
              <a:t>Providence is “a looking to, or preparation for, the future; making provision” (Webster).</a:t>
            </a:r>
          </a:p>
          <a:p>
            <a:r>
              <a:rPr lang="en-US" altLang="en-US" dirty="0"/>
              <a:t>Merrill </a:t>
            </a:r>
            <a:r>
              <a:rPr lang="en-US" altLang="en-US" dirty="0" err="1"/>
              <a:t>Tenney</a:t>
            </a:r>
            <a:r>
              <a:rPr lang="en-US" altLang="en-US" dirty="0"/>
              <a:t> says, “Providence concerns God’s support, care, and supervision of all creation, from the moment of the first creation through all the future into eternity.” </a:t>
            </a:r>
          </a:p>
          <a:p>
            <a:r>
              <a:rPr lang="en-US" altLang="en-US" dirty="0"/>
              <a:t>If God knows when a sparrow falls to the ground, He is certainly aware and involved in our lives (</a:t>
            </a:r>
            <a:r>
              <a:rPr lang="en-US" altLang="en-US" b="1" dirty="0"/>
              <a:t>Matthew 10:29-31</a:t>
            </a:r>
            <a:r>
              <a:rPr lang="en-US" altLang="en-US" dirty="0"/>
              <a:t>).</a:t>
            </a:r>
          </a:p>
        </p:txBody>
      </p:sp>
      <p:pic>
        <p:nvPicPr>
          <p:cNvPr id="10244" name="Picture 5" descr="Dictionary">
            <a:hlinkClick r:id="rId3"/>
            <a:extLst>
              <a:ext uri="{FF2B5EF4-FFF2-40B4-BE49-F238E27FC236}">
                <a16:creationId xmlns:a16="http://schemas.microsoft.com/office/drawing/2014/main" id="{0B650CC9-6678-4ACE-95D8-3A7B3E8B5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5413376"/>
            <a:ext cx="1600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A1D096-67DB-455D-8AC8-802E85C4BEBB}"/>
              </a:ext>
            </a:extLst>
          </p:cNvPr>
          <p:cNvSpPr>
            <a:spLocks noGrp="1" noChangeArrowheads="1"/>
          </p:cNvSpPr>
          <p:nvPr>
            <p:ph type="title"/>
          </p:nvPr>
        </p:nvSpPr>
        <p:spPr>
          <a:xfrm>
            <a:off x="3200400" y="333375"/>
            <a:ext cx="6781800" cy="1066800"/>
          </a:xfrm>
        </p:spPr>
        <p:txBody>
          <a:bodyPr/>
          <a:lstStyle/>
          <a:p>
            <a:pPr algn="l"/>
            <a:r>
              <a:rPr lang="en-US" altLang="en-US" sz="4000"/>
              <a:t>What is the difference in providence and a miracle?</a:t>
            </a:r>
          </a:p>
        </p:txBody>
      </p:sp>
      <p:sp>
        <p:nvSpPr>
          <p:cNvPr id="6147" name="Rectangle 3">
            <a:extLst>
              <a:ext uri="{FF2B5EF4-FFF2-40B4-BE49-F238E27FC236}">
                <a16:creationId xmlns:a16="http://schemas.microsoft.com/office/drawing/2014/main" id="{61A30221-2D20-4D0C-9D84-A65528BC39C9}"/>
              </a:ext>
            </a:extLst>
          </p:cNvPr>
          <p:cNvSpPr>
            <a:spLocks noGrp="1" noChangeArrowheads="1"/>
          </p:cNvSpPr>
          <p:nvPr>
            <p:ph type="body" idx="1"/>
          </p:nvPr>
        </p:nvSpPr>
        <p:spPr>
          <a:xfrm>
            <a:off x="609600" y="2209800"/>
            <a:ext cx="10972800" cy="4267201"/>
          </a:xfrm>
        </p:spPr>
        <p:txBody>
          <a:bodyPr/>
          <a:lstStyle/>
          <a:p>
            <a:pPr>
              <a:lnSpc>
                <a:spcPct val="90000"/>
              </a:lnSpc>
            </a:pPr>
            <a:r>
              <a:rPr lang="en-US" altLang="en-US" dirty="0"/>
              <a:t>Providence is not a miracle; it is God working “behind the scenes.” It is God working through natural law. </a:t>
            </a:r>
          </a:p>
          <a:p>
            <a:pPr>
              <a:lnSpc>
                <a:spcPct val="90000"/>
              </a:lnSpc>
            </a:pPr>
            <a:r>
              <a:rPr lang="en-US" altLang="en-US" dirty="0"/>
              <a:t>A miracle is “God on stage” (</a:t>
            </a:r>
            <a:r>
              <a:rPr lang="en-US" altLang="en-US" b="1" dirty="0"/>
              <a:t>2 Kings 6:1-7</a:t>
            </a:r>
            <a:r>
              <a:rPr lang="en-US" altLang="en-US" dirty="0"/>
              <a:t>). </a:t>
            </a:r>
          </a:p>
          <a:p>
            <a:pPr>
              <a:lnSpc>
                <a:spcPct val="90000"/>
              </a:lnSpc>
            </a:pPr>
            <a:r>
              <a:rPr lang="en-US" altLang="en-US" dirty="0"/>
              <a:t>Even the enemies of Christianity could not deny the miracles of the Apostles (</a:t>
            </a:r>
            <a:r>
              <a:rPr lang="en-US" altLang="en-US" b="1" dirty="0"/>
              <a:t>Acts 4:14-16</a:t>
            </a:r>
            <a:r>
              <a:rPr lang="en-US" altLang="en-US" dirty="0"/>
              <a:t>). </a:t>
            </a:r>
          </a:p>
          <a:p>
            <a:pPr>
              <a:lnSpc>
                <a:spcPct val="90000"/>
              </a:lnSpc>
            </a:pPr>
            <a:r>
              <a:rPr lang="en-US" altLang="en-US" i="1" dirty="0"/>
              <a:t>Providence</a:t>
            </a:r>
            <a:r>
              <a:rPr lang="en-US" altLang="en-US" dirty="0"/>
              <a:t> literally means to “</a:t>
            </a:r>
            <a:r>
              <a:rPr lang="en-US" altLang="en-US" b="1" dirty="0"/>
              <a:t>see before</a:t>
            </a:r>
            <a:r>
              <a:rPr lang="en-US" altLang="en-US" dirty="0"/>
              <a:t>.” It derives from the Latin (</a:t>
            </a:r>
            <a:r>
              <a:rPr lang="en-US" altLang="en-US" i="1" dirty="0" err="1"/>
              <a:t>providentia</a:t>
            </a:r>
            <a:r>
              <a:rPr lang="en-US" altLang="en-US" i="1" dirty="0"/>
              <a:t>,</a:t>
            </a:r>
            <a:r>
              <a:rPr lang="en-US" altLang="en-US" dirty="0"/>
              <a:t> signifying “foresight”).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154CBF0-59B2-44F7-9F44-AB54D262B500}"/>
              </a:ext>
            </a:extLst>
          </p:cNvPr>
          <p:cNvSpPr>
            <a:spLocks noGrp="1" noChangeArrowheads="1"/>
          </p:cNvSpPr>
          <p:nvPr>
            <p:ph type="title"/>
          </p:nvPr>
        </p:nvSpPr>
        <p:spPr>
          <a:xfrm>
            <a:off x="1905000" y="333375"/>
            <a:ext cx="9753600" cy="1066800"/>
          </a:xfrm>
        </p:spPr>
        <p:txBody>
          <a:bodyPr/>
          <a:lstStyle/>
          <a:p>
            <a:r>
              <a:rPr lang="en-US" altLang="en-US" sz="4000" dirty="0"/>
              <a:t>Consider God working behind the scenes:</a:t>
            </a:r>
          </a:p>
        </p:txBody>
      </p:sp>
      <p:sp>
        <p:nvSpPr>
          <p:cNvPr id="8195" name="Rectangle 3">
            <a:extLst>
              <a:ext uri="{FF2B5EF4-FFF2-40B4-BE49-F238E27FC236}">
                <a16:creationId xmlns:a16="http://schemas.microsoft.com/office/drawing/2014/main" id="{672B0C63-F59A-4FF3-A0CD-E0B6D214F847}"/>
              </a:ext>
            </a:extLst>
          </p:cNvPr>
          <p:cNvSpPr>
            <a:spLocks noGrp="1" noChangeArrowheads="1"/>
          </p:cNvSpPr>
          <p:nvPr>
            <p:ph type="body" idx="1"/>
          </p:nvPr>
        </p:nvSpPr>
        <p:spPr>
          <a:xfrm>
            <a:off x="685800" y="2590800"/>
            <a:ext cx="10972800" cy="2667000"/>
          </a:xfrm>
        </p:spPr>
        <p:txBody>
          <a:bodyPr/>
          <a:lstStyle/>
          <a:p>
            <a:r>
              <a:rPr lang="en-US" altLang="en-US" i="1" dirty="0"/>
              <a:t>Abraham</a:t>
            </a:r>
            <a:r>
              <a:rPr lang="en-US" altLang="en-US" dirty="0"/>
              <a:t> (</a:t>
            </a:r>
            <a:r>
              <a:rPr lang="en-US" altLang="en-US" b="1" dirty="0"/>
              <a:t>Genesis 22:13; 22:14</a:t>
            </a:r>
            <a:r>
              <a:rPr lang="en-US" altLang="en-US" dirty="0"/>
              <a:t>)</a:t>
            </a:r>
          </a:p>
          <a:p>
            <a:r>
              <a:rPr lang="en-US" altLang="en-US" i="1" dirty="0"/>
              <a:t>Joseph</a:t>
            </a:r>
            <a:r>
              <a:rPr lang="en-US" altLang="en-US" dirty="0"/>
              <a:t> (</a:t>
            </a:r>
            <a:r>
              <a:rPr lang="en-US" altLang="en-US" b="1" dirty="0"/>
              <a:t>Genesis 37-45</a:t>
            </a:r>
            <a:r>
              <a:rPr lang="en-US" altLang="en-US" dirty="0"/>
              <a:t>). </a:t>
            </a:r>
          </a:p>
          <a:p>
            <a:r>
              <a:rPr lang="en-US" altLang="en-US" i="1" dirty="0"/>
              <a:t>Esther</a:t>
            </a:r>
            <a:r>
              <a:rPr lang="en-US" altLang="en-US" dirty="0"/>
              <a:t> </a:t>
            </a:r>
          </a:p>
          <a:p>
            <a:r>
              <a:rPr lang="en-US" altLang="en-US" i="1" dirty="0"/>
              <a:t>Onesimus </a:t>
            </a:r>
            <a:r>
              <a:rPr lang="en-US" altLang="en-US" dirty="0"/>
              <a:t>(Philemon)</a:t>
            </a:r>
          </a:p>
        </p:txBody>
      </p:sp>
      <p:pic>
        <p:nvPicPr>
          <p:cNvPr id="14340" name="Picture 4" descr="Thankful Paul">
            <a:extLst>
              <a:ext uri="{FF2B5EF4-FFF2-40B4-BE49-F238E27FC236}">
                <a16:creationId xmlns:a16="http://schemas.microsoft.com/office/drawing/2014/main" id="{029F5963-9F39-4384-89CB-E0939D2AF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788" y="3429000"/>
            <a:ext cx="25892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F9C422BA-D1A1-4EA0-B70E-F59086CDC7A2}"/>
              </a:ext>
            </a:extLst>
          </p:cNvPr>
          <p:cNvSpPr>
            <a:spLocks noGrp="1" noChangeArrowheads="1"/>
          </p:cNvSpPr>
          <p:nvPr>
            <p:ph type="body" idx="1"/>
          </p:nvPr>
        </p:nvSpPr>
        <p:spPr/>
        <p:txBody>
          <a:bodyPr/>
          <a:lstStyle/>
          <a:p>
            <a:r>
              <a:rPr lang="en-US" altLang="en-US" dirty="0"/>
              <a:t>Christians are the spiritual children of Abraham, and like him we are God’s friends (</a:t>
            </a:r>
            <a:r>
              <a:rPr lang="en-US" altLang="en-US" b="1" dirty="0"/>
              <a:t>Galatians 3:29; James 2:23; John 15:15</a:t>
            </a:r>
            <a:r>
              <a:rPr lang="en-US" altLang="en-US" dirty="0"/>
              <a:t>). </a:t>
            </a:r>
          </a:p>
          <a:p>
            <a:r>
              <a:rPr lang="en-US" altLang="en-US" dirty="0"/>
              <a:t>Like Abraham, God provides for us.</a:t>
            </a:r>
          </a:p>
          <a:p>
            <a:r>
              <a:rPr lang="en-US" altLang="en-US" dirty="0"/>
              <a:t>Everyday for Christians is a “Jehovah-</a:t>
            </a:r>
            <a:r>
              <a:rPr lang="en-US" altLang="en-US" dirty="0" err="1"/>
              <a:t>jireh</a:t>
            </a:r>
            <a:r>
              <a:rPr lang="en-US" altLang="en-US" dirty="0"/>
              <a:t> day.”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circle(in)">
                                      <p:cBhvr>
                                        <p:cTn id="7" dur="20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circle(in)">
                                      <p:cBhvr>
                                        <p:cTn id="12" dur="2000"/>
                                        <p:tgtEl>
                                          <p:spTgt spid="9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barn(outHorizontal)">
                                      <p:cBhvr>
                                        <p:cTn id="1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wing puzzle pieces design template">
  <a:themeElements>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Glowing puzzle pieces design template</Template>
  <TotalTime>2566</TotalTime>
  <Words>3843</Words>
  <Application>Microsoft Office PowerPoint</Application>
  <PresentationFormat>Widescreen</PresentationFormat>
  <Paragraphs>339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Calibri</vt:lpstr>
      <vt:lpstr>Wingdings</vt:lpstr>
      <vt:lpstr>Tahoma</vt:lpstr>
      <vt:lpstr>Glowing puzzle pieces design template</vt:lpstr>
      <vt:lpstr>PowerPoint Presentation</vt:lpstr>
      <vt:lpstr>PowerPoint Presentation</vt:lpstr>
      <vt:lpstr>THE PROVIDENCE OF GOD </vt:lpstr>
      <vt:lpstr>     Thomas Jefferson was wrong about God.</vt:lpstr>
      <vt:lpstr>God is not merely the God of the past, but He is the eternal “I AM” (Exodus 3:14).</vt:lpstr>
      <vt:lpstr>Providence: A Definition </vt:lpstr>
      <vt:lpstr>What is the difference in providence and a miracle?</vt:lpstr>
      <vt:lpstr>Consider God working behind the scenes:</vt:lpstr>
      <vt:lpstr>PowerPoint Presentation</vt:lpstr>
      <vt:lpstr>Prayer and Providence:</vt:lpstr>
      <vt:lpstr>Providence: A Difficulty</vt:lpstr>
      <vt:lpstr>PowerPoint Presentation</vt:lpstr>
      <vt:lpstr>God Moves in a Mysterious Way (459)</vt:lpstr>
      <vt:lpstr>PowerPoint Presentation</vt:lpstr>
      <vt:lpstr>We are close to events of our lives</vt:lpstr>
      <vt:lpstr>PowerPoint Presentation</vt:lpstr>
      <vt:lpstr>PowerPoint Presentation</vt:lpstr>
      <vt:lpstr>PowerPoint Presentation</vt:lpstr>
      <vt:lpstr>PowerPoint Presentation</vt:lpstr>
    </vt:vector>
  </TitlesOfParts>
  <Company>HTH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PROVIDENCE OF GOD</dc:title>
  <dc:creator>Luke</dc:creator>
  <cp:lastModifiedBy>Gary D. Murphy</cp:lastModifiedBy>
  <cp:revision>83</cp:revision>
  <dcterms:created xsi:type="dcterms:W3CDTF">2005-04-24T00:42:47Z</dcterms:created>
  <dcterms:modified xsi:type="dcterms:W3CDTF">2019-01-19T18:59:15Z</dcterms:modified>
</cp:coreProperties>
</file>