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8" r:id="rId2"/>
    <p:sldId id="277" r:id="rId3"/>
    <p:sldId id="278" r:id="rId4"/>
    <p:sldId id="279" r:id="rId5"/>
    <p:sldId id="280" r:id="rId6"/>
    <p:sldId id="281" r:id="rId7"/>
    <p:sldId id="282" r:id="rId8"/>
    <p:sldId id="283" r:id="rId9"/>
    <p:sldId id="284" r:id="rId10"/>
    <p:sldId id="285" r:id="rId11"/>
    <p:sldId id="286" r:id="rId12"/>
    <p:sldId id="287" r:id="rId13"/>
    <p:sldId id="28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FF"/>
    <a:srgbClr val="FF3300"/>
    <a:srgbClr val="993300"/>
    <a:srgbClr val="FFFF00"/>
    <a:srgbClr val="808080"/>
    <a:srgbClr val="66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79" autoAdjust="0"/>
  </p:normalViewPr>
  <p:slideViewPr>
    <p:cSldViewPr>
      <p:cViewPr varScale="1">
        <p:scale>
          <a:sx n="58" d="100"/>
          <a:sy n="58" d="100"/>
        </p:scale>
        <p:origin x="1546"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0A394-FB70-41C0-84BF-4D2D64C3A7F7}" type="datetimeFigureOut">
              <a:rPr lang="en-US" smtClean="0"/>
              <a:t>11/17/2018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71754-5AFC-4ED4-AA18-956639B8CF8A}" type="slidenum">
              <a:rPr lang="en-US" smtClean="0"/>
              <a:t>‹#›</a:t>
            </a:fld>
            <a:endParaRPr lang="en-US"/>
          </a:p>
        </p:txBody>
      </p:sp>
    </p:spTree>
    <p:extLst>
      <p:ext uri="{BB962C8B-B14F-4D97-AF65-F5344CB8AC3E}">
        <p14:creationId xmlns:p14="http://schemas.microsoft.com/office/powerpoint/2010/main" val="89801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The Potter And The Clay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rgbClr val="C00000"/>
                </a:solidFill>
                <a:latin typeface="Times New Roman" panose="02020603050405020304" pitchFamily="18" charset="0"/>
                <a:cs typeface="Times New Roman" panose="02020603050405020304" pitchFamily="18" charset="0"/>
              </a:rPr>
              <a:t>    2. Our Text for this lesson starts at </a:t>
            </a:r>
            <a:r>
              <a:rPr lang="en-US" altLang="en-US" sz="1200" b="1" dirty="0">
                <a:solidFill>
                  <a:srgbClr val="C00000"/>
                </a:solidFill>
                <a:latin typeface="Times New Roman" panose="02020603050405020304" pitchFamily="18" charset="0"/>
                <a:cs typeface="Times New Roman" panose="02020603050405020304" pitchFamily="18" charset="0"/>
              </a:rPr>
              <a:t>Jer. 18:1-6</a:t>
            </a:r>
          </a:p>
          <a:p>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2</a:t>
            </a:fld>
            <a:endParaRPr lang="en-US"/>
          </a:p>
        </p:txBody>
      </p:sp>
    </p:spTree>
    <p:extLst>
      <p:ext uri="{BB962C8B-B14F-4D97-AF65-F5344CB8AC3E}">
        <p14:creationId xmlns:p14="http://schemas.microsoft.com/office/powerpoint/2010/main" val="22809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1200" dirty="0">
                <a:latin typeface="Arial" panose="020B0604020202020204" pitchFamily="34" charset="0"/>
              </a:rPr>
              <a:t>    1. When One Is Marred By Sin, If One Will Repent And Return To The Lord, He Will Grow In The Grace of God.</a:t>
            </a:r>
          </a:p>
          <a:p>
            <a:pPr eaLnBrk="1" hangingPunct="1">
              <a:lnSpc>
                <a:spcPct val="120000"/>
              </a:lnSpc>
              <a:buFontTx/>
              <a:buNone/>
            </a:pPr>
            <a:r>
              <a:rPr lang="en-US" altLang="en-US" sz="1200" dirty="0">
                <a:latin typeface="Arial" panose="020B0604020202020204" pitchFamily="34" charset="0"/>
              </a:rPr>
              <a:t>&gt;&gt;&gt;&gt;&gt;&gt;&gt;&gt;&gt;&gt;&gt;&gt;&gt;&gt;&gt;&gt;</a:t>
            </a:r>
          </a:p>
          <a:p>
            <a:pPr eaLnBrk="1" hangingPunct="1">
              <a:lnSpc>
                <a:spcPct val="120000"/>
              </a:lnSpc>
              <a:buFontTx/>
              <a:buNone/>
            </a:pPr>
            <a:r>
              <a:rPr lang="en-US" altLang="en-US" sz="1200" dirty="0">
                <a:latin typeface="Arial" panose="020B0604020202020204" pitchFamily="34" charset="0"/>
              </a:rPr>
              <a:t>    2. God Will Make Him A Vessel Of Honor, He Will Not Give Up On A Penitent Individual.</a:t>
            </a:r>
          </a:p>
          <a:p>
            <a:pPr eaLnBrk="1" hangingPunct="1">
              <a:lnSpc>
                <a:spcPct val="120000"/>
              </a:lnSpc>
              <a:buFontTx/>
              <a:buNone/>
            </a:pPr>
            <a:r>
              <a:rPr lang="en-US" altLang="en-US" sz="1200" dirty="0">
                <a:latin typeface="Arial" panose="020B0604020202020204" pitchFamily="34" charset="0"/>
              </a:rPr>
              <a:t>&gt;&gt;&gt;&gt;&gt;&gt;&gt;&gt;&gt;&gt;&gt;&gt;&gt;&gt;&gt;&gt;</a:t>
            </a:r>
          </a:p>
          <a:p>
            <a:pPr eaLnBrk="1" hangingPunct="1">
              <a:lnSpc>
                <a:spcPct val="120000"/>
              </a:lnSpc>
              <a:buFontTx/>
              <a:buNone/>
            </a:pPr>
            <a:r>
              <a:rPr lang="en-US" altLang="en-US" sz="1200" dirty="0">
                <a:latin typeface="Arial" panose="020B0604020202020204" pitchFamily="34" charset="0"/>
              </a:rPr>
              <a:t>    3. Example: Look at Old Wicked King of Judah, Manasseh!</a:t>
            </a:r>
          </a:p>
          <a:p>
            <a:pPr eaLnBrk="1" hangingPunct="1">
              <a:lnSpc>
                <a:spcPct val="120000"/>
              </a:lnSpc>
              <a:buFontTx/>
              <a:buNone/>
            </a:pPr>
            <a:r>
              <a:rPr lang="en-US" altLang="en-US" sz="1200" dirty="0">
                <a:latin typeface="Arial" panose="020B0604020202020204" pitchFamily="34" charset="0"/>
              </a:rPr>
              <a:t>        a. The Potter Did Not Give UP On Him!</a:t>
            </a:r>
          </a:p>
          <a:p>
            <a:pPr rtl="0"/>
            <a:r>
              <a:rPr lang="en-US" sz="1200" b="0" i="1" u="none" strike="noStrike" kern="1200" baseline="0" dirty="0">
                <a:solidFill>
                  <a:schemeClr val="tx1"/>
                </a:solidFill>
                <a:latin typeface="+mn-lt"/>
                <a:ea typeface="+mn-ea"/>
                <a:cs typeface="+mn-cs"/>
              </a:rPr>
              <a:t>So Manasseh seduced Judah and the inhabitants of Jerusalem to do more evil than the nations whom the LORD had destroyed before the children of Israel.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Chronicles 33:9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Therefore the LORD brought upon them the captains of the army of the king of Assyria, who took Manasseh with hooks, bound him with bronze fetters, and carried him off to Babylon.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Chronicles 33:11</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rtl="0"/>
            <a:r>
              <a:rPr lang="en-US" sz="1200" b="0" i="1" u="none" strike="noStrike" kern="1200" baseline="0" dirty="0">
                <a:solidFill>
                  <a:schemeClr val="tx1"/>
                </a:solidFill>
                <a:latin typeface="+mn-lt"/>
                <a:ea typeface="+mn-ea"/>
                <a:cs typeface="+mn-cs"/>
              </a:rPr>
              <a:t>and prayed to Him; and He </a:t>
            </a:r>
            <a:r>
              <a:rPr lang="en-US" sz="1200" b="1" i="1" u="none" strike="noStrike" kern="1200" baseline="0" dirty="0">
                <a:solidFill>
                  <a:schemeClr val="tx1"/>
                </a:solidFill>
                <a:latin typeface="+mn-lt"/>
                <a:ea typeface="+mn-ea"/>
                <a:cs typeface="+mn-cs"/>
              </a:rPr>
              <a:t>received his entreaty</a:t>
            </a:r>
            <a:r>
              <a:rPr lang="en-US" sz="1200" b="0" i="1" u="none" strike="noStrike" kern="1200" baseline="0" dirty="0">
                <a:solidFill>
                  <a:schemeClr val="tx1"/>
                </a:solidFill>
                <a:latin typeface="+mn-lt"/>
                <a:ea typeface="+mn-ea"/>
                <a:cs typeface="+mn-cs"/>
              </a:rPr>
              <a:t>, heard </a:t>
            </a:r>
            <a:r>
              <a:rPr lang="en-US" sz="1200" b="1" i="1" u="none" strike="noStrike" kern="1200" baseline="0" dirty="0">
                <a:solidFill>
                  <a:schemeClr val="tx1"/>
                </a:solidFill>
                <a:latin typeface="+mn-lt"/>
                <a:ea typeface="+mn-ea"/>
                <a:cs typeface="+mn-cs"/>
              </a:rPr>
              <a:t>his supplication</a:t>
            </a:r>
            <a:r>
              <a:rPr lang="en-US" sz="1200" b="0" i="1" u="none" strike="noStrike" kern="1200" baseline="0" dirty="0">
                <a:solidFill>
                  <a:schemeClr val="tx1"/>
                </a:solidFill>
                <a:latin typeface="+mn-lt"/>
                <a:ea typeface="+mn-ea"/>
                <a:cs typeface="+mn-cs"/>
              </a:rPr>
              <a:t>, and brought him back to Jerusalem into his kingdom. Then Manasseh knew that the LORD was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Chronicles 33:13</a:t>
            </a:r>
            <a:r>
              <a:rPr lang="en-US" sz="1200" b="0" i="0" u="none" strike="noStrike" kern="1200" baseline="0" dirty="0">
                <a:solidFill>
                  <a:schemeClr val="tx1"/>
                </a:solidFill>
                <a:latin typeface="+mn-lt"/>
                <a:ea typeface="+mn-ea"/>
                <a:cs typeface="+mn-cs"/>
              </a:rPr>
              <a:t>)</a:t>
            </a:r>
          </a:p>
          <a:p>
            <a:pPr eaLnBrk="1" hangingPunct="1">
              <a:lnSpc>
                <a:spcPct val="120000"/>
              </a:lnSpc>
              <a:buFontTx/>
              <a:buNone/>
            </a:pPr>
            <a:r>
              <a:rPr lang="en-US" altLang="en-US" sz="1200" dirty="0">
                <a:latin typeface="Arial" panose="020B0604020202020204" pitchFamily="34" charset="0"/>
              </a:rPr>
              <a:t>&gt;&gt;&gt;&gt;&gt;&gt;&gt;&gt;&gt;&gt;&gt;&gt;&gt;&gt;&gt;&gt;</a:t>
            </a:r>
          </a:p>
          <a:p>
            <a:pPr eaLnBrk="1" hangingPunct="1">
              <a:lnSpc>
                <a:spcPct val="120000"/>
              </a:lnSpc>
              <a:buFontTx/>
              <a:buNone/>
            </a:pPr>
            <a:r>
              <a:rPr lang="en-US" altLang="en-US" sz="1200" dirty="0">
                <a:latin typeface="Arial" panose="020B0604020202020204" pitchFamily="34" charset="0"/>
              </a:rPr>
              <a:t>    4. Another Vessel made over is Peter (</a:t>
            </a:r>
            <a:r>
              <a:rPr lang="en-US" altLang="en-US" sz="1200" b="1" u="none" dirty="0">
                <a:latin typeface="Arial" panose="020B0604020202020204" pitchFamily="34" charset="0"/>
              </a:rPr>
              <a:t>John 1:42</a:t>
            </a:r>
            <a:r>
              <a:rPr lang="en-US" altLang="en-US" sz="1200" dirty="0">
                <a:latin typeface="Arial" panose="020B0604020202020204" pitchFamily="34" charset="0"/>
              </a:rPr>
              <a:t>) a fisherman made over by Jesus.</a:t>
            </a:r>
          </a:p>
          <a:p>
            <a:pPr rtl="0"/>
            <a:r>
              <a:rPr lang="en-US" sz="1200" b="0" i="1" u="none" strike="noStrike" kern="1200" baseline="0" dirty="0">
                <a:solidFill>
                  <a:schemeClr val="tx1"/>
                </a:solidFill>
                <a:latin typeface="+mn-lt"/>
                <a:ea typeface="+mn-ea"/>
                <a:cs typeface="+mn-cs"/>
              </a:rPr>
              <a:t>And he brought him to Jesus. Now when Jesus looked at him, He said, "You are Simon the son of Jonah. You shall be called Cephas" (which is translated, A Stone).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1:42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11</a:t>
            </a:fld>
            <a:endParaRPr lang="en-US"/>
          </a:p>
        </p:txBody>
      </p:sp>
    </p:spTree>
    <p:extLst>
      <p:ext uri="{BB962C8B-B14F-4D97-AF65-F5344CB8AC3E}">
        <p14:creationId xmlns:p14="http://schemas.microsoft.com/office/powerpoint/2010/main" val="175222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US" altLang="en-US" sz="1200" dirty="0">
                <a:cs typeface="Times New Roman" panose="02020603050405020304" pitchFamily="18" charset="0"/>
              </a:rPr>
              <a:t>    1. </a:t>
            </a:r>
            <a:r>
              <a:rPr lang="en-US" altLang="en-US" sz="1200" b="1" dirty="0">
                <a:cs typeface="Times New Roman" panose="02020603050405020304" pitchFamily="18" charset="0"/>
              </a:rPr>
              <a:t>Jer. 19 </a:t>
            </a:r>
            <a:r>
              <a:rPr lang="en-US" altLang="en-US" sz="1200" dirty="0">
                <a:cs typeface="Times New Roman" panose="02020603050405020304" pitchFamily="18" charset="0"/>
              </a:rPr>
              <a:t>– We have An Opportunity to Go Back To Potter’s House For Renewal As Earthen Vessels.</a:t>
            </a:r>
          </a:p>
          <a:p>
            <a:pPr marL="0" indent="0" eaLnBrk="1" hangingPunct="1">
              <a:buFontTx/>
              <a:buNone/>
            </a:pPr>
            <a:r>
              <a:rPr lang="en-US" altLang="en-US" sz="1200" dirty="0">
                <a:cs typeface="Times New Roman" panose="02020603050405020304" pitchFamily="18" charset="0"/>
              </a:rPr>
              <a:t>&gt;&gt;&gt;&gt;&gt;&gt;&gt;&gt;&gt;&gt;&gt;&gt;&gt;&gt;&gt;&gt;&gt;</a:t>
            </a:r>
          </a:p>
          <a:p>
            <a:pPr marL="0" indent="0" eaLnBrk="1" hangingPunct="1">
              <a:buFontTx/>
              <a:buNone/>
            </a:pPr>
            <a:r>
              <a:rPr lang="en-US" altLang="en-US" sz="1200" dirty="0">
                <a:cs typeface="Times New Roman" panose="02020603050405020304" pitchFamily="18" charset="0"/>
              </a:rPr>
              <a:t>    2. Unrepentant Sinners Will be Broken To Pieces (</a:t>
            </a:r>
            <a:r>
              <a:rPr lang="en-US" altLang="en-US" sz="1200" b="1" dirty="0">
                <a:cs typeface="Times New Roman" panose="02020603050405020304" pitchFamily="18" charset="0"/>
              </a:rPr>
              <a:t>Jer. 19:11</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say to them, 'Thus says the LORD of hosts: "Even so I will break this people and this city, as one breaks a potter's vessel, which cannot be made whole again; and they shall bury them in Tophet till there is no place to bury.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Jeremiah 19:11</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marL="0" indent="0" eaLnBrk="1" hangingPunct="1">
              <a:buFontTx/>
              <a:buNone/>
            </a:pPr>
            <a:r>
              <a:rPr lang="en-US" altLang="en-US" sz="1200" dirty="0">
                <a:cs typeface="Times New Roman" panose="02020603050405020304" pitchFamily="18" charset="0"/>
              </a:rPr>
              <a:t>&gt;&gt;&gt;&gt;&gt;&gt;&gt;&gt;&gt;&gt;&gt;&gt;&gt;&gt;&gt;&gt;&gt;</a:t>
            </a:r>
          </a:p>
          <a:p>
            <a:pPr marL="0" indent="0" eaLnBrk="1" hangingPunct="1">
              <a:buFontTx/>
              <a:buNone/>
            </a:pPr>
            <a:r>
              <a:rPr lang="en-US" altLang="en-US" sz="1200" dirty="0">
                <a:cs typeface="Times New Roman" panose="02020603050405020304" pitchFamily="18" charset="0"/>
              </a:rPr>
              <a:t>    3. This Symbol Of the Potter is a Symbol Of Israel’s Irrevocable Destruction, And of Ours As Degenerate Sinners.</a:t>
            </a:r>
          </a:p>
          <a:p>
            <a:pPr marL="0" indent="0" eaLnBrk="1" hangingPunct="1">
              <a:buFontTx/>
              <a:buNone/>
            </a:pPr>
            <a:r>
              <a:rPr lang="en-US" altLang="en-US" sz="1200" dirty="0">
                <a:cs typeface="Times New Roman" panose="02020603050405020304" pitchFamily="18" charset="0"/>
              </a:rPr>
              <a:t>&gt;&gt;&gt;&gt;&gt;&gt;&gt;&gt;&gt;&gt;&gt;&gt;&gt;&gt;&gt;&gt;&gt;</a:t>
            </a:r>
          </a:p>
          <a:p>
            <a:pPr marL="0" indent="0" eaLnBrk="1" hangingPunct="1">
              <a:buFontTx/>
              <a:buNone/>
            </a:pPr>
            <a:r>
              <a:rPr lang="en-US" altLang="en-US" sz="1200" dirty="0">
                <a:cs typeface="Times New Roman" panose="02020603050405020304" pitchFamily="18" charset="0"/>
              </a:rPr>
              <a:t>    4. Opportunities Have Limitations, There Is a Best By Due Date on Every Vessel the Potter Makes.</a:t>
            </a:r>
          </a:p>
          <a:p>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12</a:t>
            </a:fld>
            <a:endParaRPr lang="en-US"/>
          </a:p>
        </p:txBody>
      </p:sp>
    </p:spTree>
    <p:extLst>
      <p:ext uri="{BB962C8B-B14F-4D97-AF65-F5344CB8AC3E}">
        <p14:creationId xmlns:p14="http://schemas.microsoft.com/office/powerpoint/2010/main" val="31038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The Potter’s Requirements for a Marred Vessel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Hear the word – </a:t>
            </a:r>
            <a:r>
              <a:rPr lang="en-US" sz="1200" b="1" kern="1200" dirty="0">
                <a:solidFill>
                  <a:schemeClr val="tx1"/>
                </a:solidFill>
                <a:effectLst/>
                <a:latin typeface="+mn-lt"/>
                <a:ea typeface="+mn-ea"/>
                <a:cs typeface="+mn-cs"/>
              </a:rPr>
              <a:t>Romans 10: 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then faith comes by hearing, and hearing by the word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2. Believe it – </a:t>
            </a:r>
            <a:r>
              <a:rPr lang="en-US" sz="1200" b="1" kern="1200" dirty="0">
                <a:solidFill>
                  <a:schemeClr val="tx1"/>
                </a:solidFill>
                <a:effectLst/>
                <a:latin typeface="+mn-lt"/>
                <a:ea typeface="+mn-ea"/>
                <a:cs typeface="+mn-cs"/>
              </a:rPr>
              <a:t>John 8:24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I said to you that you will die in your sins; for if you do not believe that I am He, you will die in your sins."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3. Repent of Sins – </a:t>
            </a:r>
            <a:r>
              <a:rPr lang="en-US" sz="1200" b="1" kern="1200" dirty="0">
                <a:solidFill>
                  <a:schemeClr val="tx1"/>
                </a:solidFill>
                <a:effectLst/>
                <a:latin typeface="+mn-lt"/>
                <a:ea typeface="+mn-ea"/>
                <a:cs typeface="+mn-cs"/>
              </a:rPr>
              <a:t>Acts 17:30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Truly, these times of ignorance God overlooked, but now commands all men everywhere to repent,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17:30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4. Confess Jesus – </a:t>
            </a:r>
            <a:r>
              <a:rPr lang="en-US" sz="1200" b="1" kern="1200" dirty="0">
                <a:solidFill>
                  <a:schemeClr val="tx1"/>
                </a:solidFill>
                <a:effectLst/>
                <a:latin typeface="+mn-lt"/>
                <a:ea typeface="+mn-ea"/>
                <a:cs typeface="+mn-cs"/>
              </a:rPr>
              <a:t>Romans 10: 9,10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that if you confess with your mouth the Lord Jesus and believe in your heart that God has raised Him from the dead, you will be saved..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10:9</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5. Baptized for Forgiveness of sins – </a:t>
            </a:r>
            <a:r>
              <a:rPr lang="en-US" sz="1200" b="1" kern="1200" dirty="0">
                <a:solidFill>
                  <a:schemeClr val="tx1"/>
                </a:solidFill>
                <a:effectLst/>
                <a:latin typeface="+mn-lt"/>
                <a:ea typeface="+mn-ea"/>
                <a:cs typeface="+mn-cs"/>
              </a:rPr>
              <a:t>Acts 2:38 &amp; Acts 22:16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why are you waiting? Arise and be baptized, and wash away your sins, calling on the name of the Lord.' (</a:t>
            </a:r>
            <a:r>
              <a:rPr lang="en-US" sz="1200" b="1" kern="1200" dirty="0">
                <a:solidFill>
                  <a:schemeClr val="tx1"/>
                </a:solidFill>
                <a:effectLst/>
                <a:latin typeface="+mn-lt"/>
                <a:ea typeface="+mn-ea"/>
                <a:cs typeface="+mn-cs"/>
              </a:rPr>
              <a:t>Acts 22:16</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13</a:t>
            </a:fld>
            <a:endParaRPr lang="en-US"/>
          </a:p>
        </p:txBody>
      </p:sp>
    </p:spTree>
    <p:extLst>
      <p:ext uri="{BB962C8B-B14F-4D97-AF65-F5344CB8AC3E}">
        <p14:creationId xmlns:p14="http://schemas.microsoft.com/office/powerpoint/2010/main" val="122833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latin typeface="Arial" panose="020B0604020202020204" pitchFamily="34" charset="0"/>
              </a:rPr>
              <a:t>    1. Jeremiah – Is known as “Weeping Prophet” in most schools and commentaries.</a:t>
            </a:r>
          </a:p>
          <a:p>
            <a:pPr eaLnBrk="1" hangingPunct="1">
              <a:buFontTx/>
              <a:buNone/>
            </a:pPr>
            <a:r>
              <a:rPr lang="en-US" altLang="en-US" sz="1200" dirty="0">
                <a:latin typeface="Arial" panose="020B0604020202020204" pitchFamily="34" charset="0"/>
              </a:rPr>
              <a:t>        a. However, Jeremiah is an extremely strong and God fearing prophet</a:t>
            </a:r>
          </a:p>
          <a:p>
            <a:pPr eaLnBrk="1" hangingPunct="1">
              <a:buFontTx/>
              <a:buNone/>
            </a:pPr>
            <a:r>
              <a:rPr lang="en-US" altLang="en-US" sz="1200" dirty="0">
                <a:latin typeface="Arial" panose="020B0604020202020204" pitchFamily="34" charset="0"/>
              </a:rPr>
              <a:t>&gt;&gt;&gt;&gt;&gt;&gt;&gt;&gt;&gt;&gt;&gt;&gt;&gt;&gt;&gt;</a:t>
            </a:r>
          </a:p>
          <a:p>
            <a:pPr marL="0" indent="0" eaLnBrk="1" hangingPunct="1">
              <a:buFontTx/>
              <a:buNone/>
            </a:pPr>
            <a:r>
              <a:rPr lang="en-US" altLang="en-US" sz="1200" dirty="0">
                <a:latin typeface="Arial" panose="020B0604020202020204" pitchFamily="34" charset="0"/>
              </a:rPr>
              <a:t>    2. Jeremiah’s Work – Was God’s Final Effort To Turn People Back To God</a:t>
            </a:r>
          </a:p>
          <a:p>
            <a:pPr marL="0" indent="0" eaLnBrk="1" hangingPunct="1">
              <a:buFontTx/>
              <a:buNone/>
            </a:pPr>
            <a:r>
              <a:rPr lang="en-US" altLang="en-US" sz="1200" dirty="0">
                <a:latin typeface="Arial" panose="020B0604020202020204" pitchFamily="34" charset="0"/>
              </a:rPr>
              <a:t>&gt;&gt;&gt;&gt;&gt;&gt;&gt;&gt;&gt;&gt;&gt;&gt;&gt;&gt;&gt;</a:t>
            </a:r>
          </a:p>
          <a:p>
            <a:pPr marL="0" indent="0" eaLnBrk="1" hangingPunct="1">
              <a:buFontTx/>
              <a:buNone/>
            </a:pPr>
            <a:r>
              <a:rPr lang="en-US" altLang="en-US" sz="1200" dirty="0">
                <a:latin typeface="Arial" panose="020B0604020202020204" pitchFamily="34" charset="0"/>
              </a:rPr>
              <a:t>    3. Jeremiah – O. T. Illustrative Preacher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a. </a:t>
            </a:r>
            <a:r>
              <a:rPr lang="en-US" sz="1200" kern="1200" dirty="0">
                <a:solidFill>
                  <a:schemeClr val="tx1"/>
                </a:solidFill>
                <a:effectLst/>
                <a:latin typeface="+mn-lt"/>
                <a:ea typeface="+mn-ea"/>
                <a:cs typeface="+mn-cs"/>
              </a:rPr>
              <a:t>God used many illustrations in Jeremiah to explain His decision to allow Nebuchadnezzar to besiege Jerusalem, destroy the temple, and burn the city to the ground.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b. On one occasion Jeremiah wore a linen loincloth, buried it in a cleft of the rock of the Euphrates River, and exhumed it. It was “spoiled… good for nothing” (</a:t>
            </a:r>
            <a:r>
              <a:rPr lang="en-US" sz="1200" b="1" kern="1200" dirty="0">
                <a:solidFill>
                  <a:schemeClr val="tx1"/>
                </a:solidFill>
                <a:effectLst/>
                <a:latin typeface="+mn-lt"/>
                <a:ea typeface="+mn-ea"/>
                <a:cs typeface="+mn-cs"/>
              </a:rPr>
              <a:t>Jer. 13:1-7</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 God explains the meaning of this illustration, saying, “as the loincloth clings to the waist of a man, so I made the whole house of Israel and the whole house of Judah cling to me… that they might be for me a people, a name, a praise, and a glory…”(</a:t>
            </a:r>
            <a:r>
              <a:rPr lang="en-US" sz="1200" b="1" kern="1200" dirty="0">
                <a:solidFill>
                  <a:schemeClr val="tx1"/>
                </a:solidFill>
                <a:effectLst/>
                <a:latin typeface="+mn-lt"/>
                <a:ea typeface="+mn-ea"/>
                <a:cs typeface="+mn-cs"/>
              </a:rPr>
              <a:t>Jer. 13:11</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d. Yet, by their stubborn streak and rebellious spirit they developed a heart that would not hear God.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e. They became as useless as the spoiled linen loincloth (</a:t>
            </a:r>
            <a:r>
              <a:rPr lang="en-US" sz="1200" b="1" kern="1200" dirty="0">
                <a:solidFill>
                  <a:schemeClr val="tx1"/>
                </a:solidFill>
                <a:effectLst/>
                <a:latin typeface="+mn-lt"/>
                <a:ea typeface="+mn-ea"/>
                <a:cs typeface="+mn-cs"/>
              </a:rPr>
              <a:t>13:10</a:t>
            </a:r>
            <a:r>
              <a:rPr lang="en-US" sz="1200" kern="1200" dirty="0">
                <a:solidFill>
                  <a:schemeClr val="tx1"/>
                </a:solidFill>
                <a:effectLst/>
                <a:latin typeface="+mn-lt"/>
                <a:ea typeface="+mn-ea"/>
                <a:cs typeface="+mn-cs"/>
              </a:rPr>
              <a:t>).</a:t>
            </a:r>
            <a:endParaRPr lang="en-US" altLang="en-US" sz="1200" dirty="0">
              <a:latin typeface="Arial" panose="020B0604020202020204" pitchFamily="34" charset="0"/>
            </a:endParaRPr>
          </a:p>
          <a:p>
            <a:pPr marL="0" indent="0" eaLnBrk="1" hangingPunct="1">
              <a:buFontTx/>
              <a:buNone/>
            </a:pPr>
            <a:r>
              <a:rPr lang="en-US" altLang="en-US" sz="1200" dirty="0">
                <a:latin typeface="Arial" panose="020B0604020202020204" pitchFamily="34" charset="0"/>
              </a:rPr>
              <a:t>&gt;&gt;&gt;&gt;&gt;&gt;&gt;&gt;&gt;&gt;&gt;&gt;&gt;&gt;&gt;</a:t>
            </a:r>
          </a:p>
          <a:p>
            <a:pPr eaLnBrk="1" hangingPunct="1">
              <a:buFontTx/>
              <a:buNone/>
            </a:pPr>
            <a:r>
              <a:rPr lang="en-US" altLang="en-US" sz="1200" dirty="0">
                <a:latin typeface="Arial" panose="020B0604020202020204" pitchFamily="34" charset="0"/>
              </a:rPr>
              <a:t>    4. </a:t>
            </a:r>
            <a:r>
              <a:rPr lang="en-US" altLang="en-US" sz="1200" b="1" dirty="0">
                <a:latin typeface="Arial" panose="020B0604020202020204" pitchFamily="34" charset="0"/>
              </a:rPr>
              <a:t>Jer. 18:1-6</a:t>
            </a:r>
          </a:p>
          <a:p>
            <a:pPr rtl="0"/>
            <a:r>
              <a:rPr lang="en-US" sz="1200" b="0" i="1" u="none" strike="noStrike" kern="1200" baseline="0" dirty="0">
                <a:solidFill>
                  <a:schemeClr val="tx1"/>
                </a:solidFill>
                <a:latin typeface="+mn-lt"/>
                <a:ea typeface="+mn-ea"/>
                <a:cs typeface="+mn-cs"/>
              </a:rPr>
              <a:t>The word which came to Jeremiah from the LORD, saying: "Arise and go down to the potter's house, and there I will cause you to hear My words." </a:t>
            </a:r>
          </a:p>
          <a:p>
            <a:pPr rtl="0"/>
            <a:r>
              <a:rPr lang="en-US" sz="1200" b="0" i="1" u="none" strike="noStrike" kern="1200" baseline="0" dirty="0">
                <a:solidFill>
                  <a:schemeClr val="tx1"/>
                </a:solidFill>
                <a:latin typeface="+mn-lt"/>
                <a:ea typeface="+mn-ea"/>
                <a:cs typeface="+mn-cs"/>
              </a:rPr>
              <a:t>Then I went down to the potter's house, and there he was, making something at the wheel. </a:t>
            </a:r>
          </a:p>
          <a:p>
            <a:pPr rtl="0"/>
            <a:r>
              <a:rPr lang="en-US" sz="1200" b="0" i="1" u="none" strike="noStrike" kern="1200" baseline="0" dirty="0">
                <a:solidFill>
                  <a:schemeClr val="tx1"/>
                </a:solidFill>
                <a:latin typeface="+mn-lt"/>
                <a:ea typeface="+mn-ea"/>
                <a:cs typeface="+mn-cs"/>
              </a:rPr>
              <a:t>And the vessel that he made of clay was marred in the hand of the potter; so he made it again into another vessel, as it seemed good to the potter to make. Then the word of the LORD came to me, saying: "O house of Israel, </a:t>
            </a:r>
            <a:r>
              <a:rPr lang="en-US" sz="1200" b="1" i="1" u="none" strike="noStrike" kern="1200" baseline="0" dirty="0">
                <a:solidFill>
                  <a:schemeClr val="tx1"/>
                </a:solidFill>
                <a:latin typeface="+mn-lt"/>
                <a:ea typeface="+mn-ea"/>
                <a:cs typeface="+mn-cs"/>
              </a:rPr>
              <a:t>can I not do with you as this potter</a:t>
            </a:r>
            <a:r>
              <a:rPr lang="en-US" sz="1200" b="0" i="1" u="none" strike="noStrike" kern="1200" baseline="0" dirty="0">
                <a:solidFill>
                  <a:schemeClr val="tx1"/>
                </a:solidFill>
                <a:latin typeface="+mn-lt"/>
                <a:ea typeface="+mn-ea"/>
                <a:cs typeface="+mn-cs"/>
              </a:rPr>
              <a:t>?" says the LORD. "Look, as the clay is in the potter's hand, so are you in My hand, O house of Israel!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Jeremiah 18:1-6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eaLnBrk="1" hangingPunct="1">
              <a:buFontTx/>
              <a:buNone/>
            </a:pPr>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3</a:t>
            </a:fld>
            <a:endParaRPr lang="en-US"/>
          </a:p>
        </p:txBody>
      </p:sp>
    </p:spTree>
    <p:extLst>
      <p:ext uri="{BB962C8B-B14F-4D97-AF65-F5344CB8AC3E}">
        <p14:creationId xmlns:p14="http://schemas.microsoft.com/office/powerpoint/2010/main" val="418935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    1. Potter = God – He created Judah to be His people and protect the seed line for Christ.</a:t>
            </a:r>
          </a:p>
          <a:p>
            <a:r>
              <a:rPr lang="en-US" altLang="en-US" sz="1200" dirty="0">
                <a:latin typeface="Arial" panose="020B0604020202020204" pitchFamily="34" charset="0"/>
              </a:rPr>
              <a:t>&gt;&gt;&gt;&gt;&gt;&gt;&gt;&gt;&gt;&gt;&gt;&gt;&gt;</a:t>
            </a:r>
          </a:p>
          <a:p>
            <a:r>
              <a:rPr lang="en-US" altLang="en-US" sz="1200" dirty="0">
                <a:latin typeface="Arial" panose="020B0604020202020204" pitchFamily="34" charset="0"/>
              </a:rPr>
              <a:t>    2. Clay = People of Judah, those who were given the law so that they might remain a pure and undefiled people.</a:t>
            </a:r>
          </a:p>
          <a:p>
            <a:r>
              <a:rPr lang="en-US" altLang="en-US" sz="1200" dirty="0">
                <a:latin typeface="Arial" panose="020B0604020202020204" pitchFamily="34" charset="0"/>
              </a:rPr>
              <a:t>&gt;&gt;&gt;&gt;&gt;&gt;&gt;&gt;&gt;&gt;&gt;&gt;&gt;</a:t>
            </a:r>
          </a:p>
          <a:p>
            <a:r>
              <a:rPr lang="en-US" altLang="en-US" sz="1200" dirty="0">
                <a:latin typeface="Arial" panose="020B0604020202020204" pitchFamily="34" charset="0"/>
              </a:rPr>
              <a:t>    3. God Was Willing To Reshape Wicked Judah, even after their great fall to false gods.</a:t>
            </a:r>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4</a:t>
            </a:fld>
            <a:endParaRPr lang="en-US"/>
          </a:p>
        </p:txBody>
      </p:sp>
    </p:spTree>
    <p:extLst>
      <p:ext uri="{BB962C8B-B14F-4D97-AF65-F5344CB8AC3E}">
        <p14:creationId xmlns:p14="http://schemas.microsoft.com/office/powerpoint/2010/main" val="114471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6600CC"/>
                </a:solidFill>
                <a:latin typeface="Times New Roman" panose="02020603050405020304" pitchFamily="18" charset="0"/>
                <a:cs typeface="Times New Roman" panose="02020603050405020304" pitchFamily="18" charset="0"/>
              </a:rPr>
              <a:t>The Potter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6600CC"/>
                </a:solidFill>
                <a:latin typeface="Times New Roman" panose="02020603050405020304" pitchFamily="18" charset="0"/>
                <a:cs typeface="Times New Roman" panose="02020603050405020304" pitchFamily="18" charset="0"/>
              </a:rPr>
              <a:t>&gt;&gt;&gt;&gt;&gt;&gt;&gt;&gt;&gt;&gt;&gt;&gt;&gt;&gt;</a:t>
            </a:r>
          </a:p>
          <a:p>
            <a:pPr marL="0" indent="0" eaLnBrk="1" hangingPunct="1">
              <a:lnSpc>
                <a:spcPct val="120000"/>
              </a:lnSpc>
              <a:buClr>
                <a:schemeClr val="accent1"/>
              </a:buClr>
              <a:buFontTx/>
              <a:buNone/>
            </a:pPr>
            <a:r>
              <a:rPr lang="en-US" altLang="en-US" sz="1200" dirty="0">
                <a:cs typeface="Times New Roman" panose="02020603050405020304" pitchFamily="18" charset="0"/>
              </a:rPr>
              <a:t>    1. Almighty God</a:t>
            </a:r>
          </a:p>
          <a:p>
            <a:pPr marL="0" indent="0" eaLnBrk="1" hangingPunct="1">
              <a:lnSpc>
                <a:spcPct val="120000"/>
              </a:lnSpc>
              <a:buClr>
                <a:schemeClr val="accent1"/>
              </a:buClr>
              <a:buFontTx/>
              <a:buNone/>
            </a:pPr>
            <a:r>
              <a:rPr lang="en-US" altLang="en-US" sz="1200" dirty="0">
                <a:cs typeface="Times New Roman" panose="02020603050405020304" pitchFamily="18" charset="0"/>
              </a:rPr>
              <a:t>&gt;&gt;&gt;&gt;&gt;&gt;&gt;&gt;&gt;&gt;&gt;&gt;&gt;&gt;</a:t>
            </a:r>
          </a:p>
          <a:p>
            <a:pPr marL="0" indent="0" eaLnBrk="1" hangingPunct="1">
              <a:lnSpc>
                <a:spcPct val="120000"/>
              </a:lnSpc>
              <a:buClr>
                <a:schemeClr val="accent1"/>
              </a:buClr>
              <a:buFontTx/>
              <a:buNone/>
            </a:pPr>
            <a:r>
              <a:rPr lang="en-US" altLang="en-US" sz="1200" dirty="0">
                <a:cs typeface="Times New Roman" panose="02020603050405020304" pitchFamily="18" charset="0"/>
              </a:rPr>
              <a:t>    2. God Is A Worker</a:t>
            </a:r>
          </a:p>
          <a:p>
            <a:pPr marL="0" indent="0" eaLnBrk="1" hangingPunct="1">
              <a:lnSpc>
                <a:spcPct val="120000"/>
              </a:lnSpc>
              <a:buClr>
                <a:schemeClr val="accent1"/>
              </a:buClr>
              <a:buFontTx/>
              <a:buNone/>
            </a:pPr>
            <a:r>
              <a:rPr lang="en-US" altLang="en-US" sz="1200" dirty="0">
                <a:cs typeface="Times New Roman" panose="02020603050405020304" pitchFamily="18" charset="0"/>
              </a:rPr>
              <a:t>&gt;&gt;&gt;&gt;&gt;&gt;&gt;&gt;&gt;&gt;&gt;&gt;&gt;&gt;</a:t>
            </a:r>
          </a:p>
          <a:p>
            <a:pPr marL="0" indent="0" eaLnBrk="1" hangingPunct="1">
              <a:lnSpc>
                <a:spcPct val="120000"/>
              </a:lnSpc>
              <a:buClr>
                <a:schemeClr val="accent1"/>
              </a:buClr>
              <a:buFontTx/>
              <a:buNone/>
            </a:pPr>
            <a:r>
              <a:rPr lang="en-US" altLang="en-US" sz="1200" dirty="0">
                <a:cs typeface="Times New Roman" panose="02020603050405020304" pitchFamily="18" charset="0"/>
              </a:rPr>
              <a:t>    3. God Created Man In His Image, For His Glory (</a:t>
            </a:r>
            <a:r>
              <a:rPr lang="en-US" altLang="en-US" sz="1200" b="1" dirty="0">
                <a:cs typeface="Times New Roman" panose="02020603050405020304" pitchFamily="18" charset="0"/>
              </a:rPr>
              <a:t>Isa. 43:7</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Everyone who is called by My name, Whom I have created for My glory; I have formed him, yes, I have made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43:7</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marL="0" indent="0" eaLnBrk="1" hangingPunct="1">
              <a:lnSpc>
                <a:spcPct val="120000"/>
              </a:lnSpc>
              <a:buClr>
                <a:schemeClr val="accent1"/>
              </a:buClr>
              <a:buFontTx/>
              <a:buNone/>
            </a:pPr>
            <a:r>
              <a:rPr lang="en-US" altLang="en-US" sz="1200" dirty="0">
                <a:cs typeface="Times New Roman" panose="02020603050405020304" pitchFamily="18" charset="0"/>
              </a:rPr>
              <a:t>&gt;&gt;&gt;&gt;&gt;&gt;&gt;&gt;&gt;&gt;&gt;&gt;&gt;&gt;</a:t>
            </a:r>
          </a:p>
          <a:p>
            <a:pPr marL="0" indent="0" eaLnBrk="1" hangingPunct="1">
              <a:lnSpc>
                <a:spcPct val="120000"/>
              </a:lnSpc>
              <a:buClr>
                <a:schemeClr val="accent1"/>
              </a:buClr>
              <a:buFontTx/>
              <a:buNone/>
            </a:pPr>
            <a:r>
              <a:rPr lang="en-US" altLang="en-US" sz="1200" dirty="0">
                <a:cs typeface="Times New Roman" panose="02020603050405020304" pitchFamily="18" charset="0"/>
              </a:rPr>
              <a:t>    4. As sinful as we are, God Continues To Have Abiding Interest In Man (</a:t>
            </a:r>
            <a:r>
              <a:rPr lang="en-US" altLang="en-US" sz="1200" b="1" dirty="0">
                <a:cs typeface="Times New Roman" panose="02020603050405020304" pitchFamily="18" charset="0"/>
              </a:rPr>
              <a:t>Acts 17:24-28; Job 12:10; Rom. 11:36</a:t>
            </a:r>
            <a:r>
              <a:rPr lang="en-US" altLang="en-US" sz="1200" dirty="0">
                <a:cs typeface="Times New Roman" panose="02020603050405020304" pitchFamily="18" charset="0"/>
              </a:rPr>
              <a:t>)</a:t>
            </a:r>
          </a:p>
          <a:p>
            <a:pPr marL="0" indent="0" eaLnBrk="1" hangingPunct="1">
              <a:lnSpc>
                <a:spcPct val="120000"/>
              </a:lnSpc>
              <a:buClr>
                <a:schemeClr val="accent1"/>
              </a:buClr>
              <a:buFontTx/>
              <a:buNone/>
            </a:pP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God, who made the world and everything in it, since He is Lord of heaven and earth, does not dwell in temples made with hands. Nor is He worshiped with men's hands, as though He needed anything, since He gives to all life, breath, and all things. </a:t>
            </a:r>
          </a:p>
          <a:p>
            <a:pPr rtl="0"/>
            <a:r>
              <a:rPr lang="en-US" sz="1200" b="0" i="1" u="none" strike="noStrike" kern="1200" baseline="0" dirty="0">
                <a:solidFill>
                  <a:schemeClr val="tx1"/>
                </a:solidFill>
                <a:latin typeface="+mn-lt"/>
                <a:ea typeface="+mn-ea"/>
                <a:cs typeface="+mn-cs"/>
              </a:rPr>
              <a:t>And He has made from one blood every nation of men to dwell on all the face of the earth, and has determined their preappointed times and the boundaries of their dwellings, so that they should seek the Lord, in the hope that they might grope for Him and find Him, though He is not far from each one of us; for in Him we live and move and have our being, as also some of your own poets have said, </a:t>
            </a:r>
            <a:r>
              <a:rPr lang="en-US" sz="1200" b="1" i="1" u="none" strike="noStrike" kern="1200" baseline="0" dirty="0">
                <a:solidFill>
                  <a:schemeClr val="tx1"/>
                </a:solidFill>
                <a:latin typeface="+mn-lt"/>
                <a:ea typeface="+mn-ea"/>
                <a:cs typeface="+mn-cs"/>
              </a:rPr>
              <a:t>'For we are also His offspring</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17:24-28</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In whose hand is the life of every living thing, And the breath of all mankind?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Job 12:10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of Him and through Him and to Him are all things, to whom be glory forever. Amen.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11:36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5</a:t>
            </a:fld>
            <a:endParaRPr lang="en-US"/>
          </a:p>
        </p:txBody>
      </p:sp>
    </p:spTree>
    <p:extLst>
      <p:ext uri="{BB962C8B-B14F-4D97-AF65-F5344CB8AC3E}">
        <p14:creationId xmlns:p14="http://schemas.microsoft.com/office/powerpoint/2010/main" val="8929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6600CC"/>
                </a:solidFill>
              </a:rPr>
              <a:t>The Potter’s Clay</a:t>
            </a:r>
          </a:p>
          <a:p>
            <a:pPr eaLnBrk="1" hangingPunct="1">
              <a:buFontTx/>
              <a:buNone/>
            </a:pPr>
            <a:r>
              <a:rPr lang="en-US" dirty="0"/>
              <a:t>&gt;&gt;&gt;&gt;&gt;&gt;&gt;&gt;&gt;&gt;&gt;&gt;&gt;&gt;&gt;&gt;&gt;&gt;</a:t>
            </a:r>
          </a:p>
          <a:p>
            <a:pPr eaLnBrk="1" hangingPunct="1">
              <a:buFontTx/>
              <a:buNone/>
            </a:pPr>
            <a:r>
              <a:rPr lang="en-US" dirty="0"/>
              <a:t>    1. </a:t>
            </a:r>
            <a:r>
              <a:rPr lang="en-US" altLang="en-US" sz="1200" b="1" dirty="0">
                <a:cs typeface="Times New Roman" panose="02020603050405020304" pitchFamily="18" charset="0"/>
              </a:rPr>
              <a:t>Isa. 64:8</a:t>
            </a:r>
          </a:p>
          <a:p>
            <a:pPr rtl="0"/>
            <a:r>
              <a:rPr lang="en-US" sz="1200" b="0" i="1" u="none" strike="noStrike" kern="1200" baseline="0" dirty="0">
                <a:solidFill>
                  <a:schemeClr val="tx1"/>
                </a:solidFill>
                <a:latin typeface="+mn-lt"/>
                <a:ea typeface="+mn-ea"/>
                <a:cs typeface="+mn-cs"/>
              </a:rPr>
              <a:t>But now, O LORD, You are our Father; We are the clay, and You our potter; And all we are the work of Your hand.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64:8</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2. Like Clay, Man Is Pliable and he can bent by the forces of light or of darkness.</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3. We have the Freedom To Be Formed By God Or The Spirit Of This World (</a:t>
            </a:r>
            <a:r>
              <a:rPr lang="en-US" altLang="en-US" sz="1200" b="1" dirty="0">
                <a:cs typeface="Times New Roman" panose="02020603050405020304" pitchFamily="18" charset="0"/>
              </a:rPr>
              <a:t>Rom. 12:2; 1 John 2:15-17</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do not be conformed to this world, but be transformed by the renewing of your mind, that you may prove what is that good and acceptable and perfect will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12:2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2:15-17</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4. God Desires To Make Us A Vessel Of Honor, Not Vessels of Dishonor.  (</a:t>
            </a:r>
            <a:r>
              <a:rPr lang="en-US" altLang="en-US" sz="1200" b="1" dirty="0">
                <a:cs typeface="Times New Roman" panose="02020603050405020304" pitchFamily="18" charset="0"/>
              </a:rPr>
              <a:t>1 Pt. 2:9-10</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then the Lord knows how to deliver the godly out of temptations and to reserve the unjust under punishment for the day of judgment, and especially those who walk according to the flesh in the lust of uncleanness and despise authority. They are presumptuous, self-willed. They are not afraid to speak evil of dignitaries,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2:9-10</a:t>
            </a:r>
            <a:r>
              <a:rPr lang="en-US" sz="1200" b="0" i="0" u="none" strike="noStrike" kern="1200" baseline="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6</a:t>
            </a:fld>
            <a:endParaRPr lang="en-US"/>
          </a:p>
        </p:txBody>
      </p:sp>
    </p:spTree>
    <p:extLst>
      <p:ext uri="{BB962C8B-B14F-4D97-AF65-F5344CB8AC3E}">
        <p14:creationId xmlns:p14="http://schemas.microsoft.com/office/powerpoint/2010/main" val="88080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en-US" sz="1200" dirty="0">
                <a:solidFill>
                  <a:srgbClr val="6600CC"/>
                </a:solidFill>
              </a:rPr>
              <a:t>    1. The Potter’s Pattern For Us, What Does It Look Like?</a:t>
            </a:r>
          </a:p>
          <a:p>
            <a:pPr eaLnBrk="1" hangingPunct="1">
              <a:lnSpc>
                <a:spcPct val="130000"/>
              </a:lnSpc>
              <a:buFontTx/>
              <a:buNone/>
            </a:pPr>
            <a:r>
              <a:rPr lang="en-US" altLang="en-US" sz="1200" dirty="0">
                <a:latin typeface="Arial" panose="020B0604020202020204" pitchFamily="34" charset="0"/>
              </a:rPr>
              <a:t>&gt;&gt;&gt;&gt;&gt;&gt;&gt;&gt;&gt;&gt;&gt;&gt;&gt;&gt;&gt;&gt;&gt;&gt;&gt;&gt;</a:t>
            </a:r>
          </a:p>
          <a:p>
            <a:pPr eaLnBrk="1" hangingPunct="1">
              <a:lnSpc>
                <a:spcPct val="130000"/>
              </a:lnSpc>
              <a:buFontTx/>
              <a:buNone/>
            </a:pPr>
            <a:r>
              <a:rPr lang="en-US" altLang="en-US" sz="1200" dirty="0">
                <a:latin typeface="Arial" panose="020B0604020202020204" pitchFamily="34" charset="0"/>
              </a:rPr>
              <a:t>    2. God Shapes His Precious Clay Into The Likeness Of A Pattern That Is Useful, and Serves His Purpose.</a:t>
            </a:r>
          </a:p>
          <a:p>
            <a:pPr eaLnBrk="1" hangingPunct="1">
              <a:lnSpc>
                <a:spcPct val="130000"/>
              </a:lnSpc>
              <a:buFontTx/>
              <a:buNone/>
            </a:pPr>
            <a:r>
              <a:rPr lang="en-US" altLang="en-US" sz="1200" dirty="0">
                <a:latin typeface="Arial" panose="020B0604020202020204" pitchFamily="34" charset="0"/>
              </a:rPr>
              <a:t>&gt;&gt;&gt;&gt;&gt;&gt;&gt;&gt;&gt;&gt;&gt;&gt;&gt;&gt;&gt;&gt;&gt;&gt;&gt;&gt;</a:t>
            </a:r>
          </a:p>
          <a:p>
            <a:pPr eaLnBrk="1" hangingPunct="1">
              <a:lnSpc>
                <a:spcPct val="130000"/>
              </a:lnSpc>
              <a:buFontTx/>
              <a:buNone/>
            </a:pPr>
            <a:r>
              <a:rPr lang="en-US" altLang="en-US" sz="1200" dirty="0">
                <a:latin typeface="Arial" panose="020B0604020202020204" pitchFamily="34" charset="0"/>
              </a:rPr>
              <a:t>    3. God’s Pattern For Mankind Is His Son Jesus Christ</a:t>
            </a:r>
          </a:p>
          <a:p>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7</a:t>
            </a:fld>
            <a:endParaRPr lang="en-US"/>
          </a:p>
        </p:txBody>
      </p:sp>
    </p:spTree>
    <p:extLst>
      <p:ext uri="{BB962C8B-B14F-4D97-AF65-F5344CB8AC3E}">
        <p14:creationId xmlns:p14="http://schemas.microsoft.com/office/powerpoint/2010/main" val="180338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FF3300"/>
              </a:buClr>
              <a:buFontTx/>
              <a:buNone/>
            </a:pPr>
            <a:r>
              <a:rPr lang="en-US" altLang="en-US" sz="1200" dirty="0">
                <a:cs typeface="Times New Roman" panose="02020603050405020304" pitchFamily="18" charset="0"/>
              </a:rPr>
              <a:t>    1. In molding mankind, Forgiveness Is Only One Aspect Of Becoming A Christian.</a:t>
            </a:r>
          </a:p>
          <a:p>
            <a:pPr eaLnBrk="1" hangingPunct="1">
              <a:buClr>
                <a:srgbClr val="FF3300"/>
              </a:buClr>
              <a:buFontTx/>
              <a:buNone/>
            </a:pPr>
            <a:r>
              <a:rPr lang="en-US" altLang="en-US" sz="1200" dirty="0">
                <a:cs typeface="Times New Roman" panose="02020603050405020304" pitchFamily="18" charset="0"/>
              </a:rPr>
              <a:t>&gt;&gt;&gt;&gt;&gt;&gt;&gt;&gt;&gt;&gt;&gt;&gt;&gt;&gt;&gt;&gt;</a:t>
            </a:r>
          </a:p>
          <a:p>
            <a:pPr eaLnBrk="1" hangingPunct="1">
              <a:buClr>
                <a:srgbClr val="FF3300"/>
              </a:buClr>
              <a:buFontTx/>
              <a:buNone/>
            </a:pPr>
            <a:r>
              <a:rPr lang="en-US" altLang="en-US" sz="1200" dirty="0">
                <a:cs typeface="Times New Roman" panose="02020603050405020304" pitchFamily="18" charset="0"/>
              </a:rPr>
              <a:t>    2. Another Is  Being Transformed Into Image Of Christ (</a:t>
            </a:r>
            <a:r>
              <a:rPr lang="en-US" altLang="en-US" sz="1200" b="1" dirty="0">
                <a:cs typeface="Times New Roman" panose="02020603050405020304" pitchFamily="18" charset="0"/>
              </a:rPr>
              <a:t>1 Cor. 11:1; Phil. 2:5; 1 Pt. 2:21-22; Col. 3:8-10; 2 Pt. 1:3-7</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Imitate me, just as I also imitate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Let this mind be in you which was also in Christ Jesus, (</a:t>
            </a:r>
            <a:r>
              <a:rPr lang="en-US" sz="1200" b="1" i="0" u="none" strike="noStrike" kern="1200" baseline="0" dirty="0">
                <a:solidFill>
                  <a:schemeClr val="tx1"/>
                </a:solidFill>
                <a:latin typeface="+mn-lt"/>
                <a:ea typeface="+mn-ea"/>
                <a:cs typeface="+mn-cs"/>
              </a:rPr>
              <a:t>Philippians 2:5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to this you were called, because Christ also suffered for us, leaving us an example, that you should follow His steps: "WHO COMMITTED NO SIN, NOR WAS DECEIT FOUND IN HIS MOUTH";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2:21-22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But now you yourselves are to put off all these: anger, wrath, malice, blasphemy, filthy language out of your mouth. Do not lie to one another, since you have put off the old man with his deeds, and have put on the new man who is renewed in knowledge </a:t>
            </a:r>
            <a:r>
              <a:rPr lang="en-US" sz="1200" b="1" i="1" u="none" strike="noStrike" kern="1200" baseline="0" dirty="0">
                <a:solidFill>
                  <a:schemeClr val="tx1"/>
                </a:solidFill>
                <a:latin typeface="+mn-lt"/>
                <a:ea typeface="+mn-ea"/>
                <a:cs typeface="+mn-cs"/>
              </a:rPr>
              <a:t>according to the image of Him who created him</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3:8-10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as His divine power has given to us all things that pertain to life and godliness, through the knowledge of Him who called us by glory and virtue, by which have been given to us exceedingly great and precious promises, that through these </a:t>
            </a:r>
            <a:r>
              <a:rPr lang="en-US" sz="1200" b="1" i="0" u="none" strike="noStrike" kern="1200" baseline="0" dirty="0">
                <a:solidFill>
                  <a:schemeClr val="tx1"/>
                </a:solidFill>
                <a:latin typeface="+mn-lt"/>
                <a:ea typeface="+mn-ea"/>
                <a:cs typeface="+mn-cs"/>
              </a:rPr>
              <a:t>you may be partakers of the divine nature</a:t>
            </a:r>
            <a:r>
              <a:rPr lang="en-US" sz="1200" b="0" i="0" u="none" strike="noStrike" kern="1200" baseline="0" dirty="0">
                <a:solidFill>
                  <a:schemeClr val="tx1"/>
                </a:solidFill>
                <a:latin typeface="+mn-lt"/>
                <a:ea typeface="+mn-ea"/>
                <a:cs typeface="+mn-cs"/>
              </a:rPr>
              <a:t>, having escaped the corruption that is in the world through lust. (</a:t>
            </a:r>
            <a:r>
              <a:rPr lang="en-US" sz="1200" b="1" i="0" u="none" strike="noStrike" kern="1200" baseline="0" dirty="0">
                <a:solidFill>
                  <a:schemeClr val="tx1"/>
                </a:solidFill>
                <a:latin typeface="+mn-lt"/>
                <a:ea typeface="+mn-ea"/>
                <a:cs typeface="+mn-cs"/>
              </a:rPr>
              <a:t>2 Peter 1:3-4</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Clr>
                <a:srgbClr val="FF3300"/>
              </a:buClr>
              <a:buFontTx/>
              <a:buNone/>
            </a:pPr>
            <a:r>
              <a:rPr lang="en-US" altLang="en-US" sz="1200" dirty="0">
                <a:cs typeface="Times New Roman" panose="02020603050405020304" pitchFamily="18" charset="0"/>
              </a:rPr>
              <a:t>&gt;&gt;&gt;&gt;&gt;&gt;&gt;&gt;&gt;&gt;&gt;&gt;&gt;&gt;&gt;&gt;</a:t>
            </a:r>
          </a:p>
          <a:p>
            <a:pPr eaLnBrk="1" hangingPunct="1">
              <a:buClr>
                <a:srgbClr val="FF3300"/>
              </a:buClr>
              <a:buFontTx/>
              <a:buNone/>
            </a:pPr>
            <a:r>
              <a:rPr lang="en-US" altLang="en-US" sz="1200" dirty="0">
                <a:cs typeface="Times New Roman" panose="02020603050405020304" pitchFamily="18" charset="0"/>
              </a:rPr>
              <a:t>    3. The Main Question of this Sermon is “Are You Allowing God To Shape You After Christ?”.</a:t>
            </a:r>
          </a:p>
          <a:p>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8</a:t>
            </a:fld>
            <a:endParaRPr lang="en-US"/>
          </a:p>
        </p:txBody>
      </p:sp>
    </p:spTree>
    <p:extLst>
      <p:ext uri="{BB962C8B-B14F-4D97-AF65-F5344CB8AC3E}">
        <p14:creationId xmlns:p14="http://schemas.microsoft.com/office/powerpoint/2010/main" val="273340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Vessel Marred, He Made it Again (</a:t>
            </a:r>
            <a:r>
              <a:rPr lang="en-US" altLang="en-US" sz="1200" b="1" dirty="0">
                <a:cs typeface="Times New Roman" panose="02020603050405020304" pitchFamily="18" charset="0"/>
              </a:rPr>
              <a:t>Jer. 18:4</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the vessel that he made of clay was marred in the hand of the potter; so he made it again into another vessel, as it seemed good to the potter to make.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Jeremiah 18:4</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a:t>
            </a:r>
          </a:p>
          <a:p>
            <a:pPr eaLnBrk="1" hangingPunct="1">
              <a:buFontTx/>
              <a:buNone/>
            </a:pPr>
            <a:r>
              <a:rPr lang="en-US" altLang="en-US" sz="1200" dirty="0">
                <a:cs typeface="Times New Roman" panose="02020603050405020304" pitchFamily="18" charset="0"/>
              </a:rPr>
              <a:t>    2. A Whole Lot of Other Material Available Was Available To the Potter.</a:t>
            </a:r>
          </a:p>
          <a:p>
            <a:pPr eaLnBrk="1" hangingPunct="1">
              <a:buFontTx/>
              <a:buNone/>
            </a:pPr>
            <a:r>
              <a:rPr lang="en-US" altLang="en-US" sz="1200" dirty="0">
                <a:cs typeface="Times New Roman" panose="02020603050405020304" pitchFamily="18" charset="0"/>
              </a:rPr>
              <a:t>&gt;&gt;&gt;&gt;&gt;&gt;&gt;&gt;&gt;&gt;&gt;&gt;&gt;&gt;&gt;&gt;</a:t>
            </a:r>
          </a:p>
          <a:p>
            <a:pPr eaLnBrk="1" hangingPunct="1">
              <a:buFontTx/>
              <a:buNone/>
            </a:pPr>
            <a:r>
              <a:rPr lang="en-US" altLang="en-US" sz="1200" dirty="0">
                <a:cs typeface="Times New Roman" panose="02020603050405020304" pitchFamily="18" charset="0"/>
              </a:rPr>
              <a:t>    3. The Potter Did Not Give Up On The Clay In His Hand, He Continued To Work The Clay For The Best Possible Vessel.</a:t>
            </a:r>
          </a:p>
          <a:p>
            <a:pPr eaLnBrk="1" hangingPunct="1">
              <a:buFontTx/>
              <a:buNone/>
            </a:pPr>
            <a:r>
              <a:rPr lang="en-US" altLang="en-US" sz="1200" dirty="0">
                <a:cs typeface="Times New Roman" panose="02020603050405020304" pitchFamily="18" charset="0"/>
              </a:rPr>
              <a:t>&gt;&gt;&gt;&gt;&gt;&gt;&gt;&gt;&gt;&gt;&gt;&gt;&gt;&gt;&gt;&gt;</a:t>
            </a:r>
          </a:p>
          <a:p>
            <a:pPr eaLnBrk="1" hangingPunct="1">
              <a:buFontTx/>
              <a:buNone/>
            </a:pPr>
            <a:r>
              <a:rPr lang="en-US" altLang="en-US" sz="1200" dirty="0">
                <a:cs typeface="Times New Roman" panose="02020603050405020304" pitchFamily="18" charset="0"/>
              </a:rPr>
              <a:t>    4. Examples: Israel, Peter (</a:t>
            </a:r>
            <a:r>
              <a:rPr lang="en-US" altLang="en-US" sz="1200" b="1" dirty="0">
                <a:cs typeface="Times New Roman" panose="02020603050405020304" pitchFamily="18" charset="0"/>
              </a:rPr>
              <a:t>Lk. 22:61-62</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the Lord turned and looked at Peter. Then Peter remembered the word of the Lord, how He had said to him, "Before the rooster crows, you will deny Me three times." So Peter went out and wept bitterly.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22:61-62</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a:t>
            </a:r>
          </a:p>
          <a:p>
            <a:pPr eaLnBrk="1" hangingPunct="1">
              <a:buFontTx/>
              <a:buNone/>
            </a:pPr>
            <a:r>
              <a:rPr lang="en-US" altLang="en-US" sz="1200" dirty="0">
                <a:cs typeface="Times New Roman" panose="02020603050405020304" pitchFamily="18" charset="0"/>
              </a:rPr>
              <a:t>    5. God Seeks Our Repentance  (</a:t>
            </a:r>
            <a:r>
              <a:rPr lang="en-US" altLang="en-US" sz="1200" b="1" dirty="0">
                <a:cs typeface="Times New Roman" panose="02020603050405020304" pitchFamily="18" charset="0"/>
              </a:rPr>
              <a:t>2 Pt. 3:9; Rom. 2:4</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 Lord is not slack concerning His promise, as some count slackness, but is longsuffering toward us, not willing that any should perish but that all should come to repentance.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3:9</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Or do you despise the riches of His goodness, forbearance, and longsuffering, not knowing that the goodness of God leads you to repentance?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2:4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9</a:t>
            </a:fld>
            <a:endParaRPr lang="en-US"/>
          </a:p>
        </p:txBody>
      </p:sp>
    </p:spTree>
    <p:extLst>
      <p:ext uri="{BB962C8B-B14F-4D97-AF65-F5344CB8AC3E}">
        <p14:creationId xmlns:p14="http://schemas.microsoft.com/office/powerpoint/2010/main" val="47123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The Potter’s Finished Product Depends On The Way The Material Responds To His Touch</a:t>
            </a:r>
          </a:p>
          <a:p>
            <a:pPr eaLnBrk="1" hangingPunct="1">
              <a:buFontTx/>
              <a:buNone/>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2.  As In Mankind, An Impenitent And Disobedient Heart; Mars The Vessel  (</a:t>
            </a:r>
            <a:r>
              <a:rPr lang="en-US" altLang="en-US" sz="1200" b="1" dirty="0">
                <a:cs typeface="Times New Roman" panose="02020603050405020304" pitchFamily="18" charset="0"/>
              </a:rPr>
              <a:t>2 Tim. 2:20-21</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in a great house there are not only vessels of gold and silver, but also of wood and clay, some for honor and some for dishonor. Therefore if anyone cleanses himself from the latter, he will be a vessel for honor, sanctified and useful for the Master, prepared for every good work.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2:20-21</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3.  Judas, Is An Example Of How Sin Mars The Vessel and How Un-Repented Sin Mars Our Nation.</a:t>
            </a:r>
          </a:p>
          <a:p>
            <a:pPr eaLnBrk="1" hangingPunct="1">
              <a:buFontTx/>
              <a:buNone/>
            </a:pPr>
            <a:r>
              <a:rPr lang="en-US" altLang="en-US" sz="1200" dirty="0">
                <a:cs typeface="Times New Roman" panose="02020603050405020304" pitchFamily="18" charset="0"/>
              </a:rPr>
              <a:t>&gt;&gt;&gt;&gt;&gt;&gt;&gt;&gt;&gt;&gt;&gt;&gt;&gt;&gt;&gt;&gt;&gt;&gt;&gt;&gt;</a:t>
            </a:r>
          </a:p>
          <a:p>
            <a:pPr eaLnBrk="1" hangingPunct="1">
              <a:buFontTx/>
              <a:buNone/>
            </a:pPr>
            <a:r>
              <a:rPr lang="en-US" altLang="en-US" sz="1200" b="0" dirty="0">
                <a:cs typeface="Times New Roman" panose="02020603050405020304" pitchFamily="18" charset="0"/>
              </a:rPr>
              <a:t>    4.  </a:t>
            </a:r>
            <a:r>
              <a:rPr lang="en-US" altLang="en-US" sz="1200" b="1" dirty="0">
                <a:cs typeface="Times New Roman" panose="02020603050405020304" pitchFamily="18" charset="0"/>
              </a:rPr>
              <a:t>Matt. 26:24</a:t>
            </a:r>
          </a:p>
          <a:p>
            <a:pPr rtl="0"/>
            <a:r>
              <a:rPr lang="en-US" sz="1200" b="0" i="1" u="none" strike="noStrike" kern="1200" baseline="0" dirty="0">
                <a:solidFill>
                  <a:schemeClr val="tx1"/>
                </a:solidFill>
                <a:latin typeface="+mn-lt"/>
                <a:ea typeface="+mn-ea"/>
                <a:cs typeface="+mn-cs"/>
              </a:rPr>
              <a:t>The Son of Man indeed goes just as it is written of Him, but woe to that man by whom the Son of Man is betrayed! It would have been good for that man if he had not been born."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26:24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DC71754-5AFC-4ED4-AA18-956639B8CF8A}" type="slidenum">
              <a:rPr lang="en-US" smtClean="0"/>
              <a:t>10</a:t>
            </a:fld>
            <a:endParaRPr lang="en-US"/>
          </a:p>
        </p:txBody>
      </p:sp>
    </p:spTree>
    <p:extLst>
      <p:ext uri="{BB962C8B-B14F-4D97-AF65-F5344CB8AC3E}">
        <p14:creationId xmlns:p14="http://schemas.microsoft.com/office/powerpoint/2010/main" val="299189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899D1EE-6514-4579-A911-D8029A0E06AD}" type="slidenum">
              <a:rPr lang="en-US" altLang="en-US" smtClean="0"/>
              <a:pPr/>
              <a:t>‹#›</a:t>
            </a:fld>
            <a:endParaRPr lang="en-US" altLang="en-US"/>
          </a:p>
        </p:txBody>
      </p:sp>
    </p:spTree>
    <p:extLst>
      <p:ext uri="{BB962C8B-B14F-4D97-AF65-F5344CB8AC3E}">
        <p14:creationId xmlns:p14="http://schemas.microsoft.com/office/powerpoint/2010/main" val="72201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10D7234-E10A-4141-8FC0-80F364165B47}" type="slidenum">
              <a:rPr lang="en-US" altLang="en-US" smtClean="0"/>
              <a:pPr/>
              <a:t>‹#›</a:t>
            </a:fld>
            <a:endParaRPr lang="en-US" altLang="en-US"/>
          </a:p>
        </p:txBody>
      </p:sp>
    </p:spTree>
    <p:extLst>
      <p:ext uri="{BB962C8B-B14F-4D97-AF65-F5344CB8AC3E}">
        <p14:creationId xmlns:p14="http://schemas.microsoft.com/office/powerpoint/2010/main" val="360057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4492FAE-1ED2-48AE-9F07-D0D1373F4AC2}" type="slidenum">
              <a:rPr lang="en-US" altLang="en-US" smtClean="0"/>
              <a:pPr/>
              <a:t>‹#›</a:t>
            </a:fld>
            <a:endParaRPr lang="en-US" altLang="en-US"/>
          </a:p>
        </p:txBody>
      </p:sp>
    </p:spTree>
    <p:extLst>
      <p:ext uri="{BB962C8B-B14F-4D97-AF65-F5344CB8AC3E}">
        <p14:creationId xmlns:p14="http://schemas.microsoft.com/office/powerpoint/2010/main" val="325812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62A1D6-1883-4468-988C-AD42DCEFEF20}" type="slidenum">
              <a:rPr lang="en-US" altLang="en-US" smtClean="0"/>
              <a:pPr/>
              <a:t>‹#›</a:t>
            </a:fld>
            <a:endParaRPr lang="en-US" altLang="en-US"/>
          </a:p>
        </p:txBody>
      </p:sp>
    </p:spTree>
    <p:extLst>
      <p:ext uri="{BB962C8B-B14F-4D97-AF65-F5344CB8AC3E}">
        <p14:creationId xmlns:p14="http://schemas.microsoft.com/office/powerpoint/2010/main" val="223538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30C6779-E143-40D0-8C19-EE3B629FA126}" type="slidenum">
              <a:rPr lang="en-US" altLang="en-US" smtClean="0"/>
              <a:pPr/>
              <a:t>‹#›</a:t>
            </a:fld>
            <a:endParaRPr lang="en-US" altLang="en-US"/>
          </a:p>
        </p:txBody>
      </p:sp>
    </p:spTree>
    <p:extLst>
      <p:ext uri="{BB962C8B-B14F-4D97-AF65-F5344CB8AC3E}">
        <p14:creationId xmlns:p14="http://schemas.microsoft.com/office/powerpoint/2010/main" val="152011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0E49FE6-B660-4153-AEE9-BE4F790E122B}" type="slidenum">
              <a:rPr lang="en-US" altLang="en-US" smtClean="0"/>
              <a:pPr/>
              <a:t>‹#›</a:t>
            </a:fld>
            <a:endParaRPr lang="en-US" altLang="en-US"/>
          </a:p>
        </p:txBody>
      </p:sp>
    </p:spTree>
    <p:extLst>
      <p:ext uri="{BB962C8B-B14F-4D97-AF65-F5344CB8AC3E}">
        <p14:creationId xmlns:p14="http://schemas.microsoft.com/office/powerpoint/2010/main" val="200438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2463AAC-3D09-4658-8E36-115F7652748B}" type="slidenum">
              <a:rPr lang="en-US" altLang="en-US" smtClean="0"/>
              <a:pPr/>
              <a:t>‹#›</a:t>
            </a:fld>
            <a:endParaRPr lang="en-US" altLang="en-US"/>
          </a:p>
        </p:txBody>
      </p:sp>
    </p:spTree>
    <p:extLst>
      <p:ext uri="{BB962C8B-B14F-4D97-AF65-F5344CB8AC3E}">
        <p14:creationId xmlns:p14="http://schemas.microsoft.com/office/powerpoint/2010/main" val="59930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A936590-0D80-46CC-A980-7EE2FF3E89C9}" type="slidenum">
              <a:rPr lang="en-US" altLang="en-US" smtClean="0"/>
              <a:pPr/>
              <a:t>‹#›</a:t>
            </a:fld>
            <a:endParaRPr lang="en-US" altLang="en-US"/>
          </a:p>
        </p:txBody>
      </p:sp>
    </p:spTree>
    <p:extLst>
      <p:ext uri="{BB962C8B-B14F-4D97-AF65-F5344CB8AC3E}">
        <p14:creationId xmlns:p14="http://schemas.microsoft.com/office/powerpoint/2010/main" val="297769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E80C523F-20D6-497D-A237-ECF9B2A90E4C}" type="slidenum">
              <a:rPr lang="en-US" altLang="en-US" smtClean="0"/>
              <a:pPr/>
              <a:t>‹#›</a:t>
            </a:fld>
            <a:endParaRPr lang="en-US" altLang="en-US"/>
          </a:p>
        </p:txBody>
      </p:sp>
    </p:spTree>
    <p:extLst>
      <p:ext uri="{BB962C8B-B14F-4D97-AF65-F5344CB8AC3E}">
        <p14:creationId xmlns:p14="http://schemas.microsoft.com/office/powerpoint/2010/main" val="113781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6831872-36F5-46E1-BC6E-B1BD23855D1D}" type="slidenum">
              <a:rPr lang="en-US" altLang="en-US" smtClean="0"/>
              <a:pPr/>
              <a:t>‹#›</a:t>
            </a:fld>
            <a:endParaRPr lang="en-US" altLang="en-US"/>
          </a:p>
        </p:txBody>
      </p:sp>
    </p:spTree>
    <p:extLst>
      <p:ext uri="{BB962C8B-B14F-4D97-AF65-F5344CB8AC3E}">
        <p14:creationId xmlns:p14="http://schemas.microsoft.com/office/powerpoint/2010/main" val="195829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E2E72E6-1C69-4F2E-A5D9-F6906773F633}" type="slidenum">
              <a:rPr lang="en-US" altLang="en-US" smtClean="0"/>
              <a:pPr/>
              <a:t>‹#›</a:t>
            </a:fld>
            <a:endParaRPr lang="en-US" altLang="en-US"/>
          </a:p>
        </p:txBody>
      </p:sp>
    </p:spTree>
    <p:extLst>
      <p:ext uri="{BB962C8B-B14F-4D97-AF65-F5344CB8AC3E}">
        <p14:creationId xmlns:p14="http://schemas.microsoft.com/office/powerpoint/2010/main" val="55387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FFBFD-64ED-4D8F-AA53-C04EE51948B0}" type="slidenum">
              <a:rPr lang="en-US" altLang="en-US" smtClean="0"/>
              <a:pPr/>
              <a:t>‹#›</a:t>
            </a:fld>
            <a:endParaRPr lang="en-US" altLang="en-US"/>
          </a:p>
        </p:txBody>
      </p:sp>
    </p:spTree>
    <p:extLst>
      <p:ext uri="{BB962C8B-B14F-4D97-AF65-F5344CB8AC3E}">
        <p14:creationId xmlns:p14="http://schemas.microsoft.com/office/powerpoint/2010/main" val="629085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8AF308-1106-4A0C-998F-659292C90C83}"/>
              </a:ext>
            </a:extLst>
          </p:cNvPr>
          <p:cNvSpPr txBox="1"/>
          <p:nvPr/>
        </p:nvSpPr>
        <p:spPr>
          <a:xfrm>
            <a:off x="228600" y="660737"/>
            <a:ext cx="11734303" cy="1015663"/>
          </a:xfrm>
          <a:prstGeom prst="rect">
            <a:avLst/>
          </a:prstGeom>
          <a:noFill/>
        </p:spPr>
        <p:txBody>
          <a:bodyPr wrap="none" rtlCol="0">
            <a:spAutoFit/>
          </a:bodyPr>
          <a:lstStyle/>
          <a:p>
            <a:r>
              <a:rPr lang="en-US" sz="6000" dirty="0">
                <a:solidFill>
                  <a:schemeClr val="bg1"/>
                </a:solidFill>
                <a:latin typeface="Times New Roman" panose="02020603050405020304" pitchFamily="18" charset="0"/>
                <a:cs typeface="Times New Roman" panose="02020603050405020304" pitchFamily="18" charset="0"/>
              </a:rPr>
              <a:t>Welcome To The House of The Lord!</a:t>
            </a:r>
          </a:p>
        </p:txBody>
      </p:sp>
    </p:spTree>
    <p:extLst>
      <p:ext uri="{BB962C8B-B14F-4D97-AF65-F5344CB8AC3E}">
        <p14:creationId xmlns:p14="http://schemas.microsoft.com/office/powerpoint/2010/main" val="1534778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a:extLst>
              <a:ext uri="{FF2B5EF4-FFF2-40B4-BE49-F238E27FC236}">
                <a16:creationId xmlns:a16="http://schemas.microsoft.com/office/drawing/2014/main" id="{0F1F4DC8-27F8-45A3-81BD-8FD58E88A11A}"/>
              </a:ext>
            </a:extLst>
          </p:cNvPr>
          <p:cNvSpPr txBox="1">
            <a:spLocks noChangeArrowheads="1"/>
          </p:cNvSpPr>
          <p:nvPr/>
        </p:nvSpPr>
        <p:spPr bwMode="auto">
          <a:xfrm>
            <a:off x="4071026" y="698799"/>
            <a:ext cx="4158574" cy="901401"/>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nSpc>
                <a:spcPct val="120000"/>
              </a:lnSpc>
            </a:pPr>
            <a:r>
              <a:rPr lang="en-US" altLang="en-US" sz="4800" dirty="0">
                <a:solidFill>
                  <a:srgbClr val="6600CC"/>
                </a:solidFill>
                <a:latin typeface="Times New Roman" panose="02020603050405020304" pitchFamily="18" charset="0"/>
                <a:cs typeface="Times New Roman" panose="02020603050405020304" pitchFamily="18" charset="0"/>
              </a:rPr>
              <a:t>Potter’s Product</a:t>
            </a:r>
          </a:p>
        </p:txBody>
      </p:sp>
      <p:sp>
        <p:nvSpPr>
          <p:cNvPr id="82947" name="Text Box 3">
            <a:extLst>
              <a:ext uri="{FF2B5EF4-FFF2-40B4-BE49-F238E27FC236}">
                <a16:creationId xmlns:a16="http://schemas.microsoft.com/office/drawing/2014/main" id="{672D303F-F5E7-4481-B1F9-3F15B0BA31E6}"/>
              </a:ext>
            </a:extLst>
          </p:cNvPr>
          <p:cNvSpPr txBox="1">
            <a:spLocks noChangeArrowheads="1"/>
          </p:cNvSpPr>
          <p:nvPr/>
        </p:nvSpPr>
        <p:spPr bwMode="auto">
          <a:xfrm>
            <a:off x="609600" y="1700748"/>
            <a:ext cx="10972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Clr>
                <a:srgbClr val="7030A0"/>
              </a:buClr>
              <a:buFont typeface="Courier New" panose="02070309020205020404" pitchFamily="49" charset="0"/>
              <a:buChar char="o"/>
            </a:pPr>
            <a:r>
              <a:rPr lang="en-US" altLang="en-US" sz="4000" dirty="0">
                <a:cs typeface="Times New Roman" panose="02020603050405020304" pitchFamily="18" charset="0"/>
              </a:rPr>
              <a:t> Depends On The Way The Material Responds To Touch</a:t>
            </a:r>
          </a:p>
          <a:p>
            <a:pPr marL="571500" indent="-571500" eaLnBrk="1" hangingPunct="1">
              <a:buClr>
                <a:srgbClr val="7030A0"/>
              </a:buClr>
              <a:buFont typeface="Courier New" panose="02070309020205020404" pitchFamily="49" charset="0"/>
              <a:buChar char="o"/>
            </a:pPr>
            <a:r>
              <a:rPr lang="en-US" altLang="en-US" sz="4000" dirty="0">
                <a:cs typeface="Times New Roman" panose="02020603050405020304" pitchFamily="18" charset="0"/>
              </a:rPr>
              <a:t> Impenitent And Disobedient Hearts Mars The Vessel (</a:t>
            </a:r>
            <a:r>
              <a:rPr lang="en-US" altLang="en-US" sz="4000" b="1" dirty="0">
                <a:cs typeface="Times New Roman" panose="02020603050405020304" pitchFamily="18" charset="0"/>
              </a:rPr>
              <a:t>2 Tim. 2:20-21</a:t>
            </a:r>
            <a:r>
              <a:rPr lang="en-US" altLang="en-US" sz="4000" dirty="0">
                <a:cs typeface="Times New Roman" panose="02020603050405020304" pitchFamily="18" charset="0"/>
              </a:rPr>
              <a:t>)</a:t>
            </a:r>
          </a:p>
          <a:p>
            <a:pPr marL="571500" indent="-571500" eaLnBrk="1" hangingPunct="1">
              <a:buClr>
                <a:srgbClr val="7030A0"/>
              </a:buClr>
              <a:buFont typeface="Courier New" panose="02070309020205020404" pitchFamily="49" charset="0"/>
              <a:buChar char="o"/>
            </a:pPr>
            <a:r>
              <a:rPr lang="en-US" altLang="en-US" sz="4000" dirty="0">
                <a:cs typeface="Times New Roman" panose="02020603050405020304" pitchFamily="18" charset="0"/>
              </a:rPr>
              <a:t> Judas, Example Of How Sin Mars</a:t>
            </a:r>
          </a:p>
          <a:p>
            <a:pPr marL="571500" indent="-571500" eaLnBrk="1" hangingPunct="1">
              <a:buClr>
                <a:srgbClr val="7030A0"/>
              </a:buClr>
              <a:buFont typeface="Courier New" panose="02070309020205020404" pitchFamily="49" charset="0"/>
              <a:buChar char="o"/>
            </a:pPr>
            <a:r>
              <a:rPr lang="en-US" altLang="en-US" sz="4000" dirty="0">
                <a:cs typeface="Times New Roman" panose="02020603050405020304" pitchFamily="18" charset="0"/>
              </a:rPr>
              <a:t> </a:t>
            </a:r>
            <a:r>
              <a:rPr lang="en-US" altLang="en-US" sz="4000" b="1" dirty="0">
                <a:cs typeface="Times New Roman" panose="02020603050405020304" pitchFamily="18" charset="0"/>
              </a:rPr>
              <a:t>Matt. 26:24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arn(outVertical)">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barn(outVertical)">
                                      <p:cBhvr>
                                        <p:cTn id="12" dur="500"/>
                                        <p:tgtEl>
                                          <p:spTgt spid="829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barn(outVertical)">
                                      <p:cBhvr>
                                        <p:cTn id="17" dur="500"/>
                                        <p:tgtEl>
                                          <p:spTgt spid="829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barn(outVertical)">
                                      <p:cBhvr>
                                        <p:cTn id="22" dur="500"/>
                                        <p:tgtEl>
                                          <p:spTgt spid="82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DD33E16E-8685-4998-808E-7A5120665084}"/>
              </a:ext>
            </a:extLst>
          </p:cNvPr>
          <p:cNvSpPr txBox="1">
            <a:spLocks noChangeArrowheads="1"/>
          </p:cNvSpPr>
          <p:nvPr/>
        </p:nvSpPr>
        <p:spPr bwMode="auto">
          <a:xfrm>
            <a:off x="609600" y="1612788"/>
            <a:ext cx="10972800" cy="37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lnSpc>
                <a:spcPct val="120000"/>
              </a:lnSpc>
              <a:buClr>
                <a:srgbClr val="0070C0"/>
              </a:buClr>
              <a:buFont typeface="Wingdings" panose="05000000000000000000" pitchFamily="2" charset="2"/>
              <a:buChar char="ü"/>
            </a:pPr>
            <a:r>
              <a:rPr lang="en-US" altLang="en-US" sz="4000" dirty="0">
                <a:cs typeface="Times New Roman" panose="02020603050405020304" pitchFamily="18" charset="0"/>
              </a:rPr>
              <a:t>When Marred By Sin, If One Will Repent And Return To The Lord, He Will Grow</a:t>
            </a:r>
          </a:p>
          <a:p>
            <a:pPr marL="571500" indent="-571500" eaLnBrk="1" hangingPunct="1">
              <a:lnSpc>
                <a:spcPct val="120000"/>
              </a:lnSpc>
              <a:buClr>
                <a:srgbClr val="0070C0"/>
              </a:buClr>
              <a:buFont typeface="Wingdings" panose="05000000000000000000" pitchFamily="2" charset="2"/>
              <a:buChar char="ü"/>
            </a:pPr>
            <a:r>
              <a:rPr lang="en-US" altLang="en-US" sz="4000" dirty="0">
                <a:cs typeface="Times New Roman" panose="02020603050405020304" pitchFamily="18" charset="0"/>
              </a:rPr>
              <a:t>God Will Make Him A Vessel Of Honor</a:t>
            </a:r>
          </a:p>
          <a:p>
            <a:pPr marL="571500" indent="-571500" eaLnBrk="1" hangingPunct="1">
              <a:lnSpc>
                <a:spcPct val="120000"/>
              </a:lnSpc>
              <a:buClr>
                <a:srgbClr val="0070C0"/>
              </a:buClr>
              <a:buFont typeface="Wingdings" panose="05000000000000000000" pitchFamily="2" charset="2"/>
              <a:buChar char="ü"/>
            </a:pPr>
            <a:r>
              <a:rPr lang="en-US" altLang="en-US" sz="4000" dirty="0">
                <a:cs typeface="Times New Roman" panose="02020603050405020304" pitchFamily="18" charset="0"/>
              </a:rPr>
              <a:t>Example: Manasseh</a:t>
            </a:r>
          </a:p>
          <a:p>
            <a:pPr marL="571500" indent="-571500" eaLnBrk="1" hangingPunct="1">
              <a:lnSpc>
                <a:spcPct val="120000"/>
              </a:lnSpc>
              <a:buClr>
                <a:srgbClr val="0070C0"/>
              </a:buClr>
              <a:buFont typeface="Wingdings" panose="05000000000000000000" pitchFamily="2" charset="2"/>
              <a:buChar char="ü"/>
            </a:pPr>
            <a:r>
              <a:rPr lang="en-US" altLang="en-US" sz="4000" dirty="0">
                <a:cs typeface="Times New Roman" panose="02020603050405020304" pitchFamily="18" charset="0"/>
              </a:rPr>
              <a:t>Example: Peter (</a:t>
            </a:r>
            <a:r>
              <a:rPr lang="en-US" altLang="en-US" sz="4000" b="1" dirty="0">
                <a:cs typeface="Times New Roman" panose="02020603050405020304" pitchFamily="18" charset="0"/>
              </a:rPr>
              <a:t>John 1:42</a:t>
            </a:r>
            <a:r>
              <a:rPr lang="en-US" altLang="en-US" sz="4000" dirty="0">
                <a:cs typeface="Times New Roman" panose="02020603050405020304"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Documents and Settings\Owner\Application Data\Microsoft\Media Catalog\Anthropology 0016.gif">
            <a:extLst>
              <a:ext uri="{FF2B5EF4-FFF2-40B4-BE49-F238E27FC236}">
                <a16:creationId xmlns:a16="http://schemas.microsoft.com/office/drawing/2014/main" id="{C25B6273-910F-4FCA-9CE4-7DB428D3E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1525" y="1847850"/>
            <a:ext cx="2378075" cy="3257550"/>
          </a:xfrm>
          <a:prstGeom prst="rect">
            <a:avLst/>
          </a:prstGeom>
          <a:noFill/>
          <a:extLst>
            <a:ext uri="{909E8E84-426E-40DD-AFC4-6F175D3DCCD1}">
              <a14:hiddenFill xmlns:a14="http://schemas.microsoft.com/office/drawing/2010/main">
                <a:solidFill>
                  <a:srgbClr val="FFFFFF"/>
                </a:solidFill>
              </a14:hiddenFill>
            </a:ext>
          </a:extLst>
        </p:spPr>
      </p:pic>
      <p:sp>
        <p:nvSpPr>
          <p:cNvPr id="84995" name="Text Box 3">
            <a:extLst>
              <a:ext uri="{FF2B5EF4-FFF2-40B4-BE49-F238E27FC236}">
                <a16:creationId xmlns:a16="http://schemas.microsoft.com/office/drawing/2014/main" id="{266FD98B-4075-4CAE-B922-7C303D4E5802}"/>
              </a:ext>
            </a:extLst>
          </p:cNvPr>
          <p:cNvSpPr txBox="1">
            <a:spLocks noChangeArrowheads="1"/>
          </p:cNvSpPr>
          <p:nvPr/>
        </p:nvSpPr>
        <p:spPr bwMode="auto">
          <a:xfrm>
            <a:off x="609600" y="1676400"/>
            <a:ext cx="10972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Clr>
                <a:srgbClr val="FF0000"/>
              </a:buClr>
              <a:buFont typeface="Arial" panose="020B0604020202020204" pitchFamily="34" charset="0"/>
              <a:buChar char="•"/>
            </a:pPr>
            <a:r>
              <a:rPr lang="en-US" altLang="en-US" sz="4000" dirty="0">
                <a:cs typeface="Times New Roman" panose="02020603050405020304" pitchFamily="18" charset="0"/>
              </a:rPr>
              <a:t>Jer. 19 – Back To Potter’s House For Earthen Vessel</a:t>
            </a:r>
          </a:p>
          <a:p>
            <a:pPr marL="571500" indent="-571500" eaLnBrk="1" hangingPunct="1">
              <a:buClr>
                <a:srgbClr val="FF0000"/>
              </a:buClr>
              <a:buFont typeface="Arial" panose="020B0604020202020204" pitchFamily="34" charset="0"/>
              <a:buChar char="•"/>
            </a:pPr>
            <a:r>
              <a:rPr lang="en-US" altLang="en-US" sz="4000" dirty="0">
                <a:cs typeface="Times New Roman" panose="02020603050405020304" pitchFamily="18" charset="0"/>
              </a:rPr>
              <a:t>Broken To Pieces (</a:t>
            </a:r>
            <a:r>
              <a:rPr lang="en-US" altLang="en-US" sz="4000" b="1" dirty="0">
                <a:cs typeface="Times New Roman" panose="02020603050405020304" pitchFamily="18" charset="0"/>
              </a:rPr>
              <a:t>Jer. 19:11</a:t>
            </a:r>
            <a:r>
              <a:rPr lang="en-US" altLang="en-US" sz="4000" dirty="0">
                <a:cs typeface="Times New Roman" panose="02020603050405020304" pitchFamily="18" charset="0"/>
              </a:rPr>
              <a:t>)</a:t>
            </a:r>
          </a:p>
          <a:p>
            <a:pPr marL="571500" indent="-571500" eaLnBrk="1" hangingPunct="1">
              <a:buClr>
                <a:srgbClr val="FF0000"/>
              </a:buClr>
              <a:buFont typeface="Arial" panose="020B0604020202020204" pitchFamily="34" charset="0"/>
              <a:buChar char="•"/>
            </a:pPr>
            <a:r>
              <a:rPr lang="en-US" altLang="en-US" sz="4000" dirty="0">
                <a:cs typeface="Times New Roman" panose="02020603050405020304" pitchFamily="18" charset="0"/>
              </a:rPr>
              <a:t>Symbol Of Israel’s Irrevocable Destruction</a:t>
            </a:r>
          </a:p>
          <a:p>
            <a:pPr marL="571500" indent="-571500" eaLnBrk="1" hangingPunct="1">
              <a:buClr>
                <a:srgbClr val="FF0000"/>
              </a:buClr>
              <a:buFont typeface="Arial" panose="020B0604020202020204" pitchFamily="34" charset="0"/>
              <a:buChar char="•"/>
            </a:pPr>
            <a:r>
              <a:rPr lang="en-US" altLang="en-US" sz="4000" dirty="0">
                <a:cs typeface="Times New Roman" panose="02020603050405020304" pitchFamily="18" charset="0"/>
              </a:rPr>
              <a:t>Opportunities Have Limitations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dissolve">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dissolve">
                                      <p:cBhvr>
                                        <p:cTn id="12" dur="5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dissolve">
                                      <p:cBhvr>
                                        <p:cTn id="17" dur="500"/>
                                        <p:tgtEl>
                                          <p:spTgt spid="849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dissolve">
                                      <p:cBhvr>
                                        <p:cTn id="22"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41EC4B-C2E9-498B-9C87-515F04680493}"/>
              </a:ext>
            </a:extLst>
          </p:cNvPr>
          <p:cNvSpPr txBox="1"/>
          <p:nvPr/>
        </p:nvSpPr>
        <p:spPr>
          <a:xfrm>
            <a:off x="609600" y="1524000"/>
            <a:ext cx="10940571" cy="3816429"/>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The Potter’s Requirements for A Marred Vessel</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1. Hear the word – </a:t>
            </a:r>
            <a:r>
              <a:rPr lang="en-US" sz="3200" b="1" dirty="0">
                <a:latin typeface="Times New Roman" panose="02020603050405020304" pitchFamily="18" charset="0"/>
                <a:cs typeface="Times New Roman" panose="02020603050405020304" pitchFamily="18" charset="0"/>
              </a:rPr>
              <a:t>Romans 10: 17</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2. Believe it – </a:t>
            </a:r>
            <a:r>
              <a:rPr lang="en-US" sz="3200" b="1" dirty="0">
                <a:latin typeface="Times New Roman" panose="02020603050405020304" pitchFamily="18" charset="0"/>
                <a:cs typeface="Times New Roman" panose="02020603050405020304" pitchFamily="18" charset="0"/>
              </a:rPr>
              <a:t>John 8:24</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3. Repent of Sins – </a:t>
            </a:r>
            <a:r>
              <a:rPr lang="en-US" sz="3200" b="1" dirty="0">
                <a:latin typeface="Times New Roman" panose="02020603050405020304" pitchFamily="18" charset="0"/>
                <a:cs typeface="Times New Roman" panose="02020603050405020304" pitchFamily="18" charset="0"/>
              </a:rPr>
              <a:t>Acts 17:30</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4. Confess Jesus – </a:t>
            </a:r>
            <a:r>
              <a:rPr lang="en-US" sz="3200" b="1" dirty="0">
                <a:latin typeface="Times New Roman" panose="02020603050405020304" pitchFamily="18" charset="0"/>
                <a:cs typeface="Times New Roman" panose="02020603050405020304" pitchFamily="18" charset="0"/>
              </a:rPr>
              <a:t>Romans 10: 9,10</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5. Baptized for Forgiveness of sins – </a:t>
            </a:r>
            <a:r>
              <a:rPr lang="en-US" sz="3200" b="1" dirty="0">
                <a:latin typeface="Times New Roman" panose="02020603050405020304" pitchFamily="18" charset="0"/>
                <a:cs typeface="Times New Roman" panose="02020603050405020304" pitchFamily="18" charset="0"/>
              </a:rPr>
              <a:t>Acts 22:16</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4116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8" name="Picture 6" descr="C:\Documents and Settings\Owner\Application Data\Microsoft\Media Catalog\Downloaded Clips\cl3d\j0153732.wmf">
            <a:extLst>
              <a:ext uri="{FF2B5EF4-FFF2-40B4-BE49-F238E27FC236}">
                <a16:creationId xmlns:a16="http://schemas.microsoft.com/office/drawing/2014/main" id="{5EAC3DDB-F700-4B6F-A0FE-A217E8A10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3400"/>
            <a:ext cx="4264025" cy="5715000"/>
          </a:xfrm>
          <a:prstGeom prst="rect">
            <a:avLst/>
          </a:prstGeom>
          <a:noFill/>
          <a:extLst>
            <a:ext uri="{909E8E84-426E-40DD-AFC4-6F175D3DCCD1}">
              <a14:hiddenFill xmlns:a14="http://schemas.microsoft.com/office/drawing/2010/main">
                <a:solidFill>
                  <a:srgbClr val="FFFFFF"/>
                </a:solidFill>
              </a14:hiddenFill>
            </a:ext>
          </a:extLst>
        </p:spPr>
      </p:pic>
      <p:sp>
        <p:nvSpPr>
          <p:cNvPr id="74762" name="Text Box 10">
            <a:extLst>
              <a:ext uri="{FF2B5EF4-FFF2-40B4-BE49-F238E27FC236}">
                <a16:creationId xmlns:a16="http://schemas.microsoft.com/office/drawing/2014/main" id="{C1091679-AB70-4D67-8A9E-ADD577784A9A}"/>
              </a:ext>
            </a:extLst>
          </p:cNvPr>
          <p:cNvSpPr txBox="1">
            <a:spLocks noChangeArrowheads="1"/>
          </p:cNvSpPr>
          <p:nvPr/>
        </p:nvSpPr>
        <p:spPr bwMode="auto">
          <a:xfrm>
            <a:off x="7162800" y="5248870"/>
            <a:ext cx="327583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5400" b="1" dirty="0">
                <a:latin typeface="Times New Roman" panose="02020603050405020304" pitchFamily="18" charset="0"/>
                <a:cs typeface="Times New Roman" panose="02020603050405020304" pitchFamily="18" charset="0"/>
              </a:rPr>
              <a:t>Jer. 18:1-6</a:t>
            </a:r>
          </a:p>
        </p:txBody>
      </p:sp>
      <p:sp>
        <p:nvSpPr>
          <p:cNvPr id="74763" name="Text Box 11">
            <a:extLst>
              <a:ext uri="{FF2B5EF4-FFF2-40B4-BE49-F238E27FC236}">
                <a16:creationId xmlns:a16="http://schemas.microsoft.com/office/drawing/2014/main" id="{AFDBCB71-53F2-4B12-B2CC-70152AE5CFD8}"/>
              </a:ext>
            </a:extLst>
          </p:cNvPr>
          <p:cNvSpPr txBox="1">
            <a:spLocks noChangeArrowheads="1"/>
          </p:cNvSpPr>
          <p:nvPr/>
        </p:nvSpPr>
        <p:spPr bwMode="auto">
          <a:xfrm>
            <a:off x="7086600" y="685800"/>
            <a:ext cx="352107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6600" dirty="0">
                <a:latin typeface="Times New Roman" panose="02020603050405020304" pitchFamily="18" charset="0"/>
                <a:cs typeface="Times New Roman" panose="02020603050405020304" pitchFamily="18" charset="0"/>
              </a:rPr>
              <a:t>The Potter And The Clay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4762">
                                            <p:txEl>
                                              <p:pRg st="0" end="0"/>
                                            </p:txEl>
                                          </p:spTgt>
                                        </p:tgtEl>
                                        <p:attrNameLst>
                                          <p:attrName>style.visibility</p:attrName>
                                        </p:attrNameLst>
                                      </p:cBhvr>
                                      <p:to>
                                        <p:strVal val="visible"/>
                                      </p:to>
                                    </p:set>
                                    <p:animEffect transition="in" filter="barn(inVertical)">
                                      <p:cBhvr>
                                        <p:cTn id="7" dur="500"/>
                                        <p:tgtEl>
                                          <p:spTgt spid="747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a:extLst>
              <a:ext uri="{FF2B5EF4-FFF2-40B4-BE49-F238E27FC236}">
                <a16:creationId xmlns:a16="http://schemas.microsoft.com/office/drawing/2014/main" id="{58EE33E8-D189-4733-AEE7-DB60CEBA5F67}"/>
              </a:ext>
            </a:extLst>
          </p:cNvPr>
          <p:cNvSpPr txBox="1">
            <a:spLocks noChangeArrowheads="1"/>
          </p:cNvSpPr>
          <p:nvPr/>
        </p:nvSpPr>
        <p:spPr bwMode="auto">
          <a:xfrm>
            <a:off x="762000" y="1721346"/>
            <a:ext cx="10820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US" altLang="en-US" sz="4400" dirty="0">
                <a:latin typeface="Arial" panose="020B0604020202020204" pitchFamily="34" charset="0"/>
              </a:rPr>
              <a:t> </a:t>
            </a:r>
            <a:r>
              <a:rPr lang="en-US" altLang="en-US" sz="4000" dirty="0">
                <a:cs typeface="Times New Roman" panose="02020603050405020304" pitchFamily="18" charset="0"/>
              </a:rPr>
              <a:t>Jeremiah - “Weeping Prophet”</a:t>
            </a:r>
          </a:p>
          <a:p>
            <a:pPr marL="622300" indent="-622300" eaLnBrk="1" hangingPunct="1">
              <a:buFontTx/>
              <a:buAutoNum type="arabicPeriod"/>
            </a:pPr>
            <a:r>
              <a:rPr lang="en-US" altLang="en-US" sz="4000" dirty="0">
                <a:cs typeface="Times New Roman" panose="02020603050405020304" pitchFamily="18" charset="0"/>
              </a:rPr>
              <a:t>Jeremiah’s Work - Final Effort To Turn People Back To God</a:t>
            </a:r>
          </a:p>
          <a:p>
            <a:pPr marL="622300" indent="-622300" eaLnBrk="1" hangingPunct="1">
              <a:buFontTx/>
              <a:buAutoNum type="arabicPeriod"/>
            </a:pPr>
            <a:r>
              <a:rPr lang="en-US" altLang="en-US" sz="4000" dirty="0">
                <a:cs typeface="Times New Roman" panose="02020603050405020304" pitchFamily="18" charset="0"/>
              </a:rPr>
              <a:t>Jeremiah – O. T. Illustrative Preacher</a:t>
            </a:r>
          </a:p>
          <a:p>
            <a:pPr eaLnBrk="1" hangingPunct="1">
              <a:buFontTx/>
              <a:buAutoNum type="arabicPeriod"/>
            </a:pPr>
            <a:r>
              <a:rPr lang="en-US" altLang="en-US" sz="4000" dirty="0">
                <a:cs typeface="Times New Roman" panose="02020603050405020304" pitchFamily="18" charset="0"/>
              </a:rPr>
              <a:t> </a:t>
            </a:r>
            <a:r>
              <a:rPr lang="en-US" altLang="en-US" sz="4000" b="1" dirty="0">
                <a:cs typeface="Times New Roman" panose="02020603050405020304" pitchFamily="18" charset="0"/>
              </a:rPr>
              <a:t>Jer. 18:1-6</a:t>
            </a:r>
          </a:p>
        </p:txBody>
      </p:sp>
      <p:sp>
        <p:nvSpPr>
          <p:cNvPr id="75779" name="Text Box 3">
            <a:extLst>
              <a:ext uri="{FF2B5EF4-FFF2-40B4-BE49-F238E27FC236}">
                <a16:creationId xmlns:a16="http://schemas.microsoft.com/office/drawing/2014/main" id="{D6170A9F-8929-4A3C-AA6E-501B0F62A77E}"/>
              </a:ext>
            </a:extLst>
          </p:cNvPr>
          <p:cNvSpPr txBox="1">
            <a:spLocks noChangeArrowheads="1"/>
          </p:cNvSpPr>
          <p:nvPr/>
        </p:nvSpPr>
        <p:spPr bwMode="auto">
          <a:xfrm>
            <a:off x="4467431" y="685800"/>
            <a:ext cx="3228769" cy="830997"/>
          </a:xfrm>
          <a:prstGeom prst="rect">
            <a:avLst/>
          </a:prstGeom>
          <a:noFill/>
          <a:ln>
            <a:noFill/>
          </a:ln>
          <a:effectLst>
            <a:outerShdw dist="53882" dir="2700000" algn="ctr" rotWithShape="0">
              <a:srgbClr val="FF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dirty="0">
                <a:latin typeface="Times New Roman" panose="02020603050405020304" pitchFamily="18" charset="0"/>
                <a:cs typeface="Times New Roman" panose="02020603050405020304" pitchFamily="18" charset="0"/>
              </a:rPr>
              <a:t>Introduction</a:t>
            </a:r>
          </a:p>
        </p:txBody>
      </p:sp>
      <p:pic>
        <p:nvPicPr>
          <p:cNvPr id="75780" name="Picture 4" descr="C:\Documents and Settings\Owner\Application Data\Microsoft\Media Catalog\Downloaded Clips\cl3e\j0156487.wmf">
            <a:extLst>
              <a:ext uri="{FF2B5EF4-FFF2-40B4-BE49-F238E27FC236}">
                <a16:creationId xmlns:a16="http://schemas.microsoft.com/office/drawing/2014/main" id="{FE754383-0C3C-4192-855B-8230C805E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3525" y="3352800"/>
            <a:ext cx="2428875"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animEffect transition="in" filter="wipe(left)">
                                      <p:cBhvr>
                                        <p:cTn id="7" dur="500"/>
                                        <p:tgtEl>
                                          <p:spTgt spid="757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78">
                                            <p:txEl>
                                              <p:pRg st="1" end="1"/>
                                            </p:txEl>
                                          </p:spTgt>
                                        </p:tgtEl>
                                        <p:attrNameLst>
                                          <p:attrName>style.visibility</p:attrName>
                                        </p:attrNameLst>
                                      </p:cBhvr>
                                      <p:to>
                                        <p:strVal val="visible"/>
                                      </p:to>
                                    </p:set>
                                    <p:animEffect transition="in" filter="wipe(left)">
                                      <p:cBhvr>
                                        <p:cTn id="12" dur="500"/>
                                        <p:tgtEl>
                                          <p:spTgt spid="757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78">
                                            <p:txEl>
                                              <p:pRg st="2" end="2"/>
                                            </p:txEl>
                                          </p:spTgt>
                                        </p:tgtEl>
                                        <p:attrNameLst>
                                          <p:attrName>style.visibility</p:attrName>
                                        </p:attrNameLst>
                                      </p:cBhvr>
                                      <p:to>
                                        <p:strVal val="visible"/>
                                      </p:to>
                                    </p:set>
                                    <p:animEffect transition="in" filter="wipe(left)">
                                      <p:cBhvr>
                                        <p:cTn id="17" dur="500"/>
                                        <p:tgtEl>
                                          <p:spTgt spid="757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778">
                                            <p:txEl>
                                              <p:pRg st="3" end="3"/>
                                            </p:txEl>
                                          </p:spTgt>
                                        </p:tgtEl>
                                        <p:attrNameLst>
                                          <p:attrName>style.visibility</p:attrName>
                                        </p:attrNameLst>
                                      </p:cBhvr>
                                      <p:to>
                                        <p:strVal val="visible"/>
                                      </p:to>
                                    </p:set>
                                    <p:animEffect transition="in" filter="wipe(left)">
                                      <p:cBhvr>
                                        <p:cTn id="22" dur="500"/>
                                        <p:tgtEl>
                                          <p:spTgt spid="7577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7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Documents and Settings\Owner\Application Data\Microsoft\Media Catalog\Crafts 0008.gif">
            <a:extLst>
              <a:ext uri="{FF2B5EF4-FFF2-40B4-BE49-F238E27FC236}">
                <a16:creationId xmlns:a16="http://schemas.microsoft.com/office/drawing/2014/main" id="{DE69EA15-F1F6-4C11-ADAB-B3C4EF44A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3446462" cy="3657600"/>
          </a:xfrm>
          <a:prstGeom prst="rect">
            <a:avLst/>
          </a:prstGeom>
          <a:noFill/>
          <a:extLst>
            <a:ext uri="{909E8E84-426E-40DD-AFC4-6F175D3DCCD1}">
              <a14:hiddenFill xmlns:a14="http://schemas.microsoft.com/office/drawing/2010/main">
                <a:solidFill>
                  <a:srgbClr val="FFFFFF"/>
                </a:solidFill>
              </a14:hiddenFill>
            </a:ext>
          </a:extLst>
        </p:spPr>
      </p:pic>
      <p:sp>
        <p:nvSpPr>
          <p:cNvPr id="76803" name="Text Box 3">
            <a:extLst>
              <a:ext uri="{FF2B5EF4-FFF2-40B4-BE49-F238E27FC236}">
                <a16:creationId xmlns:a16="http://schemas.microsoft.com/office/drawing/2014/main" id="{B94AE90A-70FF-4BA1-BCA4-BE519AD4ACA9}"/>
              </a:ext>
            </a:extLst>
          </p:cNvPr>
          <p:cNvSpPr txBox="1">
            <a:spLocks noChangeArrowheads="1"/>
          </p:cNvSpPr>
          <p:nvPr/>
        </p:nvSpPr>
        <p:spPr bwMode="auto">
          <a:xfrm>
            <a:off x="4876800" y="1143000"/>
            <a:ext cx="670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Clr>
                <a:srgbClr val="C00000"/>
              </a:buClr>
              <a:buFont typeface="Wingdings" panose="05000000000000000000" pitchFamily="2" charset="2"/>
              <a:buChar char="Ø"/>
            </a:pPr>
            <a:r>
              <a:rPr lang="en-US" altLang="en-US" sz="4400" dirty="0">
                <a:latin typeface="Arial" panose="020B0604020202020204" pitchFamily="34" charset="0"/>
              </a:rPr>
              <a:t> </a:t>
            </a:r>
            <a:r>
              <a:rPr lang="en-US" altLang="en-US" sz="4800" dirty="0">
                <a:cs typeface="Times New Roman" panose="02020603050405020304" pitchFamily="18" charset="0"/>
              </a:rPr>
              <a:t>Potter = God</a:t>
            </a:r>
          </a:p>
        </p:txBody>
      </p:sp>
      <p:sp>
        <p:nvSpPr>
          <p:cNvPr id="76804" name="Text Box 4">
            <a:extLst>
              <a:ext uri="{FF2B5EF4-FFF2-40B4-BE49-F238E27FC236}">
                <a16:creationId xmlns:a16="http://schemas.microsoft.com/office/drawing/2014/main" id="{6D110D62-C9F4-420D-B830-E26E7F17C7C3}"/>
              </a:ext>
            </a:extLst>
          </p:cNvPr>
          <p:cNvSpPr txBox="1">
            <a:spLocks noChangeArrowheads="1"/>
          </p:cNvSpPr>
          <p:nvPr/>
        </p:nvSpPr>
        <p:spPr bwMode="auto">
          <a:xfrm>
            <a:off x="4290218" y="2705725"/>
            <a:ext cx="72921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Clr>
                <a:srgbClr val="C00000"/>
              </a:buClr>
              <a:buFont typeface="Wingdings" panose="05000000000000000000" pitchFamily="2" charset="2"/>
              <a:buChar char="Ø"/>
            </a:pPr>
            <a:r>
              <a:rPr lang="en-US" altLang="en-US" sz="4400" dirty="0">
                <a:latin typeface="Arial" panose="020B0604020202020204" pitchFamily="34" charset="0"/>
              </a:rPr>
              <a:t> </a:t>
            </a:r>
            <a:r>
              <a:rPr lang="en-US" altLang="en-US" sz="4800" dirty="0">
                <a:cs typeface="Times New Roman" panose="02020603050405020304" pitchFamily="18" charset="0"/>
              </a:rPr>
              <a:t>Clay = People of Judah</a:t>
            </a:r>
          </a:p>
        </p:txBody>
      </p:sp>
      <p:sp>
        <p:nvSpPr>
          <p:cNvPr id="76805" name="Text Box 5">
            <a:extLst>
              <a:ext uri="{FF2B5EF4-FFF2-40B4-BE49-F238E27FC236}">
                <a16:creationId xmlns:a16="http://schemas.microsoft.com/office/drawing/2014/main" id="{9C89FD66-5DF4-4C47-99D3-21F973EA9B4F}"/>
              </a:ext>
            </a:extLst>
          </p:cNvPr>
          <p:cNvSpPr txBox="1">
            <a:spLocks noChangeArrowheads="1"/>
          </p:cNvSpPr>
          <p:nvPr/>
        </p:nvSpPr>
        <p:spPr bwMode="auto">
          <a:xfrm>
            <a:off x="609600" y="5029200"/>
            <a:ext cx="1097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Clr>
                <a:srgbClr val="C00000"/>
              </a:buClr>
              <a:buFont typeface="Wingdings" panose="05000000000000000000" pitchFamily="2" charset="2"/>
              <a:buChar char="Ø"/>
            </a:pPr>
            <a:r>
              <a:rPr lang="en-US" altLang="en-US" sz="4400" dirty="0">
                <a:latin typeface="Arial" panose="020B0604020202020204" pitchFamily="34" charset="0"/>
              </a:rPr>
              <a:t> </a:t>
            </a:r>
            <a:r>
              <a:rPr lang="en-US" altLang="en-US" sz="4800" dirty="0">
                <a:cs typeface="Times New Roman" panose="02020603050405020304" pitchFamily="18" charset="0"/>
              </a:rPr>
              <a:t>God Was Willing To Reshape Wicked Judah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68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P spid="76804" grpId="0" build="p" autoUpdateAnimBg="0"/>
      <p:bldP spid="7680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2E98611A-4054-4D44-97BF-7C85F09C39B0}"/>
              </a:ext>
            </a:extLst>
          </p:cNvPr>
          <p:cNvSpPr txBox="1">
            <a:spLocks noChangeArrowheads="1"/>
          </p:cNvSpPr>
          <p:nvPr/>
        </p:nvSpPr>
        <p:spPr bwMode="auto">
          <a:xfrm>
            <a:off x="609600" y="1600200"/>
            <a:ext cx="10972799" cy="445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lnSpc>
                <a:spcPct val="120000"/>
              </a:lnSpc>
              <a:buClr>
                <a:schemeClr val="accent1"/>
              </a:buClr>
              <a:buFont typeface="Wingdings" panose="05000000000000000000" pitchFamily="2" charset="2"/>
              <a:buChar char="v"/>
            </a:pPr>
            <a:r>
              <a:rPr lang="en-US" altLang="en-US" sz="4000" dirty="0">
                <a:cs typeface="Times New Roman" panose="02020603050405020304" pitchFamily="18" charset="0"/>
              </a:rPr>
              <a:t>Almighty God</a:t>
            </a:r>
          </a:p>
          <a:p>
            <a:pPr marL="571500" indent="-571500" eaLnBrk="1" hangingPunct="1">
              <a:lnSpc>
                <a:spcPct val="120000"/>
              </a:lnSpc>
              <a:buClr>
                <a:schemeClr val="accent1"/>
              </a:buClr>
              <a:buFont typeface="Wingdings" panose="05000000000000000000" pitchFamily="2" charset="2"/>
              <a:buChar char="v"/>
            </a:pPr>
            <a:r>
              <a:rPr lang="en-US" altLang="en-US" sz="4000" dirty="0">
                <a:cs typeface="Times New Roman" panose="02020603050405020304" pitchFamily="18" charset="0"/>
              </a:rPr>
              <a:t>God Is A Worker</a:t>
            </a:r>
          </a:p>
          <a:p>
            <a:pPr marL="571500" indent="-571500" eaLnBrk="1" hangingPunct="1">
              <a:lnSpc>
                <a:spcPct val="120000"/>
              </a:lnSpc>
              <a:buClr>
                <a:schemeClr val="accent1"/>
              </a:buClr>
              <a:buFont typeface="Wingdings" panose="05000000000000000000" pitchFamily="2" charset="2"/>
              <a:buChar char="v"/>
            </a:pPr>
            <a:r>
              <a:rPr lang="en-US" altLang="en-US" sz="4000" dirty="0">
                <a:cs typeface="Times New Roman" panose="02020603050405020304" pitchFamily="18" charset="0"/>
              </a:rPr>
              <a:t>Created Man In His Image, For His Glory (</a:t>
            </a:r>
            <a:r>
              <a:rPr lang="en-US" altLang="en-US" sz="4000" b="1" dirty="0">
                <a:cs typeface="Times New Roman" panose="02020603050405020304" pitchFamily="18" charset="0"/>
              </a:rPr>
              <a:t>Isa. 43:7</a:t>
            </a:r>
            <a:r>
              <a:rPr lang="en-US" altLang="en-US" sz="4000" dirty="0">
                <a:cs typeface="Times New Roman" panose="02020603050405020304" pitchFamily="18" charset="0"/>
              </a:rPr>
              <a:t>)</a:t>
            </a:r>
          </a:p>
          <a:p>
            <a:pPr marL="571500" indent="-571500" eaLnBrk="1" hangingPunct="1">
              <a:lnSpc>
                <a:spcPct val="120000"/>
              </a:lnSpc>
              <a:buClr>
                <a:schemeClr val="accent1"/>
              </a:buClr>
              <a:buFont typeface="Wingdings" panose="05000000000000000000" pitchFamily="2" charset="2"/>
              <a:buChar char="v"/>
            </a:pPr>
            <a:r>
              <a:rPr lang="en-US" altLang="en-US" sz="4000" dirty="0">
                <a:cs typeface="Times New Roman" panose="02020603050405020304" pitchFamily="18" charset="0"/>
              </a:rPr>
              <a:t>Continues To Have Abiding Interest In Man (</a:t>
            </a:r>
            <a:r>
              <a:rPr lang="en-US" altLang="en-US" sz="4000" b="1" dirty="0">
                <a:cs typeface="Times New Roman" panose="02020603050405020304" pitchFamily="18" charset="0"/>
              </a:rPr>
              <a:t>Acts 17:24-28; Job 12:10; Rom. 11:36</a:t>
            </a:r>
            <a:r>
              <a:rPr lang="en-US" altLang="en-US" sz="4000" dirty="0">
                <a:cs typeface="Times New Roman" panose="02020603050405020304" pitchFamily="18" charset="0"/>
              </a:rPr>
              <a:t>)</a:t>
            </a:r>
          </a:p>
        </p:txBody>
      </p:sp>
      <p:sp>
        <p:nvSpPr>
          <p:cNvPr id="77827" name="Text Box 3">
            <a:extLst>
              <a:ext uri="{FF2B5EF4-FFF2-40B4-BE49-F238E27FC236}">
                <a16:creationId xmlns:a16="http://schemas.microsoft.com/office/drawing/2014/main" id="{D4675ECE-880C-46C7-8B42-B7A1460C2598}"/>
              </a:ext>
            </a:extLst>
          </p:cNvPr>
          <p:cNvSpPr txBox="1">
            <a:spLocks noChangeArrowheads="1"/>
          </p:cNvSpPr>
          <p:nvPr/>
        </p:nvSpPr>
        <p:spPr bwMode="auto">
          <a:xfrm>
            <a:off x="4776696" y="769203"/>
            <a:ext cx="2767104" cy="830997"/>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dirty="0">
                <a:solidFill>
                  <a:srgbClr val="6600CC"/>
                </a:solidFill>
                <a:latin typeface="Times New Roman" panose="02020603050405020304" pitchFamily="18" charset="0"/>
                <a:cs typeface="Times New Roman" panose="02020603050405020304" pitchFamily="18" charset="0"/>
              </a:rPr>
              <a:t>The Potter</a:t>
            </a:r>
          </a:p>
        </p:txBody>
      </p:sp>
      <p:pic>
        <p:nvPicPr>
          <p:cNvPr id="77828" name="Picture 4" descr="C:\Documents and Settings\Owner\Application Data\Microsoft\Media Catalog\Downloaded Clips\cl3d\j0153732.wmf">
            <a:extLst>
              <a:ext uri="{FF2B5EF4-FFF2-40B4-BE49-F238E27FC236}">
                <a16:creationId xmlns:a16="http://schemas.microsoft.com/office/drawing/2014/main" id="{0352B1DB-05A6-469B-81E6-841D1958D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797925"/>
            <a:ext cx="1670050" cy="2237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barn(outVertical)">
                                      <p:cBhvr>
                                        <p:cTn id="7" dur="500"/>
                                        <p:tgtEl>
                                          <p:spTgt spid="778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7826">
                                            <p:txEl>
                                              <p:pRg st="1" end="1"/>
                                            </p:txEl>
                                          </p:spTgt>
                                        </p:tgtEl>
                                        <p:attrNameLst>
                                          <p:attrName>style.visibility</p:attrName>
                                        </p:attrNameLst>
                                      </p:cBhvr>
                                      <p:to>
                                        <p:strVal val="visible"/>
                                      </p:to>
                                    </p:set>
                                    <p:animEffect transition="in" filter="barn(outVertical)">
                                      <p:cBhvr>
                                        <p:cTn id="12" dur="500"/>
                                        <p:tgtEl>
                                          <p:spTgt spid="778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7826">
                                            <p:txEl>
                                              <p:pRg st="2" end="2"/>
                                            </p:txEl>
                                          </p:spTgt>
                                        </p:tgtEl>
                                        <p:attrNameLst>
                                          <p:attrName>style.visibility</p:attrName>
                                        </p:attrNameLst>
                                      </p:cBhvr>
                                      <p:to>
                                        <p:strVal val="visible"/>
                                      </p:to>
                                    </p:set>
                                    <p:animEffect transition="in" filter="barn(outVertical)">
                                      <p:cBhvr>
                                        <p:cTn id="17" dur="500"/>
                                        <p:tgtEl>
                                          <p:spTgt spid="778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77826">
                                            <p:txEl>
                                              <p:pRg st="3" end="3"/>
                                            </p:txEl>
                                          </p:spTgt>
                                        </p:tgtEl>
                                        <p:attrNameLst>
                                          <p:attrName>style.visibility</p:attrName>
                                        </p:attrNameLst>
                                      </p:cBhvr>
                                      <p:to>
                                        <p:strVal val="visible"/>
                                      </p:to>
                                    </p:set>
                                    <p:animEffect transition="in" filter="barn(outVertical)">
                                      <p:cBhvr>
                                        <p:cTn id="22" dur="500"/>
                                        <p:tgtEl>
                                          <p:spTgt spid="778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a:extLst>
              <a:ext uri="{FF2B5EF4-FFF2-40B4-BE49-F238E27FC236}">
                <a16:creationId xmlns:a16="http://schemas.microsoft.com/office/drawing/2014/main" id="{914BF0C2-EE7B-4A4E-9461-1C78E9759EC9}"/>
              </a:ext>
            </a:extLst>
          </p:cNvPr>
          <p:cNvSpPr txBox="1">
            <a:spLocks noChangeArrowheads="1"/>
          </p:cNvSpPr>
          <p:nvPr/>
        </p:nvSpPr>
        <p:spPr bwMode="auto">
          <a:xfrm>
            <a:off x="3693015" y="683496"/>
            <a:ext cx="4516044" cy="830997"/>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dirty="0">
                <a:solidFill>
                  <a:srgbClr val="6600CC"/>
                </a:solidFill>
                <a:latin typeface="Times New Roman" panose="02020603050405020304" pitchFamily="18" charset="0"/>
                <a:cs typeface="Times New Roman" panose="02020603050405020304" pitchFamily="18" charset="0"/>
              </a:rPr>
              <a:t>The Potter’s Clay</a:t>
            </a:r>
          </a:p>
        </p:txBody>
      </p:sp>
      <p:pic>
        <p:nvPicPr>
          <p:cNvPr id="78852" name="Picture 4" descr="C:\Documents and Settings\Owner\Application Data\Microsoft\Media Catalog\Art 0018.gif">
            <a:extLst>
              <a:ext uri="{FF2B5EF4-FFF2-40B4-BE49-F238E27FC236}">
                <a16:creationId xmlns:a16="http://schemas.microsoft.com/office/drawing/2014/main" id="{03856535-75F8-42FD-982D-5ED0E0553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6415" y="381000"/>
            <a:ext cx="2072733" cy="2743200"/>
          </a:xfrm>
          <a:prstGeom prst="rect">
            <a:avLst/>
          </a:prstGeom>
          <a:noFill/>
          <a:extLst>
            <a:ext uri="{909E8E84-426E-40DD-AFC4-6F175D3DCCD1}">
              <a14:hiddenFill xmlns:a14="http://schemas.microsoft.com/office/drawing/2010/main">
                <a:solidFill>
                  <a:srgbClr val="FFFFFF"/>
                </a:solidFill>
              </a14:hiddenFill>
            </a:ext>
          </a:extLst>
        </p:spPr>
      </p:pic>
      <p:sp>
        <p:nvSpPr>
          <p:cNvPr id="78854" name="AutoShape 6">
            <a:extLst>
              <a:ext uri="{FF2B5EF4-FFF2-40B4-BE49-F238E27FC236}">
                <a16:creationId xmlns:a16="http://schemas.microsoft.com/office/drawing/2014/main" id="{67EC481F-F70D-43CD-B3A5-3714C84E49E8}"/>
              </a:ext>
            </a:extLst>
          </p:cNvPr>
          <p:cNvSpPr>
            <a:spLocks noChangeArrowheads="1"/>
          </p:cNvSpPr>
          <p:nvPr/>
        </p:nvSpPr>
        <p:spPr bwMode="auto">
          <a:xfrm>
            <a:off x="9677400" y="1600200"/>
            <a:ext cx="2362200" cy="1524000"/>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1" name="Text Box 3">
            <a:extLst>
              <a:ext uri="{FF2B5EF4-FFF2-40B4-BE49-F238E27FC236}">
                <a16:creationId xmlns:a16="http://schemas.microsoft.com/office/drawing/2014/main" id="{14D83B5F-7476-4BDD-8F1E-DC91BBFBA1A5}"/>
              </a:ext>
            </a:extLst>
          </p:cNvPr>
          <p:cNvSpPr txBox="1">
            <a:spLocks noChangeArrowheads="1"/>
          </p:cNvSpPr>
          <p:nvPr/>
        </p:nvSpPr>
        <p:spPr bwMode="auto">
          <a:xfrm>
            <a:off x="609600" y="2157948"/>
            <a:ext cx="11049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Clr>
                <a:schemeClr val="accent4">
                  <a:lumMod val="75000"/>
                </a:schemeClr>
              </a:buClr>
              <a:buFont typeface="Wingdings" panose="05000000000000000000" pitchFamily="2" charset="2"/>
              <a:buChar char="ü"/>
            </a:pPr>
            <a:r>
              <a:rPr lang="en-US" altLang="en-US" sz="4000" b="1" dirty="0">
                <a:cs typeface="Times New Roman" panose="02020603050405020304" pitchFamily="18" charset="0"/>
              </a:rPr>
              <a:t>Isa. 64:8</a:t>
            </a:r>
          </a:p>
          <a:p>
            <a:pPr marL="571500" indent="-571500" eaLnBrk="1" hangingPunct="1">
              <a:buClr>
                <a:schemeClr val="accent4">
                  <a:lumMod val="75000"/>
                </a:schemeClr>
              </a:buClr>
              <a:buFont typeface="Wingdings" panose="05000000000000000000" pitchFamily="2" charset="2"/>
              <a:buChar char="ü"/>
            </a:pPr>
            <a:r>
              <a:rPr lang="en-US" altLang="en-US" sz="4000" dirty="0">
                <a:cs typeface="Times New Roman" panose="02020603050405020304" pitchFamily="18" charset="0"/>
              </a:rPr>
              <a:t>Like Clay, Man Is Pliable</a:t>
            </a:r>
          </a:p>
          <a:p>
            <a:pPr marL="571500" indent="-571500" eaLnBrk="1" hangingPunct="1">
              <a:buClr>
                <a:schemeClr val="accent4">
                  <a:lumMod val="75000"/>
                </a:schemeClr>
              </a:buClr>
              <a:buFont typeface="Wingdings" panose="05000000000000000000" pitchFamily="2" charset="2"/>
              <a:buChar char="ü"/>
            </a:pPr>
            <a:r>
              <a:rPr lang="en-US" altLang="en-US" sz="4000" dirty="0">
                <a:cs typeface="Times New Roman" panose="02020603050405020304" pitchFamily="18" charset="0"/>
              </a:rPr>
              <a:t>Freedom To Be Formed By God Or The Spirit Of This World (</a:t>
            </a:r>
            <a:r>
              <a:rPr lang="en-US" altLang="en-US" sz="4000" b="1" dirty="0">
                <a:cs typeface="Times New Roman" panose="02020603050405020304" pitchFamily="18" charset="0"/>
              </a:rPr>
              <a:t>Rom. 12:2; 1 John 2:15-17</a:t>
            </a:r>
            <a:r>
              <a:rPr lang="en-US" altLang="en-US" sz="4000" dirty="0">
                <a:cs typeface="Times New Roman" panose="02020603050405020304" pitchFamily="18" charset="0"/>
              </a:rPr>
              <a:t>)</a:t>
            </a:r>
          </a:p>
          <a:p>
            <a:pPr marL="571500" indent="-571500" eaLnBrk="1" hangingPunct="1">
              <a:buClr>
                <a:schemeClr val="accent4">
                  <a:lumMod val="75000"/>
                </a:schemeClr>
              </a:buClr>
              <a:buFont typeface="Wingdings" panose="05000000000000000000" pitchFamily="2" charset="2"/>
              <a:buChar char="ü"/>
            </a:pPr>
            <a:r>
              <a:rPr lang="en-US" altLang="en-US" sz="4000" dirty="0">
                <a:cs typeface="Times New Roman" panose="02020603050405020304" pitchFamily="18" charset="0"/>
              </a:rPr>
              <a:t>God Desires To Make Us A Vessel Of Honor (</a:t>
            </a:r>
            <a:r>
              <a:rPr lang="en-US" altLang="en-US" sz="4000" b="1" dirty="0">
                <a:cs typeface="Times New Roman" panose="02020603050405020304" pitchFamily="18" charset="0"/>
              </a:rPr>
              <a:t>1 Pt. 2:9-10</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dissolve">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dissolve">
                                      <p:cBhvr>
                                        <p:cTn id="17" dur="500"/>
                                        <p:tgtEl>
                                          <p:spTgt spid="78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animEffect transition="in" filter="dissolve">
                                      <p:cBhvr>
                                        <p:cTn id="22"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C0323E17-5A24-4BDF-A318-1BFB5FC007B2}"/>
              </a:ext>
            </a:extLst>
          </p:cNvPr>
          <p:cNvSpPr txBox="1">
            <a:spLocks noChangeArrowheads="1"/>
          </p:cNvSpPr>
          <p:nvPr/>
        </p:nvSpPr>
        <p:spPr bwMode="auto">
          <a:xfrm>
            <a:off x="3523142" y="769203"/>
            <a:ext cx="5163658" cy="830997"/>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dirty="0">
                <a:solidFill>
                  <a:srgbClr val="6600CC"/>
                </a:solidFill>
                <a:latin typeface="Times New Roman" panose="02020603050405020304" pitchFamily="18" charset="0"/>
                <a:cs typeface="Times New Roman" panose="02020603050405020304" pitchFamily="18" charset="0"/>
              </a:rPr>
              <a:t>The Potter’s Pattern</a:t>
            </a:r>
          </a:p>
        </p:txBody>
      </p:sp>
      <p:sp>
        <p:nvSpPr>
          <p:cNvPr id="79875" name="Text Box 3">
            <a:extLst>
              <a:ext uri="{FF2B5EF4-FFF2-40B4-BE49-F238E27FC236}">
                <a16:creationId xmlns:a16="http://schemas.microsoft.com/office/drawing/2014/main" id="{9C8B98E4-FCE5-4EBB-8CB3-09600ADB16A1}"/>
              </a:ext>
            </a:extLst>
          </p:cNvPr>
          <p:cNvSpPr txBox="1">
            <a:spLocks noChangeArrowheads="1"/>
          </p:cNvSpPr>
          <p:nvPr/>
        </p:nvSpPr>
        <p:spPr bwMode="auto">
          <a:xfrm>
            <a:off x="609600" y="2057400"/>
            <a:ext cx="10972799" cy="160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lnSpc>
                <a:spcPct val="130000"/>
              </a:lnSpc>
              <a:buClr>
                <a:srgbClr val="00B050"/>
              </a:buClr>
              <a:buFont typeface="Wingdings" panose="05000000000000000000" pitchFamily="2" charset="2"/>
              <a:buChar char="q"/>
            </a:pPr>
            <a:r>
              <a:rPr lang="en-US" altLang="en-US" sz="4000" dirty="0">
                <a:cs typeface="Times New Roman" panose="02020603050405020304" pitchFamily="18" charset="0"/>
              </a:rPr>
              <a:t>Shapes Clay Into Likeness Of A Pattern</a:t>
            </a:r>
          </a:p>
          <a:p>
            <a:pPr marL="571500" indent="-571500" eaLnBrk="1" hangingPunct="1">
              <a:lnSpc>
                <a:spcPct val="130000"/>
              </a:lnSpc>
              <a:buClr>
                <a:srgbClr val="00B050"/>
              </a:buClr>
              <a:buFont typeface="Wingdings" panose="05000000000000000000" pitchFamily="2" charset="2"/>
              <a:buChar char="q"/>
            </a:pPr>
            <a:r>
              <a:rPr lang="en-US" altLang="en-US" sz="4000" dirty="0">
                <a:cs typeface="Times New Roman" panose="02020603050405020304" pitchFamily="18" charset="0"/>
              </a:rPr>
              <a:t>God’s Patter For Man Is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heel(2)">
                                      <p:cBhvr>
                                        <p:cTn id="7" dur="20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wheel(2)">
                                      <p:cBhvr>
                                        <p:cTn id="12" dur="20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C596E1DD-3910-44D7-8DF8-389520E8918A}"/>
              </a:ext>
            </a:extLst>
          </p:cNvPr>
          <p:cNvSpPr txBox="1">
            <a:spLocks noChangeArrowheads="1"/>
          </p:cNvSpPr>
          <p:nvPr/>
        </p:nvSpPr>
        <p:spPr bwMode="auto">
          <a:xfrm>
            <a:off x="609600" y="1219200"/>
            <a:ext cx="11049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Clr>
                <a:srgbClr val="FF3300"/>
              </a:buClr>
              <a:buFont typeface="Wingdings" panose="05000000000000000000" pitchFamily="2" charset="2"/>
              <a:buChar char="§"/>
            </a:pPr>
            <a:r>
              <a:rPr lang="en-US" altLang="en-US" sz="4000" dirty="0">
                <a:cs typeface="Times New Roman" panose="02020603050405020304" pitchFamily="18" charset="0"/>
              </a:rPr>
              <a:t>Forgiveness Is Only One Aspect Of Becoming A Christian</a:t>
            </a:r>
          </a:p>
          <a:p>
            <a:pPr marL="571500" indent="-571500" eaLnBrk="1" hangingPunct="1">
              <a:buClr>
                <a:srgbClr val="FF3300"/>
              </a:buClr>
              <a:buFont typeface="Wingdings" panose="05000000000000000000" pitchFamily="2" charset="2"/>
              <a:buChar char="§"/>
            </a:pPr>
            <a:r>
              <a:rPr lang="en-US" altLang="en-US" sz="4000" dirty="0">
                <a:cs typeface="Times New Roman" panose="02020603050405020304" pitchFamily="18" charset="0"/>
              </a:rPr>
              <a:t>Another Is  Being Transformed Into Image Of Christ (</a:t>
            </a:r>
            <a:r>
              <a:rPr lang="en-US" altLang="en-US" sz="4000" b="1" dirty="0">
                <a:cs typeface="Times New Roman" panose="02020603050405020304" pitchFamily="18" charset="0"/>
              </a:rPr>
              <a:t>1 Cor. 11:1; Phil. 2:5; 1 Pt. 2:21-22; Col. 3:8-10; 2 Pt. 1:3-4</a:t>
            </a:r>
            <a:r>
              <a:rPr lang="en-US" altLang="en-US" sz="4000" dirty="0">
                <a:cs typeface="Times New Roman" panose="02020603050405020304" pitchFamily="18" charset="0"/>
              </a:rPr>
              <a:t>)</a:t>
            </a:r>
          </a:p>
          <a:p>
            <a:pPr marL="571500" indent="-571500" eaLnBrk="1" hangingPunct="1">
              <a:buClr>
                <a:srgbClr val="FF3300"/>
              </a:buClr>
              <a:buFont typeface="Wingdings" panose="05000000000000000000" pitchFamily="2" charset="2"/>
              <a:buChar char="§"/>
            </a:pPr>
            <a:r>
              <a:rPr lang="en-US" altLang="en-US" sz="4000" dirty="0">
                <a:cs typeface="Times New Roman" panose="02020603050405020304" pitchFamily="18" charset="0"/>
              </a:rPr>
              <a:t>Are You Allowing God To Shape You After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8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8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41AAF701-7295-4FA1-9107-1F970385E40A}"/>
              </a:ext>
            </a:extLst>
          </p:cNvPr>
          <p:cNvSpPr txBox="1">
            <a:spLocks noChangeArrowheads="1"/>
          </p:cNvSpPr>
          <p:nvPr/>
        </p:nvSpPr>
        <p:spPr bwMode="auto">
          <a:xfrm>
            <a:off x="3978910" y="769203"/>
            <a:ext cx="4326890" cy="830997"/>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dirty="0">
                <a:solidFill>
                  <a:srgbClr val="6600CC"/>
                </a:solidFill>
                <a:latin typeface="Times New Roman" panose="02020603050405020304" pitchFamily="18" charset="0"/>
                <a:cs typeface="Times New Roman" panose="02020603050405020304" pitchFamily="18" charset="0"/>
              </a:rPr>
              <a:t>Potter’s Patience</a:t>
            </a:r>
          </a:p>
        </p:txBody>
      </p:sp>
      <p:sp>
        <p:nvSpPr>
          <p:cNvPr id="81923" name="Text Box 3">
            <a:extLst>
              <a:ext uri="{FF2B5EF4-FFF2-40B4-BE49-F238E27FC236}">
                <a16:creationId xmlns:a16="http://schemas.microsoft.com/office/drawing/2014/main" id="{FA2F0A79-2D3E-4821-9843-0CE5DEC06B07}"/>
              </a:ext>
            </a:extLst>
          </p:cNvPr>
          <p:cNvSpPr txBox="1">
            <a:spLocks noChangeArrowheads="1"/>
          </p:cNvSpPr>
          <p:nvPr/>
        </p:nvSpPr>
        <p:spPr bwMode="auto">
          <a:xfrm>
            <a:off x="533400" y="1859101"/>
            <a:ext cx="11125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Clr>
                <a:srgbClr val="FFFF00"/>
              </a:buClr>
              <a:buFont typeface="Arial" panose="020B0604020202020204" pitchFamily="34" charset="0"/>
              <a:buChar char="•"/>
            </a:pPr>
            <a:r>
              <a:rPr lang="en-US" altLang="en-US" sz="4000" dirty="0">
                <a:cs typeface="Times New Roman" panose="02020603050405020304" pitchFamily="18" charset="0"/>
              </a:rPr>
              <a:t>Vessel Marred, He Made it Again (</a:t>
            </a:r>
            <a:r>
              <a:rPr lang="en-US" altLang="en-US" sz="4000" b="1" dirty="0">
                <a:cs typeface="Times New Roman" panose="02020603050405020304" pitchFamily="18" charset="0"/>
              </a:rPr>
              <a:t>Jer. 18:4</a:t>
            </a:r>
            <a:r>
              <a:rPr lang="en-US" altLang="en-US" sz="4000" dirty="0">
                <a:cs typeface="Times New Roman" panose="02020603050405020304" pitchFamily="18" charset="0"/>
              </a:rPr>
              <a:t>)</a:t>
            </a:r>
          </a:p>
          <a:p>
            <a:pPr marL="571500" indent="-571500" eaLnBrk="1" hangingPunct="1">
              <a:buClr>
                <a:srgbClr val="FFFF00"/>
              </a:buClr>
              <a:buFont typeface="Arial" panose="020B0604020202020204" pitchFamily="34" charset="0"/>
              <a:buChar char="•"/>
            </a:pPr>
            <a:r>
              <a:rPr lang="en-US" altLang="en-US" sz="4000" dirty="0">
                <a:cs typeface="Times New Roman" panose="02020603050405020304" pitchFamily="18" charset="0"/>
              </a:rPr>
              <a:t>Other Material Available</a:t>
            </a:r>
          </a:p>
          <a:p>
            <a:pPr marL="571500" indent="-571500" eaLnBrk="1" hangingPunct="1">
              <a:buClr>
                <a:srgbClr val="FFFF00"/>
              </a:buClr>
              <a:buFont typeface="Arial" panose="020B0604020202020204" pitchFamily="34" charset="0"/>
              <a:buChar char="•"/>
            </a:pPr>
            <a:r>
              <a:rPr lang="en-US" altLang="en-US" sz="4000" dirty="0">
                <a:cs typeface="Times New Roman" panose="02020603050405020304" pitchFamily="18" charset="0"/>
              </a:rPr>
              <a:t>Potter Continued To Work</a:t>
            </a:r>
          </a:p>
          <a:p>
            <a:pPr marL="571500" indent="-571500" eaLnBrk="1" hangingPunct="1">
              <a:buClr>
                <a:srgbClr val="FFFF00"/>
              </a:buClr>
              <a:buFont typeface="Arial" panose="020B0604020202020204" pitchFamily="34" charset="0"/>
              <a:buChar char="•"/>
            </a:pPr>
            <a:r>
              <a:rPr lang="en-US" altLang="en-US" sz="4000" dirty="0">
                <a:cs typeface="Times New Roman" panose="02020603050405020304" pitchFamily="18" charset="0"/>
              </a:rPr>
              <a:t>Examples: Israel, Peter (</a:t>
            </a:r>
            <a:r>
              <a:rPr lang="en-US" altLang="en-US" sz="4000" b="1" dirty="0">
                <a:cs typeface="Times New Roman" panose="02020603050405020304" pitchFamily="18" charset="0"/>
              </a:rPr>
              <a:t>Lk. 22:61-62</a:t>
            </a:r>
            <a:r>
              <a:rPr lang="en-US" altLang="en-US" sz="4000" dirty="0">
                <a:cs typeface="Times New Roman" panose="02020603050405020304" pitchFamily="18" charset="0"/>
              </a:rPr>
              <a:t>)</a:t>
            </a:r>
          </a:p>
          <a:p>
            <a:pPr marL="571500" indent="-571500" eaLnBrk="1" hangingPunct="1">
              <a:buClr>
                <a:srgbClr val="FFFF00"/>
              </a:buClr>
              <a:buFont typeface="Arial" panose="020B0604020202020204" pitchFamily="34" charset="0"/>
              <a:buChar char="•"/>
            </a:pPr>
            <a:r>
              <a:rPr lang="en-US" altLang="en-US" sz="4000" dirty="0">
                <a:cs typeface="Times New Roman" panose="02020603050405020304" pitchFamily="18" charset="0"/>
              </a:rPr>
              <a:t>God Seeks Our Repentance  (</a:t>
            </a:r>
            <a:r>
              <a:rPr lang="en-US" altLang="en-US" sz="4000" b="1" dirty="0">
                <a:cs typeface="Times New Roman" panose="02020603050405020304" pitchFamily="18" charset="0"/>
              </a:rPr>
              <a:t>2 Pt. 3:9; Rom. 2:4</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951</TotalTime>
  <Words>2766</Words>
  <Application>Microsoft Office PowerPoint</Application>
  <PresentationFormat>Widescreen</PresentationFormat>
  <Paragraphs>201</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Courier New</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52</cp:revision>
  <dcterms:created xsi:type="dcterms:W3CDTF">1601-01-01T00:00:00Z</dcterms:created>
  <dcterms:modified xsi:type="dcterms:W3CDTF">2018-11-18T02:41:05Z</dcterms:modified>
</cp:coreProperties>
</file>