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69" r:id="rId2"/>
    <p:sldId id="270" r:id="rId3"/>
    <p:sldId id="268" r:id="rId4"/>
    <p:sldId id="258" r:id="rId5"/>
    <p:sldId id="266" r:id="rId6"/>
    <p:sldId id="265" r:id="rId7"/>
    <p:sldId id="256" r:id="rId8"/>
    <p:sldId id="259" r:id="rId9"/>
    <p:sldId id="257" r:id="rId10"/>
    <p:sldId id="260" r:id="rId11"/>
    <p:sldId id="261" r:id="rId12"/>
    <p:sldId id="262" r:id="rId13"/>
    <p:sldId id="267" r:id="rId14"/>
    <p:sldId id="263" r:id="rId15"/>
    <p:sldId id="264" r:id="rId16"/>
    <p:sldId id="271" r:id="rId17"/>
    <p:sldId id="272" r:id="rId1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Black" panose="020B0A04020102020204" pitchFamily="34" charset="0"/>
        <a:ea typeface="+mn-ea"/>
        <a:cs typeface="+mn-cs"/>
      </a:defRPr>
    </a:lvl1pPr>
    <a:lvl2pPr marL="457200" algn="l" rtl="0" fontAlgn="base">
      <a:spcBef>
        <a:spcPct val="0"/>
      </a:spcBef>
      <a:spcAft>
        <a:spcPct val="0"/>
      </a:spcAft>
      <a:defRPr kern="1200">
        <a:solidFill>
          <a:schemeClr val="tx1"/>
        </a:solidFill>
        <a:latin typeface="Arial Black" panose="020B0A04020102020204" pitchFamily="34" charset="0"/>
        <a:ea typeface="+mn-ea"/>
        <a:cs typeface="+mn-cs"/>
      </a:defRPr>
    </a:lvl2pPr>
    <a:lvl3pPr marL="914400" algn="l" rtl="0" fontAlgn="base">
      <a:spcBef>
        <a:spcPct val="0"/>
      </a:spcBef>
      <a:spcAft>
        <a:spcPct val="0"/>
      </a:spcAft>
      <a:defRPr kern="1200">
        <a:solidFill>
          <a:schemeClr val="tx1"/>
        </a:solidFill>
        <a:latin typeface="Arial Black" panose="020B0A04020102020204" pitchFamily="34" charset="0"/>
        <a:ea typeface="+mn-ea"/>
        <a:cs typeface="+mn-cs"/>
      </a:defRPr>
    </a:lvl3pPr>
    <a:lvl4pPr marL="1371600" algn="l" rtl="0" fontAlgn="base">
      <a:spcBef>
        <a:spcPct val="0"/>
      </a:spcBef>
      <a:spcAft>
        <a:spcPct val="0"/>
      </a:spcAft>
      <a:defRPr kern="1200">
        <a:solidFill>
          <a:schemeClr val="tx1"/>
        </a:solidFill>
        <a:latin typeface="Arial Black" panose="020B0A04020102020204" pitchFamily="34" charset="0"/>
        <a:ea typeface="+mn-ea"/>
        <a:cs typeface="+mn-cs"/>
      </a:defRPr>
    </a:lvl4pPr>
    <a:lvl5pPr marL="1828800" algn="l" rtl="0" fontAlgn="base">
      <a:spcBef>
        <a:spcPct val="0"/>
      </a:spcBef>
      <a:spcAft>
        <a:spcPct val="0"/>
      </a:spcAft>
      <a:defRPr kern="1200">
        <a:solidFill>
          <a:schemeClr val="tx1"/>
        </a:solidFill>
        <a:latin typeface="Arial Black" panose="020B0A04020102020204" pitchFamily="34" charset="0"/>
        <a:ea typeface="+mn-ea"/>
        <a:cs typeface="+mn-cs"/>
      </a:defRPr>
    </a:lvl5pPr>
    <a:lvl6pPr marL="2286000" algn="l" defTabSz="914400" rtl="0" eaLnBrk="1" latinLnBrk="0" hangingPunct="1">
      <a:defRPr kern="1200">
        <a:solidFill>
          <a:schemeClr val="tx1"/>
        </a:solidFill>
        <a:latin typeface="Arial Black" panose="020B0A04020102020204" pitchFamily="34" charset="0"/>
        <a:ea typeface="+mn-ea"/>
        <a:cs typeface="+mn-cs"/>
      </a:defRPr>
    </a:lvl6pPr>
    <a:lvl7pPr marL="2743200" algn="l" defTabSz="914400" rtl="0" eaLnBrk="1" latinLnBrk="0" hangingPunct="1">
      <a:defRPr kern="1200">
        <a:solidFill>
          <a:schemeClr val="tx1"/>
        </a:solidFill>
        <a:latin typeface="Arial Black" panose="020B0A04020102020204" pitchFamily="34" charset="0"/>
        <a:ea typeface="+mn-ea"/>
        <a:cs typeface="+mn-cs"/>
      </a:defRPr>
    </a:lvl7pPr>
    <a:lvl8pPr marL="3200400" algn="l" defTabSz="914400" rtl="0" eaLnBrk="1" latinLnBrk="0" hangingPunct="1">
      <a:defRPr kern="1200">
        <a:solidFill>
          <a:schemeClr val="tx1"/>
        </a:solidFill>
        <a:latin typeface="Arial Black" panose="020B0A04020102020204" pitchFamily="34" charset="0"/>
        <a:ea typeface="+mn-ea"/>
        <a:cs typeface="+mn-cs"/>
      </a:defRPr>
    </a:lvl8pPr>
    <a:lvl9pPr marL="3657600" algn="l" defTabSz="914400" rtl="0" eaLnBrk="1" latinLnBrk="0" hangingPunct="1">
      <a:defRPr kern="1200">
        <a:solidFill>
          <a:schemeClr val="tx1"/>
        </a:solidFill>
        <a:latin typeface="Arial Black" panose="020B0A040201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5" autoAdjust="0"/>
    <p:restoredTop sz="65691" autoAdjust="0"/>
  </p:normalViewPr>
  <p:slideViewPr>
    <p:cSldViewPr>
      <p:cViewPr varScale="1">
        <p:scale>
          <a:sx n="50" d="100"/>
          <a:sy n="50" d="100"/>
        </p:scale>
        <p:origin x="946" y="29"/>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1A9803F-CB44-438B-9939-EB8AAF47522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0483" name="Rectangle 3">
            <a:extLst>
              <a:ext uri="{FF2B5EF4-FFF2-40B4-BE49-F238E27FC236}">
                <a16:creationId xmlns:a16="http://schemas.microsoft.com/office/drawing/2014/main" id="{24900110-CB5F-4788-8C27-0B896925456A}"/>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0484" name="Rectangle 4">
            <a:extLst>
              <a:ext uri="{FF2B5EF4-FFF2-40B4-BE49-F238E27FC236}">
                <a16:creationId xmlns:a16="http://schemas.microsoft.com/office/drawing/2014/main" id="{92E1B445-4B0C-4630-97F2-995A2268825D}"/>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a:extLst>
              <a:ext uri="{FF2B5EF4-FFF2-40B4-BE49-F238E27FC236}">
                <a16:creationId xmlns:a16="http://schemas.microsoft.com/office/drawing/2014/main" id="{544B7EC6-9348-44C4-BAC9-534F389DE30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6" name="Rectangle 6">
            <a:extLst>
              <a:ext uri="{FF2B5EF4-FFF2-40B4-BE49-F238E27FC236}">
                <a16:creationId xmlns:a16="http://schemas.microsoft.com/office/drawing/2014/main" id="{7ADC6A9C-3563-4F79-A147-D10550F1E45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0487" name="Rectangle 7">
            <a:extLst>
              <a:ext uri="{FF2B5EF4-FFF2-40B4-BE49-F238E27FC236}">
                <a16:creationId xmlns:a16="http://schemas.microsoft.com/office/drawing/2014/main" id="{9CDE4ABF-2EDA-4163-BEF8-348A6D7BE6B8}"/>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1E428C7-7AF4-4A45-989D-6C612776E58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Black" panose="020B0A04020102020204" pitchFamily="34" charset="0"/>
        <a:ea typeface="+mn-ea"/>
        <a:cs typeface="+mn-cs"/>
      </a:defRPr>
    </a:lvl1pPr>
    <a:lvl2pPr marL="457200" algn="l" rtl="0" fontAlgn="base">
      <a:spcBef>
        <a:spcPct val="30000"/>
      </a:spcBef>
      <a:spcAft>
        <a:spcPct val="0"/>
      </a:spcAft>
      <a:defRPr sz="1200" kern="1200">
        <a:solidFill>
          <a:schemeClr val="tx1"/>
        </a:solidFill>
        <a:latin typeface="Arial Black" panose="020B0A04020102020204" pitchFamily="34" charset="0"/>
        <a:ea typeface="+mn-ea"/>
        <a:cs typeface="+mn-cs"/>
      </a:defRPr>
    </a:lvl2pPr>
    <a:lvl3pPr marL="914400" algn="l" rtl="0" fontAlgn="base">
      <a:spcBef>
        <a:spcPct val="30000"/>
      </a:spcBef>
      <a:spcAft>
        <a:spcPct val="0"/>
      </a:spcAft>
      <a:defRPr sz="1200" kern="1200">
        <a:solidFill>
          <a:schemeClr val="tx1"/>
        </a:solidFill>
        <a:latin typeface="Arial Black" panose="020B0A04020102020204" pitchFamily="34" charset="0"/>
        <a:ea typeface="+mn-ea"/>
        <a:cs typeface="+mn-cs"/>
      </a:defRPr>
    </a:lvl3pPr>
    <a:lvl4pPr marL="1371600" algn="l" rtl="0" fontAlgn="base">
      <a:spcBef>
        <a:spcPct val="30000"/>
      </a:spcBef>
      <a:spcAft>
        <a:spcPct val="0"/>
      </a:spcAft>
      <a:defRPr sz="1200" kern="1200">
        <a:solidFill>
          <a:schemeClr val="tx1"/>
        </a:solidFill>
        <a:latin typeface="Arial Black" panose="020B0A04020102020204" pitchFamily="34" charset="0"/>
        <a:ea typeface="+mn-ea"/>
        <a:cs typeface="+mn-cs"/>
      </a:defRPr>
    </a:lvl4pPr>
    <a:lvl5pPr marL="1828800" algn="l" rtl="0" fontAlgn="base">
      <a:spcBef>
        <a:spcPct val="30000"/>
      </a:spcBef>
      <a:spcAft>
        <a:spcPct val="0"/>
      </a:spcAft>
      <a:defRPr sz="1200" kern="1200">
        <a:solidFill>
          <a:schemeClr val="tx1"/>
        </a:solidFill>
        <a:latin typeface="Arial Black" panose="020B0A040201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E428C7-7AF4-4A45-989D-6C612776E585}" type="slidenum">
              <a:rPr lang="en-US" altLang="en-US" smtClean="0"/>
              <a:pPr/>
              <a:t>3</a:t>
            </a:fld>
            <a:endParaRPr lang="en-US" altLang="en-US"/>
          </a:p>
        </p:txBody>
      </p:sp>
    </p:spTree>
    <p:extLst>
      <p:ext uri="{BB962C8B-B14F-4D97-AF65-F5344CB8AC3E}">
        <p14:creationId xmlns:p14="http://schemas.microsoft.com/office/powerpoint/2010/main" val="1655973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161A3A9-D58C-4196-8942-10944579F8B3}"/>
              </a:ext>
            </a:extLst>
          </p:cNvPr>
          <p:cNvSpPr>
            <a:spLocks noGrp="1" noChangeArrowheads="1"/>
          </p:cNvSpPr>
          <p:nvPr>
            <p:ph type="sldNum" sz="quarter" idx="5"/>
          </p:nvPr>
        </p:nvSpPr>
        <p:spPr>
          <a:ln/>
        </p:spPr>
        <p:txBody>
          <a:bodyPr/>
          <a:lstStyle/>
          <a:p>
            <a:fld id="{83B2DB6B-B3F7-40DB-9F24-B85285E9B6F7}" type="slidenum">
              <a:rPr lang="en-US" altLang="en-US"/>
              <a:pPr/>
              <a:t>12</a:t>
            </a:fld>
            <a:endParaRPr lang="en-US" altLang="en-US"/>
          </a:p>
        </p:txBody>
      </p:sp>
      <p:sp>
        <p:nvSpPr>
          <p:cNvPr id="29698" name="Rectangle 2">
            <a:extLst>
              <a:ext uri="{FF2B5EF4-FFF2-40B4-BE49-F238E27FC236}">
                <a16:creationId xmlns:a16="http://schemas.microsoft.com/office/drawing/2014/main" id="{EE72CD53-0277-46C5-8685-CACC141ADFC2}"/>
              </a:ext>
            </a:extLst>
          </p:cNvPr>
          <p:cNvSpPr>
            <a:spLocks noGrp="1" noRot="1" noChangeAspect="1" noChangeArrowheads="1" noTextEdit="1"/>
          </p:cNvSpPr>
          <p:nvPr>
            <p:ph type="sldImg"/>
          </p:nvPr>
        </p:nvSpPr>
        <p:spPr>
          <a:xfrm>
            <a:off x="381000" y="685800"/>
            <a:ext cx="6096000" cy="3429000"/>
          </a:xfrm>
          <a:ln/>
        </p:spPr>
      </p:sp>
      <p:sp>
        <p:nvSpPr>
          <p:cNvPr id="29699" name="Rectangle 3">
            <a:extLst>
              <a:ext uri="{FF2B5EF4-FFF2-40B4-BE49-F238E27FC236}">
                <a16:creationId xmlns:a16="http://schemas.microsoft.com/office/drawing/2014/main" id="{7FDAFA82-079D-497D-A01D-D1A204EC94C8}"/>
              </a:ext>
            </a:extLst>
          </p:cNvPr>
          <p:cNvSpPr>
            <a:spLocks noGrp="1" noChangeArrowheads="1"/>
          </p:cNvSpPr>
          <p:nvPr>
            <p:ph type="body" idx="1"/>
          </p:nvPr>
        </p:nvSpPr>
        <p:spPr/>
        <p:txBody>
          <a:bodyPr/>
          <a:lstStyle/>
          <a:p>
            <a:r>
              <a:rPr lang="en-US" altLang="en-US" sz="1200" b="1" dirty="0">
                <a:solidFill>
                  <a:srgbClr val="CC0000"/>
                </a:solidFill>
              </a:rPr>
              <a:t>III. It Takes A Big Man To Restore Ill Gotten Gains</a:t>
            </a:r>
            <a:endParaRPr lang="en-US" altLang="en-US" dirty="0"/>
          </a:p>
          <a:p>
            <a:pPr marL="0" indent="0">
              <a:lnSpc>
                <a:spcPct val="80000"/>
              </a:lnSpc>
              <a:buFontTx/>
              <a:buNone/>
            </a:pPr>
            <a:r>
              <a:rPr lang="en-US" altLang="en-US" sz="2800" dirty="0"/>
              <a:t>&gt;&gt;&gt;&gt;&gt;&gt;&gt;&gt;&gt;&gt;&gt;&gt;&gt;&gt;&gt;&gt;&gt;</a:t>
            </a:r>
          </a:p>
          <a:p>
            <a:pPr marL="0" indent="0">
              <a:lnSpc>
                <a:spcPct val="80000"/>
              </a:lnSpc>
              <a:buFontTx/>
              <a:buNone/>
            </a:pPr>
            <a:r>
              <a:rPr lang="en-US" altLang="en-US" sz="2800" dirty="0"/>
              <a:t>    1. Zacchaeus was willing to restore anything he didn’t get honestly – </a:t>
            </a:r>
            <a:r>
              <a:rPr lang="en-US" altLang="en-US" sz="2800" b="1" dirty="0"/>
              <a:t>Luke 19:8</a:t>
            </a:r>
          </a:p>
          <a:p>
            <a:pPr rtl="0"/>
            <a:r>
              <a:rPr lang="en-US" sz="1200" b="0" i="1" u="none" strike="noStrike" kern="1200" baseline="0" dirty="0">
                <a:solidFill>
                  <a:schemeClr val="tx1"/>
                </a:solidFill>
                <a:latin typeface="Arial Black" panose="020B0A04020102020204" pitchFamily="34" charset="0"/>
                <a:ea typeface="+mn-ea"/>
                <a:cs typeface="+mn-cs"/>
              </a:rPr>
              <a:t>Then Zacchaeus stood and said to the Lord, "Look, Lord, I give half of my goods to the poor; and if I have taken anything from anyone by false accusation, I restore fourfold." </a:t>
            </a:r>
            <a:r>
              <a:rPr lang="en-US" sz="1200" b="0" i="0" u="none" strike="noStrike" kern="1200" baseline="0" dirty="0">
                <a:solidFill>
                  <a:schemeClr val="tx1"/>
                </a:solidFill>
                <a:latin typeface="Arial Black" panose="020B0A04020102020204" pitchFamily="34" charset="0"/>
                <a:ea typeface="+mn-ea"/>
                <a:cs typeface="+mn-cs"/>
              </a:rPr>
              <a:t>(</a:t>
            </a:r>
            <a:r>
              <a:rPr lang="en-US" sz="1200" b="1" i="0" u="none" strike="noStrike" kern="1200" baseline="0" dirty="0">
                <a:solidFill>
                  <a:schemeClr val="tx1"/>
                </a:solidFill>
                <a:latin typeface="Arial Black" panose="020B0A04020102020204" pitchFamily="34" charset="0"/>
                <a:ea typeface="+mn-ea"/>
                <a:cs typeface="+mn-cs"/>
              </a:rPr>
              <a:t>Luke 19:8</a:t>
            </a:r>
            <a:r>
              <a:rPr lang="en-US" sz="1200" b="0" i="0" u="none" strike="noStrike" kern="1200" baseline="0" dirty="0">
                <a:solidFill>
                  <a:schemeClr val="tx1"/>
                </a:solidFill>
                <a:latin typeface="Arial Black" panose="020B0A04020102020204" pitchFamily="34" charset="0"/>
                <a:ea typeface="+mn-ea"/>
                <a:cs typeface="+mn-cs"/>
              </a:rPr>
              <a:t>)</a:t>
            </a:r>
            <a:endParaRPr lang="en-US" altLang="en-US" sz="2800" dirty="0"/>
          </a:p>
          <a:p>
            <a:pPr marL="0" indent="0">
              <a:lnSpc>
                <a:spcPct val="80000"/>
              </a:lnSpc>
              <a:buFontTx/>
              <a:buNone/>
            </a:pPr>
            <a:r>
              <a:rPr lang="en-US" altLang="en-US" sz="2800" dirty="0"/>
              <a:t>&gt;&gt;&gt;&gt;&gt;&gt;&gt;&gt;&gt;&gt;&gt;&gt;&gt;&gt;&gt;&gt;&gt;</a:t>
            </a:r>
          </a:p>
          <a:p>
            <a:pPr marL="0" indent="0">
              <a:lnSpc>
                <a:spcPct val="80000"/>
              </a:lnSpc>
              <a:buFontTx/>
              <a:buNone/>
            </a:pPr>
            <a:r>
              <a:rPr lang="en-US" altLang="en-US" sz="2800" dirty="0"/>
              <a:t>    2. Zacchaeus was chief tax collector and rich. (</a:t>
            </a:r>
            <a:r>
              <a:rPr lang="en-US" altLang="en-US" sz="2800" b="1" dirty="0"/>
              <a:t>Vs 2</a:t>
            </a:r>
            <a:r>
              <a:rPr lang="en-US" altLang="en-US" sz="2800" dirty="0"/>
              <a:t>) </a:t>
            </a:r>
          </a:p>
          <a:p>
            <a:pPr rtl="0"/>
            <a:r>
              <a:rPr lang="en-US" sz="1200" b="0" i="1" u="none" strike="noStrike" kern="1200" baseline="0" dirty="0">
                <a:solidFill>
                  <a:schemeClr val="tx1"/>
                </a:solidFill>
                <a:latin typeface="Arial Black" panose="020B0A04020102020204" pitchFamily="34" charset="0"/>
                <a:ea typeface="+mn-ea"/>
                <a:cs typeface="+mn-cs"/>
              </a:rPr>
              <a:t>Now behold, there was a man named Zacchaeus who was a chief tax collector, and he was rich. </a:t>
            </a:r>
            <a:r>
              <a:rPr lang="en-US" sz="1200" b="0" i="0" u="none" strike="noStrike" kern="1200" baseline="0" dirty="0">
                <a:solidFill>
                  <a:schemeClr val="tx1"/>
                </a:solidFill>
                <a:latin typeface="Arial Black" panose="020B0A04020102020204" pitchFamily="34" charset="0"/>
                <a:ea typeface="+mn-ea"/>
                <a:cs typeface="+mn-cs"/>
              </a:rPr>
              <a:t>(</a:t>
            </a:r>
            <a:r>
              <a:rPr lang="en-US" sz="1200" b="1" i="0" u="none" strike="noStrike" kern="1200" baseline="0" dirty="0">
                <a:solidFill>
                  <a:schemeClr val="tx1"/>
                </a:solidFill>
                <a:latin typeface="Arial Black" panose="020B0A04020102020204" pitchFamily="34" charset="0"/>
                <a:ea typeface="+mn-ea"/>
                <a:cs typeface="+mn-cs"/>
              </a:rPr>
              <a:t>Luke 19:2</a:t>
            </a:r>
            <a:r>
              <a:rPr lang="en-US" sz="1200" b="0" i="0" u="none" strike="noStrike" kern="1200" baseline="0" dirty="0">
                <a:solidFill>
                  <a:schemeClr val="tx1"/>
                </a:solidFill>
                <a:latin typeface="Arial Black" panose="020B0A04020102020204" pitchFamily="34" charset="0"/>
                <a:ea typeface="+mn-ea"/>
                <a:cs typeface="+mn-cs"/>
              </a:rPr>
              <a:t>)</a:t>
            </a:r>
            <a:endParaRPr lang="en-US" altLang="en-US" sz="2800" dirty="0"/>
          </a:p>
          <a:p>
            <a:pPr marL="0" indent="0">
              <a:lnSpc>
                <a:spcPct val="80000"/>
              </a:lnSpc>
              <a:buFontTx/>
              <a:buNone/>
            </a:pPr>
            <a:r>
              <a:rPr lang="en-US" altLang="en-US" dirty="0"/>
              <a:t>        a. It’s difficult for the rich to give up their money, especially in todays society.</a:t>
            </a:r>
          </a:p>
          <a:p>
            <a:pPr marL="114300" lvl="0" indent="0">
              <a:lnSpc>
                <a:spcPct val="80000"/>
              </a:lnSpc>
              <a:spcBef>
                <a:spcPct val="0"/>
              </a:spcBef>
              <a:buFontTx/>
              <a:buNone/>
            </a:pPr>
            <a:r>
              <a:rPr lang="en-US" altLang="en-US" dirty="0"/>
              <a:t>     b. Did you know that most charitable giving is by the poor</a:t>
            </a:r>
          </a:p>
          <a:p>
            <a:pPr marL="114300" lvl="0" indent="0">
              <a:lnSpc>
                <a:spcPct val="80000"/>
              </a:lnSpc>
              <a:buFontTx/>
              <a:buNone/>
            </a:pPr>
            <a:r>
              <a:rPr lang="en-US" altLang="en-US" dirty="0"/>
              <a:t>&gt;&gt;&gt;&gt;&gt;&gt;&gt;&gt;&gt;&gt;&gt;&gt;&gt;&gt;&gt;&gt;</a:t>
            </a:r>
          </a:p>
          <a:p>
            <a:pPr marL="0" indent="0">
              <a:lnSpc>
                <a:spcPct val="80000"/>
              </a:lnSpc>
              <a:buFontTx/>
              <a:buNone/>
            </a:pPr>
            <a:r>
              <a:rPr lang="en-US" altLang="en-US" sz="2800" dirty="0"/>
              <a:t>    3. The O.T. demanded restitution </a:t>
            </a:r>
          </a:p>
          <a:p>
            <a:pPr marL="0" indent="0">
              <a:lnSpc>
                <a:spcPct val="80000"/>
              </a:lnSpc>
              <a:buFontTx/>
              <a:buNone/>
            </a:pPr>
            <a:r>
              <a:rPr lang="en-US" altLang="en-US" dirty="0"/>
              <a:t>        a.  (</a:t>
            </a:r>
            <a:r>
              <a:rPr lang="en-US" altLang="en-US" b="1" dirty="0"/>
              <a:t>Exo 22:1-7</a:t>
            </a:r>
            <a:r>
              <a:rPr lang="en-US" altLang="en-US" dirty="0"/>
              <a:t>) </a:t>
            </a:r>
          </a:p>
          <a:p>
            <a:pPr rtl="0"/>
            <a:r>
              <a:rPr lang="en-US" sz="1200" b="0" i="1" u="none" strike="noStrike" kern="1200" baseline="0" dirty="0">
                <a:solidFill>
                  <a:schemeClr val="tx1"/>
                </a:solidFill>
                <a:latin typeface="Arial Black" panose="020B0A04020102020204" pitchFamily="34" charset="0"/>
                <a:ea typeface="+mn-ea"/>
                <a:cs typeface="+mn-cs"/>
              </a:rPr>
              <a:t>"If a man steals an ox or a sheep, and slaughters it or sells it, he shall restore five oxen for an ox and four sheep for a sheep. </a:t>
            </a:r>
            <a:r>
              <a:rPr lang="en-US" sz="1200" b="0" i="0" u="none" strike="noStrike" kern="1200" baseline="0" dirty="0">
                <a:solidFill>
                  <a:schemeClr val="tx1"/>
                </a:solidFill>
                <a:latin typeface="Arial Black" panose="020B0A04020102020204" pitchFamily="34" charset="0"/>
                <a:ea typeface="+mn-ea"/>
                <a:cs typeface="+mn-cs"/>
              </a:rPr>
              <a:t>(</a:t>
            </a:r>
            <a:r>
              <a:rPr lang="en-US" sz="1200" b="1" i="0" u="none" strike="noStrike" kern="1200" baseline="0" dirty="0">
                <a:solidFill>
                  <a:schemeClr val="tx1"/>
                </a:solidFill>
                <a:latin typeface="Arial Black" panose="020B0A04020102020204" pitchFamily="34" charset="0"/>
                <a:ea typeface="+mn-ea"/>
                <a:cs typeface="+mn-cs"/>
              </a:rPr>
              <a:t>Exodus 22:1</a:t>
            </a:r>
            <a:r>
              <a:rPr lang="en-US" sz="1200" b="0" i="0" u="none" strike="noStrike" kern="1200" baseline="0" dirty="0">
                <a:solidFill>
                  <a:schemeClr val="tx1"/>
                </a:solidFill>
                <a:latin typeface="Arial Black" panose="020B0A04020102020204" pitchFamily="34" charset="0"/>
                <a:ea typeface="+mn-ea"/>
                <a:cs typeface="+mn-cs"/>
              </a:rPr>
              <a:t>)</a:t>
            </a:r>
            <a:endParaRPr lang="en-US" altLang="en-US" dirty="0"/>
          </a:p>
          <a:p>
            <a:pPr marL="114300" lvl="0" indent="0">
              <a:lnSpc>
                <a:spcPct val="80000"/>
              </a:lnSpc>
              <a:buFontTx/>
              <a:buNone/>
            </a:pPr>
            <a:r>
              <a:rPr lang="en-US" altLang="en-US" dirty="0"/>
              <a:t>     b.  (</a:t>
            </a:r>
            <a:r>
              <a:rPr lang="en-US" altLang="en-US" b="1" dirty="0"/>
              <a:t>Prov 6:30-31</a:t>
            </a:r>
            <a:r>
              <a:rPr lang="en-US" altLang="en-US" dirty="0"/>
              <a:t>)</a:t>
            </a:r>
          </a:p>
          <a:p>
            <a:pPr rtl="0"/>
            <a:r>
              <a:rPr lang="en-US" sz="1200" b="0" i="1" u="none" strike="noStrike" kern="1200" baseline="0" dirty="0">
                <a:solidFill>
                  <a:schemeClr val="tx1"/>
                </a:solidFill>
                <a:latin typeface="Arial Black" panose="020B0A04020102020204" pitchFamily="34" charset="0"/>
                <a:ea typeface="+mn-ea"/>
                <a:cs typeface="+mn-cs"/>
              </a:rPr>
              <a:t>People do not despise a thief If he steals to satisfy himself when he is starving. Yet when he is found, he must restore sevenfold; He may have to give up all the substance of his house. </a:t>
            </a:r>
            <a:r>
              <a:rPr lang="en-US" sz="1200" b="0" i="0" u="none" strike="noStrike" kern="1200" baseline="0" dirty="0">
                <a:solidFill>
                  <a:schemeClr val="tx1"/>
                </a:solidFill>
                <a:latin typeface="Arial Black" panose="020B0A04020102020204" pitchFamily="34" charset="0"/>
                <a:ea typeface="+mn-ea"/>
                <a:cs typeface="+mn-cs"/>
              </a:rPr>
              <a:t>(</a:t>
            </a:r>
            <a:r>
              <a:rPr lang="en-US" sz="1200" b="1" i="0" u="none" strike="noStrike" kern="1200" baseline="0" dirty="0">
                <a:solidFill>
                  <a:schemeClr val="tx1"/>
                </a:solidFill>
                <a:latin typeface="Arial Black" panose="020B0A04020102020204" pitchFamily="34" charset="0"/>
                <a:ea typeface="+mn-ea"/>
                <a:cs typeface="+mn-cs"/>
              </a:rPr>
              <a:t>Proverbs 6:30-31</a:t>
            </a:r>
            <a:r>
              <a:rPr lang="en-US" sz="1200" b="0" i="0" u="none" strike="noStrike" kern="1200" baseline="0" dirty="0">
                <a:solidFill>
                  <a:schemeClr val="tx1"/>
                </a:solidFill>
                <a:latin typeface="Arial Black" panose="020B0A04020102020204" pitchFamily="34" charset="0"/>
                <a:ea typeface="+mn-ea"/>
                <a:cs typeface="+mn-cs"/>
              </a:rPr>
              <a:t>)</a:t>
            </a:r>
            <a:endParaRPr lang="en-US" altLang="en-US" dirty="0"/>
          </a:p>
          <a:p>
            <a:pPr marL="114300" lvl="0" indent="0">
              <a:lnSpc>
                <a:spcPct val="80000"/>
              </a:lnSpc>
              <a:buFontTx/>
              <a:buNone/>
            </a:pPr>
            <a:r>
              <a:rPr lang="en-US" altLang="en-US" dirty="0"/>
              <a:t>&gt;&gt;&gt;&gt;&gt;&gt;&gt;&gt;&gt;&gt;&gt;&gt;&gt;&gt;&gt;&gt;</a:t>
            </a:r>
          </a:p>
          <a:p>
            <a:pPr marL="0" indent="0">
              <a:lnSpc>
                <a:spcPct val="80000"/>
              </a:lnSpc>
              <a:buFontTx/>
              <a:buNone/>
            </a:pPr>
            <a:r>
              <a:rPr lang="en-US" altLang="en-US" sz="2800" dirty="0"/>
              <a:t>    4. The N.T. implies the need for restitution</a:t>
            </a:r>
          </a:p>
          <a:p>
            <a:pPr marL="114300" lvl="0" indent="0">
              <a:lnSpc>
                <a:spcPct val="80000"/>
              </a:lnSpc>
              <a:buFontTx/>
              <a:buNone/>
            </a:pPr>
            <a:r>
              <a:rPr lang="en-US" altLang="en-US" dirty="0"/>
              <a:t>     a. John the Baptist - (</a:t>
            </a:r>
            <a:r>
              <a:rPr lang="en-US" altLang="en-US" b="1" dirty="0"/>
              <a:t>Luke 3:7-13</a:t>
            </a:r>
            <a:r>
              <a:rPr lang="en-US" altLang="en-US" dirty="0"/>
              <a:t>) </a:t>
            </a:r>
          </a:p>
          <a:p>
            <a:pPr rtl="0"/>
            <a:r>
              <a:rPr lang="en-US" sz="1200" b="0" i="1" u="none" strike="noStrike" kern="1200" baseline="0" dirty="0">
                <a:solidFill>
                  <a:schemeClr val="tx1"/>
                </a:solidFill>
                <a:latin typeface="Arial Black" panose="020B0A04020102020204" pitchFamily="34" charset="0"/>
                <a:ea typeface="+mn-ea"/>
                <a:cs typeface="+mn-cs"/>
              </a:rPr>
              <a:t>Therefore </a:t>
            </a:r>
            <a:r>
              <a:rPr lang="en-US" sz="1200" b="0" i="1" u="sng" strike="noStrike" kern="1200" baseline="0" dirty="0">
                <a:solidFill>
                  <a:schemeClr val="tx1"/>
                </a:solidFill>
                <a:latin typeface="Arial Black" panose="020B0A04020102020204" pitchFamily="34" charset="0"/>
                <a:ea typeface="+mn-ea"/>
                <a:cs typeface="+mn-cs"/>
              </a:rPr>
              <a:t>bear fruits worthy of repentance</a:t>
            </a:r>
            <a:r>
              <a:rPr lang="en-US" sz="1200" b="0" i="1" u="none" strike="noStrike" kern="1200" baseline="0" dirty="0">
                <a:solidFill>
                  <a:schemeClr val="tx1"/>
                </a:solidFill>
                <a:latin typeface="Arial Black" panose="020B0A04020102020204" pitchFamily="34" charset="0"/>
                <a:ea typeface="+mn-ea"/>
                <a:cs typeface="+mn-cs"/>
              </a:rPr>
              <a:t>, and do not begin to say to yourselves, 'We have Abraham as our father.' For I say to you that God is able to raise up children to Abraham from these stones. </a:t>
            </a:r>
            <a:r>
              <a:rPr lang="en-US" sz="1200" b="0" i="0" u="none" strike="noStrike" kern="1200" baseline="0" dirty="0">
                <a:solidFill>
                  <a:schemeClr val="tx1"/>
                </a:solidFill>
                <a:latin typeface="Arial Black" panose="020B0A04020102020204" pitchFamily="34" charset="0"/>
                <a:ea typeface="+mn-ea"/>
                <a:cs typeface="+mn-cs"/>
              </a:rPr>
              <a:t>(</a:t>
            </a:r>
            <a:r>
              <a:rPr lang="en-US" sz="1200" b="1" i="0" u="none" strike="noStrike" kern="1200" baseline="0" dirty="0">
                <a:solidFill>
                  <a:schemeClr val="tx1"/>
                </a:solidFill>
                <a:latin typeface="Arial Black" panose="020B0A04020102020204" pitchFamily="34" charset="0"/>
                <a:ea typeface="+mn-ea"/>
                <a:cs typeface="+mn-cs"/>
              </a:rPr>
              <a:t>Luke 3:8</a:t>
            </a:r>
            <a:r>
              <a:rPr lang="en-US" sz="1200" b="0" i="0" u="none" strike="noStrike" kern="1200" baseline="0" dirty="0">
                <a:solidFill>
                  <a:schemeClr val="tx1"/>
                </a:solidFill>
                <a:latin typeface="Arial Black" panose="020B0A04020102020204" pitchFamily="34" charset="0"/>
                <a:ea typeface="+mn-ea"/>
                <a:cs typeface="+mn-cs"/>
              </a:rPr>
              <a:t>)</a:t>
            </a:r>
            <a:endParaRPr lang="en-US" altLang="en-US" dirty="0"/>
          </a:p>
          <a:p>
            <a:pPr marL="114300" lvl="0" indent="0">
              <a:lnSpc>
                <a:spcPct val="80000"/>
              </a:lnSpc>
              <a:buFontTx/>
              <a:buNone/>
            </a:pPr>
            <a:r>
              <a:rPr lang="en-US" altLang="en-US" dirty="0"/>
              <a:t>     b. Paul (</a:t>
            </a:r>
            <a:r>
              <a:rPr lang="en-US" altLang="en-US" b="1" dirty="0"/>
              <a:t>Acts 26:19-20</a:t>
            </a:r>
            <a:r>
              <a:rPr lang="en-US" altLang="en-US" dirty="0"/>
              <a:t>)</a:t>
            </a:r>
            <a:endParaRPr lang="en-US" altLang="en-US" b="1" dirty="0"/>
          </a:p>
          <a:p>
            <a:pPr rtl="0"/>
            <a:r>
              <a:rPr lang="en-US" sz="1200" b="0" i="1" u="none" strike="noStrike" kern="1200" baseline="0" dirty="0">
                <a:solidFill>
                  <a:schemeClr val="tx1"/>
                </a:solidFill>
                <a:latin typeface="Arial Black" panose="020B0A04020102020204" pitchFamily="34" charset="0"/>
                <a:ea typeface="+mn-ea"/>
                <a:cs typeface="+mn-cs"/>
              </a:rPr>
              <a:t>"Therefore, King Agrippa, I was not disobedient to the heavenly vision, but declared first to those in Damascus and in Jerusalem, and throughout all the region of Judea, and then to the Gentiles, that they should repent, turn to God, and </a:t>
            </a:r>
            <a:r>
              <a:rPr lang="en-US" sz="1200" b="0" i="1" u="sng" strike="noStrike" kern="1200" baseline="0" dirty="0">
                <a:solidFill>
                  <a:schemeClr val="tx1"/>
                </a:solidFill>
                <a:latin typeface="Arial Black" panose="020B0A04020102020204" pitchFamily="34" charset="0"/>
                <a:ea typeface="+mn-ea"/>
                <a:cs typeface="+mn-cs"/>
              </a:rPr>
              <a:t>do works befitting repentance</a:t>
            </a:r>
            <a:r>
              <a:rPr lang="en-US" sz="1200" b="0" i="1" u="none" strike="noStrike" kern="1200" baseline="0" dirty="0">
                <a:solidFill>
                  <a:schemeClr val="tx1"/>
                </a:solidFill>
                <a:latin typeface="Arial Black" panose="020B0A04020102020204" pitchFamily="34" charset="0"/>
                <a:ea typeface="+mn-ea"/>
                <a:cs typeface="+mn-cs"/>
              </a:rPr>
              <a:t>. </a:t>
            </a:r>
            <a:r>
              <a:rPr lang="en-US" sz="1200" b="0" i="0" u="none" strike="noStrike" kern="1200" baseline="0" dirty="0">
                <a:solidFill>
                  <a:schemeClr val="tx1"/>
                </a:solidFill>
                <a:latin typeface="Arial Black" panose="020B0A04020102020204" pitchFamily="34" charset="0"/>
                <a:ea typeface="+mn-ea"/>
                <a:cs typeface="+mn-cs"/>
              </a:rPr>
              <a:t>(</a:t>
            </a:r>
            <a:r>
              <a:rPr lang="en-US" sz="1200" b="1" i="0" u="none" strike="noStrike" kern="1200" baseline="0" dirty="0">
                <a:solidFill>
                  <a:schemeClr val="tx1"/>
                </a:solidFill>
                <a:latin typeface="Arial Black" panose="020B0A04020102020204" pitchFamily="34" charset="0"/>
                <a:ea typeface="+mn-ea"/>
                <a:cs typeface="+mn-cs"/>
              </a:rPr>
              <a:t>Acts 26:19-20</a:t>
            </a:r>
            <a:r>
              <a:rPr lang="en-US" sz="1200" b="0" i="0" u="none" strike="noStrike" kern="1200" baseline="0" dirty="0">
                <a:solidFill>
                  <a:schemeClr val="tx1"/>
                </a:solidFill>
                <a:latin typeface="Arial Black" panose="020B0A04020102020204" pitchFamily="34" charset="0"/>
                <a:ea typeface="+mn-ea"/>
                <a:cs typeface="+mn-cs"/>
              </a:rPr>
              <a:t>)</a:t>
            </a:r>
          </a:p>
          <a:p>
            <a:pPr rtl="0"/>
            <a:endParaRPr lang="en-US" sz="1200" b="0" i="0" u="none" strike="noStrike" kern="1200" baseline="0" dirty="0">
              <a:solidFill>
                <a:schemeClr val="tx1"/>
              </a:solidFill>
              <a:latin typeface="Arial Black" panose="020B0A04020102020204" pitchFamily="34" charset="0"/>
              <a:ea typeface="+mn-ea"/>
              <a:cs typeface="+mn-cs"/>
            </a:endParaRPr>
          </a:p>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298730A-B687-4D4A-AE3C-E1E73CD8979B}"/>
              </a:ext>
            </a:extLst>
          </p:cNvPr>
          <p:cNvSpPr>
            <a:spLocks noGrp="1" noChangeArrowheads="1"/>
          </p:cNvSpPr>
          <p:nvPr>
            <p:ph type="sldNum" sz="quarter" idx="5"/>
          </p:nvPr>
        </p:nvSpPr>
        <p:spPr>
          <a:ln/>
        </p:spPr>
        <p:txBody>
          <a:bodyPr/>
          <a:lstStyle/>
          <a:p>
            <a:fld id="{D232733B-F1B4-4202-8DE9-C00A43B830B6}" type="slidenum">
              <a:rPr lang="en-US" altLang="en-US"/>
              <a:pPr/>
              <a:t>13</a:t>
            </a:fld>
            <a:endParaRPr lang="en-US" altLang="en-US"/>
          </a:p>
        </p:txBody>
      </p:sp>
      <p:sp>
        <p:nvSpPr>
          <p:cNvPr id="30722" name="Rectangle 2">
            <a:extLst>
              <a:ext uri="{FF2B5EF4-FFF2-40B4-BE49-F238E27FC236}">
                <a16:creationId xmlns:a16="http://schemas.microsoft.com/office/drawing/2014/main" id="{E6265647-A23E-41C7-882D-85D483D7FA6B}"/>
              </a:ext>
            </a:extLst>
          </p:cNvPr>
          <p:cNvSpPr>
            <a:spLocks noGrp="1" noRot="1" noChangeAspect="1" noChangeArrowheads="1" noTextEdit="1"/>
          </p:cNvSpPr>
          <p:nvPr>
            <p:ph type="sldImg"/>
          </p:nvPr>
        </p:nvSpPr>
        <p:spPr>
          <a:xfrm>
            <a:off x="381000" y="685800"/>
            <a:ext cx="6096000" cy="3429000"/>
          </a:xfrm>
          <a:ln/>
        </p:spPr>
      </p:sp>
      <p:sp>
        <p:nvSpPr>
          <p:cNvPr id="30723" name="Rectangle 3">
            <a:extLst>
              <a:ext uri="{FF2B5EF4-FFF2-40B4-BE49-F238E27FC236}">
                <a16:creationId xmlns:a16="http://schemas.microsoft.com/office/drawing/2014/main" id="{241615D6-D775-4076-B066-A29374607937}"/>
              </a:ext>
            </a:extLst>
          </p:cNvPr>
          <p:cNvSpPr>
            <a:spLocks noGrp="1" noChangeArrowheads="1"/>
          </p:cNvSpPr>
          <p:nvPr>
            <p:ph type="body" idx="1"/>
          </p:nvPr>
        </p:nvSpPr>
        <p:spPr/>
        <p:txBody>
          <a:bodyPr/>
          <a:lstStyle/>
          <a:p>
            <a:r>
              <a:rPr lang="en-US" altLang="en-US" sz="1200" b="1" dirty="0">
                <a:solidFill>
                  <a:srgbClr val="CC0000"/>
                </a:solidFill>
                <a:latin typeface="Times New Roman" panose="02020603050405020304" pitchFamily="18" charset="0"/>
                <a:cs typeface="Times New Roman" panose="02020603050405020304" pitchFamily="18" charset="0"/>
              </a:rPr>
              <a:t>III. It Takes A Big Man To Restore Ill Gotten Gains</a:t>
            </a:r>
          </a:p>
          <a:p>
            <a:pPr marL="571500" indent="-571500">
              <a:lnSpc>
                <a:spcPct val="80000"/>
              </a:lnSpc>
              <a:buNone/>
            </a:pPr>
            <a:r>
              <a:rPr lang="en-US" altLang="en-US" sz="1200" dirty="0">
                <a:latin typeface="Times New Roman" panose="02020603050405020304" pitchFamily="18" charset="0"/>
                <a:cs typeface="Times New Roman" panose="02020603050405020304" pitchFamily="18" charset="0"/>
              </a:rPr>
              <a:t>&gt;&gt;&gt;&gt;&gt;&gt;&gt;&gt;&gt;&gt;&gt;&gt;&gt;&gt;&gt;&gt;&gt;&gt;&gt;&gt;&gt;&gt;&gt;&gt;</a:t>
            </a:r>
          </a:p>
          <a:p>
            <a:pPr marL="571500" indent="-571500">
              <a:lnSpc>
                <a:spcPct val="80000"/>
              </a:lnSpc>
              <a:buNone/>
            </a:pPr>
            <a:r>
              <a:rPr lang="en-US" altLang="en-US" sz="1200" dirty="0">
                <a:latin typeface="Times New Roman" panose="02020603050405020304" pitchFamily="18" charset="0"/>
                <a:cs typeface="Times New Roman" panose="02020603050405020304" pitchFamily="18" charset="0"/>
              </a:rPr>
              <a:t>    E. Alexander Campbell: …</a:t>
            </a:r>
            <a:r>
              <a:rPr lang="en-US" altLang="en-US" sz="1200" i="1" dirty="0">
                <a:latin typeface="Times New Roman" panose="02020603050405020304" pitchFamily="18" charset="0"/>
                <a:cs typeface="Times New Roman" panose="02020603050405020304" pitchFamily="18" charset="0"/>
              </a:rPr>
              <a:t>without repentance, and restitution when possible, there can be no remission… The Millennial Harbinger Extra</a:t>
            </a:r>
            <a:r>
              <a:rPr lang="en-US" altLang="en-US" sz="1200" dirty="0">
                <a:latin typeface="Times New Roman" panose="02020603050405020304" pitchFamily="18" charset="0"/>
                <a:cs typeface="Times New Roman" panose="02020603050405020304" pitchFamily="18" charset="0"/>
              </a:rPr>
              <a:t> 4 (August 1833): 345-348</a:t>
            </a:r>
          </a:p>
          <a:p>
            <a:pPr rtl="0"/>
            <a:endParaRPr lang="en-US" sz="1200" b="0" i="0" u="none" strike="noStrike" kern="1200" baseline="0" dirty="0">
              <a:solidFill>
                <a:schemeClr val="tx1"/>
              </a:solidFill>
              <a:latin typeface="Arial Black" panose="020B0A04020102020204" pitchFamily="34" charset="0"/>
              <a:ea typeface="+mn-ea"/>
              <a:cs typeface="+mn-cs"/>
            </a:endParaRPr>
          </a:p>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DAA48B-7D9B-4A80-A909-3FEAA15A7444}"/>
              </a:ext>
            </a:extLst>
          </p:cNvPr>
          <p:cNvSpPr>
            <a:spLocks noGrp="1" noChangeArrowheads="1"/>
          </p:cNvSpPr>
          <p:nvPr>
            <p:ph type="sldNum" sz="quarter" idx="5"/>
          </p:nvPr>
        </p:nvSpPr>
        <p:spPr>
          <a:ln/>
        </p:spPr>
        <p:txBody>
          <a:bodyPr/>
          <a:lstStyle/>
          <a:p>
            <a:fld id="{B3B22326-AC27-4857-9905-74A3ABAB6442}" type="slidenum">
              <a:rPr lang="en-US" altLang="en-US"/>
              <a:pPr/>
              <a:t>14</a:t>
            </a:fld>
            <a:endParaRPr lang="en-US" altLang="en-US"/>
          </a:p>
        </p:txBody>
      </p:sp>
      <p:sp>
        <p:nvSpPr>
          <p:cNvPr id="31746" name="Rectangle 2">
            <a:extLst>
              <a:ext uri="{FF2B5EF4-FFF2-40B4-BE49-F238E27FC236}">
                <a16:creationId xmlns:a16="http://schemas.microsoft.com/office/drawing/2014/main" id="{539C4272-F43D-4649-839F-641B0EFC893B}"/>
              </a:ext>
            </a:extLst>
          </p:cNvPr>
          <p:cNvSpPr>
            <a:spLocks noGrp="1" noRot="1" noChangeAspect="1" noChangeArrowheads="1" noTextEdit="1"/>
          </p:cNvSpPr>
          <p:nvPr>
            <p:ph type="sldImg"/>
          </p:nvPr>
        </p:nvSpPr>
        <p:spPr>
          <a:xfrm>
            <a:off x="381000" y="685800"/>
            <a:ext cx="6096000" cy="3429000"/>
          </a:xfrm>
          <a:ln/>
        </p:spPr>
      </p:sp>
      <p:sp>
        <p:nvSpPr>
          <p:cNvPr id="31747" name="Rectangle 3">
            <a:extLst>
              <a:ext uri="{FF2B5EF4-FFF2-40B4-BE49-F238E27FC236}">
                <a16:creationId xmlns:a16="http://schemas.microsoft.com/office/drawing/2014/main" id="{7A5B0D54-E7A9-41F4-87DA-F106B32FB717}"/>
              </a:ext>
            </a:extLst>
          </p:cNvPr>
          <p:cNvSpPr>
            <a:spLocks noGrp="1" noChangeArrowheads="1"/>
          </p:cNvSpPr>
          <p:nvPr>
            <p:ph type="body" idx="1"/>
          </p:nvPr>
        </p:nvSpPr>
        <p:spPr/>
        <p:txBody>
          <a:bodyPr/>
          <a:lstStyle/>
          <a:p>
            <a:pPr>
              <a:buFontTx/>
              <a:buNone/>
            </a:pPr>
            <a:r>
              <a:rPr lang="en-US" altLang="en-US" sz="1200" b="1" dirty="0">
                <a:solidFill>
                  <a:srgbClr val="CC0000"/>
                </a:solidFill>
                <a:latin typeface="Times New Roman" panose="02020603050405020304" pitchFamily="18" charset="0"/>
                <a:cs typeface="Times New Roman" panose="02020603050405020304" pitchFamily="18" charset="0"/>
              </a:rPr>
              <a:t>IV. It Takes A Big Man To Repent Of Their Sin (9-10)</a:t>
            </a:r>
            <a:endParaRPr lang="en-US" altLang="en-US" dirty="0">
              <a:latin typeface="Times New Roman" panose="02020603050405020304" pitchFamily="18" charset="0"/>
              <a:cs typeface="Times New Roman" panose="02020603050405020304" pitchFamily="18" charset="0"/>
            </a:endParaRPr>
          </a:p>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    1. Zacchaeus showed by his willingness to make restitution that he recognized and repented of his sin. </a:t>
            </a:r>
          </a:p>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&gt;&gt;&gt;&gt;&gt;&gt;&gt;&gt;&gt;&gt;&gt;&gt;&gt;</a:t>
            </a:r>
          </a:p>
          <a:p>
            <a:pPr marL="0" indent="0">
              <a:lnSpc>
                <a:spcPct val="90000"/>
              </a:lnSpc>
              <a:spcBef>
                <a:spcPct val="0"/>
              </a:spcBef>
              <a:buFontTx/>
              <a:buNone/>
            </a:pPr>
            <a:r>
              <a:rPr lang="en-US" altLang="en-US" sz="1200" dirty="0">
                <a:latin typeface="Times New Roman" panose="02020603050405020304" pitchFamily="18" charset="0"/>
                <a:cs typeface="Times New Roman" panose="02020603050405020304" pitchFamily="18" charset="0"/>
              </a:rPr>
              <a:t>    2. Jesus’ statement shows Zacchaeus had repented of his sin </a:t>
            </a:r>
          </a:p>
          <a:p>
            <a:pPr marL="0" indent="0">
              <a:lnSpc>
                <a:spcPct val="90000"/>
              </a:lnSpc>
              <a:spcBef>
                <a:spcPct val="0"/>
              </a:spcBef>
              <a:buFontTx/>
              <a:buNone/>
            </a:pPr>
            <a:r>
              <a:rPr lang="en-US" altLang="en-US" sz="1200" dirty="0">
                <a:latin typeface="Times New Roman" panose="02020603050405020304" pitchFamily="18" charset="0"/>
                <a:cs typeface="Times New Roman" panose="02020603050405020304" pitchFamily="18" charset="0"/>
              </a:rPr>
              <a:t>         a. Salvation came to Zacchaeus that day-{</a:t>
            </a:r>
            <a:r>
              <a:rPr lang="en-US" altLang="en-US" sz="1200" b="1" dirty="0">
                <a:latin typeface="Times New Roman" panose="02020603050405020304" pitchFamily="18" charset="0"/>
                <a:cs typeface="Times New Roman" panose="02020603050405020304" pitchFamily="18" charset="0"/>
              </a:rPr>
              <a:t>9</a:t>
            </a:r>
            <a:r>
              <a:rPr lang="en-US" altLang="en-US" sz="1200" dirty="0">
                <a:latin typeface="Times New Roman" panose="02020603050405020304" pitchFamily="18" charset="0"/>
                <a:cs typeface="Times New Roman" panose="02020603050405020304" pitchFamily="18" charset="0"/>
              </a:rPr>
              <a:t>}</a:t>
            </a:r>
          </a:p>
          <a:p>
            <a:pPr marL="0" indent="0">
              <a:lnSpc>
                <a:spcPct val="90000"/>
              </a:lnSpc>
              <a:spcBef>
                <a:spcPct val="0"/>
              </a:spcBef>
              <a:buFontTx/>
              <a:buNone/>
            </a:pPr>
            <a:r>
              <a:rPr lang="en-US" altLang="en-US" sz="1200" dirty="0">
                <a:latin typeface="Times New Roman" panose="02020603050405020304" pitchFamily="18" charset="0"/>
                <a:cs typeface="Times New Roman" panose="02020603050405020304" pitchFamily="18" charset="0"/>
              </a:rPr>
              <a:t>         b. Zacchaeus was lost before he repented - {</a:t>
            </a:r>
            <a:r>
              <a:rPr lang="en-US" altLang="en-US" sz="1200" b="1" dirty="0">
                <a:latin typeface="Times New Roman" panose="02020603050405020304" pitchFamily="18" charset="0"/>
                <a:cs typeface="Times New Roman" panose="02020603050405020304" pitchFamily="18" charset="0"/>
              </a:rPr>
              <a:t>10</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Arial Black" panose="020B0A04020102020204" pitchFamily="34" charset="0"/>
                <a:ea typeface="+mn-ea"/>
                <a:cs typeface="+mn-cs"/>
              </a:rPr>
              <a:t>for the Son of Man has come to seek and to save that which was lost." </a:t>
            </a:r>
            <a:r>
              <a:rPr lang="en-US" sz="1200" b="0" i="0" u="none" strike="noStrike" kern="1200" baseline="0" dirty="0">
                <a:solidFill>
                  <a:schemeClr val="tx1"/>
                </a:solidFill>
                <a:latin typeface="Arial Black" panose="020B0A04020102020204" pitchFamily="34" charset="0"/>
                <a:ea typeface="+mn-ea"/>
                <a:cs typeface="+mn-cs"/>
              </a:rPr>
              <a:t>(</a:t>
            </a:r>
            <a:r>
              <a:rPr lang="en-US" sz="1200" b="1" i="0" u="none" strike="noStrike" kern="1200" baseline="0" dirty="0">
                <a:solidFill>
                  <a:schemeClr val="tx1"/>
                </a:solidFill>
                <a:latin typeface="Arial Black" panose="020B0A04020102020204" pitchFamily="34" charset="0"/>
                <a:ea typeface="+mn-ea"/>
                <a:cs typeface="+mn-cs"/>
              </a:rPr>
              <a:t>Luke 19:10</a:t>
            </a:r>
            <a:r>
              <a:rPr lang="en-US" sz="1200" b="0" i="0" u="none" strike="noStrike" kern="1200" baseline="0" dirty="0">
                <a:solidFill>
                  <a:schemeClr val="tx1"/>
                </a:solidFill>
                <a:latin typeface="Arial Black" panose="020B0A04020102020204" pitchFamily="34" charset="0"/>
                <a:ea typeface="+mn-ea"/>
                <a:cs typeface="+mn-cs"/>
              </a:rPr>
              <a:t>)</a:t>
            </a:r>
            <a:endParaRPr lang="en-US" altLang="en-US" sz="1200" dirty="0">
              <a:latin typeface="Times New Roman" panose="02020603050405020304" pitchFamily="18" charset="0"/>
              <a:cs typeface="Times New Roman" panose="02020603050405020304" pitchFamily="18" charset="0"/>
            </a:endParaRPr>
          </a:p>
          <a:p>
            <a:pPr marL="520700" indent="-520700">
              <a:lnSpc>
                <a:spcPct val="90000"/>
              </a:lnSpc>
              <a:spcBef>
                <a:spcPct val="0"/>
              </a:spcBef>
              <a:buNone/>
            </a:pPr>
            <a:r>
              <a:rPr lang="en-US" altLang="en-US" sz="1200" dirty="0">
                <a:latin typeface="Times New Roman" panose="02020603050405020304" pitchFamily="18" charset="0"/>
                <a:cs typeface="Times New Roman" panose="02020603050405020304" pitchFamily="18" charset="0"/>
              </a:rPr>
              <a:t>&gt;&gt;&gt;&gt;&gt;&gt;&gt;&gt;&gt;&gt;&gt;&gt;&gt;&gt;&gt;&gt;&gt;&gt;</a:t>
            </a:r>
          </a:p>
          <a:p>
            <a:pPr marL="520700" indent="-520700">
              <a:lnSpc>
                <a:spcPct val="90000"/>
              </a:lnSpc>
              <a:buNone/>
            </a:pPr>
            <a:r>
              <a:rPr lang="en-US" altLang="en-US" sz="1200" dirty="0">
                <a:latin typeface="Times New Roman" panose="02020603050405020304" pitchFamily="18" charset="0"/>
                <a:cs typeface="Times New Roman" panose="02020603050405020304" pitchFamily="18" charset="0"/>
              </a:rPr>
              <a:t>    3. Repentance was not easy for Esau - (</a:t>
            </a:r>
            <a:r>
              <a:rPr lang="en-US" altLang="en-US" sz="1200" b="1" dirty="0">
                <a:latin typeface="Times New Roman" panose="02020603050405020304" pitchFamily="18" charset="0"/>
                <a:cs typeface="Times New Roman" panose="02020603050405020304" pitchFamily="18" charset="0"/>
              </a:rPr>
              <a:t>Heb 12:14-17</a:t>
            </a:r>
            <a:r>
              <a:rPr lang="en-US" altLang="en-US" sz="1200" dirty="0">
                <a:latin typeface="Times New Roman" panose="02020603050405020304" pitchFamily="18" charset="0"/>
                <a:cs typeface="Times New Roman" panose="02020603050405020304" pitchFamily="18" charset="0"/>
              </a:rPr>
              <a:t>) …</a:t>
            </a:r>
            <a:r>
              <a:rPr lang="en-US" altLang="en-US" sz="1200" i="1" dirty="0">
                <a:latin typeface="Times New Roman" panose="02020603050405020304" pitchFamily="18" charset="0"/>
                <a:cs typeface="Times New Roman" panose="02020603050405020304" pitchFamily="18" charset="0"/>
              </a:rPr>
              <a:t>he found no place for repentance, though he sought it diligently with tears. (</a:t>
            </a:r>
            <a:r>
              <a:rPr lang="en-US" altLang="en-US" sz="1200" b="1" i="0" dirty="0">
                <a:latin typeface="Times New Roman" panose="02020603050405020304" pitchFamily="18" charset="0"/>
                <a:cs typeface="Times New Roman" panose="02020603050405020304" pitchFamily="18" charset="0"/>
              </a:rPr>
              <a:t>Heb 12:17b</a:t>
            </a:r>
            <a:r>
              <a:rPr lang="en-US" altLang="en-US" sz="1200" i="1" dirty="0">
                <a:latin typeface="Times New Roman" panose="02020603050405020304" pitchFamily="18" charset="0"/>
                <a:cs typeface="Times New Roman" panose="02020603050405020304" pitchFamily="18" charset="0"/>
              </a:rPr>
              <a:t>)</a:t>
            </a:r>
          </a:p>
          <a:p>
            <a:pPr marL="520700" indent="-520700">
              <a:lnSpc>
                <a:spcPct val="90000"/>
              </a:lnSpc>
              <a:buNone/>
            </a:pPr>
            <a:r>
              <a:rPr lang="en-US" altLang="en-US" sz="1200" dirty="0">
                <a:latin typeface="Times New Roman" panose="02020603050405020304" pitchFamily="18" charset="0"/>
                <a:cs typeface="Times New Roman" panose="02020603050405020304" pitchFamily="18" charset="0"/>
              </a:rPr>
              <a:t>&gt;&gt;&gt;&gt;&gt;&gt;&gt;&gt;&gt;&gt;&gt;&gt;&gt;&gt;&gt;&gt;&gt;&gt;</a:t>
            </a:r>
          </a:p>
          <a:p>
            <a:pPr marL="520700" indent="-520700">
              <a:lnSpc>
                <a:spcPct val="90000"/>
              </a:lnSpc>
              <a:buNone/>
            </a:pPr>
            <a:r>
              <a:rPr lang="en-US" altLang="en-US" sz="1200" dirty="0">
                <a:latin typeface="Times New Roman" panose="02020603050405020304" pitchFamily="18" charset="0"/>
                <a:cs typeface="Times New Roman" panose="02020603050405020304" pitchFamily="18" charset="0"/>
              </a:rPr>
              <a:t>    4. Many of the Romans were impenitent and hardened in heart - (</a:t>
            </a:r>
            <a:r>
              <a:rPr lang="en-US" altLang="en-US" sz="1200" b="1" dirty="0">
                <a:latin typeface="Times New Roman" panose="02020603050405020304" pitchFamily="18" charset="0"/>
                <a:cs typeface="Times New Roman" panose="02020603050405020304" pitchFamily="18" charset="0"/>
              </a:rPr>
              <a:t>Rom 2:4-10</a:t>
            </a:r>
            <a:r>
              <a:rPr lang="en-US" altLang="en-US" sz="1200" dirty="0">
                <a:latin typeface="Times New Roman" panose="02020603050405020304" pitchFamily="18" charset="0"/>
                <a:cs typeface="Times New Roman" panose="02020603050405020304" pitchFamily="18" charset="0"/>
              </a:rPr>
              <a:t>)</a:t>
            </a:r>
            <a:endParaRPr lang="en-US" altLang="en-US" sz="1200" b="1" dirty="0">
              <a:latin typeface="Times New Roman" panose="02020603050405020304" pitchFamily="18" charset="0"/>
              <a:cs typeface="Times New Roman" panose="02020603050405020304" pitchFamily="18" charset="0"/>
            </a:endParaRPr>
          </a:p>
          <a:p>
            <a:pPr rtl="0"/>
            <a:r>
              <a:rPr lang="en-US" sz="1200" b="0" i="1" u="none" strike="noStrike" kern="1200" baseline="0" dirty="0">
                <a:solidFill>
                  <a:schemeClr val="tx1"/>
                </a:solidFill>
                <a:latin typeface="Arial Black" panose="020B0A04020102020204" pitchFamily="34" charset="0"/>
                <a:ea typeface="+mn-ea"/>
                <a:cs typeface="+mn-cs"/>
              </a:rPr>
              <a:t>But in accordance with your hardness and your impenitent heart you are treasuring up for yourself wrath in the day of wrath and revelation of the righteous judgment of God, </a:t>
            </a:r>
            <a:r>
              <a:rPr lang="en-US" sz="1200" b="0" i="0" u="none" strike="noStrike" kern="1200" baseline="0" dirty="0">
                <a:solidFill>
                  <a:schemeClr val="tx1"/>
                </a:solidFill>
                <a:latin typeface="Arial Black" panose="020B0A04020102020204" pitchFamily="34" charset="0"/>
                <a:ea typeface="+mn-ea"/>
                <a:cs typeface="+mn-cs"/>
              </a:rPr>
              <a:t>(</a:t>
            </a:r>
            <a:r>
              <a:rPr lang="en-US" sz="1200" b="1" i="0" u="none" strike="noStrike" kern="1200" baseline="0" dirty="0">
                <a:solidFill>
                  <a:schemeClr val="tx1"/>
                </a:solidFill>
                <a:latin typeface="Arial Black" panose="020B0A04020102020204" pitchFamily="34" charset="0"/>
                <a:ea typeface="+mn-ea"/>
                <a:cs typeface="+mn-cs"/>
              </a:rPr>
              <a:t>Romans 2:5</a:t>
            </a:r>
            <a:r>
              <a:rPr lang="en-US" sz="1200" b="0" i="0" u="none" strike="noStrike" kern="1200" baseline="0" dirty="0">
                <a:solidFill>
                  <a:schemeClr val="tx1"/>
                </a:solidFill>
                <a:latin typeface="Arial Black" panose="020B0A04020102020204" pitchFamily="34" charset="0"/>
                <a:ea typeface="+mn-ea"/>
                <a:cs typeface="+mn-cs"/>
              </a:rPr>
              <a:t>)</a:t>
            </a:r>
          </a:p>
          <a:p>
            <a:pPr rtl="0"/>
            <a:endParaRPr lang="en-US" sz="1200" b="0" i="0" u="none" strike="noStrike" kern="1200" baseline="0" dirty="0">
              <a:solidFill>
                <a:schemeClr val="tx1"/>
              </a:solidFill>
              <a:latin typeface="Arial Black" panose="020B0A04020102020204" pitchFamily="34" charset="0"/>
              <a:ea typeface="+mn-ea"/>
              <a:cs typeface="+mn-cs"/>
            </a:endParaRPr>
          </a:p>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DB0B91-C795-4F46-A25F-A65C775C336E}"/>
              </a:ext>
            </a:extLst>
          </p:cNvPr>
          <p:cNvSpPr>
            <a:spLocks noGrp="1" noChangeArrowheads="1"/>
          </p:cNvSpPr>
          <p:nvPr>
            <p:ph type="sldNum" sz="quarter" idx="5"/>
          </p:nvPr>
        </p:nvSpPr>
        <p:spPr>
          <a:ln/>
        </p:spPr>
        <p:txBody>
          <a:bodyPr/>
          <a:lstStyle/>
          <a:p>
            <a:fld id="{B0347982-E681-436E-909D-7C2F42453F55}" type="slidenum">
              <a:rPr lang="en-US" altLang="en-US"/>
              <a:pPr/>
              <a:t>15</a:t>
            </a:fld>
            <a:endParaRPr lang="en-US" altLang="en-US"/>
          </a:p>
        </p:txBody>
      </p:sp>
      <p:sp>
        <p:nvSpPr>
          <p:cNvPr id="32770" name="Rectangle 2">
            <a:extLst>
              <a:ext uri="{FF2B5EF4-FFF2-40B4-BE49-F238E27FC236}">
                <a16:creationId xmlns:a16="http://schemas.microsoft.com/office/drawing/2014/main" id="{34951383-876C-42C2-8491-086C68C9A4E0}"/>
              </a:ext>
            </a:extLst>
          </p:cNvPr>
          <p:cNvSpPr>
            <a:spLocks noGrp="1" noRot="1" noChangeAspect="1" noChangeArrowheads="1" noTextEdit="1"/>
          </p:cNvSpPr>
          <p:nvPr>
            <p:ph type="sldImg"/>
          </p:nvPr>
        </p:nvSpPr>
        <p:spPr>
          <a:xfrm>
            <a:off x="381000" y="685800"/>
            <a:ext cx="6096000" cy="3429000"/>
          </a:xfrm>
          <a:ln/>
        </p:spPr>
      </p:sp>
      <p:sp>
        <p:nvSpPr>
          <p:cNvPr id="32771" name="Rectangle 3">
            <a:extLst>
              <a:ext uri="{FF2B5EF4-FFF2-40B4-BE49-F238E27FC236}">
                <a16:creationId xmlns:a16="http://schemas.microsoft.com/office/drawing/2014/main" id="{89EE8835-B015-4474-ADCC-1F618E1B3AC1}"/>
              </a:ext>
            </a:extLst>
          </p:cNvPr>
          <p:cNvSpPr>
            <a:spLocks noGrp="1" noChangeArrowheads="1"/>
          </p:cNvSpPr>
          <p:nvPr>
            <p:ph type="body" idx="1"/>
          </p:nvPr>
        </p:nvSpPr>
        <p:spPr/>
        <p:txBody>
          <a:bodyPr/>
          <a:lstStyle/>
          <a:p>
            <a:pPr marL="0" indent="0">
              <a:lnSpc>
                <a:spcPct val="90000"/>
              </a:lnSpc>
              <a:buFontTx/>
              <a:buNone/>
            </a:pPr>
            <a:r>
              <a:rPr lang="en-US" altLang="en-US" sz="1200" b="1" dirty="0">
                <a:solidFill>
                  <a:srgbClr val="CC0000"/>
                </a:solidFill>
                <a:latin typeface="Times New Roman" panose="02020603050405020304" pitchFamily="18" charset="0"/>
                <a:cs typeface="Times New Roman" panose="02020603050405020304" pitchFamily="18" charset="0"/>
              </a:rPr>
              <a:t>CONCLUSION:</a:t>
            </a:r>
          </a:p>
          <a:p>
            <a:pPr marL="0" indent="0">
              <a:lnSpc>
                <a:spcPct val="90000"/>
              </a:lnSpc>
              <a:buFontTx/>
              <a:buNone/>
            </a:pPr>
            <a:r>
              <a:rPr lang="en-US" altLang="en-US" sz="1200" b="1" dirty="0">
                <a:solidFill>
                  <a:srgbClr val="CC0000"/>
                </a:solidFill>
                <a:latin typeface="Times New Roman" panose="02020603050405020304" pitchFamily="18" charset="0"/>
                <a:cs typeface="Times New Roman" panose="02020603050405020304" pitchFamily="18" charset="0"/>
              </a:rPr>
              <a:t>&gt;&gt;&gt;&gt;&gt;&gt;&gt;&gt;&gt;&gt;&gt;&gt;&gt;&gt;&gt;&gt;</a:t>
            </a:r>
            <a:endParaRPr lang="en-US" altLang="en-US" sz="1200" dirty="0">
              <a:latin typeface="Times New Roman" panose="02020603050405020304" pitchFamily="18" charset="0"/>
              <a:cs typeface="Times New Roman" panose="02020603050405020304" pitchFamily="18" charset="0"/>
            </a:endParaRPr>
          </a:p>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    1. Be a big enough person not to judge by appearance</a:t>
            </a:r>
          </a:p>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&gt;&gt;&gt;&gt;&gt;&gt;&gt;&gt;&gt;&gt;&gt;&gt;&gt;&gt;&gt;&gt;</a:t>
            </a:r>
          </a:p>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    2. Be a big enough person to reach upward</a:t>
            </a:r>
          </a:p>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&gt;&gt;&gt;&gt;&gt;&gt;&gt;&gt;&gt;&gt;&gt;&gt;&gt;&gt;&gt;&gt;</a:t>
            </a:r>
          </a:p>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    3. Be a big enough person to recognize your need for Jesus</a:t>
            </a:r>
          </a:p>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&gt;&gt;&gt;&gt;&gt;&gt;&gt;&gt;&gt;&gt;&gt;&gt;&gt;&gt;&gt;&gt;</a:t>
            </a:r>
          </a:p>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    4. Be a big enough person to restore ill-gotten gain</a:t>
            </a:r>
          </a:p>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&gt;&gt;&gt;&gt;&gt;&gt;&gt;&gt;&gt;&gt;&gt;&gt;&gt;&gt;&gt;&gt;</a:t>
            </a:r>
          </a:p>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    5. Be a big enough person to repent of your sins</a:t>
            </a:r>
          </a:p>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Black" panose="020B0A04020102020204" pitchFamily="34" charset="0"/>
                <a:ea typeface="+mn-ea"/>
                <a:cs typeface="+mn-cs"/>
              </a:rPr>
              <a:t> 1. Zacchaeus heard the Lord’s plan of Salvation and Salvation came to him that day!</a:t>
            </a:r>
          </a:p>
          <a:p>
            <a:r>
              <a:rPr lang="en-US" sz="1200" kern="1200" dirty="0">
                <a:solidFill>
                  <a:schemeClr val="tx1"/>
                </a:solidFill>
                <a:effectLst/>
                <a:latin typeface="Arial Black" panose="020B0A04020102020204" pitchFamily="34" charset="0"/>
                <a:ea typeface="+mn-ea"/>
                <a:cs typeface="+mn-cs"/>
              </a:rPr>
              <a:t>&gt;&gt;&gt;&gt;&gt;&gt;&gt;&gt;&gt;&gt;&gt;&gt;&gt;&gt; </a:t>
            </a:r>
          </a:p>
          <a:p>
            <a:r>
              <a:rPr lang="en-US" sz="1200" kern="1200" dirty="0">
                <a:solidFill>
                  <a:schemeClr val="tx1"/>
                </a:solidFill>
                <a:effectLst/>
                <a:latin typeface="Arial Black" panose="020B0A04020102020204" pitchFamily="34" charset="0"/>
                <a:ea typeface="+mn-ea"/>
                <a:cs typeface="+mn-cs"/>
              </a:rPr>
              <a:t>    2. It is the same plan that Zacchaeus heard; Hear the word – </a:t>
            </a:r>
            <a:r>
              <a:rPr lang="en-US" sz="1200" b="1" kern="1200" dirty="0">
                <a:solidFill>
                  <a:schemeClr val="tx1"/>
                </a:solidFill>
                <a:effectLst/>
                <a:latin typeface="Arial Black" panose="020B0A04020102020204" pitchFamily="34" charset="0"/>
                <a:ea typeface="+mn-ea"/>
                <a:cs typeface="+mn-cs"/>
              </a:rPr>
              <a:t>Romans 10: 17</a:t>
            </a:r>
            <a:endParaRPr lang="en-US" sz="1200" kern="1200" dirty="0">
              <a:solidFill>
                <a:schemeClr val="tx1"/>
              </a:solidFill>
              <a:effectLst/>
              <a:latin typeface="Arial Black" panose="020B0A04020102020204" pitchFamily="34" charset="0"/>
              <a:ea typeface="+mn-ea"/>
              <a:cs typeface="+mn-cs"/>
            </a:endParaRPr>
          </a:p>
          <a:p>
            <a:r>
              <a:rPr lang="en-US" sz="1200" i="1" kern="1200" dirty="0">
                <a:solidFill>
                  <a:schemeClr val="tx1"/>
                </a:solidFill>
                <a:effectLst/>
                <a:latin typeface="Arial Black" panose="020B0A04020102020204" pitchFamily="34" charset="0"/>
                <a:ea typeface="+mn-ea"/>
                <a:cs typeface="+mn-cs"/>
              </a:rPr>
              <a:t>So then faith comes by hearing, and hearing by the word of God.</a:t>
            </a:r>
            <a:r>
              <a:rPr lang="en-US" sz="1200" kern="1200" dirty="0">
                <a:solidFill>
                  <a:schemeClr val="tx1"/>
                </a:solidFill>
                <a:effectLst/>
                <a:latin typeface="Arial Black" panose="020B0A04020102020204" pitchFamily="34" charset="0"/>
                <a:ea typeface="+mn-ea"/>
                <a:cs typeface="+mn-cs"/>
              </a:rPr>
              <a:t> (</a:t>
            </a:r>
            <a:r>
              <a:rPr lang="en-US" sz="1200" b="1" kern="1200" dirty="0">
                <a:solidFill>
                  <a:schemeClr val="tx1"/>
                </a:solidFill>
                <a:effectLst/>
                <a:latin typeface="Arial Black" panose="020B0A04020102020204" pitchFamily="34" charset="0"/>
                <a:ea typeface="+mn-ea"/>
                <a:cs typeface="+mn-cs"/>
              </a:rPr>
              <a:t>Romans 10:17</a:t>
            </a:r>
            <a:r>
              <a:rPr lang="en-US" sz="1200" kern="1200" dirty="0">
                <a:solidFill>
                  <a:schemeClr val="tx1"/>
                </a:solidFill>
                <a:effectLst/>
                <a:latin typeface="Arial Black" panose="020B0A04020102020204" pitchFamily="34" charset="0"/>
                <a:ea typeface="+mn-ea"/>
                <a:cs typeface="+mn-cs"/>
              </a:rPr>
              <a:t>)</a:t>
            </a:r>
          </a:p>
          <a:p>
            <a:r>
              <a:rPr lang="en-US" sz="1200" kern="1200" dirty="0">
                <a:solidFill>
                  <a:schemeClr val="tx1"/>
                </a:solidFill>
                <a:effectLst/>
                <a:latin typeface="Arial Black" panose="020B0A04020102020204" pitchFamily="34" charset="0"/>
                <a:ea typeface="+mn-ea"/>
                <a:cs typeface="+mn-cs"/>
              </a:rPr>
              <a:t>&gt;&gt;&gt;&gt;&gt;&gt;&gt;&gt;&gt;&gt;&gt;&gt;&gt;&gt; </a:t>
            </a:r>
          </a:p>
          <a:p>
            <a:r>
              <a:rPr lang="en-US" sz="1200" kern="1200" dirty="0">
                <a:solidFill>
                  <a:schemeClr val="tx1"/>
                </a:solidFill>
                <a:effectLst/>
                <a:latin typeface="Arial Black" panose="020B0A04020102020204" pitchFamily="34" charset="0"/>
                <a:ea typeface="+mn-ea"/>
                <a:cs typeface="+mn-cs"/>
              </a:rPr>
              <a:t>    3. Believe it – </a:t>
            </a:r>
            <a:r>
              <a:rPr lang="en-US" sz="1200" b="1" kern="1200" dirty="0">
                <a:solidFill>
                  <a:schemeClr val="tx1"/>
                </a:solidFill>
                <a:effectLst/>
                <a:latin typeface="Arial Black" panose="020B0A04020102020204" pitchFamily="34" charset="0"/>
                <a:ea typeface="+mn-ea"/>
                <a:cs typeface="+mn-cs"/>
              </a:rPr>
              <a:t>John 8:24</a:t>
            </a:r>
            <a:endParaRPr lang="en-US" sz="1200" kern="1200" dirty="0">
              <a:solidFill>
                <a:schemeClr val="tx1"/>
              </a:solidFill>
              <a:effectLst/>
              <a:latin typeface="Arial Black" panose="020B0A04020102020204" pitchFamily="34" charset="0"/>
              <a:ea typeface="+mn-ea"/>
              <a:cs typeface="+mn-cs"/>
            </a:endParaRPr>
          </a:p>
          <a:p>
            <a:r>
              <a:rPr lang="en-US" sz="1200" i="1" kern="1200" dirty="0">
                <a:solidFill>
                  <a:schemeClr val="tx1"/>
                </a:solidFill>
                <a:effectLst/>
                <a:latin typeface="Arial Black" panose="020B0A04020102020204" pitchFamily="34" charset="0"/>
                <a:ea typeface="+mn-ea"/>
                <a:cs typeface="+mn-cs"/>
              </a:rPr>
              <a:t>Therefore I said to you that you will die in your sins; for if you do not believe that I am He, you will die in your sins." </a:t>
            </a:r>
            <a:r>
              <a:rPr lang="en-US" sz="1200" kern="1200" dirty="0">
                <a:solidFill>
                  <a:schemeClr val="tx1"/>
                </a:solidFill>
                <a:effectLst/>
                <a:latin typeface="Arial Black" panose="020B0A04020102020204" pitchFamily="34" charset="0"/>
                <a:ea typeface="+mn-ea"/>
                <a:cs typeface="+mn-cs"/>
              </a:rPr>
              <a:t>(</a:t>
            </a:r>
            <a:r>
              <a:rPr lang="en-US" sz="1200" b="1" kern="1200" dirty="0">
                <a:solidFill>
                  <a:schemeClr val="tx1"/>
                </a:solidFill>
                <a:effectLst/>
                <a:latin typeface="Arial Black" panose="020B0A04020102020204" pitchFamily="34" charset="0"/>
                <a:ea typeface="+mn-ea"/>
                <a:cs typeface="+mn-cs"/>
              </a:rPr>
              <a:t>John 8:24</a:t>
            </a:r>
            <a:r>
              <a:rPr lang="en-US" sz="1200" kern="1200" dirty="0">
                <a:solidFill>
                  <a:schemeClr val="tx1"/>
                </a:solidFill>
                <a:effectLst/>
                <a:latin typeface="Arial Black" panose="020B0A04020102020204" pitchFamily="34" charset="0"/>
                <a:ea typeface="+mn-ea"/>
                <a:cs typeface="+mn-cs"/>
              </a:rPr>
              <a:t>)</a:t>
            </a:r>
          </a:p>
          <a:p>
            <a:r>
              <a:rPr lang="en-US" sz="1200" kern="1200" dirty="0">
                <a:solidFill>
                  <a:schemeClr val="tx1"/>
                </a:solidFill>
                <a:effectLst/>
                <a:latin typeface="Arial Black" panose="020B0A04020102020204" pitchFamily="34" charset="0"/>
                <a:ea typeface="+mn-ea"/>
                <a:cs typeface="+mn-cs"/>
              </a:rPr>
              <a:t>&gt;&gt;&gt;&gt;&gt;&gt;&gt;&gt;&gt;&gt;&gt;&gt;&gt;&gt; </a:t>
            </a:r>
          </a:p>
          <a:p>
            <a:r>
              <a:rPr lang="en-US" sz="1200" kern="1200" dirty="0">
                <a:solidFill>
                  <a:schemeClr val="tx1"/>
                </a:solidFill>
                <a:effectLst/>
                <a:latin typeface="Arial Black" panose="020B0A04020102020204" pitchFamily="34" charset="0"/>
                <a:ea typeface="+mn-ea"/>
                <a:cs typeface="+mn-cs"/>
              </a:rPr>
              <a:t>    4. Repent of Sins – </a:t>
            </a:r>
            <a:r>
              <a:rPr lang="en-US" sz="1200" b="1" kern="1200" dirty="0">
                <a:solidFill>
                  <a:schemeClr val="tx1"/>
                </a:solidFill>
                <a:effectLst/>
                <a:latin typeface="Arial Black" panose="020B0A04020102020204" pitchFamily="34" charset="0"/>
                <a:ea typeface="+mn-ea"/>
                <a:cs typeface="+mn-cs"/>
              </a:rPr>
              <a:t>Acts 2:38 &amp; Acts 17:30</a:t>
            </a:r>
            <a:endParaRPr lang="en-US" sz="1200" kern="1200" dirty="0">
              <a:solidFill>
                <a:schemeClr val="tx1"/>
              </a:solidFill>
              <a:effectLst/>
              <a:latin typeface="Arial Black" panose="020B0A04020102020204" pitchFamily="34" charset="0"/>
              <a:ea typeface="+mn-ea"/>
              <a:cs typeface="+mn-cs"/>
            </a:endParaRPr>
          </a:p>
          <a:p>
            <a:r>
              <a:rPr lang="en-US" sz="1200" i="1" kern="1200" dirty="0">
                <a:solidFill>
                  <a:schemeClr val="tx1"/>
                </a:solidFill>
                <a:effectLst/>
                <a:latin typeface="Arial Black" panose="020B0A04020102020204" pitchFamily="34" charset="0"/>
                <a:ea typeface="+mn-ea"/>
                <a:cs typeface="+mn-cs"/>
              </a:rPr>
              <a:t>Truly, these times of ignorance God overlooked, but now commands all men everywhere to repent, </a:t>
            </a:r>
            <a:r>
              <a:rPr lang="en-US" sz="1200" kern="1200" dirty="0">
                <a:solidFill>
                  <a:schemeClr val="tx1"/>
                </a:solidFill>
                <a:effectLst/>
                <a:latin typeface="Arial Black" panose="020B0A04020102020204" pitchFamily="34" charset="0"/>
                <a:ea typeface="+mn-ea"/>
                <a:cs typeface="+mn-cs"/>
              </a:rPr>
              <a:t>(</a:t>
            </a:r>
            <a:r>
              <a:rPr lang="en-US" sz="1200" b="1" kern="1200" dirty="0">
                <a:solidFill>
                  <a:schemeClr val="tx1"/>
                </a:solidFill>
                <a:effectLst/>
                <a:latin typeface="Arial Black" panose="020B0A04020102020204" pitchFamily="34" charset="0"/>
                <a:ea typeface="+mn-ea"/>
                <a:cs typeface="+mn-cs"/>
              </a:rPr>
              <a:t>Acts 17:30</a:t>
            </a:r>
            <a:r>
              <a:rPr lang="en-US" sz="1200" kern="1200" dirty="0">
                <a:solidFill>
                  <a:schemeClr val="tx1"/>
                </a:solidFill>
                <a:effectLst/>
                <a:latin typeface="Arial Black" panose="020B0A04020102020204" pitchFamily="34" charset="0"/>
                <a:ea typeface="+mn-ea"/>
                <a:cs typeface="+mn-cs"/>
              </a:rPr>
              <a:t>)</a:t>
            </a:r>
          </a:p>
          <a:p>
            <a:r>
              <a:rPr lang="en-US" sz="1200" kern="1200" dirty="0">
                <a:solidFill>
                  <a:schemeClr val="tx1"/>
                </a:solidFill>
                <a:effectLst/>
                <a:latin typeface="Arial Black" panose="020B0A04020102020204" pitchFamily="34" charset="0"/>
                <a:ea typeface="+mn-ea"/>
                <a:cs typeface="+mn-cs"/>
              </a:rPr>
              <a:t>&gt;&gt;&gt;&gt;&gt;&gt;&gt;&gt;&gt;&gt;&gt;&gt;&gt;&gt; </a:t>
            </a:r>
          </a:p>
          <a:p>
            <a:r>
              <a:rPr lang="en-US" sz="1200" kern="1200" dirty="0">
                <a:solidFill>
                  <a:schemeClr val="tx1"/>
                </a:solidFill>
                <a:effectLst/>
                <a:latin typeface="Arial Black" panose="020B0A04020102020204" pitchFamily="34" charset="0"/>
                <a:ea typeface="+mn-ea"/>
                <a:cs typeface="+mn-cs"/>
              </a:rPr>
              <a:t>    5. Confess Jesus – </a:t>
            </a:r>
            <a:r>
              <a:rPr lang="en-US" sz="1200" b="1" kern="1200" dirty="0">
                <a:solidFill>
                  <a:schemeClr val="tx1"/>
                </a:solidFill>
                <a:effectLst/>
                <a:latin typeface="Arial Black" panose="020B0A04020102020204" pitchFamily="34" charset="0"/>
                <a:ea typeface="+mn-ea"/>
                <a:cs typeface="+mn-cs"/>
              </a:rPr>
              <a:t>Romans 10: 9,10</a:t>
            </a:r>
            <a:endParaRPr lang="en-US" sz="1200" kern="1200" dirty="0">
              <a:solidFill>
                <a:schemeClr val="tx1"/>
              </a:solidFill>
              <a:effectLst/>
              <a:latin typeface="Arial Black" panose="020B0A04020102020204" pitchFamily="34" charset="0"/>
              <a:ea typeface="+mn-ea"/>
              <a:cs typeface="+mn-cs"/>
            </a:endParaRPr>
          </a:p>
          <a:p>
            <a:r>
              <a:rPr lang="en-US" sz="1200" i="1" kern="1200" dirty="0">
                <a:solidFill>
                  <a:schemeClr val="tx1"/>
                </a:solidFill>
                <a:effectLst/>
                <a:latin typeface="Arial Black" panose="020B0A04020102020204" pitchFamily="34" charset="0"/>
                <a:ea typeface="+mn-ea"/>
                <a:cs typeface="+mn-cs"/>
              </a:rPr>
              <a:t>that if you confess with your mouth the Lord Jesus and believe in your heart that God has raised Him from the dead, you will be saved. For with the heart one believes unto righteousness, and with the mouth confession is made unto salvation. </a:t>
            </a:r>
            <a:r>
              <a:rPr lang="en-US" sz="1200" kern="1200" dirty="0">
                <a:solidFill>
                  <a:schemeClr val="tx1"/>
                </a:solidFill>
                <a:effectLst/>
                <a:latin typeface="Arial Black" panose="020B0A04020102020204" pitchFamily="34" charset="0"/>
                <a:ea typeface="+mn-ea"/>
                <a:cs typeface="+mn-cs"/>
              </a:rPr>
              <a:t>(</a:t>
            </a:r>
            <a:r>
              <a:rPr lang="en-US" sz="1200" b="1" kern="1200" dirty="0">
                <a:solidFill>
                  <a:schemeClr val="tx1"/>
                </a:solidFill>
                <a:effectLst/>
                <a:latin typeface="Arial Black" panose="020B0A04020102020204" pitchFamily="34" charset="0"/>
                <a:ea typeface="+mn-ea"/>
                <a:cs typeface="+mn-cs"/>
              </a:rPr>
              <a:t>Romans 10:9-10</a:t>
            </a:r>
            <a:r>
              <a:rPr lang="en-US" sz="1200" kern="1200" dirty="0">
                <a:solidFill>
                  <a:schemeClr val="tx1"/>
                </a:solidFill>
                <a:effectLst/>
                <a:latin typeface="Arial Black" panose="020B0A04020102020204" pitchFamily="34" charset="0"/>
                <a:ea typeface="+mn-ea"/>
                <a:cs typeface="+mn-cs"/>
              </a:rPr>
              <a:t>)</a:t>
            </a:r>
          </a:p>
          <a:p>
            <a:r>
              <a:rPr lang="en-US" sz="1200" kern="1200" dirty="0">
                <a:solidFill>
                  <a:schemeClr val="tx1"/>
                </a:solidFill>
                <a:effectLst/>
                <a:latin typeface="Arial Black" panose="020B0A04020102020204" pitchFamily="34" charset="0"/>
                <a:ea typeface="+mn-ea"/>
                <a:cs typeface="+mn-cs"/>
              </a:rPr>
              <a:t>&gt;&gt;&gt;&gt;&gt;&gt;&gt;&gt;&gt;&gt;&gt;&gt;&gt;&gt; </a:t>
            </a:r>
          </a:p>
          <a:p>
            <a:r>
              <a:rPr lang="en-US" sz="1200" kern="1200" dirty="0">
                <a:solidFill>
                  <a:schemeClr val="tx1"/>
                </a:solidFill>
                <a:effectLst/>
                <a:latin typeface="Arial Black" panose="020B0A04020102020204" pitchFamily="34" charset="0"/>
                <a:ea typeface="+mn-ea"/>
                <a:cs typeface="+mn-cs"/>
              </a:rPr>
              <a:t>    6. Baptized for Forgiveness of sins – </a:t>
            </a:r>
            <a:r>
              <a:rPr lang="en-US" sz="1200" b="1" kern="1200" dirty="0">
                <a:solidFill>
                  <a:schemeClr val="tx1"/>
                </a:solidFill>
                <a:effectLst/>
                <a:latin typeface="Arial Black" panose="020B0A04020102020204" pitchFamily="34" charset="0"/>
                <a:ea typeface="+mn-ea"/>
                <a:cs typeface="+mn-cs"/>
              </a:rPr>
              <a:t>Acts 2:38 &amp; Acts 22:16</a:t>
            </a:r>
            <a:endParaRPr lang="en-US" sz="1200" kern="1200" dirty="0">
              <a:solidFill>
                <a:schemeClr val="tx1"/>
              </a:solidFill>
              <a:effectLst/>
              <a:latin typeface="Arial Black" panose="020B0A04020102020204" pitchFamily="34" charset="0"/>
              <a:ea typeface="+mn-ea"/>
              <a:cs typeface="+mn-cs"/>
            </a:endParaRPr>
          </a:p>
          <a:p>
            <a:r>
              <a:rPr lang="en-US" sz="1200" kern="1200" dirty="0">
                <a:solidFill>
                  <a:schemeClr val="tx1"/>
                </a:solidFill>
                <a:effectLst/>
                <a:latin typeface="Arial Black" panose="020B0A04020102020204" pitchFamily="34" charset="0"/>
                <a:ea typeface="+mn-ea"/>
                <a:cs typeface="+mn-cs"/>
              </a:rPr>
              <a:t>And now why are you waiting? Arise and be baptized, and wash away your sins, calling on the name of the Lord.' (</a:t>
            </a:r>
            <a:r>
              <a:rPr lang="en-US" sz="1200" b="1" kern="1200" dirty="0">
                <a:solidFill>
                  <a:schemeClr val="tx1"/>
                </a:solidFill>
                <a:effectLst/>
                <a:latin typeface="Arial Black" panose="020B0A04020102020204" pitchFamily="34" charset="0"/>
                <a:ea typeface="+mn-ea"/>
                <a:cs typeface="+mn-cs"/>
              </a:rPr>
              <a:t>Acts 22:16</a:t>
            </a:r>
            <a:r>
              <a:rPr lang="en-US" sz="1200" kern="1200" dirty="0">
                <a:solidFill>
                  <a:schemeClr val="tx1"/>
                </a:solidFill>
                <a:effectLst/>
                <a:latin typeface="Arial Black" panose="020B0A04020102020204" pitchFamily="34" charset="0"/>
                <a:ea typeface="+mn-ea"/>
                <a:cs typeface="+mn-cs"/>
              </a:rPr>
              <a:t>)</a:t>
            </a:r>
          </a:p>
          <a:p>
            <a:r>
              <a:rPr lang="en-US" sz="1200" kern="1200" dirty="0">
                <a:solidFill>
                  <a:schemeClr val="tx1"/>
                </a:solidFill>
                <a:effectLst/>
                <a:latin typeface="Arial Black" panose="020B0A04020102020204" pitchFamily="34" charset="0"/>
                <a:ea typeface="+mn-ea"/>
                <a:cs typeface="+mn-cs"/>
              </a:rPr>
              <a:t>&gt;&gt;&gt;&gt;&gt;&gt;&gt;&gt;&gt;&gt;&gt;&gt;&gt;&gt; </a:t>
            </a:r>
          </a:p>
          <a:p>
            <a:r>
              <a:rPr lang="en-US" sz="1200" kern="1200" dirty="0">
                <a:solidFill>
                  <a:schemeClr val="tx1"/>
                </a:solidFill>
                <a:effectLst/>
                <a:latin typeface="Arial Black" panose="020B0A04020102020204" pitchFamily="34" charset="0"/>
                <a:ea typeface="+mn-ea"/>
                <a:cs typeface="+mn-cs"/>
              </a:rPr>
              <a:t>    7. THERE IS NO OTHER WAY!</a:t>
            </a:r>
            <a:endParaRPr lang="en-US" dirty="0"/>
          </a:p>
        </p:txBody>
      </p:sp>
      <p:sp>
        <p:nvSpPr>
          <p:cNvPr id="4" name="Slide Number Placeholder 3"/>
          <p:cNvSpPr>
            <a:spLocks noGrp="1"/>
          </p:cNvSpPr>
          <p:nvPr>
            <p:ph type="sldNum" sz="quarter" idx="5"/>
          </p:nvPr>
        </p:nvSpPr>
        <p:spPr/>
        <p:txBody>
          <a:bodyPr/>
          <a:lstStyle/>
          <a:p>
            <a:fld id="{11E428C7-7AF4-4A45-989D-6C612776E585}" type="slidenum">
              <a:rPr lang="en-US" altLang="en-US" smtClean="0"/>
              <a:pPr/>
              <a:t>16</a:t>
            </a:fld>
            <a:endParaRPr lang="en-US" altLang="en-US"/>
          </a:p>
        </p:txBody>
      </p:sp>
    </p:spTree>
    <p:extLst>
      <p:ext uri="{BB962C8B-B14F-4D97-AF65-F5344CB8AC3E}">
        <p14:creationId xmlns:p14="http://schemas.microsoft.com/office/powerpoint/2010/main" val="1914752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E428C7-7AF4-4A45-989D-6C612776E585}" type="slidenum">
              <a:rPr lang="en-US" altLang="en-US" smtClean="0"/>
              <a:pPr/>
              <a:t>17</a:t>
            </a:fld>
            <a:endParaRPr lang="en-US" altLang="en-US"/>
          </a:p>
        </p:txBody>
      </p:sp>
    </p:spTree>
    <p:extLst>
      <p:ext uri="{BB962C8B-B14F-4D97-AF65-F5344CB8AC3E}">
        <p14:creationId xmlns:p14="http://schemas.microsoft.com/office/powerpoint/2010/main" val="685308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97D93A3-BE6D-4BD8-8766-DE9E52396CBD}"/>
              </a:ext>
            </a:extLst>
          </p:cNvPr>
          <p:cNvSpPr>
            <a:spLocks noGrp="1" noChangeArrowheads="1"/>
          </p:cNvSpPr>
          <p:nvPr>
            <p:ph type="sldNum" sz="quarter" idx="5"/>
          </p:nvPr>
        </p:nvSpPr>
        <p:spPr>
          <a:ln/>
        </p:spPr>
        <p:txBody>
          <a:bodyPr/>
          <a:lstStyle/>
          <a:p>
            <a:fld id="{13199EB4-07CA-4CCF-B08A-A59E0CC6AD81}" type="slidenum">
              <a:rPr lang="en-US" altLang="en-US"/>
              <a:pPr/>
              <a:t>4</a:t>
            </a:fld>
            <a:endParaRPr lang="en-US" altLang="en-US"/>
          </a:p>
        </p:txBody>
      </p:sp>
      <p:sp>
        <p:nvSpPr>
          <p:cNvPr id="22530" name="Rectangle 2">
            <a:extLst>
              <a:ext uri="{FF2B5EF4-FFF2-40B4-BE49-F238E27FC236}">
                <a16:creationId xmlns:a16="http://schemas.microsoft.com/office/drawing/2014/main" id="{0B5B29D6-F298-43D5-A2F5-BB0EF1893FAE}"/>
              </a:ext>
            </a:extLst>
          </p:cNvPr>
          <p:cNvSpPr>
            <a:spLocks noGrp="1" noRot="1" noChangeAspect="1" noChangeArrowheads="1" noTextEdit="1"/>
          </p:cNvSpPr>
          <p:nvPr>
            <p:ph type="sldImg"/>
          </p:nvPr>
        </p:nvSpPr>
        <p:spPr>
          <a:xfrm>
            <a:off x="381000" y="685800"/>
            <a:ext cx="6096000" cy="3429000"/>
          </a:xfrm>
          <a:ln/>
        </p:spPr>
      </p:sp>
      <p:sp>
        <p:nvSpPr>
          <p:cNvPr id="22531" name="Rectangle 3">
            <a:extLst>
              <a:ext uri="{FF2B5EF4-FFF2-40B4-BE49-F238E27FC236}">
                <a16:creationId xmlns:a16="http://schemas.microsoft.com/office/drawing/2014/main" id="{FCC4ADB7-1D64-4C68-8AF9-912DCE6A70F2}"/>
              </a:ext>
            </a:extLst>
          </p:cNvPr>
          <p:cNvSpPr>
            <a:spLocks noGrp="1" noChangeArrowheads="1"/>
          </p:cNvSpPr>
          <p:nvPr>
            <p:ph type="body" idx="1"/>
          </p:nvPr>
        </p:nvSpPr>
        <p:spPr/>
        <p:txBody>
          <a:bodyPr/>
          <a:lstStyle/>
          <a:p>
            <a:pPr rtl="0"/>
            <a:r>
              <a:rPr lang="en-US" sz="1200" b="0" i="0" u="none" strike="noStrike" kern="1200" baseline="0" dirty="0">
                <a:solidFill>
                  <a:schemeClr val="tx1"/>
                </a:solidFill>
                <a:latin typeface="Arial Black" panose="020B0A04020102020204" pitchFamily="34" charset="0"/>
                <a:ea typeface="+mn-ea"/>
                <a:cs typeface="+mn-cs"/>
              </a:rPr>
              <a:t>    1. Then Jesus entered and passed through Jericho. Now behold, there was a man named Zacchaeus who was a chief tax collector, and he was rich. </a:t>
            </a:r>
          </a:p>
          <a:p>
            <a:pPr rtl="0"/>
            <a:r>
              <a:rPr lang="en-US" sz="1200" b="0" i="0" u="none" strike="noStrike" kern="1200" baseline="0" dirty="0">
                <a:solidFill>
                  <a:schemeClr val="tx1"/>
                </a:solidFill>
                <a:latin typeface="Arial Black" panose="020B0A04020102020204" pitchFamily="34" charset="0"/>
                <a:ea typeface="+mn-ea"/>
                <a:cs typeface="+mn-cs"/>
              </a:rPr>
              <a:t>And he sought to see who Jesus was, but could not because of the crowd, for he was of short stature. </a:t>
            </a:r>
          </a:p>
          <a:p>
            <a:pPr rtl="0"/>
            <a:r>
              <a:rPr lang="en-US" sz="1200" b="0" i="0" u="none" strike="noStrike" kern="1200" baseline="0" dirty="0">
                <a:solidFill>
                  <a:schemeClr val="tx1"/>
                </a:solidFill>
                <a:latin typeface="Arial Black" panose="020B0A04020102020204" pitchFamily="34" charset="0"/>
                <a:ea typeface="+mn-ea"/>
                <a:cs typeface="+mn-cs"/>
              </a:rPr>
              <a:t>&gt;&gt;&gt;&gt;&gt;&gt;&gt;&gt;&gt;&gt;&gt;&gt;&gt;&gt;&gt;&gt;&gt;&gt;&gt;&gt;</a:t>
            </a:r>
          </a:p>
          <a:p>
            <a:pPr rtl="0"/>
            <a:r>
              <a:rPr lang="en-US" sz="1200" b="0" i="0" u="none" strike="noStrike" kern="1200" baseline="0" dirty="0">
                <a:solidFill>
                  <a:schemeClr val="tx1"/>
                </a:solidFill>
                <a:latin typeface="Arial Black" panose="020B0A04020102020204" pitchFamily="34" charset="0"/>
                <a:ea typeface="+mn-ea"/>
                <a:cs typeface="+mn-cs"/>
              </a:rPr>
              <a:t>    2. So he ran ahead and climbed up into a sycamore tree to see Him, for He was going to pass that way. </a:t>
            </a:r>
          </a:p>
          <a:p>
            <a:pPr rtl="0"/>
            <a:r>
              <a:rPr lang="en-US" sz="1200" b="0" i="0" u="none" strike="noStrike" kern="1200" baseline="0" dirty="0">
                <a:solidFill>
                  <a:schemeClr val="tx1"/>
                </a:solidFill>
                <a:latin typeface="Arial Black" panose="020B0A04020102020204" pitchFamily="34" charset="0"/>
                <a:ea typeface="+mn-ea"/>
                <a:cs typeface="+mn-cs"/>
              </a:rPr>
              <a:t>&gt;&gt;&gt;&gt;&gt;&gt;&gt;&gt;&gt;&gt;&gt;&gt;&gt;&gt;&gt;&gt;&gt;&gt;&gt;&gt;</a:t>
            </a:r>
          </a:p>
          <a:p>
            <a:pPr rtl="0"/>
            <a:r>
              <a:rPr lang="en-US" sz="1200" b="0" i="0" u="none" strike="noStrike" kern="1200" baseline="0" dirty="0">
                <a:solidFill>
                  <a:schemeClr val="tx1"/>
                </a:solidFill>
                <a:latin typeface="Arial Black" panose="020B0A04020102020204" pitchFamily="34" charset="0"/>
                <a:ea typeface="+mn-ea"/>
                <a:cs typeface="+mn-cs"/>
              </a:rPr>
              <a:t>    3. And when Jesus came to the place, He looked up and saw him, and said to him, "Zacchaeus, make haste and come down, for today I must stay at your house." </a:t>
            </a:r>
          </a:p>
          <a:p>
            <a:pPr rtl="0"/>
            <a:r>
              <a:rPr lang="en-US" sz="1200" b="0" i="0" u="none" strike="noStrike" kern="1200" baseline="0" dirty="0">
                <a:solidFill>
                  <a:schemeClr val="tx1"/>
                </a:solidFill>
                <a:latin typeface="Arial Black" panose="020B0A04020102020204" pitchFamily="34" charset="0"/>
                <a:ea typeface="+mn-ea"/>
                <a:cs typeface="+mn-cs"/>
              </a:rPr>
              <a:t>&gt;&gt;&gt;&gt;&gt;&gt;&gt;&gt;&gt;&gt;&gt;&gt;&gt;&gt;&gt;&gt;&gt;&gt;&gt;&gt;</a:t>
            </a:r>
          </a:p>
          <a:p>
            <a:pPr rtl="0"/>
            <a:r>
              <a:rPr lang="en-US" sz="1200" b="0" i="0" u="none" strike="noStrike" kern="1200" baseline="0" dirty="0">
                <a:solidFill>
                  <a:schemeClr val="tx1"/>
                </a:solidFill>
                <a:latin typeface="Arial Black" panose="020B0A04020102020204" pitchFamily="34" charset="0"/>
                <a:ea typeface="+mn-ea"/>
                <a:cs typeface="+mn-cs"/>
              </a:rPr>
              <a:t>    4. So he made haste and came down and received Him joyfully. </a:t>
            </a:r>
          </a:p>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4B0C27F-40AD-4FE6-A35B-E1F327BADD1D}"/>
              </a:ext>
            </a:extLst>
          </p:cNvPr>
          <p:cNvSpPr>
            <a:spLocks noGrp="1" noChangeArrowheads="1"/>
          </p:cNvSpPr>
          <p:nvPr>
            <p:ph type="sldNum" sz="quarter" idx="5"/>
          </p:nvPr>
        </p:nvSpPr>
        <p:spPr>
          <a:ln/>
        </p:spPr>
        <p:txBody>
          <a:bodyPr/>
          <a:lstStyle/>
          <a:p>
            <a:fld id="{14706990-A35F-4EFE-B8B3-8727B2D90BB6}" type="slidenum">
              <a:rPr lang="en-US" altLang="en-US"/>
              <a:pPr/>
              <a:t>5</a:t>
            </a:fld>
            <a:endParaRPr lang="en-US" altLang="en-US"/>
          </a:p>
        </p:txBody>
      </p:sp>
      <p:sp>
        <p:nvSpPr>
          <p:cNvPr id="23554" name="Rectangle 2">
            <a:extLst>
              <a:ext uri="{FF2B5EF4-FFF2-40B4-BE49-F238E27FC236}">
                <a16:creationId xmlns:a16="http://schemas.microsoft.com/office/drawing/2014/main" id="{30F510A4-9696-4C8C-9D90-AAD5AF03D5A7}"/>
              </a:ext>
            </a:extLst>
          </p:cNvPr>
          <p:cNvSpPr>
            <a:spLocks noGrp="1" noRot="1" noChangeAspect="1" noChangeArrowheads="1" noTextEdit="1"/>
          </p:cNvSpPr>
          <p:nvPr>
            <p:ph type="sldImg"/>
          </p:nvPr>
        </p:nvSpPr>
        <p:spPr>
          <a:xfrm>
            <a:off x="381000" y="685800"/>
            <a:ext cx="6096000" cy="3429000"/>
          </a:xfrm>
          <a:ln/>
        </p:spPr>
      </p:sp>
      <p:sp>
        <p:nvSpPr>
          <p:cNvPr id="23555" name="Rectangle 3">
            <a:extLst>
              <a:ext uri="{FF2B5EF4-FFF2-40B4-BE49-F238E27FC236}">
                <a16:creationId xmlns:a16="http://schemas.microsoft.com/office/drawing/2014/main" id="{628A2E8D-1820-41F1-AEEE-BE74ECEF5C9B}"/>
              </a:ext>
            </a:extLst>
          </p:cNvPr>
          <p:cNvSpPr>
            <a:spLocks noGrp="1" noChangeArrowheads="1"/>
          </p:cNvSpPr>
          <p:nvPr>
            <p:ph type="body" idx="1"/>
          </p:nvPr>
        </p:nvSpPr>
        <p:spPr/>
        <p:txBody>
          <a:bodyPr/>
          <a:lstStyle/>
          <a:p>
            <a:r>
              <a:rPr lang="en-US" altLang="en-US" sz="1200" dirty="0">
                <a:latin typeface="Times New Roman" panose="02020603050405020304" pitchFamily="18" charset="0"/>
                <a:cs typeface="Times New Roman" panose="02020603050405020304" pitchFamily="18" charset="0"/>
              </a:rPr>
              <a:t>    1. But when they saw it, they all complained, saying, </a:t>
            </a:r>
            <a:r>
              <a:rPr lang="en-US" sz="1200" dirty="0">
                <a:latin typeface="Times New Roman" panose="02020603050405020304" pitchFamily="18" charset="0"/>
                <a:cs typeface="Times New Roman" panose="02020603050405020304" pitchFamily="18" charset="0"/>
              </a:rPr>
              <a:t>So he made haste and came down, and received Him joyfully. </a:t>
            </a: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&gt;&gt;&gt;&gt;&gt;&gt;&gt;&gt;&gt;&gt;&gt;&gt;&gt;&gt;&gt;&gt;&gt;&gt;&gt;&gt;&gt;&gt;</a:t>
            </a:r>
          </a:p>
          <a:p>
            <a:r>
              <a:rPr lang="en-US" sz="1200" dirty="0">
                <a:latin typeface="Times New Roman" panose="02020603050405020304" pitchFamily="18" charset="0"/>
                <a:cs typeface="Times New Roman" panose="02020603050405020304" pitchFamily="18" charset="0"/>
              </a:rPr>
              <a:t>    2. But when they saw it, they all complained, saying, "He has gone to be a guest with a man who is a sinner." </a:t>
            </a: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&gt;&gt;&gt;&gt;&gt;&gt;&gt;&gt;&gt;&gt;&gt;&gt;&gt;&gt;&gt;&gt;&gt;&gt;&gt;&gt;&gt;&gt;</a:t>
            </a:r>
          </a:p>
          <a:p>
            <a:r>
              <a:rPr lang="en-US" sz="1200" dirty="0">
                <a:latin typeface="Times New Roman" panose="02020603050405020304" pitchFamily="18" charset="0"/>
                <a:cs typeface="Times New Roman" panose="02020603050405020304" pitchFamily="18" charset="0"/>
              </a:rPr>
              <a:t>    3. Then Zacchaeus stood and said to the Lord, "Look, Lord, I give half of my goods to the poor; and if I have taken anything from anyone by false accusation, I restore fourfold." </a:t>
            </a: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&gt;&gt;&gt;&gt;&gt;&gt;&gt;&gt;&gt;&gt;&gt;&gt;&gt;&gt;&gt;&gt;&gt;&gt;&gt;&gt;&gt;&gt;</a:t>
            </a:r>
          </a:p>
          <a:p>
            <a:r>
              <a:rPr lang="en-US" sz="1200" dirty="0">
                <a:latin typeface="Times New Roman" panose="02020603050405020304" pitchFamily="18" charset="0"/>
                <a:cs typeface="Times New Roman" panose="02020603050405020304" pitchFamily="18" charset="0"/>
              </a:rPr>
              <a:t>    4. And Jesus said to him, "Today salvation has come to this house, because he also is a son of Abraham; for the Son of Man has come to seek and to save that which was lost." (</a:t>
            </a:r>
            <a:r>
              <a:rPr lang="en-US" sz="1200" b="1" dirty="0">
                <a:latin typeface="Times New Roman" panose="02020603050405020304" pitchFamily="18" charset="0"/>
                <a:cs typeface="Times New Roman" panose="02020603050405020304" pitchFamily="18" charset="0"/>
              </a:rPr>
              <a:t>Luke 19:1-10</a:t>
            </a:r>
            <a:r>
              <a:rPr lang="en-US" sz="1200" dirty="0">
                <a:latin typeface="Times New Roman" panose="02020603050405020304" pitchFamily="18" charset="0"/>
                <a:cs typeface="Times New Roman" panose="02020603050405020304" pitchFamily="18" charset="0"/>
              </a:rPr>
              <a:t>)</a:t>
            </a:r>
          </a:p>
          <a:p>
            <a:r>
              <a:rPr lang="en-US" altLang="en-US" sz="1200" dirty="0">
                <a:latin typeface="Times New Roman" panose="02020603050405020304" pitchFamily="18" charset="0"/>
                <a:cs typeface="Times New Roman" panose="02020603050405020304" pitchFamily="18" charset="0"/>
              </a:rPr>
              <a:t>        a. Does this mean that we not be the only ones in Heaven?</a:t>
            </a:r>
          </a:p>
          <a:p>
            <a:r>
              <a:rPr lang="en-US" altLang="en-US" sz="1200" dirty="0">
                <a:latin typeface="Times New Roman" panose="02020603050405020304" pitchFamily="18" charset="0"/>
                <a:cs typeface="Times New Roman" panose="02020603050405020304" pitchFamily="18" charset="0"/>
              </a:rPr>
              <a:t>        b. You bet it does!</a:t>
            </a: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921832-6A09-465C-8634-3F4E1E92D882}"/>
              </a:ext>
            </a:extLst>
          </p:cNvPr>
          <p:cNvSpPr>
            <a:spLocks noGrp="1" noChangeArrowheads="1"/>
          </p:cNvSpPr>
          <p:nvPr>
            <p:ph type="sldNum" sz="quarter" idx="5"/>
          </p:nvPr>
        </p:nvSpPr>
        <p:spPr>
          <a:ln/>
        </p:spPr>
        <p:txBody>
          <a:bodyPr/>
          <a:lstStyle/>
          <a:p>
            <a:fld id="{99B177DC-D608-4FBE-8636-8A5D84C3D82E}" type="slidenum">
              <a:rPr lang="en-US" altLang="en-US"/>
              <a:pPr/>
              <a:t>6</a:t>
            </a:fld>
            <a:endParaRPr lang="en-US" altLang="en-US"/>
          </a:p>
        </p:txBody>
      </p:sp>
      <p:sp>
        <p:nvSpPr>
          <p:cNvPr id="21506" name="Rectangle 2">
            <a:extLst>
              <a:ext uri="{FF2B5EF4-FFF2-40B4-BE49-F238E27FC236}">
                <a16:creationId xmlns:a16="http://schemas.microsoft.com/office/drawing/2014/main" id="{FB1B5B65-6C03-49E8-B36F-583E03F55515}"/>
              </a:ext>
            </a:extLst>
          </p:cNvPr>
          <p:cNvSpPr>
            <a:spLocks noGrp="1" noRot="1" noChangeAspect="1" noChangeArrowheads="1" noTextEdit="1"/>
          </p:cNvSpPr>
          <p:nvPr>
            <p:ph type="sldImg"/>
          </p:nvPr>
        </p:nvSpPr>
        <p:spPr>
          <a:xfrm>
            <a:off x="381000" y="685800"/>
            <a:ext cx="6096000" cy="3429000"/>
          </a:xfrm>
          <a:ln/>
        </p:spPr>
      </p:sp>
      <p:sp>
        <p:nvSpPr>
          <p:cNvPr id="21507" name="Rectangle 3">
            <a:extLst>
              <a:ext uri="{FF2B5EF4-FFF2-40B4-BE49-F238E27FC236}">
                <a16:creationId xmlns:a16="http://schemas.microsoft.com/office/drawing/2014/main" id="{F8D50F03-9065-476A-9297-AB5AC013B086}"/>
              </a:ext>
            </a:extLst>
          </p:cNvPr>
          <p:cNvSpPr>
            <a:spLocks noGrp="1" noChangeArrowheads="1"/>
          </p:cNvSpPr>
          <p:nvPr>
            <p:ph type="body" idx="1"/>
          </p:nvPr>
        </p:nvSpPr>
        <p:spPr/>
        <p:txBody>
          <a:bodyPr/>
          <a:lstStyle/>
          <a:p>
            <a:r>
              <a:rPr lang="en-US" altLang="en-US" sz="1200" dirty="0">
                <a:latin typeface="Times New Roman" panose="02020603050405020304" pitchFamily="18" charset="0"/>
                <a:cs typeface="Times New Roman" panose="02020603050405020304" pitchFamily="18" charset="0"/>
              </a:rPr>
              <a:t>Zacchaeus was a wee little man, and a wee little man was he.</a:t>
            </a:r>
            <a:br>
              <a:rPr lang="en-US" altLang="en-US" sz="1200" dirty="0">
                <a:latin typeface="Times New Roman" panose="02020603050405020304" pitchFamily="18" charset="0"/>
                <a:cs typeface="Times New Roman" panose="02020603050405020304" pitchFamily="18" charset="0"/>
              </a:rPr>
            </a:br>
            <a:r>
              <a:rPr lang="en-US" altLang="en-US" sz="1200" dirty="0">
                <a:latin typeface="Times New Roman" panose="02020603050405020304" pitchFamily="18" charset="0"/>
                <a:cs typeface="Times New Roman" panose="02020603050405020304" pitchFamily="18" charset="0"/>
              </a:rPr>
              <a:t>He climbed up in the sycamore tree, for the Savior he wanted to see.</a:t>
            </a:r>
            <a:br>
              <a:rPr lang="en-US" altLang="en-US" sz="1200" dirty="0">
                <a:latin typeface="Times New Roman" panose="02020603050405020304" pitchFamily="18" charset="0"/>
                <a:cs typeface="Times New Roman" panose="02020603050405020304" pitchFamily="18" charset="0"/>
              </a:rPr>
            </a:br>
            <a:r>
              <a:rPr lang="en-US" altLang="en-US" sz="1200" dirty="0">
                <a:latin typeface="Times New Roman" panose="02020603050405020304" pitchFamily="18" charset="0"/>
                <a:cs typeface="Times New Roman" panose="02020603050405020304" pitchFamily="18" charset="0"/>
              </a:rPr>
              <a:t>And as the Savior came walking by, He looked up in the tree. </a:t>
            </a:r>
            <a:br>
              <a:rPr lang="en-US" altLang="en-US" sz="1200" dirty="0">
                <a:latin typeface="Times New Roman" panose="02020603050405020304" pitchFamily="18" charset="0"/>
                <a:cs typeface="Times New Roman" panose="02020603050405020304" pitchFamily="18" charset="0"/>
              </a:rPr>
            </a:br>
            <a:r>
              <a:rPr lang="en-US" altLang="en-US" sz="1200" dirty="0">
                <a:latin typeface="Times New Roman" panose="02020603050405020304" pitchFamily="18" charset="0"/>
                <a:cs typeface="Times New Roman" panose="02020603050405020304" pitchFamily="18" charset="0"/>
              </a:rPr>
              <a:t>And he said, Zacchaeus, you come down from there, </a:t>
            </a:r>
            <a:br>
              <a:rPr lang="en-US" altLang="en-US" sz="1200" dirty="0">
                <a:latin typeface="Times New Roman" panose="02020603050405020304" pitchFamily="18" charset="0"/>
                <a:cs typeface="Times New Roman" panose="02020603050405020304" pitchFamily="18" charset="0"/>
              </a:rPr>
            </a:br>
            <a:r>
              <a:rPr lang="en-US" altLang="en-US" sz="1200" dirty="0">
                <a:latin typeface="Times New Roman" panose="02020603050405020304" pitchFamily="18" charset="0"/>
                <a:cs typeface="Times New Roman" panose="02020603050405020304" pitchFamily="18" charset="0"/>
              </a:rPr>
              <a:t>for I’m going to your house today. </a:t>
            </a:r>
            <a:br>
              <a:rPr lang="en-US" altLang="en-US" sz="1200" dirty="0">
                <a:latin typeface="Times New Roman" panose="02020603050405020304" pitchFamily="18" charset="0"/>
                <a:cs typeface="Times New Roman" panose="02020603050405020304" pitchFamily="18" charset="0"/>
              </a:rPr>
            </a:br>
            <a:r>
              <a:rPr lang="en-US" altLang="en-US" sz="1200" dirty="0">
                <a:latin typeface="Times New Roman" panose="02020603050405020304" pitchFamily="18" charset="0"/>
                <a:cs typeface="Times New Roman" panose="02020603050405020304" pitchFamily="18" charset="0"/>
              </a:rPr>
              <a:t>For I’m going to your house today.</a:t>
            </a: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18B956A-B2C1-4615-B9E7-617074D9B226}"/>
              </a:ext>
            </a:extLst>
          </p:cNvPr>
          <p:cNvSpPr>
            <a:spLocks noGrp="1" noChangeArrowheads="1"/>
          </p:cNvSpPr>
          <p:nvPr>
            <p:ph type="sldNum" sz="quarter" idx="5"/>
          </p:nvPr>
        </p:nvSpPr>
        <p:spPr>
          <a:ln/>
        </p:spPr>
        <p:txBody>
          <a:bodyPr/>
          <a:lstStyle/>
          <a:p>
            <a:fld id="{B166188F-8449-47FB-8210-AF74EE5A892B}" type="slidenum">
              <a:rPr lang="en-US" altLang="en-US"/>
              <a:pPr/>
              <a:t>7</a:t>
            </a:fld>
            <a:endParaRPr lang="en-US" altLang="en-US"/>
          </a:p>
        </p:txBody>
      </p:sp>
      <p:sp>
        <p:nvSpPr>
          <p:cNvPr id="24578" name="Rectangle 2">
            <a:extLst>
              <a:ext uri="{FF2B5EF4-FFF2-40B4-BE49-F238E27FC236}">
                <a16:creationId xmlns:a16="http://schemas.microsoft.com/office/drawing/2014/main" id="{A90E2D6B-995E-496D-983D-8373C62F34A7}"/>
              </a:ext>
            </a:extLst>
          </p:cNvPr>
          <p:cNvSpPr>
            <a:spLocks noGrp="1" noRot="1" noChangeAspect="1" noChangeArrowheads="1" noTextEdit="1"/>
          </p:cNvSpPr>
          <p:nvPr>
            <p:ph type="sldImg"/>
          </p:nvPr>
        </p:nvSpPr>
        <p:spPr>
          <a:xfrm>
            <a:off x="381000" y="685800"/>
            <a:ext cx="6096000" cy="3429000"/>
          </a:xfrm>
          <a:ln/>
        </p:spPr>
      </p:sp>
      <p:sp>
        <p:nvSpPr>
          <p:cNvPr id="24579" name="Rectangle 3">
            <a:extLst>
              <a:ext uri="{FF2B5EF4-FFF2-40B4-BE49-F238E27FC236}">
                <a16:creationId xmlns:a16="http://schemas.microsoft.com/office/drawing/2014/main" id="{A96217E1-F821-4EFC-9E4F-81E3922AF73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E5D2270-493C-4681-B79C-CFB9D19A63C6}"/>
              </a:ext>
            </a:extLst>
          </p:cNvPr>
          <p:cNvSpPr>
            <a:spLocks noGrp="1" noChangeArrowheads="1"/>
          </p:cNvSpPr>
          <p:nvPr>
            <p:ph type="sldNum" sz="quarter" idx="5"/>
          </p:nvPr>
        </p:nvSpPr>
        <p:spPr>
          <a:ln/>
        </p:spPr>
        <p:txBody>
          <a:bodyPr/>
          <a:lstStyle/>
          <a:p>
            <a:fld id="{64BAF9F6-F57C-49DC-8E81-22F81D87AFBA}" type="slidenum">
              <a:rPr lang="en-US" altLang="en-US"/>
              <a:pPr/>
              <a:t>8</a:t>
            </a:fld>
            <a:endParaRPr lang="en-US" altLang="en-US"/>
          </a:p>
        </p:txBody>
      </p:sp>
      <p:sp>
        <p:nvSpPr>
          <p:cNvPr id="25602" name="Rectangle 2">
            <a:extLst>
              <a:ext uri="{FF2B5EF4-FFF2-40B4-BE49-F238E27FC236}">
                <a16:creationId xmlns:a16="http://schemas.microsoft.com/office/drawing/2014/main" id="{B5C7F663-DB33-4BD6-875A-4BD96CFFBB24}"/>
              </a:ext>
            </a:extLst>
          </p:cNvPr>
          <p:cNvSpPr>
            <a:spLocks noGrp="1" noRot="1" noChangeAspect="1" noChangeArrowheads="1" noTextEdit="1"/>
          </p:cNvSpPr>
          <p:nvPr>
            <p:ph type="sldImg"/>
          </p:nvPr>
        </p:nvSpPr>
        <p:spPr>
          <a:xfrm>
            <a:off x="381000" y="685800"/>
            <a:ext cx="6096000" cy="3429000"/>
          </a:xfrm>
          <a:ln/>
        </p:spPr>
      </p:sp>
      <p:sp>
        <p:nvSpPr>
          <p:cNvPr id="25603" name="Rectangle 3">
            <a:extLst>
              <a:ext uri="{FF2B5EF4-FFF2-40B4-BE49-F238E27FC236}">
                <a16:creationId xmlns:a16="http://schemas.microsoft.com/office/drawing/2014/main" id="{A02E0470-8715-4389-83E3-8C25ABD18D1A}"/>
              </a:ext>
            </a:extLst>
          </p:cNvPr>
          <p:cNvSpPr>
            <a:spLocks noGrp="1" noChangeArrowheads="1"/>
          </p:cNvSpPr>
          <p:nvPr>
            <p:ph type="body" idx="1"/>
          </p:nvPr>
        </p:nvSpPr>
        <p:spPr/>
        <p:txBody>
          <a:bodyPr/>
          <a:lstStyle/>
          <a:p>
            <a:pPr marL="0" indent="0">
              <a:lnSpc>
                <a:spcPct val="80000"/>
              </a:lnSpc>
              <a:buFontTx/>
              <a:buNone/>
            </a:pPr>
            <a:r>
              <a:rPr lang="en-US" altLang="en-US" sz="1200" dirty="0">
                <a:latin typeface="Times New Roman" panose="02020603050405020304" pitchFamily="18" charset="0"/>
                <a:cs typeface="Times New Roman" panose="02020603050405020304" pitchFamily="18" charset="0"/>
              </a:rPr>
              <a:t>    1. (</a:t>
            </a:r>
            <a:r>
              <a:rPr lang="en-US" altLang="en-US" sz="1200" b="1" dirty="0">
                <a:latin typeface="Times New Roman" panose="02020603050405020304" pitchFamily="18" charset="0"/>
                <a:cs typeface="Times New Roman" panose="02020603050405020304" pitchFamily="18" charset="0"/>
              </a:rPr>
              <a:t>1 Sam 9:1-2</a:t>
            </a:r>
            <a:r>
              <a:rPr lang="en-US" altLang="en-US" sz="1200" dirty="0">
                <a:latin typeface="Times New Roman" panose="02020603050405020304" pitchFamily="18" charset="0"/>
                <a:cs typeface="Times New Roman" panose="02020603050405020304" pitchFamily="18" charset="0"/>
              </a:rPr>
              <a:t>) </a:t>
            </a:r>
            <a:r>
              <a:rPr lang="en-US" altLang="en-US" sz="1200" i="1" dirty="0">
                <a:latin typeface="Times New Roman" panose="02020603050405020304" pitchFamily="18" charset="0"/>
                <a:cs typeface="Times New Roman" panose="02020603050405020304" pitchFamily="18" charset="0"/>
              </a:rPr>
              <a:t>Saul, from his shoulders upward he was taller than any of the people.</a:t>
            </a:r>
          </a:p>
          <a:p>
            <a:pPr marL="0" indent="0">
              <a:lnSpc>
                <a:spcPct val="80000"/>
              </a:lnSpc>
              <a:buFontTx/>
              <a:buNone/>
            </a:pPr>
            <a:r>
              <a:rPr lang="en-US" altLang="en-US" sz="1200" dirty="0">
                <a:latin typeface="Times New Roman" panose="02020603050405020304" pitchFamily="18" charset="0"/>
                <a:cs typeface="Times New Roman" panose="02020603050405020304" pitchFamily="18" charset="0"/>
              </a:rPr>
              <a:t>&gt;&gt;&gt;&gt;&gt;&gt;&gt;&gt;&gt;&gt;&gt;&gt;&gt;&gt;&gt;&gt;</a:t>
            </a:r>
          </a:p>
          <a:p>
            <a:pPr marL="0" indent="0">
              <a:lnSpc>
                <a:spcPct val="80000"/>
              </a:lnSpc>
              <a:buFontTx/>
              <a:buNone/>
            </a:pPr>
            <a:r>
              <a:rPr lang="en-US" altLang="en-US" sz="1200" dirty="0">
                <a:latin typeface="Times New Roman" panose="02020603050405020304" pitchFamily="18" charset="0"/>
                <a:cs typeface="Times New Roman" panose="02020603050405020304" pitchFamily="18" charset="0"/>
              </a:rPr>
              <a:t>    2. (</a:t>
            </a:r>
            <a:r>
              <a:rPr lang="en-US" altLang="en-US" sz="1200" b="1" dirty="0">
                <a:latin typeface="Times New Roman" panose="02020603050405020304" pitchFamily="18" charset="0"/>
                <a:cs typeface="Times New Roman" panose="02020603050405020304" pitchFamily="18" charset="0"/>
              </a:rPr>
              <a:t>1 Sam 16:7</a:t>
            </a:r>
            <a:r>
              <a:rPr lang="en-US" altLang="en-US" sz="1200" dirty="0">
                <a:latin typeface="Times New Roman" panose="02020603050405020304" pitchFamily="18" charset="0"/>
                <a:cs typeface="Times New Roman" panose="02020603050405020304" pitchFamily="18" charset="0"/>
              </a:rPr>
              <a:t>)  But the LORD said to Samuel, "</a:t>
            </a:r>
            <a:r>
              <a:rPr lang="en-US" altLang="en-US" sz="1200" i="1" dirty="0">
                <a:latin typeface="Times New Roman" panose="02020603050405020304" pitchFamily="18" charset="0"/>
                <a:cs typeface="Times New Roman" panose="02020603050405020304" pitchFamily="18" charset="0"/>
              </a:rPr>
              <a:t>Do not look at his appearance or at the height of his stature, because I have refused him. For the Lord does not see as man sees; for man looks at the outward appearance, but the LORD looks at the heart.“</a:t>
            </a:r>
          </a:p>
          <a:p>
            <a:pPr marL="0" indent="0">
              <a:lnSpc>
                <a:spcPct val="80000"/>
              </a:lnSpc>
              <a:buFontTx/>
              <a:buNone/>
            </a:pPr>
            <a:r>
              <a:rPr lang="en-US" altLang="en-US" sz="1200" dirty="0">
                <a:latin typeface="Times New Roman" panose="02020603050405020304" pitchFamily="18" charset="0"/>
                <a:cs typeface="Times New Roman" panose="02020603050405020304" pitchFamily="18" charset="0"/>
              </a:rPr>
              <a:t>&gt;&gt;&gt;&gt;&gt;&gt;&gt;&gt;&gt;&gt;&gt;&gt;&gt;&gt;&gt;&gt;</a:t>
            </a:r>
          </a:p>
          <a:p>
            <a:pPr marL="0" indent="0">
              <a:lnSpc>
                <a:spcPct val="80000"/>
              </a:lnSpc>
              <a:buFontTx/>
              <a:buNone/>
            </a:pPr>
            <a:r>
              <a:rPr lang="en-US" altLang="en-US" sz="1200" dirty="0">
                <a:latin typeface="Times New Roman" panose="02020603050405020304" pitchFamily="18" charset="0"/>
                <a:cs typeface="Times New Roman" panose="02020603050405020304" pitchFamily="18" charset="0"/>
              </a:rPr>
              <a:t>    3. (</a:t>
            </a:r>
            <a:r>
              <a:rPr lang="en-US" altLang="en-US" sz="1200" b="1" dirty="0">
                <a:latin typeface="Times New Roman" panose="02020603050405020304" pitchFamily="18" charset="0"/>
                <a:cs typeface="Times New Roman" panose="02020603050405020304" pitchFamily="18" charset="0"/>
              </a:rPr>
              <a:t>John 7:24</a:t>
            </a:r>
            <a:r>
              <a:rPr lang="en-US" altLang="en-US" sz="1200" dirty="0">
                <a:latin typeface="Times New Roman" panose="02020603050405020304" pitchFamily="18" charset="0"/>
                <a:cs typeface="Times New Roman" panose="02020603050405020304" pitchFamily="18" charset="0"/>
              </a:rPr>
              <a:t>)  </a:t>
            </a:r>
            <a:r>
              <a:rPr lang="en-US" altLang="en-US" sz="1200" i="1" dirty="0">
                <a:latin typeface="Times New Roman" panose="02020603050405020304" pitchFamily="18" charset="0"/>
                <a:cs typeface="Times New Roman" panose="02020603050405020304" pitchFamily="18" charset="0"/>
              </a:rPr>
              <a:t>"Do not judge according to appearance, but judge with righteous judgment.“</a:t>
            </a:r>
          </a:p>
          <a:p>
            <a:pPr marL="0" indent="0">
              <a:lnSpc>
                <a:spcPct val="80000"/>
              </a:lnSpc>
              <a:buFontTx/>
              <a:buNone/>
            </a:pPr>
            <a:r>
              <a:rPr lang="en-US" altLang="en-US" sz="1200" dirty="0">
                <a:latin typeface="Times New Roman" panose="02020603050405020304" pitchFamily="18" charset="0"/>
                <a:cs typeface="Times New Roman" panose="02020603050405020304" pitchFamily="18" charset="0"/>
              </a:rPr>
              <a:t>&gt;&gt;&gt;&gt;&gt;&gt;&gt;&gt;&gt;&gt;&gt;&gt;&gt;&gt;&gt;&gt;</a:t>
            </a:r>
          </a:p>
          <a:p>
            <a:pPr marL="0" indent="0">
              <a:lnSpc>
                <a:spcPct val="80000"/>
              </a:lnSpc>
              <a:buFontTx/>
              <a:buNone/>
            </a:pPr>
            <a:r>
              <a:rPr lang="en-US" altLang="en-US" sz="1200" dirty="0">
                <a:latin typeface="Times New Roman" panose="02020603050405020304" pitchFamily="18" charset="0"/>
                <a:cs typeface="Times New Roman" panose="02020603050405020304" pitchFamily="18" charset="0"/>
              </a:rPr>
              <a:t>    4. How do you think God saw Zacchaeus?</a:t>
            </a:r>
            <a:endParaRPr lang="en-US" altLang="en-US" sz="1200" b="1" dirty="0"/>
          </a:p>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34933B-20D1-40A8-A0CE-F327B9D68170}"/>
              </a:ext>
            </a:extLst>
          </p:cNvPr>
          <p:cNvSpPr>
            <a:spLocks noGrp="1" noChangeArrowheads="1"/>
          </p:cNvSpPr>
          <p:nvPr>
            <p:ph type="sldNum" sz="quarter" idx="5"/>
          </p:nvPr>
        </p:nvSpPr>
        <p:spPr>
          <a:ln/>
        </p:spPr>
        <p:txBody>
          <a:bodyPr/>
          <a:lstStyle/>
          <a:p>
            <a:fld id="{018111BB-9029-45DC-8D53-253A9ADDAF61}" type="slidenum">
              <a:rPr lang="en-US" altLang="en-US"/>
              <a:pPr/>
              <a:t>9</a:t>
            </a:fld>
            <a:endParaRPr lang="en-US" altLang="en-US"/>
          </a:p>
        </p:txBody>
      </p:sp>
      <p:sp>
        <p:nvSpPr>
          <p:cNvPr id="26626" name="Rectangle 2">
            <a:extLst>
              <a:ext uri="{FF2B5EF4-FFF2-40B4-BE49-F238E27FC236}">
                <a16:creationId xmlns:a16="http://schemas.microsoft.com/office/drawing/2014/main" id="{AEEAAD7B-1631-4B3F-BFF7-6BE5F1B4CAFC}"/>
              </a:ext>
            </a:extLst>
          </p:cNvPr>
          <p:cNvSpPr>
            <a:spLocks noGrp="1" noRot="1" noChangeAspect="1" noChangeArrowheads="1" noTextEdit="1"/>
          </p:cNvSpPr>
          <p:nvPr>
            <p:ph type="sldImg"/>
          </p:nvPr>
        </p:nvSpPr>
        <p:spPr>
          <a:xfrm>
            <a:off x="381000" y="685800"/>
            <a:ext cx="6096000" cy="3429000"/>
          </a:xfrm>
          <a:ln/>
        </p:spPr>
      </p:sp>
      <p:sp>
        <p:nvSpPr>
          <p:cNvPr id="26627" name="Rectangle 3">
            <a:extLst>
              <a:ext uri="{FF2B5EF4-FFF2-40B4-BE49-F238E27FC236}">
                <a16:creationId xmlns:a16="http://schemas.microsoft.com/office/drawing/2014/main" id="{84090570-0724-44F7-BF9D-82E6B149D359}"/>
              </a:ext>
            </a:extLst>
          </p:cNvPr>
          <p:cNvSpPr>
            <a:spLocks noGrp="1" noChangeArrowheads="1"/>
          </p:cNvSpPr>
          <p:nvPr>
            <p:ph type="body" idx="1"/>
          </p:nvPr>
        </p:nvSpPr>
        <p:spPr/>
        <p:txBody>
          <a:bodyPr/>
          <a:lstStyle/>
          <a:p>
            <a:r>
              <a:rPr lang="en-US" altLang="en-US" sz="1200" b="0" dirty="0">
                <a:solidFill>
                  <a:srgbClr val="CC0000"/>
                </a:solidFill>
                <a:latin typeface="Times New Roman" panose="02020603050405020304" pitchFamily="18" charset="0"/>
                <a:cs typeface="Times New Roman" panose="02020603050405020304" pitchFamily="18" charset="0"/>
              </a:rPr>
              <a:t>Zacchaeus Was A Big Man In Many Ways</a:t>
            </a:r>
            <a:endParaRPr lang="en-US" altLang="en-US" b="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973698B-08D9-4B6B-B2E4-57F1332FECC7}"/>
              </a:ext>
            </a:extLst>
          </p:cNvPr>
          <p:cNvSpPr>
            <a:spLocks noGrp="1" noChangeArrowheads="1"/>
          </p:cNvSpPr>
          <p:nvPr>
            <p:ph type="sldNum" sz="quarter" idx="5"/>
          </p:nvPr>
        </p:nvSpPr>
        <p:spPr>
          <a:ln/>
        </p:spPr>
        <p:txBody>
          <a:bodyPr/>
          <a:lstStyle/>
          <a:p>
            <a:fld id="{796DADC5-00B6-4A6D-ABBE-6C1DE4E741C8}" type="slidenum">
              <a:rPr lang="en-US" altLang="en-US"/>
              <a:pPr/>
              <a:t>10</a:t>
            </a:fld>
            <a:endParaRPr lang="en-US" altLang="en-US"/>
          </a:p>
        </p:txBody>
      </p:sp>
      <p:sp>
        <p:nvSpPr>
          <p:cNvPr id="27650" name="Rectangle 2">
            <a:extLst>
              <a:ext uri="{FF2B5EF4-FFF2-40B4-BE49-F238E27FC236}">
                <a16:creationId xmlns:a16="http://schemas.microsoft.com/office/drawing/2014/main" id="{4097F36C-6A99-4FD5-AA6D-C5F9DBE6F57E}"/>
              </a:ext>
            </a:extLst>
          </p:cNvPr>
          <p:cNvSpPr>
            <a:spLocks noGrp="1" noRot="1" noChangeAspect="1" noChangeArrowheads="1" noTextEdit="1"/>
          </p:cNvSpPr>
          <p:nvPr>
            <p:ph type="sldImg"/>
          </p:nvPr>
        </p:nvSpPr>
        <p:spPr>
          <a:xfrm>
            <a:off x="381000" y="685800"/>
            <a:ext cx="6096000" cy="3429000"/>
          </a:xfrm>
          <a:ln/>
        </p:spPr>
      </p:sp>
      <p:sp>
        <p:nvSpPr>
          <p:cNvPr id="27651" name="Rectangle 3">
            <a:extLst>
              <a:ext uri="{FF2B5EF4-FFF2-40B4-BE49-F238E27FC236}">
                <a16:creationId xmlns:a16="http://schemas.microsoft.com/office/drawing/2014/main" id="{F9769DFC-9EC5-41C5-A628-B638A96AD1A2}"/>
              </a:ext>
            </a:extLst>
          </p:cNvPr>
          <p:cNvSpPr>
            <a:spLocks noGrp="1" noChangeArrowheads="1"/>
          </p:cNvSpPr>
          <p:nvPr>
            <p:ph type="body" idx="1"/>
          </p:nvPr>
        </p:nvSpPr>
        <p:spPr/>
        <p:txBody>
          <a:bodyPr/>
          <a:lstStyle/>
          <a:p>
            <a:pPr marL="0" indent="0">
              <a:buFontTx/>
              <a:buNone/>
            </a:pPr>
            <a:r>
              <a:rPr lang="en-US" altLang="en-US" sz="1200" b="0" dirty="0">
                <a:solidFill>
                  <a:srgbClr val="CC0000"/>
                </a:solidFill>
                <a:latin typeface="Times New Roman" panose="02020603050405020304" pitchFamily="18" charset="0"/>
                <a:cs typeface="Times New Roman" panose="02020603050405020304" pitchFamily="18" charset="0"/>
              </a:rPr>
              <a:t>    1. It Takes A Big Man To Reach Upward (to climb) (</a:t>
            </a:r>
            <a:r>
              <a:rPr lang="en-US" altLang="en-US" sz="1200" b="1" dirty="0">
                <a:solidFill>
                  <a:srgbClr val="CC0000"/>
                </a:solidFill>
                <a:latin typeface="Times New Roman" panose="02020603050405020304" pitchFamily="18" charset="0"/>
                <a:cs typeface="Times New Roman" panose="02020603050405020304" pitchFamily="18" charset="0"/>
              </a:rPr>
              <a:t>1-4</a:t>
            </a:r>
            <a:r>
              <a:rPr lang="en-US" altLang="en-US" sz="1200" b="0" dirty="0">
                <a:solidFill>
                  <a:srgbClr val="CC0000"/>
                </a:solidFill>
                <a:latin typeface="Times New Roman" panose="02020603050405020304" pitchFamily="18" charset="0"/>
                <a:cs typeface="Times New Roman" panose="02020603050405020304" pitchFamily="18" charset="0"/>
              </a:rPr>
              <a:t>)</a:t>
            </a:r>
          </a:p>
          <a:p>
            <a:pPr marL="0" indent="0">
              <a:buFontTx/>
              <a:buNone/>
            </a:pPr>
            <a:r>
              <a:rPr lang="en-US" altLang="en-US" sz="1200" b="0" dirty="0">
                <a:solidFill>
                  <a:srgbClr val="CC0000"/>
                </a:solidFill>
                <a:latin typeface="Times New Roman" panose="02020603050405020304" pitchFamily="18" charset="0"/>
                <a:cs typeface="Times New Roman" panose="02020603050405020304" pitchFamily="18" charset="0"/>
              </a:rPr>
              <a:t>&gt;&gt;&gt;&gt;&gt;&gt;&gt;&gt;&gt;&gt;&gt;&gt;&gt;&gt;&gt;&gt;&gt;&gt;</a:t>
            </a:r>
          </a:p>
          <a:p>
            <a:pPr marL="0" indent="0">
              <a:lnSpc>
                <a:spcPct val="80000"/>
              </a:lnSpc>
              <a:buFontTx/>
              <a:buNone/>
            </a:pPr>
            <a:r>
              <a:rPr lang="en-US" altLang="en-US" sz="1200" dirty="0">
                <a:latin typeface="Times New Roman" panose="02020603050405020304" pitchFamily="18" charset="0"/>
                <a:cs typeface="Times New Roman" panose="02020603050405020304" pitchFamily="18" charset="0"/>
              </a:rPr>
              <a:t>    2. How humbling it must have been for Zacchaeus to climb up in that tree to be able to get a glimpse of Jesus. </a:t>
            </a:r>
          </a:p>
          <a:p>
            <a:pPr marL="0" indent="0">
              <a:lnSpc>
                <a:spcPct val="80000"/>
              </a:lnSpc>
              <a:buFontTx/>
              <a:buNone/>
            </a:pPr>
            <a:r>
              <a:rPr lang="en-US" altLang="en-US" sz="1200" dirty="0">
                <a:latin typeface="Times New Roman" panose="02020603050405020304" pitchFamily="18" charset="0"/>
                <a:cs typeface="Times New Roman" panose="02020603050405020304" pitchFamily="18" charset="0"/>
              </a:rPr>
              <a:t>&gt;&gt;&gt;&gt;&gt;&gt;&gt;&gt;&gt;&gt;&gt;&gt;&gt;&gt;&gt;&gt;&gt;&gt;</a:t>
            </a:r>
          </a:p>
          <a:p>
            <a:pPr marL="0" indent="0">
              <a:lnSpc>
                <a:spcPct val="80000"/>
              </a:lnSpc>
              <a:buFontTx/>
              <a:buNone/>
            </a:pPr>
            <a:r>
              <a:rPr lang="en-US" altLang="en-US" sz="1200" dirty="0">
                <a:latin typeface="Times New Roman" panose="02020603050405020304" pitchFamily="18" charset="0"/>
                <a:cs typeface="Times New Roman" panose="02020603050405020304" pitchFamily="18" charset="0"/>
              </a:rPr>
              <a:t>    3. We all have an upward call from God  (</a:t>
            </a:r>
            <a:r>
              <a:rPr lang="en-US" altLang="en-US" sz="1200" b="1" dirty="0">
                <a:latin typeface="Times New Roman" panose="02020603050405020304" pitchFamily="18" charset="0"/>
                <a:cs typeface="Times New Roman" panose="02020603050405020304" pitchFamily="18" charset="0"/>
              </a:rPr>
              <a:t>Philippians 3:13-15</a:t>
            </a:r>
            <a:r>
              <a:rPr lang="en-US" altLang="en-US" sz="1200" dirty="0">
                <a:latin typeface="Times New Roman" panose="02020603050405020304" pitchFamily="18" charset="0"/>
                <a:cs typeface="Times New Roman" panose="02020603050405020304" pitchFamily="18" charset="0"/>
              </a:rPr>
              <a:t>) </a:t>
            </a:r>
          </a:p>
          <a:p>
            <a:pPr rtl="0"/>
            <a:r>
              <a:rPr lang="en-US" sz="1200" b="0" i="1" u="none" strike="noStrike" kern="1200" baseline="0" dirty="0">
                <a:solidFill>
                  <a:schemeClr val="tx1"/>
                </a:solidFill>
                <a:latin typeface="Arial Black" panose="020B0A04020102020204" pitchFamily="34" charset="0"/>
                <a:ea typeface="+mn-ea"/>
                <a:cs typeface="+mn-cs"/>
              </a:rPr>
              <a:t>I press toward the goal for the prize of the upward call of God in Christ Jesus. </a:t>
            </a:r>
            <a:r>
              <a:rPr lang="en-US" sz="1200" b="0" i="0" u="none" strike="noStrike" kern="1200" baseline="0" dirty="0">
                <a:solidFill>
                  <a:schemeClr val="tx1"/>
                </a:solidFill>
                <a:latin typeface="Arial Black" panose="020B0A04020102020204" pitchFamily="34" charset="0"/>
                <a:ea typeface="+mn-ea"/>
                <a:cs typeface="+mn-cs"/>
              </a:rPr>
              <a:t>(</a:t>
            </a:r>
            <a:r>
              <a:rPr lang="en-US" sz="1200" b="1" i="0" u="none" strike="noStrike" kern="1200" baseline="0" dirty="0">
                <a:solidFill>
                  <a:schemeClr val="tx1"/>
                </a:solidFill>
                <a:latin typeface="Arial Black" panose="020B0A04020102020204" pitchFamily="34" charset="0"/>
                <a:ea typeface="+mn-ea"/>
                <a:cs typeface="+mn-cs"/>
              </a:rPr>
              <a:t>Philippians 3:14</a:t>
            </a:r>
            <a:r>
              <a:rPr lang="en-US" sz="1200" b="0" i="0" u="none" strike="noStrike" kern="1200" baseline="0" dirty="0">
                <a:solidFill>
                  <a:schemeClr val="tx1"/>
                </a:solidFill>
                <a:latin typeface="Arial Black" panose="020B0A04020102020204" pitchFamily="34" charset="0"/>
                <a:ea typeface="+mn-ea"/>
                <a:cs typeface="+mn-cs"/>
              </a:rPr>
              <a:t>)</a:t>
            </a:r>
            <a:endParaRPr lang="en-US" altLang="en-US" sz="1200" dirty="0">
              <a:latin typeface="Times New Roman" panose="02020603050405020304" pitchFamily="18" charset="0"/>
              <a:cs typeface="Times New Roman" panose="02020603050405020304" pitchFamily="18" charset="0"/>
            </a:endParaRPr>
          </a:p>
          <a:p>
            <a:pPr marL="0" indent="0">
              <a:lnSpc>
                <a:spcPct val="80000"/>
              </a:lnSpc>
              <a:buFontTx/>
              <a:buNone/>
            </a:pPr>
            <a:r>
              <a:rPr lang="en-US" altLang="en-US" sz="1200" dirty="0">
                <a:latin typeface="Times New Roman" panose="02020603050405020304" pitchFamily="18" charset="0"/>
                <a:cs typeface="Times New Roman" panose="02020603050405020304" pitchFamily="18" charset="0"/>
              </a:rPr>
              <a:t>&gt;&gt;&gt;&gt;&gt;&gt;&gt;&gt;&gt;&gt;&gt;&gt;&gt;&gt;&gt;&gt;&gt;&gt;</a:t>
            </a:r>
          </a:p>
          <a:p>
            <a:pPr marL="0" indent="0">
              <a:lnSpc>
                <a:spcPct val="80000"/>
              </a:lnSpc>
              <a:buFontTx/>
              <a:buNone/>
            </a:pPr>
            <a:r>
              <a:rPr lang="en-US" altLang="en-US" sz="1200" dirty="0">
                <a:latin typeface="Times New Roman" panose="02020603050405020304" pitchFamily="18" charset="0"/>
                <a:cs typeface="Times New Roman" panose="02020603050405020304" pitchFamily="18" charset="0"/>
              </a:rPr>
              <a:t>    4. We all have an upward call to heaven  (</a:t>
            </a:r>
            <a:r>
              <a:rPr lang="en-US" altLang="en-US" sz="1200" b="1" dirty="0">
                <a:latin typeface="Times New Roman" panose="02020603050405020304" pitchFamily="18" charset="0"/>
                <a:cs typeface="Times New Roman" panose="02020603050405020304" pitchFamily="18" charset="0"/>
              </a:rPr>
              <a:t>Hebrews 3:1</a:t>
            </a:r>
            <a:r>
              <a:rPr lang="en-US" altLang="en-US" sz="1200" dirty="0">
                <a:latin typeface="Times New Roman" panose="02020603050405020304" pitchFamily="18" charset="0"/>
                <a:cs typeface="Times New Roman" panose="02020603050405020304" pitchFamily="18" charset="0"/>
              </a:rPr>
              <a:t>) </a:t>
            </a:r>
          </a:p>
          <a:p>
            <a:pPr rtl="0"/>
            <a:r>
              <a:rPr lang="en-US" sz="1200" b="0" i="1" u="none" strike="noStrike" kern="1200" baseline="0" dirty="0">
                <a:solidFill>
                  <a:schemeClr val="tx1"/>
                </a:solidFill>
                <a:latin typeface="Arial Black" panose="020B0A04020102020204" pitchFamily="34" charset="0"/>
                <a:ea typeface="+mn-ea"/>
                <a:cs typeface="+mn-cs"/>
              </a:rPr>
              <a:t>Therefore, holy brethren, partakers of the heavenly calling, consider the Apostle and High Priest of our confession, Christ Jesus, </a:t>
            </a:r>
            <a:r>
              <a:rPr lang="en-US" sz="1200" b="0" i="0" u="none" strike="noStrike" kern="1200" baseline="0" dirty="0">
                <a:solidFill>
                  <a:schemeClr val="tx1"/>
                </a:solidFill>
                <a:latin typeface="Arial Black" panose="020B0A04020102020204" pitchFamily="34" charset="0"/>
                <a:ea typeface="+mn-ea"/>
                <a:cs typeface="+mn-cs"/>
              </a:rPr>
              <a:t>(</a:t>
            </a:r>
            <a:r>
              <a:rPr lang="en-US" sz="1200" b="1" i="0" u="none" strike="noStrike" kern="1200" baseline="0" dirty="0">
                <a:solidFill>
                  <a:schemeClr val="tx1"/>
                </a:solidFill>
                <a:latin typeface="Arial Black" panose="020B0A04020102020204" pitchFamily="34" charset="0"/>
                <a:ea typeface="+mn-ea"/>
                <a:cs typeface="+mn-cs"/>
              </a:rPr>
              <a:t>Hebrews 3:1</a:t>
            </a:r>
            <a:r>
              <a:rPr lang="en-US" sz="1200" b="0" i="0" u="none" strike="noStrike" kern="1200" baseline="0" dirty="0">
                <a:solidFill>
                  <a:schemeClr val="tx1"/>
                </a:solidFill>
                <a:latin typeface="Arial Black" panose="020B0A04020102020204" pitchFamily="34" charset="0"/>
                <a:ea typeface="+mn-ea"/>
                <a:cs typeface="+mn-cs"/>
              </a:rPr>
              <a:t>)</a:t>
            </a:r>
            <a:endParaRPr lang="en-US" altLang="en-US" sz="1200" dirty="0">
              <a:latin typeface="Times New Roman" panose="02020603050405020304" pitchFamily="18" charset="0"/>
              <a:cs typeface="Times New Roman" panose="02020603050405020304" pitchFamily="18" charset="0"/>
            </a:endParaRPr>
          </a:p>
          <a:p>
            <a:pPr marL="0" indent="0">
              <a:lnSpc>
                <a:spcPct val="80000"/>
              </a:lnSpc>
              <a:buFontTx/>
              <a:buNone/>
            </a:pPr>
            <a:r>
              <a:rPr lang="en-US" altLang="en-US" sz="1200" dirty="0">
                <a:latin typeface="Times New Roman" panose="02020603050405020304" pitchFamily="18" charset="0"/>
                <a:cs typeface="Times New Roman" panose="02020603050405020304" pitchFamily="18" charset="0"/>
              </a:rPr>
              <a:t>&gt;&gt;&gt;&gt;&gt;&gt;&gt;&gt;&gt;&gt;&gt;&gt;&gt;&gt;&gt;&gt;&gt;&gt;</a:t>
            </a:r>
          </a:p>
          <a:p>
            <a:pPr marL="0" indent="0">
              <a:lnSpc>
                <a:spcPct val="80000"/>
              </a:lnSpc>
              <a:buFontTx/>
              <a:buNone/>
            </a:pPr>
            <a:r>
              <a:rPr lang="en-US" altLang="en-US" sz="1200" dirty="0">
                <a:latin typeface="Times New Roman" panose="02020603050405020304" pitchFamily="18" charset="0"/>
                <a:cs typeface="Times New Roman" panose="02020603050405020304" pitchFamily="18" charset="0"/>
              </a:rPr>
              <a:t>    5. We all have an upward call to be like Jesus (</a:t>
            </a:r>
            <a:r>
              <a:rPr lang="en-US" altLang="en-US" sz="1200" b="1" dirty="0">
                <a:latin typeface="Times New Roman" panose="02020603050405020304" pitchFamily="18" charset="0"/>
                <a:cs typeface="Times New Roman" panose="02020603050405020304" pitchFamily="18" charset="0"/>
              </a:rPr>
              <a:t>Romans 8:28-29</a:t>
            </a:r>
            <a:r>
              <a:rPr lang="en-US" altLang="en-US" sz="1200" dirty="0">
                <a:latin typeface="Times New Roman" panose="02020603050405020304" pitchFamily="18" charset="0"/>
                <a:cs typeface="Times New Roman" panose="02020603050405020304" pitchFamily="18" charset="0"/>
              </a:rPr>
              <a:t>) </a:t>
            </a:r>
          </a:p>
          <a:p>
            <a:pPr rtl="0"/>
            <a:r>
              <a:rPr lang="en-US" sz="1200" b="0" i="1" u="none" strike="noStrike" kern="1200" baseline="0" dirty="0">
                <a:solidFill>
                  <a:schemeClr val="tx1"/>
                </a:solidFill>
                <a:latin typeface="Arial Black" panose="020B0A04020102020204" pitchFamily="34" charset="0"/>
                <a:ea typeface="+mn-ea"/>
                <a:cs typeface="+mn-cs"/>
              </a:rPr>
              <a:t>For whom He foreknew, He also predestined to be conformed to the image of His Son, that He might be the firstborn among many brethren. </a:t>
            </a:r>
            <a:r>
              <a:rPr lang="en-US" sz="1200" b="0" i="0" u="none" strike="noStrike" kern="1200" baseline="0" dirty="0">
                <a:solidFill>
                  <a:schemeClr val="tx1"/>
                </a:solidFill>
                <a:latin typeface="Arial Black" panose="020B0A04020102020204" pitchFamily="34" charset="0"/>
                <a:ea typeface="+mn-ea"/>
                <a:cs typeface="+mn-cs"/>
              </a:rPr>
              <a:t>(</a:t>
            </a:r>
            <a:r>
              <a:rPr lang="en-US" sz="1200" b="1" i="0" u="none" strike="noStrike" kern="1200" baseline="0" dirty="0">
                <a:solidFill>
                  <a:schemeClr val="tx1"/>
                </a:solidFill>
                <a:latin typeface="Arial Black" panose="020B0A04020102020204" pitchFamily="34" charset="0"/>
                <a:ea typeface="+mn-ea"/>
                <a:cs typeface="+mn-cs"/>
              </a:rPr>
              <a:t>Romans 8:29</a:t>
            </a:r>
            <a:r>
              <a:rPr lang="en-US" sz="1200" b="0" i="0" u="none" strike="noStrike" kern="1200" baseline="0" dirty="0">
                <a:solidFill>
                  <a:schemeClr val="tx1"/>
                </a:solidFill>
                <a:latin typeface="Arial Black" panose="020B0A04020102020204" pitchFamily="34" charset="0"/>
                <a:ea typeface="+mn-ea"/>
                <a:cs typeface="+mn-cs"/>
              </a:rPr>
              <a:t>)</a:t>
            </a:r>
            <a:endParaRPr lang="en-US" altLang="en-US" sz="1200" dirty="0">
              <a:latin typeface="Times New Roman" panose="02020603050405020304" pitchFamily="18" charset="0"/>
              <a:cs typeface="Times New Roman" panose="02020603050405020304" pitchFamily="18" charset="0"/>
            </a:endParaRPr>
          </a:p>
          <a:p>
            <a:pPr marL="0" indent="0">
              <a:lnSpc>
                <a:spcPct val="80000"/>
              </a:lnSpc>
              <a:buFontTx/>
              <a:buNone/>
            </a:pPr>
            <a:r>
              <a:rPr lang="en-US" altLang="en-US" sz="1200" dirty="0">
                <a:latin typeface="Times New Roman" panose="02020603050405020304" pitchFamily="18" charset="0"/>
                <a:cs typeface="Times New Roman" panose="02020603050405020304" pitchFamily="18" charset="0"/>
              </a:rPr>
              <a:t>&gt;&gt;&gt;&gt;&gt;&gt;&gt;&gt;&gt;&gt;&gt;&gt;&gt;&gt;&gt;&gt;&gt;&gt;</a:t>
            </a:r>
          </a:p>
          <a:p>
            <a:pPr marL="0" indent="0">
              <a:lnSpc>
                <a:spcPct val="80000"/>
              </a:lnSpc>
              <a:buFontTx/>
              <a:buNone/>
            </a:pPr>
            <a:r>
              <a:rPr lang="en-US" altLang="en-US" sz="1200" dirty="0">
                <a:latin typeface="Times New Roman" panose="02020603050405020304" pitchFamily="18" charset="0"/>
                <a:cs typeface="Times New Roman" panose="02020603050405020304" pitchFamily="18" charset="0"/>
              </a:rPr>
              <a:t>    6. We all have an upward call to be like God  (</a:t>
            </a:r>
            <a:r>
              <a:rPr lang="en-US" altLang="en-US" sz="1200" b="1" dirty="0">
                <a:latin typeface="Times New Roman" panose="02020603050405020304" pitchFamily="18" charset="0"/>
                <a:cs typeface="Times New Roman" panose="02020603050405020304" pitchFamily="18" charset="0"/>
              </a:rPr>
              <a:t>1 Peter 1:15</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Arial Black" panose="020B0A04020102020204" pitchFamily="34" charset="0"/>
                <a:ea typeface="+mn-ea"/>
                <a:cs typeface="+mn-cs"/>
              </a:rPr>
              <a:t>but as He who called you is holy, you also be holy in all your conduct, </a:t>
            </a:r>
            <a:r>
              <a:rPr lang="en-US" sz="1200" b="0" i="0" u="none" strike="noStrike" kern="1200" baseline="0" dirty="0">
                <a:solidFill>
                  <a:schemeClr val="tx1"/>
                </a:solidFill>
                <a:latin typeface="Arial Black" panose="020B0A04020102020204" pitchFamily="34" charset="0"/>
                <a:ea typeface="+mn-ea"/>
                <a:cs typeface="+mn-cs"/>
              </a:rPr>
              <a:t>(</a:t>
            </a:r>
            <a:r>
              <a:rPr lang="en-US" sz="1200" b="1" i="0" u="none" strike="noStrike" kern="1200" baseline="0" dirty="0">
                <a:solidFill>
                  <a:schemeClr val="tx1"/>
                </a:solidFill>
                <a:latin typeface="Arial Black" panose="020B0A04020102020204" pitchFamily="34" charset="0"/>
                <a:ea typeface="+mn-ea"/>
                <a:cs typeface="+mn-cs"/>
              </a:rPr>
              <a:t>1 Peter 1:15</a:t>
            </a:r>
            <a:r>
              <a:rPr lang="en-US" sz="1200" b="0" i="0" u="none" strike="noStrike" kern="1200" baseline="0" dirty="0">
                <a:solidFill>
                  <a:schemeClr val="tx1"/>
                </a:solidFill>
                <a:latin typeface="Arial Black" panose="020B0A04020102020204" pitchFamily="34" charset="0"/>
                <a:ea typeface="+mn-ea"/>
                <a:cs typeface="+mn-cs"/>
              </a:rPr>
              <a:t>)</a:t>
            </a:r>
            <a:endParaRPr lang="en-US" altLang="en-US" sz="1200" dirty="0">
              <a:latin typeface="Times New Roman" panose="02020603050405020304" pitchFamily="18" charset="0"/>
              <a:cs typeface="Times New Roman" panose="02020603050405020304" pitchFamily="18" charset="0"/>
            </a:endParaRPr>
          </a:p>
          <a:p>
            <a:pPr marL="0" indent="0">
              <a:lnSpc>
                <a:spcPct val="80000"/>
              </a:lnSpc>
              <a:buFontTx/>
              <a:buNone/>
            </a:pPr>
            <a:r>
              <a:rPr lang="en-US" altLang="en-US" sz="1200" dirty="0">
                <a:latin typeface="Times New Roman" panose="02020603050405020304" pitchFamily="18" charset="0"/>
                <a:cs typeface="Times New Roman" panose="02020603050405020304" pitchFamily="18" charset="0"/>
              </a:rPr>
              <a:t>&gt;&gt;&gt;&gt;&gt;&gt;&gt;&gt;&gt;&gt;&gt;&gt;&gt;&gt;&gt;&gt;&gt;&gt;</a:t>
            </a:r>
          </a:p>
          <a:p>
            <a:pPr marL="0" indent="0">
              <a:lnSpc>
                <a:spcPct val="80000"/>
              </a:lnSpc>
              <a:buFontTx/>
              <a:buNone/>
            </a:pPr>
            <a:r>
              <a:rPr lang="en-US" altLang="en-US" sz="1200" dirty="0">
                <a:latin typeface="Times New Roman" panose="02020603050405020304" pitchFamily="18" charset="0"/>
                <a:cs typeface="Times New Roman" panose="02020603050405020304" pitchFamily="18" charset="0"/>
              </a:rPr>
              <a:t>    7. We all have an upward call to serve others (</a:t>
            </a:r>
            <a:r>
              <a:rPr lang="en-US" altLang="en-US" sz="1200" b="1" dirty="0">
                <a:latin typeface="Times New Roman" panose="02020603050405020304" pitchFamily="18" charset="0"/>
                <a:cs typeface="Times New Roman" panose="02020603050405020304" pitchFamily="18" charset="0"/>
              </a:rPr>
              <a:t>Matthew 23:11-12</a:t>
            </a:r>
            <a:r>
              <a:rPr lang="en-US" altLang="en-US" sz="1200" dirty="0">
                <a:latin typeface="Times New Roman" panose="02020603050405020304" pitchFamily="18" charset="0"/>
                <a:cs typeface="Times New Roman" panose="02020603050405020304" pitchFamily="18" charset="0"/>
              </a:rPr>
              <a:t>)</a:t>
            </a:r>
          </a:p>
          <a:p>
            <a:pPr rtl="0"/>
            <a:r>
              <a:rPr lang="en-US" sz="1200" b="0" i="0" u="none" strike="noStrike" kern="1200" baseline="0" dirty="0">
                <a:solidFill>
                  <a:schemeClr val="tx1"/>
                </a:solidFill>
                <a:latin typeface="Arial Black" panose="020B0A04020102020204" pitchFamily="34" charset="0"/>
                <a:ea typeface="+mn-ea"/>
                <a:cs typeface="+mn-cs"/>
              </a:rPr>
              <a:t>But he who is greatest among you shall be your servant. And whoever exalts himself will be humbled, and he who humbles himself will be exalted. (</a:t>
            </a:r>
            <a:r>
              <a:rPr lang="en-US" sz="1200" b="1" i="0" u="none" strike="noStrike" kern="1200" baseline="0" dirty="0">
                <a:solidFill>
                  <a:schemeClr val="tx1"/>
                </a:solidFill>
                <a:latin typeface="Arial Black" panose="020B0A04020102020204" pitchFamily="34" charset="0"/>
                <a:ea typeface="+mn-ea"/>
                <a:cs typeface="+mn-cs"/>
              </a:rPr>
              <a:t>Matthew 23:11-12</a:t>
            </a:r>
            <a:r>
              <a:rPr lang="en-US" sz="1200" b="0" i="0" u="none" strike="noStrike" kern="1200" baseline="0" dirty="0">
                <a:solidFill>
                  <a:schemeClr val="tx1"/>
                </a:solidFill>
                <a:latin typeface="Arial Black" panose="020B0A04020102020204" pitchFamily="34" charset="0"/>
                <a:ea typeface="+mn-ea"/>
                <a:cs typeface="+mn-cs"/>
              </a:rPr>
              <a:t>)</a:t>
            </a:r>
          </a:p>
          <a:p>
            <a:pPr rtl="0"/>
            <a:endParaRPr lang="en-US" sz="1200" b="0" i="0" u="none" strike="noStrike" kern="1200" baseline="0" dirty="0">
              <a:solidFill>
                <a:schemeClr val="tx1"/>
              </a:solidFill>
              <a:latin typeface="Arial Black" panose="020B0A04020102020204" pitchFamily="34" charset="0"/>
              <a:ea typeface="+mn-ea"/>
              <a:cs typeface="+mn-cs"/>
            </a:endParaRPr>
          </a:p>
          <a:p>
            <a:pPr marL="0" indent="0">
              <a:lnSpc>
                <a:spcPct val="80000"/>
              </a:lnSpc>
              <a:buFontTx/>
              <a:buNone/>
            </a:pPr>
            <a:endParaRPr lang="en-US" altLang="en-US" sz="1200" b="1" dirty="0">
              <a:latin typeface="Times New Roman" panose="02020603050405020304" pitchFamily="18" charset="0"/>
              <a:cs typeface="Times New Roman" panose="02020603050405020304" pitchFamily="18" charset="0"/>
            </a:endParaRPr>
          </a:p>
          <a:p>
            <a:pPr marL="285750" indent="-285750">
              <a:buAutoNum type="romanUcPeriod"/>
            </a:pPr>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AB890E-B960-4023-8089-AC5183908ABA}"/>
              </a:ext>
            </a:extLst>
          </p:cNvPr>
          <p:cNvSpPr>
            <a:spLocks noGrp="1" noChangeArrowheads="1"/>
          </p:cNvSpPr>
          <p:nvPr>
            <p:ph type="sldNum" sz="quarter" idx="5"/>
          </p:nvPr>
        </p:nvSpPr>
        <p:spPr>
          <a:ln/>
        </p:spPr>
        <p:txBody>
          <a:bodyPr/>
          <a:lstStyle/>
          <a:p>
            <a:fld id="{80B158AB-81D7-454D-8DD6-87D9E8791D2F}" type="slidenum">
              <a:rPr lang="en-US" altLang="en-US"/>
              <a:pPr/>
              <a:t>11</a:t>
            </a:fld>
            <a:endParaRPr lang="en-US" altLang="en-US"/>
          </a:p>
        </p:txBody>
      </p:sp>
      <p:sp>
        <p:nvSpPr>
          <p:cNvPr id="28674" name="Rectangle 2">
            <a:extLst>
              <a:ext uri="{FF2B5EF4-FFF2-40B4-BE49-F238E27FC236}">
                <a16:creationId xmlns:a16="http://schemas.microsoft.com/office/drawing/2014/main" id="{C434BC2A-8680-48CD-8DB1-E6A44669FA5E}"/>
              </a:ext>
            </a:extLst>
          </p:cNvPr>
          <p:cNvSpPr>
            <a:spLocks noGrp="1" noRot="1" noChangeAspect="1" noChangeArrowheads="1" noTextEdit="1"/>
          </p:cNvSpPr>
          <p:nvPr>
            <p:ph type="sldImg"/>
          </p:nvPr>
        </p:nvSpPr>
        <p:spPr>
          <a:xfrm>
            <a:off x="381000" y="685800"/>
            <a:ext cx="6096000" cy="3429000"/>
          </a:xfrm>
          <a:ln/>
        </p:spPr>
      </p:sp>
      <p:sp>
        <p:nvSpPr>
          <p:cNvPr id="28675" name="Rectangle 3">
            <a:extLst>
              <a:ext uri="{FF2B5EF4-FFF2-40B4-BE49-F238E27FC236}">
                <a16:creationId xmlns:a16="http://schemas.microsoft.com/office/drawing/2014/main" id="{6498C961-C752-4296-9A6C-C1D439FDBAA9}"/>
              </a:ext>
            </a:extLst>
          </p:cNvPr>
          <p:cNvSpPr>
            <a:spLocks noGrp="1" noChangeArrowheads="1"/>
          </p:cNvSpPr>
          <p:nvPr>
            <p:ph type="body" idx="1"/>
          </p:nvPr>
        </p:nvSpPr>
        <p:spPr/>
        <p:txBody>
          <a:bodyPr/>
          <a:lstStyle/>
          <a:p>
            <a:pPr marL="0" indent="0">
              <a:buFontTx/>
              <a:buNone/>
            </a:pPr>
            <a:r>
              <a:rPr lang="en-US" altLang="en-US" sz="3200" b="1" dirty="0">
                <a:solidFill>
                  <a:srgbClr val="CC0000"/>
                </a:solidFill>
                <a:latin typeface="Times New Roman" panose="02020603050405020304" pitchFamily="18" charset="0"/>
                <a:cs typeface="Times New Roman" panose="02020603050405020304" pitchFamily="18" charset="0"/>
              </a:rPr>
              <a:t>    II. It Takes A Big Man To Recognize A Need For Jesus (5-7)</a:t>
            </a:r>
            <a:endParaRPr lang="en-US" altLang="en-US" sz="3200" dirty="0">
              <a:latin typeface="Times New Roman" panose="02020603050405020304" pitchFamily="18" charset="0"/>
              <a:cs typeface="Times New Roman" panose="02020603050405020304" pitchFamily="18" charset="0"/>
            </a:endParaRPr>
          </a:p>
          <a:p>
            <a:pPr marL="0" indent="0">
              <a:buFontTx/>
              <a:buNone/>
            </a:pPr>
            <a:r>
              <a:rPr lang="en-US" altLang="en-US" sz="3200" dirty="0">
                <a:latin typeface="Times New Roman" panose="02020603050405020304" pitchFamily="18" charset="0"/>
                <a:cs typeface="Times New Roman" panose="02020603050405020304" pitchFamily="18" charset="0"/>
              </a:rPr>
              <a:t>&gt;&gt;&gt;&gt;&gt;&gt;&gt;&gt;&gt;&gt;&gt;&gt;&gt;&gt;&gt;&gt;&gt;&gt;</a:t>
            </a:r>
          </a:p>
          <a:p>
            <a:pPr marL="0" indent="0">
              <a:buFontTx/>
              <a:buNone/>
            </a:pPr>
            <a:r>
              <a:rPr lang="en-US" altLang="en-US" sz="3200" dirty="0">
                <a:latin typeface="Times New Roman" panose="02020603050405020304" pitchFamily="18" charset="0"/>
                <a:cs typeface="Times New Roman" panose="02020603050405020304" pitchFamily="18" charset="0"/>
              </a:rPr>
              <a:t>    1. Zacchaeus needed Jesus because he was a sinner – </a:t>
            </a:r>
            <a:r>
              <a:rPr lang="en-US" altLang="en-US" sz="3200" b="1" dirty="0">
                <a:latin typeface="Times New Roman" panose="02020603050405020304" pitchFamily="18" charset="0"/>
                <a:cs typeface="Times New Roman" panose="02020603050405020304" pitchFamily="18" charset="0"/>
              </a:rPr>
              <a:t>Luke 19:5-7 </a:t>
            </a:r>
          </a:p>
          <a:p>
            <a:pPr rtl="0"/>
            <a:r>
              <a:rPr lang="en-US" sz="1200" b="0" i="1" u="none" strike="noStrike" kern="1200" baseline="0" dirty="0">
                <a:solidFill>
                  <a:schemeClr val="tx1"/>
                </a:solidFill>
                <a:latin typeface="Arial Black" panose="020B0A04020102020204" pitchFamily="34" charset="0"/>
                <a:ea typeface="+mn-ea"/>
                <a:cs typeface="+mn-cs"/>
              </a:rPr>
              <a:t>But when they saw it, they all complained, saying, "He has gone to be a guest with a man who is a sinner." </a:t>
            </a:r>
            <a:r>
              <a:rPr lang="en-US" sz="1200" b="0" i="0" u="none" strike="noStrike" kern="1200" baseline="0" dirty="0">
                <a:solidFill>
                  <a:schemeClr val="tx1"/>
                </a:solidFill>
                <a:latin typeface="Arial Black" panose="020B0A04020102020204" pitchFamily="34" charset="0"/>
                <a:ea typeface="+mn-ea"/>
                <a:cs typeface="+mn-cs"/>
              </a:rPr>
              <a:t>(</a:t>
            </a:r>
            <a:r>
              <a:rPr lang="en-US" sz="1200" b="1" i="0" u="none" strike="noStrike" kern="1200" baseline="0" dirty="0">
                <a:solidFill>
                  <a:schemeClr val="tx1"/>
                </a:solidFill>
                <a:latin typeface="Arial Black" panose="020B0A04020102020204" pitchFamily="34" charset="0"/>
                <a:ea typeface="+mn-ea"/>
                <a:cs typeface="+mn-cs"/>
              </a:rPr>
              <a:t>Luke 19:7</a:t>
            </a:r>
            <a:r>
              <a:rPr lang="en-US" sz="1200" b="0" i="0" u="none" strike="noStrike" kern="1200" baseline="0" dirty="0">
                <a:solidFill>
                  <a:schemeClr val="tx1"/>
                </a:solidFill>
                <a:latin typeface="Arial Black" panose="020B0A04020102020204" pitchFamily="34" charset="0"/>
                <a:ea typeface="+mn-ea"/>
                <a:cs typeface="+mn-cs"/>
              </a:rPr>
              <a:t>)</a:t>
            </a:r>
            <a:endParaRPr lang="en-US" altLang="en-US" sz="3200" dirty="0">
              <a:latin typeface="Times New Roman" panose="02020603050405020304" pitchFamily="18" charset="0"/>
              <a:cs typeface="Times New Roman" panose="02020603050405020304" pitchFamily="18" charset="0"/>
            </a:endParaRPr>
          </a:p>
          <a:p>
            <a:pPr marL="0" indent="0">
              <a:buFontTx/>
              <a:buNone/>
            </a:pPr>
            <a:r>
              <a:rPr lang="en-US" altLang="en-US" sz="3200" dirty="0">
                <a:latin typeface="Times New Roman" panose="02020603050405020304" pitchFamily="18" charset="0"/>
                <a:cs typeface="Times New Roman" panose="02020603050405020304" pitchFamily="18" charset="0"/>
              </a:rPr>
              <a:t>&gt;&gt;&gt;&gt;&gt;&gt;&gt;&gt;&gt;&gt;&gt;&gt;&gt;&gt;&gt;&gt;&gt;&gt;</a:t>
            </a:r>
          </a:p>
          <a:p>
            <a:pPr marL="0" indent="0">
              <a:buFontTx/>
              <a:buNone/>
            </a:pPr>
            <a:r>
              <a:rPr lang="en-US" altLang="en-US" sz="3200" dirty="0">
                <a:latin typeface="Times New Roman" panose="02020603050405020304" pitchFamily="18" charset="0"/>
                <a:cs typeface="Times New Roman" panose="02020603050405020304" pitchFamily="18" charset="0"/>
              </a:rPr>
              <a:t>    2. The Pharisees did not recognize their need for Jesus - (</a:t>
            </a:r>
            <a:r>
              <a:rPr lang="en-US" altLang="en-US" sz="3200" b="1" dirty="0">
                <a:latin typeface="Times New Roman" panose="02020603050405020304" pitchFamily="18" charset="0"/>
                <a:cs typeface="Times New Roman" panose="02020603050405020304" pitchFamily="18" charset="0"/>
              </a:rPr>
              <a:t>John 9:39-41</a:t>
            </a:r>
            <a:r>
              <a:rPr lang="en-US" altLang="en-US" sz="3200" dirty="0">
                <a:latin typeface="Times New Roman" panose="02020603050405020304" pitchFamily="18" charset="0"/>
                <a:cs typeface="Times New Roman" panose="02020603050405020304" pitchFamily="18" charset="0"/>
              </a:rPr>
              <a:t>) </a:t>
            </a:r>
          </a:p>
          <a:p>
            <a:pPr rtl="0"/>
            <a:r>
              <a:rPr lang="en-US" sz="1200" b="0" i="1" u="none" strike="noStrike" kern="1200" baseline="0" dirty="0">
                <a:solidFill>
                  <a:schemeClr val="tx1"/>
                </a:solidFill>
                <a:latin typeface="Arial Black" panose="020B0A04020102020204" pitchFamily="34" charset="0"/>
                <a:ea typeface="+mn-ea"/>
                <a:cs typeface="+mn-cs"/>
              </a:rPr>
              <a:t>Jesus said to them, "If you were blind, you would have no sin; but now you say, 'We see.' Therefore your sin remains. </a:t>
            </a:r>
            <a:r>
              <a:rPr lang="en-US" sz="1200" b="0" i="0" u="none" strike="noStrike" kern="1200" baseline="0" dirty="0">
                <a:solidFill>
                  <a:schemeClr val="tx1"/>
                </a:solidFill>
                <a:latin typeface="Arial Black" panose="020B0A04020102020204" pitchFamily="34" charset="0"/>
                <a:ea typeface="+mn-ea"/>
                <a:cs typeface="+mn-cs"/>
              </a:rPr>
              <a:t>(</a:t>
            </a:r>
            <a:r>
              <a:rPr lang="en-US" sz="1200" b="1" i="0" u="none" strike="noStrike" kern="1200" baseline="0" dirty="0">
                <a:solidFill>
                  <a:schemeClr val="tx1"/>
                </a:solidFill>
                <a:latin typeface="Arial Black" panose="020B0A04020102020204" pitchFamily="34" charset="0"/>
                <a:ea typeface="+mn-ea"/>
                <a:cs typeface="+mn-cs"/>
              </a:rPr>
              <a:t>John 9:41</a:t>
            </a:r>
            <a:r>
              <a:rPr lang="en-US" sz="1200" b="0" i="0" u="none" strike="noStrike" kern="1200" baseline="0" dirty="0">
                <a:solidFill>
                  <a:schemeClr val="tx1"/>
                </a:solidFill>
                <a:latin typeface="Arial Black" panose="020B0A04020102020204" pitchFamily="34" charset="0"/>
                <a:ea typeface="+mn-ea"/>
                <a:cs typeface="+mn-cs"/>
              </a:rPr>
              <a:t>)</a:t>
            </a:r>
            <a:endParaRPr lang="en-US" altLang="en-US" sz="3200" dirty="0">
              <a:latin typeface="Times New Roman" panose="02020603050405020304" pitchFamily="18" charset="0"/>
              <a:cs typeface="Times New Roman" panose="02020603050405020304" pitchFamily="18" charset="0"/>
            </a:endParaRPr>
          </a:p>
          <a:p>
            <a:pPr marL="0" indent="0">
              <a:buFontTx/>
              <a:buNone/>
            </a:pPr>
            <a:r>
              <a:rPr lang="en-US" altLang="en-US" sz="3200" dirty="0">
                <a:latin typeface="Times New Roman" panose="02020603050405020304" pitchFamily="18" charset="0"/>
                <a:cs typeface="Times New Roman" panose="02020603050405020304" pitchFamily="18" charset="0"/>
              </a:rPr>
              <a:t>&gt;&gt;&gt;&gt;&gt;&gt;&gt;&gt;&gt;&gt;&gt;&gt;&gt;&gt;&gt;&gt;&gt;&gt;&gt;</a:t>
            </a:r>
          </a:p>
          <a:p>
            <a:pPr marL="0" indent="0">
              <a:buFontTx/>
              <a:buNone/>
            </a:pPr>
            <a:r>
              <a:rPr lang="en-US" altLang="en-US" sz="3200" dirty="0">
                <a:latin typeface="Times New Roman" panose="02020603050405020304" pitchFamily="18" charset="0"/>
                <a:cs typeface="Times New Roman" panose="02020603050405020304" pitchFamily="18" charset="0"/>
              </a:rPr>
              <a:t>    3. The rich tend to trust in their riches - (</a:t>
            </a:r>
            <a:r>
              <a:rPr lang="en-US" altLang="en-US" sz="3200" b="1" dirty="0">
                <a:latin typeface="Times New Roman" panose="02020603050405020304" pitchFamily="18" charset="0"/>
                <a:cs typeface="Times New Roman" panose="02020603050405020304" pitchFamily="18" charset="0"/>
              </a:rPr>
              <a:t>1 Tim 6:17-19</a:t>
            </a:r>
            <a:r>
              <a:rPr lang="en-US" altLang="en-US" sz="3200" dirty="0">
                <a:latin typeface="Times New Roman" panose="02020603050405020304" pitchFamily="18" charset="0"/>
                <a:cs typeface="Times New Roman" panose="02020603050405020304" pitchFamily="18" charset="0"/>
              </a:rPr>
              <a:t>) </a:t>
            </a:r>
          </a:p>
          <a:p>
            <a:pPr rtl="0"/>
            <a:r>
              <a:rPr lang="en-US" sz="1200" b="0" i="1" u="none" strike="noStrike" kern="1200" baseline="0" dirty="0">
                <a:solidFill>
                  <a:schemeClr val="tx1"/>
                </a:solidFill>
                <a:latin typeface="Arial Black" panose="020B0A04020102020204" pitchFamily="34" charset="0"/>
                <a:ea typeface="+mn-ea"/>
                <a:cs typeface="+mn-cs"/>
              </a:rPr>
              <a:t>Command those who are rich in this present age not to be haughty, nor to trust in uncertain riches but in the living God, who gives us richly all things to enjoy. </a:t>
            </a:r>
            <a:r>
              <a:rPr lang="en-US" sz="1200" b="0" i="0" u="none" strike="noStrike" kern="1200" baseline="0" dirty="0">
                <a:solidFill>
                  <a:schemeClr val="tx1"/>
                </a:solidFill>
                <a:latin typeface="Arial Black" panose="020B0A04020102020204" pitchFamily="34" charset="0"/>
                <a:ea typeface="+mn-ea"/>
                <a:cs typeface="+mn-cs"/>
              </a:rPr>
              <a:t>(</a:t>
            </a:r>
            <a:r>
              <a:rPr lang="en-US" sz="1200" b="1" i="0" u="none" strike="noStrike" kern="1200" baseline="0" dirty="0">
                <a:solidFill>
                  <a:schemeClr val="tx1"/>
                </a:solidFill>
                <a:latin typeface="Arial Black" panose="020B0A04020102020204" pitchFamily="34" charset="0"/>
                <a:ea typeface="+mn-ea"/>
                <a:cs typeface="+mn-cs"/>
              </a:rPr>
              <a:t>1 Timothy 6:17</a:t>
            </a:r>
            <a:r>
              <a:rPr lang="en-US" sz="1200" b="0" i="0" u="none" strike="noStrike" kern="1200" baseline="0" dirty="0">
                <a:solidFill>
                  <a:schemeClr val="tx1"/>
                </a:solidFill>
                <a:latin typeface="Arial Black" panose="020B0A04020102020204" pitchFamily="34" charset="0"/>
                <a:ea typeface="+mn-ea"/>
                <a:cs typeface="+mn-cs"/>
              </a:rPr>
              <a:t>)</a:t>
            </a:r>
            <a:endParaRPr lang="en-US" altLang="en-US" sz="3200" dirty="0">
              <a:latin typeface="Times New Roman" panose="02020603050405020304" pitchFamily="18" charset="0"/>
              <a:cs typeface="Times New Roman" panose="02020603050405020304" pitchFamily="18" charset="0"/>
            </a:endParaRPr>
          </a:p>
          <a:p>
            <a:pPr marL="0" indent="0">
              <a:buFontTx/>
              <a:buNone/>
            </a:pPr>
            <a:r>
              <a:rPr lang="en-US" altLang="en-US" sz="3200" dirty="0">
                <a:latin typeface="Times New Roman" panose="02020603050405020304" pitchFamily="18" charset="0"/>
                <a:cs typeface="Times New Roman" panose="02020603050405020304" pitchFamily="18" charset="0"/>
              </a:rPr>
              <a:t>&gt;&gt;&gt;&gt;&gt;&gt;&gt;&gt;&gt;&gt;&gt;&gt;&gt;&gt;&gt;&gt;&gt;&gt;&gt;</a:t>
            </a:r>
          </a:p>
          <a:p>
            <a:pPr marL="0" indent="0">
              <a:buFontTx/>
              <a:buNone/>
            </a:pPr>
            <a:r>
              <a:rPr lang="en-US" altLang="en-US" sz="3200" dirty="0">
                <a:latin typeface="Times New Roman" panose="02020603050405020304" pitchFamily="18" charset="0"/>
                <a:cs typeface="Times New Roman" panose="02020603050405020304" pitchFamily="18" charset="0"/>
              </a:rPr>
              <a:t>    4. We must trust in God not self - (</a:t>
            </a:r>
            <a:r>
              <a:rPr lang="en-US" altLang="en-US" sz="3200" b="1" dirty="0">
                <a:latin typeface="Times New Roman" panose="02020603050405020304" pitchFamily="18" charset="0"/>
                <a:cs typeface="Times New Roman" panose="02020603050405020304" pitchFamily="18" charset="0"/>
              </a:rPr>
              <a:t>Prov 3:5-8</a:t>
            </a:r>
            <a:r>
              <a:rPr lang="en-US" altLang="en-US" sz="3200" dirty="0">
                <a:latin typeface="Times New Roman" panose="02020603050405020304" pitchFamily="18" charset="0"/>
                <a:cs typeface="Times New Roman" panose="02020603050405020304" pitchFamily="18" charset="0"/>
              </a:rPr>
              <a:t>) </a:t>
            </a:r>
          </a:p>
          <a:p>
            <a:pPr rtl="0"/>
            <a:r>
              <a:rPr lang="en-US" sz="1200" b="0" i="1" u="none" strike="noStrike" kern="1200" baseline="0" dirty="0">
                <a:solidFill>
                  <a:schemeClr val="tx1"/>
                </a:solidFill>
                <a:latin typeface="Arial Black" panose="020B0A04020102020204" pitchFamily="34" charset="0"/>
                <a:ea typeface="+mn-ea"/>
                <a:cs typeface="+mn-cs"/>
              </a:rPr>
              <a:t>Trust in the LORD with all your heart, And lean not on your own understanding; </a:t>
            </a:r>
            <a:r>
              <a:rPr lang="en-US" sz="1200" b="0" i="0" u="none" strike="noStrike" kern="1200" baseline="0" dirty="0">
                <a:solidFill>
                  <a:schemeClr val="tx1"/>
                </a:solidFill>
                <a:latin typeface="Arial Black" panose="020B0A04020102020204" pitchFamily="34" charset="0"/>
                <a:ea typeface="+mn-ea"/>
                <a:cs typeface="+mn-cs"/>
              </a:rPr>
              <a:t>(</a:t>
            </a:r>
            <a:r>
              <a:rPr lang="en-US" sz="1200" b="1" i="0" u="none" strike="noStrike" kern="1200" baseline="0" dirty="0">
                <a:solidFill>
                  <a:schemeClr val="tx1"/>
                </a:solidFill>
                <a:latin typeface="Arial Black" panose="020B0A04020102020204" pitchFamily="34" charset="0"/>
                <a:ea typeface="+mn-ea"/>
                <a:cs typeface="+mn-cs"/>
              </a:rPr>
              <a:t>Proverbs 3:5</a:t>
            </a:r>
            <a:r>
              <a:rPr lang="en-US" sz="1200" b="0" i="0" u="none" strike="noStrike" kern="1200" baseline="0" dirty="0">
                <a:solidFill>
                  <a:schemeClr val="tx1"/>
                </a:solidFill>
                <a:latin typeface="Arial Black" panose="020B0A04020102020204" pitchFamily="34" charset="0"/>
                <a:ea typeface="+mn-ea"/>
                <a:cs typeface="+mn-cs"/>
              </a:rPr>
              <a:t>)</a:t>
            </a:r>
            <a:endParaRPr lang="en-US" altLang="en-US" sz="3200" dirty="0">
              <a:latin typeface="Times New Roman" panose="02020603050405020304" pitchFamily="18" charset="0"/>
              <a:cs typeface="Times New Roman" panose="02020603050405020304" pitchFamily="18" charset="0"/>
            </a:endParaRPr>
          </a:p>
          <a:p>
            <a:pPr marL="0" indent="0">
              <a:buFontTx/>
              <a:buNone/>
            </a:pPr>
            <a:r>
              <a:rPr lang="en-US" altLang="en-US" sz="3200" dirty="0">
                <a:latin typeface="Times New Roman" panose="02020603050405020304" pitchFamily="18" charset="0"/>
                <a:cs typeface="Times New Roman" panose="02020603050405020304" pitchFamily="18" charset="0"/>
              </a:rPr>
              <a:t>&gt;&gt;&gt;&gt;&gt;&gt;&gt;&gt;&gt;&gt;&gt;&gt;&gt;&gt;&gt;&gt;&gt;&gt;&gt;</a:t>
            </a:r>
          </a:p>
          <a:p>
            <a:pPr marL="0" indent="0">
              <a:buFontTx/>
              <a:buNone/>
            </a:pPr>
            <a:r>
              <a:rPr lang="en-US" altLang="en-US" sz="3200" dirty="0">
                <a:latin typeface="Times New Roman" panose="02020603050405020304" pitchFamily="18" charset="0"/>
                <a:cs typeface="Times New Roman" panose="02020603050405020304" pitchFamily="18" charset="0"/>
              </a:rPr>
              <a:t>    5. Jesus is the only source of eternal life </a:t>
            </a:r>
          </a:p>
          <a:p>
            <a:pPr marL="0" indent="0">
              <a:buFontTx/>
              <a:buNone/>
            </a:pPr>
            <a:r>
              <a:rPr lang="en-US" altLang="en-US" sz="3200" dirty="0">
                <a:latin typeface="Times New Roman" panose="02020603050405020304" pitchFamily="18" charset="0"/>
                <a:cs typeface="Times New Roman" panose="02020603050405020304" pitchFamily="18" charset="0"/>
              </a:rPr>
              <a:t>&gt;&gt;&gt;&gt;&gt;&gt;&gt;&gt;&gt;&gt;&gt;&gt;&gt;&gt;</a:t>
            </a:r>
          </a:p>
          <a:p>
            <a:pPr marL="0" indent="0">
              <a:buFontTx/>
              <a:buNone/>
            </a:pPr>
            <a:r>
              <a:rPr lang="en-US" altLang="en-US" sz="3200" dirty="0">
                <a:latin typeface="Times New Roman" panose="02020603050405020304" pitchFamily="18" charset="0"/>
                <a:cs typeface="Times New Roman" panose="02020603050405020304" pitchFamily="18" charset="0"/>
              </a:rPr>
              <a:t>        1. (</a:t>
            </a:r>
            <a:r>
              <a:rPr lang="en-US" altLang="en-US" sz="3200" b="1" dirty="0">
                <a:latin typeface="Times New Roman" panose="02020603050405020304" pitchFamily="18" charset="0"/>
                <a:cs typeface="Times New Roman" panose="02020603050405020304" pitchFamily="18" charset="0"/>
              </a:rPr>
              <a:t>John 6:67-69</a:t>
            </a:r>
            <a:r>
              <a:rPr lang="en-US" altLang="en-US" sz="3200" dirty="0">
                <a:latin typeface="Times New Roman" panose="02020603050405020304" pitchFamily="18" charset="0"/>
                <a:cs typeface="Times New Roman" panose="02020603050405020304" pitchFamily="18" charset="0"/>
              </a:rPr>
              <a:t>) He has the words of life</a:t>
            </a:r>
          </a:p>
          <a:p>
            <a:pPr rtl="0"/>
            <a:r>
              <a:rPr lang="en-US" sz="1200" b="0" i="1" u="none" strike="noStrike" kern="1200" baseline="0" dirty="0">
                <a:solidFill>
                  <a:schemeClr val="tx1"/>
                </a:solidFill>
                <a:latin typeface="Arial Black" panose="020B0A04020102020204" pitchFamily="34" charset="0"/>
                <a:ea typeface="+mn-ea"/>
                <a:cs typeface="+mn-cs"/>
              </a:rPr>
              <a:t>But Simon Peter answered Him, "Lord, to whom shall we go? You have the words of eternal life. </a:t>
            </a:r>
            <a:r>
              <a:rPr lang="en-US" sz="1200" b="0" i="0" u="none" strike="noStrike" kern="1200" baseline="0" dirty="0">
                <a:solidFill>
                  <a:schemeClr val="tx1"/>
                </a:solidFill>
                <a:latin typeface="Arial Black" panose="020B0A04020102020204" pitchFamily="34" charset="0"/>
                <a:ea typeface="+mn-ea"/>
                <a:cs typeface="+mn-cs"/>
              </a:rPr>
              <a:t>(</a:t>
            </a:r>
            <a:r>
              <a:rPr lang="en-US" sz="1200" b="1" i="0" u="none" strike="noStrike" kern="1200" baseline="0" dirty="0">
                <a:solidFill>
                  <a:schemeClr val="tx1"/>
                </a:solidFill>
                <a:latin typeface="Arial Black" panose="020B0A04020102020204" pitchFamily="34" charset="0"/>
                <a:ea typeface="+mn-ea"/>
                <a:cs typeface="+mn-cs"/>
              </a:rPr>
              <a:t>John 6:68</a:t>
            </a:r>
            <a:r>
              <a:rPr lang="en-US" sz="1200" b="0" i="0" u="none" strike="noStrike" kern="1200" baseline="0" dirty="0">
                <a:solidFill>
                  <a:schemeClr val="tx1"/>
                </a:solidFill>
                <a:latin typeface="Arial Black" panose="020B0A04020102020204" pitchFamily="34" charset="0"/>
                <a:ea typeface="+mn-ea"/>
                <a:cs typeface="+mn-cs"/>
              </a:rPr>
              <a:t>)</a:t>
            </a:r>
            <a:endParaRPr lang="en-US" altLang="en-US" sz="3200" dirty="0">
              <a:latin typeface="Times New Roman" panose="02020603050405020304" pitchFamily="18" charset="0"/>
              <a:cs typeface="Times New Roman" panose="02020603050405020304" pitchFamily="18" charset="0"/>
            </a:endParaRPr>
          </a:p>
          <a:p>
            <a:pPr marL="0" indent="0">
              <a:buFontTx/>
              <a:buNone/>
            </a:pPr>
            <a:r>
              <a:rPr lang="en-US" altLang="en-US" sz="3200" dirty="0">
                <a:latin typeface="Times New Roman" panose="02020603050405020304" pitchFamily="18" charset="0"/>
                <a:cs typeface="Times New Roman" panose="02020603050405020304" pitchFamily="18" charset="0"/>
              </a:rPr>
              <a:t>&gt;&gt;&gt;&gt;&gt;&gt;&gt;&gt;&gt;&gt;&gt;&gt;&gt;&gt;&gt;&gt;&gt;&gt;&gt;&gt;&gt;&gt;</a:t>
            </a:r>
          </a:p>
          <a:p>
            <a:pPr marL="0" indent="0">
              <a:buFontTx/>
              <a:buNone/>
            </a:pPr>
            <a:r>
              <a:rPr lang="en-US" altLang="en-US" sz="3200" dirty="0">
                <a:latin typeface="Times New Roman" panose="02020603050405020304" pitchFamily="18" charset="0"/>
                <a:cs typeface="Times New Roman" panose="02020603050405020304" pitchFamily="18" charset="0"/>
              </a:rPr>
              <a:t>        2. (</a:t>
            </a:r>
            <a:r>
              <a:rPr lang="en-US" altLang="en-US" sz="3200" b="1" dirty="0">
                <a:latin typeface="Times New Roman" panose="02020603050405020304" pitchFamily="18" charset="0"/>
                <a:cs typeface="Times New Roman" panose="02020603050405020304" pitchFamily="18" charset="0"/>
              </a:rPr>
              <a:t>Acts 4:12</a:t>
            </a:r>
            <a:r>
              <a:rPr lang="en-US" altLang="en-US" sz="3200" dirty="0">
                <a:latin typeface="Times New Roman" panose="02020603050405020304" pitchFamily="18" charset="0"/>
                <a:cs typeface="Times New Roman" panose="02020603050405020304" pitchFamily="18" charset="0"/>
              </a:rPr>
              <a:t>)  Salvation in no other</a:t>
            </a:r>
            <a:endParaRPr lang="en-US" altLang="en-US" sz="3200" b="1" dirty="0">
              <a:latin typeface="Times New Roman" panose="02020603050405020304" pitchFamily="18" charset="0"/>
              <a:cs typeface="Times New Roman" panose="02020603050405020304" pitchFamily="18" charset="0"/>
            </a:endParaRPr>
          </a:p>
          <a:p>
            <a:pPr rtl="0"/>
            <a:r>
              <a:rPr lang="en-US" sz="1200" b="0" i="1" u="none" strike="noStrike" kern="1200" baseline="0" dirty="0">
                <a:solidFill>
                  <a:schemeClr val="tx1"/>
                </a:solidFill>
                <a:latin typeface="Arial Black" panose="020B0A04020102020204" pitchFamily="34" charset="0"/>
                <a:ea typeface="+mn-ea"/>
                <a:cs typeface="+mn-cs"/>
              </a:rPr>
              <a:t>Nor is there salvation in any other, for there is no other name under heaven given among men by which we must be saved." </a:t>
            </a:r>
            <a:r>
              <a:rPr lang="en-US" sz="1200" b="0" i="0" u="none" strike="noStrike" kern="1200" baseline="0" dirty="0">
                <a:solidFill>
                  <a:schemeClr val="tx1"/>
                </a:solidFill>
                <a:latin typeface="Arial Black" panose="020B0A04020102020204" pitchFamily="34" charset="0"/>
                <a:ea typeface="+mn-ea"/>
                <a:cs typeface="+mn-cs"/>
              </a:rPr>
              <a:t>(</a:t>
            </a:r>
            <a:r>
              <a:rPr lang="en-US" sz="1200" b="1" i="0" u="none" strike="noStrike" kern="1200" baseline="0" dirty="0">
                <a:solidFill>
                  <a:schemeClr val="tx1"/>
                </a:solidFill>
                <a:latin typeface="Arial Black" panose="020B0A04020102020204" pitchFamily="34" charset="0"/>
                <a:ea typeface="+mn-ea"/>
                <a:cs typeface="+mn-cs"/>
              </a:rPr>
              <a:t>Acts 4:12</a:t>
            </a:r>
            <a:r>
              <a:rPr lang="en-US" sz="1200" b="0" i="0" u="none" strike="noStrike" kern="1200" baseline="0" dirty="0">
                <a:solidFill>
                  <a:schemeClr val="tx1"/>
                </a:solidFill>
                <a:latin typeface="Arial Black" panose="020B0A04020102020204" pitchFamily="34" charset="0"/>
                <a:ea typeface="+mn-ea"/>
                <a:cs typeface="+mn-cs"/>
              </a:rPr>
              <a:t>)</a:t>
            </a:r>
          </a:p>
          <a:p>
            <a:pPr rtl="0"/>
            <a:endParaRPr lang="en-US" sz="1200" b="0" i="0" u="none" strike="noStrike" kern="1200" baseline="0" dirty="0">
              <a:solidFill>
                <a:schemeClr val="tx1"/>
              </a:solidFill>
              <a:latin typeface="Arial Black" panose="020B0A04020102020204" pitchFamily="34" charset="0"/>
              <a:ea typeface="+mn-ea"/>
              <a:cs typeface="+mn-cs"/>
            </a:endParaRPr>
          </a:p>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4A23817-D2CC-48CF-BF70-B23E5645E765}" type="slidenum">
              <a:rPr lang="en-US" altLang="en-US" smtClean="0"/>
              <a:pPr/>
              <a:t>‹#›</a:t>
            </a:fld>
            <a:endParaRPr lang="en-US" altLang="en-US"/>
          </a:p>
        </p:txBody>
      </p:sp>
    </p:spTree>
    <p:extLst>
      <p:ext uri="{BB962C8B-B14F-4D97-AF65-F5344CB8AC3E}">
        <p14:creationId xmlns:p14="http://schemas.microsoft.com/office/powerpoint/2010/main" val="3063478848"/>
      </p:ext>
    </p:extLst>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0AE3A44-A872-4967-804D-865014A4EF30}" type="slidenum">
              <a:rPr lang="en-US" altLang="en-US" smtClean="0"/>
              <a:pPr/>
              <a:t>‹#›</a:t>
            </a:fld>
            <a:endParaRPr lang="en-US" altLang="en-US"/>
          </a:p>
        </p:txBody>
      </p:sp>
    </p:spTree>
    <p:extLst>
      <p:ext uri="{BB962C8B-B14F-4D97-AF65-F5344CB8AC3E}">
        <p14:creationId xmlns:p14="http://schemas.microsoft.com/office/powerpoint/2010/main" val="179815557"/>
      </p:ext>
    </p:extLst>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5973A04-CE2E-4A83-A0A7-CDBD4CE64C2A}" type="slidenum">
              <a:rPr lang="en-US" altLang="en-US" smtClean="0"/>
              <a:pPr/>
              <a:t>‹#›</a:t>
            </a:fld>
            <a:endParaRPr lang="en-US" altLang="en-US"/>
          </a:p>
        </p:txBody>
      </p:sp>
    </p:spTree>
    <p:extLst>
      <p:ext uri="{BB962C8B-B14F-4D97-AF65-F5344CB8AC3E}">
        <p14:creationId xmlns:p14="http://schemas.microsoft.com/office/powerpoint/2010/main" val="985231090"/>
      </p:ext>
    </p:extLst>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368D95E-1D91-43F8-8B22-D394616BC2D5}" type="slidenum">
              <a:rPr lang="en-US" altLang="en-US" smtClean="0"/>
              <a:pPr/>
              <a:t>‹#›</a:t>
            </a:fld>
            <a:endParaRPr lang="en-US" altLang="en-US"/>
          </a:p>
        </p:txBody>
      </p:sp>
    </p:spTree>
    <p:extLst>
      <p:ext uri="{BB962C8B-B14F-4D97-AF65-F5344CB8AC3E}">
        <p14:creationId xmlns:p14="http://schemas.microsoft.com/office/powerpoint/2010/main" val="1789108456"/>
      </p:ext>
    </p:extLst>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514BAE8-884C-47F6-BFB1-F09DB046CAC2}" type="slidenum">
              <a:rPr lang="en-US" altLang="en-US" smtClean="0"/>
              <a:pPr/>
              <a:t>‹#›</a:t>
            </a:fld>
            <a:endParaRPr lang="en-US" altLang="en-US"/>
          </a:p>
        </p:txBody>
      </p:sp>
    </p:spTree>
    <p:extLst>
      <p:ext uri="{BB962C8B-B14F-4D97-AF65-F5344CB8AC3E}">
        <p14:creationId xmlns:p14="http://schemas.microsoft.com/office/powerpoint/2010/main" val="2774713055"/>
      </p:ext>
    </p:extLst>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B6AFAD8-8727-44C2-9BA3-79F14BE1666F}" type="slidenum">
              <a:rPr lang="en-US" altLang="en-US" smtClean="0"/>
              <a:pPr/>
              <a:t>‹#›</a:t>
            </a:fld>
            <a:endParaRPr lang="en-US" altLang="en-US"/>
          </a:p>
        </p:txBody>
      </p:sp>
    </p:spTree>
    <p:extLst>
      <p:ext uri="{BB962C8B-B14F-4D97-AF65-F5344CB8AC3E}">
        <p14:creationId xmlns:p14="http://schemas.microsoft.com/office/powerpoint/2010/main" val="3965082895"/>
      </p:ext>
    </p:extLst>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91C40BD6-7CF9-430A-B649-DEEB39D08F8E}" type="slidenum">
              <a:rPr lang="en-US" altLang="en-US" smtClean="0"/>
              <a:pPr/>
              <a:t>‹#›</a:t>
            </a:fld>
            <a:endParaRPr lang="en-US" altLang="en-US"/>
          </a:p>
        </p:txBody>
      </p:sp>
    </p:spTree>
    <p:extLst>
      <p:ext uri="{BB962C8B-B14F-4D97-AF65-F5344CB8AC3E}">
        <p14:creationId xmlns:p14="http://schemas.microsoft.com/office/powerpoint/2010/main" val="3410962103"/>
      </p:ext>
    </p:extLst>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439DC506-D68B-45F7-B920-A1EE148BA37C}" type="slidenum">
              <a:rPr lang="en-US" altLang="en-US" smtClean="0"/>
              <a:pPr/>
              <a:t>‹#›</a:t>
            </a:fld>
            <a:endParaRPr lang="en-US" altLang="en-US"/>
          </a:p>
        </p:txBody>
      </p:sp>
    </p:spTree>
    <p:extLst>
      <p:ext uri="{BB962C8B-B14F-4D97-AF65-F5344CB8AC3E}">
        <p14:creationId xmlns:p14="http://schemas.microsoft.com/office/powerpoint/2010/main" val="3526079689"/>
      </p:ext>
    </p:extLst>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D0CD237F-AEF9-42E5-8A7F-4585D4964BA5}" type="slidenum">
              <a:rPr lang="en-US" altLang="en-US" smtClean="0"/>
              <a:pPr/>
              <a:t>‹#›</a:t>
            </a:fld>
            <a:endParaRPr lang="en-US" altLang="en-US"/>
          </a:p>
        </p:txBody>
      </p:sp>
    </p:spTree>
    <p:extLst>
      <p:ext uri="{BB962C8B-B14F-4D97-AF65-F5344CB8AC3E}">
        <p14:creationId xmlns:p14="http://schemas.microsoft.com/office/powerpoint/2010/main" val="2790641468"/>
      </p:ext>
    </p:extLst>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9200DEA-F096-485D-9C27-18217D3B040E}" type="slidenum">
              <a:rPr lang="en-US" altLang="en-US" smtClean="0"/>
              <a:pPr/>
              <a:t>‹#›</a:t>
            </a:fld>
            <a:endParaRPr lang="en-US" altLang="en-US"/>
          </a:p>
        </p:txBody>
      </p:sp>
    </p:spTree>
    <p:extLst>
      <p:ext uri="{BB962C8B-B14F-4D97-AF65-F5344CB8AC3E}">
        <p14:creationId xmlns:p14="http://schemas.microsoft.com/office/powerpoint/2010/main" val="862755175"/>
      </p:ext>
    </p:extLst>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F1037EE0-AC85-4FB4-8A90-7CE4EBF137B3}" type="slidenum">
              <a:rPr lang="en-US" altLang="en-US" smtClean="0"/>
              <a:pPr/>
              <a:t>‹#›</a:t>
            </a:fld>
            <a:endParaRPr lang="en-US" altLang="en-US"/>
          </a:p>
        </p:txBody>
      </p:sp>
    </p:spTree>
    <p:extLst>
      <p:ext uri="{BB962C8B-B14F-4D97-AF65-F5344CB8AC3E}">
        <p14:creationId xmlns:p14="http://schemas.microsoft.com/office/powerpoint/2010/main" val="4269086621"/>
      </p:ext>
    </p:extLst>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47D8C-F8F5-41A9-B711-67BA792611E4}" type="slidenum">
              <a:rPr lang="en-US" altLang="en-US" smtClean="0"/>
              <a:pPr/>
              <a:t>‹#›</a:t>
            </a:fld>
            <a:endParaRPr lang="en-US" altLang="en-US"/>
          </a:p>
        </p:txBody>
      </p:sp>
    </p:spTree>
    <p:extLst>
      <p:ext uri="{BB962C8B-B14F-4D97-AF65-F5344CB8AC3E}">
        <p14:creationId xmlns:p14="http://schemas.microsoft.com/office/powerpoint/2010/main" val="40998701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circl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uilding&#10;&#10;Description automatically generated">
            <a:extLst>
              <a:ext uri="{FF2B5EF4-FFF2-40B4-BE49-F238E27FC236}">
                <a16:creationId xmlns:a16="http://schemas.microsoft.com/office/drawing/2014/main" id="{C001182F-AD05-40B2-B0F9-B95A1811C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5240" y="30480"/>
            <a:ext cx="12192000" cy="6858000"/>
          </a:xfrm>
          <a:prstGeom prst="rect">
            <a:avLst/>
          </a:prstGeom>
        </p:spPr>
      </p:pic>
      <p:sp>
        <p:nvSpPr>
          <p:cNvPr id="6" name="TextBox 5">
            <a:extLst>
              <a:ext uri="{FF2B5EF4-FFF2-40B4-BE49-F238E27FC236}">
                <a16:creationId xmlns:a16="http://schemas.microsoft.com/office/drawing/2014/main" id="{FC0A06CD-C81D-429E-BC62-B8BA58452DDC}"/>
              </a:ext>
            </a:extLst>
          </p:cNvPr>
          <p:cNvSpPr txBox="1"/>
          <p:nvPr/>
        </p:nvSpPr>
        <p:spPr>
          <a:xfrm>
            <a:off x="5334000" y="5181600"/>
            <a:ext cx="6187207" cy="707886"/>
          </a:xfrm>
          <a:prstGeom prst="rect">
            <a:avLst/>
          </a:prstGeom>
          <a:noFill/>
        </p:spPr>
        <p:txBody>
          <a:bodyPr wrap="none" rtlCol="0">
            <a:spAutoFit/>
          </a:bodyPr>
          <a:lstStyle/>
          <a:p>
            <a:r>
              <a:rPr lang="en-US" sz="4000" i="1" dirty="0">
                <a:solidFill>
                  <a:schemeClr val="bg1"/>
                </a:solidFill>
              </a:rPr>
              <a:t>Everyone Is Welcome</a:t>
            </a:r>
          </a:p>
        </p:txBody>
      </p:sp>
      <p:sp>
        <p:nvSpPr>
          <p:cNvPr id="7" name="TextBox 6">
            <a:extLst>
              <a:ext uri="{FF2B5EF4-FFF2-40B4-BE49-F238E27FC236}">
                <a16:creationId xmlns:a16="http://schemas.microsoft.com/office/drawing/2014/main" id="{A99F8C72-FD59-46A4-B159-73D7F8E9FE81}"/>
              </a:ext>
            </a:extLst>
          </p:cNvPr>
          <p:cNvSpPr txBox="1"/>
          <p:nvPr/>
        </p:nvSpPr>
        <p:spPr>
          <a:xfrm>
            <a:off x="457200" y="5535543"/>
            <a:ext cx="2460930" cy="646331"/>
          </a:xfrm>
          <a:prstGeom prst="rect">
            <a:avLst/>
          </a:prstGeom>
          <a:noFill/>
        </p:spPr>
        <p:txBody>
          <a:bodyPr wrap="none" rtlCol="0">
            <a:spAutoFit/>
          </a:bodyPr>
          <a:lstStyle/>
          <a:p>
            <a:r>
              <a:rPr lang="en-US" dirty="0">
                <a:solidFill>
                  <a:schemeClr val="accent4">
                    <a:lumMod val="75000"/>
                  </a:schemeClr>
                </a:solidFill>
                <a:latin typeface="Times New Roman" panose="02020603050405020304" pitchFamily="18" charset="0"/>
                <a:cs typeface="Times New Roman" panose="02020603050405020304" pitchFamily="18" charset="0"/>
              </a:rPr>
              <a:t>Ranger Church of Christ</a:t>
            </a:r>
          </a:p>
          <a:p>
            <a:r>
              <a:rPr lang="en-US" dirty="0">
                <a:solidFill>
                  <a:schemeClr val="accent4">
                    <a:lumMod val="75000"/>
                  </a:schemeClr>
                </a:solidFill>
                <a:latin typeface="Times New Roman" panose="02020603050405020304" pitchFamily="18" charset="0"/>
                <a:cs typeface="Times New Roman" panose="02020603050405020304" pitchFamily="18" charset="0"/>
              </a:rPr>
              <a:t>Mesquite and Rusk St.</a:t>
            </a:r>
          </a:p>
        </p:txBody>
      </p:sp>
    </p:spTree>
    <p:extLst>
      <p:ext uri="{BB962C8B-B14F-4D97-AF65-F5344CB8AC3E}">
        <p14:creationId xmlns:p14="http://schemas.microsoft.com/office/powerpoint/2010/main" val="3839484414"/>
      </p:ext>
    </p:extLst>
  </p:cSld>
  <p:clrMapOvr>
    <a:masterClrMapping/>
  </p:clrMapOvr>
  <p:transition>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BBFFEA1-E787-47E5-8E32-5335F1EF0AF0}"/>
              </a:ext>
            </a:extLst>
          </p:cNvPr>
          <p:cNvSpPr>
            <a:spLocks noGrp="1" noChangeArrowheads="1"/>
          </p:cNvSpPr>
          <p:nvPr>
            <p:ph type="title"/>
          </p:nvPr>
        </p:nvSpPr>
        <p:spPr>
          <a:xfrm>
            <a:off x="609600" y="746125"/>
            <a:ext cx="10972800" cy="854075"/>
          </a:xfrm>
        </p:spPr>
        <p:txBody>
          <a:bodyPr>
            <a:normAutofit/>
          </a:bodyPr>
          <a:lstStyle/>
          <a:p>
            <a:r>
              <a:rPr lang="en-US" altLang="en-US" sz="3600" b="1" dirty="0">
                <a:solidFill>
                  <a:srgbClr val="CC0000"/>
                </a:solidFill>
                <a:latin typeface="Times New Roman" panose="02020603050405020304" pitchFamily="18" charset="0"/>
                <a:cs typeface="Times New Roman" panose="02020603050405020304" pitchFamily="18" charset="0"/>
              </a:rPr>
              <a:t>I. It Takes A Big Man To Reach Upward (climb) (1-4)</a:t>
            </a:r>
          </a:p>
        </p:txBody>
      </p:sp>
      <p:sp>
        <p:nvSpPr>
          <p:cNvPr id="9219" name="Rectangle 3">
            <a:extLst>
              <a:ext uri="{FF2B5EF4-FFF2-40B4-BE49-F238E27FC236}">
                <a16:creationId xmlns:a16="http://schemas.microsoft.com/office/drawing/2014/main" id="{C622729F-9099-47DC-B970-C1F06F1B0192}"/>
              </a:ext>
            </a:extLst>
          </p:cNvPr>
          <p:cNvSpPr>
            <a:spLocks noGrp="1" noChangeArrowheads="1"/>
          </p:cNvSpPr>
          <p:nvPr>
            <p:ph idx="1"/>
          </p:nvPr>
        </p:nvSpPr>
        <p:spPr>
          <a:xfrm>
            <a:off x="533400" y="1828800"/>
            <a:ext cx="11125200" cy="3886200"/>
          </a:xfrm>
        </p:spPr>
        <p:txBody>
          <a:bodyPr>
            <a:noAutofit/>
          </a:bodyPr>
          <a:lstStyle/>
          <a:p>
            <a:pPr marL="517525" indent="-517525">
              <a:lnSpc>
                <a:spcPct val="80000"/>
              </a:lnSpc>
              <a:buFontTx/>
              <a:buAutoNum type="alphaUcPeriod"/>
            </a:pPr>
            <a:r>
              <a:rPr lang="en-US" altLang="en-US" sz="3200" dirty="0">
                <a:latin typeface="Times New Roman" panose="02020603050405020304" pitchFamily="18" charset="0"/>
                <a:cs typeface="Times New Roman" panose="02020603050405020304" pitchFamily="18" charset="0"/>
              </a:rPr>
              <a:t>How humbling it must have been for Zacchaeus to climb up in that tree to be able to get a glimpse of Jesus </a:t>
            </a:r>
          </a:p>
          <a:p>
            <a:pPr marL="517525" indent="-517525">
              <a:lnSpc>
                <a:spcPct val="80000"/>
              </a:lnSpc>
              <a:buFontTx/>
              <a:buAutoNum type="alphaUcPeriod"/>
            </a:pPr>
            <a:r>
              <a:rPr lang="en-US" altLang="en-US" sz="3200" dirty="0">
                <a:latin typeface="Times New Roman" panose="02020603050405020304" pitchFamily="18" charset="0"/>
                <a:cs typeface="Times New Roman" panose="02020603050405020304" pitchFamily="18" charset="0"/>
              </a:rPr>
              <a:t>We all have an upward call from God  (</a:t>
            </a:r>
            <a:r>
              <a:rPr lang="en-US" altLang="en-US" sz="3200" b="1" dirty="0">
                <a:latin typeface="Times New Roman" panose="02020603050405020304" pitchFamily="18" charset="0"/>
                <a:cs typeface="Times New Roman" panose="02020603050405020304" pitchFamily="18" charset="0"/>
              </a:rPr>
              <a:t>Philippians 3:13-15</a:t>
            </a:r>
            <a:r>
              <a:rPr lang="en-US" altLang="en-US" sz="3200" dirty="0">
                <a:latin typeface="Times New Roman" panose="02020603050405020304" pitchFamily="18" charset="0"/>
                <a:cs typeface="Times New Roman" panose="02020603050405020304" pitchFamily="18" charset="0"/>
              </a:rPr>
              <a:t>) </a:t>
            </a:r>
          </a:p>
          <a:p>
            <a:pPr marL="517525" indent="-517525">
              <a:lnSpc>
                <a:spcPct val="80000"/>
              </a:lnSpc>
              <a:buFontTx/>
              <a:buAutoNum type="alphaUcPeriod"/>
            </a:pPr>
            <a:r>
              <a:rPr lang="en-US" altLang="en-US" sz="3200" dirty="0">
                <a:latin typeface="Times New Roman" panose="02020603050405020304" pitchFamily="18" charset="0"/>
                <a:cs typeface="Times New Roman" panose="02020603050405020304" pitchFamily="18" charset="0"/>
              </a:rPr>
              <a:t>We all have an upward call to heaven  (</a:t>
            </a:r>
            <a:r>
              <a:rPr lang="en-US" altLang="en-US" sz="3200" b="1" dirty="0">
                <a:latin typeface="Times New Roman" panose="02020603050405020304" pitchFamily="18" charset="0"/>
                <a:cs typeface="Times New Roman" panose="02020603050405020304" pitchFamily="18" charset="0"/>
              </a:rPr>
              <a:t>Hebrews 3:1</a:t>
            </a:r>
            <a:r>
              <a:rPr lang="en-US" altLang="en-US" sz="3200" dirty="0">
                <a:latin typeface="Times New Roman" panose="02020603050405020304" pitchFamily="18" charset="0"/>
                <a:cs typeface="Times New Roman" panose="02020603050405020304" pitchFamily="18" charset="0"/>
              </a:rPr>
              <a:t>) </a:t>
            </a:r>
          </a:p>
          <a:p>
            <a:pPr marL="517525" indent="-517525">
              <a:lnSpc>
                <a:spcPct val="80000"/>
              </a:lnSpc>
              <a:buFontTx/>
              <a:buAutoNum type="alphaUcPeriod"/>
            </a:pPr>
            <a:r>
              <a:rPr lang="en-US" altLang="en-US" sz="3200" dirty="0">
                <a:latin typeface="Times New Roman" panose="02020603050405020304" pitchFamily="18" charset="0"/>
                <a:cs typeface="Times New Roman" panose="02020603050405020304" pitchFamily="18" charset="0"/>
              </a:rPr>
              <a:t>We all have an upward call to be like Jesus (</a:t>
            </a:r>
            <a:r>
              <a:rPr lang="en-US" altLang="en-US" sz="3200" b="1" dirty="0">
                <a:latin typeface="Times New Roman" panose="02020603050405020304" pitchFamily="18" charset="0"/>
                <a:cs typeface="Times New Roman" panose="02020603050405020304" pitchFamily="18" charset="0"/>
              </a:rPr>
              <a:t>Romans 8:28-29</a:t>
            </a:r>
            <a:r>
              <a:rPr lang="en-US" altLang="en-US" sz="3200" dirty="0">
                <a:latin typeface="Times New Roman" panose="02020603050405020304" pitchFamily="18" charset="0"/>
                <a:cs typeface="Times New Roman" panose="02020603050405020304" pitchFamily="18" charset="0"/>
              </a:rPr>
              <a:t>) </a:t>
            </a:r>
          </a:p>
          <a:p>
            <a:pPr marL="517525" indent="-517525">
              <a:lnSpc>
                <a:spcPct val="80000"/>
              </a:lnSpc>
              <a:buFontTx/>
              <a:buAutoNum type="alphaUcPeriod"/>
            </a:pPr>
            <a:r>
              <a:rPr lang="en-US" altLang="en-US" sz="3200" dirty="0">
                <a:latin typeface="Times New Roman" panose="02020603050405020304" pitchFamily="18" charset="0"/>
                <a:cs typeface="Times New Roman" panose="02020603050405020304" pitchFamily="18" charset="0"/>
              </a:rPr>
              <a:t>We all have an upward call to be like God  (</a:t>
            </a:r>
            <a:r>
              <a:rPr lang="en-US" altLang="en-US" sz="3200" b="1" dirty="0">
                <a:latin typeface="Times New Roman" panose="02020603050405020304" pitchFamily="18" charset="0"/>
                <a:cs typeface="Times New Roman" panose="02020603050405020304" pitchFamily="18" charset="0"/>
              </a:rPr>
              <a:t>1 Peter 1:15</a:t>
            </a:r>
            <a:r>
              <a:rPr lang="en-US" altLang="en-US" sz="3200" dirty="0">
                <a:latin typeface="Times New Roman" panose="02020603050405020304" pitchFamily="18" charset="0"/>
                <a:cs typeface="Times New Roman" panose="02020603050405020304" pitchFamily="18" charset="0"/>
              </a:rPr>
              <a:t>)</a:t>
            </a:r>
          </a:p>
          <a:p>
            <a:pPr marL="517525" indent="-517525">
              <a:lnSpc>
                <a:spcPct val="80000"/>
              </a:lnSpc>
              <a:buFontTx/>
              <a:buAutoNum type="alphaUcPeriod"/>
            </a:pPr>
            <a:r>
              <a:rPr lang="en-US" altLang="en-US" sz="3200" dirty="0">
                <a:latin typeface="Times New Roman" panose="02020603050405020304" pitchFamily="18" charset="0"/>
                <a:cs typeface="Times New Roman" panose="02020603050405020304" pitchFamily="18" charset="0"/>
              </a:rPr>
              <a:t>We all have an upward call to serve others (</a:t>
            </a:r>
            <a:r>
              <a:rPr lang="en-US" altLang="en-US" sz="3200" b="1" dirty="0">
                <a:latin typeface="Times New Roman" panose="02020603050405020304" pitchFamily="18" charset="0"/>
                <a:cs typeface="Times New Roman" panose="02020603050405020304" pitchFamily="18" charset="0"/>
              </a:rPr>
              <a:t>Matthew 23:11-12</a:t>
            </a:r>
            <a:r>
              <a:rPr lang="en-US" altLang="en-US" sz="3200" dirty="0">
                <a:latin typeface="Times New Roman" panose="02020603050405020304" pitchFamily="18" charset="0"/>
                <a:cs typeface="Times New Roman" panose="02020603050405020304" pitchFamily="18" charset="0"/>
              </a:rPr>
              <a:t>)</a:t>
            </a:r>
            <a:endParaRPr lang="en-US" altLang="en-US" sz="3200" b="1"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C320B89-6671-40C9-A48A-93F36C309DCF}"/>
              </a:ext>
            </a:extLst>
          </p:cNvPr>
          <p:cNvSpPr>
            <a:spLocks noGrp="1" noChangeArrowheads="1"/>
          </p:cNvSpPr>
          <p:nvPr>
            <p:ph type="title"/>
          </p:nvPr>
        </p:nvSpPr>
        <p:spPr>
          <a:xfrm>
            <a:off x="609600" y="792162"/>
            <a:ext cx="10972800" cy="884238"/>
          </a:xfrm>
        </p:spPr>
        <p:txBody>
          <a:bodyPr>
            <a:normAutofit/>
          </a:bodyPr>
          <a:lstStyle/>
          <a:p>
            <a:r>
              <a:rPr lang="en-US" altLang="en-US" sz="3200" b="1" dirty="0">
                <a:solidFill>
                  <a:srgbClr val="CC0000"/>
                </a:solidFill>
                <a:latin typeface="Times New Roman" panose="02020603050405020304" pitchFamily="18" charset="0"/>
                <a:cs typeface="Times New Roman" panose="02020603050405020304" pitchFamily="18" charset="0"/>
              </a:rPr>
              <a:t>II. It Takes A Big Man To Recognize A Need For Jesus (5-7)</a:t>
            </a:r>
          </a:p>
        </p:txBody>
      </p:sp>
      <p:sp>
        <p:nvSpPr>
          <p:cNvPr id="10243" name="Rectangle 3">
            <a:extLst>
              <a:ext uri="{FF2B5EF4-FFF2-40B4-BE49-F238E27FC236}">
                <a16:creationId xmlns:a16="http://schemas.microsoft.com/office/drawing/2014/main" id="{64A35240-DC91-49C3-A882-DFDD86648FB9}"/>
              </a:ext>
            </a:extLst>
          </p:cNvPr>
          <p:cNvSpPr>
            <a:spLocks noGrp="1" noChangeArrowheads="1"/>
          </p:cNvSpPr>
          <p:nvPr>
            <p:ph idx="1"/>
          </p:nvPr>
        </p:nvSpPr>
        <p:spPr>
          <a:xfrm>
            <a:off x="609600" y="1676400"/>
            <a:ext cx="10972800" cy="4495800"/>
          </a:xfrm>
        </p:spPr>
        <p:txBody>
          <a:bodyPr>
            <a:noAutofit/>
          </a:bodyPr>
          <a:lstStyle/>
          <a:p>
            <a:pPr marL="508000" indent="-508000">
              <a:buFontTx/>
              <a:buAutoNum type="alphaUcPeriod"/>
            </a:pPr>
            <a:r>
              <a:rPr lang="en-US" altLang="en-US" sz="3200" dirty="0">
                <a:latin typeface="Times New Roman" panose="02020603050405020304" pitchFamily="18" charset="0"/>
                <a:cs typeface="Times New Roman" panose="02020603050405020304" pitchFamily="18" charset="0"/>
              </a:rPr>
              <a:t>Zacchaeus needed Jesus because he is a sinner – </a:t>
            </a:r>
            <a:r>
              <a:rPr lang="en-US" altLang="en-US" sz="3200" b="1" dirty="0">
                <a:latin typeface="Times New Roman" panose="02020603050405020304" pitchFamily="18" charset="0"/>
                <a:cs typeface="Times New Roman" panose="02020603050405020304" pitchFamily="18" charset="0"/>
              </a:rPr>
              <a:t>Luke 19:5-7 </a:t>
            </a:r>
          </a:p>
          <a:p>
            <a:pPr marL="508000" indent="-508000">
              <a:buFontTx/>
              <a:buAutoNum type="alphaUcPeriod"/>
            </a:pPr>
            <a:r>
              <a:rPr lang="en-US" altLang="en-US" sz="3200" dirty="0">
                <a:latin typeface="Times New Roman" panose="02020603050405020304" pitchFamily="18" charset="0"/>
                <a:cs typeface="Times New Roman" panose="02020603050405020304" pitchFamily="18" charset="0"/>
              </a:rPr>
              <a:t>The Pharisees did not recognize their need for Jesus - (</a:t>
            </a:r>
            <a:r>
              <a:rPr lang="en-US" altLang="en-US" sz="3200" b="1" dirty="0">
                <a:latin typeface="Times New Roman" panose="02020603050405020304" pitchFamily="18" charset="0"/>
                <a:cs typeface="Times New Roman" panose="02020603050405020304" pitchFamily="18" charset="0"/>
              </a:rPr>
              <a:t>John 9:39-41</a:t>
            </a:r>
            <a:r>
              <a:rPr lang="en-US" altLang="en-US" sz="3200" dirty="0">
                <a:latin typeface="Times New Roman" panose="02020603050405020304" pitchFamily="18" charset="0"/>
                <a:cs typeface="Times New Roman" panose="02020603050405020304" pitchFamily="18" charset="0"/>
              </a:rPr>
              <a:t>) </a:t>
            </a:r>
          </a:p>
          <a:p>
            <a:pPr marL="508000" indent="-508000">
              <a:buFontTx/>
              <a:buAutoNum type="alphaUcPeriod"/>
            </a:pPr>
            <a:r>
              <a:rPr lang="en-US" altLang="en-US" sz="3200" dirty="0">
                <a:latin typeface="Times New Roman" panose="02020603050405020304" pitchFamily="18" charset="0"/>
                <a:cs typeface="Times New Roman" panose="02020603050405020304" pitchFamily="18" charset="0"/>
              </a:rPr>
              <a:t>The rich tend to trust in their riches - (</a:t>
            </a:r>
            <a:r>
              <a:rPr lang="en-US" altLang="en-US" sz="3200" b="1" dirty="0">
                <a:latin typeface="Times New Roman" panose="02020603050405020304" pitchFamily="18" charset="0"/>
                <a:cs typeface="Times New Roman" panose="02020603050405020304" pitchFamily="18" charset="0"/>
              </a:rPr>
              <a:t>1 Tim 6:17-19</a:t>
            </a:r>
            <a:r>
              <a:rPr lang="en-US" altLang="en-US" sz="3200" dirty="0">
                <a:latin typeface="Times New Roman" panose="02020603050405020304" pitchFamily="18" charset="0"/>
                <a:cs typeface="Times New Roman" panose="02020603050405020304" pitchFamily="18" charset="0"/>
              </a:rPr>
              <a:t>) </a:t>
            </a:r>
          </a:p>
          <a:p>
            <a:pPr marL="508000" indent="-508000">
              <a:buFontTx/>
              <a:buAutoNum type="alphaUcPeriod"/>
            </a:pPr>
            <a:r>
              <a:rPr lang="en-US" altLang="en-US" sz="3200" dirty="0">
                <a:latin typeface="Times New Roman" panose="02020603050405020304" pitchFamily="18" charset="0"/>
                <a:cs typeface="Times New Roman" panose="02020603050405020304" pitchFamily="18" charset="0"/>
              </a:rPr>
              <a:t>We must trust in God not in self - (</a:t>
            </a:r>
            <a:r>
              <a:rPr lang="en-US" altLang="en-US" sz="3200" b="1" dirty="0">
                <a:latin typeface="Times New Roman" panose="02020603050405020304" pitchFamily="18" charset="0"/>
                <a:cs typeface="Times New Roman" panose="02020603050405020304" pitchFamily="18" charset="0"/>
              </a:rPr>
              <a:t>Prov 3:5-8</a:t>
            </a:r>
            <a:r>
              <a:rPr lang="en-US" altLang="en-US" sz="3200" dirty="0">
                <a:latin typeface="Times New Roman" panose="02020603050405020304" pitchFamily="18" charset="0"/>
                <a:cs typeface="Times New Roman" panose="02020603050405020304" pitchFamily="18" charset="0"/>
              </a:rPr>
              <a:t>) </a:t>
            </a:r>
          </a:p>
          <a:p>
            <a:pPr marL="508000" indent="-508000">
              <a:buFontTx/>
              <a:buAutoNum type="alphaUcPeriod"/>
            </a:pPr>
            <a:r>
              <a:rPr lang="en-US" altLang="en-US" sz="3200" dirty="0">
                <a:latin typeface="Times New Roman" panose="02020603050405020304" pitchFamily="18" charset="0"/>
                <a:cs typeface="Times New Roman" panose="02020603050405020304" pitchFamily="18" charset="0"/>
              </a:rPr>
              <a:t>Jesus is the only source of eternal life </a:t>
            </a:r>
          </a:p>
          <a:p>
            <a:pPr marL="908050" lvl="1">
              <a:buNone/>
            </a:pPr>
            <a:r>
              <a:rPr lang="en-US" altLang="en-US" sz="3200" dirty="0">
                <a:latin typeface="Times New Roman" panose="02020603050405020304" pitchFamily="18" charset="0"/>
                <a:cs typeface="Times New Roman" panose="02020603050405020304" pitchFamily="18" charset="0"/>
              </a:rPr>
              <a:t>	1. (</a:t>
            </a:r>
            <a:r>
              <a:rPr lang="en-US" altLang="en-US" sz="3200" b="1" dirty="0">
                <a:latin typeface="Times New Roman" panose="02020603050405020304" pitchFamily="18" charset="0"/>
                <a:cs typeface="Times New Roman" panose="02020603050405020304" pitchFamily="18" charset="0"/>
              </a:rPr>
              <a:t>John 6:67-69</a:t>
            </a:r>
            <a:r>
              <a:rPr lang="en-US" altLang="en-US" sz="3200" dirty="0">
                <a:latin typeface="Times New Roman" panose="02020603050405020304" pitchFamily="18" charset="0"/>
                <a:cs typeface="Times New Roman" panose="02020603050405020304" pitchFamily="18" charset="0"/>
              </a:rPr>
              <a:t>) He has the words of life</a:t>
            </a:r>
          </a:p>
          <a:p>
            <a:pPr marL="508000" indent="-508000">
              <a:buNone/>
            </a:pPr>
            <a:r>
              <a:rPr lang="en-US" altLang="en-US" sz="3200" dirty="0">
                <a:latin typeface="Times New Roman" panose="02020603050405020304" pitchFamily="18" charset="0"/>
                <a:cs typeface="Times New Roman" panose="02020603050405020304" pitchFamily="18" charset="0"/>
              </a:rPr>
              <a:t>		2. (</a:t>
            </a:r>
            <a:r>
              <a:rPr lang="en-US" altLang="en-US" sz="3200" b="1" dirty="0">
                <a:latin typeface="Times New Roman" panose="02020603050405020304" pitchFamily="18" charset="0"/>
                <a:cs typeface="Times New Roman" panose="02020603050405020304" pitchFamily="18" charset="0"/>
              </a:rPr>
              <a:t>Acts 4:12</a:t>
            </a:r>
            <a:r>
              <a:rPr lang="en-US" altLang="en-US" sz="3200" dirty="0">
                <a:latin typeface="Times New Roman" panose="02020603050405020304" pitchFamily="18" charset="0"/>
                <a:cs typeface="Times New Roman" panose="02020603050405020304" pitchFamily="18" charset="0"/>
              </a:rPr>
              <a:t>)  Salvation in no other</a:t>
            </a:r>
            <a:endParaRPr lang="en-US" altLang="en-US" sz="3200" b="1"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243">
                                            <p:txEl>
                                              <p:pRg st="5" end="5"/>
                                            </p:txEl>
                                          </p:spTgt>
                                        </p:tgtEl>
                                        <p:attrNameLst>
                                          <p:attrName>style.visibility</p:attrName>
                                        </p:attrNameLst>
                                      </p:cBhvr>
                                      <p:to>
                                        <p:strVal val="visible"/>
                                      </p:to>
                                    </p:set>
                                    <p:anim calcmode="lin" valueType="num">
                                      <p:cBhvr additive="base">
                                        <p:cTn id="35"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243">
                                            <p:txEl>
                                              <p:pRg st="6" end="6"/>
                                            </p:txEl>
                                          </p:spTgt>
                                        </p:tgtEl>
                                        <p:attrNameLst>
                                          <p:attrName>style.visibility</p:attrName>
                                        </p:attrNameLst>
                                      </p:cBhvr>
                                      <p:to>
                                        <p:strVal val="visible"/>
                                      </p:to>
                                    </p:set>
                                    <p:anim calcmode="lin" valueType="num">
                                      <p:cBhvr additive="base">
                                        <p:cTn id="41"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2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6A9D8E0-BBA9-4E0C-8F8A-9E73922675B1}"/>
              </a:ext>
            </a:extLst>
          </p:cNvPr>
          <p:cNvSpPr>
            <a:spLocks noGrp="1" noChangeArrowheads="1"/>
          </p:cNvSpPr>
          <p:nvPr>
            <p:ph type="title"/>
          </p:nvPr>
        </p:nvSpPr>
        <p:spPr>
          <a:xfrm>
            <a:off x="838200" y="365125"/>
            <a:ext cx="10515600" cy="701675"/>
          </a:xfrm>
        </p:spPr>
        <p:txBody>
          <a:bodyPr>
            <a:normAutofit/>
          </a:bodyPr>
          <a:lstStyle/>
          <a:p>
            <a:r>
              <a:rPr lang="en-US" altLang="en-US" sz="3600" b="1" dirty="0">
                <a:solidFill>
                  <a:srgbClr val="CC0000"/>
                </a:solidFill>
                <a:latin typeface="Times New Roman" panose="02020603050405020304" pitchFamily="18" charset="0"/>
                <a:cs typeface="Times New Roman" panose="02020603050405020304" pitchFamily="18" charset="0"/>
              </a:rPr>
              <a:t>III. It Takes A Big Man To Restore Ill Gotten Gains</a:t>
            </a:r>
          </a:p>
        </p:txBody>
      </p:sp>
      <p:sp>
        <p:nvSpPr>
          <p:cNvPr id="11267" name="Rectangle 3">
            <a:extLst>
              <a:ext uri="{FF2B5EF4-FFF2-40B4-BE49-F238E27FC236}">
                <a16:creationId xmlns:a16="http://schemas.microsoft.com/office/drawing/2014/main" id="{B81D70E6-3A48-4B05-991F-46D5C0DCB664}"/>
              </a:ext>
            </a:extLst>
          </p:cNvPr>
          <p:cNvSpPr>
            <a:spLocks noGrp="1" noChangeArrowheads="1"/>
          </p:cNvSpPr>
          <p:nvPr>
            <p:ph idx="1"/>
          </p:nvPr>
        </p:nvSpPr>
        <p:spPr>
          <a:xfrm>
            <a:off x="609600" y="1257299"/>
            <a:ext cx="10972800" cy="5235575"/>
          </a:xfrm>
        </p:spPr>
        <p:txBody>
          <a:bodyPr>
            <a:noAutofit/>
          </a:bodyPr>
          <a:lstStyle/>
          <a:p>
            <a:pPr marL="457200" indent="-457200">
              <a:lnSpc>
                <a:spcPct val="80000"/>
              </a:lnSpc>
              <a:buFontTx/>
              <a:buAutoNum type="alphaUcPeriod"/>
            </a:pPr>
            <a:r>
              <a:rPr lang="en-US" altLang="en-US" sz="3200" dirty="0">
                <a:latin typeface="Times New Roman" panose="02020603050405020304" pitchFamily="18" charset="0"/>
                <a:cs typeface="Times New Roman" panose="02020603050405020304" pitchFamily="18" charset="0"/>
              </a:rPr>
              <a:t>Zacchaeus was willing to restore anything he didn’t get honestly – </a:t>
            </a:r>
            <a:r>
              <a:rPr lang="en-US" altLang="en-US" sz="3200" b="1" dirty="0">
                <a:latin typeface="Times New Roman" panose="02020603050405020304" pitchFamily="18" charset="0"/>
                <a:cs typeface="Times New Roman" panose="02020603050405020304" pitchFamily="18" charset="0"/>
              </a:rPr>
              <a:t>Luke 19:8</a:t>
            </a:r>
          </a:p>
          <a:p>
            <a:pPr marL="457200" indent="-457200">
              <a:lnSpc>
                <a:spcPct val="80000"/>
              </a:lnSpc>
              <a:buFontTx/>
              <a:buAutoNum type="alphaUcPeriod"/>
            </a:pPr>
            <a:r>
              <a:rPr lang="en-US" altLang="en-US" sz="3200" dirty="0">
                <a:latin typeface="Times New Roman" panose="02020603050405020304" pitchFamily="18" charset="0"/>
                <a:cs typeface="Times New Roman" panose="02020603050405020304" pitchFamily="18" charset="0"/>
              </a:rPr>
              <a:t>Zacchaeus was chief tax collector and rich. (</a:t>
            </a:r>
            <a:r>
              <a:rPr lang="en-US" altLang="en-US" sz="3200" b="1" dirty="0">
                <a:latin typeface="Times New Roman" panose="02020603050405020304" pitchFamily="18" charset="0"/>
                <a:cs typeface="Times New Roman" panose="02020603050405020304" pitchFamily="18" charset="0"/>
              </a:rPr>
              <a:t>Vs 2</a:t>
            </a:r>
            <a:r>
              <a:rPr lang="en-US" altLang="en-US" sz="3200" dirty="0">
                <a:latin typeface="Times New Roman" panose="02020603050405020304" pitchFamily="18" charset="0"/>
                <a:cs typeface="Times New Roman" panose="02020603050405020304" pitchFamily="18" charset="0"/>
              </a:rPr>
              <a:t>) </a:t>
            </a:r>
          </a:p>
          <a:p>
            <a:pPr marL="914400" lvl="1" indent="-342900">
              <a:lnSpc>
                <a:spcPct val="80000"/>
              </a:lnSpc>
              <a:spcBef>
                <a:spcPct val="0"/>
              </a:spcBef>
              <a:buNone/>
            </a:pPr>
            <a:r>
              <a:rPr lang="en-US" altLang="en-US" sz="3200" dirty="0">
                <a:latin typeface="Times New Roman" panose="02020603050405020304" pitchFamily="18" charset="0"/>
                <a:cs typeface="Times New Roman" panose="02020603050405020304" pitchFamily="18" charset="0"/>
              </a:rPr>
              <a:t>1. It’s difficult for the rich to give up their money</a:t>
            </a:r>
          </a:p>
          <a:p>
            <a:pPr marL="914400" lvl="1" indent="-342900">
              <a:lnSpc>
                <a:spcPct val="80000"/>
              </a:lnSpc>
              <a:buNone/>
            </a:pPr>
            <a:r>
              <a:rPr lang="en-US" altLang="en-US" sz="3200" dirty="0">
                <a:latin typeface="Times New Roman" panose="02020603050405020304" pitchFamily="18" charset="0"/>
                <a:cs typeface="Times New Roman" panose="02020603050405020304" pitchFamily="18" charset="0"/>
              </a:rPr>
              <a:t>2. Most charitable giving is by the poor</a:t>
            </a:r>
          </a:p>
          <a:p>
            <a:pPr marL="457200" indent="-457200">
              <a:lnSpc>
                <a:spcPct val="80000"/>
              </a:lnSpc>
              <a:buFontTx/>
              <a:buAutoNum type="alphaUcPeriod"/>
            </a:pPr>
            <a:r>
              <a:rPr lang="en-US" altLang="en-US" sz="3200" dirty="0">
                <a:latin typeface="Times New Roman" panose="02020603050405020304" pitchFamily="18" charset="0"/>
                <a:cs typeface="Times New Roman" panose="02020603050405020304" pitchFamily="18" charset="0"/>
              </a:rPr>
              <a:t>The O.T. demanded restitution </a:t>
            </a:r>
          </a:p>
          <a:p>
            <a:pPr marL="914400" lvl="1" indent="-342900">
              <a:lnSpc>
                <a:spcPct val="80000"/>
              </a:lnSpc>
              <a:buFontTx/>
              <a:buAutoNum type="arabicPeriod"/>
            </a:pPr>
            <a:r>
              <a:rPr lang="en-US" altLang="en-US" sz="3200" dirty="0">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Exo 22:1-7</a:t>
            </a:r>
            <a:r>
              <a:rPr lang="en-US" altLang="en-US" sz="3200" dirty="0">
                <a:latin typeface="Times New Roman" panose="02020603050405020304" pitchFamily="18" charset="0"/>
                <a:cs typeface="Times New Roman" panose="02020603050405020304" pitchFamily="18" charset="0"/>
              </a:rPr>
              <a:t>) </a:t>
            </a:r>
          </a:p>
          <a:p>
            <a:pPr marL="914400" lvl="1" indent="-342900">
              <a:lnSpc>
                <a:spcPct val="80000"/>
              </a:lnSpc>
              <a:buFontTx/>
              <a:buAutoNum type="arabicPeriod"/>
            </a:pPr>
            <a:r>
              <a:rPr lang="en-US" altLang="en-US" sz="3200" dirty="0">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Prov 6:30-31</a:t>
            </a:r>
            <a:r>
              <a:rPr lang="en-US" altLang="en-US" sz="3200" dirty="0">
                <a:latin typeface="Times New Roman" panose="02020603050405020304" pitchFamily="18" charset="0"/>
                <a:cs typeface="Times New Roman" panose="02020603050405020304" pitchFamily="18" charset="0"/>
              </a:rPr>
              <a:t>)</a:t>
            </a:r>
          </a:p>
          <a:p>
            <a:pPr marL="457200" indent="-457200">
              <a:lnSpc>
                <a:spcPct val="80000"/>
              </a:lnSpc>
              <a:buFontTx/>
              <a:buAutoNum type="alphaUcPeriod"/>
            </a:pPr>
            <a:r>
              <a:rPr lang="en-US" altLang="en-US" sz="3200" dirty="0">
                <a:latin typeface="Times New Roman" panose="02020603050405020304" pitchFamily="18" charset="0"/>
                <a:cs typeface="Times New Roman" panose="02020603050405020304" pitchFamily="18" charset="0"/>
              </a:rPr>
              <a:t>The N.T. implies the need for restitution</a:t>
            </a:r>
          </a:p>
          <a:p>
            <a:pPr marL="914400" lvl="1" indent="-342900">
              <a:lnSpc>
                <a:spcPct val="80000"/>
              </a:lnSpc>
              <a:buFontTx/>
              <a:buAutoNum type="arabicPeriod"/>
            </a:pPr>
            <a:r>
              <a:rPr lang="en-US" altLang="en-US" sz="3200" dirty="0">
                <a:latin typeface="Times New Roman" panose="02020603050405020304" pitchFamily="18" charset="0"/>
                <a:cs typeface="Times New Roman" panose="02020603050405020304" pitchFamily="18" charset="0"/>
              </a:rPr>
              <a:t> John the Baptist - (</a:t>
            </a:r>
            <a:r>
              <a:rPr lang="en-US" altLang="en-US" sz="3200" b="1" dirty="0">
                <a:latin typeface="Times New Roman" panose="02020603050405020304" pitchFamily="18" charset="0"/>
                <a:cs typeface="Times New Roman" panose="02020603050405020304" pitchFamily="18" charset="0"/>
              </a:rPr>
              <a:t>Luke 3:7-13</a:t>
            </a:r>
            <a:r>
              <a:rPr lang="en-US" altLang="en-US" sz="3200" dirty="0">
                <a:latin typeface="Times New Roman" panose="02020603050405020304" pitchFamily="18" charset="0"/>
                <a:cs typeface="Times New Roman" panose="02020603050405020304" pitchFamily="18" charset="0"/>
              </a:rPr>
              <a:t>) </a:t>
            </a:r>
          </a:p>
          <a:p>
            <a:pPr marL="914400" lvl="1" indent="-342900">
              <a:lnSpc>
                <a:spcPct val="80000"/>
              </a:lnSpc>
              <a:buFontTx/>
              <a:buAutoNum type="arabicPeriod"/>
            </a:pPr>
            <a:r>
              <a:rPr lang="en-US" altLang="en-US" sz="3200" dirty="0">
                <a:latin typeface="Times New Roman" panose="02020603050405020304" pitchFamily="18" charset="0"/>
                <a:cs typeface="Times New Roman" panose="02020603050405020304" pitchFamily="18" charset="0"/>
              </a:rPr>
              <a:t> Paul (</a:t>
            </a:r>
            <a:r>
              <a:rPr lang="en-US" altLang="en-US" sz="3200" b="1" dirty="0">
                <a:latin typeface="Times New Roman" panose="02020603050405020304" pitchFamily="18" charset="0"/>
                <a:cs typeface="Times New Roman" panose="02020603050405020304" pitchFamily="18" charset="0"/>
              </a:rPr>
              <a:t>Acts 26:19-20</a:t>
            </a:r>
            <a:r>
              <a:rPr lang="en-US" altLang="en-US" sz="3200" dirty="0">
                <a:latin typeface="Times New Roman" panose="02020603050405020304" pitchFamily="18" charset="0"/>
                <a:cs typeface="Times New Roman" panose="02020603050405020304" pitchFamily="18" charset="0"/>
              </a:rPr>
              <a:t>)</a:t>
            </a:r>
            <a:endParaRPr lang="en-US" altLang="en-US" sz="3200" b="1"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 calcmode="lin" valueType="num">
                                      <p:cBhvr additive="base">
                                        <p:cTn id="17"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26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267">
                                            <p:txEl>
                                              <p:pRg st="3" end="3"/>
                                            </p:txEl>
                                          </p:spTgt>
                                        </p:tgtEl>
                                        <p:attrNameLst>
                                          <p:attrName>style.visibility</p:attrName>
                                        </p:attrNameLst>
                                      </p:cBhvr>
                                      <p:to>
                                        <p:strVal val="visible"/>
                                      </p:to>
                                    </p:set>
                                    <p:anim calcmode="lin" valueType="num">
                                      <p:cBhvr additive="base">
                                        <p:cTn id="21"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 calcmode="lin" valueType="num">
                                      <p:cBhvr additive="base">
                                        <p:cTn id="27"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267">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267">
                                            <p:txEl>
                                              <p:pRg st="5" end="5"/>
                                            </p:txEl>
                                          </p:spTgt>
                                        </p:tgtEl>
                                        <p:attrNameLst>
                                          <p:attrName>style.visibility</p:attrName>
                                        </p:attrNameLst>
                                      </p:cBhvr>
                                      <p:to>
                                        <p:strVal val="visible"/>
                                      </p:to>
                                    </p:set>
                                    <p:anim calcmode="lin" valueType="num">
                                      <p:cBhvr additive="base">
                                        <p:cTn id="31"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267">
                                            <p:txEl>
                                              <p:pRg st="6" end="6"/>
                                            </p:txEl>
                                          </p:spTgt>
                                        </p:tgtEl>
                                        <p:attrNameLst>
                                          <p:attrName>style.visibility</p:attrName>
                                        </p:attrNameLst>
                                      </p:cBhvr>
                                      <p:to>
                                        <p:strVal val="visible"/>
                                      </p:to>
                                    </p:set>
                                    <p:anim calcmode="lin" valueType="num">
                                      <p:cBhvr additive="base">
                                        <p:cTn id="35"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267">
                                            <p:txEl>
                                              <p:pRg st="7" end="7"/>
                                            </p:txEl>
                                          </p:spTgt>
                                        </p:tgtEl>
                                        <p:attrNameLst>
                                          <p:attrName>style.visibility</p:attrName>
                                        </p:attrNameLst>
                                      </p:cBhvr>
                                      <p:to>
                                        <p:strVal val="visible"/>
                                      </p:to>
                                    </p:set>
                                    <p:anim calcmode="lin" valueType="num">
                                      <p:cBhvr additive="base">
                                        <p:cTn id="41" dur="5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267">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267">
                                            <p:txEl>
                                              <p:pRg st="8" end="8"/>
                                            </p:txEl>
                                          </p:spTgt>
                                        </p:tgtEl>
                                        <p:attrNameLst>
                                          <p:attrName>style.visibility</p:attrName>
                                        </p:attrNameLst>
                                      </p:cBhvr>
                                      <p:to>
                                        <p:strVal val="visible"/>
                                      </p:to>
                                    </p:set>
                                    <p:anim calcmode="lin" valueType="num">
                                      <p:cBhvr additive="base">
                                        <p:cTn id="45" dur="5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267">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1267">
                                            <p:txEl>
                                              <p:pRg st="9" end="9"/>
                                            </p:txEl>
                                          </p:spTgt>
                                        </p:tgtEl>
                                        <p:attrNameLst>
                                          <p:attrName>style.visibility</p:attrName>
                                        </p:attrNameLst>
                                      </p:cBhvr>
                                      <p:to>
                                        <p:strVal val="visible"/>
                                      </p:to>
                                    </p:set>
                                    <p:anim calcmode="lin" valueType="num">
                                      <p:cBhvr additive="base">
                                        <p:cTn id="49" dur="500" fill="hold"/>
                                        <p:tgtEl>
                                          <p:spTgt spid="11267">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26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D7745A9-474B-45FF-975B-55A375147B74}"/>
              </a:ext>
            </a:extLst>
          </p:cNvPr>
          <p:cNvSpPr>
            <a:spLocks noGrp="1" noChangeArrowheads="1"/>
          </p:cNvSpPr>
          <p:nvPr>
            <p:ph type="title"/>
          </p:nvPr>
        </p:nvSpPr>
        <p:spPr/>
        <p:txBody>
          <a:bodyPr>
            <a:normAutofit/>
          </a:bodyPr>
          <a:lstStyle/>
          <a:p>
            <a:r>
              <a:rPr lang="en-US" altLang="en-US" sz="3600" b="1" dirty="0">
                <a:solidFill>
                  <a:srgbClr val="CC0000"/>
                </a:solidFill>
                <a:latin typeface="Times New Roman" panose="02020603050405020304" pitchFamily="18" charset="0"/>
                <a:cs typeface="Times New Roman" panose="02020603050405020304" pitchFamily="18" charset="0"/>
              </a:rPr>
              <a:t>III. It Takes A Big Man To Restore Ill Gotten Gains</a:t>
            </a:r>
          </a:p>
        </p:txBody>
      </p:sp>
      <p:sp>
        <p:nvSpPr>
          <p:cNvPr id="19459" name="Rectangle 3">
            <a:extLst>
              <a:ext uri="{FF2B5EF4-FFF2-40B4-BE49-F238E27FC236}">
                <a16:creationId xmlns:a16="http://schemas.microsoft.com/office/drawing/2014/main" id="{D2D4B8DE-135B-45F6-A912-BF6190EEFE16}"/>
              </a:ext>
            </a:extLst>
          </p:cNvPr>
          <p:cNvSpPr>
            <a:spLocks noGrp="1" noChangeArrowheads="1"/>
          </p:cNvSpPr>
          <p:nvPr>
            <p:ph idx="1"/>
          </p:nvPr>
        </p:nvSpPr>
        <p:spPr>
          <a:xfrm>
            <a:off x="647700" y="2514600"/>
            <a:ext cx="10896600" cy="1447800"/>
          </a:xfrm>
        </p:spPr>
        <p:txBody>
          <a:bodyPr>
            <a:noAutofit/>
          </a:bodyPr>
          <a:lstStyle/>
          <a:p>
            <a:pPr marL="571500" indent="-571500">
              <a:lnSpc>
                <a:spcPct val="80000"/>
              </a:lnSpc>
              <a:buNone/>
            </a:pPr>
            <a:r>
              <a:rPr lang="en-US" altLang="en-US" sz="3200" dirty="0">
                <a:latin typeface="Times New Roman" panose="02020603050405020304" pitchFamily="18" charset="0"/>
                <a:cs typeface="Times New Roman" panose="02020603050405020304" pitchFamily="18" charset="0"/>
              </a:rPr>
              <a:t>E. Alexander Campbell: …</a:t>
            </a:r>
            <a:r>
              <a:rPr lang="en-US" altLang="en-US" sz="3200" i="1" dirty="0">
                <a:latin typeface="Times New Roman" panose="02020603050405020304" pitchFamily="18" charset="0"/>
                <a:cs typeface="Times New Roman" panose="02020603050405020304" pitchFamily="18" charset="0"/>
              </a:rPr>
              <a:t>without repentance, and restitution when possible, there can be no remission… The Millennial Harbinger Extra</a:t>
            </a:r>
            <a:r>
              <a:rPr lang="en-US" altLang="en-US" sz="3200" dirty="0">
                <a:latin typeface="Times New Roman" panose="02020603050405020304" pitchFamily="18" charset="0"/>
                <a:cs typeface="Times New Roman" panose="02020603050405020304" pitchFamily="18" charset="0"/>
              </a:rPr>
              <a:t> 4 (August 1833): 345-348</a:t>
            </a:r>
          </a:p>
        </p:txBody>
      </p:sp>
    </p:spTree>
    <p:custDataLst>
      <p:tags r:id="rId1"/>
    </p:custData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arn(outVertical)">
                                      <p:cBhvr>
                                        <p:cTn id="7" dur="500"/>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2EA2C5C-EBA8-461F-BEA8-F8C76320DE29}"/>
              </a:ext>
            </a:extLst>
          </p:cNvPr>
          <p:cNvSpPr>
            <a:spLocks noGrp="1" noChangeArrowheads="1"/>
          </p:cNvSpPr>
          <p:nvPr>
            <p:ph type="title"/>
          </p:nvPr>
        </p:nvSpPr>
        <p:spPr>
          <a:xfrm>
            <a:off x="685800" y="365125"/>
            <a:ext cx="10896600" cy="854075"/>
          </a:xfrm>
        </p:spPr>
        <p:txBody>
          <a:bodyPr>
            <a:normAutofit/>
          </a:bodyPr>
          <a:lstStyle/>
          <a:p>
            <a:r>
              <a:rPr lang="en-US" altLang="en-US" sz="3600" b="1" dirty="0">
                <a:solidFill>
                  <a:srgbClr val="CC0000"/>
                </a:solidFill>
                <a:latin typeface="Times New Roman" panose="02020603050405020304" pitchFamily="18" charset="0"/>
                <a:cs typeface="Times New Roman" panose="02020603050405020304" pitchFamily="18" charset="0"/>
              </a:rPr>
              <a:t>IV. It Takes A Big Man To Repent Of Their Sin (9-10)</a:t>
            </a:r>
          </a:p>
        </p:txBody>
      </p:sp>
      <p:sp>
        <p:nvSpPr>
          <p:cNvPr id="12291" name="Rectangle 3">
            <a:extLst>
              <a:ext uri="{FF2B5EF4-FFF2-40B4-BE49-F238E27FC236}">
                <a16:creationId xmlns:a16="http://schemas.microsoft.com/office/drawing/2014/main" id="{262BBA34-16E2-4A9C-9AC0-6653FC5B919E}"/>
              </a:ext>
            </a:extLst>
          </p:cNvPr>
          <p:cNvSpPr>
            <a:spLocks noGrp="1" noChangeArrowheads="1"/>
          </p:cNvSpPr>
          <p:nvPr>
            <p:ph idx="1"/>
          </p:nvPr>
        </p:nvSpPr>
        <p:spPr>
          <a:xfrm>
            <a:off x="533400" y="1371600"/>
            <a:ext cx="11201400" cy="5257800"/>
          </a:xfrm>
        </p:spPr>
        <p:txBody>
          <a:bodyPr>
            <a:noAutofit/>
          </a:bodyPr>
          <a:lstStyle/>
          <a:p>
            <a:pPr marL="520700" indent="-520700">
              <a:lnSpc>
                <a:spcPct val="90000"/>
              </a:lnSpc>
              <a:buFontTx/>
              <a:buAutoNum type="alphaUcPeriod"/>
            </a:pPr>
            <a:r>
              <a:rPr lang="en-US" altLang="en-US" sz="3200" dirty="0">
                <a:latin typeface="Times New Roman" panose="02020603050405020304" pitchFamily="18" charset="0"/>
                <a:cs typeface="Times New Roman" panose="02020603050405020304" pitchFamily="18" charset="0"/>
              </a:rPr>
              <a:t>Zacchaeus showed by his willingness to make restitution that he recognized and repented of his sin. </a:t>
            </a:r>
          </a:p>
          <a:p>
            <a:pPr marL="520700" indent="-520700">
              <a:lnSpc>
                <a:spcPct val="90000"/>
              </a:lnSpc>
              <a:spcBef>
                <a:spcPct val="0"/>
              </a:spcBef>
              <a:buFontTx/>
              <a:buAutoNum type="alphaUcPeriod"/>
            </a:pPr>
            <a:r>
              <a:rPr lang="en-US" altLang="en-US" sz="3200" dirty="0">
                <a:latin typeface="Times New Roman" panose="02020603050405020304" pitchFamily="18" charset="0"/>
                <a:cs typeface="Times New Roman" panose="02020603050405020304" pitchFamily="18" charset="0"/>
              </a:rPr>
              <a:t>Jesus’ statement shows Zacchaeus had repented of his sin </a:t>
            </a:r>
          </a:p>
          <a:p>
            <a:pPr marL="520700" indent="-520700">
              <a:lnSpc>
                <a:spcPct val="90000"/>
              </a:lnSpc>
              <a:spcBef>
                <a:spcPct val="0"/>
              </a:spcBef>
              <a:buNone/>
            </a:pPr>
            <a:r>
              <a:rPr lang="en-US" altLang="en-US" sz="3200" dirty="0">
                <a:latin typeface="Times New Roman" panose="02020603050405020304" pitchFamily="18" charset="0"/>
                <a:cs typeface="Times New Roman" panose="02020603050405020304" pitchFamily="18" charset="0"/>
              </a:rPr>
              <a:t>	1. Salvation came to Zacchaeus that day-{</a:t>
            </a:r>
            <a:r>
              <a:rPr lang="en-US" altLang="en-US" sz="3200" b="1" dirty="0">
                <a:latin typeface="Times New Roman" panose="02020603050405020304" pitchFamily="18" charset="0"/>
                <a:cs typeface="Times New Roman" panose="02020603050405020304" pitchFamily="18" charset="0"/>
              </a:rPr>
              <a:t>9</a:t>
            </a:r>
            <a:r>
              <a:rPr lang="en-US" altLang="en-US" sz="3200" dirty="0">
                <a:latin typeface="Times New Roman" panose="02020603050405020304" pitchFamily="18" charset="0"/>
                <a:cs typeface="Times New Roman" panose="02020603050405020304" pitchFamily="18" charset="0"/>
              </a:rPr>
              <a:t>}</a:t>
            </a:r>
          </a:p>
          <a:p>
            <a:pPr marL="520700" indent="-520700">
              <a:lnSpc>
                <a:spcPct val="90000"/>
              </a:lnSpc>
              <a:spcBef>
                <a:spcPct val="0"/>
              </a:spcBef>
              <a:buNone/>
            </a:pPr>
            <a:r>
              <a:rPr lang="en-US" altLang="en-US" sz="3200" dirty="0">
                <a:latin typeface="Times New Roman" panose="02020603050405020304" pitchFamily="18" charset="0"/>
                <a:cs typeface="Times New Roman" panose="02020603050405020304" pitchFamily="18" charset="0"/>
              </a:rPr>
              <a:t>	2. Zacchaeus was lost before - {</a:t>
            </a:r>
            <a:r>
              <a:rPr lang="en-US" altLang="en-US" sz="3200" b="1" dirty="0">
                <a:latin typeface="Times New Roman" panose="02020603050405020304" pitchFamily="18" charset="0"/>
                <a:cs typeface="Times New Roman" panose="02020603050405020304" pitchFamily="18" charset="0"/>
              </a:rPr>
              <a:t>10</a:t>
            </a:r>
            <a:r>
              <a:rPr lang="en-US" altLang="en-US" sz="3200" dirty="0">
                <a:latin typeface="Times New Roman" panose="02020603050405020304" pitchFamily="18" charset="0"/>
                <a:cs typeface="Times New Roman" panose="02020603050405020304" pitchFamily="18" charset="0"/>
              </a:rPr>
              <a:t>}</a:t>
            </a:r>
          </a:p>
          <a:p>
            <a:pPr marL="520700" indent="-520700">
              <a:lnSpc>
                <a:spcPct val="90000"/>
              </a:lnSpc>
              <a:buNone/>
            </a:pPr>
            <a:r>
              <a:rPr lang="en-US" altLang="en-US" sz="3200" dirty="0">
                <a:latin typeface="Times New Roman" panose="02020603050405020304" pitchFamily="18" charset="0"/>
                <a:cs typeface="Times New Roman" panose="02020603050405020304" pitchFamily="18" charset="0"/>
              </a:rPr>
              <a:t>C. Repentance was not easy for Esau - (</a:t>
            </a:r>
            <a:r>
              <a:rPr lang="en-US" altLang="en-US" sz="3200" b="1" dirty="0">
                <a:latin typeface="Times New Roman" panose="02020603050405020304" pitchFamily="18" charset="0"/>
                <a:cs typeface="Times New Roman" panose="02020603050405020304" pitchFamily="18" charset="0"/>
              </a:rPr>
              <a:t>Heb 12:14-17</a:t>
            </a:r>
            <a:r>
              <a:rPr lang="en-US" altLang="en-US" sz="3200" dirty="0">
                <a:latin typeface="Times New Roman" panose="02020603050405020304" pitchFamily="18" charset="0"/>
                <a:cs typeface="Times New Roman" panose="02020603050405020304" pitchFamily="18" charset="0"/>
              </a:rPr>
              <a:t>) …he found no place for repentance, though he sought it diligently with tears.</a:t>
            </a:r>
          </a:p>
          <a:p>
            <a:pPr marL="520700" indent="-520700">
              <a:lnSpc>
                <a:spcPct val="90000"/>
              </a:lnSpc>
              <a:buNone/>
            </a:pPr>
            <a:r>
              <a:rPr lang="en-US" altLang="en-US" sz="3200" dirty="0">
                <a:latin typeface="Times New Roman" panose="02020603050405020304" pitchFamily="18" charset="0"/>
                <a:cs typeface="Times New Roman" panose="02020603050405020304" pitchFamily="18" charset="0"/>
              </a:rPr>
              <a:t>D. Many of the Romans were impenitent and hardened in heart - (</a:t>
            </a:r>
            <a:r>
              <a:rPr lang="en-US" altLang="en-US" sz="3200" b="1" dirty="0">
                <a:latin typeface="Times New Roman" panose="02020603050405020304" pitchFamily="18" charset="0"/>
                <a:cs typeface="Times New Roman" panose="02020603050405020304" pitchFamily="18" charset="0"/>
              </a:rPr>
              <a:t>Rom 2:4-10</a:t>
            </a:r>
            <a:r>
              <a:rPr lang="en-US" altLang="en-US" sz="3200" dirty="0">
                <a:latin typeface="Times New Roman" panose="02020603050405020304" pitchFamily="18" charset="0"/>
                <a:cs typeface="Times New Roman" panose="02020603050405020304" pitchFamily="18" charset="0"/>
              </a:rPr>
              <a:t>)</a:t>
            </a:r>
            <a:endParaRPr lang="en-US" altLang="en-US" sz="3200" b="1"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 calcmode="lin" valueType="num">
                                      <p:cBhvr additive="base">
                                        <p:cTn id="37"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B94655D-84D3-4FEA-A942-E5F9ABF85424}"/>
              </a:ext>
            </a:extLst>
          </p:cNvPr>
          <p:cNvSpPr>
            <a:spLocks noGrp="1" noChangeArrowheads="1"/>
          </p:cNvSpPr>
          <p:nvPr>
            <p:ph type="title"/>
          </p:nvPr>
        </p:nvSpPr>
        <p:spPr>
          <a:xfrm>
            <a:off x="2514600" y="762000"/>
            <a:ext cx="3505200" cy="854075"/>
          </a:xfrm>
        </p:spPr>
        <p:txBody>
          <a:bodyPr>
            <a:normAutofit/>
          </a:bodyPr>
          <a:lstStyle/>
          <a:p>
            <a:pPr algn="ctr"/>
            <a:r>
              <a:rPr lang="en-US" altLang="en-US" sz="3600" b="1" dirty="0">
                <a:solidFill>
                  <a:srgbClr val="CC0000"/>
                </a:solidFill>
                <a:latin typeface="Times New Roman" panose="02020603050405020304" pitchFamily="18" charset="0"/>
                <a:cs typeface="Times New Roman" panose="02020603050405020304" pitchFamily="18" charset="0"/>
              </a:rPr>
              <a:t>CONCLUSION</a:t>
            </a:r>
            <a:endParaRPr lang="en-US" altLang="en-US" sz="3600" dirty="0">
              <a:solidFill>
                <a:srgbClr val="CC0000"/>
              </a:solidFill>
              <a:latin typeface="Times New Roman" panose="02020603050405020304" pitchFamily="18" charset="0"/>
              <a:cs typeface="Times New Roman" panose="02020603050405020304" pitchFamily="18" charset="0"/>
            </a:endParaRPr>
          </a:p>
        </p:txBody>
      </p:sp>
      <p:sp>
        <p:nvSpPr>
          <p:cNvPr id="13315" name="Rectangle 3">
            <a:extLst>
              <a:ext uri="{FF2B5EF4-FFF2-40B4-BE49-F238E27FC236}">
                <a16:creationId xmlns:a16="http://schemas.microsoft.com/office/drawing/2014/main" id="{42131100-34D5-4C5C-8FE8-D2F467732C8F}"/>
              </a:ext>
            </a:extLst>
          </p:cNvPr>
          <p:cNvSpPr>
            <a:spLocks noGrp="1" noChangeArrowheads="1"/>
          </p:cNvSpPr>
          <p:nvPr>
            <p:ph idx="1"/>
          </p:nvPr>
        </p:nvSpPr>
        <p:spPr>
          <a:xfrm>
            <a:off x="1524000" y="1600200"/>
            <a:ext cx="9144000" cy="3276600"/>
          </a:xfrm>
        </p:spPr>
        <p:txBody>
          <a:bodyPr>
            <a:normAutofit/>
          </a:bodyPr>
          <a:lstStyle/>
          <a:p>
            <a:pPr marL="533400" indent="-533400">
              <a:lnSpc>
                <a:spcPct val="90000"/>
              </a:lnSpc>
              <a:buFontTx/>
              <a:buAutoNum type="alphaUcPeriod"/>
            </a:pPr>
            <a:r>
              <a:rPr lang="en-US" altLang="en-US" sz="3200" dirty="0">
                <a:latin typeface="Times New Roman" panose="02020603050405020304" pitchFamily="18" charset="0"/>
                <a:cs typeface="Times New Roman" panose="02020603050405020304" pitchFamily="18" charset="0"/>
              </a:rPr>
              <a:t>Be a big enough person not to judge by appearance</a:t>
            </a:r>
          </a:p>
          <a:p>
            <a:pPr marL="533400" indent="-533400">
              <a:lnSpc>
                <a:spcPct val="90000"/>
              </a:lnSpc>
              <a:buFontTx/>
              <a:buAutoNum type="alphaUcPeriod"/>
            </a:pPr>
            <a:r>
              <a:rPr lang="en-US" altLang="en-US" sz="3200" dirty="0">
                <a:latin typeface="Times New Roman" panose="02020603050405020304" pitchFamily="18" charset="0"/>
                <a:cs typeface="Times New Roman" panose="02020603050405020304" pitchFamily="18" charset="0"/>
              </a:rPr>
              <a:t>Be a big enough person to reach upward</a:t>
            </a:r>
          </a:p>
          <a:p>
            <a:pPr marL="533400" indent="-533400">
              <a:lnSpc>
                <a:spcPct val="90000"/>
              </a:lnSpc>
              <a:buFontTx/>
              <a:buAutoNum type="alphaUcPeriod"/>
            </a:pPr>
            <a:r>
              <a:rPr lang="en-US" altLang="en-US" sz="3200" dirty="0">
                <a:latin typeface="Times New Roman" panose="02020603050405020304" pitchFamily="18" charset="0"/>
                <a:cs typeface="Times New Roman" panose="02020603050405020304" pitchFamily="18" charset="0"/>
              </a:rPr>
              <a:t>Be a big enough person to recognize your need for Jesus</a:t>
            </a:r>
          </a:p>
          <a:p>
            <a:pPr marL="533400" indent="-533400">
              <a:lnSpc>
                <a:spcPct val="90000"/>
              </a:lnSpc>
              <a:buFontTx/>
              <a:buAutoNum type="alphaUcPeriod"/>
            </a:pPr>
            <a:r>
              <a:rPr lang="en-US" altLang="en-US" sz="3200" dirty="0">
                <a:latin typeface="Times New Roman" panose="02020603050405020304" pitchFamily="18" charset="0"/>
                <a:cs typeface="Times New Roman" panose="02020603050405020304" pitchFamily="18" charset="0"/>
              </a:rPr>
              <a:t>Be a big enough person to restore ill-gotten gain</a:t>
            </a:r>
          </a:p>
          <a:p>
            <a:pPr marL="533400" indent="-533400">
              <a:lnSpc>
                <a:spcPct val="90000"/>
              </a:lnSpc>
              <a:buFontTx/>
              <a:buAutoNum type="alphaUcPeriod"/>
            </a:pPr>
            <a:r>
              <a:rPr lang="en-US" altLang="en-US" sz="3200" dirty="0">
                <a:latin typeface="Times New Roman" panose="02020603050405020304" pitchFamily="18" charset="0"/>
                <a:cs typeface="Times New Roman" panose="02020603050405020304" pitchFamily="18" charset="0"/>
              </a:rPr>
              <a:t>Be a big enough person to repent of your sins</a:t>
            </a:r>
          </a:p>
        </p:txBody>
      </p:sp>
    </p:spTree>
    <p:custDataLst>
      <p:tags r:id="rId1"/>
    </p:custData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DDDF8B-69E7-4FB3-816F-1CD63461681A}"/>
              </a:ext>
            </a:extLst>
          </p:cNvPr>
          <p:cNvSpPr txBox="1"/>
          <p:nvPr/>
        </p:nvSpPr>
        <p:spPr>
          <a:xfrm>
            <a:off x="609600" y="1536174"/>
            <a:ext cx="10972800" cy="3785652"/>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Zacchaeus hear the Plan of Salvation and repented</a:t>
            </a:r>
          </a:p>
          <a:p>
            <a:pPr algn="ctr"/>
            <a:r>
              <a:rPr lang="en-US" sz="4000" dirty="0">
                <a:latin typeface="Times New Roman" panose="02020603050405020304" pitchFamily="18" charset="0"/>
                <a:cs typeface="Times New Roman" panose="02020603050405020304" pitchFamily="18" charset="0"/>
              </a:rPr>
              <a:t>Hear the word – </a:t>
            </a:r>
            <a:r>
              <a:rPr lang="en-US" sz="4000" b="1" dirty="0">
                <a:latin typeface="Times New Roman" panose="02020603050405020304" pitchFamily="18" charset="0"/>
                <a:cs typeface="Times New Roman" panose="02020603050405020304" pitchFamily="18" charset="0"/>
              </a:rPr>
              <a:t>Romans 10: 17</a:t>
            </a:r>
          </a:p>
          <a:p>
            <a:pPr algn="ctr"/>
            <a:r>
              <a:rPr lang="en-US" sz="4000" dirty="0">
                <a:latin typeface="Times New Roman" panose="02020603050405020304" pitchFamily="18" charset="0"/>
                <a:cs typeface="Times New Roman" panose="02020603050405020304" pitchFamily="18" charset="0"/>
              </a:rPr>
              <a:t>Believe it – </a:t>
            </a:r>
            <a:r>
              <a:rPr lang="en-US" sz="4000" b="1" dirty="0">
                <a:latin typeface="Times New Roman" panose="02020603050405020304" pitchFamily="18" charset="0"/>
                <a:cs typeface="Times New Roman" panose="02020603050405020304" pitchFamily="18" charset="0"/>
              </a:rPr>
              <a:t>John 8:24</a:t>
            </a:r>
          </a:p>
          <a:p>
            <a:pPr algn="ctr"/>
            <a:r>
              <a:rPr lang="en-US" sz="4000" dirty="0">
                <a:latin typeface="Times New Roman" panose="02020603050405020304" pitchFamily="18" charset="0"/>
                <a:cs typeface="Times New Roman" panose="02020603050405020304" pitchFamily="18" charset="0"/>
              </a:rPr>
              <a:t>Repent of Sins –</a:t>
            </a:r>
            <a:r>
              <a:rPr lang="en-US" sz="4000" b="1" dirty="0">
                <a:latin typeface="Times New Roman" panose="02020603050405020304" pitchFamily="18" charset="0"/>
                <a:cs typeface="Times New Roman" panose="02020603050405020304" pitchFamily="18" charset="0"/>
              </a:rPr>
              <a:t>Acts 17:30</a:t>
            </a:r>
            <a:endParaRPr lang="en-US" sz="4000" dirty="0">
              <a:latin typeface="Times New Roman" panose="02020603050405020304" pitchFamily="18" charset="0"/>
              <a:cs typeface="Times New Roman" panose="02020603050405020304" pitchFamily="18" charset="0"/>
            </a:endParaRPr>
          </a:p>
          <a:p>
            <a:pPr algn="ctr"/>
            <a:r>
              <a:rPr lang="en-US" sz="4000" dirty="0">
                <a:latin typeface="Times New Roman" panose="02020603050405020304" pitchFamily="18" charset="0"/>
                <a:cs typeface="Times New Roman" panose="02020603050405020304" pitchFamily="18" charset="0"/>
              </a:rPr>
              <a:t>Confess Jesus – </a:t>
            </a:r>
            <a:r>
              <a:rPr lang="en-US" sz="4000" b="1" dirty="0">
                <a:latin typeface="Times New Roman" panose="02020603050405020304" pitchFamily="18" charset="0"/>
                <a:cs typeface="Times New Roman" panose="02020603050405020304" pitchFamily="18" charset="0"/>
              </a:rPr>
              <a:t>Romans 10: 9,10</a:t>
            </a:r>
          </a:p>
          <a:p>
            <a:pPr algn="ctr"/>
            <a:r>
              <a:rPr lang="en-US" sz="4000" dirty="0">
                <a:latin typeface="Times New Roman" panose="02020603050405020304" pitchFamily="18" charset="0"/>
                <a:cs typeface="Times New Roman" panose="02020603050405020304" pitchFamily="18" charset="0"/>
              </a:rPr>
              <a:t>Baptized for Forgiveness of sins –</a:t>
            </a:r>
            <a:r>
              <a:rPr lang="en-US" sz="4000" b="1" dirty="0">
                <a:latin typeface="Times New Roman" panose="02020603050405020304" pitchFamily="18" charset="0"/>
                <a:cs typeface="Times New Roman" panose="02020603050405020304" pitchFamily="18" charset="0"/>
              </a:rPr>
              <a:t>Acts 22:16</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31869"/>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4)">
                                      <p:cBhvr>
                                        <p:cTn id="7" dur="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4)">
                                      <p:cBhvr>
                                        <p:cTn id="12" dur="7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4)">
                                      <p:cBhvr>
                                        <p:cTn id="17" dur="75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heel(4)">
                                      <p:cBhvr>
                                        <p:cTn id="22" dur="75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heel(4)">
                                      <p:cBhvr>
                                        <p:cTn id="27" dur="75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heel(4)">
                                      <p:cBhvr>
                                        <p:cTn id="32" dur="75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80059C8-B4E8-4DD3-9CF3-17C82B601698}"/>
              </a:ext>
            </a:extLst>
          </p:cNvPr>
          <p:cNvGraphicFramePr>
            <a:graphicFrameLocks noGrp="1"/>
          </p:cNvGraphicFramePr>
          <p:nvPr>
            <p:extLst>
              <p:ext uri="{D42A27DB-BD31-4B8C-83A1-F6EECF244321}">
                <p14:modId xmlns:p14="http://schemas.microsoft.com/office/powerpoint/2010/main" val="394448871"/>
              </p:ext>
            </p:extLst>
          </p:nvPr>
        </p:nvGraphicFramePr>
        <p:xfrm>
          <a:off x="-15240" y="5273715"/>
          <a:ext cx="12192000" cy="1584285"/>
        </p:xfrm>
        <a:graphic>
          <a:graphicData uri="http://schemas.openxmlformats.org/drawingml/2006/table">
            <a:tbl>
              <a:tblPr firstRow="1" bandRow="1">
                <a:tableStyleId>{21E4AEA4-8DFA-4A89-87EB-49C32662AFE0}</a:tableStyleId>
              </a:tblPr>
              <a:tblGrid>
                <a:gridCol w="2677166">
                  <a:extLst>
                    <a:ext uri="{9D8B030D-6E8A-4147-A177-3AD203B41FA5}">
                      <a16:colId xmlns:a16="http://schemas.microsoft.com/office/drawing/2014/main" val="3270648427"/>
                    </a:ext>
                  </a:extLst>
                </a:gridCol>
                <a:gridCol w="1439620">
                  <a:extLst>
                    <a:ext uri="{9D8B030D-6E8A-4147-A177-3AD203B41FA5}">
                      <a16:colId xmlns:a16="http://schemas.microsoft.com/office/drawing/2014/main" val="1554339415"/>
                    </a:ext>
                  </a:extLst>
                </a:gridCol>
                <a:gridCol w="8075214">
                  <a:extLst>
                    <a:ext uri="{9D8B030D-6E8A-4147-A177-3AD203B41FA5}">
                      <a16:colId xmlns:a16="http://schemas.microsoft.com/office/drawing/2014/main" val="2992506265"/>
                    </a:ext>
                  </a:extLst>
                </a:gridCol>
              </a:tblGrid>
              <a:tr h="528095">
                <a:tc>
                  <a:txBody>
                    <a:bodyPr/>
                    <a:lstStyle/>
                    <a:p>
                      <a:pPr algn="ctr"/>
                      <a:r>
                        <a:rPr lang="en-US" sz="2800" dirty="0">
                          <a:effectLst>
                            <a:outerShdw blurRad="38100" dist="38100" dir="2700000" algn="tl">
                              <a:srgbClr val="000000">
                                <a:alpha val="43137"/>
                              </a:srgbClr>
                            </a:outerShdw>
                          </a:effectLst>
                        </a:rPr>
                        <a:t>Invitation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58</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 is Calling the Prodigal</a:t>
                      </a:r>
                    </a:p>
                  </a:txBody>
                  <a:tcPr>
                    <a:cell3D prstMaterial="dkEdge">
                      <a:bevel prst="artDeco"/>
                      <a:lightRig rig="flood" dir="t"/>
                    </a:cell3D>
                  </a:tcPr>
                </a:tc>
                <a:extLst>
                  <a:ext uri="{0D108BD9-81ED-4DB2-BD59-A6C34878D82A}">
                    <a16:rowId xmlns:a16="http://schemas.microsoft.com/office/drawing/2014/main" val="1733740887"/>
                  </a:ext>
                </a:extLst>
              </a:tr>
              <a:tr h="528095">
                <a:tc>
                  <a:txBody>
                    <a:bodyPr/>
                    <a:lstStyle/>
                    <a:p>
                      <a:pPr algn="ctr"/>
                      <a:r>
                        <a:rPr lang="en-US" sz="2800" dirty="0">
                          <a:effectLst>
                            <a:outerShdw blurRad="38100" dist="38100" dir="2700000" algn="tl">
                              <a:srgbClr val="000000">
                                <a:alpha val="43137"/>
                              </a:srgbClr>
                            </a:outerShdw>
                          </a:effectLst>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516</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Christ Be True</a:t>
                      </a:r>
                    </a:p>
                  </a:txBody>
                  <a:tcPr>
                    <a:cell3D prstMaterial="dkEdge">
                      <a:bevel prst="artDeco"/>
                      <a:lightRig rig="flood" dir="t"/>
                    </a:cell3D>
                  </a:tcPr>
                </a:tc>
                <a:extLst>
                  <a:ext uri="{0D108BD9-81ED-4DB2-BD59-A6C34878D82A}">
                    <a16:rowId xmlns:a16="http://schemas.microsoft.com/office/drawing/2014/main" val="3244919418"/>
                  </a:ext>
                </a:extLst>
              </a:tr>
              <a:tr h="528095">
                <a:tc>
                  <a:txBody>
                    <a:bodyPr/>
                    <a:lstStyle/>
                    <a:p>
                      <a:pPr algn="ctr"/>
                      <a:r>
                        <a:rPr lang="en-US" sz="2800" dirty="0">
                          <a:effectLst>
                            <a:outerShdw blurRad="38100" dist="38100" dir="2700000" algn="tl">
                              <a:srgbClr val="000000">
                                <a:alpha val="43137"/>
                              </a:srgbClr>
                            </a:outerShdw>
                          </a:effectLst>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3493884674"/>
                  </a:ext>
                </a:extLst>
              </a:tr>
            </a:tbl>
          </a:graphicData>
        </a:graphic>
      </p:graphicFrame>
    </p:spTree>
    <p:extLst>
      <p:ext uri="{BB962C8B-B14F-4D97-AF65-F5344CB8AC3E}">
        <p14:creationId xmlns:p14="http://schemas.microsoft.com/office/powerpoint/2010/main" val="1780220220"/>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57413C1-F961-4838-B2BF-974ECE9CE77D}"/>
              </a:ext>
            </a:extLst>
          </p:cNvPr>
          <p:cNvGraphicFramePr>
            <a:graphicFrameLocks noGrp="1"/>
          </p:cNvGraphicFramePr>
          <p:nvPr>
            <p:extLst>
              <p:ext uri="{D42A27DB-BD31-4B8C-83A1-F6EECF244321}">
                <p14:modId xmlns:p14="http://schemas.microsoft.com/office/powerpoint/2010/main" val="2270768154"/>
              </p:ext>
            </p:extLst>
          </p:nvPr>
        </p:nvGraphicFramePr>
        <p:xfrm>
          <a:off x="0" y="0"/>
          <a:ext cx="12192000" cy="6858001"/>
        </p:xfrm>
        <a:graphic>
          <a:graphicData uri="http://schemas.openxmlformats.org/drawingml/2006/table">
            <a:tbl>
              <a:tblPr firstRow="1" bandRow="1">
                <a:tableStyleId>{21E4AEA4-8DFA-4A89-87EB-49C32662AFE0}</a:tableStyleId>
              </a:tblPr>
              <a:tblGrid>
                <a:gridCol w="2677166">
                  <a:extLst>
                    <a:ext uri="{9D8B030D-6E8A-4147-A177-3AD203B41FA5}">
                      <a16:colId xmlns:a16="http://schemas.microsoft.com/office/drawing/2014/main" val="2832901611"/>
                    </a:ext>
                  </a:extLst>
                </a:gridCol>
                <a:gridCol w="1439620">
                  <a:extLst>
                    <a:ext uri="{9D8B030D-6E8A-4147-A177-3AD203B41FA5}">
                      <a16:colId xmlns:a16="http://schemas.microsoft.com/office/drawing/2014/main" val="727348335"/>
                    </a:ext>
                  </a:extLst>
                </a:gridCol>
                <a:gridCol w="8075214">
                  <a:extLst>
                    <a:ext uri="{9D8B030D-6E8A-4147-A177-3AD203B41FA5}">
                      <a16:colId xmlns:a16="http://schemas.microsoft.com/office/drawing/2014/main" val="1955278174"/>
                    </a:ext>
                  </a:extLst>
                </a:gridCol>
              </a:tblGrid>
              <a:tr h="528095">
                <a:tc>
                  <a:txBody>
                    <a:bodyPr/>
                    <a:lstStyle/>
                    <a:p>
                      <a:pPr algn="ctr"/>
                      <a:r>
                        <a:rPr lang="en-US" sz="2800" dirty="0">
                          <a:effectLst>
                            <a:outerShdw blurRad="38100" dist="38100" dir="2700000" algn="tl">
                              <a:srgbClr val="000000">
                                <a:alpha val="43137"/>
                              </a:srgbClr>
                            </a:outerShdw>
                          </a:effectLst>
                        </a:rPr>
                        <a:t>Announcements</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r>
                        <a:rPr lang="en-US" sz="2800" dirty="0">
                          <a:effectLst>
                            <a:outerShdw blurRad="38100" dist="38100" dir="2700000" algn="tl">
                              <a:srgbClr val="000000">
                                <a:alpha val="43137"/>
                              </a:srgbClr>
                            </a:outerShdw>
                          </a:effectLst>
                        </a:rPr>
                        <a:t>Songs</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r>
                        <a:rPr lang="en-US" sz="2800" dirty="0">
                          <a:effectLst>
                            <a:outerShdw blurRad="38100" dist="38100" dir="2700000" algn="tl">
                              <a:srgbClr val="000000">
                                <a:alpha val="43137"/>
                              </a:srgbClr>
                            </a:outerShdw>
                          </a:effectLst>
                        </a:rPr>
                        <a:t>Title</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3098019622"/>
                  </a:ext>
                </a:extLst>
              </a:tr>
              <a:tr h="528095">
                <a:tc>
                  <a:txBody>
                    <a:bodyPr/>
                    <a:lstStyle/>
                    <a:p>
                      <a:pPr algn="ctr"/>
                      <a:r>
                        <a:rPr lang="en-US" sz="2800" dirty="0">
                          <a:effectLst>
                            <a:outerShdw blurRad="38100" dist="38100" dir="2700000" algn="tl">
                              <a:srgbClr val="000000">
                                <a:alpha val="43137"/>
                              </a:srgbClr>
                            </a:outerShdw>
                          </a:effectLst>
                        </a:rPr>
                        <a:t>1</a:t>
                      </a:r>
                      <a:r>
                        <a:rPr lang="en-US" sz="2800" baseline="30000" dirty="0">
                          <a:effectLst>
                            <a:outerShdw blurRad="38100" dist="38100" dir="2700000" algn="tl">
                              <a:srgbClr val="000000">
                                <a:alpha val="43137"/>
                              </a:srgbClr>
                            </a:outerShdw>
                          </a:effectLst>
                        </a:rPr>
                        <a:t>st</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70</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Hallelujah, Praise Jehovah</a:t>
                      </a:r>
                    </a:p>
                  </a:txBody>
                  <a:tcPr>
                    <a:cell3D prstMaterial="dkEdge">
                      <a:bevel prst="artDeco"/>
                      <a:lightRig rig="flood" dir="t"/>
                    </a:cell3D>
                  </a:tcPr>
                </a:tc>
                <a:extLst>
                  <a:ext uri="{0D108BD9-81ED-4DB2-BD59-A6C34878D82A}">
                    <a16:rowId xmlns:a16="http://schemas.microsoft.com/office/drawing/2014/main" val="1173875740"/>
                  </a:ext>
                </a:extLst>
              </a:tr>
              <a:tr h="528095">
                <a:tc>
                  <a:txBody>
                    <a:bodyPr/>
                    <a:lstStyle/>
                    <a:p>
                      <a:pPr algn="ctr"/>
                      <a:r>
                        <a:rPr lang="en-US" sz="2800" dirty="0">
                          <a:effectLst>
                            <a:outerShdw blurRad="38100" dist="38100" dir="2700000" algn="tl">
                              <a:srgbClr val="000000">
                                <a:alpha val="43137"/>
                              </a:srgbClr>
                            </a:outerShdw>
                          </a:effectLst>
                        </a:rPr>
                        <a:t>2</a:t>
                      </a:r>
                      <a:r>
                        <a:rPr lang="en-US" sz="2800" baseline="30000" dirty="0">
                          <a:effectLst>
                            <a:outerShdw blurRad="38100" dist="38100" dir="2700000" algn="tl">
                              <a:srgbClr val="000000">
                                <a:alpha val="43137"/>
                              </a:srgbClr>
                            </a:outerShdw>
                          </a:effectLst>
                        </a:rPr>
                        <a:t>nd</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272</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Saw Thee Not</a:t>
                      </a:r>
                    </a:p>
                  </a:txBody>
                  <a:tcPr>
                    <a:cell3D prstMaterial="dkEdge">
                      <a:bevel prst="artDeco"/>
                      <a:lightRig rig="flood" dir="t"/>
                    </a:cell3D>
                  </a:tcPr>
                </a:tc>
                <a:extLst>
                  <a:ext uri="{0D108BD9-81ED-4DB2-BD59-A6C34878D82A}">
                    <a16:rowId xmlns:a16="http://schemas.microsoft.com/office/drawing/2014/main" val="1181035161"/>
                  </a:ext>
                </a:extLst>
              </a:tr>
              <a:tr h="528095">
                <a:tc>
                  <a:txBody>
                    <a:bodyPr/>
                    <a:lstStyle/>
                    <a:p>
                      <a:pPr algn="ctr"/>
                      <a:r>
                        <a:rPr lang="en-US" sz="2800" dirty="0">
                          <a:effectLst>
                            <a:outerShdw blurRad="38100" dist="38100" dir="2700000" algn="tl">
                              <a:srgbClr val="000000">
                                <a:alpha val="43137"/>
                              </a:srgbClr>
                            </a:outerShdw>
                          </a:effectLst>
                        </a:rPr>
                        <a:t>Opening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2417347880"/>
                  </a:ext>
                </a:extLst>
              </a:tr>
              <a:tr h="528095">
                <a:tc>
                  <a:txBody>
                    <a:bodyPr/>
                    <a:lstStyle/>
                    <a:p>
                      <a:pPr algn="ctr"/>
                      <a:r>
                        <a:rPr lang="en-US" sz="2800" dirty="0">
                          <a:effectLst>
                            <a:outerShdw blurRad="38100" dist="38100" dir="2700000" algn="tl">
                              <a:srgbClr val="000000">
                                <a:alpha val="43137"/>
                              </a:srgbClr>
                            </a:outerShdw>
                          </a:effectLst>
                        </a:rPr>
                        <a:t>3</a:t>
                      </a:r>
                      <a:r>
                        <a:rPr lang="en-US" sz="2800" baseline="30000" dirty="0">
                          <a:effectLst>
                            <a:outerShdw blurRad="38100" dist="38100" dir="2700000" algn="tl">
                              <a:srgbClr val="000000">
                                <a:alpha val="43137"/>
                              </a:srgbClr>
                            </a:outerShdw>
                          </a:effectLst>
                        </a:rPr>
                        <a:t>rd</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288</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Abide With Me</a:t>
                      </a:r>
                    </a:p>
                  </a:txBody>
                  <a:tcPr>
                    <a:cell3D prstMaterial="dkEdge">
                      <a:bevel prst="artDeco"/>
                      <a:lightRig rig="flood" dir="t"/>
                    </a:cell3D>
                  </a:tcPr>
                </a:tc>
                <a:extLst>
                  <a:ext uri="{0D108BD9-81ED-4DB2-BD59-A6C34878D82A}">
                    <a16:rowId xmlns:a16="http://schemas.microsoft.com/office/drawing/2014/main" val="2157102793"/>
                  </a:ext>
                </a:extLst>
              </a:tr>
              <a:tr h="528095">
                <a:tc>
                  <a:txBody>
                    <a:bodyPr/>
                    <a:lstStyle/>
                    <a:p>
                      <a:pPr algn="ctr"/>
                      <a:r>
                        <a:rPr lang="en-US" sz="2800" dirty="0">
                          <a:effectLst>
                            <a:outerShdw blurRad="38100" dist="38100" dir="2700000" algn="tl">
                              <a:srgbClr val="000000">
                                <a:alpha val="43137"/>
                              </a:srgbClr>
                            </a:outerShdw>
                          </a:effectLst>
                        </a:rPr>
                        <a:t>4</a:t>
                      </a:r>
                      <a:r>
                        <a:rPr lang="en-US" sz="2800" baseline="30000" dirty="0">
                          <a:effectLst>
                            <a:outerShdw blurRad="38100" dist="38100" dir="2700000" algn="tl">
                              <a:srgbClr val="000000">
                                <a:alpha val="43137"/>
                              </a:srgbClr>
                            </a:outerShdw>
                          </a:effectLst>
                        </a:rPr>
                        <a:t>th</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257</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I Survey the Wondrous Cross</a:t>
                      </a:r>
                    </a:p>
                  </a:txBody>
                  <a:tcPr>
                    <a:cell3D prstMaterial="dkEdge">
                      <a:bevel prst="artDeco"/>
                      <a:lightRig rig="flood" dir="t"/>
                    </a:cell3D>
                  </a:tcPr>
                </a:tc>
                <a:extLst>
                  <a:ext uri="{0D108BD9-81ED-4DB2-BD59-A6C34878D82A}">
                    <a16:rowId xmlns:a16="http://schemas.microsoft.com/office/drawing/2014/main" val="1694107376"/>
                  </a:ext>
                </a:extLst>
              </a:tr>
              <a:tr h="520861">
                <a:tc>
                  <a:txBody>
                    <a:bodyPr/>
                    <a:lstStyle/>
                    <a:p>
                      <a:pPr algn="ctr"/>
                      <a:r>
                        <a:rPr lang="en-US" sz="2800" dirty="0">
                          <a:effectLst>
                            <a:outerShdw blurRad="38100" dist="38100" dir="2700000" algn="tl">
                              <a:srgbClr val="000000">
                                <a:alpha val="43137"/>
                              </a:srgbClr>
                            </a:outerShdw>
                          </a:effectLst>
                        </a:rPr>
                        <a:t>Lords</a:t>
                      </a:r>
                      <a:r>
                        <a:rPr lang="en-US" sz="2800" baseline="0" dirty="0">
                          <a:effectLst>
                            <a:outerShdw blurRad="38100" dist="38100" dir="2700000" algn="tl">
                              <a:srgbClr val="000000">
                                <a:alpha val="43137"/>
                              </a:srgbClr>
                            </a:outerShdw>
                          </a:effectLst>
                        </a:rPr>
                        <a:t> Supper</a:t>
                      </a:r>
                      <a:endParaRPr lang="en-US" sz="2800" b="0" i="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315450634"/>
                  </a:ext>
                </a:extLst>
              </a:tr>
              <a:tr h="528095">
                <a:tc>
                  <a:txBody>
                    <a:bodyPr/>
                    <a:lstStyle/>
                    <a:p>
                      <a:pPr algn="ctr"/>
                      <a:r>
                        <a:rPr lang="en-US" sz="2800" dirty="0">
                          <a:effectLst>
                            <a:outerShdw blurRad="38100" dist="38100" dir="2700000" algn="tl">
                              <a:srgbClr val="000000">
                                <a:alpha val="43137"/>
                              </a:srgbClr>
                            </a:outerShdw>
                          </a:effectLst>
                        </a:rPr>
                        <a:t>Offering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825794914"/>
                  </a:ext>
                </a:extLst>
              </a:tr>
              <a:tr h="528095">
                <a:tc>
                  <a:txBody>
                    <a:bodyPr/>
                    <a:lstStyle/>
                    <a:p>
                      <a:pPr algn="ctr"/>
                      <a:r>
                        <a:rPr lang="en-US" sz="2800" dirty="0">
                          <a:effectLst>
                            <a:outerShdw blurRad="38100" dist="38100" dir="2700000" algn="tl">
                              <a:srgbClr val="000000">
                                <a:alpha val="43137"/>
                              </a:srgbClr>
                            </a:outerShdw>
                          </a:effectLst>
                        </a:rPr>
                        <a:t>5</a:t>
                      </a:r>
                      <a:r>
                        <a:rPr lang="en-US" sz="2800" baseline="30000" dirty="0">
                          <a:effectLst>
                            <a:outerShdw blurRad="38100" dist="38100" dir="2700000" algn="tl">
                              <a:srgbClr val="000000">
                                <a:alpha val="43137"/>
                              </a:srgbClr>
                            </a:outerShdw>
                          </a:effectLst>
                        </a:rPr>
                        <a:t>th</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283</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Revive Us Again</a:t>
                      </a:r>
                    </a:p>
                  </a:txBody>
                  <a:tcPr>
                    <a:cell3D prstMaterial="dkEdge">
                      <a:bevel prst="artDeco"/>
                      <a:lightRig rig="flood" dir="t"/>
                    </a:cell3D>
                  </a:tcPr>
                </a:tc>
                <a:extLst>
                  <a:ext uri="{0D108BD9-81ED-4DB2-BD59-A6C34878D82A}">
                    <a16:rowId xmlns:a16="http://schemas.microsoft.com/office/drawing/2014/main" val="2831062512"/>
                  </a:ext>
                </a:extLst>
              </a:tr>
              <a:tr h="528095">
                <a:tc>
                  <a:txBody>
                    <a:bodyPr/>
                    <a:lstStyle/>
                    <a:p>
                      <a:pPr algn="ctr"/>
                      <a:r>
                        <a:rPr lang="en-US" sz="2800" dirty="0">
                          <a:effectLst>
                            <a:outerShdw blurRad="38100" dist="38100" dir="2700000" algn="tl">
                              <a:srgbClr val="000000">
                                <a:alpha val="43137"/>
                              </a:srgbClr>
                            </a:outerShdw>
                          </a:effectLst>
                        </a:rPr>
                        <a:t>Sermon</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2516888494"/>
                  </a:ext>
                </a:extLst>
              </a:tr>
              <a:tr h="528095">
                <a:tc>
                  <a:txBody>
                    <a:bodyPr/>
                    <a:lstStyle/>
                    <a:p>
                      <a:pPr algn="ctr"/>
                      <a:r>
                        <a:rPr lang="en-US" sz="2800" dirty="0">
                          <a:effectLst>
                            <a:outerShdw blurRad="38100" dist="38100" dir="2700000" algn="tl">
                              <a:srgbClr val="000000">
                                <a:alpha val="43137"/>
                              </a:srgbClr>
                            </a:outerShdw>
                          </a:effectLst>
                        </a:rPr>
                        <a:t>Invitation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58</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 is Calling the Prodigal</a:t>
                      </a:r>
                    </a:p>
                  </a:txBody>
                  <a:tcPr>
                    <a:cell3D prstMaterial="dkEdge">
                      <a:bevel prst="artDeco"/>
                      <a:lightRig rig="flood" dir="t"/>
                    </a:cell3D>
                  </a:tcPr>
                </a:tc>
                <a:extLst>
                  <a:ext uri="{0D108BD9-81ED-4DB2-BD59-A6C34878D82A}">
                    <a16:rowId xmlns:a16="http://schemas.microsoft.com/office/drawing/2014/main" val="1879490155"/>
                  </a:ext>
                </a:extLst>
              </a:tr>
              <a:tr h="528095">
                <a:tc>
                  <a:txBody>
                    <a:bodyPr/>
                    <a:lstStyle/>
                    <a:p>
                      <a:pPr algn="ctr"/>
                      <a:r>
                        <a:rPr lang="en-US" sz="2800" dirty="0">
                          <a:effectLst>
                            <a:outerShdw blurRad="38100" dist="38100" dir="2700000" algn="tl">
                              <a:srgbClr val="000000">
                                <a:alpha val="43137"/>
                              </a:srgbClr>
                            </a:outerShdw>
                          </a:effectLst>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516</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Christ Be True</a:t>
                      </a:r>
                    </a:p>
                  </a:txBody>
                  <a:tcPr>
                    <a:cell3D prstMaterial="dkEdge">
                      <a:bevel prst="artDeco"/>
                      <a:lightRig rig="flood" dir="t"/>
                    </a:cell3D>
                  </a:tcPr>
                </a:tc>
                <a:extLst>
                  <a:ext uri="{0D108BD9-81ED-4DB2-BD59-A6C34878D82A}">
                    <a16:rowId xmlns:a16="http://schemas.microsoft.com/office/drawing/2014/main" val="3097830358"/>
                  </a:ext>
                </a:extLst>
              </a:tr>
              <a:tr h="528095">
                <a:tc>
                  <a:txBody>
                    <a:bodyPr/>
                    <a:lstStyle/>
                    <a:p>
                      <a:pPr algn="ctr"/>
                      <a:r>
                        <a:rPr lang="en-US" sz="2800" dirty="0">
                          <a:effectLst>
                            <a:outerShdw blurRad="38100" dist="38100" dir="2700000" algn="tl">
                              <a:srgbClr val="000000">
                                <a:alpha val="43137"/>
                              </a:srgbClr>
                            </a:outerShdw>
                          </a:effectLst>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4153917098"/>
                  </a:ext>
                </a:extLst>
              </a:tr>
            </a:tbl>
          </a:graphicData>
        </a:graphic>
      </p:graphicFrame>
    </p:spTree>
    <p:extLst>
      <p:ext uri="{BB962C8B-B14F-4D97-AF65-F5344CB8AC3E}">
        <p14:creationId xmlns:p14="http://schemas.microsoft.com/office/powerpoint/2010/main" val="167847023"/>
      </p:ext>
    </p:extLst>
  </p:cSld>
  <p:clrMapOvr>
    <a:masterClrMapping/>
  </p:clrMapOvr>
  <p:transition>
    <p:circl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324051"/>
      </p:ext>
    </p:extLst>
  </p:cSld>
  <p:clrMapOvr>
    <a:masterClrMapping/>
  </p:clrMapOvr>
  <p:transition>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9071B1-2380-45E0-AC21-9192285C582C}"/>
              </a:ext>
            </a:extLst>
          </p:cNvPr>
          <p:cNvSpPr/>
          <p:nvPr/>
        </p:nvSpPr>
        <p:spPr>
          <a:xfrm>
            <a:off x="1066800" y="428178"/>
            <a:ext cx="10058400" cy="6001643"/>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Then Jesus entered and passed through Jericho. Now behold, there was a man named Zacchaeus who was a chief tax collector, and he was rich. </a:t>
            </a:r>
          </a:p>
          <a:p>
            <a:pPr algn="just"/>
            <a:r>
              <a:rPr lang="en-US" sz="3200" dirty="0">
                <a:latin typeface="Times New Roman" panose="02020603050405020304" pitchFamily="18" charset="0"/>
                <a:cs typeface="Times New Roman" panose="02020603050405020304" pitchFamily="18" charset="0"/>
              </a:rPr>
              <a:t>And he sought to see who Jesus was, but could not because of the crowd, for he was of short stature. </a:t>
            </a:r>
          </a:p>
          <a:p>
            <a:pPr algn="just"/>
            <a:r>
              <a:rPr lang="en-US" sz="3200" dirty="0">
                <a:latin typeface="Times New Roman" panose="02020603050405020304" pitchFamily="18" charset="0"/>
                <a:cs typeface="Times New Roman" panose="02020603050405020304" pitchFamily="18" charset="0"/>
              </a:rPr>
              <a:t>So he ran ahead and climbed up into a sycamore tree to see Him, for He was going to pass that way. </a:t>
            </a:r>
          </a:p>
          <a:p>
            <a:pPr algn="just"/>
            <a:r>
              <a:rPr lang="en-US" sz="3200" dirty="0">
                <a:latin typeface="Times New Roman" panose="02020603050405020304" pitchFamily="18" charset="0"/>
                <a:cs typeface="Times New Roman" panose="02020603050405020304" pitchFamily="18" charset="0"/>
              </a:rPr>
              <a:t>And when Jesus came to the place, He looked up and saw him, and said to him, "Zacchaeus, make haste and come down, for today I must stay at your house." </a:t>
            </a:r>
          </a:p>
          <a:p>
            <a:pPr algn="just"/>
            <a:r>
              <a:rPr lang="en-US" sz="3200" dirty="0">
                <a:latin typeface="Times New Roman" panose="02020603050405020304" pitchFamily="18" charset="0"/>
                <a:cs typeface="Times New Roman" panose="02020603050405020304" pitchFamily="18" charset="0"/>
              </a:rPr>
              <a:t>So he made haste and came down and received Him joyfully. </a:t>
            </a:r>
          </a:p>
        </p:txBody>
      </p:sp>
    </p:spTree>
    <p:custDataLst>
      <p:tags r:id="rId1"/>
    </p:custData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ABAABC5-DA85-425C-846B-F7AB615B3846}"/>
              </a:ext>
            </a:extLst>
          </p:cNvPr>
          <p:cNvSpPr/>
          <p:nvPr/>
        </p:nvSpPr>
        <p:spPr>
          <a:xfrm>
            <a:off x="762000" y="920621"/>
            <a:ext cx="10972800" cy="5016758"/>
          </a:xfrm>
          <a:prstGeom prst="rect">
            <a:avLst/>
          </a:prstGeom>
        </p:spPr>
        <p:txBody>
          <a:bodyPr wrap="square">
            <a:spAutoFit/>
          </a:bodyPr>
          <a:lstStyle/>
          <a:p>
            <a:r>
              <a:rPr lang="en-US" altLang="en-US" sz="3200" dirty="0">
                <a:latin typeface="Times New Roman" panose="02020603050405020304" pitchFamily="18" charset="0"/>
                <a:cs typeface="Times New Roman" panose="02020603050405020304" pitchFamily="18" charset="0"/>
              </a:rPr>
              <a:t>But when they saw it, they all complained, saying, </a:t>
            </a:r>
            <a:r>
              <a:rPr lang="en-US" sz="3200" dirty="0">
                <a:latin typeface="Times New Roman" panose="02020603050405020304" pitchFamily="18" charset="0"/>
                <a:cs typeface="Times New Roman" panose="02020603050405020304" pitchFamily="18" charset="0"/>
              </a:rPr>
              <a:t>So he made haste and came down, and received Him joyfully.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But when they saw it, they all complained, saying, "He has gone to be a guest with a man who is a sinner."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Then Zacchaeus stood and said to the Lord, "Look, Lord, I give half of my goods to the poor; and if I have taken anything from anyone by false accusation, I restore fourfold."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And Jesus said to him, "Today salvation has come to this house, because he also is a son of Abraham; for the Son of Man has come to seek and to save that which was lost." (</a:t>
            </a:r>
            <a:r>
              <a:rPr lang="en-US" sz="3200" b="1" dirty="0">
                <a:latin typeface="Times New Roman" panose="02020603050405020304" pitchFamily="18" charset="0"/>
                <a:cs typeface="Times New Roman" panose="02020603050405020304" pitchFamily="18" charset="0"/>
              </a:rPr>
              <a:t>Luke 19:1-10</a:t>
            </a:r>
            <a:r>
              <a:rPr lang="en-US" sz="3200" dirty="0">
                <a:latin typeface="Times New Roman" panose="02020603050405020304" pitchFamily="18" charset="0"/>
                <a:cs typeface="Times New Roman" panose="02020603050405020304" pitchFamily="18" charset="0"/>
              </a:rPr>
              <a:t>)</a:t>
            </a:r>
            <a:endParaRPr lang="en-US" altLang="en-US" sz="3200" dirty="0"/>
          </a:p>
        </p:txBody>
      </p:sp>
    </p:spTree>
    <p:custDataLst>
      <p:tags r:id="rId1"/>
    </p:custDataLst>
  </p:cSld>
  <p:clrMapOvr>
    <a:masterClrMapping/>
  </p:clrMapOvr>
  <p:transition>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a:extLst>
              <a:ext uri="{FF2B5EF4-FFF2-40B4-BE49-F238E27FC236}">
                <a16:creationId xmlns:a16="http://schemas.microsoft.com/office/drawing/2014/main" id="{2F06145D-199C-4EF5-B0BD-D223AC26DDFF}"/>
              </a:ext>
            </a:extLst>
          </p:cNvPr>
          <p:cNvSpPr>
            <a:spLocks noGrp="1" noChangeArrowheads="1"/>
          </p:cNvSpPr>
          <p:nvPr>
            <p:ph type="title"/>
          </p:nvPr>
        </p:nvSpPr>
        <p:spPr>
          <a:xfrm>
            <a:off x="609600" y="1390650"/>
            <a:ext cx="10972800" cy="4076700"/>
          </a:xfrm>
        </p:spPr>
        <p:txBody>
          <a:bodyPr>
            <a:normAutofit/>
          </a:bodyPr>
          <a:lstStyle/>
          <a:p>
            <a:pPr>
              <a:lnSpc>
                <a:spcPct val="115000"/>
              </a:lnSpc>
            </a:pPr>
            <a:r>
              <a:rPr lang="en-US" altLang="en-US" sz="3200" dirty="0">
                <a:latin typeface="Times New Roman" panose="02020603050405020304" pitchFamily="18" charset="0"/>
                <a:cs typeface="Times New Roman" panose="02020603050405020304" pitchFamily="18" charset="0"/>
              </a:rPr>
              <a:t>Zacchaeus was a wee little man, and a wee little man was he.</a:t>
            </a:r>
            <a:br>
              <a:rPr lang="en-US" altLang="en-US" sz="3200" dirty="0">
                <a:latin typeface="Times New Roman" panose="02020603050405020304" pitchFamily="18" charset="0"/>
                <a:cs typeface="Times New Roman" panose="02020603050405020304" pitchFamily="18" charset="0"/>
              </a:rPr>
            </a:br>
            <a:r>
              <a:rPr lang="en-US" altLang="en-US" sz="3200" dirty="0">
                <a:latin typeface="Times New Roman" panose="02020603050405020304" pitchFamily="18" charset="0"/>
                <a:cs typeface="Times New Roman" panose="02020603050405020304" pitchFamily="18" charset="0"/>
              </a:rPr>
              <a:t>He climbed up in the sycamore tree, for the Savior he wanted to see.</a:t>
            </a:r>
            <a:br>
              <a:rPr lang="en-US" altLang="en-US" sz="3200" dirty="0">
                <a:latin typeface="Times New Roman" panose="02020603050405020304" pitchFamily="18" charset="0"/>
                <a:cs typeface="Times New Roman" panose="02020603050405020304" pitchFamily="18" charset="0"/>
              </a:rPr>
            </a:br>
            <a:r>
              <a:rPr lang="en-US" altLang="en-US" sz="3200" dirty="0">
                <a:latin typeface="Times New Roman" panose="02020603050405020304" pitchFamily="18" charset="0"/>
                <a:cs typeface="Times New Roman" panose="02020603050405020304" pitchFamily="18" charset="0"/>
              </a:rPr>
              <a:t>And as the Savior came walking by, He looked up in the tree. </a:t>
            </a:r>
            <a:br>
              <a:rPr lang="en-US" altLang="en-US" sz="3200" dirty="0">
                <a:latin typeface="Times New Roman" panose="02020603050405020304" pitchFamily="18" charset="0"/>
                <a:cs typeface="Times New Roman" panose="02020603050405020304" pitchFamily="18" charset="0"/>
              </a:rPr>
            </a:br>
            <a:r>
              <a:rPr lang="en-US" altLang="en-US" sz="3200" dirty="0">
                <a:latin typeface="Times New Roman" panose="02020603050405020304" pitchFamily="18" charset="0"/>
                <a:cs typeface="Times New Roman" panose="02020603050405020304" pitchFamily="18" charset="0"/>
              </a:rPr>
              <a:t>And he said, Zacchaeus, you come down from there, </a:t>
            </a:r>
            <a:br>
              <a:rPr lang="en-US" altLang="en-US" sz="3200" dirty="0">
                <a:latin typeface="Times New Roman" panose="02020603050405020304" pitchFamily="18" charset="0"/>
                <a:cs typeface="Times New Roman" panose="02020603050405020304" pitchFamily="18" charset="0"/>
              </a:rPr>
            </a:br>
            <a:r>
              <a:rPr lang="en-US" altLang="en-US" sz="3200" dirty="0">
                <a:latin typeface="Times New Roman" panose="02020603050405020304" pitchFamily="18" charset="0"/>
                <a:cs typeface="Times New Roman" panose="02020603050405020304" pitchFamily="18" charset="0"/>
              </a:rPr>
              <a:t>for I’m going to your house today. </a:t>
            </a:r>
            <a:br>
              <a:rPr lang="en-US" altLang="en-US" sz="3200" dirty="0">
                <a:latin typeface="Times New Roman" panose="02020603050405020304" pitchFamily="18" charset="0"/>
                <a:cs typeface="Times New Roman" panose="02020603050405020304" pitchFamily="18" charset="0"/>
              </a:rPr>
            </a:br>
            <a:r>
              <a:rPr lang="en-US" altLang="en-US" sz="3200" dirty="0">
                <a:latin typeface="Times New Roman" panose="02020603050405020304" pitchFamily="18" charset="0"/>
                <a:cs typeface="Times New Roman" panose="02020603050405020304" pitchFamily="18" charset="0"/>
              </a:rPr>
              <a:t>For I’m going to your house today.</a:t>
            </a:r>
          </a:p>
        </p:txBody>
      </p:sp>
    </p:spTree>
    <p:custDataLst>
      <p:tags r:id="rId1"/>
    </p:custData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ipe(left)">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zacchaeus2">
            <a:extLst>
              <a:ext uri="{FF2B5EF4-FFF2-40B4-BE49-F238E27FC236}">
                <a16:creationId xmlns:a16="http://schemas.microsoft.com/office/drawing/2014/main" id="{B03EACF3-91AE-41D8-8547-B0EE35C532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736105"/>
            <a:ext cx="4114800" cy="5513138"/>
          </a:xfrm>
          <a:prstGeom prst="rect">
            <a:avLst/>
          </a:prstGeom>
          <a:noFill/>
          <a:extLst>
            <a:ext uri="{909E8E84-426E-40DD-AFC4-6F175D3DCCD1}">
              <a14:hiddenFill xmlns:a14="http://schemas.microsoft.com/office/drawing/2010/main">
                <a:solidFill>
                  <a:srgbClr val="FFFFFF"/>
                </a:solidFill>
              </a14:hiddenFill>
            </a:ext>
          </a:extLst>
        </p:spPr>
      </p:pic>
      <p:sp>
        <p:nvSpPr>
          <p:cNvPr id="2059" name="Rectangle 11">
            <a:extLst>
              <a:ext uri="{FF2B5EF4-FFF2-40B4-BE49-F238E27FC236}">
                <a16:creationId xmlns:a16="http://schemas.microsoft.com/office/drawing/2014/main" id="{A0E2E46C-4C8B-40D3-A901-975BBB310E85}"/>
              </a:ext>
            </a:extLst>
          </p:cNvPr>
          <p:cNvSpPr>
            <a:spLocks noChangeArrowheads="1"/>
          </p:cNvSpPr>
          <p:nvPr/>
        </p:nvSpPr>
        <p:spPr bwMode="auto">
          <a:xfrm>
            <a:off x="8839200" y="685800"/>
            <a:ext cx="1981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fontAlgn="base">
              <a:spcBef>
                <a:spcPct val="20000"/>
              </a:spcBef>
              <a:spcAft>
                <a:spcPct val="0"/>
              </a:spcAft>
              <a:buChar char="»"/>
              <a:defRPr sz="2000">
                <a:solidFill>
                  <a:schemeClr val="tx1"/>
                </a:solidFill>
                <a:latin typeface="Arial Black" panose="020B0A04020102020204" pitchFamily="34" charset="0"/>
              </a:defRPr>
            </a:lvl6pPr>
            <a:lvl7pPr marL="2971800" indent="-228600" fontAlgn="base">
              <a:spcBef>
                <a:spcPct val="20000"/>
              </a:spcBef>
              <a:spcAft>
                <a:spcPct val="0"/>
              </a:spcAft>
              <a:buChar char="»"/>
              <a:defRPr sz="2000">
                <a:solidFill>
                  <a:schemeClr val="tx1"/>
                </a:solidFill>
                <a:latin typeface="Arial Black" panose="020B0A04020102020204" pitchFamily="34" charset="0"/>
              </a:defRPr>
            </a:lvl7pPr>
            <a:lvl8pPr marL="3429000" indent="-228600" fontAlgn="base">
              <a:spcBef>
                <a:spcPct val="20000"/>
              </a:spcBef>
              <a:spcAft>
                <a:spcPct val="0"/>
              </a:spcAft>
              <a:buChar char="»"/>
              <a:defRPr sz="2000">
                <a:solidFill>
                  <a:schemeClr val="tx1"/>
                </a:solidFill>
                <a:latin typeface="Arial Black" panose="020B0A04020102020204" pitchFamily="34" charset="0"/>
              </a:defRPr>
            </a:lvl8pPr>
            <a:lvl9pPr marL="3886200" indent="-228600" fontAlgn="base">
              <a:spcBef>
                <a:spcPct val="20000"/>
              </a:spcBef>
              <a:spcAft>
                <a:spcPct val="0"/>
              </a:spcAft>
              <a:buChar char="»"/>
              <a:defRPr sz="2000">
                <a:solidFill>
                  <a:schemeClr val="tx1"/>
                </a:solidFill>
                <a:latin typeface="Arial Black" panose="020B0A04020102020204" pitchFamily="34" charset="0"/>
              </a:defRPr>
            </a:lvl9pPr>
          </a:lstStyle>
          <a:p>
            <a:pPr>
              <a:buFontTx/>
              <a:buNone/>
            </a:pPr>
            <a:r>
              <a:rPr lang="en-US" altLang="en-US" dirty="0" err="1">
                <a:latin typeface="Times New Roman" panose="02020603050405020304" pitchFamily="18" charset="0"/>
                <a:cs typeface="Times New Roman" panose="02020603050405020304" pitchFamily="18" charset="0"/>
              </a:rPr>
              <a:t>ealous</a:t>
            </a:r>
            <a:endParaRPr lang="en-US" altLang="en-US" dirty="0">
              <a:latin typeface="Times New Roman" panose="02020603050405020304" pitchFamily="18" charset="0"/>
              <a:cs typeface="Times New Roman" panose="02020603050405020304" pitchFamily="18" charset="0"/>
            </a:endParaRPr>
          </a:p>
          <a:p>
            <a:pPr>
              <a:buFontTx/>
              <a:buNone/>
            </a:pPr>
            <a:r>
              <a:rPr lang="en-US" altLang="en-US" dirty="0" err="1">
                <a:latin typeface="Times New Roman" panose="02020603050405020304" pitchFamily="18" charset="0"/>
                <a:cs typeface="Times New Roman" panose="02020603050405020304" pitchFamily="18" charset="0"/>
              </a:rPr>
              <a:t>gile</a:t>
            </a:r>
            <a:endParaRPr lang="en-US" altLang="en-US" dirty="0">
              <a:latin typeface="Times New Roman" panose="02020603050405020304" pitchFamily="18" charset="0"/>
              <a:cs typeface="Times New Roman" panose="02020603050405020304" pitchFamily="18" charset="0"/>
            </a:endParaRPr>
          </a:p>
          <a:p>
            <a:pPr>
              <a:buFontTx/>
              <a:buNone/>
            </a:pPr>
            <a:r>
              <a:rPr lang="en-US" altLang="en-US" dirty="0" err="1">
                <a:latin typeface="Times New Roman" panose="02020603050405020304" pitchFamily="18" charset="0"/>
                <a:cs typeface="Times New Roman" panose="02020603050405020304" pitchFamily="18" charset="0"/>
              </a:rPr>
              <a:t>ourageous</a:t>
            </a:r>
            <a:endParaRPr lang="en-US" altLang="en-US" dirty="0">
              <a:latin typeface="Times New Roman" panose="02020603050405020304" pitchFamily="18" charset="0"/>
              <a:cs typeface="Times New Roman" panose="02020603050405020304" pitchFamily="18" charset="0"/>
            </a:endParaRPr>
          </a:p>
          <a:p>
            <a:pPr>
              <a:buFontTx/>
              <a:buNone/>
            </a:pPr>
            <a:r>
              <a:rPr lang="en-US" altLang="en-US" dirty="0" err="1">
                <a:latin typeface="Times New Roman" panose="02020603050405020304" pitchFamily="18" charset="0"/>
                <a:cs typeface="Times New Roman" panose="02020603050405020304" pitchFamily="18" charset="0"/>
              </a:rPr>
              <a:t>alled</a:t>
            </a:r>
            <a:endParaRPr lang="en-US" altLang="en-US" dirty="0">
              <a:latin typeface="Times New Roman" panose="02020603050405020304" pitchFamily="18" charset="0"/>
              <a:cs typeface="Times New Roman" panose="02020603050405020304" pitchFamily="18" charset="0"/>
            </a:endParaRPr>
          </a:p>
          <a:p>
            <a:pPr>
              <a:buFontTx/>
              <a:buNone/>
            </a:pPr>
            <a:r>
              <a:rPr lang="en-US" altLang="en-US" dirty="0" err="1">
                <a:latin typeface="Times New Roman" panose="02020603050405020304" pitchFamily="18" charset="0"/>
                <a:cs typeface="Times New Roman" panose="02020603050405020304" pitchFamily="18" charset="0"/>
              </a:rPr>
              <a:t>umble</a:t>
            </a:r>
            <a:endParaRPr lang="en-US" altLang="en-US" dirty="0">
              <a:latin typeface="Times New Roman" panose="02020603050405020304" pitchFamily="18" charset="0"/>
              <a:cs typeface="Times New Roman" panose="02020603050405020304" pitchFamily="18" charset="0"/>
            </a:endParaRPr>
          </a:p>
          <a:p>
            <a:pPr>
              <a:buFontTx/>
              <a:buNone/>
            </a:pPr>
            <a:r>
              <a:rPr lang="en-US" altLang="en-US" dirty="0" err="1">
                <a:latin typeface="Times New Roman" panose="02020603050405020304" pitchFamily="18" charset="0"/>
                <a:cs typeface="Times New Roman" panose="02020603050405020304" pitchFamily="18" charset="0"/>
              </a:rPr>
              <a:t>ffluent</a:t>
            </a:r>
            <a:endParaRPr lang="en-US" altLang="en-US" dirty="0">
              <a:latin typeface="Times New Roman" panose="02020603050405020304" pitchFamily="18" charset="0"/>
              <a:cs typeface="Times New Roman" panose="02020603050405020304" pitchFamily="18" charset="0"/>
            </a:endParaRPr>
          </a:p>
          <a:p>
            <a:pPr>
              <a:buFontTx/>
              <a:buNone/>
            </a:pPr>
            <a:r>
              <a:rPr lang="en-US" altLang="en-US" dirty="0" err="1">
                <a:latin typeface="Times New Roman" panose="02020603050405020304" pitchFamily="18" charset="0"/>
                <a:cs typeface="Times New Roman" panose="02020603050405020304" pitchFamily="18" charset="0"/>
              </a:rPr>
              <a:t>rror</a:t>
            </a:r>
            <a:endParaRPr lang="en-US" altLang="en-US" dirty="0">
              <a:latin typeface="Times New Roman" panose="02020603050405020304" pitchFamily="18" charset="0"/>
              <a:cs typeface="Times New Roman" panose="02020603050405020304" pitchFamily="18" charset="0"/>
            </a:endParaRPr>
          </a:p>
          <a:p>
            <a:pPr>
              <a:buFontTx/>
              <a:buNone/>
            </a:pPr>
            <a:r>
              <a:rPr lang="en-US" altLang="en-US" dirty="0">
                <a:latin typeface="Times New Roman" panose="02020603050405020304" pitchFamily="18" charset="0"/>
                <a:cs typeface="Times New Roman" panose="02020603050405020304" pitchFamily="18" charset="0"/>
              </a:rPr>
              <a:t>-turn</a:t>
            </a:r>
          </a:p>
          <a:p>
            <a:pPr>
              <a:buFontTx/>
              <a:buNone/>
            </a:pPr>
            <a:r>
              <a:rPr lang="en-US" altLang="en-US" dirty="0" err="1">
                <a:latin typeface="Times New Roman" panose="02020603050405020304" pitchFamily="18" charset="0"/>
                <a:cs typeface="Times New Roman" panose="02020603050405020304" pitchFamily="18" charset="0"/>
              </a:rPr>
              <a:t>aved</a:t>
            </a:r>
            <a:r>
              <a:rPr lang="en-US" altLang="en-US" dirty="0">
                <a:latin typeface="Times New Roman" panose="02020603050405020304" pitchFamily="18" charset="0"/>
                <a:cs typeface="Times New Roman" panose="02020603050405020304" pitchFamily="18" charset="0"/>
              </a:rPr>
              <a:t> </a:t>
            </a:r>
          </a:p>
        </p:txBody>
      </p:sp>
      <p:sp>
        <p:nvSpPr>
          <p:cNvPr id="2060" name="Rectangle 12">
            <a:extLst>
              <a:ext uri="{FF2B5EF4-FFF2-40B4-BE49-F238E27FC236}">
                <a16:creationId xmlns:a16="http://schemas.microsoft.com/office/drawing/2014/main" id="{1C49FF5B-E3F9-4DBF-AB72-7BDF83A08D6D}"/>
              </a:ext>
            </a:extLst>
          </p:cNvPr>
          <p:cNvSpPr>
            <a:spLocks noChangeArrowheads="1"/>
          </p:cNvSpPr>
          <p:nvPr/>
        </p:nvSpPr>
        <p:spPr bwMode="auto">
          <a:xfrm>
            <a:off x="8534400" y="693999"/>
            <a:ext cx="457200" cy="532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Black" panose="020B0A04020102020204" pitchFamily="34" charset="0"/>
              </a:defRPr>
            </a:lvl1pPr>
            <a:lvl2pPr marL="742950" indent="-285750">
              <a:spcBef>
                <a:spcPct val="20000"/>
              </a:spcBef>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2000">
                <a:solidFill>
                  <a:schemeClr val="tx1"/>
                </a:solidFill>
                <a:latin typeface="Arial Black" panose="020B0A04020102020204" pitchFamily="34" charset="0"/>
              </a:defRPr>
            </a:lvl4pPr>
            <a:lvl5pPr marL="2057400" indent="-228600">
              <a:spcBef>
                <a:spcPct val="20000"/>
              </a:spcBef>
              <a:buChar char="»"/>
              <a:defRPr sz="2000">
                <a:solidFill>
                  <a:schemeClr val="tx1"/>
                </a:solidFill>
                <a:latin typeface="Arial Black" panose="020B0A04020102020204" pitchFamily="34" charset="0"/>
              </a:defRPr>
            </a:lvl5pPr>
            <a:lvl6pPr marL="2514600" indent="-228600" fontAlgn="base">
              <a:spcBef>
                <a:spcPct val="20000"/>
              </a:spcBef>
              <a:spcAft>
                <a:spcPct val="0"/>
              </a:spcAft>
              <a:buChar char="»"/>
              <a:defRPr sz="2000">
                <a:solidFill>
                  <a:schemeClr val="tx1"/>
                </a:solidFill>
                <a:latin typeface="Arial Black" panose="020B0A04020102020204" pitchFamily="34" charset="0"/>
              </a:defRPr>
            </a:lvl6pPr>
            <a:lvl7pPr marL="2971800" indent="-228600" fontAlgn="base">
              <a:spcBef>
                <a:spcPct val="20000"/>
              </a:spcBef>
              <a:spcAft>
                <a:spcPct val="0"/>
              </a:spcAft>
              <a:buChar char="»"/>
              <a:defRPr sz="2000">
                <a:solidFill>
                  <a:schemeClr val="tx1"/>
                </a:solidFill>
                <a:latin typeface="Arial Black" panose="020B0A04020102020204" pitchFamily="34" charset="0"/>
              </a:defRPr>
            </a:lvl7pPr>
            <a:lvl8pPr marL="3429000" indent="-228600" fontAlgn="base">
              <a:spcBef>
                <a:spcPct val="20000"/>
              </a:spcBef>
              <a:spcAft>
                <a:spcPct val="0"/>
              </a:spcAft>
              <a:buChar char="»"/>
              <a:defRPr sz="2000">
                <a:solidFill>
                  <a:schemeClr val="tx1"/>
                </a:solidFill>
                <a:latin typeface="Arial Black" panose="020B0A04020102020204" pitchFamily="34" charset="0"/>
              </a:defRPr>
            </a:lvl8pPr>
            <a:lvl9pPr marL="3886200" indent="-228600" fontAlgn="base">
              <a:spcBef>
                <a:spcPct val="20000"/>
              </a:spcBef>
              <a:spcAft>
                <a:spcPct val="0"/>
              </a:spcAft>
              <a:buChar char="»"/>
              <a:defRPr sz="2000">
                <a:solidFill>
                  <a:schemeClr val="tx1"/>
                </a:solidFill>
                <a:latin typeface="Arial Black" panose="020B0A04020102020204" pitchFamily="34" charset="0"/>
              </a:defRPr>
            </a:lvl9pPr>
          </a:lstStyle>
          <a:p>
            <a:pPr>
              <a:buFontTx/>
              <a:buNone/>
            </a:pPr>
            <a:r>
              <a:rPr lang="en-US" altLang="en-US" b="1" dirty="0">
                <a:latin typeface="Times New Roman" panose="02020603050405020304" pitchFamily="18" charset="0"/>
                <a:cs typeface="Times New Roman" panose="02020603050405020304" pitchFamily="18" charset="0"/>
              </a:rPr>
              <a:t>Z</a:t>
            </a:r>
          </a:p>
          <a:p>
            <a:pPr>
              <a:buFontTx/>
              <a:buNone/>
            </a:pPr>
            <a:r>
              <a:rPr lang="en-US" altLang="en-US" b="1" dirty="0">
                <a:latin typeface="Times New Roman" panose="02020603050405020304" pitchFamily="18" charset="0"/>
                <a:cs typeface="Times New Roman" panose="02020603050405020304" pitchFamily="18" charset="0"/>
              </a:rPr>
              <a:t>A</a:t>
            </a:r>
          </a:p>
          <a:p>
            <a:pPr>
              <a:buFontTx/>
              <a:buNone/>
            </a:pPr>
            <a:r>
              <a:rPr lang="en-US" altLang="en-US" b="1" dirty="0">
                <a:latin typeface="Times New Roman" panose="02020603050405020304" pitchFamily="18" charset="0"/>
                <a:cs typeface="Times New Roman" panose="02020603050405020304" pitchFamily="18" charset="0"/>
              </a:rPr>
              <a:t>C</a:t>
            </a:r>
          </a:p>
          <a:p>
            <a:pPr>
              <a:buFontTx/>
              <a:buNone/>
            </a:pPr>
            <a:r>
              <a:rPr lang="en-US" altLang="en-US" b="1" dirty="0">
                <a:latin typeface="Times New Roman" panose="02020603050405020304" pitchFamily="18" charset="0"/>
                <a:cs typeface="Times New Roman" panose="02020603050405020304" pitchFamily="18" charset="0"/>
              </a:rPr>
              <a:t>C</a:t>
            </a:r>
          </a:p>
          <a:p>
            <a:pPr>
              <a:buFontTx/>
              <a:buNone/>
            </a:pPr>
            <a:r>
              <a:rPr lang="en-US" altLang="en-US" b="1" dirty="0">
                <a:latin typeface="Times New Roman" panose="02020603050405020304" pitchFamily="18" charset="0"/>
                <a:cs typeface="Times New Roman" panose="02020603050405020304" pitchFamily="18" charset="0"/>
              </a:rPr>
              <a:t>H</a:t>
            </a:r>
          </a:p>
          <a:p>
            <a:pPr>
              <a:buFontTx/>
              <a:buNone/>
            </a:pPr>
            <a:r>
              <a:rPr lang="en-US" altLang="en-US" b="1" dirty="0">
                <a:latin typeface="Times New Roman" panose="02020603050405020304" pitchFamily="18" charset="0"/>
                <a:cs typeface="Times New Roman" panose="02020603050405020304" pitchFamily="18" charset="0"/>
              </a:rPr>
              <a:t>A</a:t>
            </a:r>
          </a:p>
          <a:p>
            <a:pPr>
              <a:buFontTx/>
              <a:buNone/>
            </a:pPr>
            <a:r>
              <a:rPr lang="en-US" altLang="en-US" b="1" dirty="0">
                <a:latin typeface="Times New Roman" panose="02020603050405020304" pitchFamily="18" charset="0"/>
                <a:cs typeface="Times New Roman" panose="02020603050405020304" pitchFamily="18" charset="0"/>
              </a:rPr>
              <a:t>E</a:t>
            </a:r>
          </a:p>
          <a:p>
            <a:pPr>
              <a:buFontTx/>
              <a:buNone/>
            </a:pPr>
            <a:r>
              <a:rPr lang="en-US" altLang="en-US" b="1" dirty="0">
                <a:latin typeface="Times New Roman" panose="02020603050405020304" pitchFamily="18" charset="0"/>
                <a:cs typeface="Times New Roman" panose="02020603050405020304" pitchFamily="18" charset="0"/>
              </a:rPr>
              <a:t>U</a:t>
            </a:r>
          </a:p>
          <a:p>
            <a:pPr>
              <a:buFontTx/>
              <a:buNone/>
            </a:pPr>
            <a:r>
              <a:rPr lang="en-US" altLang="en-US" b="1" dirty="0">
                <a:latin typeface="Times New Roman" panose="02020603050405020304" pitchFamily="18" charset="0"/>
                <a:cs typeface="Times New Roman" panose="02020603050405020304" pitchFamily="18" charset="0"/>
              </a:rPr>
              <a:t>S</a:t>
            </a:r>
          </a:p>
        </p:txBody>
      </p:sp>
    </p:spTree>
    <p:custDataLst>
      <p:tags r:id="rId1"/>
    </p:custData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059">
                                            <p:txEl>
                                              <p:pRg st="0" end="0"/>
                                            </p:txEl>
                                          </p:spTgt>
                                        </p:tgtEl>
                                        <p:attrNameLst>
                                          <p:attrName>style.visibility</p:attrName>
                                        </p:attrNameLst>
                                      </p:cBhvr>
                                      <p:to>
                                        <p:strVal val="visible"/>
                                      </p:to>
                                    </p:set>
                                    <p:set>
                                      <p:cBhvr>
                                        <p:cTn id="7" dur="228" fill="hold">
                                          <p:stCondLst>
                                            <p:cond delay="0"/>
                                          </p:stCondLst>
                                        </p:cTn>
                                        <p:tgtEl>
                                          <p:spTgt spid="2059">
                                            <p:txEl>
                                              <p:pRg st="0" end="0"/>
                                            </p:txEl>
                                          </p:spTgt>
                                        </p:tgtEl>
                                        <p:attrNameLst>
                                          <p:attrName>style.rotation</p:attrName>
                                        </p:attrNameLst>
                                      </p:cBhvr>
                                      <p:to>
                                        <p:strVal val="-45.0"/>
                                      </p:to>
                                    </p:set>
                                    <p:anim calcmode="lin" valueType="num">
                                      <p:cBhvr>
                                        <p:cTn id="8" dur="228" fill="hold">
                                          <p:stCondLst>
                                            <p:cond delay="228"/>
                                          </p:stCondLst>
                                        </p:cTn>
                                        <p:tgtEl>
                                          <p:spTgt spid="2059">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059">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059">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059">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2059">
                                            <p:txEl>
                                              <p:pRg st="1" end="1"/>
                                            </p:txEl>
                                          </p:spTgt>
                                        </p:tgtEl>
                                        <p:attrNameLst>
                                          <p:attrName>style.visibility</p:attrName>
                                        </p:attrNameLst>
                                      </p:cBhvr>
                                      <p:to>
                                        <p:strVal val="visible"/>
                                      </p:to>
                                    </p:set>
                                    <p:set>
                                      <p:cBhvr>
                                        <p:cTn id="16" dur="228" fill="hold">
                                          <p:stCondLst>
                                            <p:cond delay="0"/>
                                          </p:stCondLst>
                                        </p:cTn>
                                        <p:tgtEl>
                                          <p:spTgt spid="2059">
                                            <p:txEl>
                                              <p:pRg st="1" end="1"/>
                                            </p:txEl>
                                          </p:spTgt>
                                        </p:tgtEl>
                                        <p:attrNameLst>
                                          <p:attrName>style.rotation</p:attrName>
                                        </p:attrNameLst>
                                      </p:cBhvr>
                                      <p:to>
                                        <p:strVal val="-45.0"/>
                                      </p:to>
                                    </p:set>
                                    <p:anim calcmode="lin" valueType="num">
                                      <p:cBhvr>
                                        <p:cTn id="17" dur="228" fill="hold">
                                          <p:stCondLst>
                                            <p:cond delay="228"/>
                                          </p:stCondLst>
                                        </p:cTn>
                                        <p:tgtEl>
                                          <p:spTgt spid="2059">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228" fill="hold">
                                          <p:stCondLst>
                                            <p:cond delay="0"/>
                                          </p:stCondLst>
                                        </p:cTn>
                                        <p:tgtEl>
                                          <p:spTgt spid="2059">
                                            <p:txEl>
                                              <p:pRg st="1" end="1"/>
                                            </p:txEl>
                                          </p:spTgt>
                                        </p:tgtEl>
                                        <p:attrNameLst>
                                          <p:attrName>ppt_y</p:attrName>
                                        </p:attrNameLst>
                                      </p:cBhvr>
                                      <p:tavLst>
                                        <p:tav tm="0">
                                          <p:val>
                                            <p:strVal val="#ppt_y-1"/>
                                          </p:val>
                                        </p:tav>
                                        <p:tav tm="100000">
                                          <p:val>
                                            <p:strVal val="#ppt_y-(0.354*#ppt_w-0.172*#ppt_h)"/>
                                          </p:val>
                                        </p:tav>
                                      </p:tavLst>
                                    </p:anim>
                                    <p:anim calcmode="lin" valueType="num">
                                      <p:cBhvr>
                                        <p:cTn id="19" dur="78" decel="50000" autoRev="1" fill="hold">
                                          <p:stCondLst>
                                            <p:cond delay="228"/>
                                          </p:stCondLst>
                                        </p:cTn>
                                        <p:tgtEl>
                                          <p:spTgt spid="2059">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68" fill="hold">
                                          <p:stCondLst>
                                            <p:cond delay="432"/>
                                          </p:stCondLst>
                                        </p:cTn>
                                        <p:tgtEl>
                                          <p:spTgt spid="2059">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2059">
                                            <p:txEl>
                                              <p:pRg st="2" end="2"/>
                                            </p:txEl>
                                          </p:spTgt>
                                        </p:tgtEl>
                                        <p:attrNameLst>
                                          <p:attrName>style.visibility</p:attrName>
                                        </p:attrNameLst>
                                      </p:cBhvr>
                                      <p:to>
                                        <p:strVal val="visible"/>
                                      </p:to>
                                    </p:set>
                                    <p:set>
                                      <p:cBhvr>
                                        <p:cTn id="25" dur="228" fill="hold">
                                          <p:stCondLst>
                                            <p:cond delay="0"/>
                                          </p:stCondLst>
                                        </p:cTn>
                                        <p:tgtEl>
                                          <p:spTgt spid="2059">
                                            <p:txEl>
                                              <p:pRg st="2" end="2"/>
                                            </p:txEl>
                                          </p:spTgt>
                                        </p:tgtEl>
                                        <p:attrNameLst>
                                          <p:attrName>style.rotation</p:attrName>
                                        </p:attrNameLst>
                                      </p:cBhvr>
                                      <p:to>
                                        <p:strVal val="-45.0"/>
                                      </p:to>
                                    </p:set>
                                    <p:anim calcmode="lin" valueType="num">
                                      <p:cBhvr>
                                        <p:cTn id="26" dur="228" fill="hold">
                                          <p:stCondLst>
                                            <p:cond delay="228"/>
                                          </p:stCondLst>
                                        </p:cTn>
                                        <p:tgtEl>
                                          <p:spTgt spid="2059">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228" fill="hold">
                                          <p:stCondLst>
                                            <p:cond delay="0"/>
                                          </p:stCondLst>
                                        </p:cTn>
                                        <p:tgtEl>
                                          <p:spTgt spid="2059">
                                            <p:txEl>
                                              <p:pRg st="2" end="2"/>
                                            </p:txEl>
                                          </p:spTgt>
                                        </p:tgtEl>
                                        <p:attrNameLst>
                                          <p:attrName>ppt_y</p:attrName>
                                        </p:attrNameLst>
                                      </p:cBhvr>
                                      <p:tavLst>
                                        <p:tav tm="0">
                                          <p:val>
                                            <p:strVal val="#ppt_y-1"/>
                                          </p:val>
                                        </p:tav>
                                        <p:tav tm="100000">
                                          <p:val>
                                            <p:strVal val="#ppt_y-(0.354*#ppt_w-0.172*#ppt_h)"/>
                                          </p:val>
                                        </p:tav>
                                      </p:tavLst>
                                    </p:anim>
                                    <p:anim calcmode="lin" valueType="num">
                                      <p:cBhvr>
                                        <p:cTn id="28" dur="78" decel="50000" autoRev="1" fill="hold">
                                          <p:stCondLst>
                                            <p:cond delay="228"/>
                                          </p:stCondLst>
                                        </p:cTn>
                                        <p:tgtEl>
                                          <p:spTgt spid="2059">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68" fill="hold">
                                          <p:stCondLst>
                                            <p:cond delay="432"/>
                                          </p:stCondLst>
                                        </p:cTn>
                                        <p:tgtEl>
                                          <p:spTgt spid="2059">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8" presetClass="entr" presetSubtype="0" accel="50000" fill="hold" grpId="0" nodeType="clickEffect">
                                  <p:stCondLst>
                                    <p:cond delay="0"/>
                                  </p:stCondLst>
                                  <p:iterate type="lt">
                                    <p:tmPct val="50000"/>
                                  </p:iterate>
                                  <p:childTnLst>
                                    <p:set>
                                      <p:cBhvr>
                                        <p:cTn id="33" dur="1" fill="hold">
                                          <p:stCondLst>
                                            <p:cond delay="0"/>
                                          </p:stCondLst>
                                        </p:cTn>
                                        <p:tgtEl>
                                          <p:spTgt spid="2059">
                                            <p:txEl>
                                              <p:pRg st="3" end="3"/>
                                            </p:txEl>
                                          </p:spTgt>
                                        </p:tgtEl>
                                        <p:attrNameLst>
                                          <p:attrName>style.visibility</p:attrName>
                                        </p:attrNameLst>
                                      </p:cBhvr>
                                      <p:to>
                                        <p:strVal val="visible"/>
                                      </p:to>
                                    </p:set>
                                    <p:set>
                                      <p:cBhvr>
                                        <p:cTn id="34" dur="228" fill="hold">
                                          <p:stCondLst>
                                            <p:cond delay="0"/>
                                          </p:stCondLst>
                                        </p:cTn>
                                        <p:tgtEl>
                                          <p:spTgt spid="2059">
                                            <p:txEl>
                                              <p:pRg st="3" end="3"/>
                                            </p:txEl>
                                          </p:spTgt>
                                        </p:tgtEl>
                                        <p:attrNameLst>
                                          <p:attrName>style.rotation</p:attrName>
                                        </p:attrNameLst>
                                      </p:cBhvr>
                                      <p:to>
                                        <p:strVal val="-45.0"/>
                                      </p:to>
                                    </p:set>
                                    <p:anim calcmode="lin" valueType="num">
                                      <p:cBhvr>
                                        <p:cTn id="35" dur="228" fill="hold">
                                          <p:stCondLst>
                                            <p:cond delay="228"/>
                                          </p:stCondLst>
                                        </p:cTn>
                                        <p:tgtEl>
                                          <p:spTgt spid="2059">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228" fill="hold">
                                          <p:stCondLst>
                                            <p:cond delay="0"/>
                                          </p:stCondLst>
                                        </p:cTn>
                                        <p:tgtEl>
                                          <p:spTgt spid="2059">
                                            <p:txEl>
                                              <p:pRg st="3" end="3"/>
                                            </p:txEl>
                                          </p:spTgt>
                                        </p:tgtEl>
                                        <p:attrNameLst>
                                          <p:attrName>ppt_y</p:attrName>
                                        </p:attrNameLst>
                                      </p:cBhvr>
                                      <p:tavLst>
                                        <p:tav tm="0">
                                          <p:val>
                                            <p:strVal val="#ppt_y-1"/>
                                          </p:val>
                                        </p:tav>
                                        <p:tav tm="100000">
                                          <p:val>
                                            <p:strVal val="#ppt_y-(0.354*#ppt_w-0.172*#ppt_h)"/>
                                          </p:val>
                                        </p:tav>
                                      </p:tavLst>
                                    </p:anim>
                                    <p:anim calcmode="lin" valueType="num">
                                      <p:cBhvr>
                                        <p:cTn id="37" dur="78" decel="50000" autoRev="1" fill="hold">
                                          <p:stCondLst>
                                            <p:cond delay="228"/>
                                          </p:stCondLst>
                                        </p:cTn>
                                        <p:tgtEl>
                                          <p:spTgt spid="2059">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68" fill="hold">
                                          <p:stCondLst>
                                            <p:cond delay="432"/>
                                          </p:stCondLst>
                                        </p:cTn>
                                        <p:tgtEl>
                                          <p:spTgt spid="2059">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8" presetClass="entr" presetSubtype="0" accel="50000" fill="hold" grpId="0" nodeType="clickEffect">
                                  <p:stCondLst>
                                    <p:cond delay="0"/>
                                  </p:stCondLst>
                                  <p:iterate type="lt">
                                    <p:tmPct val="50000"/>
                                  </p:iterate>
                                  <p:childTnLst>
                                    <p:set>
                                      <p:cBhvr>
                                        <p:cTn id="42" dur="1" fill="hold">
                                          <p:stCondLst>
                                            <p:cond delay="0"/>
                                          </p:stCondLst>
                                        </p:cTn>
                                        <p:tgtEl>
                                          <p:spTgt spid="2059">
                                            <p:txEl>
                                              <p:pRg st="4" end="4"/>
                                            </p:txEl>
                                          </p:spTgt>
                                        </p:tgtEl>
                                        <p:attrNameLst>
                                          <p:attrName>style.visibility</p:attrName>
                                        </p:attrNameLst>
                                      </p:cBhvr>
                                      <p:to>
                                        <p:strVal val="visible"/>
                                      </p:to>
                                    </p:set>
                                    <p:set>
                                      <p:cBhvr>
                                        <p:cTn id="43" dur="228" fill="hold">
                                          <p:stCondLst>
                                            <p:cond delay="0"/>
                                          </p:stCondLst>
                                        </p:cTn>
                                        <p:tgtEl>
                                          <p:spTgt spid="2059">
                                            <p:txEl>
                                              <p:pRg st="4" end="4"/>
                                            </p:txEl>
                                          </p:spTgt>
                                        </p:tgtEl>
                                        <p:attrNameLst>
                                          <p:attrName>style.rotation</p:attrName>
                                        </p:attrNameLst>
                                      </p:cBhvr>
                                      <p:to>
                                        <p:strVal val="-45.0"/>
                                      </p:to>
                                    </p:set>
                                    <p:anim calcmode="lin" valueType="num">
                                      <p:cBhvr>
                                        <p:cTn id="44" dur="228" fill="hold">
                                          <p:stCondLst>
                                            <p:cond delay="228"/>
                                          </p:stCondLst>
                                        </p:cTn>
                                        <p:tgtEl>
                                          <p:spTgt spid="2059">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228" fill="hold">
                                          <p:stCondLst>
                                            <p:cond delay="0"/>
                                          </p:stCondLst>
                                        </p:cTn>
                                        <p:tgtEl>
                                          <p:spTgt spid="2059">
                                            <p:txEl>
                                              <p:pRg st="4" end="4"/>
                                            </p:txEl>
                                          </p:spTgt>
                                        </p:tgtEl>
                                        <p:attrNameLst>
                                          <p:attrName>ppt_y</p:attrName>
                                        </p:attrNameLst>
                                      </p:cBhvr>
                                      <p:tavLst>
                                        <p:tav tm="0">
                                          <p:val>
                                            <p:strVal val="#ppt_y-1"/>
                                          </p:val>
                                        </p:tav>
                                        <p:tav tm="100000">
                                          <p:val>
                                            <p:strVal val="#ppt_y-(0.354*#ppt_w-0.172*#ppt_h)"/>
                                          </p:val>
                                        </p:tav>
                                      </p:tavLst>
                                    </p:anim>
                                    <p:anim calcmode="lin" valueType="num">
                                      <p:cBhvr>
                                        <p:cTn id="46" dur="78" decel="50000" autoRev="1" fill="hold">
                                          <p:stCondLst>
                                            <p:cond delay="228"/>
                                          </p:stCondLst>
                                        </p:cTn>
                                        <p:tgtEl>
                                          <p:spTgt spid="2059">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68" fill="hold">
                                          <p:stCondLst>
                                            <p:cond delay="432"/>
                                          </p:stCondLst>
                                        </p:cTn>
                                        <p:tgtEl>
                                          <p:spTgt spid="2059">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38" presetClass="entr" presetSubtype="0" accel="50000" fill="hold" grpId="0" nodeType="clickEffect">
                                  <p:stCondLst>
                                    <p:cond delay="0"/>
                                  </p:stCondLst>
                                  <p:iterate type="lt">
                                    <p:tmPct val="50000"/>
                                  </p:iterate>
                                  <p:childTnLst>
                                    <p:set>
                                      <p:cBhvr>
                                        <p:cTn id="51" dur="1" fill="hold">
                                          <p:stCondLst>
                                            <p:cond delay="0"/>
                                          </p:stCondLst>
                                        </p:cTn>
                                        <p:tgtEl>
                                          <p:spTgt spid="2059">
                                            <p:txEl>
                                              <p:pRg st="5" end="5"/>
                                            </p:txEl>
                                          </p:spTgt>
                                        </p:tgtEl>
                                        <p:attrNameLst>
                                          <p:attrName>style.visibility</p:attrName>
                                        </p:attrNameLst>
                                      </p:cBhvr>
                                      <p:to>
                                        <p:strVal val="visible"/>
                                      </p:to>
                                    </p:set>
                                    <p:set>
                                      <p:cBhvr>
                                        <p:cTn id="52" dur="228" fill="hold">
                                          <p:stCondLst>
                                            <p:cond delay="0"/>
                                          </p:stCondLst>
                                        </p:cTn>
                                        <p:tgtEl>
                                          <p:spTgt spid="2059">
                                            <p:txEl>
                                              <p:pRg st="5" end="5"/>
                                            </p:txEl>
                                          </p:spTgt>
                                        </p:tgtEl>
                                        <p:attrNameLst>
                                          <p:attrName>style.rotation</p:attrName>
                                        </p:attrNameLst>
                                      </p:cBhvr>
                                      <p:to>
                                        <p:strVal val="-45.0"/>
                                      </p:to>
                                    </p:set>
                                    <p:anim calcmode="lin" valueType="num">
                                      <p:cBhvr>
                                        <p:cTn id="53" dur="228" fill="hold">
                                          <p:stCondLst>
                                            <p:cond delay="228"/>
                                          </p:stCondLst>
                                        </p:cTn>
                                        <p:tgtEl>
                                          <p:spTgt spid="2059">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54" dur="228" fill="hold">
                                          <p:stCondLst>
                                            <p:cond delay="0"/>
                                          </p:stCondLst>
                                        </p:cTn>
                                        <p:tgtEl>
                                          <p:spTgt spid="2059">
                                            <p:txEl>
                                              <p:pRg st="5" end="5"/>
                                            </p:txEl>
                                          </p:spTgt>
                                        </p:tgtEl>
                                        <p:attrNameLst>
                                          <p:attrName>ppt_y</p:attrName>
                                        </p:attrNameLst>
                                      </p:cBhvr>
                                      <p:tavLst>
                                        <p:tav tm="0">
                                          <p:val>
                                            <p:strVal val="#ppt_y-1"/>
                                          </p:val>
                                        </p:tav>
                                        <p:tav tm="100000">
                                          <p:val>
                                            <p:strVal val="#ppt_y-(0.354*#ppt_w-0.172*#ppt_h)"/>
                                          </p:val>
                                        </p:tav>
                                      </p:tavLst>
                                    </p:anim>
                                    <p:anim calcmode="lin" valueType="num">
                                      <p:cBhvr>
                                        <p:cTn id="55" dur="78" decel="50000" autoRev="1" fill="hold">
                                          <p:stCondLst>
                                            <p:cond delay="228"/>
                                          </p:stCondLst>
                                        </p:cTn>
                                        <p:tgtEl>
                                          <p:spTgt spid="2059">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56" dur="68" fill="hold">
                                          <p:stCondLst>
                                            <p:cond delay="432"/>
                                          </p:stCondLst>
                                        </p:cTn>
                                        <p:tgtEl>
                                          <p:spTgt spid="2059">
                                            <p:txEl>
                                              <p:pRg st="5" end="5"/>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38" presetClass="entr" presetSubtype="0" accel="50000" fill="hold" grpId="0" nodeType="clickEffect">
                                  <p:stCondLst>
                                    <p:cond delay="0"/>
                                  </p:stCondLst>
                                  <p:iterate type="lt">
                                    <p:tmPct val="50000"/>
                                  </p:iterate>
                                  <p:childTnLst>
                                    <p:set>
                                      <p:cBhvr>
                                        <p:cTn id="60" dur="1" fill="hold">
                                          <p:stCondLst>
                                            <p:cond delay="0"/>
                                          </p:stCondLst>
                                        </p:cTn>
                                        <p:tgtEl>
                                          <p:spTgt spid="2059">
                                            <p:txEl>
                                              <p:pRg st="6" end="6"/>
                                            </p:txEl>
                                          </p:spTgt>
                                        </p:tgtEl>
                                        <p:attrNameLst>
                                          <p:attrName>style.visibility</p:attrName>
                                        </p:attrNameLst>
                                      </p:cBhvr>
                                      <p:to>
                                        <p:strVal val="visible"/>
                                      </p:to>
                                    </p:set>
                                    <p:set>
                                      <p:cBhvr>
                                        <p:cTn id="61" dur="228" fill="hold">
                                          <p:stCondLst>
                                            <p:cond delay="0"/>
                                          </p:stCondLst>
                                        </p:cTn>
                                        <p:tgtEl>
                                          <p:spTgt spid="2059">
                                            <p:txEl>
                                              <p:pRg st="6" end="6"/>
                                            </p:txEl>
                                          </p:spTgt>
                                        </p:tgtEl>
                                        <p:attrNameLst>
                                          <p:attrName>style.rotation</p:attrName>
                                        </p:attrNameLst>
                                      </p:cBhvr>
                                      <p:to>
                                        <p:strVal val="-45.0"/>
                                      </p:to>
                                    </p:set>
                                    <p:anim calcmode="lin" valueType="num">
                                      <p:cBhvr>
                                        <p:cTn id="62" dur="228" fill="hold">
                                          <p:stCondLst>
                                            <p:cond delay="228"/>
                                          </p:stCondLst>
                                        </p:cTn>
                                        <p:tgtEl>
                                          <p:spTgt spid="2059">
                                            <p:txEl>
                                              <p:pRg st="6" end="6"/>
                                            </p:txEl>
                                          </p:spTgt>
                                        </p:tgtEl>
                                        <p:attrNameLst>
                                          <p:attrName>style.rotation</p:attrName>
                                        </p:attrNameLst>
                                      </p:cBhvr>
                                      <p:tavLst>
                                        <p:tav tm="0">
                                          <p:val>
                                            <p:fltVal val="-45"/>
                                          </p:val>
                                        </p:tav>
                                        <p:tav tm="69900">
                                          <p:val>
                                            <p:fltVal val="45"/>
                                          </p:val>
                                        </p:tav>
                                        <p:tav tm="100000">
                                          <p:val>
                                            <p:fltVal val="0"/>
                                          </p:val>
                                        </p:tav>
                                      </p:tavLst>
                                    </p:anim>
                                    <p:anim calcmode="lin" valueType="num">
                                      <p:cBhvr>
                                        <p:cTn id="63" dur="228" fill="hold">
                                          <p:stCondLst>
                                            <p:cond delay="0"/>
                                          </p:stCondLst>
                                        </p:cTn>
                                        <p:tgtEl>
                                          <p:spTgt spid="2059">
                                            <p:txEl>
                                              <p:pRg st="6" end="6"/>
                                            </p:txEl>
                                          </p:spTgt>
                                        </p:tgtEl>
                                        <p:attrNameLst>
                                          <p:attrName>ppt_y</p:attrName>
                                        </p:attrNameLst>
                                      </p:cBhvr>
                                      <p:tavLst>
                                        <p:tav tm="0">
                                          <p:val>
                                            <p:strVal val="#ppt_y-1"/>
                                          </p:val>
                                        </p:tav>
                                        <p:tav tm="100000">
                                          <p:val>
                                            <p:strVal val="#ppt_y-(0.354*#ppt_w-0.172*#ppt_h)"/>
                                          </p:val>
                                        </p:tav>
                                      </p:tavLst>
                                    </p:anim>
                                    <p:anim calcmode="lin" valueType="num">
                                      <p:cBhvr>
                                        <p:cTn id="64" dur="78" decel="50000" autoRev="1" fill="hold">
                                          <p:stCondLst>
                                            <p:cond delay="228"/>
                                          </p:stCondLst>
                                        </p:cTn>
                                        <p:tgtEl>
                                          <p:spTgt spid="2059">
                                            <p:txEl>
                                              <p:pRg st="6" end="6"/>
                                            </p:txEl>
                                          </p:spTgt>
                                        </p:tgtEl>
                                        <p:attrNameLst>
                                          <p:attrName>ppt_y</p:attrName>
                                        </p:attrNameLst>
                                      </p:cBhvr>
                                      <p:tavLst>
                                        <p:tav tm="0">
                                          <p:val>
                                            <p:strVal val="#ppt_y-(0.354*#ppt_w-0.172*#ppt_h)"/>
                                          </p:val>
                                        </p:tav>
                                        <p:tav tm="100000">
                                          <p:val>
                                            <p:strVal val="#ppt_y-(0.354*#ppt_w-0.172*#ppt_h)-#ppt_h/2"/>
                                          </p:val>
                                        </p:tav>
                                      </p:tavLst>
                                    </p:anim>
                                    <p:anim calcmode="lin" valueType="num">
                                      <p:cBhvr>
                                        <p:cTn id="65" dur="68" fill="hold">
                                          <p:stCondLst>
                                            <p:cond delay="432"/>
                                          </p:stCondLst>
                                        </p:cTn>
                                        <p:tgtEl>
                                          <p:spTgt spid="2059">
                                            <p:txEl>
                                              <p:pRg st="6" end="6"/>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38" presetClass="entr" presetSubtype="0" accel="50000" fill="hold" grpId="0" nodeType="clickEffect">
                                  <p:stCondLst>
                                    <p:cond delay="0"/>
                                  </p:stCondLst>
                                  <p:iterate type="lt">
                                    <p:tmPct val="50000"/>
                                  </p:iterate>
                                  <p:childTnLst>
                                    <p:set>
                                      <p:cBhvr>
                                        <p:cTn id="69" dur="1" fill="hold">
                                          <p:stCondLst>
                                            <p:cond delay="0"/>
                                          </p:stCondLst>
                                        </p:cTn>
                                        <p:tgtEl>
                                          <p:spTgt spid="2059">
                                            <p:txEl>
                                              <p:pRg st="7" end="7"/>
                                            </p:txEl>
                                          </p:spTgt>
                                        </p:tgtEl>
                                        <p:attrNameLst>
                                          <p:attrName>style.visibility</p:attrName>
                                        </p:attrNameLst>
                                      </p:cBhvr>
                                      <p:to>
                                        <p:strVal val="visible"/>
                                      </p:to>
                                    </p:set>
                                    <p:set>
                                      <p:cBhvr>
                                        <p:cTn id="70" dur="228" fill="hold">
                                          <p:stCondLst>
                                            <p:cond delay="0"/>
                                          </p:stCondLst>
                                        </p:cTn>
                                        <p:tgtEl>
                                          <p:spTgt spid="2059">
                                            <p:txEl>
                                              <p:pRg st="7" end="7"/>
                                            </p:txEl>
                                          </p:spTgt>
                                        </p:tgtEl>
                                        <p:attrNameLst>
                                          <p:attrName>style.rotation</p:attrName>
                                        </p:attrNameLst>
                                      </p:cBhvr>
                                      <p:to>
                                        <p:strVal val="-45.0"/>
                                      </p:to>
                                    </p:set>
                                    <p:anim calcmode="lin" valueType="num">
                                      <p:cBhvr>
                                        <p:cTn id="71" dur="228" fill="hold">
                                          <p:stCondLst>
                                            <p:cond delay="228"/>
                                          </p:stCondLst>
                                        </p:cTn>
                                        <p:tgtEl>
                                          <p:spTgt spid="2059">
                                            <p:txEl>
                                              <p:pRg st="7" end="7"/>
                                            </p:txEl>
                                          </p:spTgt>
                                        </p:tgtEl>
                                        <p:attrNameLst>
                                          <p:attrName>style.rotation</p:attrName>
                                        </p:attrNameLst>
                                      </p:cBhvr>
                                      <p:tavLst>
                                        <p:tav tm="0">
                                          <p:val>
                                            <p:fltVal val="-45"/>
                                          </p:val>
                                        </p:tav>
                                        <p:tav tm="69900">
                                          <p:val>
                                            <p:fltVal val="45"/>
                                          </p:val>
                                        </p:tav>
                                        <p:tav tm="100000">
                                          <p:val>
                                            <p:fltVal val="0"/>
                                          </p:val>
                                        </p:tav>
                                      </p:tavLst>
                                    </p:anim>
                                    <p:anim calcmode="lin" valueType="num">
                                      <p:cBhvr>
                                        <p:cTn id="72" dur="228" fill="hold">
                                          <p:stCondLst>
                                            <p:cond delay="0"/>
                                          </p:stCondLst>
                                        </p:cTn>
                                        <p:tgtEl>
                                          <p:spTgt spid="2059">
                                            <p:txEl>
                                              <p:pRg st="7" end="7"/>
                                            </p:txEl>
                                          </p:spTgt>
                                        </p:tgtEl>
                                        <p:attrNameLst>
                                          <p:attrName>ppt_y</p:attrName>
                                        </p:attrNameLst>
                                      </p:cBhvr>
                                      <p:tavLst>
                                        <p:tav tm="0">
                                          <p:val>
                                            <p:strVal val="#ppt_y-1"/>
                                          </p:val>
                                        </p:tav>
                                        <p:tav tm="100000">
                                          <p:val>
                                            <p:strVal val="#ppt_y-(0.354*#ppt_w-0.172*#ppt_h)"/>
                                          </p:val>
                                        </p:tav>
                                      </p:tavLst>
                                    </p:anim>
                                    <p:anim calcmode="lin" valueType="num">
                                      <p:cBhvr>
                                        <p:cTn id="73" dur="78" decel="50000" autoRev="1" fill="hold">
                                          <p:stCondLst>
                                            <p:cond delay="228"/>
                                          </p:stCondLst>
                                        </p:cTn>
                                        <p:tgtEl>
                                          <p:spTgt spid="2059">
                                            <p:txEl>
                                              <p:pRg st="7" end="7"/>
                                            </p:txEl>
                                          </p:spTgt>
                                        </p:tgtEl>
                                        <p:attrNameLst>
                                          <p:attrName>ppt_y</p:attrName>
                                        </p:attrNameLst>
                                      </p:cBhvr>
                                      <p:tavLst>
                                        <p:tav tm="0">
                                          <p:val>
                                            <p:strVal val="#ppt_y-(0.354*#ppt_w-0.172*#ppt_h)"/>
                                          </p:val>
                                        </p:tav>
                                        <p:tav tm="100000">
                                          <p:val>
                                            <p:strVal val="#ppt_y-(0.354*#ppt_w-0.172*#ppt_h)-#ppt_h/2"/>
                                          </p:val>
                                        </p:tav>
                                      </p:tavLst>
                                    </p:anim>
                                    <p:anim calcmode="lin" valueType="num">
                                      <p:cBhvr>
                                        <p:cTn id="74" dur="68" fill="hold">
                                          <p:stCondLst>
                                            <p:cond delay="432"/>
                                          </p:stCondLst>
                                        </p:cTn>
                                        <p:tgtEl>
                                          <p:spTgt spid="2059">
                                            <p:txEl>
                                              <p:pRg st="7" end="7"/>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8" presetClass="entr" presetSubtype="0" accel="50000" fill="hold" grpId="0" nodeType="clickEffect">
                                  <p:stCondLst>
                                    <p:cond delay="0"/>
                                  </p:stCondLst>
                                  <p:iterate type="lt">
                                    <p:tmPct val="50000"/>
                                  </p:iterate>
                                  <p:childTnLst>
                                    <p:set>
                                      <p:cBhvr>
                                        <p:cTn id="78" dur="1" fill="hold">
                                          <p:stCondLst>
                                            <p:cond delay="0"/>
                                          </p:stCondLst>
                                        </p:cTn>
                                        <p:tgtEl>
                                          <p:spTgt spid="2059">
                                            <p:txEl>
                                              <p:pRg st="8" end="8"/>
                                            </p:txEl>
                                          </p:spTgt>
                                        </p:tgtEl>
                                        <p:attrNameLst>
                                          <p:attrName>style.visibility</p:attrName>
                                        </p:attrNameLst>
                                      </p:cBhvr>
                                      <p:to>
                                        <p:strVal val="visible"/>
                                      </p:to>
                                    </p:set>
                                    <p:set>
                                      <p:cBhvr>
                                        <p:cTn id="79" dur="228" fill="hold">
                                          <p:stCondLst>
                                            <p:cond delay="0"/>
                                          </p:stCondLst>
                                        </p:cTn>
                                        <p:tgtEl>
                                          <p:spTgt spid="2059">
                                            <p:txEl>
                                              <p:pRg st="8" end="8"/>
                                            </p:txEl>
                                          </p:spTgt>
                                        </p:tgtEl>
                                        <p:attrNameLst>
                                          <p:attrName>style.rotation</p:attrName>
                                        </p:attrNameLst>
                                      </p:cBhvr>
                                      <p:to>
                                        <p:strVal val="-45.0"/>
                                      </p:to>
                                    </p:set>
                                    <p:anim calcmode="lin" valueType="num">
                                      <p:cBhvr>
                                        <p:cTn id="80" dur="228" fill="hold">
                                          <p:stCondLst>
                                            <p:cond delay="228"/>
                                          </p:stCondLst>
                                        </p:cTn>
                                        <p:tgtEl>
                                          <p:spTgt spid="2059">
                                            <p:txEl>
                                              <p:pRg st="8" end="8"/>
                                            </p:txEl>
                                          </p:spTgt>
                                        </p:tgtEl>
                                        <p:attrNameLst>
                                          <p:attrName>style.rotation</p:attrName>
                                        </p:attrNameLst>
                                      </p:cBhvr>
                                      <p:tavLst>
                                        <p:tav tm="0">
                                          <p:val>
                                            <p:fltVal val="-45"/>
                                          </p:val>
                                        </p:tav>
                                        <p:tav tm="69900">
                                          <p:val>
                                            <p:fltVal val="45"/>
                                          </p:val>
                                        </p:tav>
                                        <p:tav tm="100000">
                                          <p:val>
                                            <p:fltVal val="0"/>
                                          </p:val>
                                        </p:tav>
                                      </p:tavLst>
                                    </p:anim>
                                    <p:anim calcmode="lin" valueType="num">
                                      <p:cBhvr>
                                        <p:cTn id="81" dur="228" fill="hold">
                                          <p:stCondLst>
                                            <p:cond delay="0"/>
                                          </p:stCondLst>
                                        </p:cTn>
                                        <p:tgtEl>
                                          <p:spTgt spid="2059">
                                            <p:txEl>
                                              <p:pRg st="8" end="8"/>
                                            </p:txEl>
                                          </p:spTgt>
                                        </p:tgtEl>
                                        <p:attrNameLst>
                                          <p:attrName>ppt_y</p:attrName>
                                        </p:attrNameLst>
                                      </p:cBhvr>
                                      <p:tavLst>
                                        <p:tav tm="0">
                                          <p:val>
                                            <p:strVal val="#ppt_y-1"/>
                                          </p:val>
                                        </p:tav>
                                        <p:tav tm="100000">
                                          <p:val>
                                            <p:strVal val="#ppt_y-(0.354*#ppt_w-0.172*#ppt_h)"/>
                                          </p:val>
                                        </p:tav>
                                      </p:tavLst>
                                    </p:anim>
                                    <p:anim calcmode="lin" valueType="num">
                                      <p:cBhvr>
                                        <p:cTn id="82" dur="78" decel="50000" autoRev="1" fill="hold">
                                          <p:stCondLst>
                                            <p:cond delay="228"/>
                                          </p:stCondLst>
                                        </p:cTn>
                                        <p:tgtEl>
                                          <p:spTgt spid="2059">
                                            <p:txEl>
                                              <p:pRg st="8" end="8"/>
                                            </p:txEl>
                                          </p:spTgt>
                                        </p:tgtEl>
                                        <p:attrNameLst>
                                          <p:attrName>ppt_y</p:attrName>
                                        </p:attrNameLst>
                                      </p:cBhvr>
                                      <p:tavLst>
                                        <p:tav tm="0">
                                          <p:val>
                                            <p:strVal val="#ppt_y-(0.354*#ppt_w-0.172*#ppt_h)"/>
                                          </p:val>
                                        </p:tav>
                                        <p:tav tm="100000">
                                          <p:val>
                                            <p:strVal val="#ppt_y-(0.354*#ppt_w-0.172*#ppt_h)-#ppt_h/2"/>
                                          </p:val>
                                        </p:tav>
                                      </p:tavLst>
                                    </p:anim>
                                    <p:anim calcmode="lin" valueType="num">
                                      <p:cBhvr>
                                        <p:cTn id="83" dur="68" fill="hold">
                                          <p:stCondLst>
                                            <p:cond delay="432"/>
                                          </p:stCondLst>
                                        </p:cTn>
                                        <p:tgtEl>
                                          <p:spTgt spid="2059">
                                            <p:txEl>
                                              <p:pRg st="8" end="8"/>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E92545B-451D-430B-8CF5-7BD4E7AFBFE7}"/>
              </a:ext>
            </a:extLst>
          </p:cNvPr>
          <p:cNvSpPr>
            <a:spLocks noGrp="1" noChangeArrowheads="1"/>
          </p:cNvSpPr>
          <p:nvPr>
            <p:ph type="title"/>
          </p:nvPr>
        </p:nvSpPr>
        <p:spPr>
          <a:xfrm>
            <a:off x="4152900" y="685800"/>
            <a:ext cx="3886200" cy="685800"/>
          </a:xfrm>
        </p:spPr>
        <p:txBody>
          <a:bodyPr>
            <a:normAutofit/>
          </a:bodyPr>
          <a:lstStyle/>
          <a:p>
            <a:r>
              <a:rPr lang="en-US" altLang="en-US" sz="3600" b="1" dirty="0">
                <a:solidFill>
                  <a:srgbClr val="CC0000"/>
                </a:solidFill>
                <a:latin typeface="Times New Roman" panose="02020603050405020304" pitchFamily="18" charset="0"/>
                <a:cs typeface="Times New Roman" panose="02020603050405020304" pitchFamily="18" charset="0"/>
              </a:rPr>
              <a:t>INTRODUCTION</a:t>
            </a:r>
          </a:p>
        </p:txBody>
      </p:sp>
      <p:sp>
        <p:nvSpPr>
          <p:cNvPr id="2" name="Rectangle 1">
            <a:extLst>
              <a:ext uri="{FF2B5EF4-FFF2-40B4-BE49-F238E27FC236}">
                <a16:creationId xmlns:a16="http://schemas.microsoft.com/office/drawing/2014/main" id="{D91DDAB8-EC1E-4BE6-A628-28A92BF74E2F}"/>
              </a:ext>
            </a:extLst>
          </p:cNvPr>
          <p:cNvSpPr/>
          <p:nvPr/>
        </p:nvSpPr>
        <p:spPr>
          <a:xfrm>
            <a:off x="609600" y="1828800"/>
            <a:ext cx="10972800" cy="3637919"/>
          </a:xfrm>
          <a:prstGeom prst="rect">
            <a:avLst/>
          </a:prstGeom>
        </p:spPr>
        <p:txBody>
          <a:bodyPr wrap="square">
            <a:spAutoFit/>
          </a:bodyPr>
          <a:lstStyle/>
          <a:p>
            <a:pPr indent="466725">
              <a:lnSpc>
                <a:spcPct val="80000"/>
              </a:lnSpc>
              <a:buFontTx/>
              <a:buNone/>
            </a:pPr>
            <a:r>
              <a:rPr lang="en-US" altLang="en-US" sz="3200" dirty="0">
                <a:latin typeface="Times New Roman" panose="02020603050405020304" pitchFamily="18" charset="0"/>
                <a:cs typeface="Times New Roman" panose="02020603050405020304" pitchFamily="18" charset="0"/>
              </a:rPr>
              <a:t>(</a:t>
            </a:r>
            <a:r>
              <a:rPr lang="en-US" altLang="en-US" sz="3200" b="1" dirty="0">
                <a:latin typeface="Times New Roman" panose="02020603050405020304" pitchFamily="18" charset="0"/>
                <a:cs typeface="Times New Roman" panose="02020603050405020304" pitchFamily="18" charset="0"/>
              </a:rPr>
              <a:t>1 Sam 9:1-2</a:t>
            </a:r>
            <a:r>
              <a:rPr lang="en-US" altLang="en-US" sz="3200" dirty="0">
                <a:latin typeface="Times New Roman" panose="02020603050405020304" pitchFamily="18" charset="0"/>
                <a:cs typeface="Times New Roman" panose="02020603050405020304" pitchFamily="18" charset="0"/>
              </a:rPr>
              <a:t>) Saul, from his shoulders upward he was taller than any of the people.</a:t>
            </a:r>
          </a:p>
          <a:p>
            <a:pPr indent="466725">
              <a:lnSpc>
                <a:spcPct val="80000"/>
              </a:lnSpc>
              <a:buFontTx/>
              <a:buNone/>
            </a:pPr>
            <a:r>
              <a:rPr lang="en-US" altLang="en-US" sz="3200" dirty="0">
                <a:latin typeface="Times New Roman" panose="02020603050405020304" pitchFamily="18" charset="0"/>
                <a:cs typeface="Times New Roman" panose="02020603050405020304" pitchFamily="18" charset="0"/>
              </a:rPr>
              <a:t>(</a:t>
            </a:r>
            <a:r>
              <a:rPr lang="en-US" altLang="en-US" sz="3200" b="1" dirty="0">
                <a:latin typeface="Times New Roman" panose="02020603050405020304" pitchFamily="18" charset="0"/>
                <a:cs typeface="Times New Roman" panose="02020603050405020304" pitchFamily="18" charset="0"/>
              </a:rPr>
              <a:t>1 Sam 16:7</a:t>
            </a:r>
            <a:r>
              <a:rPr lang="en-US" altLang="en-US" sz="3200" dirty="0">
                <a:latin typeface="Times New Roman" panose="02020603050405020304" pitchFamily="18" charset="0"/>
                <a:cs typeface="Times New Roman" panose="02020603050405020304" pitchFamily="18" charset="0"/>
              </a:rPr>
              <a:t>)  But the LORD said to Samuel, "Do not look at his appearance or at the height of his stature, because I have refused him. For the Lord does not see as man sees; for man looks at the outward appearance, but the LORD looks at the heart.“</a:t>
            </a:r>
          </a:p>
          <a:p>
            <a:pPr indent="466725">
              <a:lnSpc>
                <a:spcPct val="80000"/>
              </a:lnSpc>
              <a:buFontTx/>
              <a:buNone/>
            </a:pPr>
            <a:r>
              <a:rPr lang="en-US" altLang="en-US" sz="3200" dirty="0">
                <a:latin typeface="Times New Roman" panose="02020603050405020304" pitchFamily="18" charset="0"/>
                <a:cs typeface="Times New Roman" panose="02020603050405020304" pitchFamily="18" charset="0"/>
              </a:rPr>
              <a:t>(</a:t>
            </a:r>
            <a:r>
              <a:rPr lang="en-US" altLang="en-US" sz="3200" b="1" dirty="0">
                <a:latin typeface="Times New Roman" panose="02020603050405020304" pitchFamily="18" charset="0"/>
                <a:cs typeface="Times New Roman" panose="02020603050405020304" pitchFamily="18" charset="0"/>
              </a:rPr>
              <a:t>John 7:24</a:t>
            </a:r>
            <a:r>
              <a:rPr lang="en-US" altLang="en-US" sz="3200" dirty="0">
                <a:latin typeface="Times New Roman" panose="02020603050405020304" pitchFamily="18" charset="0"/>
                <a:cs typeface="Times New Roman" panose="02020603050405020304" pitchFamily="18" charset="0"/>
              </a:rPr>
              <a:t>)  "Do not judge according to appearance, but judge with righteous judgment.“</a:t>
            </a:r>
          </a:p>
          <a:p>
            <a:pPr indent="466725">
              <a:lnSpc>
                <a:spcPct val="80000"/>
              </a:lnSpc>
              <a:buFontTx/>
              <a:buNone/>
            </a:pPr>
            <a:r>
              <a:rPr lang="en-US" altLang="en-US" sz="3200" dirty="0">
                <a:latin typeface="Times New Roman" panose="02020603050405020304" pitchFamily="18" charset="0"/>
                <a:cs typeface="Times New Roman" panose="02020603050405020304" pitchFamily="18" charset="0"/>
              </a:rPr>
              <a:t>How do you think God saw Zacchaeus?</a:t>
            </a:r>
          </a:p>
        </p:txBody>
      </p:sp>
    </p:spTree>
    <p:custDataLst>
      <p:tags r:id="rId1"/>
    </p:custData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42CF4658-ECA2-4C05-9857-4EB208688FB2}"/>
              </a:ext>
            </a:extLst>
          </p:cNvPr>
          <p:cNvSpPr>
            <a:spLocks noGrp="1" noChangeArrowheads="1"/>
          </p:cNvSpPr>
          <p:nvPr>
            <p:ph type="title"/>
          </p:nvPr>
        </p:nvSpPr>
        <p:spPr>
          <a:xfrm>
            <a:off x="1143000" y="1752600"/>
            <a:ext cx="5257800" cy="3352800"/>
          </a:xfrm>
        </p:spPr>
        <p:txBody>
          <a:bodyPr>
            <a:noAutofit/>
          </a:bodyPr>
          <a:lstStyle/>
          <a:p>
            <a:pPr algn="ctr"/>
            <a:r>
              <a:rPr lang="en-US" altLang="en-US" sz="5400" b="1" dirty="0">
                <a:solidFill>
                  <a:srgbClr val="CC0000"/>
                </a:solidFill>
                <a:latin typeface="Times New Roman" panose="02020603050405020304" pitchFamily="18" charset="0"/>
                <a:cs typeface="Times New Roman" panose="02020603050405020304" pitchFamily="18" charset="0"/>
              </a:rPr>
              <a:t>Zacchaeus </a:t>
            </a:r>
            <a:br>
              <a:rPr lang="en-US" altLang="en-US" sz="5400" b="1" dirty="0">
                <a:solidFill>
                  <a:srgbClr val="CC0000"/>
                </a:solidFill>
                <a:latin typeface="Times New Roman" panose="02020603050405020304" pitchFamily="18" charset="0"/>
                <a:cs typeface="Times New Roman" panose="02020603050405020304" pitchFamily="18" charset="0"/>
              </a:rPr>
            </a:br>
            <a:r>
              <a:rPr lang="en-US" altLang="en-US" sz="5400" b="1" dirty="0">
                <a:solidFill>
                  <a:srgbClr val="CC0000"/>
                </a:solidFill>
                <a:latin typeface="Times New Roman" panose="02020603050405020304" pitchFamily="18" charset="0"/>
                <a:cs typeface="Times New Roman" panose="02020603050405020304" pitchFamily="18" charset="0"/>
              </a:rPr>
              <a:t>Was A </a:t>
            </a:r>
            <a:br>
              <a:rPr lang="en-US" altLang="en-US" sz="5400" b="1" dirty="0">
                <a:solidFill>
                  <a:srgbClr val="CC0000"/>
                </a:solidFill>
                <a:latin typeface="Times New Roman" panose="02020603050405020304" pitchFamily="18" charset="0"/>
                <a:cs typeface="Times New Roman" panose="02020603050405020304" pitchFamily="18" charset="0"/>
              </a:rPr>
            </a:br>
            <a:r>
              <a:rPr lang="en-US" altLang="en-US" sz="5400" b="1" dirty="0">
                <a:solidFill>
                  <a:srgbClr val="CC0000"/>
                </a:solidFill>
                <a:latin typeface="Times New Roman" panose="02020603050405020304" pitchFamily="18" charset="0"/>
                <a:cs typeface="Times New Roman" panose="02020603050405020304" pitchFamily="18" charset="0"/>
              </a:rPr>
              <a:t>Big Man </a:t>
            </a:r>
            <a:br>
              <a:rPr lang="en-US" altLang="en-US" sz="5400" b="1" dirty="0">
                <a:solidFill>
                  <a:srgbClr val="CC0000"/>
                </a:solidFill>
                <a:latin typeface="Times New Roman" panose="02020603050405020304" pitchFamily="18" charset="0"/>
                <a:cs typeface="Times New Roman" panose="02020603050405020304" pitchFamily="18" charset="0"/>
              </a:rPr>
            </a:br>
            <a:r>
              <a:rPr lang="en-US" altLang="en-US" sz="5400" b="1" dirty="0">
                <a:solidFill>
                  <a:srgbClr val="CC0000"/>
                </a:solidFill>
                <a:latin typeface="Times New Roman" panose="02020603050405020304" pitchFamily="18" charset="0"/>
                <a:cs typeface="Times New Roman" panose="02020603050405020304" pitchFamily="18" charset="0"/>
              </a:rPr>
              <a:t>In Many Ways</a:t>
            </a:r>
            <a:endParaRPr lang="en-US" altLang="en-US" sz="5400" dirty="0">
              <a:solidFill>
                <a:srgbClr val="CC0000"/>
              </a:solidFill>
              <a:latin typeface="Times New Roman" panose="02020603050405020304" pitchFamily="18" charset="0"/>
              <a:cs typeface="Times New Roman" panose="02020603050405020304" pitchFamily="18" charset="0"/>
            </a:endParaRPr>
          </a:p>
        </p:txBody>
      </p:sp>
      <p:pic>
        <p:nvPicPr>
          <p:cNvPr id="5125" name="Picture 5" descr="treeclimber">
            <a:extLst>
              <a:ext uri="{FF2B5EF4-FFF2-40B4-BE49-F238E27FC236}">
                <a16:creationId xmlns:a16="http://schemas.microsoft.com/office/drawing/2014/main" id="{D4D69B96-6392-40AE-B3DC-1EBC2E435808}"/>
              </a:ext>
            </a:extLst>
          </p:cNvPr>
          <p:cNvPicPr>
            <a:picLocks noGrp="1" noChangeAspect="1" noChangeArrowheads="1"/>
          </p:cNvPicPr>
          <p:nvPr>
            <p:ph idx="1"/>
          </p:nvPr>
        </p:nvPicPr>
        <p:blipFill>
          <a:blip r:embed="rId4">
            <a:extLst>
              <a:ext uri="{BEBA8EAE-BF5A-486C-A8C5-ECC9F3942E4B}">
                <a14:imgProps xmlns:a14="http://schemas.microsoft.com/office/drawing/2010/main">
                  <a14:imgLayer r:embed="rId5">
                    <a14:imgEffect>
                      <a14:backgroundRemoval t="11515" b="90168" l="10000" r="90000"/>
                    </a14:imgEffect>
                  </a14:imgLayer>
                </a14:imgProps>
              </a:ext>
              <a:ext uri="{28A0092B-C50C-407E-A947-70E740481C1C}">
                <a14:useLocalDpi xmlns:a14="http://schemas.microsoft.com/office/drawing/2010/main" val="0"/>
              </a:ext>
            </a:extLst>
          </a:blip>
          <a:srcRect t="1683"/>
          <a:stretch>
            <a:fillRect/>
          </a:stretch>
        </p:blipFill>
        <p:spPr>
          <a:xfrm>
            <a:off x="7315200" y="838199"/>
            <a:ext cx="4267200" cy="5257801"/>
          </a:xfrm>
          <a:noFill/>
          <a:ln/>
        </p:spPr>
      </p:pic>
    </p:spTree>
    <p:custDataLst>
      <p:tags r:id="rId1"/>
    </p:custData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wheel(1)">
                                      <p:cBhvr>
                                        <p:cTn id="7" dur="1000"/>
                                        <p:tgtEl>
                                          <p:spTgt spid="5125"/>
                                        </p:tgtEl>
                                      </p:cBhvr>
                                    </p:animEffect>
                                  </p:childTnLst>
                                </p:cTn>
                              </p:par>
                            </p:childTnLst>
                          </p:cTn>
                        </p:par>
                        <p:par>
                          <p:cTn id="8" fill="hold">
                            <p:stCondLst>
                              <p:cond delay="1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5124"/>
                                        </p:tgtEl>
                                        <p:attrNameLst>
                                          <p:attrName>style.visibility</p:attrName>
                                        </p:attrNameLst>
                                      </p:cBhvr>
                                      <p:to>
                                        <p:strVal val="visible"/>
                                      </p:to>
                                    </p:set>
                                    <p:anim calcmode="discrete" valueType="clr">
                                      <p:cBhvr override="childStyle">
                                        <p:cTn id="11" dur="80"/>
                                        <p:tgtEl>
                                          <p:spTgt spid="5124"/>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5124"/>
                                        </p:tgtEl>
                                        <p:attrNameLst>
                                          <p:attrName>fillcolor</p:attrName>
                                        </p:attrNameLst>
                                      </p:cBhvr>
                                      <p:tavLst>
                                        <p:tav tm="0">
                                          <p:val>
                                            <p:clrVal>
                                              <a:schemeClr val="accent2"/>
                                            </p:clrVal>
                                          </p:val>
                                        </p:tav>
                                        <p:tav tm="50000">
                                          <p:val>
                                            <p:clrVal>
                                              <a:schemeClr val="hlink"/>
                                            </p:clrVal>
                                          </p:val>
                                        </p:tav>
                                      </p:tavLst>
                                    </p:anim>
                                    <p:set>
                                      <p:cBhvr>
                                        <p:cTn id="13" dur="80"/>
                                        <p:tgtEl>
                                          <p:spTgt spid="51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tags/tag1.xml><?xml version="1.0" encoding="utf-8"?>
<p:tagLst xmlns:a="http://schemas.openxmlformats.org/drawingml/2006/main" xmlns:r="http://schemas.openxmlformats.org/officeDocument/2006/relationships" xmlns:p="http://schemas.openxmlformats.org/presentationml/2006/main">
  <p:tag name="POWER3D OPTIONS" val="Fast "/>
</p:tagLst>
</file>

<file path=ppt/tags/tag10.xml><?xml version="1.0" encoding="utf-8"?>
<p:tagLst xmlns:a="http://schemas.openxmlformats.org/drawingml/2006/main" xmlns:r="http://schemas.openxmlformats.org/officeDocument/2006/relationships" xmlns:p="http://schemas.openxmlformats.org/presentationml/2006/main">
  <p:tag name="POWER3D OPTIONS" val="Fast "/>
</p:tagLst>
</file>

<file path=ppt/tags/tag11.xml><?xml version="1.0" encoding="utf-8"?>
<p:tagLst xmlns:a="http://schemas.openxmlformats.org/drawingml/2006/main" xmlns:r="http://schemas.openxmlformats.org/officeDocument/2006/relationships" xmlns:p="http://schemas.openxmlformats.org/presentationml/2006/main">
  <p:tag name="POWER3D OPTIONS" val="Fast "/>
</p:tagLst>
</file>

<file path=ppt/tags/tag12.xml><?xml version="1.0" encoding="utf-8"?>
<p:tagLst xmlns:a="http://schemas.openxmlformats.org/drawingml/2006/main" xmlns:r="http://schemas.openxmlformats.org/officeDocument/2006/relationships" xmlns:p="http://schemas.openxmlformats.org/presentationml/2006/main">
  <p:tag name="POWER3D OPTIONS" val="Fast "/>
</p:tagLst>
</file>

<file path=ppt/tags/tag2.xml><?xml version="1.0" encoding="utf-8"?>
<p:tagLst xmlns:a="http://schemas.openxmlformats.org/drawingml/2006/main" xmlns:r="http://schemas.openxmlformats.org/officeDocument/2006/relationships" xmlns:p="http://schemas.openxmlformats.org/presentationml/2006/main">
  <p:tag name="POWER3D OPTIONS" val="Fast "/>
</p:tagLst>
</file>

<file path=ppt/tags/tag3.xml><?xml version="1.0" encoding="utf-8"?>
<p:tagLst xmlns:a="http://schemas.openxmlformats.org/drawingml/2006/main" xmlns:r="http://schemas.openxmlformats.org/officeDocument/2006/relationships" xmlns:p="http://schemas.openxmlformats.org/presentationml/2006/main">
  <p:tag name="POWER3D OPTIONS" val="Fast "/>
</p:tagLst>
</file>

<file path=ppt/tags/tag4.xml><?xml version="1.0" encoding="utf-8"?>
<p:tagLst xmlns:a="http://schemas.openxmlformats.org/drawingml/2006/main" xmlns:r="http://schemas.openxmlformats.org/officeDocument/2006/relationships" xmlns:p="http://schemas.openxmlformats.org/presentationml/2006/main">
  <p:tag name="POWER3D OPTIONS" val="Fast "/>
</p:tagLst>
</file>

<file path=ppt/tags/tag5.xml><?xml version="1.0" encoding="utf-8"?>
<p:tagLst xmlns:a="http://schemas.openxmlformats.org/drawingml/2006/main" xmlns:r="http://schemas.openxmlformats.org/officeDocument/2006/relationships" xmlns:p="http://schemas.openxmlformats.org/presentationml/2006/main">
  <p:tag name="POWER3D OPTIONS" val="Fast "/>
</p:tagLst>
</file>

<file path=ppt/tags/tag6.xml><?xml version="1.0" encoding="utf-8"?>
<p:tagLst xmlns:a="http://schemas.openxmlformats.org/drawingml/2006/main" xmlns:r="http://schemas.openxmlformats.org/officeDocument/2006/relationships" xmlns:p="http://schemas.openxmlformats.org/presentationml/2006/main">
  <p:tag name="POWER3D OPTIONS" val="Fast "/>
</p:tagLst>
</file>

<file path=ppt/tags/tag7.xml><?xml version="1.0" encoding="utf-8"?>
<p:tagLst xmlns:a="http://schemas.openxmlformats.org/drawingml/2006/main" xmlns:r="http://schemas.openxmlformats.org/officeDocument/2006/relationships" xmlns:p="http://schemas.openxmlformats.org/presentationml/2006/main">
  <p:tag name="POWER3D OPTIONS" val="Fast "/>
</p:tagLst>
</file>

<file path=ppt/tags/tag8.xml><?xml version="1.0" encoding="utf-8"?>
<p:tagLst xmlns:a="http://schemas.openxmlformats.org/drawingml/2006/main" xmlns:r="http://schemas.openxmlformats.org/officeDocument/2006/relationships" xmlns:p="http://schemas.openxmlformats.org/presentationml/2006/main">
  <p:tag name="POWER3D OPTIONS" val="Fast "/>
</p:tagLst>
</file>

<file path=ppt/tags/tag9.xml><?xml version="1.0" encoding="utf-8"?>
<p:tagLst xmlns:a="http://schemas.openxmlformats.org/drawingml/2006/main" xmlns:r="http://schemas.openxmlformats.org/officeDocument/2006/relationships" xmlns:p="http://schemas.openxmlformats.org/presentationml/2006/main">
  <p:tag name="POWER3D OPTIONS" val="Fast "/>
</p:tagLst>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2452</Words>
  <Application>Microsoft Office PowerPoint</Application>
  <PresentationFormat>Widescreen</PresentationFormat>
  <Paragraphs>260</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Calibri</vt:lpstr>
      <vt:lpstr>Calibri Light</vt:lpstr>
      <vt:lpstr>Times New Roman</vt:lpstr>
      <vt:lpstr>Default Design</vt:lpstr>
      <vt:lpstr>PowerPoint Presentation</vt:lpstr>
      <vt:lpstr>PowerPoint Presentation</vt:lpstr>
      <vt:lpstr>PowerPoint Presentation</vt:lpstr>
      <vt:lpstr>PowerPoint Presentation</vt:lpstr>
      <vt:lpstr>PowerPoint Presentation</vt:lpstr>
      <vt:lpstr>Zacchaeus was a wee little man, and a wee little man was he. He climbed up in the sycamore tree, for the Savior he wanted to see. And as the Savior came walking by, He looked up in the tree.  And he said, Zacchaeus, you come down from there,  for I’m going to your house today.  For I’m going to your house today.</vt:lpstr>
      <vt:lpstr>PowerPoint Presentation</vt:lpstr>
      <vt:lpstr>INTRODUCTION</vt:lpstr>
      <vt:lpstr>Zacchaeus  Was A  Big Man  In Many Ways</vt:lpstr>
      <vt:lpstr>I. It Takes A Big Man To Reach Upward (climb) (1-4)</vt:lpstr>
      <vt:lpstr>II. It Takes A Big Man To Recognize A Need For Jesus (5-7)</vt:lpstr>
      <vt:lpstr>III. It Takes A Big Man To Restore Ill Gotten Gains</vt:lpstr>
      <vt:lpstr>III. It Takes A Big Man To Restore Ill Gotten Gains</vt:lpstr>
      <vt:lpstr>IV. It Takes A Big Man To Repent Of Their Sin (9-10)</vt:lpstr>
      <vt:lpstr>CONCLUSION</vt:lpstr>
      <vt:lpstr>PowerPoint Presentation</vt:lpstr>
      <vt:lpstr>PowerPoint Presentation</vt:lpstr>
    </vt:vector>
  </TitlesOfParts>
  <Company>Monticello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ZACCHAEUS</dc:title>
  <dc:creator>Larry Pasley</dc:creator>
  <cp:lastModifiedBy>Gary D. Murphy</cp:lastModifiedBy>
  <cp:revision>57</cp:revision>
  <dcterms:created xsi:type="dcterms:W3CDTF">2004-04-16T03:23:16Z</dcterms:created>
  <dcterms:modified xsi:type="dcterms:W3CDTF">2019-07-13T16:38:19Z</dcterms:modified>
</cp:coreProperties>
</file>