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CF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isdomvoices.com/wp-content/uploads/2012/12/helping-hand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228600" y="133350"/>
            <a:ext cx="8686800" cy="434340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8" name="Rectangle 7"/>
          <p:cNvSpPr/>
          <p:nvPr/>
        </p:nvSpPr>
        <p:spPr>
          <a:xfrm>
            <a:off x="1813945" y="4393109"/>
            <a:ext cx="55438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F0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God’s Abundant Grace</a:t>
            </a:r>
            <a:endParaRPr lang="en-US" sz="4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F0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33350"/>
            <a:ext cx="8686800" cy="4343400"/>
          </a:xfrm>
          <a:prstGeom prst="rect">
            <a:avLst/>
          </a:prstGeom>
          <a:solidFill>
            <a:schemeClr val="tx2">
              <a:lumMod val="50000"/>
              <a:alpha val="82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438150"/>
            <a:ext cx="777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The grace and forgiveness Paul received needs to encourage us to seek the same. </a:t>
            </a:r>
          </a:p>
          <a:p>
            <a:pPr>
              <a:buFont typeface="Arial" pitchFamily="34" charset="0"/>
              <a:buChar char="•"/>
            </a:pPr>
            <a:endParaRPr lang="en-US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We need to seek the benefits of God’s grace with the confidence that it is sufficient to pardon and forgive our sins. </a:t>
            </a:r>
          </a:p>
          <a:p>
            <a:pPr>
              <a:buFont typeface="Arial" pitchFamily="34" charset="0"/>
              <a:buChar char="•"/>
            </a:pPr>
            <a:endParaRPr lang="en-US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We need to seek forgiveness with the understanding that God's grace must be met with the proper response in order to be beneficial.</a:t>
            </a:r>
          </a:p>
          <a:p>
            <a:pPr>
              <a:buFont typeface="Arial" pitchFamily="34" charset="0"/>
              <a:buChar char="•"/>
            </a:pPr>
            <a:endParaRPr lang="en-US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We need to seek forgiveness by following the pattern set forth in the case of Paul and other believers who sought a right relationship with God.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isdomvoices.com/wp-content/uploads/2012/12/helping-hand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228600" y="133350"/>
            <a:ext cx="8686800" cy="434340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8" name="Rectangle 7"/>
          <p:cNvSpPr/>
          <p:nvPr/>
        </p:nvSpPr>
        <p:spPr>
          <a:xfrm>
            <a:off x="1813945" y="4393109"/>
            <a:ext cx="55438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F0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God’s Abundant Grace</a:t>
            </a:r>
            <a:endParaRPr lang="en-US" sz="4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F0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33350"/>
            <a:ext cx="8686800" cy="4343400"/>
          </a:xfrm>
          <a:prstGeom prst="rect">
            <a:avLst/>
          </a:prstGeom>
          <a:solidFill>
            <a:schemeClr val="tx2">
              <a:lumMod val="50000"/>
              <a:alpha val="82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438150"/>
            <a:ext cx="777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Few are as well known and well respected as the apostle Paul.</a:t>
            </a:r>
          </a:p>
          <a:p>
            <a:pPr>
              <a:buFont typeface="Arial" pitchFamily="34" charset="0"/>
              <a:buChar char="•"/>
            </a:pPr>
            <a:endParaRPr lang="en-US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It is difficult to fathom him as, at one time, the greatest human adversary and enemy the kingdom of Christ has ever known.</a:t>
            </a:r>
          </a:p>
          <a:p>
            <a:pPr>
              <a:buFont typeface="Arial" pitchFamily="34" charset="0"/>
              <a:buChar char="•"/>
            </a:pPr>
            <a:endParaRPr lang="en-US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In light of his history of opposition to the Lord, Paul looks at God’s grace and declares it to be exceedingly abundant. 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isdomvoices.com/wp-content/uploads/2012/12/helping-hand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228600" y="133350"/>
            <a:ext cx="8686800" cy="434340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8" name="Rectangle 7"/>
          <p:cNvSpPr/>
          <p:nvPr/>
        </p:nvSpPr>
        <p:spPr>
          <a:xfrm>
            <a:off x="1813945" y="4393109"/>
            <a:ext cx="55438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F0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God’s Abundant Grace</a:t>
            </a:r>
            <a:endParaRPr lang="en-US" sz="4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F0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33350"/>
            <a:ext cx="8686800" cy="4343400"/>
          </a:xfrm>
          <a:prstGeom prst="rect">
            <a:avLst/>
          </a:prstGeom>
          <a:solidFill>
            <a:schemeClr val="tx2">
              <a:lumMod val="50000"/>
              <a:alpha val="82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438150"/>
            <a:ext cx="7772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Why does Paul view God’s grace as exceedingly abundant?</a:t>
            </a:r>
          </a:p>
          <a:p>
            <a:pPr>
              <a:buFont typeface="Arial" pitchFamily="34" charset="0"/>
              <a:buChar char="•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“Saul… made havoc of the church” (Acts 8:1-3)</a:t>
            </a:r>
          </a:p>
          <a:p>
            <a:pPr lvl="1">
              <a:buFont typeface="Wingdings" pitchFamily="2" charset="2"/>
              <a:buChar char="Ø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2">
              <a:buFont typeface="Wingdings" pitchFamily="2" charset="2"/>
              <a:buChar char="q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“1 to affix a stigma to, to dishonor, spot, defile. 2 to treat shamefully or with injury, to ravage, devastate, ruin." (Strong’s).</a:t>
            </a:r>
          </a:p>
          <a:p>
            <a:pPr lvl="2">
              <a:buFont typeface="Wingdings" pitchFamily="2" charset="2"/>
              <a:buChar char="q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2">
              <a:buFont typeface="Wingdings" pitchFamily="2" charset="2"/>
              <a:buChar char="q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"1 To cause injury or harm by maltreatment. 2 to destroy or to cause the destruction of persons, objects, or institutions—to ruin, to destroy, destruction." (Louw/Nida). </a:t>
            </a:r>
          </a:p>
          <a:p>
            <a:pPr lvl="2">
              <a:buFont typeface="Wingdings" pitchFamily="2" charset="2"/>
              <a:buChar char="q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2">
              <a:buFont typeface="Wingdings" pitchFamily="2" charset="2"/>
              <a:buChar char="q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“To treat disgracefully, to injure, to hurt, to imperil, and to destroy. The only NT occurrence is in Acts 8:3, where, in the sense to ravage, to lay waste,  it describes Saul’s relentless persecution of the church (cf. 9:1; 22:4)" (Kittel)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isdomvoices.com/wp-content/uploads/2012/12/helping-hand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228600" y="133350"/>
            <a:ext cx="8686800" cy="434340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8" name="Rectangle 7"/>
          <p:cNvSpPr/>
          <p:nvPr/>
        </p:nvSpPr>
        <p:spPr>
          <a:xfrm>
            <a:off x="1813945" y="4393109"/>
            <a:ext cx="55438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F0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God’s Abundant Grace</a:t>
            </a:r>
            <a:endParaRPr lang="en-US" sz="4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F0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33350"/>
            <a:ext cx="8686800" cy="4343400"/>
          </a:xfrm>
          <a:prstGeom prst="rect">
            <a:avLst/>
          </a:prstGeom>
          <a:solidFill>
            <a:schemeClr val="tx2">
              <a:lumMod val="50000"/>
              <a:alpha val="82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43815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Why does Paul view God’s grace as exceedingly abundant?</a:t>
            </a:r>
          </a:p>
          <a:p>
            <a:pPr>
              <a:buFont typeface="Arial" pitchFamily="34" charset="0"/>
              <a:buChar char="•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“Saul… made havoc of the church” (Acts 8:1-3)</a:t>
            </a:r>
          </a:p>
          <a:p>
            <a:pPr lvl="1">
              <a:buFont typeface="Wingdings" pitchFamily="2" charset="2"/>
              <a:buChar char="Ø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2">
              <a:buFont typeface="Wingdings" pitchFamily="2" charset="2"/>
              <a:buChar char="q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"To dishonor, defile, devastate, ruin. Only here in the N.T. Like the laying waste of a vineyard by a wild boar." (Word Pictures in the New Testament)</a:t>
            </a:r>
          </a:p>
          <a:p>
            <a:pPr lvl="2"/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2">
              <a:buFont typeface="Wingdings" pitchFamily="2" charset="2"/>
              <a:buChar char="q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"This word is commonly applied to wild beasts... and denotes the devastations which they commit. Saul raged against the church like a wild beast--a strong expression, denoting the zeal and fury with which he engaged in persecution." (Barnes Notes)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isdomvoices.com/wp-content/uploads/2012/12/helping-hand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228600" y="133350"/>
            <a:ext cx="8686800" cy="434340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8" name="Rectangle 7"/>
          <p:cNvSpPr/>
          <p:nvPr/>
        </p:nvSpPr>
        <p:spPr>
          <a:xfrm>
            <a:off x="1813945" y="4393109"/>
            <a:ext cx="55438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F0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God’s Abundant Grace</a:t>
            </a:r>
            <a:endParaRPr lang="en-US" sz="4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F0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33350"/>
            <a:ext cx="8686800" cy="4343400"/>
          </a:xfrm>
          <a:prstGeom prst="rect">
            <a:avLst/>
          </a:prstGeom>
          <a:solidFill>
            <a:schemeClr val="tx2">
              <a:lumMod val="50000"/>
              <a:alpha val="82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438150"/>
            <a:ext cx="7772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Why does Paul view God’s grace as exceedingly abundant?</a:t>
            </a:r>
          </a:p>
          <a:p>
            <a:pPr>
              <a:buFont typeface="Arial" pitchFamily="34" charset="0"/>
              <a:buChar char="•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“Saul… made havoc of the church” (Acts 8:1-3)</a:t>
            </a:r>
          </a:p>
          <a:p>
            <a:pPr lvl="1">
              <a:buFont typeface="Wingdings" pitchFamily="2" charset="2"/>
              <a:buChar char="Ø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"Then Saul, still breathing threats and murder against the disciples of the Lord" (Acts 9:1-2)</a:t>
            </a:r>
          </a:p>
          <a:p>
            <a:pPr lvl="1">
              <a:buFont typeface="Wingdings" pitchFamily="2" charset="2"/>
              <a:buChar char="Ø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2">
              <a:buFont typeface="Wingdings" pitchFamily="2" charset="2"/>
              <a:buChar char="q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"The taste of blood in the death of Stephen was pleasing to young Saul (8:1) and now he reveled in the slaughter of the saints both men and women." (Robertson)</a:t>
            </a:r>
          </a:p>
          <a:p>
            <a:pPr lvl="2"/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2">
              <a:buFont typeface="Wingdings" pitchFamily="2" charset="2"/>
              <a:buChar char="q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"In the Greek construction, the case in which these words are marks them as the cause or source of the breathing; breathing hard out of threatening, and murderous desire." (Vincent)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isdomvoices.com/wp-content/uploads/2012/12/helping-hand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228600" y="133350"/>
            <a:ext cx="8686800" cy="434340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8" name="Rectangle 7"/>
          <p:cNvSpPr/>
          <p:nvPr/>
        </p:nvSpPr>
        <p:spPr>
          <a:xfrm>
            <a:off x="1813945" y="4393109"/>
            <a:ext cx="55438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F0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God’s Abundant Grace</a:t>
            </a:r>
            <a:endParaRPr lang="en-US" sz="4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F0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33350"/>
            <a:ext cx="8686800" cy="4343400"/>
          </a:xfrm>
          <a:prstGeom prst="rect">
            <a:avLst/>
          </a:prstGeom>
          <a:solidFill>
            <a:schemeClr val="tx2">
              <a:lumMod val="50000"/>
              <a:alpha val="82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438150"/>
            <a:ext cx="77724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Why does Paul view God’s grace as exceedingly abundant?</a:t>
            </a:r>
          </a:p>
          <a:p>
            <a:pPr>
              <a:buFont typeface="Arial" pitchFamily="34" charset="0"/>
              <a:buChar char="•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“Saul… made havoc of the church” (Acts 8:1-3)</a:t>
            </a:r>
          </a:p>
          <a:p>
            <a:pPr lvl="1">
              <a:buFont typeface="Wingdings" pitchFamily="2" charset="2"/>
              <a:buChar char="Ø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"Then Saul, still breathing threats and murder against the disciples of the Lord" (Acts 9:1-2)</a:t>
            </a:r>
          </a:p>
          <a:p>
            <a:pPr lvl="1">
              <a:buFont typeface="Wingdings" pitchFamily="2" charset="2"/>
              <a:buChar char="Ø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"Being exceedingly enraged against them, I persecuted them even to foreign cities." Acts 26:9-11 </a:t>
            </a:r>
          </a:p>
          <a:p>
            <a:pPr lvl="1">
              <a:buFont typeface="Wingdings" pitchFamily="2" charset="2"/>
              <a:buChar char="Ø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2">
              <a:buFont typeface="Wingdings" pitchFamily="2" charset="2"/>
              <a:buChar char="q"/>
            </a:pPr>
            <a:r>
              <a:rPr lang="en-US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"to be so furiously angry with someone as to be almost out of one’s mind—‘to be enraged, to be infuriated, to be insanely angry.’ (L/N).</a:t>
            </a:r>
          </a:p>
          <a:p>
            <a:pPr lvl="2"/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2">
              <a:buFont typeface="Wingdings" pitchFamily="2" charset="2"/>
              <a:buChar char="q"/>
            </a:pPr>
            <a:r>
              <a:rPr lang="en-US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"Nothing could more forcibly express his violence against the Christians. He raged like a madman… he laid aside all appearance of reason; with the fury and violence of a maniac, he endeavored to exterminate them from the earth." Barnes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isdomvoices.com/wp-content/uploads/2012/12/helping-hand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228600" y="133350"/>
            <a:ext cx="8686800" cy="434340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8" name="Rectangle 7"/>
          <p:cNvSpPr/>
          <p:nvPr/>
        </p:nvSpPr>
        <p:spPr>
          <a:xfrm>
            <a:off x="1813945" y="4393109"/>
            <a:ext cx="55438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F0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God’s Abundant Grace</a:t>
            </a:r>
            <a:endParaRPr lang="en-US" sz="4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F0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33350"/>
            <a:ext cx="8686800" cy="4343400"/>
          </a:xfrm>
          <a:prstGeom prst="rect">
            <a:avLst/>
          </a:prstGeom>
          <a:solidFill>
            <a:schemeClr val="tx2">
              <a:lumMod val="50000"/>
              <a:alpha val="82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438150"/>
            <a:ext cx="7772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God’s grace is sufficient to pardon and forgive our sins (1 Tim. 1:16)</a:t>
            </a:r>
          </a:p>
          <a:p>
            <a:pPr>
              <a:buFont typeface="Arial" pitchFamily="34" charset="0"/>
              <a:buChar char="•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Isaiah 1:18</a:t>
            </a:r>
          </a:p>
          <a:p>
            <a:pPr lvl="1">
              <a:buFont typeface="Wingdings" pitchFamily="2" charset="2"/>
              <a:buChar char="Ø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Psalm 130:7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isdomvoices.com/wp-content/uploads/2012/12/helping-hand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228600" y="133350"/>
            <a:ext cx="8686800" cy="434340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8" name="Rectangle 7"/>
          <p:cNvSpPr/>
          <p:nvPr/>
        </p:nvSpPr>
        <p:spPr>
          <a:xfrm>
            <a:off x="1813945" y="4393109"/>
            <a:ext cx="55438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F0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God’s Abundant Grace</a:t>
            </a:r>
            <a:endParaRPr lang="en-US" sz="4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F0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33350"/>
            <a:ext cx="8686800" cy="4343400"/>
          </a:xfrm>
          <a:prstGeom prst="rect">
            <a:avLst/>
          </a:prstGeom>
          <a:solidFill>
            <a:schemeClr val="tx2">
              <a:lumMod val="50000"/>
              <a:alpha val="82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438150"/>
            <a:ext cx="7772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God’s grace is sufficient to pardon and forgive our sins (1 Tim. 1:16)</a:t>
            </a:r>
          </a:p>
          <a:p>
            <a:pPr>
              <a:buFont typeface="Arial" pitchFamily="34" charset="0"/>
              <a:buChar char="•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God's grace must be met with the proper response in order to receive its benefit (1 Timothy 1:14)</a:t>
            </a:r>
          </a:p>
          <a:p>
            <a:pPr>
              <a:buFont typeface="Arial" pitchFamily="34" charset="0"/>
              <a:buChar char="•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Paul believed he could be forgiven through Christ (Eph. 1:7)</a:t>
            </a:r>
          </a:p>
          <a:p>
            <a:pPr lvl="1">
              <a:buFont typeface="Wingdings" pitchFamily="2" charset="2"/>
              <a:buChar char="Ø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Love is indicative of his obedient response to the Lord's commands in order to benefit from God's grace (Ex. 20:4-6, John 14:15, 21, 23-24; 1 John 5:3).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isdomvoices.com/wp-content/uploads/2012/12/helping-hand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228600" y="133350"/>
            <a:ext cx="8686800" cy="434340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8" name="Rectangle 7"/>
          <p:cNvSpPr/>
          <p:nvPr/>
        </p:nvSpPr>
        <p:spPr>
          <a:xfrm>
            <a:off x="1813945" y="4393109"/>
            <a:ext cx="55438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F0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God’s Abundant Grace</a:t>
            </a:r>
            <a:endParaRPr lang="en-US" sz="4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F0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33350"/>
            <a:ext cx="8686800" cy="4343400"/>
          </a:xfrm>
          <a:prstGeom prst="rect">
            <a:avLst/>
          </a:prstGeom>
          <a:solidFill>
            <a:schemeClr val="tx2">
              <a:lumMod val="50000"/>
              <a:alpha val="82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438150"/>
            <a:ext cx="7772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God’s grace is sufficient to pardon and forgive our sins (1 Tim. 1:16)</a:t>
            </a:r>
          </a:p>
          <a:p>
            <a:pPr>
              <a:buFont typeface="Arial" pitchFamily="34" charset="0"/>
              <a:buChar char="•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God's grace must be met with the proper response in order to receive its benefit (1 Timothy 1:14)</a:t>
            </a:r>
          </a:p>
          <a:p>
            <a:pPr>
              <a:buFont typeface="Arial" pitchFamily="34" charset="0"/>
              <a:buChar char="•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To be forgiven like Paul, we must follow the pattern of his forgiveness      (1 Tim. 1:16)</a:t>
            </a:r>
          </a:p>
          <a:p>
            <a:pPr>
              <a:buFont typeface="Arial" pitchFamily="34" charset="0"/>
              <a:buChar char="•"/>
            </a:pPr>
            <a:endParaRPr lang="en-US" sz="1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Acts 9:3-6; Acts 22:12-16</a:t>
            </a:r>
          </a:p>
          <a:p>
            <a:pPr lvl="1"/>
            <a:endParaRPr lang="en-US" sz="1000" dirty="0" smtClean="0">
              <a:solidFill>
                <a:srgbClr val="FFFF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Acts 2:38, 41; 8:12-13, 38; 10:48; 16:15, 33; 18:8; 19:5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870</Words>
  <Application>Microsoft Office PowerPoint</Application>
  <PresentationFormat>On-screen Show (16:9)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Clay</dc:creator>
  <cp:lastModifiedBy>Centerville</cp:lastModifiedBy>
  <cp:revision>17</cp:revision>
  <dcterms:created xsi:type="dcterms:W3CDTF">2006-08-16T00:00:00Z</dcterms:created>
  <dcterms:modified xsi:type="dcterms:W3CDTF">2013-02-17T15:43:05Z</dcterms:modified>
</cp:coreProperties>
</file>