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7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69316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52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19760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117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165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3576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2369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659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6439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09030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1653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09AE-8207-4C30-A7FF-287DD3F7E4EE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B027-DD2A-44E1-BB20-E24752017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914650"/>
          </a:xfrm>
        </p:spPr>
        <p:txBody>
          <a:bodyPr/>
          <a:lstStyle/>
          <a:p>
            <a:r>
              <a:rPr lang="en-US" dirty="0" smtClean="0"/>
              <a:t>Making The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Part </a:t>
            </a:r>
            <a:r>
              <a:rPr lang="en-US" dirty="0" smtClean="0">
                <a:solidFill>
                  <a:schemeClr val="tx1"/>
                </a:solidFill>
              </a:rPr>
              <a:t>One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have heard sermon after sermon.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How do we translate them into our  own personal application?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003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core truths of Christianity are timeless; </a:t>
            </a:r>
          </a:p>
          <a:p>
            <a:r>
              <a:rPr lang="en-US" dirty="0"/>
              <a:t>God's standard of holiness and righteousness is timeless; </a:t>
            </a:r>
          </a:p>
          <a:p>
            <a:r>
              <a:rPr lang="en-US" dirty="0"/>
              <a:t>but the way people look, talk, think, their emphases, etc. have changed over time.</a:t>
            </a:r>
          </a:p>
          <a:p>
            <a:r>
              <a:rPr lang="en-US" dirty="0"/>
              <a:t>Even today different people in different places have different circumstances: some areas struggle with certain sins more than other areas; </a:t>
            </a:r>
          </a:p>
          <a:p>
            <a:r>
              <a:rPr lang="en-US" dirty="0" smtClean="0"/>
              <a:t>Certain </a:t>
            </a:r>
            <a:r>
              <a:rPr lang="en-US" dirty="0"/>
              <a:t>cultures take certain aspects of righteousness for granted, while others take other aspects </a:t>
            </a:r>
            <a:r>
              <a:rPr lang="en-US" dirty="0" smtClean="0"/>
              <a:t>for granted</a:t>
            </a:r>
            <a:r>
              <a:rPr lang="en-US" dirty="0"/>
              <a:t>.</a:t>
            </a:r>
          </a:p>
          <a:p>
            <a:r>
              <a:rPr lang="en-US" dirty="0"/>
              <a:t>God in Christ has not hamstrung the Kingdom with a message that makes sense only in certain cultures at certain times;</a:t>
            </a:r>
          </a:p>
          <a:p>
            <a:r>
              <a:rPr lang="en-US" dirty="0"/>
              <a:t>The Gospel has been revealed so as to be able to be proclaimed to all, heard by all, and applied by all to their lives</a:t>
            </a:r>
            <a:br>
              <a:rPr lang="en-US" dirty="0"/>
            </a:br>
            <a:r>
              <a:rPr lang="en-US" dirty="0"/>
              <a:t>(Romans 1:16-17, Colossians 1:6)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268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Therefore </a:t>
            </a:r>
            <a:r>
              <a:rPr lang="en-US" dirty="0" smtClean="0"/>
              <a:t>discernment is in order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must discern our context: </a:t>
            </a:r>
            <a:endParaRPr lang="en-US" dirty="0" smtClean="0"/>
          </a:p>
          <a:p>
            <a:r>
              <a:rPr lang="en-US" dirty="0" smtClean="0"/>
              <a:t>W</a:t>
            </a:r>
            <a:r>
              <a:rPr lang="en-US" dirty="0" smtClean="0"/>
              <a:t>hat </a:t>
            </a:r>
            <a:r>
              <a:rPr lang="en-US" dirty="0" smtClean="0"/>
              <a:t>parts of the Gospel do </a:t>
            </a:r>
            <a:r>
              <a:rPr lang="en-US" dirty="0" smtClean="0"/>
              <a:t>we "naturally</a:t>
            </a:r>
            <a:r>
              <a:rPr lang="en-US" dirty="0" smtClean="0"/>
              <a:t>" find easily acceptable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aspects are made </a:t>
            </a:r>
            <a:r>
              <a:rPr lang="en-US" dirty="0" smtClean="0"/>
              <a:t>more difficult </a:t>
            </a:r>
            <a:r>
              <a:rPr lang="en-US" dirty="0" smtClean="0"/>
              <a:t>because of cultural or social values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must discern what is best to emphasize: </a:t>
            </a: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only speaking </a:t>
            </a:r>
            <a:r>
              <a:rPr lang="en-US" dirty="0" smtClean="0"/>
              <a:t>what people </a:t>
            </a:r>
            <a:r>
              <a:rPr lang="en-US" dirty="0" smtClean="0"/>
              <a:t>want to hear as good (2 Timothy 4:3-4), </a:t>
            </a:r>
            <a:endParaRPr lang="en-US" dirty="0" smtClean="0"/>
          </a:p>
          <a:p>
            <a:r>
              <a:rPr lang="en-US" dirty="0" smtClean="0"/>
              <a:t>Not only cantankerously </a:t>
            </a:r>
            <a:r>
              <a:rPr lang="en-US" dirty="0" smtClean="0"/>
              <a:t>emphasizing points of disagreement so as to </a:t>
            </a:r>
            <a:r>
              <a:rPr lang="en-US" dirty="0" smtClean="0"/>
              <a:t>repel any debate(Colossians </a:t>
            </a:r>
            <a:r>
              <a:rPr lang="en-US" dirty="0" smtClean="0"/>
              <a:t>4:5-6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319848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/>
              <a:t>There are times and seasons to discern how to encourage </a:t>
            </a:r>
            <a:r>
              <a:rPr lang="en-US" sz="5100" dirty="0" smtClean="0"/>
              <a:t>those outside </a:t>
            </a:r>
            <a:r>
              <a:rPr lang="en-US" sz="5100" dirty="0"/>
              <a:t>in the Gospel, but only so as to exhort them toward </a:t>
            </a:r>
            <a:r>
              <a:rPr lang="en-US" sz="5100" dirty="0" smtClean="0"/>
              <a:t>faith and </a:t>
            </a:r>
            <a:r>
              <a:rPr lang="en-US" sz="5100" dirty="0"/>
              <a:t>obedience to Christ (Romans 1:5, 16); </a:t>
            </a:r>
          </a:p>
          <a:p>
            <a:r>
              <a:rPr lang="en-US" sz="5100" dirty="0" smtClean="0"/>
              <a:t>What </a:t>
            </a:r>
            <a:r>
              <a:rPr lang="en-US" sz="5100" dirty="0"/>
              <a:t>good is denouncing others for their shortcomings and limitations without reference to our own (Matthew 7:1-4</a:t>
            </a:r>
            <a:r>
              <a:rPr lang="en-US" sz="5100" dirty="0" smtClean="0"/>
              <a:t>)?</a:t>
            </a:r>
            <a:endParaRPr lang="en-US" sz="5100" dirty="0"/>
          </a:p>
          <a:p>
            <a:r>
              <a:rPr lang="en-US" sz="5100" dirty="0" smtClean="0"/>
              <a:t>Our </a:t>
            </a:r>
            <a:r>
              <a:rPr lang="en-US" sz="5100" dirty="0" smtClean="0"/>
              <a:t>discernment must always be rooted in Christ and informed by </a:t>
            </a:r>
            <a:r>
              <a:rPr lang="en-US" sz="5100" dirty="0" smtClean="0"/>
              <a:t>the revelation </a:t>
            </a:r>
            <a:r>
              <a:rPr lang="en-US" sz="5100" dirty="0" smtClean="0"/>
              <a:t>of God in Scripture (Colossians </a:t>
            </a:r>
            <a:r>
              <a:rPr lang="en-US" sz="5100" dirty="0" smtClean="0"/>
              <a:t>2:1-10, 2 </a:t>
            </a:r>
            <a:r>
              <a:rPr lang="en-US" sz="5100" dirty="0" smtClean="0"/>
              <a:t>Timothy 3:14-16), </a:t>
            </a:r>
            <a:endParaRPr lang="en-US" sz="5100" dirty="0" smtClean="0"/>
          </a:p>
          <a:p>
            <a:r>
              <a:rPr lang="en-US" sz="5100" dirty="0" smtClean="0"/>
              <a:t>A</a:t>
            </a:r>
            <a:r>
              <a:rPr lang="en-US" sz="5100" dirty="0" smtClean="0"/>
              <a:t>nd </a:t>
            </a:r>
            <a:r>
              <a:rPr lang="en-US" sz="5100" dirty="0" smtClean="0"/>
              <a:t>we must seek to do all things to the glory </a:t>
            </a:r>
            <a:r>
              <a:rPr lang="en-US" sz="5100" dirty="0" smtClean="0"/>
              <a:t>of God</a:t>
            </a:r>
            <a:r>
              <a:rPr lang="en-US" sz="5100" dirty="0" smtClean="0"/>
              <a:t>, consonant with His character and will (Romans </a:t>
            </a:r>
            <a:r>
              <a:rPr lang="en-US" sz="5100" dirty="0" smtClean="0"/>
              <a:t>14:6-8; 1 </a:t>
            </a:r>
            <a:r>
              <a:rPr lang="en-US" sz="5100" dirty="0" smtClean="0"/>
              <a:t>Corinthians </a:t>
            </a:r>
            <a:r>
              <a:rPr lang="en-US" sz="5100" dirty="0" smtClean="0"/>
              <a:t>10:31; 1 Peter 4:11).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81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This is especially relevant in the proclamation of the Gospel.</a:t>
            </a:r>
          </a:p>
          <a:p>
            <a:r>
              <a:rPr lang="en-US" dirty="0"/>
              <a:t>The ultimate benefit of sermons, studies, and lessons derives </a:t>
            </a:r>
            <a:r>
              <a:rPr lang="en-US" dirty="0" smtClean="0"/>
              <a:t>from their applicability. </a:t>
            </a:r>
          </a:p>
          <a:p>
            <a:r>
              <a:rPr lang="en-US" dirty="0" smtClean="0"/>
              <a:t>One </a:t>
            </a:r>
            <a:r>
              <a:rPr lang="en-US" dirty="0" smtClean="0"/>
              <a:t>can set up a Biblical theme, explain its truth from </a:t>
            </a:r>
            <a:r>
              <a:rPr lang="en-US" dirty="0" smtClean="0"/>
              <a:t>Scripture, but </a:t>
            </a:r>
            <a:r>
              <a:rPr lang="en-US" dirty="0" smtClean="0"/>
              <a:t>what then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a Biblical principle is explored, demonstrated as true, but</a:t>
            </a:r>
            <a:br>
              <a:rPr lang="en-US" dirty="0" smtClean="0"/>
            </a:br>
            <a:r>
              <a:rPr lang="en-US" dirty="0" smtClean="0"/>
              <a:t>then only applied to worldly people, denominationalists, or</a:t>
            </a:r>
            <a:br>
              <a:rPr lang="en-US" dirty="0" smtClean="0"/>
            </a:br>
            <a:r>
              <a:rPr lang="en-US" dirty="0" smtClean="0"/>
              <a:t>others, of what value has the lesson to the people actually</a:t>
            </a:r>
            <a:br>
              <a:rPr lang="en-US" dirty="0" smtClean="0"/>
            </a:br>
            <a:r>
              <a:rPr lang="en-US" dirty="0" smtClean="0"/>
              <a:t>listening?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are they being called to do in order to conform</a:t>
            </a:r>
            <a:br>
              <a:rPr lang="en-US" dirty="0" smtClean="0"/>
            </a:br>
            <a:r>
              <a:rPr lang="en-US" dirty="0" smtClean="0"/>
              <a:t>to Christ (Matthew 7:1-4, Romans 8:29)?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2746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Thus </a:t>
            </a:r>
            <a:r>
              <a:rPr lang="en-US" dirty="0" smtClean="0"/>
              <a:t>whatever lesson we preach or teach should be directed </a:t>
            </a:r>
            <a:r>
              <a:rPr lang="en-US" dirty="0" smtClean="0"/>
              <a:t>toward the </a:t>
            </a:r>
            <a:r>
              <a:rPr lang="en-US" dirty="0" smtClean="0"/>
              <a:t>people to whom we are actually speaking so to equip them </a:t>
            </a:r>
            <a:r>
              <a:rPr lang="en-US" dirty="0" smtClean="0"/>
              <a:t>to apply </a:t>
            </a:r>
            <a:r>
              <a:rPr lang="en-US" dirty="0" smtClean="0"/>
              <a:t>their faith to their lives (Galatians </a:t>
            </a:r>
            <a:r>
              <a:rPr lang="en-US" dirty="0" smtClean="0"/>
              <a:t>5:6; Ephesians </a:t>
            </a:r>
            <a:r>
              <a:rPr lang="en-US" dirty="0" smtClean="0"/>
              <a:t>4:11-16</a:t>
            </a:r>
            <a:r>
              <a:rPr lang="en-US" dirty="0" smtClean="0"/>
              <a:t>)!</a:t>
            </a:r>
          </a:p>
          <a:p>
            <a:r>
              <a:rPr lang="en-US" dirty="0" smtClean="0"/>
              <a:t>Yet </a:t>
            </a:r>
            <a:r>
              <a:rPr lang="en-US" dirty="0" smtClean="0"/>
              <a:t>even if the preacher </a:t>
            </a:r>
            <a:r>
              <a:rPr lang="en-US" dirty="0" smtClean="0"/>
              <a:t>or teacher does </a:t>
            </a:r>
            <a:r>
              <a:rPr lang="en-US" dirty="0" smtClean="0"/>
              <a:t>well at providing </a:t>
            </a:r>
            <a:r>
              <a:rPr lang="en-US" dirty="0" smtClean="0"/>
              <a:t>appropriate application</a:t>
            </a:r>
            <a:r>
              <a:rPr lang="en-US" dirty="0" smtClean="0"/>
              <a:t>, what then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Thus </a:t>
            </a:r>
            <a:r>
              <a:rPr lang="en-US" dirty="0" smtClean="0"/>
              <a:t>discernment is of the greatest importance to application; it </a:t>
            </a:r>
            <a:r>
              <a:rPr lang="en-US" dirty="0" smtClean="0"/>
              <a:t>is the </a:t>
            </a:r>
            <a:r>
              <a:rPr lang="en-US" dirty="0" smtClean="0"/>
              <a:t>means by which we decide what must be applied. </a:t>
            </a:r>
            <a:endParaRPr lang="en-US" dirty="0" smtClean="0"/>
          </a:p>
          <a:p>
            <a:r>
              <a:rPr lang="en-US" dirty="0" smtClean="0"/>
              <a:t>Yet </a:t>
            </a:r>
            <a:r>
              <a:rPr lang="en-US" dirty="0" smtClean="0"/>
              <a:t>what </a:t>
            </a:r>
            <a:r>
              <a:rPr lang="en-US" dirty="0" smtClean="0"/>
              <a:t>else goes </a:t>
            </a:r>
            <a:r>
              <a:rPr lang="en-US" dirty="0" smtClean="0"/>
              <a:t>into applying the Gospel message to life</a:t>
            </a:r>
            <a:r>
              <a:rPr lang="en-US" dirty="0" smtClean="0"/>
              <a:t>? (that we will cover in the next lesson)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221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(part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Learning all about the Bible does us no good if we cannot apply it to our lives and character.</a:t>
            </a:r>
          </a:p>
          <a:p>
            <a:r>
              <a:rPr lang="en-US" dirty="0" smtClean="0"/>
              <a:t>Each of us needs to read the scripture with the understanding that God is speaking to me.</a:t>
            </a:r>
          </a:p>
          <a:p>
            <a:r>
              <a:rPr lang="en-US" dirty="0" smtClean="0"/>
              <a:t>It is my job to figure out what God wants from me so that I may live in such a way that is pleasing to God.</a:t>
            </a:r>
          </a:p>
          <a:p>
            <a:r>
              <a:rPr lang="en-US" dirty="0" smtClean="0"/>
              <a:t>Our next </a:t>
            </a:r>
            <a:r>
              <a:rPr lang="en-US" dirty="0" smtClean="0"/>
              <a:t>two lessons </a:t>
            </a:r>
            <a:r>
              <a:rPr lang="en-US" dirty="0" smtClean="0"/>
              <a:t>will consider </a:t>
            </a:r>
            <a:r>
              <a:rPr lang="en-US" dirty="0" smtClean="0"/>
              <a:t>more </a:t>
            </a:r>
            <a:r>
              <a:rPr lang="en-US" dirty="0" smtClean="0"/>
              <a:t>areas in which we can learn to make application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Invitation.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28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Romans </a:t>
            </a:r>
            <a:r>
              <a:rPr lang="en-US" dirty="0"/>
              <a:t>10:17: faith comes by hearing, and hearing by the word </a:t>
            </a:r>
            <a:r>
              <a:rPr lang="en-US" dirty="0" smtClean="0"/>
              <a:t>of Christ.</a:t>
            </a:r>
          </a:p>
          <a:p>
            <a:r>
              <a:rPr lang="en-US" dirty="0" smtClean="0"/>
              <a:t>Galatians </a:t>
            </a:r>
            <a:r>
              <a:rPr lang="en-US" dirty="0"/>
              <a:t>5:6: all that matters is faith working through </a:t>
            </a:r>
            <a:r>
              <a:rPr lang="en-US" dirty="0" smtClean="0"/>
              <a:t>love.</a:t>
            </a:r>
          </a:p>
          <a:p>
            <a:r>
              <a:rPr lang="en-US" dirty="0" smtClean="0"/>
              <a:t>Thus </a:t>
            </a:r>
            <a:r>
              <a:rPr lang="en-US" dirty="0"/>
              <a:t>we know we come to faith through hearing, accepting the Word </a:t>
            </a:r>
            <a:r>
              <a:rPr lang="en-US" dirty="0" smtClean="0"/>
              <a:t>of God.</a:t>
            </a:r>
          </a:p>
          <a:p>
            <a:r>
              <a:rPr lang="en-US" dirty="0" smtClean="0"/>
              <a:t>But </a:t>
            </a:r>
            <a:r>
              <a:rPr lang="en-US" dirty="0"/>
              <a:t>how do we go from hearing and accepting the Word of God in </a:t>
            </a:r>
            <a:r>
              <a:rPr lang="en-US" dirty="0" smtClean="0"/>
              <a:t>the Gospel </a:t>
            </a:r>
            <a:r>
              <a:rPr lang="en-US" dirty="0"/>
              <a:t>to living the faith in love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That is what we need to figure out.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593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/>
              <a:t>The process by which we go from hearing and acceptance to living </a:t>
            </a:r>
            <a:r>
              <a:rPr lang="en-US" dirty="0" smtClean="0"/>
              <a:t>the message </a:t>
            </a:r>
            <a:r>
              <a:rPr lang="en-US" dirty="0"/>
              <a:t>is the application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Seeking </a:t>
            </a:r>
            <a:r>
              <a:rPr lang="en-US" dirty="0"/>
              <a:t>to apply the message to life is </a:t>
            </a:r>
            <a:r>
              <a:rPr lang="en-US" dirty="0" smtClean="0"/>
              <a:t>crucial.</a:t>
            </a:r>
          </a:p>
          <a:p>
            <a:r>
              <a:rPr lang="en-US" dirty="0" smtClean="0"/>
              <a:t>Christianity </a:t>
            </a:r>
            <a:r>
              <a:rPr lang="en-US" dirty="0"/>
              <a:t>as just a set of interesting or even good ideas, or </a:t>
            </a:r>
            <a:r>
              <a:rPr lang="en-US" dirty="0" smtClean="0"/>
              <a:t>a nice </a:t>
            </a:r>
            <a:r>
              <a:rPr lang="en-US" dirty="0"/>
              <a:t>philosophy, is woefully insufficient;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merely academic </a:t>
            </a:r>
            <a:r>
              <a:rPr lang="en-US" dirty="0" smtClean="0"/>
              <a:t>faith is </a:t>
            </a:r>
            <a:r>
              <a:rPr lang="en-US" dirty="0"/>
              <a:t>dead (James 2:14-26)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470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impetus has always been placed on living the message</a:t>
            </a:r>
            <a:r>
              <a:rPr lang="en-US" dirty="0" smtClean="0"/>
              <a:t>:</a:t>
            </a:r>
          </a:p>
          <a:p>
            <a:r>
              <a:rPr lang="en-US" dirty="0" smtClean="0"/>
              <a:t>Following </a:t>
            </a:r>
            <a:r>
              <a:rPr lang="en-US" dirty="0"/>
              <a:t>Jesus (1 John 2:6), </a:t>
            </a:r>
            <a:endParaRPr lang="en-US" dirty="0" smtClean="0"/>
          </a:p>
          <a:p>
            <a:r>
              <a:rPr lang="en-US" dirty="0" smtClean="0"/>
              <a:t>Doing </a:t>
            </a:r>
            <a:r>
              <a:rPr lang="en-US" dirty="0"/>
              <a:t>His </a:t>
            </a:r>
            <a:r>
              <a:rPr lang="en-US" dirty="0" smtClean="0"/>
              <a:t>commandments (1 </a:t>
            </a:r>
            <a:r>
              <a:rPr lang="en-US" dirty="0"/>
              <a:t>John 2:3-5), </a:t>
            </a:r>
            <a:endParaRPr lang="en-US" dirty="0" smtClean="0"/>
          </a:p>
          <a:p>
            <a:r>
              <a:rPr lang="en-US" dirty="0" smtClean="0"/>
              <a:t>Displaying </a:t>
            </a:r>
            <a:r>
              <a:rPr lang="en-US" dirty="0"/>
              <a:t>the fruit of the </a:t>
            </a:r>
            <a:r>
              <a:rPr lang="en-US" dirty="0" smtClean="0"/>
              <a:t>Spirit(Galatians </a:t>
            </a:r>
            <a:r>
              <a:rPr lang="en-US" dirty="0"/>
              <a:t>5:22-24), </a:t>
            </a:r>
            <a:endParaRPr lang="en-US" dirty="0" smtClean="0"/>
          </a:p>
          <a:p>
            <a:r>
              <a:rPr lang="en-US" dirty="0" smtClean="0"/>
              <a:t>Doing </a:t>
            </a:r>
            <a:r>
              <a:rPr lang="en-US" dirty="0"/>
              <a:t>and not just hearing (James 1:22-25</a:t>
            </a:r>
            <a:r>
              <a:rPr lang="en-US" dirty="0" smtClean="0"/>
              <a:t>)</a:t>
            </a:r>
          </a:p>
          <a:p>
            <a:r>
              <a:rPr lang="en-US" dirty="0" smtClean="0"/>
              <a:t>Yet </a:t>
            </a:r>
            <a:r>
              <a:rPr lang="en-US" dirty="0"/>
              <a:t>application is often fraught with </a:t>
            </a:r>
            <a:r>
              <a:rPr lang="en-US" dirty="0" smtClean="0"/>
              <a:t>difficulty.</a:t>
            </a:r>
          </a:p>
        </p:txBody>
      </p:sp>
    </p:spTree>
    <p:extLst>
      <p:ext uri="{BB962C8B-B14F-4D97-AF65-F5344CB8AC3E}">
        <p14:creationId xmlns:p14="http://schemas.microsoft.com/office/powerpoint/2010/main" val="22743895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The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The vast majority of variance in Christian faith and practice is in terms of application!</a:t>
            </a:r>
          </a:p>
          <a:p>
            <a:r>
              <a:rPr lang="en-US" dirty="0" smtClean="0"/>
              <a:t>The Bible was written to people thousands of years ago to people in different cultures.</a:t>
            </a:r>
          </a:p>
          <a:p>
            <a:r>
              <a:rPr lang="en-US" dirty="0" smtClean="0"/>
              <a:t>What do we directly absorb, what do we learn by example, and what should we avoid?</a:t>
            </a:r>
          </a:p>
          <a:p>
            <a:r>
              <a:rPr lang="en-US" dirty="0" smtClean="0"/>
              <a:t>These are serious questions we should consider.</a:t>
            </a:r>
          </a:p>
          <a:p>
            <a:r>
              <a:rPr lang="en-US" dirty="0" smtClean="0"/>
              <a:t>Let us consider how we are to apply God's message to life.</a:t>
            </a:r>
          </a:p>
        </p:txBody>
      </p:sp>
    </p:spTree>
    <p:extLst>
      <p:ext uri="{BB962C8B-B14F-4D97-AF65-F5344CB8AC3E}">
        <p14:creationId xmlns:p14="http://schemas.microsoft.com/office/powerpoint/2010/main" val="35423247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John </a:t>
            </a:r>
            <a:r>
              <a:rPr lang="en-US" dirty="0"/>
              <a:t>7:24: Jesus exhorts the Jews to not judge by appearances, </a:t>
            </a:r>
            <a:r>
              <a:rPr lang="en-US" dirty="0" smtClean="0"/>
              <a:t>but judge </a:t>
            </a:r>
            <a:r>
              <a:rPr lang="en-US" dirty="0"/>
              <a:t>righteous </a:t>
            </a:r>
            <a:r>
              <a:rPr lang="en-US" dirty="0" smtClean="0"/>
              <a:t>judgment.</a:t>
            </a:r>
          </a:p>
          <a:p>
            <a:r>
              <a:rPr lang="en-US" dirty="0" smtClean="0"/>
              <a:t>This </a:t>
            </a:r>
            <a:r>
              <a:rPr lang="en-US" dirty="0"/>
              <a:t>gets to the heart of what is necessary to apply the Gospel </a:t>
            </a:r>
            <a:r>
              <a:rPr lang="en-US" dirty="0" smtClean="0"/>
              <a:t>to life</a:t>
            </a:r>
            <a:r>
              <a:rPr lang="en-US" dirty="0"/>
              <a:t>: discernment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 </a:t>
            </a:r>
            <a:r>
              <a:rPr lang="en-US" dirty="0"/>
              <a:t>understand that we must follow Jesus' </a:t>
            </a:r>
            <a:r>
              <a:rPr lang="en-US" dirty="0" smtClean="0"/>
              <a:t>commandments (1 </a:t>
            </a:r>
            <a:r>
              <a:rPr lang="en-US" dirty="0"/>
              <a:t>John 2:3-5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</a:t>
            </a:r>
            <a:r>
              <a:rPr lang="en-US" dirty="0"/>
              <a:t>recognize that examples illustrate and often provide a </a:t>
            </a:r>
            <a:r>
              <a:rPr lang="en-US" dirty="0" smtClean="0"/>
              <a:t>pattern (1 </a:t>
            </a:r>
            <a:r>
              <a:rPr lang="en-US" dirty="0"/>
              <a:t>John 2:6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02273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/>
              <a:t>There will be times when we will have to make necessary inferences or use deductive reasoning.</a:t>
            </a:r>
          </a:p>
          <a:p>
            <a:r>
              <a:rPr lang="en-US" sz="3400" dirty="0"/>
              <a:t>Yet in all these things we are still going to be confronted </a:t>
            </a:r>
            <a:r>
              <a:rPr lang="en-US" sz="3400" dirty="0" smtClean="0"/>
              <a:t>with the </a:t>
            </a:r>
            <a:r>
              <a:rPr lang="en-US" sz="3400" dirty="0"/>
              <a:t>great challenge of every age: </a:t>
            </a:r>
            <a:endParaRPr lang="en-US" sz="3400" dirty="0" smtClean="0"/>
          </a:p>
          <a:p>
            <a:r>
              <a:rPr lang="en-US" sz="3400" dirty="0" smtClean="0"/>
              <a:t>Assuming </a:t>
            </a:r>
            <a:r>
              <a:rPr lang="en-US" sz="3400" dirty="0"/>
              <a:t>we come to the </a:t>
            </a:r>
            <a:r>
              <a:rPr lang="en-US" sz="3400" dirty="0" smtClean="0"/>
              <a:t>best understanding </a:t>
            </a:r>
            <a:r>
              <a:rPr lang="en-US" sz="3400" dirty="0"/>
              <a:t>of the Gospel message in its context, how do </a:t>
            </a:r>
            <a:r>
              <a:rPr lang="en-US" sz="3400" dirty="0" smtClean="0"/>
              <a:t>we most </a:t>
            </a:r>
            <a:r>
              <a:rPr lang="en-US" sz="3400" dirty="0"/>
              <a:t>faithfully live out the Gospel in our own context?</a:t>
            </a:r>
          </a:p>
          <a:p>
            <a:r>
              <a:rPr lang="en-US" sz="3400" dirty="0"/>
              <a:t>Such application will demand discernment of not just what God </a:t>
            </a:r>
            <a:r>
              <a:rPr lang="en-US" sz="3400" dirty="0" smtClean="0"/>
              <a:t>has said</a:t>
            </a:r>
            <a:r>
              <a:rPr lang="en-US" sz="3400" dirty="0"/>
              <a:t>, but also how we can best put it into practice in our </a:t>
            </a:r>
            <a:r>
              <a:rPr lang="en-US" sz="3400" dirty="0" smtClean="0"/>
              <a:t>21</a:t>
            </a:r>
            <a:r>
              <a:rPr lang="en-US" sz="3400" baseline="30000" dirty="0" smtClean="0"/>
              <a:t>st</a:t>
            </a:r>
            <a:r>
              <a:rPr lang="en-US" sz="3400" dirty="0" smtClean="0"/>
              <a:t> century </a:t>
            </a:r>
            <a:r>
              <a:rPr lang="en-US" sz="3400" dirty="0"/>
              <a:t>environment (Matthew 16:3)!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834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challenge is immensely frustrating to many; 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dirty="0" smtClean="0"/>
              <a:t>any </a:t>
            </a:r>
            <a:r>
              <a:rPr lang="en-US" dirty="0" smtClean="0"/>
              <a:t>wonder why </a:t>
            </a:r>
            <a:r>
              <a:rPr lang="en-US" dirty="0" smtClean="0"/>
              <a:t>so much </a:t>
            </a:r>
            <a:r>
              <a:rPr lang="en-US" dirty="0" smtClean="0"/>
              <a:t>has been left to us to try to sort out and figure out: </a:t>
            </a:r>
            <a:endParaRPr lang="en-US" dirty="0" smtClean="0"/>
          </a:p>
          <a:p>
            <a:r>
              <a:rPr lang="en-US" dirty="0" smtClean="0"/>
              <a:t>Has God abandoned </a:t>
            </a:r>
            <a:r>
              <a:rPr lang="en-US" dirty="0" smtClean="0"/>
              <a:t>us, leaving a first century script, expecting us to </a:t>
            </a:r>
            <a:r>
              <a:rPr lang="en-US" dirty="0" smtClean="0"/>
              <a:t>sort out </a:t>
            </a:r>
            <a:r>
              <a:rPr lang="en-US" dirty="0" smtClean="0"/>
              <a:t>without assistance how to make it work in the twenty-first</a:t>
            </a:r>
            <a:r>
              <a:rPr lang="en-US" dirty="0" smtClean="0"/>
              <a:t>?</a:t>
            </a:r>
          </a:p>
          <a:p>
            <a:r>
              <a:rPr lang="en-US" dirty="0" smtClean="0"/>
              <a:t>God </a:t>
            </a:r>
            <a:r>
              <a:rPr lang="en-US" dirty="0" smtClean="0"/>
              <a:t>has not abandoned us</a:t>
            </a:r>
            <a:r>
              <a:rPr lang="en-US" dirty="0" smtClean="0"/>
              <a:t>! He is ever present.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can see in the New Testament the endeavor to make sense of </a:t>
            </a:r>
            <a:r>
              <a:rPr lang="en-US" dirty="0" smtClean="0"/>
              <a:t>what God </a:t>
            </a:r>
            <a:r>
              <a:rPr lang="en-US" dirty="0" smtClean="0"/>
              <a:t>did in Christ, how to encourage others to follow Jesus, </a:t>
            </a:r>
            <a:r>
              <a:rPr lang="en-US" dirty="0" smtClean="0"/>
              <a:t>and how </a:t>
            </a:r>
            <a:r>
              <a:rPr lang="en-US" dirty="0" smtClean="0"/>
              <a:t>to make </a:t>
            </a:r>
            <a:r>
              <a:rPr lang="en-US" dirty="0" smtClean="0"/>
              <a:t>application.</a:t>
            </a:r>
          </a:p>
        </p:txBody>
      </p:sp>
    </p:spTree>
    <p:extLst>
      <p:ext uri="{BB962C8B-B14F-4D97-AF65-F5344CB8AC3E}">
        <p14:creationId xmlns:p14="http://schemas.microsoft.com/office/powerpoint/2010/main" val="3564763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God has declared as right and wrong behavior remains </a:t>
            </a:r>
            <a:r>
              <a:rPr lang="en-US" dirty="0" smtClean="0"/>
              <a:t>either right </a:t>
            </a:r>
            <a:r>
              <a:rPr lang="en-US" dirty="0"/>
              <a:t>or wrong; </a:t>
            </a:r>
          </a:p>
          <a:p>
            <a:r>
              <a:rPr lang="en-US" dirty="0" smtClean="0"/>
              <a:t>Cultural </a:t>
            </a:r>
            <a:r>
              <a:rPr lang="en-US" dirty="0"/>
              <a:t>viewpoint changes do not shake God's standard of justice and righteousness (Galatians 5:17-24).</a:t>
            </a:r>
          </a:p>
          <a:p>
            <a:r>
              <a:rPr lang="en-US" dirty="0"/>
              <a:t>Such is also why James exhorts us to pray to God for wisdom (James 1:5): </a:t>
            </a:r>
          </a:p>
          <a:p>
            <a:r>
              <a:rPr lang="en-US" dirty="0"/>
              <a:t>God will provide wisdom, understanding, and insight if we are truly trusting in </a:t>
            </a:r>
            <a:r>
              <a:rPr lang="en-US" dirty="0" smtClean="0"/>
              <a:t>Him.</a:t>
            </a:r>
            <a:endParaRPr lang="en-US" dirty="0"/>
          </a:p>
          <a:p>
            <a:r>
              <a:rPr lang="en-US" dirty="0" smtClean="0"/>
              <a:t>Yet </a:t>
            </a:r>
            <a:r>
              <a:rPr lang="en-US" dirty="0" smtClean="0"/>
              <a:t>perhaps we do well to consider that the flexibility is </a:t>
            </a:r>
            <a:r>
              <a:rPr lang="en-US" dirty="0" smtClean="0"/>
              <a:t>a virtue</a:t>
            </a:r>
            <a:r>
              <a:rPr lang="en-US" dirty="0" smtClean="0"/>
              <a:t>, not a flaw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39658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1204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Making The Application</vt:lpstr>
      <vt:lpstr>Introduction</vt:lpstr>
      <vt:lpstr>Applying The Message</vt:lpstr>
      <vt:lpstr>Applying The Message</vt:lpstr>
      <vt:lpstr>Applying The Message</vt:lpstr>
      <vt:lpstr>Discernment</vt:lpstr>
      <vt:lpstr>Discernment</vt:lpstr>
      <vt:lpstr>Discernment</vt:lpstr>
      <vt:lpstr>Discernment</vt:lpstr>
      <vt:lpstr>Discernment</vt:lpstr>
      <vt:lpstr>Discernment</vt:lpstr>
      <vt:lpstr>Discernment</vt:lpstr>
      <vt:lpstr>Discernment</vt:lpstr>
      <vt:lpstr>Discernment</vt:lpstr>
      <vt:lpstr>Conclusion (part one)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The Application</dc:title>
  <dc:creator>Aarons</dc:creator>
  <cp:lastModifiedBy>Aarons</cp:lastModifiedBy>
  <cp:revision>12</cp:revision>
  <dcterms:created xsi:type="dcterms:W3CDTF">2014-05-27T04:29:03Z</dcterms:created>
  <dcterms:modified xsi:type="dcterms:W3CDTF">2014-05-30T17:02:53Z</dcterms:modified>
</cp:coreProperties>
</file>