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62" r:id="rId4"/>
    <p:sldId id="263" r:id="rId5"/>
    <p:sldId id="264" r:id="rId6"/>
    <p:sldId id="265" r:id="rId7"/>
    <p:sldId id="266" r:id="rId8"/>
    <p:sldId id="267" r:id="rId9"/>
    <p:sldId id="268" r:id="rId10"/>
    <p:sldId id="269" r:id="rId11"/>
    <p:sldId id="282" r:id="rId12"/>
    <p:sldId id="270" r:id="rId13"/>
    <p:sldId id="258" r:id="rId14"/>
    <p:sldId id="271" r:id="rId15"/>
    <p:sldId id="273" r:id="rId16"/>
    <p:sldId id="272" r:id="rId17"/>
    <p:sldId id="274" r:id="rId18"/>
    <p:sldId id="276" r:id="rId19"/>
    <p:sldId id="259" r:id="rId20"/>
    <p:sldId id="260" r:id="rId21"/>
    <p:sldId id="261" r:id="rId22"/>
    <p:sldId id="280" r:id="rId23"/>
    <p:sldId id="278"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BCB8-68F8-4268-BC4A-483461C09243}" type="datetimeFigureOut">
              <a:rPr lang="en-US" smtClean="0"/>
              <a:t>12/14/2013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2B0F2-85CF-4627-BD2B-29DBAA9E5F9F}" type="slidenum">
              <a:rPr lang="en-US" smtClean="0"/>
              <a:t>‹#›</a:t>
            </a:fld>
            <a:endParaRPr lang="en-US"/>
          </a:p>
        </p:txBody>
      </p:sp>
    </p:spTree>
    <p:extLst>
      <p:ext uri="{BB962C8B-B14F-4D97-AF65-F5344CB8AC3E}">
        <p14:creationId xmlns:p14="http://schemas.microsoft.com/office/powerpoint/2010/main" val="20151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a:t>
            </a:fld>
            <a:endParaRPr lang="en-US"/>
          </a:p>
        </p:txBody>
      </p:sp>
    </p:spTree>
    <p:extLst>
      <p:ext uri="{BB962C8B-B14F-4D97-AF65-F5344CB8AC3E}">
        <p14:creationId xmlns:p14="http://schemas.microsoft.com/office/powerpoint/2010/main" val="242031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10</a:t>
            </a:fld>
            <a:endParaRPr lang="en-US"/>
          </a:p>
        </p:txBody>
      </p:sp>
    </p:spTree>
    <p:extLst>
      <p:ext uri="{BB962C8B-B14F-4D97-AF65-F5344CB8AC3E}">
        <p14:creationId xmlns:p14="http://schemas.microsoft.com/office/powerpoint/2010/main" val="81557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11</a:t>
            </a:fld>
            <a:endParaRPr lang="en-US"/>
          </a:p>
        </p:txBody>
      </p:sp>
    </p:spTree>
    <p:extLst>
      <p:ext uri="{BB962C8B-B14F-4D97-AF65-F5344CB8AC3E}">
        <p14:creationId xmlns:p14="http://schemas.microsoft.com/office/powerpoint/2010/main" val="319113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Man has free will.</a:t>
            </a:r>
          </a:p>
          <a:p>
            <a:pPr marL="171450" indent="-171450">
              <a:buFont typeface="Arial" panose="020B0604020202020204" pitchFamily="34" charset="0"/>
              <a:buChar char="•"/>
            </a:pPr>
            <a:r>
              <a:rPr lang="en-US" dirty="0" smtClean="0"/>
              <a:t>1 Cor. 10:13</a:t>
            </a:r>
          </a:p>
          <a:p>
            <a:pPr marL="171450" indent="-171450">
              <a:buFont typeface="Arial" panose="020B0604020202020204" pitchFamily="34" charset="0"/>
              <a:buChar char="•"/>
            </a:pPr>
            <a:r>
              <a:rPr lang="en-US" dirty="0" smtClean="0"/>
              <a:t>Phil. 2:12-13</a:t>
            </a:r>
          </a:p>
          <a:p>
            <a:pPr marL="171450" indent="-171450">
              <a:buFont typeface="Arial" panose="020B0604020202020204" pitchFamily="34" charset="0"/>
              <a:buChar char="•"/>
            </a:pPr>
            <a:r>
              <a:rPr lang="en-US" dirty="0" smtClean="0"/>
              <a:t>2 Peter 3:9; Matt. 7:13-14</a:t>
            </a:r>
          </a:p>
          <a:p>
            <a:pPr marL="171450" indent="-171450">
              <a:buFont typeface="Arial" panose="020B0604020202020204" pitchFamily="34" charset="0"/>
              <a:buChar char="•"/>
            </a:pPr>
            <a:r>
              <a:rPr lang="en-US" dirty="0" smtClean="0"/>
              <a:t>(Choose only between two things, life/death) Deut. 30:19-20; Joshua 24:14-15</a:t>
            </a:r>
          </a:p>
          <a:p>
            <a:pPr marL="171450" indent="-171450">
              <a:buFont typeface="Arial" panose="020B0604020202020204" pitchFamily="34" charset="0"/>
              <a:buChar char="•"/>
            </a:pPr>
            <a:r>
              <a:rPr lang="en-US" dirty="0" smtClean="0"/>
              <a:t>Wouldn’t tell us not to if we couldn’t. Or tell us to do if we couldn’t not do.</a:t>
            </a:r>
          </a:p>
          <a:p>
            <a:pPr marL="628650" lvl="1" indent="-171450">
              <a:buFont typeface="Arial" panose="020B0604020202020204" pitchFamily="34" charset="0"/>
              <a:buChar char="•"/>
            </a:pPr>
            <a:r>
              <a:rPr lang="en-US" dirty="0" smtClean="0"/>
              <a:t>10 Commandments (Exodus 20) “You Shall Not”</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12</a:t>
            </a:fld>
            <a:endParaRPr lang="en-US"/>
          </a:p>
        </p:txBody>
      </p:sp>
    </p:spTree>
    <p:extLst>
      <p:ext uri="{BB962C8B-B14F-4D97-AF65-F5344CB8AC3E}">
        <p14:creationId xmlns:p14="http://schemas.microsoft.com/office/powerpoint/2010/main" val="393483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 There is an obvious distinction between two choices (Always two; no other choice).</a:t>
            </a:r>
          </a:p>
          <a:p>
            <a:r>
              <a:rPr lang="en-US" dirty="0" smtClean="0"/>
              <a:t>A. Light or Darkness.</a:t>
            </a:r>
          </a:p>
          <a:p>
            <a:pPr marL="171450" indent="-171450">
              <a:buFont typeface="Arial" panose="020B0604020202020204" pitchFamily="34" charset="0"/>
              <a:buChar char="•"/>
            </a:pPr>
            <a:r>
              <a:rPr lang="en-US" dirty="0" smtClean="0"/>
              <a:t>John 8:12</a:t>
            </a:r>
          </a:p>
          <a:p>
            <a:pPr marL="171450" indent="-171450">
              <a:buFont typeface="Arial" panose="020B0604020202020204" pitchFamily="34" charset="0"/>
              <a:buChar char="•"/>
            </a:pPr>
            <a:r>
              <a:rPr lang="en-US" dirty="0" smtClean="0"/>
              <a:t>John 3:19</a:t>
            </a:r>
          </a:p>
          <a:p>
            <a:r>
              <a:rPr lang="en-US" dirty="0" smtClean="0"/>
              <a:t>B. Spirit or Flesh.</a:t>
            </a:r>
          </a:p>
          <a:p>
            <a:pPr marL="171450" indent="-171450">
              <a:buFont typeface="Arial" panose="020B0604020202020204" pitchFamily="34" charset="0"/>
              <a:buChar char="•"/>
            </a:pPr>
            <a:r>
              <a:rPr lang="en-US" dirty="0" smtClean="0"/>
              <a:t>John 6:63</a:t>
            </a:r>
          </a:p>
          <a:p>
            <a:pPr marL="171450" indent="-171450">
              <a:buFont typeface="Arial" panose="020B0604020202020204" pitchFamily="34" charset="0"/>
              <a:buChar char="•"/>
            </a:pPr>
            <a:r>
              <a:rPr lang="en-US" dirty="0" smtClean="0"/>
              <a:t>Rom. 8:1-11</a:t>
            </a:r>
          </a:p>
          <a:p>
            <a:r>
              <a:rPr lang="en-US" dirty="0" smtClean="0"/>
              <a:t>C. Rock (Thy will) or Sand (My will)</a:t>
            </a:r>
          </a:p>
          <a:p>
            <a:pPr marL="171450" indent="-171450">
              <a:buFont typeface="Arial" panose="020B0604020202020204" pitchFamily="34" charset="0"/>
              <a:buChar char="•"/>
            </a:pPr>
            <a:r>
              <a:rPr lang="en-US" dirty="0" smtClean="0"/>
              <a:t>Matt. 7:24-27</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13</a:t>
            </a:fld>
            <a:endParaRPr lang="en-US"/>
          </a:p>
        </p:txBody>
      </p:sp>
    </p:spTree>
    <p:extLst>
      <p:ext uri="{BB962C8B-B14F-4D97-AF65-F5344CB8AC3E}">
        <p14:creationId xmlns:p14="http://schemas.microsoft.com/office/powerpoint/2010/main" val="139191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14</a:t>
            </a:fld>
            <a:endParaRPr lang="en-US"/>
          </a:p>
        </p:txBody>
      </p:sp>
    </p:spTree>
    <p:extLst>
      <p:ext uri="{BB962C8B-B14F-4D97-AF65-F5344CB8AC3E}">
        <p14:creationId xmlns:p14="http://schemas.microsoft.com/office/powerpoint/2010/main" val="143918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15</a:t>
            </a:fld>
            <a:endParaRPr lang="en-US"/>
          </a:p>
        </p:txBody>
      </p:sp>
    </p:spTree>
    <p:extLst>
      <p:ext uri="{BB962C8B-B14F-4D97-AF65-F5344CB8AC3E}">
        <p14:creationId xmlns:p14="http://schemas.microsoft.com/office/powerpoint/2010/main" val="89060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 There is an obvious distinction between two choices (Always two; no other choice).</a:t>
            </a:r>
          </a:p>
          <a:p>
            <a:r>
              <a:rPr lang="en-US" dirty="0" smtClean="0"/>
              <a:t>A. Light or Darkness.</a:t>
            </a:r>
          </a:p>
          <a:p>
            <a:r>
              <a:rPr lang="en-US" dirty="0" smtClean="0"/>
              <a:t>John 8:12</a:t>
            </a:r>
          </a:p>
          <a:p>
            <a:r>
              <a:rPr lang="en-US" dirty="0" smtClean="0"/>
              <a:t>John 3:19</a:t>
            </a:r>
          </a:p>
          <a:p>
            <a:r>
              <a:rPr lang="en-US" dirty="0" smtClean="0"/>
              <a:t>B. Spirit or Flesh.</a:t>
            </a:r>
          </a:p>
          <a:p>
            <a:r>
              <a:rPr lang="en-US" dirty="0" smtClean="0"/>
              <a:t>John 6:63</a:t>
            </a:r>
          </a:p>
          <a:p>
            <a:r>
              <a:rPr lang="en-US" dirty="0" smtClean="0"/>
              <a:t>Rom. 8:1-11</a:t>
            </a:r>
          </a:p>
          <a:p>
            <a:r>
              <a:rPr lang="en-US" dirty="0" smtClean="0"/>
              <a:t>C. Rock (Thy will) or Sand (My will)</a:t>
            </a:r>
          </a:p>
          <a:p>
            <a:r>
              <a:rPr lang="en-US" dirty="0" smtClean="0"/>
              <a:t>Matt. 7:24-27</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16</a:t>
            </a:fld>
            <a:endParaRPr lang="en-US"/>
          </a:p>
        </p:txBody>
      </p:sp>
    </p:spTree>
    <p:extLst>
      <p:ext uri="{BB962C8B-B14F-4D97-AF65-F5344CB8AC3E}">
        <p14:creationId xmlns:p14="http://schemas.microsoft.com/office/powerpoint/2010/main" val="423758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17</a:t>
            </a:fld>
            <a:endParaRPr lang="en-US"/>
          </a:p>
        </p:txBody>
      </p:sp>
    </p:spTree>
    <p:extLst>
      <p:ext uri="{BB962C8B-B14F-4D97-AF65-F5344CB8AC3E}">
        <p14:creationId xmlns:p14="http://schemas.microsoft.com/office/powerpoint/2010/main" val="290422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 There is an obvious distinction between two choices (Always two; no other choice).</a:t>
            </a:r>
          </a:p>
          <a:p>
            <a:r>
              <a:rPr lang="en-US" dirty="0" smtClean="0"/>
              <a:t>A. Light or Darkness.</a:t>
            </a:r>
          </a:p>
          <a:p>
            <a:r>
              <a:rPr lang="en-US" dirty="0" smtClean="0"/>
              <a:t>John 8:12</a:t>
            </a:r>
          </a:p>
          <a:p>
            <a:r>
              <a:rPr lang="en-US" dirty="0" smtClean="0"/>
              <a:t>John 3:19</a:t>
            </a:r>
          </a:p>
          <a:p>
            <a:r>
              <a:rPr lang="en-US" dirty="0" smtClean="0"/>
              <a:t>B. Spirit or Flesh.</a:t>
            </a:r>
          </a:p>
          <a:p>
            <a:r>
              <a:rPr lang="en-US" dirty="0" smtClean="0"/>
              <a:t>John 6:63</a:t>
            </a:r>
          </a:p>
          <a:p>
            <a:r>
              <a:rPr lang="en-US" dirty="0" smtClean="0"/>
              <a:t>Rom. 8:1-11</a:t>
            </a:r>
          </a:p>
          <a:p>
            <a:r>
              <a:rPr lang="en-US" dirty="0" smtClean="0"/>
              <a:t>C. Rock (Thy will) or Sand (My will)</a:t>
            </a:r>
          </a:p>
          <a:p>
            <a:r>
              <a:rPr lang="en-US" dirty="0" smtClean="0"/>
              <a:t>Matt. 7:24-27</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18</a:t>
            </a:fld>
            <a:endParaRPr lang="en-US"/>
          </a:p>
        </p:txBody>
      </p:sp>
    </p:spTree>
    <p:extLst>
      <p:ext uri="{BB962C8B-B14F-4D97-AF65-F5344CB8AC3E}">
        <p14:creationId xmlns:p14="http://schemas.microsoft.com/office/powerpoint/2010/main" val="6407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Thy Will or My Will.</a:t>
            </a:r>
          </a:p>
          <a:p>
            <a:r>
              <a:rPr lang="en-US" dirty="0" smtClean="0"/>
              <a:t>Two Gardens</a:t>
            </a:r>
          </a:p>
          <a:p>
            <a:pPr marL="171450" indent="-171450">
              <a:buFont typeface="Arial" panose="020B0604020202020204" pitchFamily="34" charset="0"/>
              <a:buChar char="•"/>
            </a:pPr>
            <a:r>
              <a:rPr lang="en-US" dirty="0" smtClean="0"/>
              <a:t>Garden of Eden (Genesis 2:8-3:24)</a:t>
            </a:r>
          </a:p>
          <a:p>
            <a:pPr marL="628650" lvl="1" indent="-171450">
              <a:buFont typeface="Arial" panose="020B0604020202020204" pitchFamily="34" charset="0"/>
              <a:buChar char="•"/>
            </a:pPr>
            <a:r>
              <a:rPr lang="en-US" dirty="0" smtClean="0"/>
              <a:t>(2:8-9, 15-17) immediately two choices (two trees).</a:t>
            </a:r>
          </a:p>
          <a:p>
            <a:pPr marL="628650" lvl="1" indent="-171450">
              <a:buFont typeface="Arial" panose="020B0604020202020204" pitchFamily="34" charset="0"/>
              <a:buChar char="•"/>
            </a:pPr>
            <a:r>
              <a:rPr lang="en-US" dirty="0" smtClean="0"/>
              <a:t>(3:1-5) Serpent makes “My Will” seem appealing.</a:t>
            </a:r>
          </a:p>
          <a:p>
            <a:pPr marL="628650" lvl="1" indent="-171450">
              <a:buFont typeface="Arial" panose="020B0604020202020204" pitchFamily="34" charset="0"/>
              <a:buChar char="•"/>
            </a:pPr>
            <a:r>
              <a:rPr lang="en-US" dirty="0" smtClean="0"/>
              <a:t>(3:6-7) Adam and Eve choose their will over God’s.</a:t>
            </a:r>
          </a:p>
          <a:p>
            <a:pPr marL="171450" indent="-171450">
              <a:buFont typeface="Arial" panose="020B0604020202020204" pitchFamily="34" charset="0"/>
              <a:buChar char="•"/>
            </a:pPr>
            <a:r>
              <a:rPr lang="en-US" dirty="0" smtClean="0"/>
              <a:t>Garden of Gethsemane (Matt. 26:36-46; Mark 14:32-42; Luke 22:39-46; John 18:1-11)</a:t>
            </a:r>
          </a:p>
          <a:p>
            <a:pPr marL="628650" lvl="1" indent="-171450">
              <a:buFont typeface="Arial" panose="020B0604020202020204" pitchFamily="34" charset="0"/>
              <a:buChar char="•"/>
            </a:pPr>
            <a:r>
              <a:rPr lang="en-US" dirty="0" smtClean="0"/>
              <a:t>(Mark 14:32-39) Jesus recognized two choices (I will or You will).</a:t>
            </a:r>
          </a:p>
          <a:p>
            <a:pPr marL="628650" lvl="1" indent="-171450">
              <a:buFont typeface="Arial" panose="020B0604020202020204" pitchFamily="34" charset="0"/>
              <a:buChar char="•"/>
            </a:pPr>
            <a:r>
              <a:rPr lang="en-US" dirty="0" smtClean="0"/>
              <a:t>(John 18:1-11) Jesus chose God’s will.</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19</a:t>
            </a:fld>
            <a:endParaRPr lang="en-US"/>
          </a:p>
        </p:txBody>
      </p:sp>
    </p:spTree>
    <p:extLst>
      <p:ext uri="{BB962C8B-B14F-4D97-AF65-F5344CB8AC3E}">
        <p14:creationId xmlns:p14="http://schemas.microsoft.com/office/powerpoint/2010/main" val="178451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Man has free will.</a:t>
            </a:r>
          </a:p>
          <a:p>
            <a:pPr marL="171450" indent="-171450">
              <a:buFont typeface="Arial" panose="020B0604020202020204" pitchFamily="34" charset="0"/>
              <a:buChar char="•"/>
            </a:pPr>
            <a:r>
              <a:rPr lang="en-US" dirty="0" smtClean="0"/>
              <a:t>1 Cor. 10:13</a:t>
            </a:r>
          </a:p>
          <a:p>
            <a:pPr marL="171450" indent="-171450">
              <a:buFont typeface="Arial" panose="020B0604020202020204" pitchFamily="34" charset="0"/>
              <a:buChar char="•"/>
            </a:pPr>
            <a:r>
              <a:rPr lang="en-US" dirty="0" smtClean="0"/>
              <a:t>Phil. 2:12-13</a:t>
            </a:r>
          </a:p>
          <a:p>
            <a:pPr marL="171450" indent="-171450">
              <a:buFont typeface="Arial" panose="020B0604020202020204" pitchFamily="34" charset="0"/>
              <a:buChar char="•"/>
            </a:pPr>
            <a:r>
              <a:rPr lang="en-US" dirty="0" smtClean="0"/>
              <a:t>2 Peter 3:9; Matt. 7:13-14</a:t>
            </a:r>
          </a:p>
          <a:p>
            <a:pPr marL="171450" indent="-171450">
              <a:buFont typeface="Arial" panose="020B0604020202020204" pitchFamily="34" charset="0"/>
              <a:buChar char="•"/>
            </a:pPr>
            <a:r>
              <a:rPr lang="en-US" dirty="0" smtClean="0"/>
              <a:t>(Choose only between two things, life/death) Deut. 30:19-20; Joshua 24:14-15</a:t>
            </a:r>
          </a:p>
          <a:p>
            <a:pPr marL="171450" indent="-171450">
              <a:buFont typeface="Arial" panose="020B0604020202020204" pitchFamily="34" charset="0"/>
              <a:buChar char="•"/>
            </a:pPr>
            <a:r>
              <a:rPr lang="en-US" dirty="0" smtClean="0"/>
              <a:t>Wouldn’t tell us not to if we couldn’t. Or tell us to do if we couldn’t not do.</a:t>
            </a:r>
          </a:p>
          <a:p>
            <a:pPr marL="628650" lvl="1" indent="-171450">
              <a:buFont typeface="Arial" panose="020B0604020202020204" pitchFamily="34" charset="0"/>
              <a:buChar char="•"/>
            </a:pPr>
            <a:r>
              <a:rPr lang="en-US" dirty="0" smtClean="0"/>
              <a:t>10 Commandments (Exodus 20) “You Shall Not”</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2</a:t>
            </a:fld>
            <a:endParaRPr lang="en-US"/>
          </a:p>
        </p:txBody>
      </p:sp>
    </p:spTree>
    <p:extLst>
      <p:ext uri="{BB962C8B-B14F-4D97-AF65-F5344CB8AC3E}">
        <p14:creationId xmlns:p14="http://schemas.microsoft.com/office/powerpoint/2010/main" val="3153193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III. There are consequences for both choices.</a:t>
            </a:r>
          </a:p>
          <a:p>
            <a:r>
              <a:rPr lang="en-US" dirty="0" smtClean="0"/>
              <a:t>A. Specific consequences of Garden scenes. </a:t>
            </a:r>
          </a:p>
          <a:p>
            <a:pPr marL="171450" indent="-171450">
              <a:buFont typeface="Arial" panose="020B0604020202020204" pitchFamily="34" charset="0"/>
              <a:buChar char="•"/>
            </a:pPr>
            <a:r>
              <a:rPr lang="en-US" dirty="0" smtClean="0"/>
              <a:t>Romans 5:12-21</a:t>
            </a:r>
          </a:p>
          <a:p>
            <a:r>
              <a:rPr lang="en-US" dirty="0" smtClean="0"/>
              <a:t>B. General choice of God’s will or our will.</a:t>
            </a:r>
          </a:p>
          <a:p>
            <a:pPr marL="171450" indent="-171450">
              <a:buFont typeface="Arial" panose="020B0604020202020204" pitchFamily="34" charset="0"/>
              <a:buChar char="•"/>
            </a:pPr>
            <a:r>
              <a:rPr lang="en-US" dirty="0" smtClean="0"/>
              <a:t>My Will</a:t>
            </a:r>
          </a:p>
          <a:p>
            <a:pPr marL="628650" lvl="1" indent="-171450">
              <a:buFont typeface="Arial" panose="020B0604020202020204" pitchFamily="34" charset="0"/>
              <a:buChar char="•"/>
            </a:pPr>
            <a:r>
              <a:rPr lang="en-US" dirty="0" smtClean="0"/>
              <a:t>Temporal Pleasure – Matt. 6:19</a:t>
            </a:r>
          </a:p>
          <a:p>
            <a:pPr marL="628650" lvl="1" indent="-171450">
              <a:buFont typeface="Arial" panose="020B0604020202020204" pitchFamily="34" charset="0"/>
              <a:buChar char="•"/>
            </a:pPr>
            <a:r>
              <a:rPr lang="en-US" dirty="0" smtClean="0"/>
              <a:t>Eternal Agony – Luke 12:20-21 (Rich Fool)</a:t>
            </a:r>
          </a:p>
          <a:p>
            <a:pPr marL="171450" indent="-171450">
              <a:buFont typeface="Arial" panose="020B0604020202020204" pitchFamily="34" charset="0"/>
              <a:buChar char="•"/>
            </a:pPr>
            <a:r>
              <a:rPr lang="en-US" dirty="0" smtClean="0"/>
              <a:t>Thy Will</a:t>
            </a:r>
          </a:p>
          <a:p>
            <a:pPr marL="628650" lvl="1" indent="-171450">
              <a:buFont typeface="Arial" panose="020B0604020202020204" pitchFamily="34" charset="0"/>
              <a:buChar char="•"/>
            </a:pPr>
            <a:r>
              <a:rPr lang="en-US" dirty="0" smtClean="0"/>
              <a:t>Temporal Suffering – Matt. 6:20; Luke 16:20-22</a:t>
            </a:r>
          </a:p>
          <a:p>
            <a:pPr marL="628650" lvl="1" indent="-171450">
              <a:buFont typeface="Arial" panose="020B0604020202020204" pitchFamily="34" charset="0"/>
              <a:buChar char="•"/>
            </a:pPr>
            <a:r>
              <a:rPr lang="en-US" dirty="0" smtClean="0"/>
              <a:t>Eternal Salvation – Luke 16:25 (Lazarus and Rich Man)</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20</a:t>
            </a:fld>
            <a:endParaRPr lang="en-US"/>
          </a:p>
        </p:txBody>
      </p:sp>
    </p:spTree>
    <p:extLst>
      <p:ext uri="{BB962C8B-B14F-4D97-AF65-F5344CB8AC3E}">
        <p14:creationId xmlns:p14="http://schemas.microsoft.com/office/powerpoint/2010/main" val="690987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21</a:t>
            </a:fld>
            <a:endParaRPr lang="en-US"/>
          </a:p>
        </p:txBody>
      </p:sp>
    </p:spTree>
    <p:extLst>
      <p:ext uri="{BB962C8B-B14F-4D97-AF65-F5344CB8AC3E}">
        <p14:creationId xmlns:p14="http://schemas.microsoft.com/office/powerpoint/2010/main" val="1779203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III. There are consequences for both choices.</a:t>
            </a:r>
          </a:p>
          <a:p>
            <a:r>
              <a:rPr lang="en-US" dirty="0" smtClean="0"/>
              <a:t>A. Specific consequences of Garden scenes. </a:t>
            </a:r>
          </a:p>
          <a:p>
            <a:pPr marL="171450" indent="-171450">
              <a:buFont typeface="Arial" panose="020B0604020202020204" pitchFamily="34" charset="0"/>
              <a:buChar char="•"/>
            </a:pPr>
            <a:r>
              <a:rPr lang="en-US" dirty="0" smtClean="0"/>
              <a:t>Romans 5:12-21</a:t>
            </a:r>
          </a:p>
          <a:p>
            <a:r>
              <a:rPr lang="en-US" dirty="0" smtClean="0"/>
              <a:t>B. General choice of God’s will or our will.</a:t>
            </a:r>
          </a:p>
          <a:p>
            <a:pPr marL="171450" indent="-171450">
              <a:buFont typeface="Arial" panose="020B0604020202020204" pitchFamily="34" charset="0"/>
              <a:buChar char="•"/>
            </a:pPr>
            <a:r>
              <a:rPr lang="en-US" dirty="0" smtClean="0"/>
              <a:t>My Will</a:t>
            </a:r>
          </a:p>
          <a:p>
            <a:pPr marL="628650" lvl="1" indent="-171450">
              <a:buFont typeface="Arial" panose="020B0604020202020204" pitchFamily="34" charset="0"/>
              <a:buChar char="•"/>
            </a:pPr>
            <a:r>
              <a:rPr lang="en-US" dirty="0" smtClean="0"/>
              <a:t>Temporal Pleasure – Matt. 6:19</a:t>
            </a:r>
          </a:p>
          <a:p>
            <a:pPr marL="628650" lvl="1" indent="-171450">
              <a:buFont typeface="Arial" panose="020B0604020202020204" pitchFamily="34" charset="0"/>
              <a:buChar char="•"/>
            </a:pPr>
            <a:r>
              <a:rPr lang="en-US" dirty="0" smtClean="0"/>
              <a:t>Eternal Agony – Luke 12:20-21 (Rich Fool)</a:t>
            </a:r>
          </a:p>
          <a:p>
            <a:pPr marL="171450" indent="-171450">
              <a:buFont typeface="Arial" panose="020B0604020202020204" pitchFamily="34" charset="0"/>
              <a:buChar char="•"/>
            </a:pPr>
            <a:r>
              <a:rPr lang="en-US" dirty="0" smtClean="0"/>
              <a:t>Thy Will</a:t>
            </a:r>
          </a:p>
          <a:p>
            <a:pPr marL="628650" lvl="1" indent="-171450">
              <a:buFont typeface="Arial" panose="020B0604020202020204" pitchFamily="34" charset="0"/>
              <a:buChar char="•"/>
            </a:pPr>
            <a:r>
              <a:rPr lang="en-US" dirty="0" smtClean="0"/>
              <a:t>Temporal Suffering – Matt. 6:20; Luke 16:20-22</a:t>
            </a:r>
          </a:p>
          <a:p>
            <a:pPr marL="628650" lvl="1" indent="-171450">
              <a:buFont typeface="Arial" panose="020B0604020202020204" pitchFamily="34" charset="0"/>
              <a:buChar char="•"/>
            </a:pPr>
            <a:r>
              <a:rPr lang="en-US" dirty="0" smtClean="0"/>
              <a:t>Eternal Salvation – Luke 16:25 (Lazarus and Rich Man)</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22</a:t>
            </a:fld>
            <a:endParaRPr lang="en-US"/>
          </a:p>
        </p:txBody>
      </p:sp>
    </p:spTree>
    <p:extLst>
      <p:ext uri="{BB962C8B-B14F-4D97-AF65-F5344CB8AC3E}">
        <p14:creationId xmlns:p14="http://schemas.microsoft.com/office/powerpoint/2010/main" val="357669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23</a:t>
            </a:fld>
            <a:endParaRPr lang="en-US"/>
          </a:p>
        </p:txBody>
      </p:sp>
    </p:spTree>
    <p:extLst>
      <p:ext uri="{BB962C8B-B14F-4D97-AF65-F5344CB8AC3E}">
        <p14:creationId xmlns:p14="http://schemas.microsoft.com/office/powerpoint/2010/main" val="1612555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III. There are consequences for both choices.</a:t>
            </a:r>
          </a:p>
          <a:p>
            <a:r>
              <a:rPr lang="en-US" dirty="0" smtClean="0"/>
              <a:t>A. Specific consequences of Garden scenes. </a:t>
            </a:r>
          </a:p>
          <a:p>
            <a:pPr marL="171450" indent="-171450">
              <a:buFont typeface="Arial" panose="020B0604020202020204" pitchFamily="34" charset="0"/>
              <a:buChar char="•"/>
            </a:pPr>
            <a:r>
              <a:rPr lang="en-US" dirty="0" smtClean="0"/>
              <a:t>Romans 5:12-21</a:t>
            </a:r>
          </a:p>
          <a:p>
            <a:r>
              <a:rPr lang="en-US" dirty="0" smtClean="0"/>
              <a:t>B. General choice of God’s will or our will.</a:t>
            </a:r>
          </a:p>
          <a:p>
            <a:pPr marL="171450" indent="-171450">
              <a:buFont typeface="Arial" panose="020B0604020202020204" pitchFamily="34" charset="0"/>
              <a:buChar char="•"/>
            </a:pPr>
            <a:r>
              <a:rPr lang="en-US" dirty="0" smtClean="0"/>
              <a:t>My Will</a:t>
            </a:r>
          </a:p>
          <a:p>
            <a:pPr marL="628650" lvl="1" indent="-171450">
              <a:buFont typeface="Arial" panose="020B0604020202020204" pitchFamily="34" charset="0"/>
              <a:buChar char="•"/>
            </a:pPr>
            <a:r>
              <a:rPr lang="en-US" dirty="0" smtClean="0"/>
              <a:t>Temporal Pleasure – Matt. 6:19</a:t>
            </a:r>
          </a:p>
          <a:p>
            <a:pPr marL="628650" lvl="1" indent="-171450">
              <a:buFont typeface="Arial" panose="020B0604020202020204" pitchFamily="34" charset="0"/>
              <a:buChar char="•"/>
            </a:pPr>
            <a:r>
              <a:rPr lang="en-US" dirty="0" smtClean="0"/>
              <a:t>Eternal Agony – Luke 12:20-21 (Rich Fool)</a:t>
            </a:r>
          </a:p>
          <a:p>
            <a:pPr marL="171450" indent="-171450">
              <a:buFont typeface="Arial" panose="020B0604020202020204" pitchFamily="34" charset="0"/>
              <a:buChar char="•"/>
            </a:pPr>
            <a:r>
              <a:rPr lang="en-US" dirty="0" smtClean="0"/>
              <a:t>Thy Will</a:t>
            </a:r>
          </a:p>
          <a:p>
            <a:pPr marL="628650" lvl="1" indent="-171450">
              <a:buFont typeface="Arial" panose="020B0604020202020204" pitchFamily="34" charset="0"/>
              <a:buChar char="•"/>
            </a:pPr>
            <a:r>
              <a:rPr lang="en-US" dirty="0" smtClean="0"/>
              <a:t>Temporal Suffering – Matt. 6:20; Luke 16:20-22</a:t>
            </a:r>
          </a:p>
          <a:p>
            <a:pPr marL="628650" lvl="1" indent="-171450">
              <a:buFont typeface="Arial" panose="020B0604020202020204" pitchFamily="34" charset="0"/>
              <a:buChar char="•"/>
            </a:pPr>
            <a:r>
              <a:rPr lang="en-US" dirty="0" smtClean="0"/>
              <a:t>Eternal Salvation – Luke 16:25 (Lazarus and Rich Man)</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24</a:t>
            </a:fld>
            <a:endParaRPr lang="en-US"/>
          </a:p>
        </p:txBody>
      </p:sp>
    </p:spTree>
    <p:extLst>
      <p:ext uri="{BB962C8B-B14F-4D97-AF65-F5344CB8AC3E}">
        <p14:creationId xmlns:p14="http://schemas.microsoft.com/office/powerpoint/2010/main" val="224888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3</a:t>
            </a:fld>
            <a:endParaRPr lang="en-US"/>
          </a:p>
        </p:txBody>
      </p:sp>
    </p:spTree>
    <p:extLst>
      <p:ext uri="{BB962C8B-B14F-4D97-AF65-F5344CB8AC3E}">
        <p14:creationId xmlns:p14="http://schemas.microsoft.com/office/powerpoint/2010/main" val="420459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Man has free will.</a:t>
            </a:r>
          </a:p>
          <a:p>
            <a:pPr marL="171450" indent="-171450">
              <a:buFont typeface="Arial" panose="020B0604020202020204" pitchFamily="34" charset="0"/>
              <a:buChar char="•"/>
            </a:pPr>
            <a:r>
              <a:rPr lang="en-US" dirty="0" smtClean="0"/>
              <a:t>1 Cor. 10:13</a:t>
            </a:r>
          </a:p>
          <a:p>
            <a:pPr marL="171450" indent="-171450">
              <a:buFont typeface="Arial" panose="020B0604020202020204" pitchFamily="34" charset="0"/>
              <a:buChar char="•"/>
            </a:pPr>
            <a:r>
              <a:rPr lang="en-US" dirty="0" smtClean="0"/>
              <a:t>Phil. 2:12-13</a:t>
            </a:r>
          </a:p>
          <a:p>
            <a:pPr marL="171450" indent="-171450">
              <a:buFont typeface="Arial" panose="020B0604020202020204" pitchFamily="34" charset="0"/>
              <a:buChar char="•"/>
            </a:pPr>
            <a:r>
              <a:rPr lang="en-US" dirty="0" smtClean="0"/>
              <a:t>2 Peter 3:9; Matt. 7:13-14</a:t>
            </a:r>
          </a:p>
          <a:p>
            <a:pPr marL="171450" indent="-171450">
              <a:buFont typeface="Arial" panose="020B0604020202020204" pitchFamily="34" charset="0"/>
              <a:buChar char="•"/>
            </a:pPr>
            <a:r>
              <a:rPr lang="en-US" dirty="0" smtClean="0"/>
              <a:t>(Choose only between two things, life/death) Deut. 30:19-20; Joshua 24:14-15</a:t>
            </a:r>
          </a:p>
          <a:p>
            <a:pPr marL="171450" indent="-171450">
              <a:buFont typeface="Arial" panose="020B0604020202020204" pitchFamily="34" charset="0"/>
              <a:buChar char="•"/>
            </a:pPr>
            <a:r>
              <a:rPr lang="en-US" dirty="0" smtClean="0"/>
              <a:t>Wouldn’t tell us not to if we couldn’t. Or tell us to do if we couldn’t not do.</a:t>
            </a:r>
          </a:p>
          <a:p>
            <a:pPr marL="628650" lvl="1" indent="-171450">
              <a:buFont typeface="Arial" panose="020B0604020202020204" pitchFamily="34" charset="0"/>
              <a:buChar char="•"/>
            </a:pPr>
            <a:r>
              <a:rPr lang="en-US" dirty="0" smtClean="0"/>
              <a:t>10 Commandments (Exodus 20) “You Shall Not”</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4</a:t>
            </a:fld>
            <a:endParaRPr lang="en-US"/>
          </a:p>
        </p:txBody>
      </p:sp>
    </p:spTree>
    <p:extLst>
      <p:ext uri="{BB962C8B-B14F-4D97-AF65-F5344CB8AC3E}">
        <p14:creationId xmlns:p14="http://schemas.microsoft.com/office/powerpoint/2010/main" val="207025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5</a:t>
            </a:fld>
            <a:endParaRPr lang="en-US"/>
          </a:p>
        </p:txBody>
      </p:sp>
    </p:spTree>
    <p:extLst>
      <p:ext uri="{BB962C8B-B14F-4D97-AF65-F5344CB8AC3E}">
        <p14:creationId xmlns:p14="http://schemas.microsoft.com/office/powerpoint/2010/main" val="355947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Man has free will.</a:t>
            </a:r>
          </a:p>
          <a:p>
            <a:pPr marL="171450" indent="-171450">
              <a:buFont typeface="Arial" panose="020B0604020202020204" pitchFamily="34" charset="0"/>
              <a:buChar char="•"/>
            </a:pPr>
            <a:r>
              <a:rPr lang="en-US" dirty="0" smtClean="0"/>
              <a:t>1 Cor. 10:13</a:t>
            </a:r>
          </a:p>
          <a:p>
            <a:pPr marL="171450" indent="-171450">
              <a:buFont typeface="Arial" panose="020B0604020202020204" pitchFamily="34" charset="0"/>
              <a:buChar char="•"/>
            </a:pPr>
            <a:r>
              <a:rPr lang="en-US" dirty="0" smtClean="0"/>
              <a:t>Phil. 2:12-13</a:t>
            </a:r>
          </a:p>
          <a:p>
            <a:pPr marL="171450" indent="-171450">
              <a:buFont typeface="Arial" panose="020B0604020202020204" pitchFamily="34" charset="0"/>
              <a:buChar char="•"/>
            </a:pPr>
            <a:r>
              <a:rPr lang="en-US" dirty="0" smtClean="0"/>
              <a:t>2 Peter 3:9; Matt. 7:13-14</a:t>
            </a:r>
          </a:p>
          <a:p>
            <a:pPr marL="171450" indent="-171450">
              <a:buFont typeface="Arial" panose="020B0604020202020204" pitchFamily="34" charset="0"/>
              <a:buChar char="•"/>
            </a:pPr>
            <a:r>
              <a:rPr lang="en-US" dirty="0" smtClean="0"/>
              <a:t>(Choose only between two things, life/death) Deut. 30:19-20; Joshua 24:14-15</a:t>
            </a:r>
          </a:p>
          <a:p>
            <a:pPr marL="171450" indent="-171450">
              <a:buFont typeface="Arial" panose="020B0604020202020204" pitchFamily="34" charset="0"/>
              <a:buChar char="•"/>
            </a:pPr>
            <a:r>
              <a:rPr lang="en-US" dirty="0" smtClean="0"/>
              <a:t>Wouldn’t tell us not to if we couldn’t. Or tell us to do if we couldn’t not do.</a:t>
            </a:r>
          </a:p>
          <a:p>
            <a:pPr marL="628650" lvl="1" indent="-171450">
              <a:buFont typeface="Arial" panose="020B0604020202020204" pitchFamily="34" charset="0"/>
              <a:buChar char="•"/>
            </a:pPr>
            <a:r>
              <a:rPr lang="en-US" dirty="0" smtClean="0"/>
              <a:t>10 Commandments (Exodus 20) “You Shall Not”</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6</a:t>
            </a:fld>
            <a:endParaRPr lang="en-US"/>
          </a:p>
        </p:txBody>
      </p:sp>
    </p:spTree>
    <p:extLst>
      <p:ext uri="{BB962C8B-B14F-4D97-AF65-F5344CB8AC3E}">
        <p14:creationId xmlns:p14="http://schemas.microsoft.com/office/powerpoint/2010/main" val="222797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7</a:t>
            </a:fld>
            <a:endParaRPr lang="en-US"/>
          </a:p>
        </p:txBody>
      </p:sp>
    </p:spTree>
    <p:extLst>
      <p:ext uri="{BB962C8B-B14F-4D97-AF65-F5344CB8AC3E}">
        <p14:creationId xmlns:p14="http://schemas.microsoft.com/office/powerpoint/2010/main" val="36141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8</a:t>
            </a:fld>
            <a:endParaRPr lang="en-US"/>
          </a:p>
        </p:txBody>
      </p:sp>
    </p:spTree>
    <p:extLst>
      <p:ext uri="{BB962C8B-B14F-4D97-AF65-F5344CB8AC3E}">
        <p14:creationId xmlns:p14="http://schemas.microsoft.com/office/powerpoint/2010/main" val="149225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Man has free will.</a:t>
            </a:r>
          </a:p>
          <a:p>
            <a:pPr marL="171450" indent="-171450">
              <a:buFont typeface="Arial" panose="020B0604020202020204" pitchFamily="34" charset="0"/>
              <a:buChar char="•"/>
            </a:pPr>
            <a:r>
              <a:rPr lang="en-US" dirty="0" smtClean="0"/>
              <a:t>1 Cor. 10:13</a:t>
            </a:r>
          </a:p>
          <a:p>
            <a:pPr marL="171450" indent="-171450">
              <a:buFont typeface="Arial" panose="020B0604020202020204" pitchFamily="34" charset="0"/>
              <a:buChar char="•"/>
            </a:pPr>
            <a:r>
              <a:rPr lang="en-US" dirty="0" smtClean="0"/>
              <a:t>Phil. 2:12-13</a:t>
            </a:r>
          </a:p>
          <a:p>
            <a:pPr marL="171450" indent="-171450">
              <a:buFont typeface="Arial" panose="020B0604020202020204" pitchFamily="34" charset="0"/>
              <a:buChar char="•"/>
            </a:pPr>
            <a:r>
              <a:rPr lang="en-US" dirty="0" smtClean="0"/>
              <a:t>2 Peter 3:9; Matt. 7:13-14</a:t>
            </a:r>
          </a:p>
          <a:p>
            <a:pPr marL="171450" indent="-171450">
              <a:buFont typeface="Arial" panose="020B0604020202020204" pitchFamily="34" charset="0"/>
              <a:buChar char="•"/>
            </a:pPr>
            <a:r>
              <a:rPr lang="en-US" dirty="0" smtClean="0"/>
              <a:t>(Choose only between two things, life/death) Deut. 30:19-20; Joshua 24:14-15</a:t>
            </a:r>
          </a:p>
          <a:p>
            <a:pPr marL="171450" indent="-171450">
              <a:buFont typeface="Arial" panose="020B0604020202020204" pitchFamily="34" charset="0"/>
              <a:buChar char="•"/>
            </a:pPr>
            <a:r>
              <a:rPr lang="en-US" dirty="0" smtClean="0"/>
              <a:t>Wouldn’t tell us not to if we couldn’t. Or tell us to do if we couldn’t not do.</a:t>
            </a:r>
          </a:p>
          <a:p>
            <a:pPr marL="628650" lvl="1" indent="-171450">
              <a:buFont typeface="Arial" panose="020B0604020202020204" pitchFamily="34" charset="0"/>
              <a:buChar char="•"/>
            </a:pPr>
            <a:r>
              <a:rPr lang="en-US" dirty="0" smtClean="0"/>
              <a:t>10 Commandments (Exodus 20) “You Shall Not”</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9</a:t>
            </a:fld>
            <a:endParaRPr lang="en-US"/>
          </a:p>
        </p:txBody>
      </p:sp>
    </p:spTree>
    <p:extLst>
      <p:ext uri="{BB962C8B-B14F-4D97-AF65-F5344CB8AC3E}">
        <p14:creationId xmlns:p14="http://schemas.microsoft.com/office/powerpoint/2010/main" val="86458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12/14/2013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951" y="1196033"/>
            <a:ext cx="5024472" cy="1326523"/>
          </a:xfrm>
        </p:spPr>
        <p:txBody>
          <a:bodyPr>
            <a:noAutofit/>
          </a:bodyPr>
          <a:lstStyle/>
          <a:p>
            <a:r>
              <a:rPr lang="en-US" sz="7200" dirty="0" smtClean="0"/>
              <a:t>My Will</a:t>
            </a:r>
            <a:endParaRPr lang="en-US" sz="7200" dirty="0"/>
          </a:p>
        </p:txBody>
      </p:sp>
      <p:sp>
        <p:nvSpPr>
          <p:cNvPr id="3" name="Subtitle 2"/>
          <p:cNvSpPr>
            <a:spLocks noGrp="1"/>
          </p:cNvSpPr>
          <p:nvPr>
            <p:ph type="subTitle" idx="1"/>
          </p:nvPr>
        </p:nvSpPr>
        <p:spPr>
          <a:xfrm>
            <a:off x="1440722" y="4696517"/>
            <a:ext cx="9403288" cy="1987617"/>
          </a:xfrm>
        </p:spPr>
        <p:txBody>
          <a:bodyPr>
            <a:noAutofit/>
          </a:bodyPr>
          <a:lstStyle/>
          <a:p>
            <a:r>
              <a:rPr lang="en-US" sz="3200" i="1" dirty="0"/>
              <a:t>"There are two kinds of people: those who say to God, 'Thy will be done,' and those to whom God says, 'All right, then, have it your way</a:t>
            </a:r>
            <a:r>
              <a:rPr lang="en-US" sz="3200" i="1" dirty="0" smtClean="0"/>
              <a:t>.'“ – </a:t>
            </a:r>
            <a:r>
              <a:rPr lang="en-US" sz="3200" dirty="0" smtClean="0"/>
              <a:t>C.S </a:t>
            </a:r>
            <a:r>
              <a:rPr lang="en-US" sz="3200" dirty="0"/>
              <a:t>Lewis</a:t>
            </a:r>
          </a:p>
        </p:txBody>
      </p:sp>
      <p:sp>
        <p:nvSpPr>
          <p:cNvPr id="4" name="Title 1"/>
          <p:cNvSpPr txBox="1">
            <a:spLocks/>
          </p:cNvSpPr>
          <p:nvPr/>
        </p:nvSpPr>
        <p:spPr>
          <a:xfrm>
            <a:off x="5838423" y="2827924"/>
            <a:ext cx="5657682" cy="15800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7200" dirty="0" smtClean="0"/>
              <a:t>Thy Will</a:t>
            </a:r>
            <a:endParaRPr lang="en-US" sz="7200" dirty="0"/>
          </a:p>
        </p:txBody>
      </p:sp>
      <p:sp>
        <p:nvSpPr>
          <p:cNvPr id="5" name="Title 1"/>
          <p:cNvSpPr txBox="1">
            <a:spLocks/>
          </p:cNvSpPr>
          <p:nvPr/>
        </p:nvSpPr>
        <p:spPr>
          <a:xfrm>
            <a:off x="5239995" y="2408347"/>
            <a:ext cx="1083537" cy="921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b="0" i="1" dirty="0" smtClean="0"/>
              <a:t>VS</a:t>
            </a:r>
            <a:endParaRPr lang="en-US" b="0" i="1" dirty="0"/>
          </a:p>
        </p:txBody>
      </p:sp>
    </p:spTree>
    <p:extLst>
      <p:ext uri="{BB962C8B-B14F-4D97-AF65-F5344CB8AC3E}">
        <p14:creationId xmlns:p14="http://schemas.microsoft.com/office/powerpoint/2010/main" val="38149710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Deuteronomy 30:19-20</a:t>
            </a:r>
          </a:p>
        </p:txBody>
      </p:sp>
      <p:sp>
        <p:nvSpPr>
          <p:cNvPr id="3" name="Content Placeholder 2"/>
          <p:cNvSpPr>
            <a:spLocks noGrp="1"/>
          </p:cNvSpPr>
          <p:nvPr>
            <p:ph idx="1"/>
          </p:nvPr>
        </p:nvSpPr>
        <p:spPr>
          <a:xfrm>
            <a:off x="913795" y="2096063"/>
            <a:ext cx="10353762" cy="4356251"/>
          </a:xfrm>
        </p:spPr>
        <p:txBody>
          <a:bodyPr>
            <a:normAutofit/>
          </a:bodyPr>
          <a:lstStyle/>
          <a:p>
            <a:pPr marL="0" indent="0">
              <a:buNone/>
            </a:pPr>
            <a:r>
              <a:rPr lang="en-US" sz="2800" dirty="0" smtClean="0"/>
              <a:t>I </a:t>
            </a:r>
            <a:r>
              <a:rPr lang="en-US" sz="2800" dirty="0"/>
              <a:t>call heaven and earth as witnesses today against you, that I have set before you life and death, blessing and cursing; therefore choose life, that both you and your descendants may </a:t>
            </a:r>
            <a:r>
              <a:rPr lang="en-US" sz="2800" dirty="0" smtClean="0"/>
              <a:t>live; </a:t>
            </a:r>
            <a:r>
              <a:rPr lang="en-US" sz="2800" baseline="30000" dirty="0" smtClean="0"/>
              <a:t>20</a:t>
            </a:r>
            <a:r>
              <a:rPr lang="en-US" sz="2800" dirty="0" smtClean="0"/>
              <a:t> that </a:t>
            </a:r>
            <a:r>
              <a:rPr lang="en-US" sz="2800" dirty="0"/>
              <a:t>you may love the LORD your God, that you may obey His voice, and that you may cling to Him, for He is your life and the length of your days; and that you may dwell in the land which the LORD swore to your fathers, to Abraham, Isaac, and Jacob, to give them</a:t>
            </a:r>
            <a:r>
              <a:rPr lang="en-US" sz="2800" dirty="0" smtClean="0"/>
              <a:t>.</a:t>
            </a:r>
            <a:endParaRPr lang="en-US" sz="2800" dirty="0"/>
          </a:p>
          <a:p>
            <a:pPr marL="0" indent="0">
              <a:buNone/>
            </a:pPr>
            <a:endParaRPr lang="en-US" dirty="0"/>
          </a:p>
        </p:txBody>
      </p:sp>
    </p:spTree>
    <p:extLst>
      <p:ext uri="{BB962C8B-B14F-4D97-AF65-F5344CB8AC3E}">
        <p14:creationId xmlns:p14="http://schemas.microsoft.com/office/powerpoint/2010/main" val="184831609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Joshua </a:t>
            </a:r>
            <a:r>
              <a:rPr lang="en-US" sz="5400" dirty="0" smtClean="0"/>
              <a:t>24:14-15</a:t>
            </a:r>
            <a:endParaRPr lang="en-US" sz="5400" dirty="0"/>
          </a:p>
        </p:txBody>
      </p:sp>
      <p:sp>
        <p:nvSpPr>
          <p:cNvPr id="3" name="Content Placeholder 2"/>
          <p:cNvSpPr>
            <a:spLocks noGrp="1"/>
          </p:cNvSpPr>
          <p:nvPr>
            <p:ph idx="1"/>
          </p:nvPr>
        </p:nvSpPr>
        <p:spPr>
          <a:xfrm>
            <a:off x="913795" y="2096063"/>
            <a:ext cx="10353762" cy="4562313"/>
          </a:xfrm>
        </p:spPr>
        <p:txBody>
          <a:bodyPr>
            <a:normAutofit/>
          </a:bodyPr>
          <a:lstStyle/>
          <a:p>
            <a:pPr marL="0" indent="0">
              <a:buNone/>
            </a:pPr>
            <a:r>
              <a:rPr lang="en-US" sz="2800" dirty="0" smtClean="0"/>
              <a:t>Now </a:t>
            </a:r>
            <a:r>
              <a:rPr lang="en-US" sz="2800" dirty="0"/>
              <a:t>therefore, fear the LORD, serve Him in sincerity and in truth, and put away the gods which your fathers served on the other side of the River and in Egypt. Serve the </a:t>
            </a:r>
            <a:r>
              <a:rPr lang="en-US" sz="2800" dirty="0" smtClean="0"/>
              <a:t>LORD! </a:t>
            </a:r>
            <a:r>
              <a:rPr lang="en-US" sz="2800" baseline="30000" dirty="0" smtClean="0"/>
              <a:t>15</a:t>
            </a:r>
            <a:r>
              <a:rPr lang="en-US" sz="2800" dirty="0" smtClean="0"/>
              <a:t> And </a:t>
            </a:r>
            <a:r>
              <a:rPr lang="en-US" sz="2800" dirty="0"/>
              <a:t>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r>
              <a:rPr lang="en-US" sz="2800" dirty="0" smtClean="0"/>
              <a:t>.</a:t>
            </a:r>
            <a:endParaRPr lang="en-US" sz="2800" dirty="0"/>
          </a:p>
          <a:p>
            <a:endParaRPr lang="en-US" dirty="0"/>
          </a:p>
        </p:txBody>
      </p:sp>
    </p:spTree>
    <p:extLst>
      <p:ext uri="{BB962C8B-B14F-4D97-AF65-F5344CB8AC3E}">
        <p14:creationId xmlns:p14="http://schemas.microsoft.com/office/powerpoint/2010/main" val="23072982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Man Has Free Will</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1 Corinthians </a:t>
            </a:r>
            <a:r>
              <a:rPr lang="en-US" sz="3200" dirty="0"/>
              <a:t>10:13</a:t>
            </a:r>
          </a:p>
          <a:p>
            <a:r>
              <a:rPr lang="en-US" sz="3200" dirty="0" smtClean="0"/>
              <a:t>Philippians 2:12-13</a:t>
            </a:r>
            <a:endParaRPr lang="en-US" sz="3200" dirty="0"/>
          </a:p>
          <a:p>
            <a:r>
              <a:rPr lang="en-US" sz="3200" dirty="0" smtClean="0"/>
              <a:t>2 </a:t>
            </a:r>
            <a:r>
              <a:rPr lang="en-US" sz="3200" dirty="0"/>
              <a:t>Peter 3:9; </a:t>
            </a:r>
            <a:r>
              <a:rPr lang="en-US" sz="3200" dirty="0" smtClean="0"/>
              <a:t>Matthew </a:t>
            </a:r>
            <a:r>
              <a:rPr lang="en-US" sz="3200" dirty="0"/>
              <a:t>7:13-14</a:t>
            </a:r>
          </a:p>
          <a:p>
            <a:r>
              <a:rPr lang="en-US" sz="3200" dirty="0" smtClean="0"/>
              <a:t>Deuteronomy </a:t>
            </a:r>
            <a:r>
              <a:rPr lang="en-US" sz="3200" dirty="0"/>
              <a:t>30:19-20; Joshua 24:14-15</a:t>
            </a:r>
          </a:p>
          <a:p>
            <a:r>
              <a:rPr lang="en-US" sz="3200" dirty="0" smtClean="0"/>
              <a:t>Exodus 20 (10 commandments)</a:t>
            </a:r>
            <a:endParaRPr lang="en-US" sz="3200" dirty="0"/>
          </a:p>
          <a:p>
            <a:endParaRPr lang="en-US" dirty="0"/>
          </a:p>
        </p:txBody>
      </p:sp>
    </p:spTree>
    <p:extLst>
      <p:ext uri="{BB962C8B-B14F-4D97-AF65-F5344CB8AC3E}">
        <p14:creationId xmlns:p14="http://schemas.microsoft.com/office/powerpoint/2010/main" val="100973399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Two Choices</a:t>
            </a:r>
            <a:endParaRPr lang="en-US" sz="6000" dirty="0"/>
          </a:p>
        </p:txBody>
      </p:sp>
      <p:sp>
        <p:nvSpPr>
          <p:cNvPr id="3" name="Content Placeholder 2"/>
          <p:cNvSpPr>
            <a:spLocks noGrp="1"/>
          </p:cNvSpPr>
          <p:nvPr>
            <p:ph idx="1"/>
          </p:nvPr>
        </p:nvSpPr>
        <p:spPr>
          <a:xfrm>
            <a:off x="913795" y="2096064"/>
            <a:ext cx="10353762" cy="4575192"/>
          </a:xfrm>
        </p:spPr>
        <p:txBody>
          <a:bodyPr>
            <a:normAutofit/>
          </a:bodyPr>
          <a:lstStyle/>
          <a:p>
            <a:pPr marL="0" indent="0">
              <a:buNone/>
            </a:pPr>
            <a:r>
              <a:rPr lang="en-US" sz="3200" dirty="0" smtClean="0"/>
              <a:t>A. Light </a:t>
            </a:r>
            <a:r>
              <a:rPr lang="en-US" sz="3200" dirty="0"/>
              <a:t>or Darkness.</a:t>
            </a:r>
          </a:p>
          <a:p>
            <a:r>
              <a:rPr lang="en-US" sz="2800" dirty="0" smtClean="0"/>
              <a:t>John 8:12; John 3:19</a:t>
            </a:r>
            <a:endParaRPr lang="en-US" sz="2800" dirty="0"/>
          </a:p>
        </p:txBody>
      </p:sp>
    </p:spTree>
    <p:extLst>
      <p:ext uri="{BB962C8B-B14F-4D97-AF65-F5344CB8AC3E}">
        <p14:creationId xmlns:p14="http://schemas.microsoft.com/office/powerpoint/2010/main" val="36121415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John </a:t>
            </a:r>
            <a:r>
              <a:rPr lang="en-US" sz="5400" dirty="0" smtClean="0"/>
              <a:t>8:12</a:t>
            </a:r>
            <a:endParaRPr lang="en-US" sz="5400" dirty="0"/>
          </a:p>
        </p:txBody>
      </p:sp>
      <p:sp>
        <p:nvSpPr>
          <p:cNvPr id="3" name="Content Placeholder 2"/>
          <p:cNvSpPr>
            <a:spLocks noGrp="1"/>
          </p:cNvSpPr>
          <p:nvPr>
            <p:ph idx="1"/>
          </p:nvPr>
        </p:nvSpPr>
        <p:spPr/>
        <p:txBody>
          <a:bodyPr/>
          <a:lstStyle/>
          <a:p>
            <a:pPr marL="0" indent="0">
              <a:buNone/>
            </a:pPr>
            <a:r>
              <a:rPr lang="en-US" sz="2800" dirty="0" smtClean="0"/>
              <a:t> </a:t>
            </a:r>
            <a:r>
              <a:rPr lang="en-US" sz="2800" dirty="0"/>
              <a:t>Then Jesus spoke to them again, saying, "I am the light of the world. He who follows Me shall not walk in darkness, but have the light of life."</a:t>
            </a:r>
          </a:p>
          <a:p>
            <a:endParaRPr lang="en-US" dirty="0"/>
          </a:p>
        </p:txBody>
      </p:sp>
    </p:spTree>
    <p:extLst>
      <p:ext uri="{BB962C8B-B14F-4D97-AF65-F5344CB8AC3E}">
        <p14:creationId xmlns:p14="http://schemas.microsoft.com/office/powerpoint/2010/main" val="105029396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John </a:t>
            </a:r>
            <a:r>
              <a:rPr lang="en-US" sz="5400" dirty="0" smtClean="0"/>
              <a:t>3:19</a:t>
            </a:r>
            <a:endParaRPr lang="en-US" sz="5400" dirty="0"/>
          </a:p>
        </p:txBody>
      </p:sp>
      <p:sp>
        <p:nvSpPr>
          <p:cNvPr id="3" name="Content Placeholder 2"/>
          <p:cNvSpPr>
            <a:spLocks noGrp="1"/>
          </p:cNvSpPr>
          <p:nvPr>
            <p:ph idx="1"/>
          </p:nvPr>
        </p:nvSpPr>
        <p:spPr/>
        <p:txBody>
          <a:bodyPr/>
          <a:lstStyle/>
          <a:p>
            <a:pPr marL="0" indent="0">
              <a:buNone/>
            </a:pPr>
            <a:r>
              <a:rPr lang="en-US" sz="2800" dirty="0" smtClean="0"/>
              <a:t>And </a:t>
            </a:r>
            <a:r>
              <a:rPr lang="en-US" sz="2800" dirty="0"/>
              <a:t>this is the condemnation, that the light has come into the world, and men loved darkness rather than light, because their deeds were evil.</a:t>
            </a:r>
          </a:p>
          <a:p>
            <a:endParaRPr lang="en-US" dirty="0"/>
          </a:p>
        </p:txBody>
      </p:sp>
    </p:spTree>
    <p:extLst>
      <p:ext uri="{BB962C8B-B14F-4D97-AF65-F5344CB8AC3E}">
        <p14:creationId xmlns:p14="http://schemas.microsoft.com/office/powerpoint/2010/main" val="164931306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Two Choices</a:t>
            </a:r>
            <a:endParaRPr lang="en-US" sz="6000" dirty="0"/>
          </a:p>
        </p:txBody>
      </p:sp>
      <p:sp>
        <p:nvSpPr>
          <p:cNvPr id="3" name="Content Placeholder 2"/>
          <p:cNvSpPr>
            <a:spLocks noGrp="1"/>
          </p:cNvSpPr>
          <p:nvPr>
            <p:ph idx="1"/>
          </p:nvPr>
        </p:nvSpPr>
        <p:spPr>
          <a:xfrm>
            <a:off x="913795" y="2096063"/>
            <a:ext cx="10353762" cy="4562313"/>
          </a:xfrm>
        </p:spPr>
        <p:txBody>
          <a:bodyPr>
            <a:normAutofit/>
          </a:bodyPr>
          <a:lstStyle/>
          <a:p>
            <a:pPr marL="0" indent="0">
              <a:buNone/>
            </a:pPr>
            <a:r>
              <a:rPr lang="en-US" sz="3200" dirty="0" smtClean="0"/>
              <a:t>A. Light </a:t>
            </a:r>
            <a:r>
              <a:rPr lang="en-US" sz="3200" dirty="0"/>
              <a:t>or Darkness.</a:t>
            </a:r>
          </a:p>
          <a:p>
            <a:r>
              <a:rPr lang="en-US" sz="2800" dirty="0" smtClean="0"/>
              <a:t>John 8:12; John </a:t>
            </a:r>
            <a:r>
              <a:rPr lang="en-US" sz="2800" dirty="0"/>
              <a:t>3:19</a:t>
            </a:r>
          </a:p>
          <a:p>
            <a:pPr marL="0" indent="0">
              <a:buNone/>
            </a:pPr>
            <a:r>
              <a:rPr lang="en-US" sz="3200" dirty="0" smtClean="0"/>
              <a:t>B. Spirit </a:t>
            </a:r>
            <a:r>
              <a:rPr lang="en-US" sz="3200" dirty="0"/>
              <a:t>or Flesh.</a:t>
            </a:r>
          </a:p>
          <a:p>
            <a:r>
              <a:rPr lang="en-US" sz="2800" dirty="0" smtClean="0"/>
              <a:t>John 6:63; Romans 8:1-11</a:t>
            </a:r>
            <a:endParaRPr lang="en-US" sz="2800" dirty="0"/>
          </a:p>
        </p:txBody>
      </p:sp>
    </p:spTree>
    <p:extLst>
      <p:ext uri="{BB962C8B-B14F-4D97-AF65-F5344CB8AC3E}">
        <p14:creationId xmlns:p14="http://schemas.microsoft.com/office/powerpoint/2010/main" val="5881228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John </a:t>
            </a:r>
            <a:r>
              <a:rPr lang="en-US" sz="5400" dirty="0" smtClean="0"/>
              <a:t>6:63</a:t>
            </a:r>
            <a:endParaRPr lang="en-US" sz="5400" dirty="0"/>
          </a:p>
        </p:txBody>
      </p:sp>
      <p:sp>
        <p:nvSpPr>
          <p:cNvPr id="3" name="Content Placeholder 2"/>
          <p:cNvSpPr>
            <a:spLocks noGrp="1"/>
          </p:cNvSpPr>
          <p:nvPr>
            <p:ph idx="1"/>
          </p:nvPr>
        </p:nvSpPr>
        <p:spPr/>
        <p:txBody>
          <a:bodyPr/>
          <a:lstStyle/>
          <a:p>
            <a:pPr marL="0" indent="0">
              <a:buNone/>
            </a:pPr>
            <a:r>
              <a:rPr lang="en-US" sz="2800" dirty="0" smtClean="0"/>
              <a:t>It </a:t>
            </a:r>
            <a:r>
              <a:rPr lang="en-US" sz="2800" dirty="0"/>
              <a:t>is the Spirit who gives life; the flesh profits nothing. The words that I speak to you are spirit, and they are life.</a:t>
            </a:r>
          </a:p>
          <a:p>
            <a:endParaRPr lang="en-US" dirty="0"/>
          </a:p>
        </p:txBody>
      </p:sp>
    </p:spTree>
    <p:extLst>
      <p:ext uri="{BB962C8B-B14F-4D97-AF65-F5344CB8AC3E}">
        <p14:creationId xmlns:p14="http://schemas.microsoft.com/office/powerpoint/2010/main" val="64411382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Two Choices</a:t>
            </a:r>
            <a:endParaRPr lang="en-US" sz="6000" dirty="0"/>
          </a:p>
        </p:txBody>
      </p:sp>
      <p:sp>
        <p:nvSpPr>
          <p:cNvPr id="3" name="Content Placeholder 2"/>
          <p:cNvSpPr>
            <a:spLocks noGrp="1"/>
          </p:cNvSpPr>
          <p:nvPr>
            <p:ph idx="1"/>
          </p:nvPr>
        </p:nvSpPr>
        <p:spPr>
          <a:xfrm>
            <a:off x="913795" y="2096064"/>
            <a:ext cx="10353762" cy="4575192"/>
          </a:xfrm>
        </p:spPr>
        <p:txBody>
          <a:bodyPr>
            <a:normAutofit/>
          </a:bodyPr>
          <a:lstStyle/>
          <a:p>
            <a:pPr marL="0" indent="0">
              <a:buNone/>
            </a:pPr>
            <a:r>
              <a:rPr lang="en-US" sz="3200" dirty="0" smtClean="0"/>
              <a:t>A. Light </a:t>
            </a:r>
            <a:r>
              <a:rPr lang="en-US" sz="3200" dirty="0"/>
              <a:t>or Darkness.</a:t>
            </a:r>
          </a:p>
          <a:p>
            <a:r>
              <a:rPr lang="en-US" sz="2800" dirty="0" smtClean="0"/>
              <a:t>John 8:12; John </a:t>
            </a:r>
            <a:r>
              <a:rPr lang="en-US" sz="2800" dirty="0"/>
              <a:t>3:19</a:t>
            </a:r>
          </a:p>
          <a:p>
            <a:pPr marL="0" indent="0">
              <a:buNone/>
            </a:pPr>
            <a:r>
              <a:rPr lang="en-US" sz="3200" dirty="0" smtClean="0"/>
              <a:t>B. Spirit </a:t>
            </a:r>
            <a:r>
              <a:rPr lang="en-US" sz="3200" dirty="0"/>
              <a:t>or Flesh.</a:t>
            </a:r>
          </a:p>
          <a:p>
            <a:r>
              <a:rPr lang="en-US" sz="2800" dirty="0" smtClean="0"/>
              <a:t>John 6:63; Romans </a:t>
            </a:r>
            <a:r>
              <a:rPr lang="en-US" sz="2800" dirty="0"/>
              <a:t>8:1-11</a:t>
            </a:r>
          </a:p>
          <a:p>
            <a:pPr marL="0" indent="0">
              <a:buNone/>
            </a:pPr>
            <a:r>
              <a:rPr lang="en-US" sz="3200" dirty="0" smtClean="0"/>
              <a:t>C. Rock or Sand.</a:t>
            </a:r>
            <a:endParaRPr lang="en-US" sz="3200" dirty="0"/>
          </a:p>
          <a:p>
            <a:r>
              <a:rPr lang="en-US" sz="2800" dirty="0" smtClean="0"/>
              <a:t>Matthew 7:24-27</a:t>
            </a:r>
            <a:endParaRPr lang="en-US" sz="2800" dirty="0"/>
          </a:p>
        </p:txBody>
      </p:sp>
    </p:spTree>
    <p:extLst>
      <p:ext uri="{BB962C8B-B14F-4D97-AF65-F5344CB8AC3E}">
        <p14:creationId xmlns:p14="http://schemas.microsoft.com/office/powerpoint/2010/main" val="28415404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My Will or Thy Will</a:t>
            </a:r>
            <a:endParaRPr lang="en-US" sz="6000" dirty="0"/>
          </a:p>
        </p:txBody>
      </p:sp>
      <p:sp>
        <p:nvSpPr>
          <p:cNvPr id="4" name="Content Placeholder 3"/>
          <p:cNvSpPr>
            <a:spLocks noGrp="1"/>
          </p:cNvSpPr>
          <p:nvPr>
            <p:ph sz="half" idx="1"/>
          </p:nvPr>
        </p:nvSpPr>
        <p:spPr/>
        <p:txBody>
          <a:bodyPr/>
          <a:lstStyle/>
          <a:p>
            <a:pPr marL="0" indent="0" algn="ctr">
              <a:buNone/>
            </a:pPr>
            <a:r>
              <a:rPr lang="en-US" sz="3200" b="1" dirty="0" smtClean="0"/>
              <a:t>Garden </a:t>
            </a:r>
            <a:r>
              <a:rPr lang="en-US" sz="3200" b="1" dirty="0"/>
              <a:t>of </a:t>
            </a:r>
            <a:r>
              <a:rPr lang="en-US" sz="3200" b="1" dirty="0" smtClean="0"/>
              <a:t>Eden</a:t>
            </a:r>
          </a:p>
          <a:p>
            <a:pPr marL="0" indent="0" algn="ctr">
              <a:buNone/>
            </a:pPr>
            <a:r>
              <a:rPr lang="en-US" sz="2800" i="1" dirty="0" smtClean="0"/>
              <a:t>(Genesis </a:t>
            </a:r>
            <a:r>
              <a:rPr lang="en-US" sz="2800" i="1" dirty="0"/>
              <a:t>2:8-3:24)</a:t>
            </a:r>
          </a:p>
          <a:p>
            <a:pPr marL="0" indent="0">
              <a:buNone/>
            </a:pPr>
            <a:endParaRPr lang="en-US" dirty="0"/>
          </a:p>
        </p:txBody>
      </p:sp>
      <p:sp>
        <p:nvSpPr>
          <p:cNvPr id="5" name="Content Placeholder 4"/>
          <p:cNvSpPr>
            <a:spLocks noGrp="1"/>
          </p:cNvSpPr>
          <p:nvPr>
            <p:ph sz="half" idx="2"/>
          </p:nvPr>
        </p:nvSpPr>
        <p:spPr/>
        <p:txBody>
          <a:bodyPr/>
          <a:lstStyle/>
          <a:p>
            <a:pPr marL="0" indent="0" algn="ctr">
              <a:buNone/>
            </a:pPr>
            <a:r>
              <a:rPr lang="en-US" sz="3200" b="1" dirty="0" smtClean="0"/>
              <a:t>Garden of Gethsemane </a:t>
            </a:r>
          </a:p>
          <a:p>
            <a:pPr marL="0" indent="0" algn="ctr">
              <a:buNone/>
            </a:pPr>
            <a:r>
              <a:rPr lang="en-US" sz="2800" i="1" dirty="0" smtClean="0"/>
              <a:t>(Mark 14:32-39; John 18:1-11)</a:t>
            </a:r>
          </a:p>
          <a:p>
            <a:pPr marL="0" indent="0" algn="ctr">
              <a:buNone/>
            </a:pPr>
            <a:endParaRPr lang="en-US"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23" t="6174" r="5639" b="5050"/>
          <a:stretch/>
        </p:blipFill>
        <p:spPr>
          <a:xfrm>
            <a:off x="1584102" y="3438659"/>
            <a:ext cx="3917188" cy="3000779"/>
          </a:xfrm>
          <a:prstGeom prst="rect">
            <a:avLst/>
          </a:prstGeom>
          <a:ln w="76200">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3913" t="3016" r="17482" b="3822"/>
          <a:stretch/>
        </p:blipFill>
        <p:spPr>
          <a:xfrm>
            <a:off x="6782209" y="3464419"/>
            <a:ext cx="3876541" cy="2975019"/>
          </a:xfrm>
          <a:prstGeom prst="rect">
            <a:avLst/>
          </a:prstGeom>
          <a:ln w="76200">
            <a:solidFill>
              <a:schemeClr val="tx1"/>
            </a:solidFill>
          </a:ln>
        </p:spPr>
      </p:pic>
    </p:spTree>
    <p:extLst>
      <p:ext uri="{BB962C8B-B14F-4D97-AF65-F5344CB8AC3E}">
        <p14:creationId xmlns:p14="http://schemas.microsoft.com/office/powerpoint/2010/main" val="11817638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Man Has Free Will</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1 Corinthians </a:t>
            </a:r>
            <a:r>
              <a:rPr lang="en-US" sz="3200" dirty="0"/>
              <a:t>10:13</a:t>
            </a:r>
          </a:p>
          <a:p>
            <a:endParaRPr lang="en-US" dirty="0"/>
          </a:p>
        </p:txBody>
      </p:sp>
    </p:spTree>
    <p:extLst>
      <p:ext uri="{BB962C8B-B14F-4D97-AF65-F5344CB8AC3E}">
        <p14:creationId xmlns:p14="http://schemas.microsoft.com/office/powerpoint/2010/main" val="5076787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Consequences</a:t>
            </a:r>
            <a:endParaRPr lang="en-US" sz="6000" dirty="0"/>
          </a:p>
        </p:txBody>
      </p:sp>
      <p:sp>
        <p:nvSpPr>
          <p:cNvPr id="3" name="Content Placeholder 2"/>
          <p:cNvSpPr>
            <a:spLocks noGrp="1"/>
          </p:cNvSpPr>
          <p:nvPr>
            <p:ph idx="1"/>
          </p:nvPr>
        </p:nvSpPr>
        <p:spPr>
          <a:xfrm>
            <a:off x="913795" y="1825606"/>
            <a:ext cx="10353762" cy="2926698"/>
          </a:xfrm>
        </p:spPr>
        <p:txBody>
          <a:bodyPr>
            <a:normAutofit fontScale="92500" lnSpcReduction="10000"/>
          </a:bodyPr>
          <a:lstStyle/>
          <a:p>
            <a:pPr marL="0" indent="0">
              <a:buNone/>
            </a:pPr>
            <a:r>
              <a:rPr lang="en-US" sz="3500" dirty="0" smtClean="0"/>
              <a:t>A. Garden Scenes. </a:t>
            </a:r>
            <a:endParaRPr lang="en-US" sz="3500" dirty="0"/>
          </a:p>
          <a:p>
            <a:r>
              <a:rPr lang="en-US" sz="2800" dirty="0" smtClean="0"/>
              <a:t>Romans </a:t>
            </a:r>
            <a:r>
              <a:rPr lang="en-US" sz="2800" dirty="0"/>
              <a:t>5:12-21</a:t>
            </a:r>
          </a:p>
          <a:p>
            <a:pPr marL="0" indent="0">
              <a:buNone/>
            </a:pPr>
            <a:r>
              <a:rPr lang="en-US" sz="3500" dirty="0" smtClean="0"/>
              <a:t>B. General </a:t>
            </a:r>
            <a:r>
              <a:rPr lang="en-US" sz="3500" dirty="0"/>
              <a:t>choice of God’s will or Our will.</a:t>
            </a:r>
          </a:p>
          <a:p>
            <a:r>
              <a:rPr lang="en-US" sz="2800" dirty="0" smtClean="0"/>
              <a:t>My Will</a:t>
            </a:r>
          </a:p>
          <a:p>
            <a:pPr lvl="1"/>
            <a:r>
              <a:rPr lang="en-US" sz="2400" dirty="0" smtClean="0"/>
              <a:t>Temporal </a:t>
            </a:r>
            <a:r>
              <a:rPr lang="en-US" sz="2400" dirty="0"/>
              <a:t>Pleasure – </a:t>
            </a:r>
            <a:r>
              <a:rPr lang="en-US" sz="2400" dirty="0" smtClean="0"/>
              <a:t>Matthew 6:19</a:t>
            </a:r>
            <a:endParaRPr lang="en-US" sz="2400" dirty="0"/>
          </a:p>
        </p:txBody>
      </p:sp>
    </p:spTree>
    <p:extLst>
      <p:ext uri="{BB962C8B-B14F-4D97-AF65-F5344CB8AC3E}">
        <p14:creationId xmlns:p14="http://schemas.microsoft.com/office/powerpoint/2010/main" val="31492903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Matthew </a:t>
            </a:r>
            <a:r>
              <a:rPr lang="en-US" sz="5400" dirty="0" smtClean="0"/>
              <a:t>6:19</a:t>
            </a:r>
            <a:endParaRPr lang="en-US" sz="5400" dirty="0"/>
          </a:p>
        </p:txBody>
      </p:sp>
      <p:sp>
        <p:nvSpPr>
          <p:cNvPr id="3" name="Content Placeholder 2"/>
          <p:cNvSpPr>
            <a:spLocks noGrp="1"/>
          </p:cNvSpPr>
          <p:nvPr>
            <p:ph idx="1"/>
          </p:nvPr>
        </p:nvSpPr>
        <p:spPr/>
        <p:txBody>
          <a:bodyPr/>
          <a:lstStyle/>
          <a:p>
            <a:pPr marL="0" indent="0">
              <a:buNone/>
            </a:pPr>
            <a:r>
              <a:rPr lang="en-US" sz="2800" dirty="0" smtClean="0"/>
              <a:t>Do </a:t>
            </a:r>
            <a:r>
              <a:rPr lang="en-US" sz="2800" dirty="0"/>
              <a:t>not lay up for yourselves treasures on earth, where moth and rust destroy and where thieves break in and </a:t>
            </a:r>
            <a:r>
              <a:rPr lang="en-US" sz="2800" dirty="0" smtClean="0"/>
              <a:t>steal.</a:t>
            </a:r>
            <a:endParaRPr lang="en-US" sz="2800" dirty="0"/>
          </a:p>
          <a:p>
            <a:endParaRPr lang="en-US" dirty="0"/>
          </a:p>
        </p:txBody>
      </p:sp>
    </p:spTree>
    <p:extLst>
      <p:ext uri="{BB962C8B-B14F-4D97-AF65-F5344CB8AC3E}">
        <p14:creationId xmlns:p14="http://schemas.microsoft.com/office/powerpoint/2010/main" val="3001384302"/>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Consequences</a:t>
            </a:r>
            <a:endParaRPr lang="en-US" sz="6000" dirty="0"/>
          </a:p>
        </p:txBody>
      </p:sp>
      <p:sp>
        <p:nvSpPr>
          <p:cNvPr id="3" name="Content Placeholder 2"/>
          <p:cNvSpPr>
            <a:spLocks noGrp="1"/>
          </p:cNvSpPr>
          <p:nvPr>
            <p:ph idx="1"/>
          </p:nvPr>
        </p:nvSpPr>
        <p:spPr>
          <a:xfrm>
            <a:off x="913795" y="1825605"/>
            <a:ext cx="10353762" cy="4459285"/>
          </a:xfrm>
        </p:spPr>
        <p:txBody>
          <a:bodyPr>
            <a:normAutofit fontScale="92500" lnSpcReduction="10000"/>
          </a:bodyPr>
          <a:lstStyle/>
          <a:p>
            <a:pPr marL="0" indent="0">
              <a:buNone/>
            </a:pPr>
            <a:r>
              <a:rPr lang="en-US" sz="3500" dirty="0" smtClean="0"/>
              <a:t>A. Garden Scenes. </a:t>
            </a:r>
            <a:endParaRPr lang="en-US" sz="3500" dirty="0"/>
          </a:p>
          <a:p>
            <a:r>
              <a:rPr lang="en-US" sz="2800" dirty="0" smtClean="0"/>
              <a:t>Romans </a:t>
            </a:r>
            <a:r>
              <a:rPr lang="en-US" sz="2800" dirty="0"/>
              <a:t>5:12-21</a:t>
            </a:r>
          </a:p>
          <a:p>
            <a:pPr marL="0" indent="0">
              <a:buNone/>
            </a:pPr>
            <a:r>
              <a:rPr lang="en-US" sz="3500" dirty="0" smtClean="0"/>
              <a:t>B. General </a:t>
            </a:r>
            <a:r>
              <a:rPr lang="en-US" sz="3500" dirty="0"/>
              <a:t>choice of God’s will or Our will.</a:t>
            </a:r>
          </a:p>
          <a:p>
            <a:r>
              <a:rPr lang="en-US" sz="2800" dirty="0" smtClean="0"/>
              <a:t>My Will</a:t>
            </a:r>
          </a:p>
          <a:p>
            <a:pPr lvl="1"/>
            <a:r>
              <a:rPr lang="en-US" sz="2400" dirty="0" smtClean="0"/>
              <a:t>Temporal </a:t>
            </a:r>
            <a:r>
              <a:rPr lang="en-US" sz="2400" dirty="0"/>
              <a:t>Pleasure – </a:t>
            </a:r>
            <a:r>
              <a:rPr lang="en-US" sz="2400" dirty="0" smtClean="0"/>
              <a:t>Matthew 6:19</a:t>
            </a:r>
            <a:endParaRPr lang="en-US" sz="2400" dirty="0"/>
          </a:p>
          <a:p>
            <a:pPr lvl="1"/>
            <a:r>
              <a:rPr lang="en-US" sz="2400" dirty="0" smtClean="0"/>
              <a:t>Eternal </a:t>
            </a:r>
            <a:r>
              <a:rPr lang="en-US" sz="2400" dirty="0"/>
              <a:t>Agony – Luke </a:t>
            </a:r>
            <a:r>
              <a:rPr lang="en-US" sz="2400" dirty="0" smtClean="0"/>
              <a:t>12:20-21</a:t>
            </a:r>
            <a:endParaRPr lang="en-US" sz="2400" dirty="0"/>
          </a:p>
          <a:p>
            <a:r>
              <a:rPr lang="en-US" sz="2800" dirty="0" smtClean="0"/>
              <a:t>Thy </a:t>
            </a:r>
            <a:r>
              <a:rPr lang="en-US" sz="2800" dirty="0"/>
              <a:t>Will</a:t>
            </a:r>
          </a:p>
          <a:p>
            <a:pPr lvl="1"/>
            <a:r>
              <a:rPr lang="en-US" sz="2400" dirty="0" smtClean="0"/>
              <a:t>Temporal Suffering </a:t>
            </a:r>
            <a:r>
              <a:rPr lang="en-US" sz="2400" dirty="0"/>
              <a:t>– </a:t>
            </a:r>
            <a:r>
              <a:rPr lang="en-US" sz="2400" dirty="0" smtClean="0"/>
              <a:t>Matthew 6:20</a:t>
            </a:r>
            <a:r>
              <a:rPr lang="en-US" sz="2400" dirty="0"/>
              <a:t>; Luke </a:t>
            </a:r>
            <a:r>
              <a:rPr lang="en-US" sz="2400" dirty="0" smtClean="0"/>
              <a:t>16:20-22</a:t>
            </a:r>
            <a:endParaRPr lang="en-US" sz="2400" dirty="0"/>
          </a:p>
        </p:txBody>
      </p:sp>
    </p:spTree>
    <p:extLst>
      <p:ext uri="{BB962C8B-B14F-4D97-AF65-F5344CB8AC3E}">
        <p14:creationId xmlns:p14="http://schemas.microsoft.com/office/powerpoint/2010/main" val="2563022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Matthew 6:20</a:t>
            </a:r>
          </a:p>
        </p:txBody>
      </p:sp>
      <p:sp>
        <p:nvSpPr>
          <p:cNvPr id="3" name="Content Placeholder 2"/>
          <p:cNvSpPr>
            <a:spLocks noGrp="1"/>
          </p:cNvSpPr>
          <p:nvPr>
            <p:ph idx="1"/>
          </p:nvPr>
        </p:nvSpPr>
        <p:spPr/>
        <p:txBody>
          <a:bodyPr/>
          <a:lstStyle/>
          <a:p>
            <a:pPr marL="0" indent="0">
              <a:buNone/>
            </a:pPr>
            <a:r>
              <a:rPr lang="en-US" sz="2800" dirty="0" smtClean="0"/>
              <a:t>But </a:t>
            </a:r>
            <a:r>
              <a:rPr lang="en-US" sz="2800" dirty="0"/>
              <a:t>lay up for yourselves treasures in heaven, where neither moth nor rust destroys and where thieves do not break in and steal.</a:t>
            </a:r>
          </a:p>
          <a:p>
            <a:endParaRPr lang="en-US" dirty="0"/>
          </a:p>
        </p:txBody>
      </p:sp>
    </p:spTree>
    <p:extLst>
      <p:ext uri="{BB962C8B-B14F-4D97-AF65-F5344CB8AC3E}">
        <p14:creationId xmlns:p14="http://schemas.microsoft.com/office/powerpoint/2010/main" val="339789954"/>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Consequences</a:t>
            </a:r>
            <a:endParaRPr lang="en-US" sz="6000" dirty="0"/>
          </a:p>
        </p:txBody>
      </p:sp>
      <p:sp>
        <p:nvSpPr>
          <p:cNvPr id="3" name="Content Placeholder 2"/>
          <p:cNvSpPr>
            <a:spLocks noGrp="1"/>
          </p:cNvSpPr>
          <p:nvPr>
            <p:ph idx="1"/>
          </p:nvPr>
        </p:nvSpPr>
        <p:spPr>
          <a:xfrm>
            <a:off x="913795" y="1825605"/>
            <a:ext cx="10353762" cy="4761936"/>
          </a:xfrm>
        </p:spPr>
        <p:txBody>
          <a:bodyPr>
            <a:normAutofit fontScale="92500" lnSpcReduction="10000"/>
          </a:bodyPr>
          <a:lstStyle/>
          <a:p>
            <a:pPr marL="0" indent="0">
              <a:buNone/>
            </a:pPr>
            <a:r>
              <a:rPr lang="en-US" sz="3500" dirty="0" smtClean="0"/>
              <a:t>A. Garden Scenes. </a:t>
            </a:r>
            <a:endParaRPr lang="en-US" sz="3500" dirty="0"/>
          </a:p>
          <a:p>
            <a:r>
              <a:rPr lang="en-US" sz="2800" dirty="0" smtClean="0"/>
              <a:t>Romans </a:t>
            </a:r>
            <a:r>
              <a:rPr lang="en-US" sz="2800" dirty="0"/>
              <a:t>5:12-21</a:t>
            </a:r>
          </a:p>
          <a:p>
            <a:pPr marL="0" indent="0">
              <a:buNone/>
            </a:pPr>
            <a:r>
              <a:rPr lang="en-US" sz="3500" dirty="0" smtClean="0"/>
              <a:t>B. General </a:t>
            </a:r>
            <a:r>
              <a:rPr lang="en-US" sz="3500" dirty="0"/>
              <a:t>choice of God’s will or Our will.</a:t>
            </a:r>
          </a:p>
          <a:p>
            <a:r>
              <a:rPr lang="en-US" sz="2800" dirty="0" smtClean="0"/>
              <a:t>My Will</a:t>
            </a:r>
          </a:p>
          <a:p>
            <a:pPr lvl="1"/>
            <a:r>
              <a:rPr lang="en-US" sz="2400" dirty="0" smtClean="0"/>
              <a:t>Temporal </a:t>
            </a:r>
            <a:r>
              <a:rPr lang="en-US" sz="2400" dirty="0"/>
              <a:t>Pleasure – </a:t>
            </a:r>
            <a:r>
              <a:rPr lang="en-US" sz="2400" dirty="0" smtClean="0"/>
              <a:t>Matthew 6:19</a:t>
            </a:r>
            <a:endParaRPr lang="en-US" sz="2400" dirty="0"/>
          </a:p>
          <a:p>
            <a:pPr lvl="1"/>
            <a:r>
              <a:rPr lang="en-US" sz="2400" dirty="0" smtClean="0"/>
              <a:t>Eternal </a:t>
            </a:r>
            <a:r>
              <a:rPr lang="en-US" sz="2400" dirty="0"/>
              <a:t>Agony – Luke </a:t>
            </a:r>
            <a:r>
              <a:rPr lang="en-US" sz="2400" dirty="0" smtClean="0"/>
              <a:t>12:20-21</a:t>
            </a:r>
            <a:endParaRPr lang="en-US" sz="2400" dirty="0"/>
          </a:p>
          <a:p>
            <a:r>
              <a:rPr lang="en-US" sz="2800" dirty="0" smtClean="0"/>
              <a:t>Thy </a:t>
            </a:r>
            <a:r>
              <a:rPr lang="en-US" sz="2800" dirty="0"/>
              <a:t>Will</a:t>
            </a:r>
          </a:p>
          <a:p>
            <a:pPr lvl="1"/>
            <a:r>
              <a:rPr lang="en-US" sz="2400" dirty="0" smtClean="0"/>
              <a:t>Temporal Suffering </a:t>
            </a:r>
            <a:r>
              <a:rPr lang="en-US" sz="2400" dirty="0"/>
              <a:t>– </a:t>
            </a:r>
            <a:r>
              <a:rPr lang="en-US" sz="2400" dirty="0" smtClean="0"/>
              <a:t>Matthew 6:20</a:t>
            </a:r>
            <a:r>
              <a:rPr lang="en-US" sz="2400" dirty="0"/>
              <a:t>; Luke 16:20-22</a:t>
            </a:r>
          </a:p>
          <a:p>
            <a:pPr lvl="1"/>
            <a:r>
              <a:rPr lang="en-US" sz="2400" dirty="0" smtClean="0"/>
              <a:t>Eternal </a:t>
            </a:r>
            <a:r>
              <a:rPr lang="en-US" sz="2400" dirty="0"/>
              <a:t>Salvation – Luke </a:t>
            </a:r>
            <a:r>
              <a:rPr lang="en-US" sz="2400" dirty="0" smtClean="0"/>
              <a:t>16:25</a:t>
            </a:r>
            <a:endParaRPr lang="en-US" sz="2400" dirty="0"/>
          </a:p>
        </p:txBody>
      </p:sp>
    </p:spTree>
    <p:extLst>
      <p:ext uri="{BB962C8B-B14F-4D97-AF65-F5344CB8AC3E}">
        <p14:creationId xmlns:p14="http://schemas.microsoft.com/office/powerpoint/2010/main" val="24807523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1 Corinthians </a:t>
            </a:r>
            <a:r>
              <a:rPr lang="en-US" sz="5400" dirty="0" smtClean="0"/>
              <a:t>10:13</a:t>
            </a:r>
            <a:endParaRPr lang="en-US" sz="5400" dirty="0"/>
          </a:p>
        </p:txBody>
      </p:sp>
      <p:sp>
        <p:nvSpPr>
          <p:cNvPr id="3" name="Content Placeholder 2"/>
          <p:cNvSpPr>
            <a:spLocks noGrp="1"/>
          </p:cNvSpPr>
          <p:nvPr>
            <p:ph idx="1"/>
          </p:nvPr>
        </p:nvSpPr>
        <p:spPr/>
        <p:txBody>
          <a:bodyPr/>
          <a:lstStyle/>
          <a:p>
            <a:pPr marL="0" indent="0">
              <a:buNone/>
            </a:pPr>
            <a:r>
              <a:rPr lang="en-US" sz="2800" dirty="0" smtClean="0"/>
              <a:t>No </a:t>
            </a:r>
            <a:r>
              <a:rPr lang="en-US" sz="2800" dirty="0"/>
              <a:t>temptation has overtaken you except such as is common to man; but God is faithful, who will not allow you to be tempted beyond what you are able, but with the temptation will also make the way of escape, that you may be able to bear it.</a:t>
            </a:r>
          </a:p>
          <a:p>
            <a:endParaRPr lang="en-US" dirty="0"/>
          </a:p>
        </p:txBody>
      </p:sp>
    </p:spTree>
    <p:extLst>
      <p:ext uri="{BB962C8B-B14F-4D97-AF65-F5344CB8AC3E}">
        <p14:creationId xmlns:p14="http://schemas.microsoft.com/office/powerpoint/2010/main" val="108805177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Man Has Free Will</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1 Corinthians </a:t>
            </a:r>
            <a:r>
              <a:rPr lang="en-US" sz="3200" dirty="0"/>
              <a:t>10:13</a:t>
            </a:r>
          </a:p>
          <a:p>
            <a:r>
              <a:rPr lang="en-US" sz="3200" dirty="0" smtClean="0"/>
              <a:t>Philippians 2:12-13</a:t>
            </a:r>
            <a:endParaRPr lang="en-US" sz="3200" dirty="0"/>
          </a:p>
          <a:p>
            <a:endParaRPr lang="en-US" dirty="0"/>
          </a:p>
        </p:txBody>
      </p:sp>
    </p:spTree>
    <p:extLst>
      <p:ext uri="{BB962C8B-B14F-4D97-AF65-F5344CB8AC3E}">
        <p14:creationId xmlns:p14="http://schemas.microsoft.com/office/powerpoint/2010/main" val="3901746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Philippians </a:t>
            </a:r>
            <a:r>
              <a:rPr lang="en-US" sz="5400" dirty="0" smtClean="0"/>
              <a:t>2:12-13</a:t>
            </a:r>
            <a:endParaRPr lang="en-US" sz="5400" dirty="0"/>
          </a:p>
        </p:txBody>
      </p:sp>
      <p:sp>
        <p:nvSpPr>
          <p:cNvPr id="3" name="Content Placeholder 2"/>
          <p:cNvSpPr>
            <a:spLocks noGrp="1"/>
          </p:cNvSpPr>
          <p:nvPr>
            <p:ph idx="1"/>
          </p:nvPr>
        </p:nvSpPr>
        <p:spPr/>
        <p:txBody>
          <a:bodyPr/>
          <a:lstStyle/>
          <a:p>
            <a:pPr marL="0" indent="0">
              <a:buNone/>
            </a:pPr>
            <a:r>
              <a:rPr lang="en-US" sz="2800" dirty="0" smtClean="0"/>
              <a:t>Therefore</a:t>
            </a:r>
            <a:r>
              <a:rPr lang="en-US" sz="2800" dirty="0"/>
              <a:t>, my beloved, as you have always obeyed, not as in my presence only, but now much more in my absence, work out your own salvation with fear and </a:t>
            </a:r>
            <a:r>
              <a:rPr lang="en-US" sz="2800" dirty="0" smtClean="0"/>
              <a:t>trembling; </a:t>
            </a:r>
            <a:r>
              <a:rPr lang="en-US" sz="2800" baseline="30000" dirty="0" smtClean="0"/>
              <a:t>13 </a:t>
            </a:r>
            <a:r>
              <a:rPr lang="en-US" sz="2800" dirty="0" smtClean="0"/>
              <a:t>for </a:t>
            </a:r>
            <a:r>
              <a:rPr lang="en-US" sz="2800" dirty="0"/>
              <a:t>it is God who works in you both to will and to do for His good pleasure.</a:t>
            </a:r>
          </a:p>
          <a:p>
            <a:endParaRPr lang="en-US" dirty="0"/>
          </a:p>
        </p:txBody>
      </p:sp>
    </p:spTree>
    <p:extLst>
      <p:ext uri="{BB962C8B-B14F-4D97-AF65-F5344CB8AC3E}">
        <p14:creationId xmlns:p14="http://schemas.microsoft.com/office/powerpoint/2010/main" val="193639182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Man Has Free Will</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1 Corinthians </a:t>
            </a:r>
            <a:r>
              <a:rPr lang="en-US" sz="3200" dirty="0"/>
              <a:t>10:13</a:t>
            </a:r>
          </a:p>
          <a:p>
            <a:r>
              <a:rPr lang="en-US" sz="3200" dirty="0" smtClean="0"/>
              <a:t>Philippians 2:12-13</a:t>
            </a:r>
            <a:endParaRPr lang="en-US" sz="3200" dirty="0"/>
          </a:p>
          <a:p>
            <a:r>
              <a:rPr lang="en-US" sz="3200" dirty="0" smtClean="0"/>
              <a:t>2 </a:t>
            </a:r>
            <a:r>
              <a:rPr lang="en-US" sz="3200" dirty="0"/>
              <a:t>Peter 3:9; </a:t>
            </a:r>
            <a:r>
              <a:rPr lang="en-US" sz="3200" dirty="0" smtClean="0"/>
              <a:t>Matthew </a:t>
            </a:r>
            <a:r>
              <a:rPr lang="en-US" sz="3200" dirty="0"/>
              <a:t>7:13-14</a:t>
            </a:r>
          </a:p>
          <a:p>
            <a:endParaRPr lang="en-US" dirty="0"/>
          </a:p>
        </p:txBody>
      </p:sp>
    </p:spTree>
    <p:extLst>
      <p:ext uri="{BB962C8B-B14F-4D97-AF65-F5344CB8AC3E}">
        <p14:creationId xmlns:p14="http://schemas.microsoft.com/office/powerpoint/2010/main" val="26159821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5400" dirty="0"/>
              <a:t>2 Peter </a:t>
            </a:r>
            <a:r>
              <a:rPr lang="sv-SE" sz="5400" dirty="0" smtClean="0"/>
              <a:t>3:9</a:t>
            </a:r>
            <a:endParaRPr lang="en-US" sz="5400" dirty="0"/>
          </a:p>
        </p:txBody>
      </p:sp>
      <p:sp>
        <p:nvSpPr>
          <p:cNvPr id="3" name="Content Placeholder 2"/>
          <p:cNvSpPr>
            <a:spLocks noGrp="1"/>
          </p:cNvSpPr>
          <p:nvPr>
            <p:ph idx="1"/>
          </p:nvPr>
        </p:nvSpPr>
        <p:spPr/>
        <p:txBody>
          <a:bodyPr/>
          <a:lstStyle/>
          <a:p>
            <a:pPr marL="0" indent="0">
              <a:buNone/>
            </a:pPr>
            <a:r>
              <a:rPr lang="en-US" sz="2800" dirty="0" smtClean="0"/>
              <a:t>The </a:t>
            </a:r>
            <a:r>
              <a:rPr lang="en-US" sz="2800" dirty="0"/>
              <a:t>Lord is not slack concerning His promise, as some count slackness, but is longsuffering toward us, not willing that any should perish but that all should come to repentance.</a:t>
            </a:r>
          </a:p>
          <a:p>
            <a:endParaRPr lang="en-US" dirty="0"/>
          </a:p>
        </p:txBody>
      </p:sp>
    </p:spTree>
    <p:extLst>
      <p:ext uri="{BB962C8B-B14F-4D97-AF65-F5344CB8AC3E}">
        <p14:creationId xmlns:p14="http://schemas.microsoft.com/office/powerpoint/2010/main" val="422703774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Matthew </a:t>
            </a:r>
            <a:r>
              <a:rPr lang="en-US" sz="5400" dirty="0" smtClean="0"/>
              <a:t>7:13-14</a:t>
            </a:r>
            <a:endParaRPr lang="en-US" sz="5400" dirty="0"/>
          </a:p>
        </p:txBody>
      </p:sp>
      <p:sp>
        <p:nvSpPr>
          <p:cNvPr id="3" name="Content Placeholder 2"/>
          <p:cNvSpPr>
            <a:spLocks noGrp="1"/>
          </p:cNvSpPr>
          <p:nvPr>
            <p:ph idx="1"/>
          </p:nvPr>
        </p:nvSpPr>
        <p:spPr/>
        <p:txBody>
          <a:bodyPr/>
          <a:lstStyle/>
          <a:p>
            <a:pPr marL="0" indent="0">
              <a:buNone/>
            </a:pPr>
            <a:r>
              <a:rPr lang="en-US" sz="2800" dirty="0" smtClean="0"/>
              <a:t>Enter </a:t>
            </a:r>
            <a:r>
              <a:rPr lang="en-US" sz="2800" dirty="0"/>
              <a:t>by the narrow gate; for wide is the gate and broad is the way that leads to destruction, and there are many who go in by </a:t>
            </a:r>
            <a:r>
              <a:rPr lang="en-US" sz="2800" dirty="0" smtClean="0"/>
              <a:t>it. </a:t>
            </a:r>
            <a:r>
              <a:rPr lang="en-US" sz="2800" baseline="30000" dirty="0" smtClean="0"/>
              <a:t>14 </a:t>
            </a:r>
            <a:r>
              <a:rPr lang="en-US" sz="2800" dirty="0" smtClean="0"/>
              <a:t>Because </a:t>
            </a:r>
            <a:r>
              <a:rPr lang="en-US" sz="2800" dirty="0"/>
              <a:t>narrow is the gate and difficult is the way which leads to life, and there are few who find it.</a:t>
            </a:r>
          </a:p>
          <a:p>
            <a:endParaRPr lang="en-US" dirty="0"/>
          </a:p>
        </p:txBody>
      </p:sp>
    </p:spTree>
    <p:extLst>
      <p:ext uri="{BB962C8B-B14F-4D97-AF65-F5344CB8AC3E}">
        <p14:creationId xmlns:p14="http://schemas.microsoft.com/office/powerpoint/2010/main" val="351033560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Man Has Free Will</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1 Corinthians </a:t>
            </a:r>
            <a:r>
              <a:rPr lang="en-US" sz="3200" dirty="0"/>
              <a:t>10:13</a:t>
            </a:r>
          </a:p>
          <a:p>
            <a:r>
              <a:rPr lang="en-US" sz="3200" dirty="0" smtClean="0"/>
              <a:t>Philippians 2:12-13</a:t>
            </a:r>
            <a:endParaRPr lang="en-US" sz="3200" dirty="0"/>
          </a:p>
          <a:p>
            <a:r>
              <a:rPr lang="en-US" sz="3200" dirty="0" smtClean="0"/>
              <a:t>2 </a:t>
            </a:r>
            <a:r>
              <a:rPr lang="en-US" sz="3200" dirty="0"/>
              <a:t>Peter 3:9; </a:t>
            </a:r>
            <a:r>
              <a:rPr lang="en-US" sz="3200" dirty="0" smtClean="0"/>
              <a:t>Matthew </a:t>
            </a:r>
            <a:r>
              <a:rPr lang="en-US" sz="3200" dirty="0"/>
              <a:t>7:13-14</a:t>
            </a:r>
          </a:p>
          <a:p>
            <a:r>
              <a:rPr lang="en-US" sz="3200" dirty="0" smtClean="0"/>
              <a:t>Deuteronomy </a:t>
            </a:r>
            <a:r>
              <a:rPr lang="en-US" sz="3200" dirty="0"/>
              <a:t>30:19-20; Joshua 24:14-15</a:t>
            </a:r>
          </a:p>
          <a:p>
            <a:endParaRPr lang="en-US" dirty="0"/>
          </a:p>
        </p:txBody>
      </p:sp>
    </p:spTree>
    <p:extLst>
      <p:ext uri="{BB962C8B-B14F-4D97-AF65-F5344CB8AC3E}">
        <p14:creationId xmlns:p14="http://schemas.microsoft.com/office/powerpoint/2010/main" val="2814625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100</TotalTime>
  <Words>1722</Words>
  <Application>Microsoft Office PowerPoint</Application>
  <PresentationFormat>Widescreen</PresentationFormat>
  <Paragraphs>216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Bookman Old Style</vt:lpstr>
      <vt:lpstr>Calibri</vt:lpstr>
      <vt:lpstr>Rockwell</vt:lpstr>
      <vt:lpstr>Damask</vt:lpstr>
      <vt:lpstr>My Will</vt:lpstr>
      <vt:lpstr>Man Has Free Will</vt:lpstr>
      <vt:lpstr>1 Corinthians 10:13</vt:lpstr>
      <vt:lpstr>Man Has Free Will</vt:lpstr>
      <vt:lpstr>Philippians 2:12-13</vt:lpstr>
      <vt:lpstr>Man Has Free Will</vt:lpstr>
      <vt:lpstr>2 Peter 3:9</vt:lpstr>
      <vt:lpstr>Matthew 7:13-14</vt:lpstr>
      <vt:lpstr>Man Has Free Will</vt:lpstr>
      <vt:lpstr>Deuteronomy 30:19-20</vt:lpstr>
      <vt:lpstr>Joshua 24:14-15</vt:lpstr>
      <vt:lpstr>Man Has Free Will</vt:lpstr>
      <vt:lpstr>Two Choices</vt:lpstr>
      <vt:lpstr>John 8:12</vt:lpstr>
      <vt:lpstr>John 3:19</vt:lpstr>
      <vt:lpstr>Two Choices</vt:lpstr>
      <vt:lpstr>John 6:63</vt:lpstr>
      <vt:lpstr>Two Choices</vt:lpstr>
      <vt:lpstr>My Will or Thy Will</vt:lpstr>
      <vt:lpstr>Consequences</vt:lpstr>
      <vt:lpstr>Matthew 6:19</vt:lpstr>
      <vt:lpstr>Consequences</vt:lpstr>
      <vt:lpstr>Matthew 6:20</vt:lpstr>
      <vt:lpstr>Consequences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Will</dc:title>
  <dc:creator>Jeremiah Cox</dc:creator>
  <cp:lastModifiedBy>Jeremiah Cox</cp:lastModifiedBy>
  <cp:revision>15</cp:revision>
  <dcterms:created xsi:type="dcterms:W3CDTF">2013-12-13T23:14:19Z</dcterms:created>
  <dcterms:modified xsi:type="dcterms:W3CDTF">2013-12-15T03:49:55Z</dcterms:modified>
</cp:coreProperties>
</file>