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65" r:id="rId2"/>
    <p:sldId id="256" r:id="rId3"/>
    <p:sldId id="257" r:id="rId4"/>
    <p:sldId id="258" r:id="rId5"/>
    <p:sldId id="259" r:id="rId6"/>
    <p:sldId id="261" r:id="rId7"/>
    <p:sldId id="260" r:id="rId8"/>
    <p:sldId id="262" r:id="rId9"/>
    <p:sldId id="263" r:id="rId10"/>
    <p:sldId id="264" r:id="rId11"/>
  </p:sldIdLst>
  <p:sldSz cx="9144000" cy="6858000" type="screen4x3"/>
  <p:notesSz cx="6858000" cy="9144000"/>
  <p:embeddedFontLst>
    <p:embeddedFont>
      <p:font typeface="Vivaldi" panose="03020602050506090804" pitchFamily="66" charset="0"/>
      <p:italic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AD82-E2B0-4A8C-BCE7-EFB42DA123E5}" type="datetimeFigureOut">
              <a:rPr lang="en-US" smtClean="0"/>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47932-0A47-4EDF-818E-EB513703CAAB}" type="slidenum">
              <a:rPr lang="en-US" smtClean="0"/>
              <a:t>‹#›</a:t>
            </a:fld>
            <a:endParaRPr lang="en-US"/>
          </a:p>
        </p:txBody>
      </p:sp>
    </p:spTree>
    <p:extLst>
      <p:ext uri="{BB962C8B-B14F-4D97-AF65-F5344CB8AC3E}">
        <p14:creationId xmlns:p14="http://schemas.microsoft.com/office/powerpoint/2010/main" val="95034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The bible warns us about being led away by false doctrine (</a:t>
            </a:r>
            <a:r>
              <a:rPr lang="en-US" b="1" dirty="0"/>
              <a:t>cf. Matthew 16:5-12</a:t>
            </a:r>
            <a:r>
              <a:rPr lang="en-US" dirty="0"/>
              <a:t> – Soon after feeding the four thousand).</a:t>
            </a:r>
          </a:p>
          <a:p>
            <a:pPr marL="628650" lvl="1" indent="-171450">
              <a:buFont typeface="Arial" panose="020B0604020202020204" pitchFamily="34" charset="0"/>
              <a:buChar char="•"/>
            </a:pPr>
            <a:r>
              <a:rPr lang="en-US" dirty="0"/>
              <a:t>False doctrine is described as leaven. </a:t>
            </a:r>
          </a:p>
          <a:p>
            <a:pPr marL="628650" lvl="1" indent="-171450">
              <a:buFont typeface="Arial" panose="020B0604020202020204" pitchFamily="34" charset="0"/>
              <a:buChar char="•"/>
            </a:pPr>
            <a:r>
              <a:rPr lang="en-US" dirty="0"/>
              <a:t>It only takes a small amount of leaven to affect the whole lump – </a:t>
            </a:r>
            <a:r>
              <a:rPr lang="en-US" b="1" i="1" dirty="0"/>
              <a:t>“A little leaven leavens the whole lump” (Galatians 5:9)</a:t>
            </a:r>
            <a:r>
              <a:rPr lang="en-US" dirty="0"/>
              <a:t>.</a:t>
            </a:r>
          </a:p>
          <a:p>
            <a:pPr marL="628650" lvl="1" indent="-171450">
              <a:buFont typeface="Arial" panose="020B0604020202020204" pitchFamily="34" charset="0"/>
              <a:buChar char="•"/>
            </a:pPr>
            <a:r>
              <a:rPr lang="en-US" dirty="0"/>
              <a:t>It is often discreet, as is leaven. It can slowly pass through under the radar until its true damage is shown.</a:t>
            </a:r>
          </a:p>
          <a:p>
            <a:pPr marL="171450" lvl="0" indent="-171450">
              <a:buFont typeface="Arial" panose="020B0604020202020204" pitchFamily="34" charset="0"/>
              <a:buChar char="•"/>
            </a:pPr>
            <a:r>
              <a:rPr lang="en-US" dirty="0"/>
              <a:t>False doctrine sounds good, but is in actuality harmful </a:t>
            </a:r>
            <a:r>
              <a:rPr lang="en-US" b="1" dirty="0"/>
              <a:t>(cf. 2 Peter 2:18-19</a:t>
            </a:r>
            <a:r>
              <a:rPr lang="en-US" dirty="0"/>
              <a:t> – The Gnostic’s doctrine appealed to the carnal mind, as does all false doctrine.)</a:t>
            </a:r>
          </a:p>
          <a:p>
            <a:pPr marL="171450" lvl="0" indent="-171450">
              <a:buFont typeface="Arial" panose="020B0604020202020204" pitchFamily="34" charset="0"/>
              <a:buChar char="•"/>
            </a:pPr>
            <a:r>
              <a:rPr lang="en-US" dirty="0"/>
              <a:t>No matter how good it sounds, if it is not from God it does not pertain to life and is not a good news </a:t>
            </a:r>
            <a:r>
              <a:rPr lang="en-US" b="1" dirty="0"/>
              <a:t>(cf. Galatians 1:6-9</a:t>
            </a:r>
            <a:r>
              <a:rPr lang="en-US" dirty="0"/>
              <a:t>).</a:t>
            </a:r>
          </a:p>
          <a:p>
            <a:pPr marL="171450" lvl="0" indent="-171450">
              <a:buFont typeface="Arial" panose="020B0604020202020204" pitchFamily="34" charset="0"/>
              <a:buChar char="•"/>
            </a:pPr>
            <a:r>
              <a:rPr lang="en-US" dirty="0"/>
              <a:t>Christians must constantly search the scriptures to ensure they hold to the truth. </a:t>
            </a:r>
            <a:r>
              <a:rPr lang="en-US" b="1" dirty="0"/>
              <a:t>Denominational concepts pose a threat to the church. I would warn that some Calvinistic thoughts and ideas are being conjured up in the minds of some Christians. This is dangerous!</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2</a:t>
            </a:fld>
            <a:endParaRPr lang="en-US"/>
          </a:p>
        </p:txBody>
      </p:sp>
    </p:spTree>
    <p:extLst>
      <p:ext uri="{BB962C8B-B14F-4D97-AF65-F5344CB8AC3E}">
        <p14:creationId xmlns:p14="http://schemas.microsoft.com/office/powerpoint/2010/main" val="20367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47932-0A47-4EDF-818E-EB513703CAAB}" type="slidenum">
              <a:rPr lang="en-US" smtClean="0"/>
              <a:t>3</a:t>
            </a:fld>
            <a:endParaRPr lang="en-US"/>
          </a:p>
        </p:txBody>
      </p:sp>
    </p:spTree>
    <p:extLst>
      <p:ext uri="{BB962C8B-B14F-4D97-AF65-F5344CB8AC3E}">
        <p14:creationId xmlns:p14="http://schemas.microsoft.com/office/powerpoint/2010/main" val="403155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God’s promises are given to </a:t>
            </a:r>
            <a:r>
              <a:rPr lang="en-US" b="1" i="1" dirty="0"/>
              <a:t>men of faith</a:t>
            </a:r>
            <a:r>
              <a:rPr lang="en-US" dirty="0"/>
              <a:t> (Not perfect obedience to the law – this is impossible for fallible man) (</a:t>
            </a:r>
            <a:r>
              <a:rPr lang="en-US" b="1" dirty="0"/>
              <a:t>cf. Hebrews 11:6</a:t>
            </a:r>
            <a:r>
              <a:rPr lang="en-US" dirty="0"/>
              <a:t>).</a:t>
            </a:r>
          </a:p>
          <a:p>
            <a:pPr marL="1085850" lvl="2" indent="-171450">
              <a:buFont typeface="Arial" panose="020B0604020202020204" pitchFamily="34" charset="0"/>
              <a:buChar char="•"/>
            </a:pPr>
            <a:r>
              <a:rPr lang="en-US" b="1" i="1" dirty="0"/>
              <a:t>The entire chapter of Hebrews is filled with exemplars of faith who died with the surety of hope for the promise of God. They were imperfect.</a:t>
            </a:r>
            <a:endParaRPr lang="en-US" dirty="0"/>
          </a:p>
          <a:p>
            <a:pPr marL="628650" lvl="1" indent="-171450">
              <a:buFont typeface="Arial" panose="020B0604020202020204" pitchFamily="34" charset="0"/>
              <a:buChar char="•"/>
            </a:pPr>
            <a:r>
              <a:rPr lang="en-US" b="1" i="1" dirty="0"/>
              <a:t>“For You do not desire sacrifice, or else I would give it; You do not delight in burnt offering. The sacrifices of God are a broken spirit, a broken and a contrite heart – These, O God, You will not despise” (Psalm 51:16-17)</a:t>
            </a:r>
            <a:r>
              <a:rPr lang="en-US" dirty="0"/>
              <a:t>.</a:t>
            </a:r>
          </a:p>
          <a:p>
            <a:pPr marL="1085850" lvl="2" indent="-171450">
              <a:buFont typeface="Arial" panose="020B0604020202020204" pitchFamily="34" charset="0"/>
              <a:buChar char="•"/>
            </a:pPr>
            <a:r>
              <a:rPr lang="en-US" dirty="0"/>
              <a:t>David was a “man after God’s own heart,” but was far from perfect.</a:t>
            </a:r>
          </a:p>
          <a:p>
            <a:pPr marL="1085850" lvl="2" indent="-171450">
              <a:buFont typeface="Arial" panose="020B0604020202020204" pitchFamily="34" charset="0"/>
              <a:buChar char="•"/>
            </a:pPr>
            <a:r>
              <a:rPr lang="en-US" dirty="0"/>
              <a:t>Righteousness through works of the law is not God’s plan (</a:t>
            </a:r>
            <a:r>
              <a:rPr lang="en-US" b="1" dirty="0"/>
              <a:t>cf. Romans 9:31-32).</a:t>
            </a:r>
            <a:endParaRPr lang="en-US" dirty="0"/>
          </a:p>
          <a:p>
            <a:pPr marL="628650" lvl="1" indent="-171450">
              <a:buFont typeface="Arial" panose="020B0604020202020204" pitchFamily="34" charset="0"/>
              <a:buChar char="•"/>
            </a:pPr>
            <a:r>
              <a:rPr lang="en-US" b="1" dirty="0"/>
              <a:t>However, God has made provision for us to attain our OWN righteousness. Not Christ’s. </a:t>
            </a:r>
            <a:endParaRPr lang="en-US" dirty="0"/>
          </a:p>
          <a:p>
            <a:pPr marL="171450" lvl="0" indent="-171450">
              <a:buFont typeface="Arial" panose="020B0604020202020204" pitchFamily="34" charset="0"/>
              <a:buChar char="•"/>
            </a:pPr>
            <a:r>
              <a:rPr lang="en-US" dirty="0"/>
              <a:t>The whole idea of the substitutionary life of Christ is that His perfect life is the substitute for ours. In other words, what we do is not the focus of God, but what Christ did.</a:t>
            </a:r>
          </a:p>
          <a:p>
            <a:pPr marL="628650" lvl="1" indent="-171450">
              <a:buFont typeface="Arial" panose="020B0604020202020204" pitchFamily="34" charset="0"/>
              <a:buChar char="•"/>
            </a:pPr>
            <a:r>
              <a:rPr lang="en-US" b="1" i="1" dirty="0"/>
              <a:t>“Fear God and keep His commandments, for this is man’s all. For God will bring every work into judgment, including every secret thing, whether good or evil” (Ecclesiastes 12:13-14).</a:t>
            </a:r>
            <a:endParaRPr lang="en-US" dirty="0"/>
          </a:p>
          <a:p>
            <a:pPr marL="1085850" lvl="2" indent="-171450">
              <a:buFont typeface="Arial" panose="020B0604020202020204" pitchFamily="34" charset="0"/>
              <a:buChar char="•"/>
            </a:pPr>
            <a:r>
              <a:rPr lang="en-US" dirty="0"/>
              <a:t>Ever work is that of MAN, not Christ.</a:t>
            </a:r>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4</a:t>
            </a:fld>
            <a:endParaRPr lang="en-US"/>
          </a:p>
        </p:txBody>
      </p:sp>
    </p:spTree>
    <p:extLst>
      <p:ext uri="{BB962C8B-B14F-4D97-AF65-F5344CB8AC3E}">
        <p14:creationId xmlns:p14="http://schemas.microsoft.com/office/powerpoint/2010/main" val="129928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proof text. </a:t>
            </a:r>
            <a:r>
              <a:rPr lang="en-US" b="1" dirty="0"/>
              <a:t>(cf. Romans 5:18-21)</a:t>
            </a:r>
            <a:r>
              <a:rPr lang="en-US" dirty="0"/>
              <a:t>.</a:t>
            </a:r>
          </a:p>
          <a:p>
            <a:pPr marL="171450" lvl="0" indent="-171450">
              <a:buFont typeface="Arial" panose="020B0604020202020204" pitchFamily="34" charset="0"/>
              <a:buChar char="•"/>
            </a:pPr>
            <a:r>
              <a:rPr lang="en-US" dirty="0"/>
              <a:t>The apostle Paul is drawing a parallel between Adam and Christ.</a:t>
            </a:r>
          </a:p>
          <a:p>
            <a:pPr marL="171450" lvl="0" indent="-171450">
              <a:buFont typeface="Arial" panose="020B0604020202020204" pitchFamily="34" charset="0"/>
              <a:buChar char="•"/>
            </a:pPr>
            <a:r>
              <a:rPr lang="en-US" b="1" i="1" dirty="0"/>
              <a:t>Is the parallel between Adam’s LIFE of disobedience – harming man, and Christ’s LIFE of obedience – a substitute for man?</a:t>
            </a:r>
            <a:endParaRPr lang="en-US" dirty="0"/>
          </a:p>
          <a:p>
            <a:pPr marL="171450" lvl="0" indent="-171450">
              <a:buFont typeface="Arial" panose="020B0604020202020204" pitchFamily="34" charset="0"/>
              <a:buChar char="•"/>
            </a:pPr>
            <a:r>
              <a:rPr lang="en-US" dirty="0"/>
              <a:t>The text does not read this way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(v. 18)</a:t>
            </a:r>
            <a:r>
              <a:rPr lang="en-US" dirty="0"/>
              <a:t> – </a:t>
            </a:r>
            <a:r>
              <a:rPr lang="en-US" b="1" i="1" dirty="0"/>
              <a:t>“one man’s offense”</a:t>
            </a:r>
            <a:r>
              <a:rPr lang="en-US" dirty="0"/>
              <a:t> (Singular – one act); </a:t>
            </a:r>
            <a:r>
              <a:rPr lang="en-US" b="1" i="1" dirty="0"/>
              <a:t>“one Man’s righteous act”</a:t>
            </a:r>
            <a:r>
              <a:rPr lang="en-US" dirty="0"/>
              <a:t> (Singular – one act).</a:t>
            </a:r>
          </a:p>
          <a:p>
            <a:pPr marL="1085850" lvl="2" indent="-171450">
              <a:buFont typeface="Arial" panose="020B0604020202020204" pitchFamily="34" charset="0"/>
              <a:buChar char="•"/>
            </a:pPr>
            <a:r>
              <a:rPr lang="en-US" b="1" dirty="0"/>
              <a:t>The consideration is not of the entirety of Adam’s and Christ’s life, but of a single act of significance in their life</a:t>
            </a:r>
            <a:r>
              <a:rPr lang="en-US" dirty="0"/>
              <a:t>.</a:t>
            </a:r>
          </a:p>
          <a:p>
            <a:pPr marL="628650" lvl="1" indent="-171450">
              <a:buFont typeface="Arial" panose="020B0604020202020204" pitchFamily="34" charset="0"/>
              <a:buChar char="•"/>
            </a:pPr>
            <a:r>
              <a:rPr lang="en-US" dirty="0"/>
              <a:t>Adam’s offense.</a:t>
            </a:r>
          </a:p>
          <a:p>
            <a:pPr marL="1085850" lvl="2" indent="-171450">
              <a:buFont typeface="Arial" panose="020B0604020202020204" pitchFamily="34" charset="0"/>
              <a:buChar char="•"/>
            </a:pPr>
            <a:r>
              <a:rPr lang="en-US" b="1" dirty="0"/>
              <a:t>(v. 12, 18-19)</a:t>
            </a:r>
            <a:r>
              <a:rPr lang="en-US" dirty="0"/>
              <a:t> – Adam’s sin (in the beginning) introduced sin to the world.</a:t>
            </a:r>
          </a:p>
          <a:p>
            <a:pPr marL="1543050" lvl="3" indent="-171450">
              <a:buFont typeface="Arial" panose="020B0604020202020204" pitchFamily="34" charset="0"/>
              <a:buChar char="•"/>
            </a:pPr>
            <a:r>
              <a:rPr lang="en-US" dirty="0"/>
              <a:t>How were all made sinners?</a:t>
            </a:r>
          </a:p>
          <a:p>
            <a:pPr marL="2000250" lvl="4" indent="-171450">
              <a:buFont typeface="Arial" panose="020B0604020202020204" pitchFamily="34" charset="0"/>
              <a:buChar char="•"/>
            </a:pPr>
            <a:r>
              <a:rPr lang="en-US" b="1" i="1" dirty="0"/>
              <a:t>“because all sinned” (v. 12)</a:t>
            </a:r>
            <a:r>
              <a:rPr lang="en-US" dirty="0"/>
              <a:t>.</a:t>
            </a:r>
          </a:p>
          <a:p>
            <a:pPr marL="1085850" lvl="2" indent="-171450">
              <a:buFont typeface="Arial" panose="020B0604020202020204" pitchFamily="34" charset="0"/>
              <a:buChar char="•"/>
            </a:pPr>
            <a:r>
              <a:rPr lang="en-US" dirty="0"/>
              <a:t>What death is considered?</a:t>
            </a:r>
          </a:p>
          <a:p>
            <a:pPr marL="1543050" lvl="3" indent="-171450">
              <a:buFont typeface="Arial" panose="020B0604020202020204" pitchFamily="34" charset="0"/>
              <a:buChar char="•"/>
            </a:pPr>
            <a:r>
              <a:rPr lang="en-US" dirty="0"/>
              <a:t>It has to be spiritual because of the parallel </a:t>
            </a:r>
            <a:r>
              <a:rPr lang="en-US" dirty="0">
                <a:sym typeface="Wingdings" panose="05000000000000000000" pitchFamily="2" charset="2"/>
              </a:rPr>
              <a:t></a:t>
            </a:r>
            <a:endParaRPr lang="en-US" dirty="0"/>
          </a:p>
          <a:p>
            <a:pPr marL="1543050" lvl="3" indent="-171450">
              <a:buFont typeface="Arial" panose="020B0604020202020204" pitchFamily="34" charset="0"/>
              <a:buChar char="•"/>
            </a:pPr>
            <a:r>
              <a:rPr lang="en-US" dirty="0"/>
              <a:t>Christ’s act of obedience makes many </a:t>
            </a:r>
            <a:r>
              <a:rPr lang="en-US" b="1" i="1" dirty="0"/>
              <a:t>“righteous.”</a:t>
            </a:r>
            <a:endParaRPr lang="en-US" dirty="0"/>
          </a:p>
          <a:p>
            <a:pPr marL="2000250" lvl="4" indent="-171450">
              <a:buFont typeface="Arial" panose="020B0604020202020204" pitchFamily="34" charset="0"/>
              <a:buChar char="•"/>
            </a:pPr>
            <a:r>
              <a:rPr lang="en-US" dirty="0"/>
              <a:t>Righteousness is a spiritual state of being right in God’s eyes.</a:t>
            </a:r>
          </a:p>
          <a:p>
            <a:pPr marL="1543050" lvl="3" indent="-171450">
              <a:buFont typeface="Arial" panose="020B0604020202020204" pitchFamily="34" charset="0"/>
              <a:buChar char="•"/>
            </a:pPr>
            <a:r>
              <a:rPr lang="en-US" dirty="0"/>
              <a:t>Adam’s act brought </a:t>
            </a:r>
            <a:r>
              <a:rPr lang="en-US" b="1" i="1" dirty="0"/>
              <a:t>“condemnation”</a:t>
            </a:r>
            <a:r>
              <a:rPr lang="en-US" dirty="0"/>
              <a:t> because of </a:t>
            </a:r>
            <a:r>
              <a:rPr lang="en-US" b="1" i="1" dirty="0"/>
              <a:t>“sin.”</a:t>
            </a:r>
            <a:endParaRPr lang="en-US" dirty="0"/>
          </a:p>
          <a:p>
            <a:pPr marL="2000250" lvl="4" indent="-171450">
              <a:buFont typeface="Arial" panose="020B0604020202020204" pitchFamily="34" charset="0"/>
              <a:buChar char="•"/>
            </a:pPr>
            <a:r>
              <a:rPr lang="en-US" dirty="0"/>
              <a:t>Sin is spiritual, and the condemnation in the context is spiritual.</a:t>
            </a:r>
          </a:p>
          <a:p>
            <a:pPr marL="2000250" lvl="4" indent="-171450">
              <a:buFont typeface="Arial" panose="020B0604020202020204" pitchFamily="34" charset="0"/>
              <a:buChar char="•"/>
            </a:pPr>
            <a:r>
              <a:rPr lang="en-US" i="1" dirty="0"/>
              <a:t>Spiritual life and death was considered before and is continued in the context of the next chapter</a:t>
            </a:r>
            <a:r>
              <a:rPr lang="en-US" dirty="0"/>
              <a:t> – </a:t>
            </a:r>
            <a:r>
              <a:rPr lang="en-US" b="1" i="1" dirty="0"/>
              <a:t>“For the wages of sin is death, but the gift of God is eternal life in Christ Jesus our Lord” (Romans 6:23)</a:t>
            </a:r>
            <a:r>
              <a:rPr lang="en-US" dirty="0"/>
              <a:t>.</a:t>
            </a:r>
          </a:p>
          <a:p>
            <a:pPr marL="1085850" lvl="2" indent="-171450">
              <a:buFont typeface="Arial" panose="020B0604020202020204" pitchFamily="34" charset="0"/>
              <a:buChar char="•"/>
            </a:pPr>
            <a:r>
              <a:rPr lang="en-US" b="1" i="1" dirty="0"/>
              <a:t>However, the sin and death is not inherited. His sin was the first, thus introducing sin into the world, and making provision for men to follow the same path.</a:t>
            </a:r>
            <a:r>
              <a:rPr lang="en-US" dirty="0"/>
              <a:t> </a:t>
            </a:r>
            <a:r>
              <a:rPr lang="en-US" dirty="0">
                <a:sym typeface="Wingdings" panose="05000000000000000000" pitchFamily="2" charset="2"/>
              </a:rPr>
              <a:t></a:t>
            </a:r>
            <a:endParaRPr lang="en-US" dirty="0"/>
          </a:p>
          <a:p>
            <a:pPr marL="1543050" lvl="3" indent="-171450">
              <a:buFont typeface="Arial" panose="020B0604020202020204" pitchFamily="34" charset="0"/>
              <a:buChar char="•"/>
            </a:pPr>
            <a:r>
              <a:rPr lang="en-US" dirty="0"/>
              <a:t>(</a:t>
            </a:r>
            <a:r>
              <a:rPr lang="en-US" b="1" u="sng" dirty="0"/>
              <a:t>v. 13-14, 17</a:t>
            </a:r>
            <a:r>
              <a:rPr lang="en-US" dirty="0"/>
              <a:t>) – </a:t>
            </a:r>
            <a:r>
              <a:rPr lang="en-US" b="1" dirty="0"/>
              <a:t>Spiritual death reigned, not because we are guilty of Adam’s sin, but because all have sinned themselves – It could not be Adam’s sin that all are guilty of because death reigned </a:t>
            </a:r>
            <a:r>
              <a:rPr lang="en-US" b="1" i="1" dirty="0"/>
              <a:t>“even over those who had not sinned according to the likeness of the transgression of Adam” (v. 14)</a:t>
            </a:r>
            <a:r>
              <a:rPr lang="en-US" b="1" dirty="0"/>
              <a:t>.</a:t>
            </a:r>
            <a:endParaRPr lang="en-US" dirty="0"/>
          </a:p>
          <a:p>
            <a:pPr marL="2000250" lvl="4" indent="-171450">
              <a:buFont typeface="Arial" panose="020B0604020202020204" pitchFamily="34" charset="0"/>
              <a:buChar char="•"/>
            </a:pPr>
            <a:r>
              <a:rPr lang="en-US" b="1" dirty="0"/>
              <a:t>(v. 17 – reigned)</a:t>
            </a:r>
            <a:r>
              <a:rPr lang="en-US" dirty="0"/>
              <a:t> – Reigned is an ingressive verb. It denotes the entrance of the reign of something.</a:t>
            </a:r>
          </a:p>
          <a:p>
            <a:pPr marL="2457450" lvl="5" indent="-171450">
              <a:buFont typeface="Arial" panose="020B0604020202020204" pitchFamily="34" charset="0"/>
              <a:buChar char="•"/>
            </a:pPr>
            <a:r>
              <a:rPr lang="en-US" b="1" i="1" dirty="0"/>
              <a:t>Thus, Adam merely introduced the reign of spiritual death, for he was the first to sin.</a:t>
            </a:r>
            <a:endParaRPr lang="en-US" dirty="0"/>
          </a:p>
          <a:p>
            <a:pPr marL="2457450" lvl="5" indent="-171450">
              <a:buFont typeface="Arial" panose="020B0604020202020204" pitchFamily="34" charset="0"/>
              <a:buChar char="•"/>
            </a:pPr>
            <a:r>
              <a:rPr lang="en-US" b="1" i="1" dirty="0"/>
              <a:t>All who follow his example of disobedience have the same death produced in themselves. </a:t>
            </a:r>
            <a:endParaRPr lang="en-US" dirty="0"/>
          </a:p>
          <a:p>
            <a:pPr marL="628650" lvl="1" indent="-171450">
              <a:buFont typeface="Arial" panose="020B0604020202020204" pitchFamily="34" charset="0"/>
              <a:buChar char="•"/>
            </a:pPr>
            <a:r>
              <a:rPr lang="en-US" dirty="0"/>
              <a:t>Christ’s righteous act. </a:t>
            </a:r>
            <a:r>
              <a:rPr lang="en-US" b="1" dirty="0"/>
              <a:t>(Substitutionary DEATH of Christ – True</a:t>
            </a:r>
            <a:r>
              <a:rPr lang="en-US" dirty="0"/>
              <a:t>)</a:t>
            </a:r>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5</a:t>
            </a:fld>
            <a:endParaRPr lang="en-US"/>
          </a:p>
        </p:txBody>
      </p:sp>
    </p:spTree>
    <p:extLst>
      <p:ext uri="{BB962C8B-B14F-4D97-AF65-F5344CB8AC3E}">
        <p14:creationId xmlns:p14="http://schemas.microsoft.com/office/powerpoint/2010/main" val="27618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Christ’s righteous act. </a:t>
            </a:r>
            <a:r>
              <a:rPr lang="en-US" b="1" dirty="0"/>
              <a:t>(Substitutionary DEATH of Christ – True</a:t>
            </a:r>
            <a:r>
              <a:rPr lang="en-US" dirty="0"/>
              <a:t>)</a:t>
            </a:r>
          </a:p>
          <a:p>
            <a:pPr marL="1085850" lvl="2" indent="-171450">
              <a:buFont typeface="Arial" panose="020B0604020202020204" pitchFamily="34" charset="0"/>
              <a:buChar char="•"/>
            </a:pPr>
            <a:r>
              <a:rPr lang="en-US" b="1" dirty="0"/>
              <a:t>Because Adam and Christ are being paralleled, the same has to be said of Christ’s action and how it affects us.</a:t>
            </a:r>
            <a:endParaRPr lang="en-US" dirty="0"/>
          </a:p>
          <a:p>
            <a:pPr marL="1085850" lvl="2" indent="-171450">
              <a:buFont typeface="Arial" panose="020B0604020202020204" pitchFamily="34" charset="0"/>
              <a:buChar char="•"/>
            </a:pPr>
            <a:r>
              <a:rPr lang="en-US" b="1" dirty="0"/>
              <a:t>(v. 15-16, 19) – While Adam’s action made provision for spiritual death, Christ’s action made provision for spiritual life, i.e. fellowship with God.</a:t>
            </a:r>
            <a:endParaRPr lang="en-US" dirty="0"/>
          </a:p>
          <a:p>
            <a:pPr marL="1543050" lvl="3" indent="-171450">
              <a:buFont typeface="Arial" panose="020B0604020202020204" pitchFamily="34" charset="0"/>
              <a:buChar char="•"/>
            </a:pPr>
            <a:r>
              <a:rPr lang="en-US" b="1" dirty="0"/>
              <a:t>What was Christ’s righteous act? </a:t>
            </a:r>
            <a:r>
              <a:rPr lang="en-US" b="1" dirty="0">
                <a:sym typeface="Wingdings" panose="05000000000000000000" pitchFamily="2" charset="2"/>
              </a:rPr>
              <a:t></a:t>
            </a:r>
            <a:endParaRPr lang="en-US" dirty="0"/>
          </a:p>
          <a:p>
            <a:pPr marL="2000250" lvl="4" indent="-171450">
              <a:buFont typeface="Arial" panose="020B0604020202020204" pitchFamily="34" charset="0"/>
              <a:buChar char="•"/>
            </a:pPr>
            <a:r>
              <a:rPr lang="en-US" b="1" dirty="0"/>
              <a:t>(v. 6-11)</a:t>
            </a:r>
            <a:r>
              <a:rPr lang="en-US" dirty="0"/>
              <a:t> – </a:t>
            </a:r>
            <a:r>
              <a:rPr lang="en-US" b="1" i="1" dirty="0"/>
              <a:t>His death was the righteous act that was the panacea for the reign of death since Adam’s sin.</a:t>
            </a:r>
            <a:endParaRPr lang="en-US" dirty="0"/>
          </a:p>
          <a:p>
            <a:pPr marL="2457450" lvl="5" indent="-171450">
              <a:buFont typeface="Arial" panose="020B0604020202020204" pitchFamily="34" charset="0"/>
              <a:buChar char="•"/>
            </a:pPr>
            <a:r>
              <a:rPr lang="en-US" dirty="0"/>
              <a:t>Christ’s substitutionary relationship with us involves His death, not His life.</a:t>
            </a:r>
          </a:p>
          <a:p>
            <a:pPr marL="2457450" lvl="5" indent="-171450">
              <a:buFont typeface="Arial" panose="020B0604020202020204" pitchFamily="34" charset="0"/>
              <a:buChar char="•"/>
            </a:pPr>
            <a:r>
              <a:rPr lang="en-US" dirty="0"/>
              <a:t>His life is not substituted for ours. We still have to live our life according to God’s word.</a:t>
            </a:r>
          </a:p>
          <a:p>
            <a:pPr marL="2914650" lvl="6" indent="-171450">
              <a:buFont typeface="Arial" panose="020B0604020202020204" pitchFamily="34" charset="0"/>
              <a:buChar char="•"/>
            </a:pPr>
            <a:r>
              <a:rPr lang="en-US" b="1" i="1" u="sng" dirty="0"/>
              <a:t>We are judged by OUR deeds, not His.</a:t>
            </a:r>
            <a:endParaRPr lang="en-US" dirty="0"/>
          </a:p>
          <a:p>
            <a:pPr marL="2457450" lvl="5" indent="-171450">
              <a:buFont typeface="Arial" panose="020B0604020202020204" pitchFamily="34" charset="0"/>
              <a:buChar char="•"/>
            </a:pPr>
            <a:r>
              <a:rPr lang="en-US" dirty="0"/>
              <a:t>However, His death was substitutionary in that it was the propitiation for our sins</a:t>
            </a:r>
            <a:r>
              <a:rPr lang="en-US" b="1" dirty="0"/>
              <a:t> </a:t>
            </a:r>
            <a:r>
              <a:rPr lang="en-US" b="1" i="1" dirty="0"/>
              <a:t>(3:25)</a:t>
            </a:r>
            <a:r>
              <a:rPr lang="en-US" dirty="0"/>
              <a:t>.</a:t>
            </a:r>
          </a:p>
          <a:p>
            <a:pPr marL="2914650" lvl="6" indent="-171450">
              <a:buFont typeface="Arial" panose="020B0604020202020204" pitchFamily="34" charset="0"/>
              <a:buChar char="•"/>
            </a:pPr>
            <a:r>
              <a:rPr lang="en-US" dirty="0"/>
              <a:t>Propitiation – Jesus satisfying the wrath of God by paying the penalty (death) in our stead. (</a:t>
            </a:r>
            <a:r>
              <a:rPr lang="en-US" b="1" dirty="0"/>
              <a:t>5:9)</a:t>
            </a:r>
            <a:r>
              <a:rPr lang="en-US" dirty="0"/>
              <a:t>.</a:t>
            </a:r>
          </a:p>
          <a:p>
            <a:pPr marL="3371850" lvl="7" indent="-171450">
              <a:buFont typeface="Arial" panose="020B0604020202020204" pitchFamily="34" charset="0"/>
              <a:buChar char="•"/>
            </a:pPr>
            <a:r>
              <a:rPr lang="en-US" i="1" dirty="0"/>
              <a:t>The significance of Christ’s perfect life is that it qualified Him as the perfect sacrifice</a:t>
            </a:r>
            <a:r>
              <a:rPr lang="en-US" dirty="0"/>
              <a:t> </a:t>
            </a:r>
            <a:r>
              <a:rPr lang="en-US" b="1" dirty="0"/>
              <a:t>(cf. Hebrews 9:13-14)</a:t>
            </a:r>
            <a:r>
              <a:rPr lang="en-US" dirty="0"/>
              <a:t>.</a:t>
            </a:r>
          </a:p>
          <a:p>
            <a:pPr marL="3371850" lvl="7" indent="-171450">
              <a:buFont typeface="Arial" panose="020B0604020202020204" pitchFamily="34" charset="0"/>
              <a:buChar char="•"/>
            </a:pPr>
            <a:r>
              <a:rPr lang="en-US" i="1" dirty="0"/>
              <a:t>Not that it is our substitute</a:t>
            </a:r>
            <a:r>
              <a:rPr lang="en-US" b="1" i="1" dirty="0"/>
              <a:t>.</a:t>
            </a:r>
            <a:endParaRPr lang="en-US" dirty="0"/>
          </a:p>
          <a:p>
            <a:pPr marL="2914650" lvl="6" indent="-171450">
              <a:buFont typeface="Arial" panose="020B0604020202020204" pitchFamily="34" charset="0"/>
              <a:buChar char="•"/>
            </a:pPr>
            <a:r>
              <a:rPr lang="en-US" b="1" dirty="0"/>
              <a:t>When this happened it opened an avenue for reconciliation to God by His blood through faith</a:t>
            </a:r>
            <a:r>
              <a:rPr lang="en-US" dirty="0"/>
              <a:t>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The parallel stands in that we are no more guilty for Adam’s sin than we are righteous for Christ’s life.</a:t>
            </a:r>
            <a:endParaRPr lang="en-US" dirty="0"/>
          </a:p>
          <a:p>
            <a:pPr marL="171450" lvl="0" indent="-171450">
              <a:buFont typeface="Arial" panose="020B0604020202020204" pitchFamily="34" charset="0"/>
              <a:buChar char="•"/>
            </a:pPr>
            <a:r>
              <a:rPr lang="en-US" b="1" i="1" dirty="0"/>
              <a:t>Adam made provision for sin – we have a choice. Christ made provision for righteousness – we have a choice</a:t>
            </a:r>
            <a:r>
              <a:rPr lang="en-US" dirty="0"/>
              <a:t>.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i="1" dirty="0"/>
              <a:t>We don’t receive spiritual death until we sin. We don’t receive righteousness until we do what God has prescribed – </a:t>
            </a:r>
            <a:r>
              <a:rPr lang="en-US" b="1" i="1" u="sng" dirty="0"/>
              <a:t>“so also by on Man’s obedience many will be made righteous” (5:19).</a:t>
            </a:r>
            <a:endParaRPr lang="en-US" dirty="0"/>
          </a:p>
          <a:p>
            <a:pPr marL="628650" lvl="1" indent="-171450">
              <a:buFont typeface="Arial" panose="020B0604020202020204" pitchFamily="34" charset="0"/>
              <a:buChar char="•"/>
            </a:pPr>
            <a:r>
              <a:rPr lang="en-US" i="1" dirty="0"/>
              <a:t>Christ’s blood as the propitiation for our sins is secured </a:t>
            </a:r>
            <a:r>
              <a:rPr lang="en-US" i="1" u="sng" dirty="0"/>
              <a:t>through faith</a:t>
            </a:r>
            <a:r>
              <a:rPr lang="en-US" b="1" i="1" dirty="0"/>
              <a:t> (3:25-26).</a:t>
            </a:r>
            <a:endParaRPr lang="en-US" dirty="0"/>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6</a:t>
            </a:fld>
            <a:endParaRPr lang="en-US"/>
          </a:p>
        </p:txBody>
      </p:sp>
    </p:spTree>
    <p:extLst>
      <p:ext uri="{BB962C8B-B14F-4D97-AF65-F5344CB8AC3E}">
        <p14:creationId xmlns:p14="http://schemas.microsoft.com/office/powerpoint/2010/main" val="40009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False concept of imputation.</a:t>
            </a:r>
          </a:p>
          <a:p>
            <a:pPr marL="171450" lvl="0" indent="-171450">
              <a:buFont typeface="Arial" panose="020B0604020202020204" pitchFamily="34" charset="0"/>
              <a:buChar char="•"/>
            </a:pPr>
            <a:r>
              <a:rPr lang="en-US" b="1" dirty="0"/>
              <a:t>(4:5-8)</a:t>
            </a:r>
            <a:r>
              <a:rPr lang="en-US" dirty="0"/>
              <a:t> – Paul is stressing the point of righteousness by faith not works of the law.</a:t>
            </a:r>
          </a:p>
          <a:p>
            <a:pPr marL="628650" lvl="1" indent="-171450">
              <a:buFont typeface="Arial" panose="020B0604020202020204" pitchFamily="34" charset="0"/>
              <a:buChar char="•"/>
            </a:pPr>
            <a:r>
              <a:rPr lang="en-US" dirty="0"/>
              <a:t>It is said that God IMPUTES righteousness to the one with faith. What does this mean?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The Calvinists change the meaning of impute. They define it as TRANSFER.</a:t>
            </a:r>
          </a:p>
          <a:p>
            <a:pPr marL="171450" lvl="0" indent="-171450">
              <a:buFont typeface="Arial" panose="020B0604020202020204" pitchFamily="34" charset="0"/>
              <a:buChar char="•"/>
            </a:pPr>
            <a:r>
              <a:rPr lang="en-US" dirty="0"/>
              <a:t>The word translated into </a:t>
            </a:r>
            <a:r>
              <a:rPr lang="en-US" b="1" i="1" u="sng" dirty="0"/>
              <a:t>IMPUTE</a:t>
            </a:r>
            <a:r>
              <a:rPr lang="en-US" dirty="0"/>
              <a:t> simply means:</a:t>
            </a:r>
          </a:p>
          <a:p>
            <a:pPr marL="628650" lvl="1" indent="-171450">
              <a:buFont typeface="Arial" panose="020B0604020202020204" pitchFamily="34" charset="0"/>
              <a:buChar char="•"/>
            </a:pPr>
            <a:r>
              <a:rPr lang="en-US" b="1" i="1" u="sng" dirty="0"/>
              <a:t>To take inventory; to take into account, to make account of.</a:t>
            </a:r>
            <a:endParaRPr lang="en-US" dirty="0"/>
          </a:p>
          <a:p>
            <a:pPr marL="1085850" lvl="2" indent="-171450">
              <a:buFont typeface="Arial" panose="020B0604020202020204" pitchFamily="34" charset="0"/>
              <a:buChar char="•"/>
            </a:pPr>
            <a:r>
              <a:rPr lang="en-US" b="1" dirty="0"/>
              <a:t>The idea is crediting something to someone’s account. </a:t>
            </a:r>
            <a:endParaRPr lang="en-US" dirty="0"/>
          </a:p>
          <a:p>
            <a:pPr marL="628650" lvl="1" indent="-171450">
              <a:buFont typeface="Arial" panose="020B0604020202020204" pitchFamily="34" charset="0"/>
              <a:buChar char="•"/>
            </a:pPr>
            <a:r>
              <a:rPr lang="en-US" b="1" dirty="0"/>
              <a:t>The same Greek word is used in (v. 5 – “accounted”)</a:t>
            </a:r>
            <a:endParaRPr lang="en-US" dirty="0"/>
          </a:p>
          <a:p>
            <a:pPr marL="171450" lvl="0" indent="-171450">
              <a:buFont typeface="Arial" panose="020B0604020202020204" pitchFamily="34" charset="0"/>
              <a:buChar char="•"/>
            </a:pPr>
            <a:r>
              <a:rPr lang="en-US" b="1" dirty="0"/>
              <a:t>When Paul (by inspiration) writes that righteousness is “imputed” he means it is credited, or accounted.</a:t>
            </a:r>
            <a:endParaRPr lang="en-US" dirty="0"/>
          </a:p>
          <a:p>
            <a:pPr marL="628650" lvl="1" indent="-171450">
              <a:buFont typeface="Arial" panose="020B0604020202020204" pitchFamily="34" charset="0"/>
              <a:buChar char="•"/>
            </a:pPr>
            <a:r>
              <a:rPr lang="en-US" b="1" dirty="0"/>
              <a:t>This is how Abraham was righteous. </a:t>
            </a:r>
            <a:r>
              <a:rPr lang="en-US" b="1" i="1" dirty="0"/>
              <a:t>“His faith [was] accounted for righteousness.”</a:t>
            </a:r>
            <a:r>
              <a:rPr lang="en-US" b="1" dirty="0"/>
              <a:t>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7</a:t>
            </a:fld>
            <a:endParaRPr lang="en-US"/>
          </a:p>
        </p:txBody>
      </p:sp>
    </p:spTree>
    <p:extLst>
      <p:ext uri="{BB962C8B-B14F-4D97-AF65-F5344CB8AC3E}">
        <p14:creationId xmlns:p14="http://schemas.microsoft.com/office/powerpoint/2010/main" val="63031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example of Abraham.</a:t>
            </a:r>
          </a:p>
          <a:p>
            <a:pPr marL="171450" lvl="0" indent="-171450">
              <a:buFont typeface="Arial" panose="020B0604020202020204" pitchFamily="34" charset="0"/>
              <a:buChar char="•"/>
            </a:pPr>
            <a:r>
              <a:rPr lang="en-US" dirty="0"/>
              <a:t>It is said that Abraham </a:t>
            </a:r>
            <a:r>
              <a:rPr lang="en-US" b="1" i="1" dirty="0"/>
              <a:t>“walk[</a:t>
            </a:r>
            <a:r>
              <a:rPr lang="en-US" b="1" i="1" dirty="0" err="1"/>
              <a:t>ed</a:t>
            </a:r>
            <a:r>
              <a:rPr lang="en-US" b="1" i="1" dirty="0"/>
              <a:t>] in the steps of faith” (v. 12)</a:t>
            </a:r>
            <a:r>
              <a:rPr lang="en-US" dirty="0"/>
              <a:t>.</a:t>
            </a:r>
          </a:p>
          <a:p>
            <a:pPr marL="628650" lvl="1" indent="-171450">
              <a:buFont typeface="Arial" panose="020B0604020202020204" pitchFamily="34" charset="0"/>
              <a:buChar char="•"/>
            </a:pPr>
            <a:r>
              <a:rPr lang="en-US" b="1" dirty="0"/>
              <a:t>Hebrews 11 describes Abraham’s faith as a working faith. It is obedient faith which is accounted for righteousness.</a:t>
            </a:r>
            <a:endParaRPr lang="en-US" dirty="0"/>
          </a:p>
          <a:p>
            <a:pPr marL="171450" lvl="0" indent="-171450">
              <a:buFont typeface="Arial" panose="020B0604020202020204" pitchFamily="34" charset="0"/>
              <a:buChar char="•"/>
            </a:pPr>
            <a:r>
              <a:rPr lang="en-US" b="1" dirty="0"/>
              <a:t>(4:16-22)</a:t>
            </a:r>
            <a:r>
              <a:rPr lang="en-US" dirty="0"/>
              <a:t> – Abraham had such great faith that did not waiver at the promise of God. This was accounted to him for righteousness.</a:t>
            </a:r>
          </a:p>
          <a:p>
            <a:pPr marL="628650" lvl="1" indent="-171450">
              <a:buFont typeface="Arial" panose="020B0604020202020204" pitchFamily="34" charset="0"/>
              <a:buChar char="•"/>
            </a:pPr>
            <a:r>
              <a:rPr lang="en-US" dirty="0"/>
              <a:t>This faith was active (</a:t>
            </a:r>
            <a:r>
              <a:rPr lang="en-US" b="1" dirty="0"/>
              <a:t>cf. James 2:21-23</a:t>
            </a:r>
            <a:r>
              <a:rPr lang="en-US" dirty="0"/>
              <a:t>).</a:t>
            </a:r>
          </a:p>
          <a:p>
            <a:pPr marL="171450" lvl="0" indent="-171450">
              <a:buFont typeface="Arial" panose="020B0604020202020204" pitchFamily="34" charset="0"/>
              <a:buChar char="•"/>
            </a:pPr>
            <a:r>
              <a:rPr lang="en-US" b="1" dirty="0"/>
              <a:t>The false concept of the imputation of righteousness is that Christ’s personal righteousness is transferred to the believer.</a:t>
            </a:r>
            <a:endParaRPr lang="en-US" dirty="0"/>
          </a:p>
          <a:p>
            <a:pPr marL="628650" lvl="1" indent="-171450">
              <a:buFont typeface="Arial" panose="020B0604020202020204" pitchFamily="34" charset="0"/>
              <a:buChar char="•"/>
            </a:pPr>
            <a:r>
              <a:rPr lang="en-US" b="1" dirty="0"/>
              <a:t>The subject of the context who is counted as righteous is Abraham! It was his righteousness.</a:t>
            </a:r>
            <a:endParaRPr lang="en-US" dirty="0"/>
          </a:p>
          <a:p>
            <a:pPr marL="628650" lvl="1" indent="-171450">
              <a:buFont typeface="Arial" panose="020B0604020202020204" pitchFamily="34" charset="0"/>
              <a:buChar char="•"/>
            </a:pPr>
            <a:r>
              <a:rPr lang="en-US" b="1" i="1" dirty="0"/>
              <a:t>Christ part was played in His death on the cross. While Abraham attainted to righteousness through faith!</a:t>
            </a:r>
            <a:endParaRPr lang="en-US" dirty="0"/>
          </a:p>
          <a:p>
            <a:r>
              <a:rPr lang="en-US" b="1" dirty="0" smtClean="0"/>
              <a:t>US </a:t>
            </a:r>
            <a:r>
              <a:rPr lang="en-US" b="1" dirty="0" smtClean="0">
                <a:sym typeface="Wingdings" panose="05000000000000000000" pitchFamily="2" charset="2"/>
              </a:rPr>
              <a:t></a:t>
            </a:r>
            <a:endParaRPr lang="en-US" b="1" dirty="0"/>
          </a:p>
        </p:txBody>
      </p:sp>
      <p:sp>
        <p:nvSpPr>
          <p:cNvPr id="4" name="Slide Number Placeholder 3"/>
          <p:cNvSpPr>
            <a:spLocks noGrp="1"/>
          </p:cNvSpPr>
          <p:nvPr>
            <p:ph type="sldNum" sz="quarter" idx="10"/>
          </p:nvPr>
        </p:nvSpPr>
        <p:spPr/>
        <p:txBody>
          <a:bodyPr/>
          <a:lstStyle/>
          <a:p>
            <a:fld id="{22347932-0A47-4EDF-818E-EB513703CAAB}" type="slidenum">
              <a:rPr lang="en-US" smtClean="0"/>
              <a:t>8</a:t>
            </a:fld>
            <a:endParaRPr lang="en-US"/>
          </a:p>
        </p:txBody>
      </p:sp>
    </p:spTree>
    <p:extLst>
      <p:ext uri="{BB962C8B-B14F-4D97-AF65-F5344CB8AC3E}">
        <p14:creationId xmlns:p14="http://schemas.microsoft.com/office/powerpoint/2010/main" val="299367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can be righteous by the same way.</a:t>
            </a:r>
          </a:p>
          <a:p>
            <a:pPr marL="171450" lvl="0" indent="-171450">
              <a:buFont typeface="Arial" panose="020B0604020202020204" pitchFamily="34" charset="0"/>
              <a:buChar char="•"/>
            </a:pPr>
            <a:r>
              <a:rPr lang="en-US" dirty="0"/>
              <a:t>How do we become righteous? Is it only through Jesus?</a:t>
            </a:r>
          </a:p>
          <a:p>
            <a:pPr marL="628650" lvl="1" indent="-171450">
              <a:buFont typeface="Arial" panose="020B0604020202020204" pitchFamily="34" charset="0"/>
              <a:buChar char="•"/>
            </a:pPr>
            <a:r>
              <a:rPr lang="en-US" b="1" dirty="0"/>
              <a:t>We become righteous the same way, by faith! This is only possible because Jesus death on the cross was the propitiation of sins.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(4:23-5:2)</a:t>
            </a:r>
            <a:r>
              <a:rPr lang="en-US" dirty="0"/>
              <a:t> – We gain access into grace (Jesus one act of obedience – dying on the cross as the propitiation for sins) by faith.</a:t>
            </a:r>
          </a:p>
          <a:p>
            <a:pPr marL="628650" lvl="1" indent="-171450">
              <a:buFont typeface="Arial" panose="020B0604020202020204" pitchFamily="34" charset="0"/>
              <a:buChar char="•"/>
            </a:pPr>
            <a:r>
              <a:rPr lang="en-US" dirty="0"/>
              <a:t>This occurs at baptism and continues in obedient faith </a:t>
            </a:r>
            <a:r>
              <a:rPr lang="en-US" b="1" dirty="0"/>
              <a:t>(cf. 6:4-14)</a:t>
            </a:r>
            <a:endParaRPr lang="en-US" dirty="0"/>
          </a:p>
          <a:p>
            <a:pPr marL="1085850" lvl="2" indent="-171450">
              <a:buFont typeface="Arial" panose="020B0604020202020204" pitchFamily="34" charset="0"/>
              <a:buChar char="•"/>
            </a:pPr>
            <a:r>
              <a:rPr lang="en-US" b="1" i="1" dirty="0"/>
              <a:t>Our salvation does not come from Christ’s perfect life, but His perfect sacrifice, and our accessing it through obedient faith!</a:t>
            </a:r>
            <a:endParaRPr lang="en-US" dirty="0"/>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9</a:t>
            </a:fld>
            <a:endParaRPr lang="en-US"/>
          </a:p>
        </p:txBody>
      </p:sp>
    </p:spTree>
    <p:extLst>
      <p:ext uri="{BB962C8B-B14F-4D97-AF65-F5344CB8AC3E}">
        <p14:creationId xmlns:p14="http://schemas.microsoft.com/office/powerpoint/2010/main" val="2855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It is dangerous to follow what simply sounds good to our ears.</a:t>
            </a:r>
          </a:p>
          <a:p>
            <a:pPr marL="171450" lvl="0" indent="-171450">
              <a:buFont typeface="Arial" panose="020B0604020202020204" pitchFamily="34" charset="0"/>
              <a:buChar char="•"/>
            </a:pPr>
            <a:r>
              <a:rPr lang="en-US" dirty="0"/>
              <a:t>We must discern whether it is the truth! We should only desire God’s wisdom and will, not man’s!</a:t>
            </a:r>
          </a:p>
          <a:p>
            <a:pPr marL="171450" lvl="0" indent="-171450">
              <a:buFont typeface="Arial" panose="020B0604020202020204" pitchFamily="34" charset="0"/>
              <a:buChar char="•"/>
            </a:pPr>
            <a:r>
              <a:rPr lang="en-US" dirty="0"/>
              <a:t>It is erroneous to claim that Christ’s relationship to our righteousness is anything other than His sacrifice on the cross for the sins of mankind.</a:t>
            </a:r>
          </a:p>
          <a:p>
            <a:pPr marL="171450" lvl="0" indent="-171450">
              <a:buFont typeface="Arial" panose="020B0604020202020204" pitchFamily="34" charset="0"/>
              <a:buChar char="•"/>
            </a:pPr>
            <a:r>
              <a:rPr lang="en-US" b="1" i="1" dirty="0"/>
              <a:t>We must live our lives righteously, because that is how we will be judged – not by how Christ lived!</a:t>
            </a:r>
            <a:endParaRPr lang="en-US" dirty="0"/>
          </a:p>
          <a:p>
            <a:endParaRPr lang="en-US" dirty="0"/>
          </a:p>
        </p:txBody>
      </p:sp>
      <p:sp>
        <p:nvSpPr>
          <p:cNvPr id="4" name="Slide Number Placeholder 3"/>
          <p:cNvSpPr>
            <a:spLocks noGrp="1"/>
          </p:cNvSpPr>
          <p:nvPr>
            <p:ph type="sldNum" sz="quarter" idx="10"/>
          </p:nvPr>
        </p:nvSpPr>
        <p:spPr/>
        <p:txBody>
          <a:bodyPr/>
          <a:lstStyle/>
          <a:p>
            <a:fld id="{22347932-0A47-4EDF-818E-EB513703CAAB}" type="slidenum">
              <a:rPr lang="en-US" smtClean="0"/>
              <a:t>10</a:t>
            </a:fld>
            <a:endParaRPr lang="en-US"/>
          </a:p>
        </p:txBody>
      </p:sp>
    </p:spTree>
    <p:extLst>
      <p:ext uri="{BB962C8B-B14F-4D97-AF65-F5344CB8AC3E}">
        <p14:creationId xmlns:p14="http://schemas.microsoft.com/office/powerpoint/2010/main" val="182146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4595E7-DC7A-4314-9B25-62E0C1B85950}"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373624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595E7-DC7A-4314-9B25-62E0C1B85950}"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126946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595E7-DC7A-4314-9B25-62E0C1B85950}"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337604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595E7-DC7A-4314-9B25-62E0C1B85950}"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2276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595E7-DC7A-4314-9B25-62E0C1B85950}"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281502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4595E7-DC7A-4314-9B25-62E0C1B85950}"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357340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4595E7-DC7A-4314-9B25-62E0C1B85950}"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175907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4595E7-DC7A-4314-9B25-62E0C1B85950}"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28006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595E7-DC7A-4314-9B25-62E0C1B85950}"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90218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95E7-DC7A-4314-9B25-62E0C1B85950}"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329355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95E7-DC7A-4314-9B25-62E0C1B85950}"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79383-76CD-405F-927B-AB6EDE6E1606}" type="slidenum">
              <a:rPr lang="en-US" smtClean="0"/>
              <a:t>‹#›</a:t>
            </a:fld>
            <a:endParaRPr lang="en-US"/>
          </a:p>
        </p:txBody>
      </p:sp>
    </p:spTree>
    <p:extLst>
      <p:ext uri="{BB962C8B-B14F-4D97-AF65-F5344CB8AC3E}">
        <p14:creationId xmlns:p14="http://schemas.microsoft.com/office/powerpoint/2010/main" val="18210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595E7-DC7A-4314-9B25-62E0C1B85950}" type="datetimeFigureOut">
              <a:rPr lang="en-US" smtClean="0"/>
              <a:t>11/4/2015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79383-76CD-405F-927B-AB6EDE6E1606}" type="slidenum">
              <a:rPr lang="en-US" smtClean="0"/>
              <a:t>‹#›</a:t>
            </a:fld>
            <a:endParaRPr lang="en-US"/>
          </a:p>
        </p:txBody>
      </p:sp>
    </p:spTree>
    <p:extLst>
      <p:ext uri="{BB962C8B-B14F-4D97-AF65-F5344CB8AC3E}">
        <p14:creationId xmlns:p14="http://schemas.microsoft.com/office/powerpoint/2010/main" val="121089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9955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0252"/>
            <a:ext cx="7772400" cy="2387600"/>
          </a:xfrm>
        </p:spPr>
        <p:txBody>
          <a:bodyPr>
            <a:noAutofit/>
          </a:bodyPr>
          <a:lstStyle/>
          <a:p>
            <a:r>
              <a:rPr lang="en-US" sz="9600" b="1" dirty="0" smtClean="0">
                <a:effectLst>
                  <a:reflection blurRad="6350" stA="55000" endA="300" endPos="45500" dir="5400000" sy="-100000" algn="bl" rotWithShape="0"/>
                </a:effectLst>
                <a:latin typeface="Vivaldi" panose="03020602050506090804" pitchFamily="66" charset="0"/>
              </a:rPr>
              <a:t>Christ and Our Righteousness</a:t>
            </a:r>
            <a:endParaRPr lang="en-US" sz="9600" b="1" dirty="0">
              <a:effectLst>
                <a:reflection blurRad="6350" stA="55000" endA="300" endPos="45500" dir="5400000" sy="-100000" algn="bl" rotWithShape="0"/>
              </a:effectLst>
              <a:latin typeface="Vivaldi" panose="03020602050506090804" pitchFamily="66" charset="0"/>
            </a:endParaRPr>
          </a:p>
        </p:txBody>
      </p:sp>
    </p:spTree>
    <p:extLst>
      <p:ext uri="{BB962C8B-B14F-4D97-AF65-F5344CB8AC3E}">
        <p14:creationId xmlns:p14="http://schemas.microsoft.com/office/powerpoint/2010/main" val="2939113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0252"/>
            <a:ext cx="7772400" cy="2387600"/>
          </a:xfrm>
        </p:spPr>
        <p:txBody>
          <a:bodyPr>
            <a:noAutofit/>
          </a:bodyPr>
          <a:lstStyle/>
          <a:p>
            <a:r>
              <a:rPr lang="en-US" sz="9600" b="1" dirty="0" smtClean="0">
                <a:effectLst>
                  <a:reflection blurRad="6350" stA="55000" endA="300" endPos="45500" dir="5400000" sy="-100000" algn="bl" rotWithShape="0"/>
                </a:effectLst>
                <a:latin typeface="Vivaldi" panose="03020602050506090804" pitchFamily="66" charset="0"/>
              </a:rPr>
              <a:t>Christ and Our Righteousness</a:t>
            </a:r>
            <a:endParaRPr lang="en-US" sz="9600" b="1" dirty="0">
              <a:effectLst>
                <a:reflection blurRad="6350" stA="55000" endA="300" endPos="45500" dir="5400000" sy="-100000" algn="bl" rotWithShape="0"/>
              </a:effectLst>
              <a:latin typeface="Vivaldi" panose="03020602050506090804" pitchFamily="66" charset="0"/>
            </a:endParaRPr>
          </a:p>
        </p:txBody>
      </p:sp>
    </p:spTree>
    <p:extLst>
      <p:ext uri="{BB962C8B-B14F-4D97-AF65-F5344CB8AC3E}">
        <p14:creationId xmlns:p14="http://schemas.microsoft.com/office/powerpoint/2010/main" val="1816074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Substitutionary Life of Christ?</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just">
              <a:buNone/>
            </a:pPr>
            <a:r>
              <a:rPr lang="en-US" sz="3000" i="1" dirty="0"/>
              <a:t>“’The Lord promises nothing except to </a:t>
            </a:r>
            <a:r>
              <a:rPr lang="en-US" sz="3000" i="1" u="sng" dirty="0"/>
              <a:t>perfect keepers of His law</a:t>
            </a:r>
            <a:r>
              <a:rPr lang="en-US" sz="3000" i="1" dirty="0"/>
              <a:t> and no one of this kind is to be found.’ Christ is our surety (Hebrews 7:22). He magnified the law – observing its precepts and enduring </a:t>
            </a:r>
            <a:r>
              <a:rPr lang="en-US" sz="3000" i="1" dirty="0" smtClean="0"/>
              <a:t>its penalties…</a:t>
            </a:r>
            <a:r>
              <a:rPr lang="en-US" sz="3000" i="1" u="sng" dirty="0" smtClean="0"/>
              <a:t>We have no robes of righteousness to clothe ourselves</a:t>
            </a:r>
            <a:r>
              <a:rPr lang="en-US" sz="3000" i="1" dirty="0" smtClean="0"/>
              <a:t>. </a:t>
            </a:r>
            <a:r>
              <a:rPr lang="en-US" sz="3000" i="1" dirty="0"/>
              <a:t>God spent thirty-three years weaving </a:t>
            </a:r>
            <a:r>
              <a:rPr lang="en-US" sz="3000" i="1" dirty="0" smtClean="0"/>
              <a:t>one </a:t>
            </a:r>
            <a:r>
              <a:rPr lang="en-US" sz="3000" i="1" dirty="0"/>
              <a:t>for sinners and such must put it on (Galatians 3:26-27)” (Persuader, “Even As He Is Righteous”)</a:t>
            </a:r>
            <a:r>
              <a:rPr lang="en-US" sz="3000" dirty="0"/>
              <a:t>.</a:t>
            </a:r>
          </a:p>
          <a:p>
            <a:pPr marL="0" indent="0" algn="just">
              <a:buNone/>
            </a:pPr>
            <a:endParaRPr lang="en-US" sz="3000" dirty="0"/>
          </a:p>
        </p:txBody>
      </p:sp>
    </p:spTree>
    <p:extLst>
      <p:ext uri="{BB962C8B-B14F-4D97-AF65-F5344CB8AC3E}">
        <p14:creationId xmlns:p14="http://schemas.microsoft.com/office/powerpoint/2010/main" val="187662012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Substitutionary Life of Christ?</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800" b="1" dirty="0" smtClean="0"/>
          </a:p>
          <a:p>
            <a:pPr marL="0" lvl="0" indent="0" algn="ctr">
              <a:buNone/>
            </a:pPr>
            <a:r>
              <a:rPr lang="en-US" sz="4000" b="1" dirty="0" smtClean="0"/>
              <a:t>Promises Given to Faithful Men</a:t>
            </a:r>
          </a:p>
          <a:p>
            <a:pPr marL="0" lvl="0" indent="0" algn="ctr">
              <a:buNone/>
            </a:pPr>
            <a:r>
              <a:rPr lang="en-US" sz="3600" i="1" dirty="0" smtClean="0"/>
              <a:t>– Hebrews 11:6; Romans 9:31-32 –</a:t>
            </a:r>
          </a:p>
          <a:p>
            <a:pPr marL="0" indent="0" algn="just">
              <a:buNone/>
            </a:pPr>
            <a:endParaRPr lang="en-US" sz="3000" dirty="0"/>
          </a:p>
        </p:txBody>
      </p:sp>
    </p:spTree>
    <p:extLst>
      <p:ext uri="{BB962C8B-B14F-4D97-AF65-F5344CB8AC3E}">
        <p14:creationId xmlns:p14="http://schemas.microsoft.com/office/powerpoint/2010/main" val="20222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Substitutionary Life of Christ?</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800" b="1" dirty="0" smtClean="0"/>
          </a:p>
          <a:p>
            <a:pPr marL="0" lvl="0" indent="0" algn="ctr">
              <a:buNone/>
            </a:pPr>
            <a:r>
              <a:rPr lang="en-US" sz="4000" b="1" dirty="0" smtClean="0"/>
              <a:t>Promises Given to Faithful Men</a:t>
            </a:r>
          </a:p>
          <a:p>
            <a:pPr marL="0" lvl="0" indent="0" algn="ctr">
              <a:buNone/>
            </a:pPr>
            <a:r>
              <a:rPr lang="en-US" sz="3600" i="1" dirty="0" smtClean="0"/>
              <a:t>– Hebrews 11:6; Romans 9:31-32 –</a:t>
            </a:r>
          </a:p>
          <a:p>
            <a:pPr marL="0" lvl="0" indent="0" algn="ctr">
              <a:buNone/>
            </a:pPr>
            <a:r>
              <a:rPr lang="en-US" sz="4000" b="1" dirty="0" smtClean="0"/>
              <a:t>Substitutionary Life or Death of Christ?</a:t>
            </a:r>
          </a:p>
          <a:p>
            <a:pPr marL="0" lvl="0" indent="0" algn="ctr">
              <a:buNone/>
            </a:pPr>
            <a:r>
              <a:rPr lang="en-US" sz="3600" i="1" dirty="0" smtClean="0"/>
              <a:t>– Romans 5:18-21 –</a:t>
            </a:r>
            <a:endParaRPr lang="en-US" sz="3600" i="1" dirty="0"/>
          </a:p>
          <a:p>
            <a:pPr marL="0" indent="0" algn="just">
              <a:buNone/>
            </a:pPr>
            <a:endParaRPr lang="en-US" sz="3000" dirty="0"/>
          </a:p>
        </p:txBody>
      </p:sp>
    </p:spTree>
    <p:extLst>
      <p:ext uri="{BB962C8B-B14F-4D97-AF65-F5344CB8AC3E}">
        <p14:creationId xmlns:p14="http://schemas.microsoft.com/office/powerpoint/2010/main" val="42463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Substitutionary Life of Christ?</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800" b="1" dirty="0" smtClean="0"/>
          </a:p>
          <a:p>
            <a:pPr marL="0" lvl="0" indent="0" algn="ctr">
              <a:buNone/>
            </a:pPr>
            <a:r>
              <a:rPr lang="en-US" sz="4000" b="1" dirty="0" smtClean="0"/>
              <a:t>Promises Given to Faithful Men</a:t>
            </a:r>
          </a:p>
          <a:p>
            <a:pPr marL="0" lvl="0" indent="0" algn="ctr">
              <a:buNone/>
            </a:pPr>
            <a:r>
              <a:rPr lang="en-US" sz="3600" i="1" dirty="0" smtClean="0"/>
              <a:t>– Hebrews 11:6; Romans 9:31-32 –</a:t>
            </a:r>
          </a:p>
          <a:p>
            <a:pPr marL="0" lvl="0" indent="0" algn="ctr">
              <a:buNone/>
            </a:pPr>
            <a:r>
              <a:rPr lang="en-US" sz="4000" b="1" dirty="0" smtClean="0"/>
              <a:t>Substitutionary Life or Death of Christ?</a:t>
            </a:r>
          </a:p>
          <a:p>
            <a:pPr marL="0" lvl="0" indent="0" algn="ctr">
              <a:buNone/>
            </a:pPr>
            <a:r>
              <a:rPr lang="en-US" sz="3600" i="1" dirty="0" smtClean="0"/>
              <a:t>– Romans 5:18-21 –</a:t>
            </a:r>
            <a:endParaRPr lang="en-US" sz="3600" i="1" dirty="0"/>
          </a:p>
          <a:p>
            <a:pPr marL="0" indent="0" algn="just">
              <a:buNone/>
            </a:pPr>
            <a:endParaRPr lang="en-US" sz="3000" dirty="0"/>
          </a:p>
        </p:txBody>
      </p:sp>
    </p:spTree>
    <p:extLst>
      <p:ext uri="{BB962C8B-B14F-4D97-AF65-F5344CB8AC3E}">
        <p14:creationId xmlns:p14="http://schemas.microsoft.com/office/powerpoint/2010/main" val="75987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Imputation of Righteousness</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100" i="1" dirty="0" smtClean="0"/>
          </a:p>
          <a:p>
            <a:pPr marL="0" lvl="0" indent="0" algn="ctr">
              <a:buNone/>
            </a:pPr>
            <a:r>
              <a:rPr lang="en-US" sz="4000" i="1" dirty="0" smtClean="0"/>
              <a:t>– Romans 4:5-8 –</a:t>
            </a:r>
          </a:p>
          <a:p>
            <a:pPr marL="0" lvl="0" indent="0" algn="ctr">
              <a:buNone/>
            </a:pPr>
            <a:r>
              <a:rPr lang="en-US" sz="4000" i="1" dirty="0" smtClean="0"/>
              <a:t>Impute – </a:t>
            </a:r>
            <a:r>
              <a:rPr lang="en-US" sz="4000" i="1" dirty="0"/>
              <a:t>To take inventory; to take into account, to make account </a:t>
            </a:r>
            <a:r>
              <a:rPr lang="en-US" sz="4000" i="1" dirty="0" smtClean="0"/>
              <a:t>of.</a:t>
            </a:r>
          </a:p>
          <a:p>
            <a:pPr marL="0" indent="0" algn="just">
              <a:buNone/>
            </a:pPr>
            <a:endParaRPr lang="en-US" sz="3000" dirty="0"/>
          </a:p>
        </p:txBody>
      </p:sp>
    </p:spTree>
    <p:extLst>
      <p:ext uri="{BB962C8B-B14F-4D97-AF65-F5344CB8AC3E}">
        <p14:creationId xmlns:p14="http://schemas.microsoft.com/office/powerpoint/2010/main" val="1970509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Imputation of Righteousness</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100" i="1" dirty="0" smtClean="0"/>
          </a:p>
          <a:p>
            <a:pPr marL="0" lvl="0" indent="0" algn="ctr">
              <a:buNone/>
            </a:pPr>
            <a:r>
              <a:rPr lang="en-US" sz="4000" i="1" dirty="0" smtClean="0"/>
              <a:t>– Romans 4:5-8 –</a:t>
            </a:r>
          </a:p>
          <a:p>
            <a:pPr marL="0" lvl="0" indent="0" algn="ctr">
              <a:buNone/>
            </a:pPr>
            <a:r>
              <a:rPr lang="en-US" sz="4000" i="1" dirty="0" smtClean="0"/>
              <a:t>Impute – </a:t>
            </a:r>
            <a:r>
              <a:rPr lang="en-US" sz="4000" i="1" dirty="0"/>
              <a:t>To take inventory; to take into account, to make account </a:t>
            </a:r>
            <a:r>
              <a:rPr lang="en-US" sz="4000" i="1" dirty="0" smtClean="0"/>
              <a:t>of.</a:t>
            </a:r>
          </a:p>
          <a:p>
            <a:pPr marL="0" lvl="0" indent="0" algn="ctr">
              <a:buNone/>
            </a:pPr>
            <a:r>
              <a:rPr lang="en-US" sz="4000" b="1" dirty="0" smtClean="0"/>
              <a:t>Abraham – </a:t>
            </a:r>
            <a:r>
              <a:rPr lang="en-US" sz="4000" i="1" dirty="0" smtClean="0"/>
              <a:t>4:16-22</a:t>
            </a:r>
          </a:p>
          <a:p>
            <a:pPr marL="0" indent="0" algn="just">
              <a:buNone/>
            </a:pPr>
            <a:endParaRPr lang="en-US" sz="3000" dirty="0"/>
          </a:p>
        </p:txBody>
      </p:sp>
    </p:spTree>
    <p:extLst>
      <p:ext uri="{BB962C8B-B14F-4D97-AF65-F5344CB8AC3E}">
        <p14:creationId xmlns:p14="http://schemas.microsoft.com/office/powerpoint/2010/main" val="42558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50040"/>
          </a:xfrm>
        </p:spPr>
        <p:txBody>
          <a:bodyPr>
            <a:noAutofit/>
          </a:bodyPr>
          <a:lstStyle/>
          <a:p>
            <a:pPr algn="ctr"/>
            <a:r>
              <a:rPr lang="en-US" sz="6600" b="1" dirty="0" smtClean="0">
                <a:latin typeface="Vivaldi" panose="03020602050506090804" pitchFamily="66" charset="0"/>
              </a:rPr>
              <a:t>Imputation of Righteousness</a:t>
            </a:r>
            <a:endParaRPr lang="en-US" sz="6600" b="1" dirty="0">
              <a:latin typeface="Vivaldi" panose="03020602050506090804" pitchFamily="66" charset="0"/>
            </a:endParaRPr>
          </a:p>
        </p:txBody>
      </p:sp>
      <p:sp>
        <p:nvSpPr>
          <p:cNvPr id="3" name="Content Placeholder 2"/>
          <p:cNvSpPr>
            <a:spLocks noGrp="1"/>
          </p:cNvSpPr>
          <p:nvPr>
            <p:ph idx="1"/>
          </p:nvPr>
        </p:nvSpPr>
        <p:spPr>
          <a:xfrm>
            <a:off x="628650" y="2318197"/>
            <a:ext cx="7886700" cy="3858766"/>
          </a:xfrm>
        </p:spPr>
        <p:txBody>
          <a:bodyPr>
            <a:noAutofit/>
          </a:bodyPr>
          <a:lstStyle/>
          <a:p>
            <a:pPr marL="0" lvl="0" indent="0" algn="ctr">
              <a:buNone/>
            </a:pPr>
            <a:endParaRPr lang="en-US" sz="1100" i="1" dirty="0" smtClean="0"/>
          </a:p>
          <a:p>
            <a:pPr marL="0" lvl="0" indent="0" algn="ctr">
              <a:buNone/>
            </a:pPr>
            <a:r>
              <a:rPr lang="en-US" sz="4000" i="1" dirty="0" smtClean="0"/>
              <a:t>– Romans 4:5-8 –</a:t>
            </a:r>
          </a:p>
          <a:p>
            <a:pPr marL="0" lvl="0" indent="0" algn="ctr">
              <a:buNone/>
            </a:pPr>
            <a:r>
              <a:rPr lang="en-US" sz="4000" i="1" dirty="0" smtClean="0"/>
              <a:t>Impute – </a:t>
            </a:r>
            <a:r>
              <a:rPr lang="en-US" sz="4000" i="1" dirty="0"/>
              <a:t>To take inventory; to take into account, to make account </a:t>
            </a:r>
            <a:r>
              <a:rPr lang="en-US" sz="4000" i="1" dirty="0" smtClean="0"/>
              <a:t>of.</a:t>
            </a:r>
          </a:p>
          <a:p>
            <a:pPr marL="0" lvl="0" indent="0" algn="ctr">
              <a:buNone/>
            </a:pPr>
            <a:r>
              <a:rPr lang="en-US" sz="4000" b="1" dirty="0" smtClean="0"/>
              <a:t>Abraham – </a:t>
            </a:r>
            <a:r>
              <a:rPr lang="en-US" sz="4000" i="1" dirty="0" smtClean="0"/>
              <a:t>4:16-22</a:t>
            </a:r>
          </a:p>
          <a:p>
            <a:pPr marL="0" lvl="0" indent="0" algn="ctr">
              <a:buNone/>
            </a:pPr>
            <a:r>
              <a:rPr lang="en-US" sz="4000" b="1" dirty="0" smtClean="0"/>
              <a:t>Us – </a:t>
            </a:r>
            <a:r>
              <a:rPr lang="en-US" sz="4000" i="1" dirty="0" smtClean="0"/>
              <a:t>4:23-5:2; 6:4-14</a:t>
            </a:r>
            <a:endParaRPr lang="en-US" sz="4000" i="1" dirty="0"/>
          </a:p>
          <a:p>
            <a:pPr marL="0" indent="0" algn="just">
              <a:buNone/>
            </a:pPr>
            <a:endParaRPr lang="en-US" sz="3000" dirty="0"/>
          </a:p>
        </p:txBody>
      </p:sp>
    </p:spTree>
    <p:extLst>
      <p:ext uri="{BB962C8B-B14F-4D97-AF65-F5344CB8AC3E}">
        <p14:creationId xmlns:p14="http://schemas.microsoft.com/office/powerpoint/2010/main" val="14286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1916</Words>
  <Application>Microsoft Office PowerPoint</Application>
  <PresentationFormat>On-screen Show (4:3)</PresentationFormat>
  <Paragraphs>131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Vivaldi</vt:lpstr>
      <vt:lpstr>Calibri</vt:lpstr>
      <vt:lpstr>Wingdings</vt:lpstr>
      <vt:lpstr>Arial</vt:lpstr>
      <vt:lpstr>Calibri Light</vt:lpstr>
      <vt:lpstr>Office Theme</vt:lpstr>
      <vt:lpstr>PowerPoint Presentation</vt:lpstr>
      <vt:lpstr>Christ and Our Righteousness</vt:lpstr>
      <vt:lpstr>Substitutionary Life of Christ?</vt:lpstr>
      <vt:lpstr>Substitutionary Life of Christ?</vt:lpstr>
      <vt:lpstr>Substitutionary Life of Christ?</vt:lpstr>
      <vt:lpstr>Substitutionary Life of Christ?</vt:lpstr>
      <vt:lpstr>Imputation of Righteousness</vt:lpstr>
      <vt:lpstr>Imputation of Righteousness</vt:lpstr>
      <vt:lpstr>Imputation of Righteousness</vt:lpstr>
      <vt:lpstr>Christ and Our Righteousness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and Our Righteousness</dc:title>
  <dc:creator>Jeremiah Cox</dc:creator>
  <cp:lastModifiedBy>Jeremiah Cox</cp:lastModifiedBy>
  <cp:revision>8</cp:revision>
  <dcterms:created xsi:type="dcterms:W3CDTF">2015-10-11T02:40:31Z</dcterms:created>
  <dcterms:modified xsi:type="dcterms:W3CDTF">2015-11-04T15:53:35Z</dcterms:modified>
</cp:coreProperties>
</file>