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7" r:id="rId17"/>
    <p:sldId id="283" r:id="rId18"/>
    <p:sldId id="284" r:id="rId19"/>
    <p:sldId id="285" r:id="rId20"/>
    <p:sldId id="286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9" autoAdjust="0"/>
    <p:restoredTop sz="94660"/>
  </p:normalViewPr>
  <p:slideViewPr>
    <p:cSldViewPr snapToGrid="0">
      <p:cViewPr varScale="1">
        <p:scale>
          <a:sx n="82" d="100"/>
          <a:sy n="82" d="100"/>
        </p:scale>
        <p:origin x="114" y="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42E3F-265C-4767-A96A-6AA72990EAF6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4646F-A48D-4C7D-B7A2-28A6B580A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8005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42E3F-265C-4767-A96A-6AA72990EAF6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4646F-A48D-4C7D-B7A2-28A6B580A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6647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42E3F-265C-4767-A96A-6AA72990EAF6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4646F-A48D-4C7D-B7A2-28A6B580A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6886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42E3F-265C-4767-A96A-6AA72990EAF6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4646F-A48D-4C7D-B7A2-28A6B580A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6567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42E3F-265C-4767-A96A-6AA72990EAF6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4646F-A48D-4C7D-B7A2-28A6B580A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4432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42E3F-265C-4767-A96A-6AA72990EAF6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4646F-A48D-4C7D-B7A2-28A6B580A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9653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42E3F-265C-4767-A96A-6AA72990EAF6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4646F-A48D-4C7D-B7A2-28A6B580A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2154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42E3F-265C-4767-A96A-6AA72990EAF6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4646F-A48D-4C7D-B7A2-28A6B580A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8718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42E3F-265C-4767-A96A-6AA72990EAF6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4646F-A48D-4C7D-B7A2-28A6B580A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8395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42E3F-265C-4767-A96A-6AA72990EAF6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4646F-A48D-4C7D-B7A2-28A6B580A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4525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42E3F-265C-4767-A96A-6AA72990EAF6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4646F-A48D-4C7D-B7A2-28A6B580A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3139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42E3F-265C-4767-A96A-6AA72990EAF6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4646F-A48D-4C7D-B7A2-28A6B580A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6364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0FA14-D065-4EAD-9788-FE3056363E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281" y="116702"/>
            <a:ext cx="8884508" cy="3139260"/>
          </a:xfrm>
        </p:spPr>
        <p:txBody>
          <a:bodyPr>
            <a:normAutofit fontScale="90000"/>
          </a:bodyPr>
          <a:lstStyle/>
          <a:p>
            <a:r>
              <a:rPr lang="en-US" sz="13800" b="1" dirty="0">
                <a:solidFill>
                  <a:srgbClr val="FFFF00"/>
                </a:solidFill>
              </a:rPr>
              <a:t>It Is Not Easy</a:t>
            </a:r>
            <a:br>
              <a:rPr lang="en-US" sz="13800" dirty="0"/>
            </a:br>
            <a:r>
              <a:rPr lang="en-US" sz="3600" dirty="0">
                <a:solidFill>
                  <a:srgbClr val="FFFF00"/>
                </a:solidFill>
              </a:rPr>
              <a:t>(Part Two)</a:t>
            </a:r>
            <a:endParaRPr lang="en-US" sz="13800" dirty="0">
              <a:solidFill>
                <a:srgbClr val="FFFF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A6DB93-745B-4A32-AD07-AE9CF7CDAB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8281" y="3602038"/>
            <a:ext cx="8798011" cy="3139260"/>
          </a:xfrm>
        </p:spPr>
        <p:txBody>
          <a:bodyPr/>
          <a:lstStyle/>
          <a:p>
            <a:r>
              <a:rPr lang="en-US" sz="4000" dirty="0"/>
              <a:t>To win a championship; to climb a mountain; or swim the sea. </a:t>
            </a:r>
          </a:p>
          <a:p>
            <a:r>
              <a:rPr lang="en-US" sz="4000" dirty="0"/>
              <a:t>There are many things to which we could say "it is not easy."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644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681482-792C-4DF8-A6E7-C8771ED489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785" y="93785"/>
            <a:ext cx="8944707" cy="667043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FF00"/>
                </a:solidFill>
              </a:rPr>
              <a:t>IT IS NOT EASY To forgive and forget. </a:t>
            </a:r>
          </a:p>
          <a:p>
            <a:r>
              <a:rPr lang="en-US" sz="4000" dirty="0"/>
              <a:t>As humans, we fail to turn off portions of our memories.</a:t>
            </a:r>
          </a:p>
          <a:p>
            <a:r>
              <a:rPr lang="en-US" sz="4000" dirty="0"/>
              <a:t>We program ourselves to associate people with events or appearances. </a:t>
            </a:r>
          </a:p>
          <a:p>
            <a:r>
              <a:rPr lang="en-US" sz="4000" dirty="0"/>
              <a:t>When someone sins, and confesses their sins; we just cannot seem to let it go especially if the sin was against us.</a:t>
            </a:r>
          </a:p>
          <a:p>
            <a:r>
              <a:rPr lang="en-US" sz="4000" dirty="0"/>
              <a:t>We employ a defense mechanism to be wary of anyone who has hurt us in the past (even if we did forgive them).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5550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2DF360-010D-4F62-8282-EA93A3E90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677" y="117231"/>
            <a:ext cx="8897815" cy="6600092"/>
          </a:xfrm>
        </p:spPr>
        <p:txBody>
          <a:bodyPr/>
          <a:lstStyle/>
          <a:p>
            <a:r>
              <a:rPr lang="en-US" sz="3600" dirty="0"/>
              <a:t>However, when God forgives sin, He forgets it, and will remember those sins no more (Jeremiah 31:34). </a:t>
            </a:r>
          </a:p>
          <a:p>
            <a:r>
              <a:rPr lang="en-US" sz="3600" dirty="0"/>
              <a:t>Our duty is to put the sins behind us and look upward and forward toward the goal of heaven. </a:t>
            </a:r>
          </a:p>
          <a:p>
            <a:r>
              <a:rPr lang="en-US" sz="3600" dirty="0"/>
              <a:t>We need to remember to thank God for forgetting our sins, and then we need to forgive ourselves. </a:t>
            </a:r>
          </a:p>
          <a:p>
            <a:r>
              <a:rPr lang="en-US" sz="3600" dirty="0"/>
              <a:t>Paul seemed to have this problem as he felt horrible about what he had done to members of the Church.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9219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5FAB54-8821-4044-AF06-FFD415702D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785" y="140677"/>
            <a:ext cx="8921261" cy="6576646"/>
          </a:xfrm>
        </p:spPr>
        <p:txBody>
          <a:bodyPr>
            <a:normAutofit fontScale="92500" lnSpcReduction="10000"/>
          </a:bodyPr>
          <a:lstStyle/>
          <a:p>
            <a:r>
              <a:rPr lang="en-US" sz="3600" b="1" dirty="0">
                <a:solidFill>
                  <a:srgbClr val="FFFF00"/>
                </a:solidFill>
              </a:rPr>
              <a:t>IT IS NOT EASY To keep out of the rut. </a:t>
            </a:r>
          </a:p>
          <a:p>
            <a:r>
              <a:rPr lang="en-US" sz="3600" dirty="0"/>
              <a:t>The thought horrifies us that we are doing things without thinking or considering what we are doing. </a:t>
            </a:r>
          </a:p>
          <a:p>
            <a:r>
              <a:rPr lang="en-US" sz="3600" dirty="0"/>
              <a:t>Yet we keep doing the same things all the time.</a:t>
            </a:r>
          </a:p>
          <a:p>
            <a:r>
              <a:rPr lang="en-US" sz="3600" dirty="0"/>
              <a:t>Getting out of the rut would mean that we have to think more. </a:t>
            </a:r>
          </a:p>
          <a:p>
            <a:r>
              <a:rPr lang="en-US" sz="3600" dirty="0"/>
              <a:t>We have to make the effort to get out of a routine in order to realize our worship truly is in spirit and truth.</a:t>
            </a:r>
          </a:p>
          <a:p>
            <a:r>
              <a:rPr lang="en-US" sz="3600" dirty="0"/>
              <a:t>We have to make the effort to get out of a routine that keeps us from learning (studying) what God wants us to do.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9530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B7F95E-3EC5-4427-A23B-72297D3735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07" y="152400"/>
            <a:ext cx="8944707" cy="6588369"/>
          </a:xfrm>
        </p:spPr>
        <p:txBody>
          <a:bodyPr>
            <a:normAutofit lnSpcReduction="10000"/>
          </a:bodyPr>
          <a:lstStyle/>
          <a:p>
            <a:r>
              <a:rPr lang="en-US" sz="4000" b="1" dirty="0">
                <a:solidFill>
                  <a:srgbClr val="FFFF00"/>
                </a:solidFill>
              </a:rPr>
              <a:t>IT IS NOT EASY To make the most of a little. </a:t>
            </a:r>
          </a:p>
          <a:p>
            <a:r>
              <a:rPr lang="en-US" sz="4000" dirty="0"/>
              <a:t>Paul told the Ephesians to redeem (make the most use of) the time (Ephesians 5:16).</a:t>
            </a:r>
          </a:p>
          <a:p>
            <a:r>
              <a:rPr lang="en-US" sz="4000" dirty="0"/>
              <a:t>Paul told the Philippians that he learned to get by with prosperity and even poverty.</a:t>
            </a:r>
          </a:p>
          <a:p>
            <a:r>
              <a:rPr lang="en-US" sz="4000" dirty="0"/>
              <a:t>It is a matter of perspective. </a:t>
            </a:r>
          </a:p>
          <a:p>
            <a:r>
              <a:rPr lang="en-US" sz="4000" dirty="0"/>
              <a:t>Yes, our time is running out because every one of us is racing to the grave.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7950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C24D6-BFA8-4A1C-AB90-D3F608D959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785" y="105508"/>
            <a:ext cx="8886092" cy="6600092"/>
          </a:xfrm>
        </p:spPr>
        <p:txBody>
          <a:bodyPr/>
          <a:lstStyle/>
          <a:p>
            <a:r>
              <a:rPr lang="en-US" sz="4000" dirty="0"/>
              <a:t>I am sure that everyone who desires to be a Christian will someday regret the wasted time when they could have been studying more or teaching more.</a:t>
            </a:r>
          </a:p>
          <a:p>
            <a:r>
              <a:rPr lang="en-US" sz="4000" dirty="0"/>
              <a:t>My, oh my, the wasted time when we could have been serving God, and we were just serving ourselves.</a:t>
            </a:r>
          </a:p>
          <a:p>
            <a:r>
              <a:rPr lang="en-US" sz="4000" dirty="0"/>
              <a:t>Sometimes, in the home, we may not have much, but we learn to get along with what we have.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3633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1B8320-EB85-4284-9C6E-5929528BDC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5508"/>
            <a:ext cx="9015046" cy="6600092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FF00"/>
                </a:solidFill>
              </a:rPr>
              <a:t>IT IS NOT EASY To maintain a high standard. </a:t>
            </a:r>
          </a:p>
          <a:p>
            <a:r>
              <a:rPr lang="en-US" sz="4000" dirty="0"/>
              <a:t>How often do teams repeat their championships? </a:t>
            </a:r>
          </a:p>
          <a:p>
            <a:r>
              <a:rPr lang="en-US" sz="4000" dirty="0"/>
              <a:t>Not very often, unless they maintain the high standards that got them the championships. </a:t>
            </a:r>
          </a:p>
          <a:p>
            <a:r>
              <a:rPr lang="en-US" sz="4000" dirty="0"/>
              <a:t>There are always other teams that are hungry for the crown, and they seek to improve themselves so that they can win with a high standard.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2920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1C05BF-0FC0-4F74-8DB4-FBDDB2E6E8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015" y="234462"/>
            <a:ext cx="8815754" cy="5942501"/>
          </a:xfrm>
        </p:spPr>
        <p:txBody>
          <a:bodyPr/>
          <a:lstStyle/>
          <a:p>
            <a:r>
              <a:rPr lang="en-US" sz="4400" dirty="0"/>
              <a:t>Living a faithful Christian life is of the highest of standards, and yet so few are seeking to maintain such a standard. </a:t>
            </a:r>
          </a:p>
          <a:p>
            <a:r>
              <a:rPr lang="en-US" sz="4400" dirty="0"/>
              <a:t>But this is nothing new, is it?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1322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628898-D25A-42F3-9EEE-639EF6006D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785" y="105508"/>
            <a:ext cx="8886092" cy="6658707"/>
          </a:xfrm>
        </p:spPr>
        <p:txBody>
          <a:bodyPr>
            <a:normAutofit lnSpcReduction="10000"/>
          </a:bodyPr>
          <a:lstStyle/>
          <a:p>
            <a:r>
              <a:rPr lang="en-US" sz="4000" b="1" dirty="0">
                <a:solidFill>
                  <a:srgbClr val="FFFF00"/>
                </a:solidFill>
              </a:rPr>
              <a:t>IT IS NOT EASY To recognize the silver lining. </a:t>
            </a:r>
          </a:p>
          <a:p>
            <a:r>
              <a:rPr lang="en-US" sz="4000" dirty="0"/>
              <a:t>Every effort has one. </a:t>
            </a:r>
          </a:p>
          <a:p>
            <a:r>
              <a:rPr lang="en-US" sz="4000" dirty="0"/>
              <a:t>We often fail to see it. </a:t>
            </a:r>
          </a:p>
          <a:p>
            <a:r>
              <a:rPr lang="en-US" sz="4000" dirty="0"/>
              <a:t>There is a purpose for everything that happens. </a:t>
            </a:r>
          </a:p>
          <a:p>
            <a:r>
              <a:rPr lang="en-US" sz="4000" dirty="0"/>
              <a:t>Some can really see that it works out for the best. </a:t>
            </a:r>
          </a:p>
          <a:p>
            <a:r>
              <a:rPr lang="en-US" sz="4000" dirty="0"/>
              <a:t>Paul told the Romans that God actually does good for those who love Him (Romans 8:28). </a:t>
            </a:r>
          </a:p>
        </p:txBody>
      </p:sp>
    </p:spTree>
    <p:extLst>
      <p:ext uri="{BB962C8B-B14F-4D97-AF65-F5344CB8AC3E}">
        <p14:creationId xmlns:p14="http://schemas.microsoft.com/office/powerpoint/2010/main" val="39269257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FC232E-E620-4E95-BCAD-A838F67395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569" y="257908"/>
            <a:ext cx="8815754" cy="6447692"/>
          </a:xfrm>
        </p:spPr>
        <p:txBody>
          <a:bodyPr>
            <a:normAutofit lnSpcReduction="10000"/>
          </a:bodyPr>
          <a:lstStyle/>
          <a:p>
            <a:r>
              <a:rPr lang="en-US" sz="4400" dirty="0"/>
              <a:t>One thing we all can do is to recognize the good that someone does and commend them for their efforts.</a:t>
            </a:r>
          </a:p>
          <a:p>
            <a:r>
              <a:rPr lang="en-US" sz="4400" dirty="0"/>
              <a:t>You can encourage many by complimenting them.</a:t>
            </a:r>
          </a:p>
          <a:p>
            <a:r>
              <a:rPr lang="en-US" sz="4400" dirty="0"/>
              <a:t>Many times, we will recognize that the effort we made was worth it in the end.</a:t>
            </a:r>
          </a:p>
          <a:p>
            <a:r>
              <a:rPr lang="en-US" sz="4400" dirty="0"/>
              <a:t>That is the silver lining.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5457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E0F43D-5F3B-4025-9071-2E1E38FEC0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569" y="445477"/>
            <a:ext cx="8839200" cy="6271846"/>
          </a:xfrm>
        </p:spPr>
        <p:txBody>
          <a:bodyPr>
            <a:normAutofit/>
          </a:bodyPr>
          <a:lstStyle/>
          <a:p>
            <a:r>
              <a:rPr lang="en-US" sz="3600" dirty="0"/>
              <a:t>There is probably a whole list of things we could put here that falls in this category. </a:t>
            </a:r>
          </a:p>
          <a:p>
            <a:r>
              <a:rPr lang="en-US" sz="3600" dirty="0"/>
              <a:t>It is not easy to be a Christian, but if you are successful, it will have been worth it. </a:t>
            </a:r>
          </a:p>
          <a:p>
            <a:r>
              <a:rPr lang="en-US" sz="3600" dirty="0"/>
              <a:t>Many of these traits have the potential to make us feel better about ourselves.</a:t>
            </a:r>
          </a:p>
          <a:p>
            <a:r>
              <a:rPr lang="en-US" sz="3600" dirty="0"/>
              <a:t>They can also make others feel important, and more importantly, loved around you.</a:t>
            </a:r>
          </a:p>
        </p:txBody>
      </p:sp>
    </p:spTree>
    <p:extLst>
      <p:ext uri="{BB962C8B-B14F-4D97-AF65-F5344CB8AC3E}">
        <p14:creationId xmlns:p14="http://schemas.microsoft.com/office/powerpoint/2010/main" val="33087061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57C29-654C-45CC-AB7C-AF1206764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255"/>
            <a:ext cx="7886700" cy="1019713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FF00"/>
                </a:solidFill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F0F396-504C-448E-9CCC-59FE1E3198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497" y="852616"/>
            <a:ext cx="8933935" cy="5844746"/>
          </a:xfrm>
        </p:spPr>
        <p:txBody>
          <a:bodyPr>
            <a:normAutofit lnSpcReduction="10000"/>
          </a:bodyPr>
          <a:lstStyle/>
          <a:p>
            <a:r>
              <a:rPr lang="en-US" sz="4000" dirty="0"/>
              <a:t>Part of the challenge of life is the fact that we all face things which are not easy. </a:t>
            </a:r>
          </a:p>
          <a:p>
            <a:r>
              <a:rPr lang="en-US" sz="4000" dirty="0"/>
              <a:t>If things were easy, everyone would do them. </a:t>
            </a:r>
          </a:p>
          <a:p>
            <a:r>
              <a:rPr lang="en-US" sz="4000" dirty="0"/>
              <a:t>We learn that anything of value is something that we endeavor to accomplish, or seek to acquire. </a:t>
            </a:r>
          </a:p>
          <a:p>
            <a:r>
              <a:rPr lang="en-US" sz="4000" dirty="0"/>
              <a:t>Holding on to that thing of value may be hard and we can certainly say that "it is not easy."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6918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9B005-DF73-4861-8477-12997E4ED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7973" y="18255"/>
            <a:ext cx="7886700" cy="1325563"/>
          </a:xfrm>
        </p:spPr>
        <p:txBody>
          <a:bodyPr/>
          <a:lstStyle/>
          <a:p>
            <a:r>
              <a:rPr lang="en-US" sz="6600" b="1" dirty="0">
                <a:solidFill>
                  <a:srgbClr val="FFFF00"/>
                </a:solidFill>
              </a:rPr>
              <a:t>Conclusion</a:t>
            </a:r>
            <a:r>
              <a:rPr lang="en-US" b="1" dirty="0">
                <a:solidFill>
                  <a:srgbClr val="FFFF00"/>
                </a:solidFill>
              </a:rPr>
              <a:t> (Part Two)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B8C795-1D1D-462D-B39C-4335F7DAD9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061" y="1343818"/>
            <a:ext cx="8921261" cy="5396951"/>
          </a:xfrm>
        </p:spPr>
        <p:txBody>
          <a:bodyPr/>
          <a:lstStyle/>
          <a:p>
            <a:r>
              <a:rPr lang="en-US" sz="3600" dirty="0"/>
              <a:t>To be genuine and good is rare in our society today.</a:t>
            </a:r>
          </a:p>
          <a:p>
            <a:r>
              <a:rPr lang="en-US" sz="3600" dirty="0"/>
              <a:t>If we are going to be successful, we need to demonstrate the humility required to do these things. </a:t>
            </a:r>
          </a:p>
          <a:p>
            <a:r>
              <a:rPr lang="en-US" sz="3600" dirty="0"/>
              <a:t>If we do these things, even though they might be difficult or hard, God will be pleased with our efforts.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1354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B816C4-4C54-459D-880E-4F927BDB1A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122" y="273377"/>
            <a:ext cx="8936610" cy="6495068"/>
          </a:xfrm>
        </p:spPr>
        <p:txBody>
          <a:bodyPr/>
          <a:lstStyle/>
          <a:p>
            <a:r>
              <a:rPr lang="en-US" sz="4400" dirty="0"/>
              <a:t>Let us take some time and look at things which may appear to be easy for others, but not for ourselves.</a:t>
            </a:r>
          </a:p>
          <a:p>
            <a:r>
              <a:rPr lang="en-US" sz="4400" dirty="0"/>
              <a:t>Perhaps you will find yourself being described, and if so, perhaps you will seek to correct the problems you may be struggling to overcome.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7599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C8EEF3-534B-4EF6-BBEA-EFE4F33505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061" y="105508"/>
            <a:ext cx="8897815" cy="6623538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rgbClr val="FFFF00"/>
                </a:solidFill>
              </a:rPr>
              <a:t>IT IS NOT EASY To be considerate. </a:t>
            </a:r>
          </a:p>
          <a:p>
            <a:r>
              <a:rPr lang="en-US" sz="4400" dirty="0"/>
              <a:t>Every action we take has an impact upon someone else.</a:t>
            </a:r>
          </a:p>
          <a:p>
            <a:r>
              <a:rPr lang="en-US" sz="4400" dirty="0"/>
              <a:t>Every decision has the potential to cause damage to someone or perhaps they will benefit by our choices. </a:t>
            </a:r>
          </a:p>
          <a:p>
            <a:r>
              <a:rPr lang="en-US" sz="4400" dirty="0"/>
              <a:t>All too often, we make decision with only one person that we consider; "me". </a:t>
            </a:r>
          </a:p>
        </p:txBody>
      </p:sp>
    </p:spTree>
    <p:extLst>
      <p:ext uri="{BB962C8B-B14F-4D97-AF65-F5344CB8AC3E}">
        <p14:creationId xmlns:p14="http://schemas.microsoft.com/office/powerpoint/2010/main" val="25887689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DCD4FB-D298-4378-8D2A-F2B4031553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061" y="93785"/>
            <a:ext cx="8944707" cy="6623538"/>
          </a:xfrm>
        </p:spPr>
        <p:txBody>
          <a:bodyPr/>
          <a:lstStyle/>
          <a:p>
            <a:r>
              <a:rPr lang="en-US" sz="4000" dirty="0"/>
              <a:t>Often when decisions are made, our first instinct is to ask "what's in it for me?" </a:t>
            </a:r>
          </a:p>
          <a:p>
            <a:r>
              <a:rPr lang="en-US" sz="4000" dirty="0"/>
              <a:t>We know that people make dumb decisions all the time. </a:t>
            </a:r>
          </a:p>
          <a:p>
            <a:r>
              <a:rPr lang="en-US" sz="4000" dirty="0"/>
              <a:t>Some choose to drink to excess and may drive into another car with someone's family member. </a:t>
            </a:r>
          </a:p>
          <a:p>
            <a:r>
              <a:rPr lang="en-US" sz="4000" dirty="0"/>
              <a:t>The result is death or injury that could never be rectified.</a:t>
            </a:r>
          </a:p>
          <a:p>
            <a:r>
              <a:rPr lang="en-US" sz="4000" dirty="0"/>
              <a:t>Some choose to commit a crime.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4475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9601C9-B9EE-4F40-91F1-BB38F614EC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785" y="128954"/>
            <a:ext cx="8944707" cy="6600092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rgbClr val="FFFF00"/>
                </a:solidFill>
              </a:rPr>
              <a:t>IT IS NOT EASY To endure success. </a:t>
            </a:r>
          </a:p>
          <a:p>
            <a:r>
              <a:rPr lang="en-US" sz="4400" dirty="0"/>
              <a:t>Even if success is our goal; once we realize it, we have to maintain it. </a:t>
            </a:r>
          </a:p>
          <a:p>
            <a:r>
              <a:rPr lang="en-US" sz="4400" dirty="0"/>
              <a:t>For so many, the success just feeds their lusts for power and riches. </a:t>
            </a:r>
          </a:p>
          <a:p>
            <a:r>
              <a:rPr lang="en-US" sz="4400" dirty="0"/>
              <a:t>This causes them to take short-cuts or bending of the rules. </a:t>
            </a:r>
          </a:p>
          <a:p>
            <a:r>
              <a:rPr lang="en-US" sz="4400" dirty="0"/>
              <a:t>When this happens, someone gets hurt.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7668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0EFEDC-6529-4989-8C59-C86C284167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08" y="140677"/>
            <a:ext cx="8956430" cy="6623538"/>
          </a:xfrm>
        </p:spPr>
        <p:txBody>
          <a:bodyPr>
            <a:normAutofit fontScale="92500"/>
          </a:bodyPr>
          <a:lstStyle/>
          <a:p>
            <a:r>
              <a:rPr lang="en-US" sz="4400" dirty="0"/>
              <a:t>Many allow success to go to their head, and they continue doing whatever it takes (legal or not) to keep on top.</a:t>
            </a:r>
          </a:p>
          <a:p>
            <a:r>
              <a:rPr lang="en-US" sz="4400" dirty="0"/>
              <a:t>Joshua was told that if he would only follow the instructions of the law that Moses had given to the people, that he would have success wherever he went (Joshua 1:7-8). </a:t>
            </a:r>
          </a:p>
          <a:p>
            <a:r>
              <a:rPr lang="en-US" sz="4400" dirty="0"/>
              <a:t>We also can have success in life without riches, power, materials, or prestige.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6044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891A8F-51C0-4A9D-829F-9F22CD0634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061" y="117230"/>
            <a:ext cx="8944707" cy="6635261"/>
          </a:xfrm>
        </p:spPr>
        <p:txBody>
          <a:bodyPr>
            <a:normAutofit lnSpcReduction="10000"/>
          </a:bodyPr>
          <a:lstStyle/>
          <a:p>
            <a:r>
              <a:rPr lang="en-US" sz="4800" b="1" dirty="0">
                <a:solidFill>
                  <a:srgbClr val="FFFF00"/>
                </a:solidFill>
              </a:rPr>
              <a:t>IT IS NOT EASY To keep on trying. </a:t>
            </a:r>
          </a:p>
          <a:p>
            <a:r>
              <a:rPr lang="en-US" sz="4800" dirty="0"/>
              <a:t>Usually this is because of frustration. </a:t>
            </a:r>
          </a:p>
          <a:p>
            <a:r>
              <a:rPr lang="en-US" sz="4800" dirty="0"/>
              <a:t>Thomas Edison had tried hundreds of materials for his light bulb. </a:t>
            </a:r>
          </a:p>
          <a:p>
            <a:r>
              <a:rPr lang="en-US" sz="4800" dirty="0"/>
              <a:t>In all of his trials, he learned what did not work; but he kept trying, and eventually found the material that worked in the light bulb.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9058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C6BF95-F58D-4618-8590-E7FEF8EAFC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231" y="211015"/>
            <a:ext cx="8897815" cy="6506308"/>
          </a:xfrm>
        </p:spPr>
        <p:txBody>
          <a:bodyPr>
            <a:normAutofit lnSpcReduction="10000"/>
          </a:bodyPr>
          <a:lstStyle/>
          <a:p>
            <a:r>
              <a:rPr lang="en-US" sz="4000" dirty="0"/>
              <a:t>We too need to keep trying to be the best we can be.</a:t>
            </a:r>
          </a:p>
          <a:p>
            <a:r>
              <a:rPr lang="en-US" sz="4000" dirty="0"/>
              <a:t>Certainly, we should work to be the best Christian we can be. </a:t>
            </a:r>
          </a:p>
          <a:p>
            <a:r>
              <a:rPr lang="en-US" sz="4000" dirty="0"/>
              <a:t>For many, it is the effort put forth that is rewarding. </a:t>
            </a:r>
          </a:p>
          <a:p>
            <a:r>
              <a:rPr lang="en-US" sz="4000" dirty="0"/>
              <a:t>To keep on trying does not always mean that you are falling short of some objective. </a:t>
            </a:r>
          </a:p>
          <a:p>
            <a:r>
              <a:rPr lang="en-US" sz="4000" dirty="0"/>
              <a:t>It is the resolve we need to continue in the things we are doing.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5777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1309</Words>
  <Application>Microsoft Office PowerPoint</Application>
  <PresentationFormat>On-screen Show (4:3)</PresentationFormat>
  <Paragraphs>83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It Is Not Easy (Part Two)</vt:lpstr>
      <vt:lpstr>INTRODUCTION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Conclusion (Part Two)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 Is Not Easy (Part Two)</dc:title>
  <dc:creator>cwser</dc:creator>
  <cp:lastModifiedBy> </cp:lastModifiedBy>
  <cp:revision>3</cp:revision>
  <dcterms:created xsi:type="dcterms:W3CDTF">2022-02-26T20:18:05Z</dcterms:created>
  <dcterms:modified xsi:type="dcterms:W3CDTF">2022-02-26T20:42:11Z</dcterms:modified>
</cp:coreProperties>
</file>