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22" autoAdjust="0"/>
  </p:normalViewPr>
  <p:slideViewPr>
    <p:cSldViewPr>
      <p:cViewPr varScale="1">
        <p:scale>
          <a:sx n="98" d="100"/>
          <a:sy n="98" d="100"/>
        </p:scale>
        <p:origin x="-1422" y="-102"/>
      </p:cViewPr>
      <p:guideLst>
        <p:guide orient="horz" pos="2160"/>
        <p:guide pos="2880"/>
      </p:guideLst>
    </p:cSldViewPr>
  </p:slideViewPr>
  <p:outlineViewPr>
    <p:cViewPr>
      <p:scale>
        <a:sx n="33" d="100"/>
        <a:sy n="33" d="100"/>
      </p:scale>
      <p:origin x="48" y="1470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03F055-6ACD-4994-8D18-F09BF920CA7F}" type="datetimeFigureOut">
              <a:rPr lang="en-US" smtClean="0"/>
              <a:t>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AB15D8-1F60-4E77-8A34-F483DA9DD737}" type="slidenum">
              <a:rPr lang="en-US" smtClean="0"/>
              <a:t>‹#›</a:t>
            </a:fld>
            <a:endParaRPr lang="en-US"/>
          </a:p>
        </p:txBody>
      </p:sp>
    </p:spTree>
    <p:extLst>
      <p:ext uri="{BB962C8B-B14F-4D97-AF65-F5344CB8AC3E}">
        <p14:creationId xmlns:p14="http://schemas.microsoft.com/office/powerpoint/2010/main" val="98080540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03F055-6ACD-4994-8D18-F09BF920CA7F}" type="datetimeFigureOut">
              <a:rPr lang="en-US" smtClean="0"/>
              <a:t>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AB15D8-1F60-4E77-8A34-F483DA9DD737}" type="slidenum">
              <a:rPr lang="en-US" smtClean="0"/>
              <a:t>‹#›</a:t>
            </a:fld>
            <a:endParaRPr lang="en-US"/>
          </a:p>
        </p:txBody>
      </p:sp>
    </p:spTree>
    <p:extLst>
      <p:ext uri="{BB962C8B-B14F-4D97-AF65-F5344CB8AC3E}">
        <p14:creationId xmlns:p14="http://schemas.microsoft.com/office/powerpoint/2010/main" val="1230969312"/>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03F055-6ACD-4994-8D18-F09BF920CA7F}" type="datetimeFigureOut">
              <a:rPr lang="en-US" smtClean="0"/>
              <a:t>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AB15D8-1F60-4E77-8A34-F483DA9DD737}" type="slidenum">
              <a:rPr lang="en-US" smtClean="0"/>
              <a:t>‹#›</a:t>
            </a:fld>
            <a:endParaRPr lang="en-US"/>
          </a:p>
        </p:txBody>
      </p:sp>
    </p:spTree>
    <p:extLst>
      <p:ext uri="{BB962C8B-B14F-4D97-AF65-F5344CB8AC3E}">
        <p14:creationId xmlns:p14="http://schemas.microsoft.com/office/powerpoint/2010/main" val="321851293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03F055-6ACD-4994-8D18-F09BF920CA7F}" type="datetimeFigureOut">
              <a:rPr lang="en-US" smtClean="0"/>
              <a:t>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AB15D8-1F60-4E77-8A34-F483DA9DD737}" type="slidenum">
              <a:rPr lang="en-US" smtClean="0"/>
              <a:t>‹#›</a:t>
            </a:fld>
            <a:endParaRPr lang="en-US"/>
          </a:p>
        </p:txBody>
      </p:sp>
    </p:spTree>
    <p:extLst>
      <p:ext uri="{BB962C8B-B14F-4D97-AF65-F5344CB8AC3E}">
        <p14:creationId xmlns:p14="http://schemas.microsoft.com/office/powerpoint/2010/main" val="1482038899"/>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03F055-6ACD-4994-8D18-F09BF920CA7F}" type="datetimeFigureOut">
              <a:rPr lang="en-US" smtClean="0"/>
              <a:t>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AB15D8-1F60-4E77-8A34-F483DA9DD737}" type="slidenum">
              <a:rPr lang="en-US" smtClean="0"/>
              <a:t>‹#›</a:t>
            </a:fld>
            <a:endParaRPr lang="en-US"/>
          </a:p>
        </p:txBody>
      </p:sp>
    </p:spTree>
    <p:extLst>
      <p:ext uri="{BB962C8B-B14F-4D97-AF65-F5344CB8AC3E}">
        <p14:creationId xmlns:p14="http://schemas.microsoft.com/office/powerpoint/2010/main" val="1036182400"/>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03F055-6ACD-4994-8D18-F09BF920CA7F}" type="datetimeFigureOut">
              <a:rPr lang="en-US" smtClean="0"/>
              <a:t>2/12/2016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AB15D8-1F60-4E77-8A34-F483DA9DD737}" type="slidenum">
              <a:rPr lang="en-US" smtClean="0"/>
              <a:t>‹#›</a:t>
            </a:fld>
            <a:endParaRPr lang="en-US"/>
          </a:p>
        </p:txBody>
      </p:sp>
    </p:spTree>
    <p:extLst>
      <p:ext uri="{BB962C8B-B14F-4D97-AF65-F5344CB8AC3E}">
        <p14:creationId xmlns:p14="http://schemas.microsoft.com/office/powerpoint/2010/main" val="979283093"/>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03F055-6ACD-4994-8D18-F09BF920CA7F}" type="datetimeFigureOut">
              <a:rPr lang="en-US" smtClean="0"/>
              <a:t>2/12/2016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AB15D8-1F60-4E77-8A34-F483DA9DD737}" type="slidenum">
              <a:rPr lang="en-US" smtClean="0"/>
              <a:t>‹#›</a:t>
            </a:fld>
            <a:endParaRPr lang="en-US"/>
          </a:p>
        </p:txBody>
      </p:sp>
    </p:spTree>
    <p:extLst>
      <p:ext uri="{BB962C8B-B14F-4D97-AF65-F5344CB8AC3E}">
        <p14:creationId xmlns:p14="http://schemas.microsoft.com/office/powerpoint/2010/main" val="2855261421"/>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03F055-6ACD-4994-8D18-F09BF920CA7F}" type="datetimeFigureOut">
              <a:rPr lang="en-US" smtClean="0"/>
              <a:t>2/12/2016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AB15D8-1F60-4E77-8A34-F483DA9DD737}" type="slidenum">
              <a:rPr lang="en-US" smtClean="0"/>
              <a:t>‹#›</a:t>
            </a:fld>
            <a:endParaRPr lang="en-US"/>
          </a:p>
        </p:txBody>
      </p:sp>
    </p:spTree>
    <p:extLst>
      <p:ext uri="{BB962C8B-B14F-4D97-AF65-F5344CB8AC3E}">
        <p14:creationId xmlns:p14="http://schemas.microsoft.com/office/powerpoint/2010/main" val="3839474931"/>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03F055-6ACD-4994-8D18-F09BF920CA7F}" type="datetimeFigureOut">
              <a:rPr lang="en-US" smtClean="0"/>
              <a:t>2/12/2016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AB15D8-1F60-4E77-8A34-F483DA9DD737}" type="slidenum">
              <a:rPr lang="en-US" smtClean="0"/>
              <a:t>‹#›</a:t>
            </a:fld>
            <a:endParaRPr lang="en-US"/>
          </a:p>
        </p:txBody>
      </p:sp>
    </p:spTree>
    <p:extLst>
      <p:ext uri="{BB962C8B-B14F-4D97-AF65-F5344CB8AC3E}">
        <p14:creationId xmlns:p14="http://schemas.microsoft.com/office/powerpoint/2010/main" val="3566561522"/>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03F055-6ACD-4994-8D18-F09BF920CA7F}" type="datetimeFigureOut">
              <a:rPr lang="en-US" smtClean="0"/>
              <a:t>2/12/2016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AB15D8-1F60-4E77-8A34-F483DA9DD737}" type="slidenum">
              <a:rPr lang="en-US" smtClean="0"/>
              <a:t>‹#›</a:t>
            </a:fld>
            <a:endParaRPr lang="en-US"/>
          </a:p>
        </p:txBody>
      </p:sp>
    </p:spTree>
    <p:extLst>
      <p:ext uri="{BB962C8B-B14F-4D97-AF65-F5344CB8AC3E}">
        <p14:creationId xmlns:p14="http://schemas.microsoft.com/office/powerpoint/2010/main" val="977519463"/>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03F055-6ACD-4994-8D18-F09BF920CA7F}" type="datetimeFigureOut">
              <a:rPr lang="en-US" smtClean="0"/>
              <a:t>2/12/2016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AB15D8-1F60-4E77-8A34-F483DA9DD737}" type="slidenum">
              <a:rPr lang="en-US" smtClean="0"/>
              <a:t>‹#›</a:t>
            </a:fld>
            <a:endParaRPr lang="en-US"/>
          </a:p>
        </p:txBody>
      </p:sp>
    </p:spTree>
    <p:extLst>
      <p:ext uri="{BB962C8B-B14F-4D97-AF65-F5344CB8AC3E}">
        <p14:creationId xmlns:p14="http://schemas.microsoft.com/office/powerpoint/2010/main" val="3197242877"/>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03F055-6ACD-4994-8D18-F09BF920CA7F}" type="datetimeFigureOut">
              <a:rPr lang="en-US" smtClean="0"/>
              <a:t>2/12/2016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AB15D8-1F60-4E77-8A34-F483DA9DD737}" type="slidenum">
              <a:rPr lang="en-US" smtClean="0"/>
              <a:t>‹#›</a:t>
            </a:fld>
            <a:endParaRPr lang="en-US"/>
          </a:p>
        </p:txBody>
      </p:sp>
    </p:spTree>
    <p:extLst>
      <p:ext uri="{BB962C8B-B14F-4D97-AF65-F5344CB8AC3E}">
        <p14:creationId xmlns:p14="http://schemas.microsoft.com/office/powerpoint/2010/main" val="32164687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biblia.com/bible/nkjv/Col%201.9-1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3067050"/>
          </a:xfrm>
        </p:spPr>
        <p:txBody>
          <a:bodyPr>
            <a:normAutofit/>
          </a:bodyPr>
          <a:lstStyle/>
          <a:p>
            <a:r>
              <a:rPr lang="en-US" sz="7200" dirty="0" smtClean="0"/>
              <a:t>Are You Interested </a:t>
            </a:r>
            <a:br>
              <a:rPr lang="en-US" sz="7200" dirty="0" smtClean="0"/>
            </a:br>
            <a:r>
              <a:rPr lang="en-US" sz="7200" dirty="0" smtClean="0"/>
              <a:t>In the Lord’s Work?</a:t>
            </a:r>
            <a:endParaRPr lang="en-US" sz="7200" dirty="0"/>
          </a:p>
        </p:txBody>
      </p:sp>
      <p:sp>
        <p:nvSpPr>
          <p:cNvPr id="3" name="Subtitle 2"/>
          <p:cNvSpPr>
            <a:spLocks noGrp="1"/>
          </p:cNvSpPr>
          <p:nvPr>
            <p:ph type="subTitle" idx="1"/>
          </p:nvPr>
        </p:nvSpPr>
        <p:spPr/>
        <p:txBody>
          <a:bodyPr>
            <a:normAutofit/>
          </a:bodyPr>
          <a:lstStyle/>
          <a:p>
            <a:r>
              <a:rPr lang="en-US" sz="4400" dirty="0" smtClean="0">
                <a:solidFill>
                  <a:srgbClr val="002060"/>
                </a:solidFill>
              </a:rPr>
              <a:t>You soul depends upon it.</a:t>
            </a:r>
            <a:endParaRPr lang="en-US" sz="4400" dirty="0">
              <a:solidFill>
                <a:srgbClr val="002060"/>
              </a:solidFill>
            </a:endParaRPr>
          </a:p>
        </p:txBody>
      </p:sp>
    </p:spTree>
    <p:extLst>
      <p:ext uri="{BB962C8B-B14F-4D97-AF65-F5344CB8AC3E}">
        <p14:creationId xmlns:p14="http://schemas.microsoft.com/office/powerpoint/2010/main" val="390422101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smtClean="0"/>
              <a:t>KNOWLEDGE</a:t>
            </a:r>
            <a:endParaRPr lang="en-US" dirty="0"/>
          </a:p>
        </p:txBody>
      </p:sp>
      <p:sp>
        <p:nvSpPr>
          <p:cNvPr id="3" name="Content Placeholder 2"/>
          <p:cNvSpPr>
            <a:spLocks noGrp="1"/>
          </p:cNvSpPr>
          <p:nvPr>
            <p:ph idx="1"/>
          </p:nvPr>
        </p:nvSpPr>
        <p:spPr>
          <a:xfrm>
            <a:off x="0" y="838200"/>
            <a:ext cx="9144000" cy="5867400"/>
          </a:xfrm>
        </p:spPr>
        <p:txBody>
          <a:bodyPr>
            <a:normAutofit fontScale="85000" lnSpcReduction="20000"/>
          </a:bodyPr>
          <a:lstStyle/>
          <a:p>
            <a:r>
              <a:rPr lang="en-US" b="1" dirty="0" smtClean="0"/>
              <a:t>The </a:t>
            </a:r>
            <a:r>
              <a:rPr lang="en-US" b="1" dirty="0"/>
              <a:t>more we learn of God's will, the more excited we </a:t>
            </a:r>
            <a:r>
              <a:rPr lang="en-US" b="1" dirty="0" smtClean="0"/>
              <a:t>will</a:t>
            </a:r>
            <a:r>
              <a:rPr lang="en-US" dirty="0" smtClean="0"/>
              <a:t> </a:t>
            </a:r>
            <a:r>
              <a:rPr lang="en-US" b="1" dirty="0" smtClean="0"/>
              <a:t>become</a:t>
            </a:r>
            <a:r>
              <a:rPr lang="en-US" b="1" dirty="0"/>
              <a:t>... </a:t>
            </a:r>
            <a:endParaRPr lang="en-US" dirty="0"/>
          </a:p>
          <a:p>
            <a:r>
              <a:rPr lang="en-US" b="1" dirty="0"/>
              <a:t>Psalms 119</a:t>
            </a:r>
            <a:r>
              <a:rPr lang="en-US" b="1" dirty="0" smtClean="0"/>
              <a:t>:</a:t>
            </a:r>
            <a:br>
              <a:rPr lang="en-US" b="1" dirty="0" smtClean="0"/>
            </a:br>
            <a:r>
              <a:rPr lang="en-US" b="1" dirty="0" smtClean="0">
                <a:solidFill>
                  <a:srgbClr val="002060"/>
                </a:solidFill>
              </a:rPr>
              <a:t>111 </a:t>
            </a:r>
            <a:r>
              <a:rPr lang="en-US" b="1" dirty="0">
                <a:solidFill>
                  <a:srgbClr val="002060"/>
                </a:solidFill>
              </a:rPr>
              <a:t>...Your testimonies I have taken as a heritage forever, For they are the rejoicing of my heart</a:t>
            </a:r>
            <a:r>
              <a:rPr lang="en-US" b="1" dirty="0" smtClean="0">
                <a:solidFill>
                  <a:srgbClr val="002060"/>
                </a:solidFill>
              </a:rPr>
              <a:t>....</a:t>
            </a:r>
            <a:br>
              <a:rPr lang="en-US" b="1" dirty="0" smtClean="0">
                <a:solidFill>
                  <a:srgbClr val="002060"/>
                </a:solidFill>
              </a:rPr>
            </a:br>
            <a:r>
              <a:rPr lang="en-US" b="1" dirty="0" smtClean="0">
                <a:solidFill>
                  <a:srgbClr val="002060"/>
                </a:solidFill>
              </a:rPr>
              <a:t>162 </a:t>
            </a:r>
            <a:r>
              <a:rPr lang="en-US" b="1" dirty="0">
                <a:solidFill>
                  <a:srgbClr val="002060"/>
                </a:solidFill>
              </a:rPr>
              <a:t>...I rejoice at Your word As one who finds great treasure</a:t>
            </a:r>
            <a:r>
              <a:rPr lang="en-US" b="1" dirty="0" smtClean="0">
                <a:solidFill>
                  <a:srgbClr val="002060"/>
                </a:solidFill>
              </a:rPr>
              <a:t>....</a:t>
            </a:r>
            <a:br>
              <a:rPr lang="en-US" b="1" dirty="0" smtClean="0">
                <a:solidFill>
                  <a:srgbClr val="002060"/>
                </a:solidFill>
              </a:rPr>
            </a:br>
            <a:r>
              <a:rPr lang="en-US" b="1" dirty="0" smtClean="0">
                <a:solidFill>
                  <a:srgbClr val="002060"/>
                </a:solidFill>
              </a:rPr>
              <a:t>164 </a:t>
            </a:r>
            <a:r>
              <a:rPr lang="en-US" b="1" dirty="0">
                <a:solidFill>
                  <a:srgbClr val="002060"/>
                </a:solidFill>
              </a:rPr>
              <a:t>...Seven times a day I praise You, Because of Your righteous judgments.</a:t>
            </a:r>
            <a:endParaRPr lang="en-US" dirty="0">
              <a:solidFill>
                <a:srgbClr val="002060"/>
              </a:solidFill>
            </a:endParaRPr>
          </a:p>
          <a:p>
            <a:r>
              <a:rPr lang="en-US" b="1" dirty="0" smtClean="0"/>
              <a:t>Obtaining </a:t>
            </a:r>
            <a:r>
              <a:rPr lang="en-US" b="1" dirty="0"/>
              <a:t>this knowledge requires diligence...</a:t>
            </a:r>
            <a:endParaRPr lang="en-US" dirty="0"/>
          </a:p>
          <a:p>
            <a:r>
              <a:rPr lang="en-US" b="1" dirty="0" smtClean="0"/>
              <a:t>If </a:t>
            </a:r>
            <a:r>
              <a:rPr lang="en-US" b="1" dirty="0"/>
              <a:t>we are negligent, we will have to be taught all over again...</a:t>
            </a:r>
            <a:endParaRPr lang="en-US" dirty="0"/>
          </a:p>
          <a:p>
            <a:r>
              <a:rPr lang="en-US" b="1" dirty="0" smtClean="0">
                <a:solidFill>
                  <a:srgbClr val="002060"/>
                </a:solidFill>
              </a:rPr>
              <a:t>Hebrews </a:t>
            </a:r>
            <a:r>
              <a:rPr lang="en-US" b="1" dirty="0">
                <a:solidFill>
                  <a:srgbClr val="002060"/>
                </a:solidFill>
              </a:rPr>
              <a:t>5:12 ...For though by this time you ought to be teachers, you need someone to teach you again the first principles of the oracles of God; and you have come to need milk and not solid food.</a:t>
            </a:r>
            <a:endParaRPr lang="en-US" dirty="0">
              <a:solidFill>
                <a:srgbClr val="002060"/>
              </a:solidFill>
            </a:endParaRPr>
          </a:p>
          <a:p>
            <a:endParaRPr lang="en-US" dirty="0"/>
          </a:p>
        </p:txBody>
      </p:sp>
    </p:spTree>
    <p:extLst>
      <p:ext uri="{BB962C8B-B14F-4D97-AF65-F5344CB8AC3E}">
        <p14:creationId xmlns:p14="http://schemas.microsoft.com/office/powerpoint/2010/main" val="3258236488"/>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KNOWLEDGE</a:t>
            </a:r>
            <a:endParaRPr lang="en-US" dirty="0"/>
          </a:p>
        </p:txBody>
      </p:sp>
      <p:sp>
        <p:nvSpPr>
          <p:cNvPr id="3" name="Content Placeholder 2"/>
          <p:cNvSpPr>
            <a:spLocks noGrp="1"/>
          </p:cNvSpPr>
          <p:nvPr>
            <p:ph idx="1"/>
          </p:nvPr>
        </p:nvSpPr>
        <p:spPr>
          <a:xfrm>
            <a:off x="0" y="838200"/>
            <a:ext cx="9144000" cy="5867400"/>
          </a:xfrm>
        </p:spPr>
        <p:txBody>
          <a:bodyPr>
            <a:normAutofit/>
          </a:bodyPr>
          <a:lstStyle/>
          <a:p>
            <a:r>
              <a:rPr lang="en-US" b="1" dirty="0"/>
              <a:t>To grow, we must always desire the Word like a babe </a:t>
            </a:r>
            <a:r>
              <a:rPr lang="en-US" b="1" dirty="0" smtClean="0"/>
              <a:t>desires </a:t>
            </a:r>
            <a:r>
              <a:rPr lang="en-US" b="1" dirty="0"/>
              <a:t>milk... </a:t>
            </a:r>
            <a:endParaRPr lang="en-US" dirty="0"/>
          </a:p>
          <a:p>
            <a:r>
              <a:rPr lang="en-US" b="1" dirty="0" smtClean="0">
                <a:solidFill>
                  <a:srgbClr val="002060"/>
                </a:solidFill>
              </a:rPr>
              <a:t>1 </a:t>
            </a:r>
            <a:r>
              <a:rPr lang="en-US" b="1" dirty="0">
                <a:solidFill>
                  <a:srgbClr val="002060"/>
                </a:solidFill>
              </a:rPr>
              <a:t>Peter 2:1 ...Therefore, laying aside all malice, all deceit, hypocrisy, envy, and all evil speaking, 2 as newborn babes, desire the pure milk of the word, that you may grow thereby,</a:t>
            </a:r>
            <a:endParaRPr lang="en-US" dirty="0">
              <a:solidFill>
                <a:srgbClr val="002060"/>
              </a:solidFill>
            </a:endParaRPr>
          </a:p>
          <a:p>
            <a:r>
              <a:rPr lang="en-US" b="1" dirty="0" smtClean="0"/>
              <a:t>The </a:t>
            </a:r>
            <a:r>
              <a:rPr lang="en-US" b="1" dirty="0"/>
              <a:t>Psalmist provides a good example... </a:t>
            </a:r>
            <a:endParaRPr lang="en-US" dirty="0"/>
          </a:p>
          <a:p>
            <a:r>
              <a:rPr lang="en-US" b="1" dirty="0" smtClean="0">
                <a:solidFill>
                  <a:srgbClr val="002060"/>
                </a:solidFill>
              </a:rPr>
              <a:t>Psalms </a:t>
            </a:r>
            <a:r>
              <a:rPr lang="en-US" b="1" dirty="0">
                <a:solidFill>
                  <a:srgbClr val="002060"/>
                </a:solidFill>
              </a:rPr>
              <a:t>119:15 ...I will meditate on Your precepts, And contemplate Your ways. 16 I will delight myself in Your statutes; I will not forget Your word.</a:t>
            </a:r>
            <a:endParaRPr lang="en-US" dirty="0">
              <a:solidFill>
                <a:srgbClr val="002060"/>
              </a:solidFill>
            </a:endParaRPr>
          </a:p>
          <a:p>
            <a:endParaRPr lang="en-US" dirty="0"/>
          </a:p>
        </p:txBody>
      </p:sp>
    </p:spTree>
    <p:extLst>
      <p:ext uri="{BB962C8B-B14F-4D97-AF65-F5344CB8AC3E}">
        <p14:creationId xmlns:p14="http://schemas.microsoft.com/office/powerpoint/2010/main" val="2935421589"/>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dirty="0" smtClean="0"/>
              <a:t>PARTICIPATION</a:t>
            </a:r>
            <a:endParaRPr lang="en-US" dirty="0"/>
          </a:p>
        </p:txBody>
      </p:sp>
      <p:sp>
        <p:nvSpPr>
          <p:cNvPr id="3" name="Content Placeholder 2"/>
          <p:cNvSpPr>
            <a:spLocks noGrp="1"/>
          </p:cNvSpPr>
          <p:nvPr>
            <p:ph idx="1"/>
          </p:nvPr>
        </p:nvSpPr>
        <p:spPr>
          <a:xfrm>
            <a:off x="0" y="838200"/>
            <a:ext cx="9144000" cy="5943600"/>
          </a:xfrm>
        </p:spPr>
        <p:txBody>
          <a:bodyPr>
            <a:normAutofit/>
          </a:bodyPr>
          <a:lstStyle/>
          <a:p>
            <a:r>
              <a:rPr lang="en-US" b="1" dirty="0" smtClean="0"/>
              <a:t>PARTICIPATION </a:t>
            </a:r>
            <a:r>
              <a:rPr lang="en-US" b="1" dirty="0"/>
              <a:t>INCREASES INTEREST...</a:t>
            </a:r>
            <a:endParaRPr lang="en-US" dirty="0"/>
          </a:p>
          <a:p>
            <a:r>
              <a:rPr lang="en-US" b="1" dirty="0" smtClean="0"/>
              <a:t>This </a:t>
            </a:r>
            <a:r>
              <a:rPr lang="en-US" b="1" dirty="0"/>
              <a:t>is true in many things...</a:t>
            </a:r>
            <a:endParaRPr lang="en-US" dirty="0"/>
          </a:p>
          <a:p>
            <a:r>
              <a:rPr lang="en-US" b="1" dirty="0" smtClean="0"/>
              <a:t>Sports </a:t>
            </a:r>
            <a:r>
              <a:rPr lang="en-US" b="1" dirty="0"/>
              <a:t>- the difference between participants and spectators...</a:t>
            </a:r>
            <a:endParaRPr lang="en-US" dirty="0"/>
          </a:p>
          <a:p>
            <a:r>
              <a:rPr lang="en-US" b="1" dirty="0" smtClean="0"/>
              <a:t>Hobbies </a:t>
            </a:r>
            <a:r>
              <a:rPr lang="en-US" b="1" dirty="0"/>
              <a:t>- fishing, woodworking, sewing, etc...</a:t>
            </a:r>
            <a:endParaRPr lang="en-US" dirty="0"/>
          </a:p>
          <a:p>
            <a:r>
              <a:rPr lang="en-US" b="1" dirty="0" smtClean="0"/>
              <a:t>The </a:t>
            </a:r>
            <a:r>
              <a:rPr lang="en-US" b="1" dirty="0"/>
              <a:t>more you participate, the more you want to participate...</a:t>
            </a:r>
            <a:endParaRPr lang="en-US" dirty="0"/>
          </a:p>
          <a:p>
            <a:r>
              <a:rPr lang="en-US" b="1" dirty="0" smtClean="0"/>
              <a:t>Sitting </a:t>
            </a:r>
            <a:r>
              <a:rPr lang="en-US" b="1" dirty="0"/>
              <a:t>on the bench is no fun...</a:t>
            </a:r>
            <a:endParaRPr lang="en-US" dirty="0"/>
          </a:p>
          <a:p>
            <a:r>
              <a:rPr lang="en-US" b="1" dirty="0" smtClean="0"/>
              <a:t>Having </a:t>
            </a:r>
            <a:r>
              <a:rPr lang="en-US" b="1" dirty="0"/>
              <a:t>an opportunity to participate just makes you want </a:t>
            </a:r>
            <a:r>
              <a:rPr lang="en-US" b="1" dirty="0" smtClean="0"/>
              <a:t>to do </a:t>
            </a:r>
            <a:r>
              <a:rPr lang="en-US" b="1" dirty="0"/>
              <a:t>more...</a:t>
            </a:r>
            <a:endParaRPr lang="en-US" dirty="0"/>
          </a:p>
          <a:p>
            <a:endParaRPr lang="en-US" dirty="0"/>
          </a:p>
        </p:txBody>
      </p:sp>
    </p:spTree>
    <p:extLst>
      <p:ext uri="{BB962C8B-B14F-4D97-AF65-F5344CB8AC3E}">
        <p14:creationId xmlns:p14="http://schemas.microsoft.com/office/powerpoint/2010/main" val="433386687"/>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dirty="0" smtClean="0"/>
              <a:t>PARTICIPATION</a:t>
            </a:r>
            <a:endParaRPr lang="en-US" dirty="0"/>
          </a:p>
        </p:txBody>
      </p:sp>
      <p:sp>
        <p:nvSpPr>
          <p:cNvPr id="3" name="Content Placeholder 2"/>
          <p:cNvSpPr>
            <a:spLocks noGrp="1"/>
          </p:cNvSpPr>
          <p:nvPr>
            <p:ph idx="1"/>
          </p:nvPr>
        </p:nvSpPr>
        <p:spPr>
          <a:xfrm>
            <a:off x="0" y="914400"/>
            <a:ext cx="9144000" cy="5867400"/>
          </a:xfrm>
        </p:spPr>
        <p:txBody>
          <a:bodyPr>
            <a:normAutofit fontScale="92500" lnSpcReduction="10000"/>
          </a:bodyPr>
          <a:lstStyle/>
          <a:p>
            <a:r>
              <a:rPr lang="en-US" b="1" dirty="0"/>
              <a:t>PARTICIPATION IN GOD'S WORK INCREASES INTEREST...</a:t>
            </a:r>
            <a:endParaRPr lang="en-US" dirty="0"/>
          </a:p>
          <a:p>
            <a:r>
              <a:rPr lang="en-US" b="1" dirty="0" smtClean="0"/>
              <a:t>We </a:t>
            </a:r>
            <a:r>
              <a:rPr lang="en-US" b="1" dirty="0"/>
              <a:t>are blessed in the very doing of God's will...                              </a:t>
            </a:r>
            <a:endParaRPr lang="en-US" dirty="0"/>
          </a:p>
          <a:p>
            <a:r>
              <a:rPr lang="en-US" b="1" dirty="0" smtClean="0">
                <a:solidFill>
                  <a:srgbClr val="002060"/>
                </a:solidFill>
              </a:rPr>
              <a:t>James </a:t>
            </a:r>
            <a:r>
              <a:rPr lang="en-US" b="1" dirty="0">
                <a:solidFill>
                  <a:srgbClr val="002060"/>
                </a:solidFill>
              </a:rPr>
              <a:t>1:25 ...But he who looks into the perfect law of liberty and continues in it, and is not a forgetful hearer but a doer of the work, this one will be blessed in what he does.</a:t>
            </a:r>
            <a:endParaRPr lang="en-US" dirty="0">
              <a:solidFill>
                <a:srgbClr val="002060"/>
              </a:solidFill>
            </a:endParaRPr>
          </a:p>
          <a:p>
            <a:r>
              <a:rPr lang="en-US" b="1" dirty="0" smtClean="0"/>
              <a:t>Happiness </a:t>
            </a:r>
            <a:r>
              <a:rPr lang="en-US" b="1" dirty="0"/>
              <a:t>comes to those who walk in the ways of the Lord...  </a:t>
            </a:r>
            <a:endParaRPr lang="en-US" dirty="0"/>
          </a:p>
          <a:p>
            <a:r>
              <a:rPr lang="en-US" b="1" dirty="0" smtClean="0">
                <a:solidFill>
                  <a:srgbClr val="002060"/>
                </a:solidFill>
              </a:rPr>
              <a:t>Psalms </a:t>
            </a:r>
            <a:r>
              <a:rPr lang="en-US" b="1" dirty="0">
                <a:solidFill>
                  <a:srgbClr val="002060"/>
                </a:solidFill>
              </a:rPr>
              <a:t>119:1 ...Blessed are they </a:t>
            </a:r>
            <a:r>
              <a:rPr lang="en-US" b="1">
                <a:solidFill>
                  <a:srgbClr val="002060"/>
                </a:solidFill>
              </a:rPr>
              <a:t>that </a:t>
            </a:r>
            <a:r>
              <a:rPr lang="en-US" b="1" smtClean="0">
                <a:solidFill>
                  <a:srgbClr val="002060"/>
                </a:solidFill>
              </a:rPr>
              <a:t>are </a:t>
            </a:r>
            <a:r>
              <a:rPr lang="en-US" b="1" dirty="0">
                <a:solidFill>
                  <a:srgbClr val="002060"/>
                </a:solidFill>
              </a:rPr>
              <a:t>perfect in the way, Who walk in the law of Jehovah. 2 Blessed are they that keep his testimonies, That seek him with the whole heart.</a:t>
            </a:r>
            <a:endParaRPr lang="en-US" dirty="0">
              <a:solidFill>
                <a:srgbClr val="002060"/>
              </a:solidFill>
            </a:endParaRPr>
          </a:p>
          <a:p>
            <a:endParaRPr lang="en-US" dirty="0"/>
          </a:p>
        </p:txBody>
      </p:sp>
    </p:spTree>
    <p:extLst>
      <p:ext uri="{BB962C8B-B14F-4D97-AF65-F5344CB8AC3E}">
        <p14:creationId xmlns:p14="http://schemas.microsoft.com/office/powerpoint/2010/main" val="1238273558"/>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PARTICIPATION</a:t>
            </a:r>
            <a:endParaRPr lang="en-US" dirty="0"/>
          </a:p>
        </p:txBody>
      </p:sp>
      <p:sp>
        <p:nvSpPr>
          <p:cNvPr id="3" name="Content Placeholder 2"/>
          <p:cNvSpPr>
            <a:spLocks noGrp="1"/>
          </p:cNvSpPr>
          <p:nvPr>
            <p:ph idx="1"/>
          </p:nvPr>
        </p:nvSpPr>
        <p:spPr>
          <a:xfrm>
            <a:off x="0" y="914400"/>
            <a:ext cx="9144000" cy="5867400"/>
          </a:xfrm>
        </p:spPr>
        <p:txBody>
          <a:bodyPr>
            <a:normAutofit fontScale="92500" lnSpcReduction="20000"/>
          </a:bodyPr>
          <a:lstStyle/>
          <a:p>
            <a:r>
              <a:rPr lang="en-US" b="1" dirty="0"/>
              <a:t>Certainly there is a happier conscience, and a satisfaction </a:t>
            </a:r>
            <a:r>
              <a:rPr lang="en-US" b="1" dirty="0" smtClean="0"/>
              <a:t>of</a:t>
            </a:r>
            <a:r>
              <a:rPr lang="en-US" dirty="0" smtClean="0"/>
              <a:t> </a:t>
            </a:r>
            <a:r>
              <a:rPr lang="en-US" b="1" dirty="0" smtClean="0"/>
              <a:t>knowing </a:t>
            </a:r>
            <a:r>
              <a:rPr lang="en-US" b="1" dirty="0"/>
              <a:t>that you are a doer of the Word, and not a hearer only!</a:t>
            </a:r>
            <a:endParaRPr lang="en-US" dirty="0"/>
          </a:p>
          <a:p>
            <a:r>
              <a:rPr lang="en-US" b="1" dirty="0" smtClean="0">
                <a:solidFill>
                  <a:srgbClr val="002060"/>
                </a:solidFill>
              </a:rPr>
              <a:t>Matthew </a:t>
            </a:r>
            <a:r>
              <a:rPr lang="en-US" b="1" dirty="0">
                <a:solidFill>
                  <a:srgbClr val="002060"/>
                </a:solidFill>
              </a:rPr>
              <a:t>7:24 ...Every one therefore that </a:t>
            </a:r>
            <a:r>
              <a:rPr lang="en-US" b="1" dirty="0" err="1">
                <a:solidFill>
                  <a:srgbClr val="002060"/>
                </a:solidFill>
              </a:rPr>
              <a:t>heareth</a:t>
            </a:r>
            <a:r>
              <a:rPr lang="en-US" b="1" dirty="0">
                <a:solidFill>
                  <a:srgbClr val="002060"/>
                </a:solidFill>
              </a:rPr>
              <a:t> these words of mine, and doeth them, shall be likened unto a wise man, who built his house upon the rock: 25 and the rain descended, and the floods came, and the winds blew, and beat upon that house; and if fell not: for it was founded upon the rock. 26 And every one that </a:t>
            </a:r>
            <a:r>
              <a:rPr lang="en-US" b="1" dirty="0" err="1">
                <a:solidFill>
                  <a:srgbClr val="002060"/>
                </a:solidFill>
              </a:rPr>
              <a:t>heareth</a:t>
            </a:r>
            <a:r>
              <a:rPr lang="en-US" b="1" dirty="0">
                <a:solidFill>
                  <a:srgbClr val="002060"/>
                </a:solidFill>
              </a:rPr>
              <a:t> these words of mine, and doeth them not, shall be likened unto a foolish man, who built his house upon the sand: 27 and the rain descended, and the floods came, and the winds blew, and smote upon that house; and it fell: and great was the fall thereof.</a:t>
            </a:r>
            <a:endParaRPr lang="en-US" dirty="0">
              <a:solidFill>
                <a:srgbClr val="002060"/>
              </a:solidFill>
            </a:endParaRPr>
          </a:p>
          <a:p>
            <a:endParaRPr lang="en-US" dirty="0"/>
          </a:p>
        </p:txBody>
      </p:sp>
    </p:spTree>
    <p:extLst>
      <p:ext uri="{BB962C8B-B14F-4D97-AF65-F5344CB8AC3E}">
        <p14:creationId xmlns:p14="http://schemas.microsoft.com/office/powerpoint/2010/main" val="2713152741"/>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dirty="0" smtClean="0"/>
              <a:t>PARTICIPATION</a:t>
            </a:r>
            <a:endParaRPr lang="en-US" dirty="0"/>
          </a:p>
        </p:txBody>
      </p:sp>
      <p:sp>
        <p:nvSpPr>
          <p:cNvPr id="3" name="Content Placeholder 2"/>
          <p:cNvSpPr>
            <a:spLocks noGrp="1"/>
          </p:cNvSpPr>
          <p:nvPr>
            <p:ph idx="1"/>
          </p:nvPr>
        </p:nvSpPr>
        <p:spPr>
          <a:xfrm>
            <a:off x="0" y="838200"/>
            <a:ext cx="9144000" cy="5791200"/>
          </a:xfrm>
        </p:spPr>
        <p:txBody>
          <a:bodyPr/>
          <a:lstStyle/>
          <a:p>
            <a:r>
              <a:rPr lang="en-US" b="1" dirty="0" smtClean="0">
                <a:solidFill>
                  <a:srgbClr val="002060"/>
                </a:solidFill>
              </a:rPr>
              <a:t>James 1:22 ...But be ye doers of the word, and not hearers only, deluding your own selves. 23 For if any one is a hearer of the word and not a doer, he is like unto a man beholding his natural face in a mirror: 24 for he </a:t>
            </a:r>
            <a:r>
              <a:rPr lang="en-US" b="1" dirty="0" err="1" smtClean="0">
                <a:solidFill>
                  <a:srgbClr val="002060"/>
                </a:solidFill>
              </a:rPr>
              <a:t>beholdeth</a:t>
            </a:r>
            <a:r>
              <a:rPr lang="en-US" b="1" dirty="0" smtClean="0">
                <a:solidFill>
                  <a:srgbClr val="002060"/>
                </a:solidFill>
              </a:rPr>
              <a:t> himself, and </a:t>
            </a:r>
            <a:r>
              <a:rPr lang="en-US" b="1" dirty="0" err="1" smtClean="0">
                <a:solidFill>
                  <a:srgbClr val="002060"/>
                </a:solidFill>
              </a:rPr>
              <a:t>goeth</a:t>
            </a:r>
            <a:r>
              <a:rPr lang="en-US" b="1" dirty="0" smtClean="0">
                <a:solidFill>
                  <a:srgbClr val="002060"/>
                </a:solidFill>
              </a:rPr>
              <a:t> away, and straightway </a:t>
            </a:r>
            <a:r>
              <a:rPr lang="en-US" b="1" dirty="0" err="1" smtClean="0">
                <a:solidFill>
                  <a:srgbClr val="002060"/>
                </a:solidFill>
              </a:rPr>
              <a:t>forgetteth</a:t>
            </a:r>
            <a:r>
              <a:rPr lang="en-US" b="1" dirty="0" smtClean="0">
                <a:solidFill>
                  <a:srgbClr val="002060"/>
                </a:solidFill>
              </a:rPr>
              <a:t> what manner of man he was.</a:t>
            </a:r>
            <a:endParaRPr lang="en-US" dirty="0" smtClean="0">
              <a:solidFill>
                <a:srgbClr val="002060"/>
              </a:solidFill>
            </a:endParaRPr>
          </a:p>
          <a:p>
            <a:r>
              <a:rPr lang="en-US" b="1" dirty="0" smtClean="0"/>
              <a:t>Any </a:t>
            </a:r>
            <a:r>
              <a:rPr lang="en-US" b="1" dirty="0"/>
              <a:t>labor that we do for the Lord will not be in vain. And that leads to the third thing Paul prays for (</a:t>
            </a:r>
            <a:r>
              <a:rPr lang="en-US" b="1" i="1" dirty="0"/>
              <a:t>bearing fruit</a:t>
            </a:r>
            <a:r>
              <a:rPr lang="en-US" b="1" dirty="0"/>
              <a:t>, Colossians 1:10) that will lead to a heightened interest in the Lord's work...</a:t>
            </a:r>
            <a:endParaRPr lang="en-US" dirty="0"/>
          </a:p>
          <a:p>
            <a:endParaRPr lang="en-US" dirty="0"/>
          </a:p>
        </p:txBody>
      </p:sp>
    </p:spTree>
    <p:extLst>
      <p:ext uri="{BB962C8B-B14F-4D97-AF65-F5344CB8AC3E}">
        <p14:creationId xmlns:p14="http://schemas.microsoft.com/office/powerpoint/2010/main" val="4127644287"/>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SUCCESS</a:t>
            </a:r>
            <a:endParaRPr lang="en-US" dirty="0"/>
          </a:p>
        </p:txBody>
      </p:sp>
      <p:sp>
        <p:nvSpPr>
          <p:cNvPr id="3" name="Content Placeholder 2"/>
          <p:cNvSpPr>
            <a:spLocks noGrp="1"/>
          </p:cNvSpPr>
          <p:nvPr>
            <p:ph idx="1"/>
          </p:nvPr>
        </p:nvSpPr>
        <p:spPr>
          <a:xfrm>
            <a:off x="76200" y="1600200"/>
            <a:ext cx="9067800" cy="4876800"/>
          </a:xfrm>
        </p:spPr>
        <p:txBody>
          <a:bodyPr>
            <a:normAutofit/>
          </a:bodyPr>
          <a:lstStyle/>
          <a:p>
            <a:r>
              <a:rPr lang="en-US" b="1" dirty="0" smtClean="0"/>
              <a:t>SUCCESS </a:t>
            </a:r>
            <a:r>
              <a:rPr lang="en-US" b="1" dirty="0"/>
              <a:t>INCREASES INTEREST...</a:t>
            </a:r>
            <a:endParaRPr lang="en-US" dirty="0"/>
          </a:p>
          <a:p>
            <a:r>
              <a:rPr lang="en-US" b="1" dirty="0" smtClean="0"/>
              <a:t>If </a:t>
            </a:r>
            <a:r>
              <a:rPr lang="en-US" b="1" dirty="0"/>
              <a:t>we engage in activities without success, discouragement </a:t>
            </a:r>
            <a:r>
              <a:rPr lang="en-US" b="1" dirty="0" smtClean="0"/>
              <a:t>can </a:t>
            </a:r>
            <a:r>
              <a:rPr lang="en-US" b="1" dirty="0"/>
              <a:t>be the result...</a:t>
            </a:r>
            <a:endParaRPr lang="en-US" dirty="0"/>
          </a:p>
          <a:p>
            <a:r>
              <a:rPr lang="en-US" b="1" dirty="0" smtClean="0"/>
              <a:t>Failure </a:t>
            </a:r>
            <a:r>
              <a:rPr lang="en-US" b="1" dirty="0"/>
              <a:t>to succeed has led many to lose interest in </a:t>
            </a:r>
            <a:r>
              <a:rPr lang="en-US" b="1" dirty="0" smtClean="0"/>
              <a:t>various </a:t>
            </a:r>
            <a:r>
              <a:rPr lang="en-US" b="1" dirty="0"/>
              <a:t>ventures...</a:t>
            </a:r>
            <a:endParaRPr lang="en-US" dirty="0"/>
          </a:p>
          <a:p>
            <a:endParaRPr lang="en-US" dirty="0"/>
          </a:p>
        </p:txBody>
      </p:sp>
    </p:spTree>
    <p:extLst>
      <p:ext uri="{BB962C8B-B14F-4D97-AF65-F5344CB8AC3E}">
        <p14:creationId xmlns:p14="http://schemas.microsoft.com/office/powerpoint/2010/main" val="610458184"/>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SUCCESS</a:t>
            </a:r>
            <a:endParaRPr lang="en-US" dirty="0"/>
          </a:p>
        </p:txBody>
      </p:sp>
      <p:sp>
        <p:nvSpPr>
          <p:cNvPr id="3" name="Content Placeholder 2"/>
          <p:cNvSpPr>
            <a:spLocks noGrp="1"/>
          </p:cNvSpPr>
          <p:nvPr>
            <p:ph idx="1"/>
          </p:nvPr>
        </p:nvSpPr>
        <p:spPr>
          <a:xfrm>
            <a:off x="0" y="914400"/>
            <a:ext cx="9144000" cy="5791200"/>
          </a:xfrm>
        </p:spPr>
        <p:txBody>
          <a:bodyPr>
            <a:normAutofit/>
          </a:bodyPr>
          <a:lstStyle/>
          <a:p>
            <a:r>
              <a:rPr lang="en-US" b="1" dirty="0"/>
              <a:t>SUCCESS IN GOD'S WORK INCREASES INTEREST...</a:t>
            </a:r>
            <a:endParaRPr lang="en-US" dirty="0"/>
          </a:p>
          <a:p>
            <a:r>
              <a:rPr lang="en-US" b="1" dirty="0" smtClean="0"/>
              <a:t>Bible </a:t>
            </a:r>
            <a:r>
              <a:rPr lang="en-US" b="1" dirty="0"/>
              <a:t>study - learning the meaning of a passage makes you </a:t>
            </a:r>
            <a:r>
              <a:rPr lang="en-US" b="1" dirty="0" smtClean="0"/>
              <a:t>want </a:t>
            </a:r>
            <a:r>
              <a:rPr lang="en-US" b="1" dirty="0"/>
              <a:t>to learn more...</a:t>
            </a:r>
            <a:endParaRPr lang="en-US" dirty="0"/>
          </a:p>
          <a:p>
            <a:r>
              <a:rPr lang="en-US" b="1" dirty="0" smtClean="0"/>
              <a:t>Personal </a:t>
            </a:r>
            <a:r>
              <a:rPr lang="en-US" b="1" dirty="0"/>
              <a:t>work - seeing someone obey the gospel makes you want to convert more...</a:t>
            </a:r>
            <a:endParaRPr lang="en-US" dirty="0"/>
          </a:p>
          <a:p>
            <a:r>
              <a:rPr lang="en-US" b="1" dirty="0" smtClean="0"/>
              <a:t>Personal </a:t>
            </a:r>
            <a:r>
              <a:rPr lang="en-US" b="1" dirty="0"/>
              <a:t>edification - to see those you have taught growing </a:t>
            </a:r>
            <a:r>
              <a:rPr lang="en-US" b="1" dirty="0" smtClean="0"/>
              <a:t>in </a:t>
            </a:r>
            <a:r>
              <a:rPr lang="en-US" b="1" dirty="0"/>
              <a:t>the Lord produces great joy...</a:t>
            </a:r>
            <a:endParaRPr lang="en-US" dirty="0"/>
          </a:p>
        </p:txBody>
      </p:sp>
    </p:spTree>
    <p:extLst>
      <p:ext uri="{BB962C8B-B14F-4D97-AF65-F5344CB8AC3E}">
        <p14:creationId xmlns:p14="http://schemas.microsoft.com/office/powerpoint/2010/main" val="2798752963"/>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a:t>
            </a:r>
            <a:endParaRPr lang="en-US" dirty="0"/>
          </a:p>
        </p:txBody>
      </p:sp>
      <p:sp>
        <p:nvSpPr>
          <p:cNvPr id="3" name="Content Placeholder 2"/>
          <p:cNvSpPr>
            <a:spLocks noGrp="1"/>
          </p:cNvSpPr>
          <p:nvPr>
            <p:ph idx="1"/>
          </p:nvPr>
        </p:nvSpPr>
        <p:spPr>
          <a:xfrm>
            <a:off x="76200" y="1295400"/>
            <a:ext cx="9067800" cy="5410200"/>
          </a:xfrm>
        </p:spPr>
        <p:txBody>
          <a:bodyPr>
            <a:normAutofit/>
          </a:bodyPr>
          <a:lstStyle/>
          <a:p>
            <a:r>
              <a:rPr lang="en-US" b="1" dirty="0">
                <a:solidFill>
                  <a:srgbClr val="002060"/>
                </a:solidFill>
              </a:rPr>
              <a:t>3 John 3 ...For I rejoiced greatly, when brethren came and bare witness unto thy truth, even as thou </a:t>
            </a:r>
            <a:r>
              <a:rPr lang="en-US" b="1" dirty="0" err="1">
                <a:solidFill>
                  <a:srgbClr val="002060"/>
                </a:solidFill>
              </a:rPr>
              <a:t>walkest</a:t>
            </a:r>
            <a:r>
              <a:rPr lang="en-US" b="1" dirty="0">
                <a:solidFill>
                  <a:srgbClr val="002060"/>
                </a:solidFill>
              </a:rPr>
              <a:t> in truth. 4 Greater joy have I none than this, to hear of my children walking in the truth.</a:t>
            </a:r>
            <a:endParaRPr lang="en-US" dirty="0">
              <a:solidFill>
                <a:srgbClr val="002060"/>
              </a:solidFill>
            </a:endParaRPr>
          </a:p>
          <a:p>
            <a:r>
              <a:rPr lang="en-US" b="1" dirty="0" smtClean="0"/>
              <a:t>Many </a:t>
            </a:r>
            <a:r>
              <a:rPr lang="en-US" b="1" dirty="0"/>
              <a:t>lose interest in the Lord's work because they have </a:t>
            </a:r>
            <a:r>
              <a:rPr lang="en-US" b="1" dirty="0" smtClean="0"/>
              <a:t>never </a:t>
            </a:r>
            <a:r>
              <a:rPr lang="en-US" b="1" dirty="0"/>
              <a:t>tasted the joys of success!</a:t>
            </a:r>
            <a:endParaRPr lang="en-US" dirty="0"/>
          </a:p>
          <a:p>
            <a:endParaRPr lang="en-US" dirty="0"/>
          </a:p>
        </p:txBody>
      </p:sp>
    </p:spTree>
    <p:extLst>
      <p:ext uri="{BB962C8B-B14F-4D97-AF65-F5344CB8AC3E}">
        <p14:creationId xmlns:p14="http://schemas.microsoft.com/office/powerpoint/2010/main" val="4146711547"/>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INTEREST IN GOD’S WORK</a:t>
            </a:r>
            <a:endParaRPr lang="en-US" dirty="0"/>
          </a:p>
        </p:txBody>
      </p:sp>
      <p:sp>
        <p:nvSpPr>
          <p:cNvPr id="3" name="Content Placeholder 2"/>
          <p:cNvSpPr>
            <a:spLocks noGrp="1"/>
          </p:cNvSpPr>
          <p:nvPr>
            <p:ph idx="1"/>
          </p:nvPr>
        </p:nvSpPr>
        <p:spPr>
          <a:xfrm>
            <a:off x="0" y="990600"/>
            <a:ext cx="9144000" cy="5791200"/>
          </a:xfrm>
        </p:spPr>
        <p:txBody>
          <a:bodyPr>
            <a:normAutofit fontScale="85000" lnSpcReduction="10000"/>
          </a:bodyPr>
          <a:lstStyle/>
          <a:p>
            <a:r>
              <a:rPr lang="en-US" b="1" dirty="0"/>
              <a:t>For those willing to maintain interest in the Lord's work, </a:t>
            </a:r>
            <a:r>
              <a:rPr lang="en-US" b="1" dirty="0" smtClean="0"/>
              <a:t>Paul shares </a:t>
            </a:r>
            <a:r>
              <a:rPr lang="en-US" b="1" dirty="0"/>
              <a:t>two more thoughts with us...</a:t>
            </a:r>
            <a:endParaRPr lang="en-US" dirty="0"/>
          </a:p>
          <a:p>
            <a:r>
              <a:rPr lang="en-US" b="1" dirty="0" smtClean="0"/>
              <a:t>We </a:t>
            </a:r>
            <a:r>
              <a:rPr lang="en-US" b="1" dirty="0"/>
              <a:t>will not be alone in our efforts; God will work with us!                                 </a:t>
            </a:r>
            <a:endParaRPr lang="en-US" dirty="0"/>
          </a:p>
          <a:p>
            <a:r>
              <a:rPr lang="en-US" b="1" dirty="0" smtClean="0">
                <a:solidFill>
                  <a:srgbClr val="002060"/>
                </a:solidFill>
              </a:rPr>
              <a:t>Philippians </a:t>
            </a:r>
            <a:r>
              <a:rPr lang="en-US" b="1" dirty="0">
                <a:solidFill>
                  <a:srgbClr val="002060"/>
                </a:solidFill>
              </a:rPr>
              <a:t>2:12 ...So then, my beloved, even as ye have always obeyed, not as in my presence only, but now much more in my absence, work out your own salvation with fear and trembling; 13 for it is God who </a:t>
            </a:r>
            <a:r>
              <a:rPr lang="en-US" b="1" dirty="0" err="1">
                <a:solidFill>
                  <a:srgbClr val="002060"/>
                </a:solidFill>
              </a:rPr>
              <a:t>worketh</a:t>
            </a:r>
            <a:r>
              <a:rPr lang="en-US" b="1" dirty="0">
                <a:solidFill>
                  <a:srgbClr val="002060"/>
                </a:solidFill>
              </a:rPr>
              <a:t> in you both to will and to work, for his good pleasure.</a:t>
            </a:r>
            <a:endParaRPr lang="en-US" dirty="0">
              <a:solidFill>
                <a:srgbClr val="002060"/>
              </a:solidFill>
            </a:endParaRPr>
          </a:p>
          <a:p>
            <a:r>
              <a:rPr lang="en-US" b="1" dirty="0" smtClean="0"/>
              <a:t>We </a:t>
            </a:r>
            <a:r>
              <a:rPr lang="en-US" b="1" dirty="0"/>
              <a:t>should be thankful that God has qualified us to receive </a:t>
            </a:r>
            <a:r>
              <a:rPr lang="en-US" b="1" dirty="0" smtClean="0"/>
              <a:t>the rewards </a:t>
            </a:r>
            <a:r>
              <a:rPr lang="en-US" b="1" dirty="0"/>
              <a:t>to come! </a:t>
            </a:r>
            <a:endParaRPr lang="en-US" dirty="0"/>
          </a:p>
          <a:p>
            <a:r>
              <a:rPr lang="en-US" b="1" dirty="0" smtClean="0">
                <a:solidFill>
                  <a:srgbClr val="002060"/>
                </a:solidFill>
              </a:rPr>
              <a:t>Colossians </a:t>
            </a:r>
            <a:r>
              <a:rPr lang="en-US" b="1" dirty="0">
                <a:solidFill>
                  <a:srgbClr val="002060"/>
                </a:solidFill>
              </a:rPr>
              <a:t>1:12 ...giving thanks to the Father who has qualified us to be partakers of the inheritance of the saints in the light.</a:t>
            </a:r>
            <a:endParaRPr lang="en-US" dirty="0">
              <a:solidFill>
                <a:srgbClr val="002060"/>
              </a:solidFill>
            </a:endParaRPr>
          </a:p>
          <a:p>
            <a:endParaRPr lang="en-US" dirty="0"/>
          </a:p>
        </p:txBody>
      </p:sp>
    </p:spTree>
    <p:extLst>
      <p:ext uri="{BB962C8B-B14F-4D97-AF65-F5344CB8AC3E}">
        <p14:creationId xmlns:p14="http://schemas.microsoft.com/office/powerpoint/2010/main" val="164099612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normAutofit/>
          </a:bodyPr>
          <a:lstStyle/>
          <a:p>
            <a:r>
              <a:rPr lang="en-US" b="1" u="sng" dirty="0" smtClean="0"/>
              <a:t>INTRODUCTION:</a:t>
            </a:r>
            <a:endParaRPr lang="en-US" dirty="0"/>
          </a:p>
        </p:txBody>
      </p:sp>
      <p:sp>
        <p:nvSpPr>
          <p:cNvPr id="3" name="Content Placeholder 2"/>
          <p:cNvSpPr>
            <a:spLocks noGrp="1"/>
          </p:cNvSpPr>
          <p:nvPr>
            <p:ph idx="1"/>
          </p:nvPr>
        </p:nvSpPr>
        <p:spPr>
          <a:xfrm>
            <a:off x="0" y="1066800"/>
            <a:ext cx="9144000" cy="5638800"/>
          </a:xfrm>
        </p:spPr>
        <p:txBody>
          <a:bodyPr>
            <a:normAutofit fontScale="92500" lnSpcReduction="20000"/>
          </a:bodyPr>
          <a:lstStyle/>
          <a:p>
            <a:r>
              <a:rPr lang="en-US" b="1" dirty="0" smtClean="0"/>
              <a:t>Only the spiritually minded will </a:t>
            </a:r>
            <a:r>
              <a:rPr lang="en-US" b="1" dirty="0"/>
              <a:t>admire one </a:t>
            </a:r>
            <a:r>
              <a:rPr lang="en-US" b="1" dirty="0" smtClean="0"/>
              <a:t>with a strong </a:t>
            </a:r>
            <a:r>
              <a:rPr lang="en-US" b="1" dirty="0"/>
              <a:t>faith, active in their work, happy </a:t>
            </a:r>
            <a:r>
              <a:rPr lang="en-US" b="1" dirty="0" smtClean="0"/>
              <a:t>and </a:t>
            </a:r>
            <a:r>
              <a:rPr lang="en-US" b="1" dirty="0"/>
              <a:t>content...</a:t>
            </a:r>
            <a:endParaRPr lang="en-US" dirty="0"/>
          </a:p>
          <a:p>
            <a:r>
              <a:rPr lang="en-US" b="1" dirty="0" smtClean="0"/>
              <a:t>As </a:t>
            </a:r>
            <a:r>
              <a:rPr lang="en-US" b="1" dirty="0"/>
              <a:t>Paul was in Judaism... </a:t>
            </a:r>
            <a:endParaRPr lang="en-US" dirty="0"/>
          </a:p>
          <a:p>
            <a:r>
              <a:rPr lang="en-US" b="1" dirty="0" smtClean="0">
                <a:solidFill>
                  <a:srgbClr val="002060"/>
                </a:solidFill>
              </a:rPr>
              <a:t>Galatians </a:t>
            </a:r>
            <a:r>
              <a:rPr lang="en-US" b="1" dirty="0">
                <a:solidFill>
                  <a:srgbClr val="002060"/>
                </a:solidFill>
              </a:rPr>
              <a:t>1:13 ...For you have heard of my former conduct in Judaism, how I persecuted the church of God beyond measure and tried to destroy it. 14 And I advanced in Judaism beyond many of my contemporaries in my own nation, being more exceedingly zealous for the traditions of my fathers.</a:t>
            </a:r>
            <a:endParaRPr lang="en-US" dirty="0">
              <a:solidFill>
                <a:srgbClr val="002060"/>
              </a:solidFill>
            </a:endParaRPr>
          </a:p>
          <a:p>
            <a:r>
              <a:rPr lang="en-US" b="1" dirty="0" smtClean="0"/>
              <a:t>Then </a:t>
            </a:r>
            <a:r>
              <a:rPr lang="en-US" b="1" dirty="0"/>
              <a:t>later as he served Christ... </a:t>
            </a:r>
            <a:endParaRPr lang="en-US" dirty="0"/>
          </a:p>
          <a:p>
            <a:r>
              <a:rPr lang="en-US" b="1" dirty="0">
                <a:solidFill>
                  <a:srgbClr val="002060"/>
                </a:solidFill>
              </a:rPr>
              <a:t>Galatians 2:20 ...I have been crucified with Christ; it is no longer I who live, but Christ lives in me; and the life which I now live in the flesh I live by faith in the Son of God, who loved me and gave Himself for me.</a:t>
            </a:r>
            <a:endParaRPr lang="en-US" dirty="0">
              <a:solidFill>
                <a:srgbClr val="002060"/>
              </a:solidFill>
            </a:endParaRPr>
          </a:p>
          <a:p>
            <a:endParaRPr lang="en-US" dirty="0"/>
          </a:p>
        </p:txBody>
      </p:sp>
    </p:spTree>
    <p:extLst>
      <p:ext uri="{BB962C8B-B14F-4D97-AF65-F5344CB8AC3E}">
        <p14:creationId xmlns:p14="http://schemas.microsoft.com/office/powerpoint/2010/main" val="3537308537"/>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dirty="0" smtClean="0"/>
              <a:t>CONCLUSION</a:t>
            </a:r>
            <a:endParaRPr lang="en-US" dirty="0"/>
          </a:p>
        </p:txBody>
      </p:sp>
      <p:sp>
        <p:nvSpPr>
          <p:cNvPr id="3" name="Content Placeholder 2"/>
          <p:cNvSpPr>
            <a:spLocks noGrp="1"/>
          </p:cNvSpPr>
          <p:nvPr>
            <p:ph idx="1"/>
          </p:nvPr>
        </p:nvSpPr>
        <p:spPr>
          <a:xfrm>
            <a:off x="0" y="838200"/>
            <a:ext cx="9144000" cy="5867400"/>
          </a:xfrm>
        </p:spPr>
        <p:txBody>
          <a:bodyPr>
            <a:normAutofit/>
          </a:bodyPr>
          <a:lstStyle/>
          <a:p>
            <a:r>
              <a:rPr lang="en-US" b="1" dirty="0" smtClean="0"/>
              <a:t>If </a:t>
            </a:r>
            <a:r>
              <a:rPr lang="en-US" b="1" dirty="0"/>
              <a:t>you are not interested in the Lord's work, or have lost interest</a:t>
            </a:r>
            <a:r>
              <a:rPr lang="en-US" b="1" dirty="0" smtClean="0"/>
              <a:t>, </a:t>
            </a:r>
            <a:r>
              <a:rPr lang="en-US" b="1" dirty="0"/>
              <a:t>it is likely due to a lack of these three things:</a:t>
            </a:r>
            <a:endParaRPr lang="en-US" dirty="0"/>
          </a:p>
          <a:p>
            <a:r>
              <a:rPr lang="en-US" b="1" dirty="0" smtClean="0"/>
              <a:t>a</a:t>
            </a:r>
            <a:r>
              <a:rPr lang="en-US" b="1" dirty="0"/>
              <a:t>) Knowledge</a:t>
            </a:r>
            <a:endParaRPr lang="en-US" dirty="0"/>
          </a:p>
          <a:p>
            <a:r>
              <a:rPr lang="en-US" b="1" dirty="0" smtClean="0"/>
              <a:t>b</a:t>
            </a:r>
            <a:r>
              <a:rPr lang="en-US" b="1" dirty="0"/>
              <a:t>) Participation</a:t>
            </a:r>
            <a:endParaRPr lang="en-US" dirty="0"/>
          </a:p>
          <a:p>
            <a:r>
              <a:rPr lang="en-US" b="1" dirty="0" smtClean="0"/>
              <a:t>c</a:t>
            </a:r>
            <a:r>
              <a:rPr lang="en-US" b="1" dirty="0"/>
              <a:t>) Success</a:t>
            </a:r>
            <a:endParaRPr lang="en-US" dirty="0"/>
          </a:p>
          <a:p>
            <a:r>
              <a:rPr lang="en-US" b="1" dirty="0" smtClean="0"/>
              <a:t>Are </a:t>
            </a:r>
            <a:r>
              <a:rPr lang="en-US" b="1" dirty="0"/>
              <a:t>you showing your gratitude by maintaining a high level of </a:t>
            </a:r>
            <a:r>
              <a:rPr lang="en-US" b="1" dirty="0" smtClean="0"/>
              <a:t>interest in </a:t>
            </a:r>
            <a:r>
              <a:rPr lang="en-US" b="1" dirty="0"/>
              <a:t>the work of the Lord</a:t>
            </a:r>
            <a:r>
              <a:rPr lang="en-US" b="1" dirty="0" smtClean="0"/>
              <a:t>...?</a:t>
            </a:r>
          </a:p>
          <a:p>
            <a:r>
              <a:rPr lang="en-US" b="1" dirty="0" smtClean="0"/>
              <a:t>Why not make the decision now to do so.</a:t>
            </a:r>
            <a:endParaRPr lang="en-US" dirty="0"/>
          </a:p>
          <a:p>
            <a:endParaRPr lang="en-US" dirty="0"/>
          </a:p>
        </p:txBody>
      </p:sp>
    </p:spTree>
    <p:extLst>
      <p:ext uri="{BB962C8B-B14F-4D97-AF65-F5344CB8AC3E}">
        <p14:creationId xmlns:p14="http://schemas.microsoft.com/office/powerpoint/2010/main" val="2052079351"/>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248400"/>
          </a:xfrm>
        </p:spPr>
        <p:txBody>
          <a:bodyPr>
            <a:normAutofit fontScale="92500"/>
          </a:bodyPr>
          <a:lstStyle/>
          <a:p>
            <a:r>
              <a:rPr lang="en-US" b="1" dirty="0">
                <a:solidFill>
                  <a:srgbClr val="002060"/>
                </a:solidFill>
              </a:rPr>
              <a:t>1 Thessalonians 1:2 ...We give thanks to God always for you all, making mention of you in our prayers, 3 remembering without ceasing your work of faith, labor of love, and patience of hope in our Lord Jesus Christ in the sight of our God and Father,</a:t>
            </a:r>
            <a:endParaRPr lang="en-US" dirty="0">
              <a:solidFill>
                <a:srgbClr val="002060"/>
              </a:solidFill>
            </a:endParaRPr>
          </a:p>
          <a:p>
            <a:r>
              <a:rPr lang="en-US" b="1" dirty="0">
                <a:solidFill>
                  <a:srgbClr val="002060"/>
                </a:solidFill>
              </a:rPr>
              <a:t>2 Thessalonians 1:3 ...We are bound to thank God always for you, brethren, as it is fitting, because your faith grows exceedingly, and the love of every one of you all abounds toward each other, 4 so that we ourselves boast of you among the churches of God for your patience and faith in all your persecutions and tribulations that you endure</a:t>
            </a:r>
            <a:r>
              <a:rPr lang="en-US" b="1" dirty="0" smtClean="0">
                <a:solidFill>
                  <a:srgbClr val="002060"/>
                </a:solidFill>
              </a:rPr>
              <a:t>,</a:t>
            </a:r>
            <a:endParaRPr lang="en-US" dirty="0">
              <a:solidFill>
                <a:srgbClr val="002060"/>
              </a:solidFill>
            </a:endParaRPr>
          </a:p>
        </p:txBody>
      </p:sp>
    </p:spTree>
    <p:extLst>
      <p:ext uri="{BB962C8B-B14F-4D97-AF65-F5344CB8AC3E}">
        <p14:creationId xmlns:p14="http://schemas.microsoft.com/office/powerpoint/2010/main" val="844727894"/>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04" y="76200"/>
            <a:ext cx="9067800" cy="838200"/>
          </a:xfrm>
        </p:spPr>
        <p:txBody>
          <a:bodyPr/>
          <a:lstStyle/>
          <a:p>
            <a:r>
              <a:rPr lang="en-US" dirty="0" smtClean="0"/>
              <a:t>Interest Levels Among Christians</a:t>
            </a:r>
            <a:endParaRPr lang="en-US" dirty="0"/>
          </a:p>
        </p:txBody>
      </p:sp>
      <p:sp>
        <p:nvSpPr>
          <p:cNvPr id="3" name="Content Placeholder 2"/>
          <p:cNvSpPr>
            <a:spLocks noGrp="1"/>
          </p:cNvSpPr>
          <p:nvPr>
            <p:ph idx="1"/>
          </p:nvPr>
        </p:nvSpPr>
        <p:spPr>
          <a:xfrm>
            <a:off x="76200" y="1143000"/>
            <a:ext cx="9067800" cy="5562600"/>
          </a:xfrm>
        </p:spPr>
        <p:txBody>
          <a:bodyPr>
            <a:normAutofit/>
          </a:bodyPr>
          <a:lstStyle/>
          <a:p>
            <a:r>
              <a:rPr lang="en-US" b="1" dirty="0" smtClean="0"/>
              <a:t>The </a:t>
            </a:r>
            <a:r>
              <a:rPr lang="en-US" b="1" dirty="0"/>
              <a:t>range of interest among Christians often varies widely...</a:t>
            </a:r>
            <a:endParaRPr lang="en-US" dirty="0"/>
          </a:p>
          <a:p>
            <a:r>
              <a:rPr lang="en-US" b="1" dirty="0" smtClean="0"/>
              <a:t>Some </a:t>
            </a:r>
            <a:r>
              <a:rPr lang="en-US" b="1" dirty="0"/>
              <a:t>are filled with zeal... </a:t>
            </a:r>
            <a:r>
              <a:rPr lang="en-US" b="1" dirty="0" smtClean="0"/>
              <a:t> </a:t>
            </a:r>
            <a:endParaRPr lang="en-US" dirty="0"/>
          </a:p>
          <a:p>
            <a:r>
              <a:rPr lang="en-US" b="1" dirty="0" smtClean="0"/>
              <a:t>1</a:t>
            </a:r>
            <a:r>
              <a:rPr lang="en-US" b="1" dirty="0"/>
              <a:t>) Attending services regularly...</a:t>
            </a:r>
            <a:endParaRPr lang="en-US" dirty="0"/>
          </a:p>
          <a:p>
            <a:r>
              <a:rPr lang="en-US" b="1" dirty="0" smtClean="0"/>
              <a:t>2</a:t>
            </a:r>
            <a:r>
              <a:rPr lang="en-US" b="1" dirty="0"/>
              <a:t>) Willing to make sacrifices...</a:t>
            </a:r>
            <a:endParaRPr lang="en-US" dirty="0"/>
          </a:p>
          <a:p>
            <a:r>
              <a:rPr lang="en-US" b="1" dirty="0" smtClean="0"/>
              <a:t>3</a:t>
            </a:r>
            <a:r>
              <a:rPr lang="en-US" b="1" dirty="0"/>
              <a:t>) Studying the Bible diligently...</a:t>
            </a:r>
            <a:endParaRPr lang="en-US" dirty="0"/>
          </a:p>
          <a:p>
            <a:r>
              <a:rPr lang="en-US" b="1" dirty="0" smtClean="0"/>
              <a:t>4</a:t>
            </a:r>
            <a:r>
              <a:rPr lang="en-US" b="1" dirty="0"/>
              <a:t>) Teaching and inviting others to the Lord...</a:t>
            </a:r>
            <a:endParaRPr lang="en-US" dirty="0"/>
          </a:p>
          <a:p>
            <a:endParaRPr lang="en-US" dirty="0"/>
          </a:p>
        </p:txBody>
      </p:sp>
    </p:spTree>
    <p:extLst>
      <p:ext uri="{BB962C8B-B14F-4D97-AF65-F5344CB8AC3E}">
        <p14:creationId xmlns:p14="http://schemas.microsoft.com/office/powerpoint/2010/main" val="2025229896"/>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426"/>
            <a:ext cx="8229600" cy="881974"/>
          </a:xfrm>
        </p:spPr>
        <p:txBody>
          <a:bodyPr/>
          <a:lstStyle/>
          <a:p>
            <a:r>
              <a:rPr lang="en-US" dirty="0" smtClean="0"/>
              <a:t>Interest Levels Among Christians</a:t>
            </a:r>
            <a:endParaRPr lang="en-US" dirty="0"/>
          </a:p>
        </p:txBody>
      </p:sp>
      <p:sp>
        <p:nvSpPr>
          <p:cNvPr id="3" name="Content Placeholder 2"/>
          <p:cNvSpPr>
            <a:spLocks noGrp="1"/>
          </p:cNvSpPr>
          <p:nvPr>
            <p:ph idx="1"/>
          </p:nvPr>
        </p:nvSpPr>
        <p:spPr>
          <a:xfrm>
            <a:off x="0" y="1066800"/>
            <a:ext cx="9144000" cy="5638800"/>
          </a:xfrm>
        </p:spPr>
        <p:txBody>
          <a:bodyPr>
            <a:normAutofit/>
          </a:bodyPr>
          <a:lstStyle/>
          <a:p>
            <a:r>
              <a:rPr lang="en-US" b="1" dirty="0"/>
              <a:t>Others become lukewarm...  </a:t>
            </a:r>
            <a:endParaRPr lang="en-US" dirty="0"/>
          </a:p>
          <a:p>
            <a:r>
              <a:rPr lang="en-US" b="1" dirty="0">
                <a:solidFill>
                  <a:srgbClr val="002060"/>
                </a:solidFill>
              </a:rPr>
              <a:t>Revelation 3:15 ...I know your works, that you are neither cold nor hot. I could wish you were cold or hot. 16 "So then, because you are lukewarm, and neither cold nor hot, I will vomit you out of My mouth</a:t>
            </a:r>
            <a:r>
              <a:rPr lang="en-US" b="1" dirty="0" smtClean="0">
                <a:solidFill>
                  <a:srgbClr val="002060"/>
                </a:solidFill>
              </a:rPr>
              <a:t>. </a:t>
            </a:r>
            <a:endParaRPr lang="en-US" dirty="0">
              <a:solidFill>
                <a:srgbClr val="002060"/>
              </a:solidFill>
            </a:endParaRPr>
          </a:p>
          <a:p>
            <a:r>
              <a:rPr lang="en-US" b="1" dirty="0" smtClean="0"/>
              <a:t>1</a:t>
            </a:r>
            <a:r>
              <a:rPr lang="en-US" b="1" dirty="0"/>
              <a:t>) Attending services sporadically...</a:t>
            </a:r>
            <a:endParaRPr lang="en-US" dirty="0"/>
          </a:p>
          <a:p>
            <a:r>
              <a:rPr lang="en-US" b="1" dirty="0" smtClean="0"/>
              <a:t>2</a:t>
            </a:r>
            <a:r>
              <a:rPr lang="en-US" b="1" dirty="0"/>
              <a:t>) Giving "leftovers" to the Lord...</a:t>
            </a:r>
            <a:endParaRPr lang="en-US" dirty="0"/>
          </a:p>
          <a:p>
            <a:r>
              <a:rPr lang="en-US" b="1" dirty="0" smtClean="0"/>
              <a:t>3</a:t>
            </a:r>
            <a:r>
              <a:rPr lang="en-US" b="1" dirty="0"/>
              <a:t>) Neglecting opportunities to study...</a:t>
            </a:r>
            <a:endParaRPr lang="en-US" dirty="0"/>
          </a:p>
          <a:p>
            <a:r>
              <a:rPr lang="en-US" b="1" dirty="0" smtClean="0"/>
              <a:t>4</a:t>
            </a:r>
            <a:r>
              <a:rPr lang="en-US" b="1" dirty="0"/>
              <a:t>) With little personal work...</a:t>
            </a:r>
            <a:endParaRPr lang="en-US" dirty="0"/>
          </a:p>
        </p:txBody>
      </p:sp>
    </p:spTree>
    <p:extLst>
      <p:ext uri="{BB962C8B-B14F-4D97-AF65-F5344CB8AC3E}">
        <p14:creationId xmlns:p14="http://schemas.microsoft.com/office/powerpoint/2010/main" val="23222175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Interest Levels Among Christians</a:t>
            </a:r>
            <a:endParaRPr lang="en-US" dirty="0"/>
          </a:p>
        </p:txBody>
      </p:sp>
      <p:sp>
        <p:nvSpPr>
          <p:cNvPr id="3" name="Content Placeholder 2"/>
          <p:cNvSpPr>
            <a:spLocks noGrp="1"/>
          </p:cNvSpPr>
          <p:nvPr>
            <p:ph idx="1"/>
          </p:nvPr>
        </p:nvSpPr>
        <p:spPr>
          <a:xfrm>
            <a:off x="76200" y="914400"/>
            <a:ext cx="9067800" cy="5715000"/>
          </a:xfrm>
        </p:spPr>
        <p:txBody>
          <a:bodyPr>
            <a:normAutofit/>
          </a:bodyPr>
          <a:lstStyle/>
          <a:p>
            <a:r>
              <a:rPr lang="en-US" b="1" dirty="0"/>
              <a:t>Some even become cold, forsaking the Lord... </a:t>
            </a:r>
            <a:endParaRPr lang="en-US" dirty="0"/>
          </a:p>
          <a:p>
            <a:r>
              <a:rPr lang="en-US" b="1" dirty="0">
                <a:solidFill>
                  <a:srgbClr val="002060"/>
                </a:solidFill>
              </a:rPr>
              <a:t>2 Timothy 4:10 ...for Demas has forsaken me, having loved this present world, and has departed </a:t>
            </a:r>
            <a:r>
              <a:rPr lang="en-US" b="1" dirty="0" smtClean="0">
                <a:solidFill>
                  <a:srgbClr val="002060"/>
                </a:solidFill>
              </a:rPr>
              <a:t>for… </a:t>
            </a:r>
            <a:endParaRPr lang="en-US" dirty="0">
              <a:solidFill>
                <a:srgbClr val="002060"/>
              </a:solidFill>
            </a:endParaRPr>
          </a:p>
          <a:p>
            <a:r>
              <a:rPr lang="en-US" b="1" dirty="0" smtClean="0"/>
              <a:t>1</a:t>
            </a:r>
            <a:r>
              <a:rPr lang="en-US" b="1" dirty="0"/>
              <a:t>) Quitting the services of the church altogether...</a:t>
            </a:r>
            <a:endParaRPr lang="en-US" dirty="0"/>
          </a:p>
          <a:p>
            <a:r>
              <a:rPr lang="en-US" b="1" dirty="0" smtClean="0"/>
              <a:t>2</a:t>
            </a:r>
            <a:r>
              <a:rPr lang="en-US" b="1" dirty="0"/>
              <a:t>) Covetous in their time and money...</a:t>
            </a:r>
            <a:endParaRPr lang="en-US" dirty="0"/>
          </a:p>
          <a:p>
            <a:r>
              <a:rPr lang="en-US" b="1" dirty="0" smtClean="0"/>
              <a:t>3</a:t>
            </a:r>
            <a:r>
              <a:rPr lang="en-US" b="1" dirty="0"/>
              <a:t>) With Bibles collecting dust due to lack of use...</a:t>
            </a:r>
            <a:endParaRPr lang="en-US" dirty="0"/>
          </a:p>
          <a:p>
            <a:r>
              <a:rPr lang="en-US" b="1" dirty="0" smtClean="0"/>
              <a:t>4</a:t>
            </a:r>
            <a:r>
              <a:rPr lang="en-US" b="1" dirty="0"/>
              <a:t>) Ashamed of the church and the gospel of Christ...</a:t>
            </a:r>
            <a:endParaRPr lang="en-US" dirty="0"/>
          </a:p>
          <a:p>
            <a:endParaRPr lang="en-US" dirty="0"/>
          </a:p>
        </p:txBody>
      </p:sp>
    </p:spTree>
    <p:extLst>
      <p:ext uri="{BB962C8B-B14F-4D97-AF65-F5344CB8AC3E}">
        <p14:creationId xmlns:p14="http://schemas.microsoft.com/office/powerpoint/2010/main" val="384069302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914400"/>
          </a:xfrm>
        </p:spPr>
        <p:txBody>
          <a:bodyPr/>
          <a:lstStyle/>
          <a:p>
            <a:r>
              <a:rPr lang="en-US" dirty="0" smtClean="0"/>
              <a:t>The Need For Interest</a:t>
            </a:r>
            <a:endParaRPr lang="en-US" dirty="0"/>
          </a:p>
        </p:txBody>
      </p:sp>
      <p:sp>
        <p:nvSpPr>
          <p:cNvPr id="3" name="Content Placeholder 2"/>
          <p:cNvSpPr>
            <a:spLocks noGrp="1"/>
          </p:cNvSpPr>
          <p:nvPr>
            <p:ph idx="1"/>
          </p:nvPr>
        </p:nvSpPr>
        <p:spPr>
          <a:xfrm>
            <a:off x="0" y="990600"/>
            <a:ext cx="9144000" cy="5791200"/>
          </a:xfrm>
        </p:spPr>
        <p:txBody>
          <a:bodyPr>
            <a:normAutofit fontScale="92500"/>
          </a:bodyPr>
          <a:lstStyle/>
          <a:p>
            <a:r>
              <a:rPr lang="en-US" b="1" dirty="0"/>
              <a:t>What does it take to maintain a high level of interest in the </a:t>
            </a:r>
            <a:r>
              <a:rPr lang="en-US" b="1" dirty="0" smtClean="0"/>
              <a:t>Lord's work</a:t>
            </a:r>
            <a:r>
              <a:rPr lang="en-US" b="1" dirty="0"/>
              <a:t>?  </a:t>
            </a:r>
            <a:endParaRPr lang="en-US" b="1" dirty="0" smtClean="0"/>
          </a:p>
          <a:p>
            <a:r>
              <a:rPr lang="en-US" b="1" dirty="0" smtClean="0"/>
              <a:t>In </a:t>
            </a:r>
            <a:r>
              <a:rPr lang="en-US" b="1" dirty="0">
                <a:hlinkClick r:id="rId2"/>
              </a:rPr>
              <a:t>Colossians 1:9-10</a:t>
            </a:r>
            <a:r>
              <a:rPr lang="en-US" b="1" dirty="0"/>
              <a:t> we find Paul praying for the Colossians, in which he mentions three things that contribute to interest, desire, fervor, and zeal.  Note that he prayed that they may be filled with...</a:t>
            </a:r>
            <a:endParaRPr lang="en-US" dirty="0"/>
          </a:p>
          <a:p>
            <a:r>
              <a:rPr lang="en-US" b="1" dirty="0">
                <a:solidFill>
                  <a:srgbClr val="002060"/>
                </a:solidFill>
              </a:rPr>
              <a:t>"For this reason we also, since the day we heard it, do not cease to pray for you, and to ask that you may be filled with the knowledge of His will in all wisdom and spiritual understanding; that you may walk worthy of the Lord, fully pleasing Him, being fruitful in every good work and increasing in the knowledge of God;"</a:t>
            </a:r>
            <a:endParaRPr lang="en-US" dirty="0">
              <a:solidFill>
                <a:srgbClr val="002060"/>
              </a:solidFill>
            </a:endParaRPr>
          </a:p>
          <a:p>
            <a:endParaRPr lang="en-US" dirty="0"/>
          </a:p>
        </p:txBody>
      </p:sp>
    </p:spTree>
    <p:extLst>
      <p:ext uri="{BB962C8B-B14F-4D97-AF65-F5344CB8AC3E}">
        <p14:creationId xmlns:p14="http://schemas.microsoft.com/office/powerpoint/2010/main" val="64120804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dirty="0" smtClean="0"/>
              <a:t>KNOWLEDGE:</a:t>
            </a:r>
            <a:endParaRPr lang="en-US" dirty="0"/>
          </a:p>
        </p:txBody>
      </p:sp>
      <p:sp>
        <p:nvSpPr>
          <p:cNvPr id="3" name="Content Placeholder 2"/>
          <p:cNvSpPr>
            <a:spLocks noGrp="1"/>
          </p:cNvSpPr>
          <p:nvPr>
            <p:ph idx="1"/>
          </p:nvPr>
        </p:nvSpPr>
        <p:spPr>
          <a:xfrm>
            <a:off x="76200" y="1219200"/>
            <a:ext cx="8991600" cy="5410200"/>
          </a:xfrm>
        </p:spPr>
        <p:txBody>
          <a:bodyPr/>
          <a:lstStyle/>
          <a:p>
            <a:r>
              <a:rPr lang="en-US" b="1" dirty="0"/>
              <a:t>KNOWLEDGE INCREASES INTEREST</a:t>
            </a:r>
            <a:r>
              <a:rPr lang="en-US" b="1" dirty="0" smtClean="0"/>
              <a:t>..</a:t>
            </a:r>
            <a:r>
              <a:rPr lang="en-US" b="1" dirty="0"/>
              <a:t> </a:t>
            </a:r>
            <a:endParaRPr lang="en-US" dirty="0"/>
          </a:p>
          <a:p>
            <a:r>
              <a:rPr lang="en-US" b="1" dirty="0" smtClean="0"/>
              <a:t>Knowledge </a:t>
            </a:r>
            <a:r>
              <a:rPr lang="en-US" b="1" dirty="0"/>
              <a:t>of a subject always increases in that subject...</a:t>
            </a:r>
            <a:endParaRPr lang="en-US" dirty="0"/>
          </a:p>
          <a:p>
            <a:r>
              <a:rPr lang="en-US" b="1" dirty="0" smtClean="0"/>
              <a:t>In </a:t>
            </a:r>
            <a:r>
              <a:rPr lang="en-US" b="1" dirty="0"/>
              <a:t>sports, the more one knows, the more interested they become.</a:t>
            </a:r>
            <a:endParaRPr lang="en-US" dirty="0"/>
          </a:p>
          <a:p>
            <a:r>
              <a:rPr lang="en-US" b="1" dirty="0" smtClean="0"/>
              <a:t>The </a:t>
            </a:r>
            <a:r>
              <a:rPr lang="en-US" b="1" dirty="0"/>
              <a:t>same is true with various hobbies...  </a:t>
            </a:r>
            <a:endParaRPr lang="en-US" dirty="0"/>
          </a:p>
          <a:p>
            <a:endParaRPr lang="en-US" dirty="0"/>
          </a:p>
        </p:txBody>
      </p:sp>
    </p:spTree>
    <p:extLst>
      <p:ext uri="{BB962C8B-B14F-4D97-AF65-F5344CB8AC3E}">
        <p14:creationId xmlns:p14="http://schemas.microsoft.com/office/powerpoint/2010/main" val="1017798409"/>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dirty="0" smtClean="0"/>
              <a:t>KNOWLEDGE</a:t>
            </a:r>
            <a:endParaRPr lang="en-US" dirty="0"/>
          </a:p>
        </p:txBody>
      </p:sp>
      <p:sp>
        <p:nvSpPr>
          <p:cNvPr id="3" name="Content Placeholder 2"/>
          <p:cNvSpPr>
            <a:spLocks noGrp="1"/>
          </p:cNvSpPr>
          <p:nvPr>
            <p:ph idx="1"/>
          </p:nvPr>
        </p:nvSpPr>
        <p:spPr>
          <a:xfrm>
            <a:off x="0" y="1143000"/>
            <a:ext cx="9144000" cy="5562600"/>
          </a:xfrm>
        </p:spPr>
        <p:txBody>
          <a:bodyPr>
            <a:normAutofit/>
          </a:bodyPr>
          <a:lstStyle/>
          <a:p>
            <a:r>
              <a:rPr lang="en-US" b="1" dirty="0"/>
              <a:t>KNOWLEDGE OF GOD'S WILL INCREASES INTEREST</a:t>
            </a:r>
            <a:r>
              <a:rPr lang="en-US" b="1" dirty="0" smtClean="0"/>
              <a:t>...</a:t>
            </a:r>
            <a:endParaRPr lang="en-US" dirty="0" smtClean="0"/>
          </a:p>
          <a:p>
            <a:r>
              <a:rPr lang="en-US" b="1" dirty="0" smtClean="0"/>
              <a:t>The </a:t>
            </a:r>
            <a:r>
              <a:rPr lang="en-US" b="1" dirty="0"/>
              <a:t>Colossians bore fruit in response to their understanding </a:t>
            </a:r>
            <a:r>
              <a:rPr lang="en-US" b="1" dirty="0" smtClean="0"/>
              <a:t>of God's </a:t>
            </a:r>
            <a:r>
              <a:rPr lang="en-US" b="1" dirty="0"/>
              <a:t>grace...  </a:t>
            </a:r>
            <a:endParaRPr lang="en-US" dirty="0"/>
          </a:p>
          <a:p>
            <a:r>
              <a:rPr lang="en-US" b="1" dirty="0">
                <a:solidFill>
                  <a:srgbClr val="002060"/>
                </a:solidFill>
              </a:rPr>
              <a:t>Colossians 1:6 ...which has come to you, as it has also in all the world, and is bringing forth fruit, as it is also among you since the day you heard and knew the grace of God in truth;</a:t>
            </a:r>
            <a:endParaRPr lang="en-US" dirty="0">
              <a:solidFill>
                <a:srgbClr val="002060"/>
              </a:solidFill>
            </a:endParaRPr>
          </a:p>
          <a:p>
            <a:endParaRPr lang="en-US" dirty="0"/>
          </a:p>
        </p:txBody>
      </p:sp>
    </p:spTree>
    <p:extLst>
      <p:ext uri="{BB962C8B-B14F-4D97-AF65-F5344CB8AC3E}">
        <p14:creationId xmlns:p14="http://schemas.microsoft.com/office/powerpoint/2010/main" val="2548670081"/>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1492</Words>
  <Application>Microsoft Office PowerPoint</Application>
  <PresentationFormat>On-screen Show (4:3)</PresentationFormat>
  <Paragraphs>100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Are You Interested  In the Lord’s Work?</vt:lpstr>
      <vt:lpstr>INTRODUCTION:</vt:lpstr>
      <vt:lpstr>PowerPoint Presentation</vt:lpstr>
      <vt:lpstr>Interest Levels Among Christians</vt:lpstr>
      <vt:lpstr>Interest Levels Among Christians</vt:lpstr>
      <vt:lpstr>Interest Levels Among Christians</vt:lpstr>
      <vt:lpstr>The Need For Interest</vt:lpstr>
      <vt:lpstr>KNOWLEDGE:</vt:lpstr>
      <vt:lpstr>KNOWLEDGE</vt:lpstr>
      <vt:lpstr>KNOWLEDGE</vt:lpstr>
      <vt:lpstr>KNOWLEDGE</vt:lpstr>
      <vt:lpstr>PARTICIPATION</vt:lpstr>
      <vt:lpstr>PARTICIPATION</vt:lpstr>
      <vt:lpstr>PARTICIPATION</vt:lpstr>
      <vt:lpstr>PARTICIPATION</vt:lpstr>
      <vt:lpstr>SUCCESS</vt:lpstr>
      <vt:lpstr>SUCCESS</vt:lpstr>
      <vt:lpstr>SUCCESS</vt:lpstr>
      <vt:lpstr>INTEREST IN GOD’S WORK</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You Interested In the Lord’s Work?</dc:title>
  <dc:creator>Aarons</dc:creator>
  <cp:lastModifiedBy>Aarons</cp:lastModifiedBy>
  <cp:revision>8</cp:revision>
  <dcterms:created xsi:type="dcterms:W3CDTF">2016-02-12T18:57:23Z</dcterms:created>
  <dcterms:modified xsi:type="dcterms:W3CDTF">2016-02-12T19:51:12Z</dcterms:modified>
</cp:coreProperties>
</file>