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6"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3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A550C5-71E6-4C3A-85FA-854682D3D62C}"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161965661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550C5-71E6-4C3A-85FA-854682D3D62C}"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36053945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550C5-71E6-4C3A-85FA-854682D3D62C}"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5219814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550C5-71E6-4C3A-85FA-854682D3D62C}"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25272317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550C5-71E6-4C3A-85FA-854682D3D62C}" type="datetimeFigureOut">
              <a:rPr lang="en-US" smtClean="0"/>
              <a:t>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336902823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A550C5-71E6-4C3A-85FA-854682D3D62C}" type="datetimeFigureOut">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18009823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A550C5-71E6-4C3A-85FA-854682D3D62C}" type="datetimeFigureOut">
              <a:rPr lang="en-US" smtClean="0"/>
              <a:t>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275307561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550C5-71E6-4C3A-85FA-854682D3D62C}" type="datetimeFigureOut">
              <a:rPr lang="en-US" smtClean="0"/>
              <a:t>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137360456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550C5-71E6-4C3A-85FA-854682D3D62C}" type="datetimeFigureOut">
              <a:rPr lang="en-US" smtClean="0"/>
              <a:t>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108243321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550C5-71E6-4C3A-85FA-854682D3D62C}" type="datetimeFigureOut">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252850876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550C5-71E6-4C3A-85FA-854682D3D62C}" type="datetimeFigureOut">
              <a:rPr lang="en-US" smtClean="0"/>
              <a:t>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884D3-294F-478D-91D4-DC59D7178861}" type="slidenum">
              <a:rPr lang="en-US" smtClean="0"/>
              <a:t>‹#›</a:t>
            </a:fld>
            <a:endParaRPr lang="en-US"/>
          </a:p>
        </p:txBody>
      </p:sp>
    </p:spTree>
    <p:extLst>
      <p:ext uri="{BB962C8B-B14F-4D97-AF65-F5344CB8AC3E}">
        <p14:creationId xmlns:p14="http://schemas.microsoft.com/office/powerpoint/2010/main" val="227964415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rgbClr val="9CB86E">
                <a:alpha val="56000"/>
              </a:srgbClr>
            </a:gs>
            <a:gs pos="100000">
              <a:schemeClr val="accent1">
                <a:lumMod val="60000"/>
                <a:lumOff val="4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550C5-71E6-4C3A-85FA-854682D3D62C}" type="datetimeFigureOut">
              <a:rPr lang="en-US" smtClean="0"/>
              <a:t>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884D3-294F-478D-91D4-DC59D7178861}" type="slidenum">
              <a:rPr lang="en-US" smtClean="0"/>
              <a:t>‹#›</a:t>
            </a:fld>
            <a:endParaRPr lang="en-US"/>
          </a:p>
        </p:txBody>
      </p:sp>
    </p:spTree>
    <p:extLst>
      <p:ext uri="{BB962C8B-B14F-4D97-AF65-F5344CB8AC3E}">
        <p14:creationId xmlns:p14="http://schemas.microsoft.com/office/powerpoint/2010/main" val="814427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Nehemiah%20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Matt.%207.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blia.com/bible/nkjv/Matt.%2027.3-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iblia.com/bible/nkjv/Luke%2015.1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ia.com/bible/nkjv/1%20John%201.8-10" TargetMode="External"/><Relationship Id="rId2" Type="http://schemas.openxmlformats.org/officeDocument/2006/relationships/hyperlink" Target="http://biblia.com/bible/nkjv/Rom.%203.2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1%20John%201.9" TargetMode="External"/><Relationship Id="rId2" Type="http://schemas.openxmlformats.org/officeDocument/2006/relationships/hyperlink" Target="http://biblia.com/bible/nkjv/Acts%202.3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kjv/1%20Samuel%2015.2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nkjv/2%20Sam.%2012.1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Psalm%2051.3%E2%80%934" TargetMode="External"/><Relationship Id="rId2" Type="http://schemas.openxmlformats.org/officeDocument/2006/relationships/hyperlink" Target="http://biblia.com/bible/nkjv/Psa.%204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743200"/>
          </a:xfrm>
        </p:spPr>
        <p:txBody>
          <a:bodyPr>
            <a:normAutofit/>
          </a:bodyPr>
          <a:lstStyle/>
          <a:p>
            <a:r>
              <a:rPr lang="en-US" sz="8000" b="1" dirty="0" smtClean="0"/>
              <a:t>“I HAVE SINNED!”</a:t>
            </a:r>
            <a:br>
              <a:rPr lang="en-US" sz="8000" b="1" dirty="0" smtClean="0"/>
            </a:br>
            <a:r>
              <a:rPr lang="en-US" sz="5400" dirty="0" smtClean="0"/>
              <a:t>(Part Two)</a:t>
            </a:r>
            <a:endParaRPr lang="en-US" sz="8000" dirty="0"/>
          </a:p>
        </p:txBody>
      </p:sp>
      <p:sp>
        <p:nvSpPr>
          <p:cNvPr id="3" name="Subtitle 2"/>
          <p:cNvSpPr>
            <a:spLocks noGrp="1"/>
          </p:cNvSpPr>
          <p:nvPr>
            <p:ph type="subTitle" idx="1"/>
          </p:nvPr>
        </p:nvSpPr>
        <p:spPr>
          <a:xfrm>
            <a:off x="685800" y="3886200"/>
            <a:ext cx="7924800" cy="2362200"/>
          </a:xfrm>
        </p:spPr>
        <p:txBody>
          <a:bodyPr>
            <a:normAutofit/>
          </a:bodyPr>
          <a:lstStyle/>
          <a:p>
            <a:r>
              <a:rPr lang="en-US" dirty="0"/>
              <a:t> </a:t>
            </a:r>
            <a:r>
              <a:rPr lang="en-US" sz="4400" dirty="0">
                <a:solidFill>
                  <a:schemeClr val="tx1"/>
                </a:solidFill>
              </a:rPr>
              <a:t>These are words that if we are honest with ourselves we admit we have said. </a:t>
            </a:r>
            <a:r>
              <a:rPr lang="en-US" dirty="0"/>
              <a:t> </a:t>
            </a:r>
          </a:p>
          <a:p>
            <a:endParaRPr lang="en-US" dirty="0"/>
          </a:p>
        </p:txBody>
      </p:sp>
    </p:spTree>
    <p:extLst>
      <p:ext uri="{BB962C8B-B14F-4D97-AF65-F5344CB8AC3E}">
        <p14:creationId xmlns:p14="http://schemas.microsoft.com/office/powerpoint/2010/main" val="309697722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King David</a:t>
            </a:r>
            <a:endParaRPr lang="en-US" dirty="0"/>
          </a:p>
        </p:txBody>
      </p:sp>
      <p:sp>
        <p:nvSpPr>
          <p:cNvPr id="3" name="Content Placeholder 2"/>
          <p:cNvSpPr>
            <a:spLocks noGrp="1"/>
          </p:cNvSpPr>
          <p:nvPr>
            <p:ph idx="1"/>
          </p:nvPr>
        </p:nvSpPr>
        <p:spPr>
          <a:xfrm>
            <a:off x="0" y="990600"/>
            <a:ext cx="9144000" cy="5638800"/>
          </a:xfrm>
        </p:spPr>
        <p:txBody>
          <a:bodyPr/>
          <a:lstStyle/>
          <a:p>
            <a:r>
              <a:rPr lang="en-US" dirty="0" smtClean="0"/>
              <a:t>This is the attitude we need.  </a:t>
            </a:r>
          </a:p>
          <a:p>
            <a:r>
              <a:rPr lang="en-US" dirty="0" smtClean="0"/>
              <a:t>Our confession needs to be sincere and remorseful.  </a:t>
            </a:r>
          </a:p>
          <a:p>
            <a:r>
              <a:rPr lang="en-US" dirty="0" smtClean="0"/>
              <a:t>Another thought we might have about David.  </a:t>
            </a:r>
          </a:p>
          <a:p>
            <a:r>
              <a:rPr lang="en-US" dirty="0" smtClean="0"/>
              <a:t>We might wonder if he was relieved when he was finally exposed.  </a:t>
            </a:r>
          </a:p>
          <a:p>
            <a:r>
              <a:rPr lang="en-US" dirty="0" smtClean="0"/>
              <a:t>He could now move on and make restitution to the best of his ability.</a:t>
            </a:r>
          </a:p>
          <a:p>
            <a:endParaRPr lang="en-US" dirty="0"/>
          </a:p>
        </p:txBody>
      </p:sp>
    </p:spTree>
    <p:extLst>
      <p:ext uri="{BB962C8B-B14F-4D97-AF65-F5344CB8AC3E}">
        <p14:creationId xmlns:p14="http://schemas.microsoft.com/office/powerpoint/2010/main" val="55978736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b="1" dirty="0" smtClean="0"/>
              <a:t>Nehemiah</a:t>
            </a:r>
            <a:r>
              <a:rPr lang="en-US" dirty="0" smtClean="0"/>
              <a:t> </a:t>
            </a:r>
            <a:endParaRPr lang="en-US" dirty="0"/>
          </a:p>
        </p:txBody>
      </p:sp>
      <p:sp>
        <p:nvSpPr>
          <p:cNvPr id="3" name="Content Placeholder 2"/>
          <p:cNvSpPr>
            <a:spLocks noGrp="1"/>
          </p:cNvSpPr>
          <p:nvPr>
            <p:ph idx="1"/>
          </p:nvPr>
        </p:nvSpPr>
        <p:spPr>
          <a:xfrm>
            <a:off x="0" y="1143000"/>
            <a:ext cx="9144000" cy="5638800"/>
          </a:xfrm>
        </p:spPr>
        <p:txBody>
          <a:bodyPr>
            <a:normAutofit/>
          </a:bodyPr>
          <a:lstStyle/>
          <a:p>
            <a:r>
              <a:rPr lang="en-US" dirty="0" smtClean="0"/>
              <a:t>Nehemiah </a:t>
            </a:r>
            <a:r>
              <a:rPr lang="en-US" dirty="0"/>
              <a:t>was the cupbearer to King Artaxerxes in </a:t>
            </a:r>
            <a:r>
              <a:rPr lang="en-US" dirty="0" err="1"/>
              <a:t>Shushan</a:t>
            </a:r>
            <a:r>
              <a:rPr lang="en-US" dirty="0"/>
              <a:t>.  </a:t>
            </a:r>
            <a:endParaRPr lang="en-US" dirty="0" smtClean="0"/>
          </a:p>
          <a:p>
            <a:r>
              <a:rPr lang="en-US" dirty="0" smtClean="0"/>
              <a:t>He </a:t>
            </a:r>
            <a:r>
              <a:rPr lang="en-US" dirty="0"/>
              <a:t>was a Jew in captivity.  </a:t>
            </a:r>
            <a:endParaRPr lang="en-US" dirty="0" smtClean="0"/>
          </a:p>
          <a:p>
            <a:r>
              <a:rPr lang="en-US" dirty="0" smtClean="0"/>
              <a:t>When </a:t>
            </a:r>
            <a:r>
              <a:rPr lang="en-US" dirty="0"/>
              <a:t>he inquires of the state of affairs in Jerusalem he is told the city is still in ruin.  </a:t>
            </a:r>
            <a:endParaRPr lang="en-US" dirty="0" smtClean="0"/>
          </a:p>
          <a:p>
            <a:r>
              <a:rPr lang="en-US" dirty="0" smtClean="0"/>
              <a:t>As </a:t>
            </a:r>
            <a:r>
              <a:rPr lang="en-US" dirty="0"/>
              <a:t>a result Nehemiah prays to God.  </a:t>
            </a:r>
            <a:endParaRPr lang="en-US" dirty="0" smtClean="0"/>
          </a:p>
          <a:p>
            <a:endParaRPr lang="en-US" dirty="0"/>
          </a:p>
        </p:txBody>
      </p:sp>
    </p:spTree>
    <p:extLst>
      <p:ext uri="{BB962C8B-B14F-4D97-AF65-F5344CB8AC3E}">
        <p14:creationId xmlns:p14="http://schemas.microsoft.com/office/powerpoint/2010/main" val="300306629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b="1" dirty="0" smtClean="0"/>
              <a:t>Nehemiah</a:t>
            </a:r>
            <a:endParaRPr lang="en-US" dirty="0"/>
          </a:p>
        </p:txBody>
      </p:sp>
      <p:sp>
        <p:nvSpPr>
          <p:cNvPr id="3" name="Content Placeholder 2"/>
          <p:cNvSpPr>
            <a:spLocks noGrp="1"/>
          </p:cNvSpPr>
          <p:nvPr>
            <p:ph idx="1"/>
          </p:nvPr>
        </p:nvSpPr>
        <p:spPr>
          <a:xfrm>
            <a:off x="0" y="1143000"/>
            <a:ext cx="9144000" cy="5486400"/>
          </a:xfrm>
        </p:spPr>
        <p:txBody>
          <a:bodyPr/>
          <a:lstStyle/>
          <a:p>
            <a:r>
              <a:rPr lang="en-US" sz="3600" dirty="0" smtClean="0"/>
              <a:t>In his prayer he says, “</a:t>
            </a:r>
            <a:r>
              <a:rPr lang="en-US" sz="3600" i="1" dirty="0" smtClean="0"/>
              <a:t>please let Your ear be attentive and Your eyes open, that You may hear the prayer of Your servant which I pray before You now, day and night, for the children of Israel Your servants, and confess the sins of the children of Israel which we have sinned against You. Both my father’s house and I have sinned.</a:t>
            </a:r>
            <a:r>
              <a:rPr lang="en-US" sz="3600" dirty="0" smtClean="0"/>
              <a:t>” (</a:t>
            </a:r>
            <a:r>
              <a:rPr lang="en-US" sz="3600" u="sng" dirty="0" smtClean="0">
                <a:hlinkClick r:id="rId2"/>
              </a:rPr>
              <a:t>Nehemiah 1:6</a:t>
            </a:r>
            <a:r>
              <a:rPr lang="en-US" sz="3600" dirty="0" smtClean="0"/>
              <a:t>)</a:t>
            </a:r>
          </a:p>
          <a:p>
            <a:endParaRPr lang="en-US" dirty="0"/>
          </a:p>
        </p:txBody>
      </p:sp>
    </p:spTree>
    <p:extLst>
      <p:ext uri="{BB962C8B-B14F-4D97-AF65-F5344CB8AC3E}">
        <p14:creationId xmlns:p14="http://schemas.microsoft.com/office/powerpoint/2010/main" val="38262074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b="1" dirty="0" smtClean="0"/>
              <a:t>Nehemiah</a:t>
            </a:r>
            <a:r>
              <a:rPr lang="en-US" dirty="0" smtClean="0"/>
              <a:t> </a:t>
            </a:r>
            <a:endParaRPr lang="en-US" dirty="0"/>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We see here a prayer that involved the sins of Israel.  </a:t>
            </a:r>
          </a:p>
          <a:p>
            <a:r>
              <a:rPr lang="en-US" dirty="0" smtClean="0"/>
              <a:t>But we also see in this a personal acknowledgment of sin.  </a:t>
            </a:r>
          </a:p>
          <a:p>
            <a:r>
              <a:rPr lang="en-US" dirty="0" smtClean="0"/>
              <a:t>And that is where our confession needs to begin.</a:t>
            </a:r>
          </a:p>
          <a:p>
            <a:r>
              <a:rPr lang="en-US" dirty="0" smtClean="0"/>
              <a:t>We are told in </a:t>
            </a:r>
            <a:r>
              <a:rPr lang="en-US" u="sng" dirty="0" smtClean="0">
                <a:hlinkClick r:id="rId2"/>
              </a:rPr>
              <a:t>Matthew 7:1-5</a:t>
            </a:r>
            <a:r>
              <a:rPr lang="en-US" dirty="0" smtClean="0"/>
              <a:t> before we worry about the splinter in our brothers eye we need to deal with the plank in our own eye.</a:t>
            </a:r>
          </a:p>
          <a:p>
            <a:endParaRPr lang="en-US" dirty="0"/>
          </a:p>
        </p:txBody>
      </p:sp>
    </p:spTree>
    <p:extLst>
      <p:ext uri="{BB962C8B-B14F-4D97-AF65-F5344CB8AC3E}">
        <p14:creationId xmlns:p14="http://schemas.microsoft.com/office/powerpoint/2010/main" val="351626834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Nehemiah</a:t>
            </a:r>
            <a:r>
              <a:rPr lang="en-US" dirty="0" smtClean="0"/>
              <a:t> </a:t>
            </a:r>
            <a:endParaRPr lang="en-US" dirty="0"/>
          </a:p>
        </p:txBody>
      </p:sp>
      <p:sp>
        <p:nvSpPr>
          <p:cNvPr id="3" name="Content Placeholder 2"/>
          <p:cNvSpPr>
            <a:spLocks noGrp="1"/>
          </p:cNvSpPr>
          <p:nvPr>
            <p:ph idx="1"/>
          </p:nvPr>
        </p:nvSpPr>
        <p:spPr>
          <a:xfrm>
            <a:off x="0" y="1600200"/>
            <a:ext cx="9144000" cy="5181600"/>
          </a:xfrm>
        </p:spPr>
        <p:txBody>
          <a:bodyPr/>
          <a:lstStyle/>
          <a:p>
            <a:r>
              <a:rPr lang="en-US" dirty="0" smtClean="0"/>
              <a:t>True repentance is only going to come when those who are involved make a change.  </a:t>
            </a:r>
          </a:p>
          <a:p>
            <a:r>
              <a:rPr lang="en-US" dirty="0" smtClean="0"/>
              <a:t>You can only deal with your own personal sins.  </a:t>
            </a:r>
          </a:p>
          <a:p>
            <a:r>
              <a:rPr lang="en-US" dirty="0" smtClean="0"/>
              <a:t>You do your part – that is what matters to you.   </a:t>
            </a:r>
          </a:p>
          <a:p>
            <a:r>
              <a:rPr lang="en-US" dirty="0" smtClean="0"/>
              <a:t>The rest of the book demonstrates how Nehemiah took care of his part.</a:t>
            </a:r>
          </a:p>
          <a:p>
            <a:endParaRPr lang="en-US" dirty="0"/>
          </a:p>
        </p:txBody>
      </p:sp>
    </p:spTree>
    <p:extLst>
      <p:ext uri="{BB962C8B-B14F-4D97-AF65-F5344CB8AC3E}">
        <p14:creationId xmlns:p14="http://schemas.microsoft.com/office/powerpoint/2010/main" val="172083025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Judas</a:t>
            </a:r>
            <a:endParaRPr lang="en-US" dirty="0"/>
          </a:p>
        </p:txBody>
      </p:sp>
      <p:sp>
        <p:nvSpPr>
          <p:cNvPr id="3" name="Content Placeholder 2"/>
          <p:cNvSpPr>
            <a:spLocks noGrp="1"/>
          </p:cNvSpPr>
          <p:nvPr>
            <p:ph idx="1"/>
          </p:nvPr>
        </p:nvSpPr>
        <p:spPr>
          <a:xfrm>
            <a:off x="76200" y="1066800"/>
            <a:ext cx="9067800" cy="5638800"/>
          </a:xfrm>
        </p:spPr>
        <p:txBody>
          <a:bodyPr>
            <a:normAutofit fontScale="85000" lnSpcReduction="10000"/>
          </a:bodyPr>
          <a:lstStyle/>
          <a:p>
            <a:r>
              <a:rPr lang="en-US" dirty="0" smtClean="0"/>
              <a:t>Judas </a:t>
            </a:r>
            <a:r>
              <a:rPr lang="en-US" dirty="0"/>
              <a:t>is the apostle that will forever be known as the betrayer of Jesus.  </a:t>
            </a:r>
            <a:endParaRPr lang="en-US" dirty="0" smtClean="0"/>
          </a:p>
          <a:p>
            <a:r>
              <a:rPr lang="en-US" dirty="0" smtClean="0"/>
              <a:t>For </a:t>
            </a:r>
            <a:r>
              <a:rPr lang="en-US" dirty="0"/>
              <a:t>30 pieces of silver, he was willing to sell out his Lord.  </a:t>
            </a:r>
            <a:endParaRPr lang="en-US" dirty="0" smtClean="0"/>
          </a:p>
          <a:p>
            <a:r>
              <a:rPr lang="en-US" dirty="0" smtClean="0"/>
              <a:t>What </a:t>
            </a:r>
            <a:r>
              <a:rPr lang="en-US" dirty="0"/>
              <a:t>was going through his mind we don’t know but later when he realized Jesus WAS going to be put to death he changed his mind.  </a:t>
            </a:r>
            <a:endParaRPr lang="en-US" dirty="0" smtClean="0"/>
          </a:p>
          <a:p>
            <a:r>
              <a:rPr lang="en-US" u="sng" dirty="0" smtClean="0">
                <a:hlinkClick r:id="rId2"/>
              </a:rPr>
              <a:t>Matthew </a:t>
            </a:r>
            <a:r>
              <a:rPr lang="en-US" u="sng" dirty="0">
                <a:hlinkClick r:id="rId2"/>
              </a:rPr>
              <a:t>27:3-4</a:t>
            </a:r>
            <a:r>
              <a:rPr lang="en-US" dirty="0"/>
              <a:t> says “</a:t>
            </a:r>
            <a:r>
              <a:rPr lang="en-US" i="1" dirty="0"/>
              <a:t>Then Judas, His betrayer, seeing that He had been condemned, was remorseful and brought back the thirty pieces of silver to the chief priests and elders, saying, “I have sinned by betraying innocent blood.” And they said, “What is that to us? You see to it!”</a:t>
            </a:r>
            <a:r>
              <a:rPr lang="en-US" dirty="0"/>
              <a:t>”  </a:t>
            </a:r>
            <a:endParaRPr lang="en-US" dirty="0" smtClean="0"/>
          </a:p>
          <a:p>
            <a:r>
              <a:rPr lang="en-US" dirty="0" smtClean="0"/>
              <a:t>Judas </a:t>
            </a:r>
            <a:r>
              <a:rPr lang="en-US" dirty="0"/>
              <a:t>then throws down the money and goes out and hangs himself</a:t>
            </a:r>
            <a:r>
              <a:rPr lang="en-US" dirty="0" smtClean="0"/>
              <a:t>.</a:t>
            </a:r>
            <a:endParaRPr lang="en-US" dirty="0"/>
          </a:p>
        </p:txBody>
      </p:sp>
    </p:spTree>
    <p:extLst>
      <p:ext uri="{BB962C8B-B14F-4D97-AF65-F5344CB8AC3E}">
        <p14:creationId xmlns:p14="http://schemas.microsoft.com/office/powerpoint/2010/main" val="115807386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Judas</a:t>
            </a:r>
            <a:endParaRPr lang="en-US" dirty="0"/>
          </a:p>
        </p:txBody>
      </p:sp>
      <p:sp>
        <p:nvSpPr>
          <p:cNvPr id="3" name="Content Placeholder 2"/>
          <p:cNvSpPr>
            <a:spLocks noGrp="1"/>
          </p:cNvSpPr>
          <p:nvPr>
            <p:ph idx="1"/>
          </p:nvPr>
        </p:nvSpPr>
        <p:spPr>
          <a:xfrm>
            <a:off x="0" y="990600"/>
            <a:ext cx="9144000" cy="5791200"/>
          </a:xfrm>
        </p:spPr>
        <p:txBody>
          <a:bodyPr/>
          <a:lstStyle/>
          <a:p>
            <a:r>
              <a:rPr lang="en-US" dirty="0" smtClean="0"/>
              <a:t>With this example we begin to see the genuine attitude of repentance.  </a:t>
            </a:r>
          </a:p>
          <a:p>
            <a:r>
              <a:rPr lang="en-US" dirty="0" smtClean="0"/>
              <a:t>Judas was remorseful.  </a:t>
            </a:r>
          </a:p>
          <a:p>
            <a:r>
              <a:rPr lang="en-US" dirty="0" smtClean="0"/>
              <a:t>There is no need to question his sincerity.  </a:t>
            </a:r>
          </a:p>
          <a:p>
            <a:r>
              <a:rPr lang="en-US" dirty="0" smtClean="0"/>
              <a:t>But he did not take care of it properly.  </a:t>
            </a:r>
          </a:p>
          <a:p>
            <a:r>
              <a:rPr lang="en-US" dirty="0" smtClean="0"/>
              <a:t>He went out and hanged himself.</a:t>
            </a:r>
          </a:p>
          <a:p>
            <a:r>
              <a:rPr lang="en-US" dirty="0" smtClean="0"/>
              <a:t>When we repent and confess our sins, we need to do what we can to take care of it.  </a:t>
            </a:r>
          </a:p>
          <a:p>
            <a:r>
              <a:rPr lang="en-US" dirty="0" smtClean="0"/>
              <a:t>And we need to do the right thing!</a:t>
            </a:r>
          </a:p>
          <a:p>
            <a:endParaRPr lang="en-US" dirty="0" smtClean="0"/>
          </a:p>
          <a:p>
            <a:endParaRPr lang="en-US" dirty="0"/>
          </a:p>
        </p:txBody>
      </p:sp>
    </p:spTree>
    <p:extLst>
      <p:ext uri="{BB962C8B-B14F-4D97-AF65-F5344CB8AC3E}">
        <p14:creationId xmlns:p14="http://schemas.microsoft.com/office/powerpoint/2010/main" val="32532706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The Prodigal Son</a:t>
            </a:r>
            <a:endParaRPr lang="en-US" dirty="0"/>
          </a:p>
        </p:txBody>
      </p:sp>
      <p:sp>
        <p:nvSpPr>
          <p:cNvPr id="3" name="Content Placeholder 2"/>
          <p:cNvSpPr>
            <a:spLocks noGrp="1"/>
          </p:cNvSpPr>
          <p:nvPr>
            <p:ph idx="1"/>
          </p:nvPr>
        </p:nvSpPr>
        <p:spPr>
          <a:xfrm>
            <a:off x="0" y="990600"/>
            <a:ext cx="9144000" cy="5791200"/>
          </a:xfrm>
        </p:spPr>
        <p:txBody>
          <a:bodyPr>
            <a:normAutofit lnSpcReduction="10000"/>
          </a:bodyPr>
          <a:lstStyle/>
          <a:p>
            <a:r>
              <a:rPr lang="en-US" dirty="0" smtClean="0"/>
              <a:t>We </a:t>
            </a:r>
            <a:r>
              <a:rPr lang="en-US" dirty="0"/>
              <a:t>have here another example of true repentance and heart felt confession. </a:t>
            </a:r>
          </a:p>
          <a:p>
            <a:r>
              <a:rPr lang="en-US" dirty="0" smtClean="0"/>
              <a:t>This </a:t>
            </a:r>
            <a:r>
              <a:rPr lang="en-US" dirty="0"/>
              <a:t>is a parable about a son who receives his inheritance and goes and wastes it all.  </a:t>
            </a:r>
            <a:endParaRPr lang="en-US" dirty="0" smtClean="0"/>
          </a:p>
          <a:p>
            <a:r>
              <a:rPr lang="en-US" dirty="0" smtClean="0"/>
              <a:t>When </a:t>
            </a:r>
            <a:r>
              <a:rPr lang="en-US" dirty="0"/>
              <a:t>he is broke and hungry he resorts to feeding slop to pigs.  </a:t>
            </a:r>
            <a:endParaRPr lang="en-US" dirty="0" smtClean="0"/>
          </a:p>
          <a:p>
            <a:r>
              <a:rPr lang="en-US" dirty="0" smtClean="0"/>
              <a:t>While </a:t>
            </a:r>
            <a:r>
              <a:rPr lang="en-US" dirty="0"/>
              <a:t>there “he came to himself” and realized his deplorable state and how his father could get him out of it.  </a:t>
            </a:r>
            <a:endParaRPr lang="en-US" dirty="0" smtClean="0"/>
          </a:p>
          <a:p>
            <a:r>
              <a:rPr lang="en-US" dirty="0" smtClean="0"/>
              <a:t>But </a:t>
            </a:r>
            <a:r>
              <a:rPr lang="en-US" dirty="0"/>
              <a:t>he knew that he had to confess his sins with humility.  </a:t>
            </a:r>
            <a:endParaRPr lang="en-US" dirty="0" smtClean="0"/>
          </a:p>
          <a:p>
            <a:endParaRPr lang="en-US" dirty="0"/>
          </a:p>
        </p:txBody>
      </p:sp>
    </p:spTree>
    <p:extLst>
      <p:ext uri="{BB962C8B-B14F-4D97-AF65-F5344CB8AC3E}">
        <p14:creationId xmlns:p14="http://schemas.microsoft.com/office/powerpoint/2010/main" val="218476132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The Prodigal Son</a:t>
            </a:r>
            <a:endParaRPr lang="en-US" dirty="0"/>
          </a:p>
        </p:txBody>
      </p:sp>
      <p:sp>
        <p:nvSpPr>
          <p:cNvPr id="3" name="Content Placeholder 2"/>
          <p:cNvSpPr>
            <a:spLocks noGrp="1"/>
          </p:cNvSpPr>
          <p:nvPr>
            <p:ph idx="1"/>
          </p:nvPr>
        </p:nvSpPr>
        <p:spPr>
          <a:xfrm>
            <a:off x="76200" y="1219200"/>
            <a:ext cx="9067800" cy="5562600"/>
          </a:xfrm>
        </p:spPr>
        <p:txBody>
          <a:bodyPr>
            <a:normAutofit/>
          </a:bodyPr>
          <a:lstStyle/>
          <a:p>
            <a:r>
              <a:rPr lang="en-US" u="sng" dirty="0" smtClean="0">
                <a:hlinkClick r:id="rId2"/>
              </a:rPr>
              <a:t>Luke 15:18</a:t>
            </a:r>
            <a:r>
              <a:rPr lang="en-US" dirty="0" smtClean="0"/>
              <a:t> finds him reasoning about this.</a:t>
            </a:r>
          </a:p>
          <a:p>
            <a:r>
              <a:rPr lang="en-US" dirty="0" smtClean="0"/>
              <a:t>So he goes to his father who is waiting for him.  </a:t>
            </a:r>
          </a:p>
          <a:p>
            <a:r>
              <a:rPr lang="en-US" dirty="0" smtClean="0"/>
              <a:t>When his father  sees him he runs to him and kisses his neck.  </a:t>
            </a:r>
          </a:p>
          <a:p>
            <a:r>
              <a:rPr lang="en-US" dirty="0" smtClean="0"/>
              <a:t>The son confesses his sin (vs. 21).  </a:t>
            </a:r>
          </a:p>
          <a:p>
            <a:r>
              <a:rPr lang="en-US" dirty="0" smtClean="0"/>
              <a:t>His father forgives him and rejoices that he has returned.</a:t>
            </a:r>
          </a:p>
          <a:p>
            <a:endParaRPr lang="en-US" dirty="0"/>
          </a:p>
        </p:txBody>
      </p:sp>
    </p:spTree>
    <p:extLst>
      <p:ext uri="{BB962C8B-B14F-4D97-AF65-F5344CB8AC3E}">
        <p14:creationId xmlns:p14="http://schemas.microsoft.com/office/powerpoint/2010/main" val="328392299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The Prodigal Son</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dirty="0" smtClean="0"/>
              <a:t>In this parable Jesus is ultimately making reference to our heavenly Father is waiting for us to truly repent.  </a:t>
            </a:r>
          </a:p>
          <a:p>
            <a:r>
              <a:rPr lang="en-US" dirty="0" smtClean="0"/>
              <a:t>When we do, He is there with open arms ready to forgive and to receive us to Him again. </a:t>
            </a:r>
          </a:p>
          <a:p>
            <a:r>
              <a:rPr lang="en-US" dirty="0" smtClean="0"/>
              <a:t>This is the attitude that ought to accompany our confession of our sins.  </a:t>
            </a:r>
          </a:p>
          <a:p>
            <a:r>
              <a:rPr lang="en-US" dirty="0" smtClean="0"/>
              <a:t>TRUE repentance is demonstrated with his humility and a willingness to accept the consequences of one’s conduct.</a:t>
            </a:r>
          </a:p>
          <a:p>
            <a:endParaRPr lang="en-US" dirty="0"/>
          </a:p>
        </p:txBody>
      </p:sp>
    </p:spTree>
    <p:extLst>
      <p:ext uri="{BB962C8B-B14F-4D97-AF65-F5344CB8AC3E}">
        <p14:creationId xmlns:p14="http://schemas.microsoft.com/office/powerpoint/2010/main" val="280356066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76200" y="914400"/>
            <a:ext cx="9067800" cy="5867400"/>
          </a:xfrm>
        </p:spPr>
        <p:txBody>
          <a:bodyPr>
            <a:normAutofit/>
          </a:bodyPr>
          <a:lstStyle/>
          <a:p>
            <a:r>
              <a:rPr lang="en-US" dirty="0" smtClean="0"/>
              <a:t>Perhaps we have had to say them over and over.  </a:t>
            </a:r>
          </a:p>
          <a:p>
            <a:r>
              <a:rPr lang="en-US" dirty="0" smtClean="0"/>
              <a:t>We are certainly not alone.  </a:t>
            </a:r>
          </a:p>
          <a:p>
            <a:r>
              <a:rPr lang="en-US" dirty="0" smtClean="0"/>
              <a:t>The Bible is clear in saying that all have sinned and fall short of the glory of God (</a:t>
            </a:r>
            <a:r>
              <a:rPr lang="en-US" u="sng" dirty="0" smtClean="0">
                <a:hlinkClick r:id="rId2"/>
              </a:rPr>
              <a:t>Romans 3:23</a:t>
            </a:r>
            <a:r>
              <a:rPr lang="en-US" dirty="0" smtClean="0"/>
              <a:t>).  </a:t>
            </a:r>
          </a:p>
          <a:p>
            <a:r>
              <a:rPr lang="en-US" dirty="0" smtClean="0"/>
              <a:t>We are even told that if we say we have no sin, we lie (</a:t>
            </a:r>
            <a:r>
              <a:rPr lang="en-US" u="sng" dirty="0" smtClean="0">
                <a:hlinkClick r:id="rId3"/>
              </a:rPr>
              <a:t>1 John 1:8-10</a:t>
            </a:r>
            <a:r>
              <a:rPr lang="en-US" dirty="0" smtClean="0"/>
              <a:t>).  </a:t>
            </a:r>
          </a:p>
          <a:p>
            <a:r>
              <a:rPr lang="en-US" dirty="0" smtClean="0"/>
              <a:t>But when we have to utter these words, especially publicly, it is not an easy thing to do.  </a:t>
            </a:r>
          </a:p>
          <a:p>
            <a:r>
              <a:rPr lang="en-US" dirty="0" smtClean="0"/>
              <a:t>But at times it is necessary.</a:t>
            </a:r>
          </a:p>
          <a:p>
            <a:endParaRPr lang="en-US" dirty="0"/>
          </a:p>
        </p:txBody>
      </p:sp>
    </p:spTree>
    <p:extLst>
      <p:ext uri="{BB962C8B-B14F-4D97-AF65-F5344CB8AC3E}">
        <p14:creationId xmlns:p14="http://schemas.microsoft.com/office/powerpoint/2010/main" val="6199956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Conclusion (</a:t>
            </a:r>
            <a:r>
              <a:rPr lang="en-US" smtClean="0"/>
              <a:t>Part Two)</a:t>
            </a:r>
            <a:endParaRPr lang="en-US" dirty="0"/>
          </a:p>
        </p:txBody>
      </p:sp>
      <p:sp>
        <p:nvSpPr>
          <p:cNvPr id="3" name="Content Placeholder 2"/>
          <p:cNvSpPr>
            <a:spLocks noGrp="1"/>
          </p:cNvSpPr>
          <p:nvPr>
            <p:ph idx="1"/>
          </p:nvPr>
        </p:nvSpPr>
        <p:spPr>
          <a:xfrm>
            <a:off x="0" y="838200"/>
            <a:ext cx="9144000" cy="5867400"/>
          </a:xfrm>
        </p:spPr>
        <p:txBody>
          <a:bodyPr>
            <a:normAutofit fontScale="92500" lnSpcReduction="10000"/>
          </a:bodyPr>
          <a:lstStyle/>
          <a:p>
            <a:r>
              <a:rPr lang="en-US" dirty="0"/>
              <a:t>When we are guilty of sin, we need to repent and confess that to God.  </a:t>
            </a:r>
            <a:endParaRPr lang="en-US" dirty="0" smtClean="0"/>
          </a:p>
          <a:p>
            <a:r>
              <a:rPr lang="en-US" dirty="0" smtClean="0"/>
              <a:t>At </a:t>
            </a:r>
            <a:r>
              <a:rPr lang="en-US" dirty="0"/>
              <a:t>times we need to make public confession.  </a:t>
            </a:r>
            <a:endParaRPr lang="en-US" dirty="0" smtClean="0"/>
          </a:p>
          <a:p>
            <a:r>
              <a:rPr lang="en-US" dirty="0" smtClean="0"/>
              <a:t>But</a:t>
            </a:r>
            <a:r>
              <a:rPr lang="en-US" dirty="0"/>
              <a:t>, as we have seen in this lesson, simply saying, “I have sinned” is not enough.  </a:t>
            </a:r>
            <a:endParaRPr lang="en-US" dirty="0" smtClean="0"/>
          </a:p>
          <a:p>
            <a:r>
              <a:rPr lang="en-US" dirty="0" smtClean="0"/>
              <a:t>These </a:t>
            </a:r>
            <a:r>
              <a:rPr lang="en-US" dirty="0"/>
              <a:t>words need to be accompanied by true repentance and obedience. </a:t>
            </a:r>
            <a:endParaRPr lang="en-US" dirty="0" smtClean="0"/>
          </a:p>
          <a:p>
            <a:r>
              <a:rPr lang="en-US" dirty="0" smtClean="0"/>
              <a:t>If </a:t>
            </a:r>
            <a:r>
              <a:rPr lang="en-US" dirty="0"/>
              <a:t>you are not a Christian that means obeying the gospel (</a:t>
            </a:r>
            <a:r>
              <a:rPr lang="en-US" u="sng" dirty="0">
                <a:hlinkClick r:id="rId2"/>
              </a:rPr>
              <a:t>Acts 2:38</a:t>
            </a:r>
            <a:r>
              <a:rPr lang="en-US" dirty="0" smtClean="0"/>
              <a:t>).</a:t>
            </a:r>
          </a:p>
          <a:p>
            <a:r>
              <a:rPr lang="en-US" dirty="0" smtClean="0"/>
              <a:t>If </a:t>
            </a:r>
            <a:r>
              <a:rPr lang="en-US" dirty="0"/>
              <a:t>you are an erring child of God that means </a:t>
            </a:r>
            <a:r>
              <a:rPr lang="en-US" dirty="0" smtClean="0"/>
              <a:t>confessing </a:t>
            </a:r>
            <a:r>
              <a:rPr lang="en-US" dirty="0"/>
              <a:t>your sins to Him (</a:t>
            </a:r>
            <a:r>
              <a:rPr lang="en-US" u="sng" dirty="0">
                <a:hlinkClick r:id="rId3"/>
              </a:rPr>
              <a:t>1 John 1:9</a:t>
            </a:r>
            <a:r>
              <a:rPr lang="en-US" dirty="0" smtClean="0"/>
              <a:t>).</a:t>
            </a:r>
            <a:endParaRPr lang="en-US" dirty="0"/>
          </a:p>
          <a:p>
            <a:r>
              <a:rPr lang="en-US" dirty="0"/>
              <a:t>Have you taken care of your sins?</a:t>
            </a:r>
          </a:p>
          <a:p>
            <a:endParaRPr lang="en-US" dirty="0"/>
          </a:p>
        </p:txBody>
      </p:sp>
    </p:spTree>
    <p:extLst>
      <p:ext uri="{BB962C8B-B14F-4D97-AF65-F5344CB8AC3E}">
        <p14:creationId xmlns:p14="http://schemas.microsoft.com/office/powerpoint/2010/main" val="428144060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76200" y="990600"/>
            <a:ext cx="9067800" cy="5715000"/>
          </a:xfrm>
        </p:spPr>
        <p:txBody>
          <a:bodyPr>
            <a:normAutofit/>
          </a:bodyPr>
          <a:lstStyle/>
          <a:p>
            <a:r>
              <a:rPr lang="en-US" dirty="0" smtClean="0"/>
              <a:t>In the Bible (NKJV), the expression, “I have sinned” is used some 19 times.  </a:t>
            </a:r>
          </a:p>
          <a:p>
            <a:r>
              <a:rPr lang="en-US" dirty="0" smtClean="0"/>
              <a:t>Today we want to take a few moments and notice some of these.  </a:t>
            </a:r>
          </a:p>
          <a:p>
            <a:r>
              <a:rPr lang="en-US" dirty="0" smtClean="0"/>
              <a:t>We will also make some observations about those who used the expression.  </a:t>
            </a:r>
          </a:p>
          <a:p>
            <a:r>
              <a:rPr lang="en-US" dirty="0" smtClean="0"/>
              <a:t>You might be surprised to consider the various attitudes that accompanied this expression.</a:t>
            </a:r>
          </a:p>
          <a:p>
            <a:r>
              <a:rPr lang="en-US" dirty="0" smtClean="0"/>
              <a:t>Notice those who have expressed these words.</a:t>
            </a:r>
          </a:p>
          <a:p>
            <a:endParaRPr lang="en-US" dirty="0"/>
          </a:p>
        </p:txBody>
      </p:sp>
    </p:spTree>
    <p:extLst>
      <p:ext uri="{BB962C8B-B14F-4D97-AF65-F5344CB8AC3E}">
        <p14:creationId xmlns:p14="http://schemas.microsoft.com/office/powerpoint/2010/main" val="269231637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dirty="0" smtClean="0"/>
              <a:t>King Saul</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dirty="0" smtClean="0"/>
              <a:t>In </a:t>
            </a:r>
            <a:r>
              <a:rPr lang="en-US" dirty="0"/>
              <a:t>1 Samuel 15 we find recorded Samuel instructing king Saul to utterly destroy the Amalekites.  </a:t>
            </a:r>
            <a:endParaRPr lang="en-US" dirty="0" smtClean="0"/>
          </a:p>
          <a:p>
            <a:r>
              <a:rPr lang="en-US" dirty="0" smtClean="0"/>
              <a:t>He </a:t>
            </a:r>
            <a:r>
              <a:rPr lang="en-US" dirty="0"/>
              <a:t>was explicitly told not to spare anyone or any living thing (vs. 3</a:t>
            </a:r>
            <a:r>
              <a:rPr lang="en-US" dirty="0" smtClean="0"/>
              <a:t>)</a:t>
            </a:r>
          </a:p>
          <a:p>
            <a:r>
              <a:rPr lang="en-US" dirty="0" smtClean="0"/>
              <a:t>Saul </a:t>
            </a:r>
            <a:r>
              <a:rPr lang="en-US" dirty="0"/>
              <a:t>took his army and easily defeated them.  </a:t>
            </a:r>
            <a:endParaRPr lang="en-US" dirty="0" smtClean="0"/>
          </a:p>
          <a:p>
            <a:r>
              <a:rPr lang="en-US" dirty="0" smtClean="0"/>
              <a:t>But </a:t>
            </a:r>
            <a:r>
              <a:rPr lang="en-US" dirty="0"/>
              <a:t>he spared the king  and some of the livestock.  </a:t>
            </a:r>
            <a:endParaRPr lang="en-US" dirty="0" smtClean="0"/>
          </a:p>
          <a:p>
            <a:r>
              <a:rPr lang="en-US" dirty="0" smtClean="0"/>
              <a:t>When </a:t>
            </a:r>
            <a:r>
              <a:rPr lang="en-US" dirty="0"/>
              <a:t>he returns from battle he is confronted by Samuel who in essence asked why he had not obeyed God. </a:t>
            </a:r>
            <a:endParaRPr lang="en-US" dirty="0" smtClean="0"/>
          </a:p>
          <a:p>
            <a:endParaRPr lang="en-US" dirty="0"/>
          </a:p>
        </p:txBody>
      </p:sp>
    </p:spTree>
    <p:extLst>
      <p:ext uri="{BB962C8B-B14F-4D97-AF65-F5344CB8AC3E}">
        <p14:creationId xmlns:p14="http://schemas.microsoft.com/office/powerpoint/2010/main" val="356326613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King Saul</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10000"/>
          </a:bodyPr>
          <a:lstStyle/>
          <a:p>
            <a:r>
              <a:rPr lang="en-US" dirty="0" smtClean="0"/>
              <a:t>King Saul disagrees.  </a:t>
            </a:r>
          </a:p>
          <a:p>
            <a:r>
              <a:rPr lang="en-US" dirty="0" smtClean="0"/>
              <a:t>But when he finds that he has been “caught” and made excuses (blaming the people, supposed just reasons, etc.) and been told God rejected him as king, </a:t>
            </a:r>
          </a:p>
          <a:p>
            <a:r>
              <a:rPr lang="en-US" dirty="0" smtClean="0"/>
              <a:t>““</a:t>
            </a:r>
            <a:r>
              <a:rPr lang="en-US" i="1" dirty="0" smtClean="0"/>
              <a:t>Then Saul said to Samuel, “I have sinned, for I have transgressed the commandment of the Lord and your words, because I feared the people and obeyed their voice.</a:t>
            </a:r>
            <a:r>
              <a:rPr lang="en-US" dirty="0" smtClean="0"/>
              <a:t>” (</a:t>
            </a:r>
            <a:r>
              <a:rPr lang="en-US" u="sng" dirty="0" smtClean="0">
                <a:hlinkClick r:id="rId2"/>
              </a:rPr>
              <a:t>1 Samuel 15:24</a:t>
            </a:r>
            <a:r>
              <a:rPr lang="en-US" dirty="0" smtClean="0"/>
              <a:t>)  </a:t>
            </a:r>
          </a:p>
          <a:p>
            <a:r>
              <a:rPr lang="en-US" dirty="0" smtClean="0"/>
              <a:t>He begs forgiveness.  </a:t>
            </a:r>
          </a:p>
          <a:p>
            <a:r>
              <a:rPr lang="en-US" dirty="0" smtClean="0"/>
              <a:t>When it is not granted he further says in vs. 30, “</a:t>
            </a:r>
            <a:r>
              <a:rPr lang="en-US" i="1" dirty="0" smtClean="0"/>
              <a:t>I have sinned; yet honor me now, please, before the elders of my people and before Israel, and return with me, that I may worship the Lord your God.”</a:t>
            </a:r>
            <a:r>
              <a:rPr lang="en-US" dirty="0" smtClean="0"/>
              <a:t>”</a:t>
            </a:r>
          </a:p>
        </p:txBody>
      </p:sp>
    </p:spTree>
    <p:extLst>
      <p:ext uri="{BB962C8B-B14F-4D97-AF65-F5344CB8AC3E}">
        <p14:creationId xmlns:p14="http://schemas.microsoft.com/office/powerpoint/2010/main" val="384609776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t>King Saul</a:t>
            </a:r>
            <a:endParaRPr lang="en-US" dirty="0"/>
          </a:p>
        </p:txBody>
      </p:sp>
      <p:sp>
        <p:nvSpPr>
          <p:cNvPr id="3" name="Content Placeholder 2"/>
          <p:cNvSpPr>
            <a:spLocks noGrp="1"/>
          </p:cNvSpPr>
          <p:nvPr>
            <p:ph idx="1"/>
          </p:nvPr>
        </p:nvSpPr>
        <p:spPr>
          <a:xfrm>
            <a:off x="0" y="1143000"/>
            <a:ext cx="9144000" cy="5562600"/>
          </a:xfrm>
        </p:spPr>
        <p:txBody>
          <a:bodyPr>
            <a:normAutofit fontScale="92500"/>
          </a:bodyPr>
          <a:lstStyle/>
          <a:p>
            <a:r>
              <a:rPr lang="en-US" dirty="0" smtClean="0"/>
              <a:t>Sadly, this was the beginning of the end for King Saul.</a:t>
            </a:r>
          </a:p>
          <a:p>
            <a:r>
              <a:rPr lang="en-US" dirty="0" smtClean="0"/>
              <a:t>In confessing his sins, notice how Saul makes excuses. </a:t>
            </a:r>
          </a:p>
          <a:p>
            <a:r>
              <a:rPr lang="en-US" dirty="0" smtClean="0"/>
              <a:t>He seeks to offset his guilt by passing the blame to others. </a:t>
            </a:r>
          </a:p>
          <a:p>
            <a:r>
              <a:rPr lang="en-US" dirty="0" smtClean="0"/>
              <a:t>We should become very concerned when someone confesses sins and then they say, “BUT…” and they proceed to blame someone else.  </a:t>
            </a:r>
          </a:p>
          <a:p>
            <a:r>
              <a:rPr lang="en-US" dirty="0" smtClean="0"/>
              <a:t>True repentance is about YOU making things right with God and others if you have sinned against them.  </a:t>
            </a:r>
          </a:p>
          <a:p>
            <a:endParaRPr lang="en-US" dirty="0"/>
          </a:p>
        </p:txBody>
      </p:sp>
    </p:spTree>
    <p:extLst>
      <p:ext uri="{BB962C8B-B14F-4D97-AF65-F5344CB8AC3E}">
        <p14:creationId xmlns:p14="http://schemas.microsoft.com/office/powerpoint/2010/main" val="250166214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King Saul</a:t>
            </a:r>
            <a:endParaRPr lang="en-US" dirty="0"/>
          </a:p>
        </p:txBody>
      </p:sp>
      <p:sp>
        <p:nvSpPr>
          <p:cNvPr id="3" name="Content Placeholder 2"/>
          <p:cNvSpPr>
            <a:spLocks noGrp="1"/>
          </p:cNvSpPr>
          <p:nvPr>
            <p:ph idx="1"/>
          </p:nvPr>
        </p:nvSpPr>
        <p:spPr>
          <a:xfrm>
            <a:off x="0" y="990600"/>
            <a:ext cx="9144000" cy="5715000"/>
          </a:xfrm>
        </p:spPr>
        <p:txBody>
          <a:bodyPr>
            <a:normAutofit/>
          </a:bodyPr>
          <a:lstStyle/>
          <a:p>
            <a:pPr marL="0" indent="0">
              <a:buNone/>
            </a:pPr>
            <a:r>
              <a:rPr lang="en-US" dirty="0" smtClean="0"/>
              <a:t>  </a:t>
            </a:r>
          </a:p>
          <a:p>
            <a:r>
              <a:rPr lang="en-US" dirty="0" smtClean="0"/>
              <a:t>It is an attitude that is very prevalent in our society where far too many do not want to be held accountable for their own conduct.</a:t>
            </a:r>
          </a:p>
          <a:p>
            <a:r>
              <a:rPr lang="en-US" dirty="0" smtClean="0"/>
              <a:t>The intent of their letter becomes clear very quickly.  </a:t>
            </a:r>
          </a:p>
          <a:p>
            <a:r>
              <a:rPr lang="en-US" dirty="0" smtClean="0"/>
              <a:t>Such conduct is suspect! </a:t>
            </a:r>
          </a:p>
          <a:p>
            <a:r>
              <a:rPr lang="en-US" dirty="0" smtClean="0"/>
              <a:t>Passing the blame and making excuses is seeking to lessen the seriousness of one’s own sinful actions and attitudes.</a:t>
            </a:r>
          </a:p>
          <a:p>
            <a:endParaRPr lang="en-US" dirty="0"/>
          </a:p>
        </p:txBody>
      </p:sp>
    </p:spTree>
    <p:extLst>
      <p:ext uri="{BB962C8B-B14F-4D97-AF65-F5344CB8AC3E}">
        <p14:creationId xmlns:p14="http://schemas.microsoft.com/office/powerpoint/2010/main" val="420186517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King David</a:t>
            </a:r>
            <a:endParaRPr lang="en-US" dirty="0"/>
          </a:p>
        </p:txBody>
      </p:sp>
      <p:sp>
        <p:nvSpPr>
          <p:cNvPr id="3" name="Content Placeholder 2"/>
          <p:cNvSpPr>
            <a:spLocks noGrp="1"/>
          </p:cNvSpPr>
          <p:nvPr>
            <p:ph idx="1"/>
          </p:nvPr>
        </p:nvSpPr>
        <p:spPr>
          <a:xfrm>
            <a:off x="76200" y="990600"/>
            <a:ext cx="9067800" cy="5791200"/>
          </a:xfrm>
        </p:spPr>
        <p:txBody>
          <a:bodyPr>
            <a:normAutofit fontScale="92500" lnSpcReduction="10000"/>
          </a:bodyPr>
          <a:lstStyle/>
          <a:p>
            <a:r>
              <a:rPr lang="en-US" dirty="0" smtClean="0"/>
              <a:t>David </a:t>
            </a:r>
            <a:r>
              <a:rPr lang="en-US" dirty="0"/>
              <a:t>on more than one occasion sinned and had to confess his sins.</a:t>
            </a:r>
          </a:p>
          <a:p>
            <a:r>
              <a:rPr lang="en-US" dirty="0" smtClean="0"/>
              <a:t>One </a:t>
            </a:r>
            <a:r>
              <a:rPr lang="en-US" dirty="0"/>
              <a:t>time was the sin of David and Bathsheba that he attempted to cover it.  </a:t>
            </a:r>
            <a:endParaRPr lang="en-US" dirty="0" smtClean="0"/>
          </a:p>
          <a:p>
            <a:r>
              <a:rPr lang="en-US" dirty="0" smtClean="0"/>
              <a:t>His </a:t>
            </a:r>
            <a:r>
              <a:rPr lang="en-US" dirty="0"/>
              <a:t>cover up only made matters worse and led to the death of Uriah, Bathsheba’s husband. </a:t>
            </a:r>
          </a:p>
          <a:p>
            <a:r>
              <a:rPr lang="en-US" dirty="0" smtClean="0"/>
              <a:t>2 </a:t>
            </a:r>
            <a:r>
              <a:rPr lang="en-US" dirty="0"/>
              <a:t>Samuel 12 records Nathan’s challenge and confronting David for his sin</a:t>
            </a:r>
            <a:r>
              <a:rPr lang="en-US" dirty="0" smtClean="0"/>
              <a:t>.</a:t>
            </a:r>
          </a:p>
          <a:p>
            <a:r>
              <a:rPr lang="en-US" u="sng" dirty="0" smtClean="0">
                <a:hlinkClick r:id="rId2"/>
              </a:rPr>
              <a:t>2 Samuel </a:t>
            </a:r>
            <a:r>
              <a:rPr lang="en-US" u="sng" dirty="0">
                <a:hlinkClick r:id="rId2"/>
              </a:rPr>
              <a:t>12:13</a:t>
            </a:r>
            <a:r>
              <a:rPr lang="en-US" dirty="0"/>
              <a:t> says, “</a:t>
            </a:r>
            <a:r>
              <a:rPr lang="en-US" i="1" dirty="0"/>
              <a:t>So David said to Nathan, “I have sinned against the Lord.” And Nathan said to David, “The Lord also has put away your sin; you shall not die.</a:t>
            </a:r>
            <a:r>
              <a:rPr lang="en-US" dirty="0"/>
              <a:t>”</a:t>
            </a:r>
          </a:p>
          <a:p>
            <a:endParaRPr lang="en-US" dirty="0"/>
          </a:p>
        </p:txBody>
      </p:sp>
    </p:spTree>
    <p:extLst>
      <p:ext uri="{BB962C8B-B14F-4D97-AF65-F5344CB8AC3E}">
        <p14:creationId xmlns:p14="http://schemas.microsoft.com/office/powerpoint/2010/main" val="371257654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King David</a:t>
            </a:r>
            <a:endParaRPr lang="en-US" dirty="0"/>
          </a:p>
        </p:txBody>
      </p:sp>
      <p:sp>
        <p:nvSpPr>
          <p:cNvPr id="3" name="Content Placeholder 2"/>
          <p:cNvSpPr>
            <a:spLocks noGrp="1"/>
          </p:cNvSpPr>
          <p:nvPr>
            <p:ph idx="1"/>
          </p:nvPr>
        </p:nvSpPr>
        <p:spPr>
          <a:xfrm>
            <a:off x="0" y="1066800"/>
            <a:ext cx="9144000" cy="5715000"/>
          </a:xfrm>
        </p:spPr>
        <p:txBody>
          <a:bodyPr>
            <a:normAutofit fontScale="92500" lnSpcReduction="10000"/>
          </a:bodyPr>
          <a:lstStyle/>
          <a:p>
            <a:r>
              <a:rPr lang="en-US" dirty="0" smtClean="0"/>
              <a:t>NOTICE how David doesn’t blame anyone else.  </a:t>
            </a:r>
          </a:p>
          <a:p>
            <a:r>
              <a:rPr lang="en-US" dirty="0" smtClean="0"/>
              <a:t>He confesses his own sin and is ready to accept the consequences.</a:t>
            </a:r>
          </a:p>
          <a:p>
            <a:r>
              <a:rPr lang="en-US" dirty="0" smtClean="0"/>
              <a:t>He has genuine remorse which is demonstrated in the surrounding text and in some of his psalms. </a:t>
            </a:r>
          </a:p>
          <a:p>
            <a:r>
              <a:rPr lang="en-US" u="sng" dirty="0" smtClean="0">
                <a:hlinkClick r:id="rId2"/>
              </a:rPr>
              <a:t>Psalm 41:4</a:t>
            </a:r>
            <a:r>
              <a:rPr lang="en-US" dirty="0" smtClean="0"/>
              <a:t> - “</a:t>
            </a:r>
            <a:r>
              <a:rPr lang="en-US" i="1" dirty="0" smtClean="0"/>
              <a:t>I said, “Lord, be merciful to me; Heal my soul, for I have sinned against You.”</a:t>
            </a:r>
            <a:r>
              <a:rPr lang="en-US" dirty="0" smtClean="0"/>
              <a:t>”</a:t>
            </a:r>
          </a:p>
          <a:p>
            <a:r>
              <a:rPr lang="en-US" u="sng" dirty="0" smtClean="0">
                <a:hlinkClick r:id="rId3"/>
              </a:rPr>
              <a:t>Psalm 51:3–4</a:t>
            </a:r>
            <a:r>
              <a:rPr lang="en-US" u="sng" dirty="0" smtClean="0"/>
              <a:t> </a:t>
            </a:r>
            <a:r>
              <a:rPr lang="en-US" dirty="0" smtClean="0"/>
              <a:t>“</a:t>
            </a:r>
            <a:r>
              <a:rPr lang="en-US" i="1" dirty="0" smtClean="0"/>
              <a:t>For I acknowledge my transgressions, And my sin is always before me. Against You, You only, have I sinned, And done this evil in Your sight— That You may be found just when You speak, And blameless when You judge.</a:t>
            </a:r>
            <a:r>
              <a:rPr lang="en-US" dirty="0" smtClean="0"/>
              <a:t>” </a:t>
            </a:r>
          </a:p>
          <a:p>
            <a:endParaRPr lang="en-US" dirty="0"/>
          </a:p>
        </p:txBody>
      </p:sp>
    </p:spTree>
    <p:extLst>
      <p:ext uri="{BB962C8B-B14F-4D97-AF65-F5344CB8AC3E}">
        <p14:creationId xmlns:p14="http://schemas.microsoft.com/office/powerpoint/2010/main" val="437293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355</Words>
  <Application>Microsoft Office PowerPoint</Application>
  <PresentationFormat>On-screen Show (4:3)</PresentationFormat>
  <Paragraphs>113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 HAVE SINNED!” (Part Two)</vt:lpstr>
      <vt:lpstr>Introduction</vt:lpstr>
      <vt:lpstr>Introduction</vt:lpstr>
      <vt:lpstr>King Saul</vt:lpstr>
      <vt:lpstr>King Saul</vt:lpstr>
      <vt:lpstr>King Saul</vt:lpstr>
      <vt:lpstr>King Saul</vt:lpstr>
      <vt:lpstr>King David</vt:lpstr>
      <vt:lpstr>King David</vt:lpstr>
      <vt:lpstr>King David</vt:lpstr>
      <vt:lpstr>Nehemiah </vt:lpstr>
      <vt:lpstr>Nehemiah</vt:lpstr>
      <vt:lpstr>Nehemiah </vt:lpstr>
      <vt:lpstr>Nehemiah </vt:lpstr>
      <vt:lpstr>Judas</vt:lpstr>
      <vt:lpstr>Judas</vt:lpstr>
      <vt:lpstr>The Prodigal Son</vt:lpstr>
      <vt:lpstr>The Prodigal Son</vt:lpstr>
      <vt:lpstr>The Prodigal Son</vt:lpstr>
      <vt:lpstr>Conclusion (Part Two)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SINNED!” (Part Two)</dc:title>
  <dc:creator>Aarons</dc:creator>
  <cp:lastModifiedBy>Aarons</cp:lastModifiedBy>
  <cp:revision>5</cp:revision>
  <dcterms:created xsi:type="dcterms:W3CDTF">2016-01-10T03:52:13Z</dcterms:created>
  <dcterms:modified xsi:type="dcterms:W3CDTF">2016-01-10T04:30:29Z</dcterms:modified>
</cp:coreProperties>
</file>