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2"/>
  </p:notesMasterIdLst>
  <p:sldIdLst>
    <p:sldId id="296" r:id="rId2"/>
    <p:sldId id="297" r:id="rId3"/>
    <p:sldId id="266" r:id="rId4"/>
    <p:sldId id="265" r:id="rId5"/>
    <p:sldId id="258" r:id="rId6"/>
    <p:sldId id="259" r:id="rId7"/>
    <p:sldId id="274" r:id="rId8"/>
    <p:sldId id="257" r:id="rId9"/>
    <p:sldId id="260" r:id="rId10"/>
    <p:sldId id="264" r:id="rId11"/>
    <p:sldId id="263" r:id="rId12"/>
    <p:sldId id="261" r:id="rId13"/>
    <p:sldId id="262" r:id="rId14"/>
    <p:sldId id="268" r:id="rId15"/>
    <p:sldId id="267" r:id="rId16"/>
    <p:sldId id="269" r:id="rId17"/>
    <p:sldId id="270" r:id="rId18"/>
    <p:sldId id="271" r:id="rId19"/>
    <p:sldId id="272" r:id="rId20"/>
    <p:sldId id="273" r:id="rId21"/>
    <p:sldId id="290" r:id="rId22"/>
    <p:sldId id="298" r:id="rId23"/>
    <p:sldId id="275" r:id="rId24"/>
    <p:sldId id="291" r:id="rId25"/>
    <p:sldId id="294" r:id="rId26"/>
    <p:sldId id="277" r:id="rId27"/>
    <p:sldId id="278" r:id="rId28"/>
    <p:sldId id="279" r:id="rId29"/>
    <p:sldId id="280" r:id="rId30"/>
    <p:sldId id="287" r:id="rId31"/>
    <p:sldId id="281" r:id="rId32"/>
    <p:sldId id="282" r:id="rId33"/>
    <p:sldId id="284" r:id="rId34"/>
    <p:sldId id="283" r:id="rId35"/>
    <p:sldId id="288" r:id="rId36"/>
    <p:sldId id="285" r:id="rId37"/>
    <p:sldId id="286" r:id="rId38"/>
    <p:sldId id="292" r:id="rId39"/>
    <p:sldId id="289" r:id="rId40"/>
    <p:sldId id="29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713" autoAdjust="0"/>
  </p:normalViewPr>
  <p:slideViewPr>
    <p:cSldViewPr>
      <p:cViewPr varScale="1">
        <p:scale>
          <a:sx n="55" d="100"/>
          <a:sy n="55" d="100"/>
        </p:scale>
        <p:origin x="1190" y="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DBC49C-2E97-4034-A9FC-6C83DAD09B8F}" type="datetimeFigureOut">
              <a:rPr lang="en-US" smtClean="0"/>
              <a:t>3/21/2019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10B1BD-7E85-42C4-826E-C168C0F17430}" type="slidenum">
              <a:rPr lang="en-US" smtClean="0"/>
              <a:t>‹#›</a:t>
            </a:fld>
            <a:endParaRPr lang="en-US"/>
          </a:p>
        </p:txBody>
      </p:sp>
    </p:spTree>
    <p:extLst>
      <p:ext uri="{BB962C8B-B14F-4D97-AF65-F5344CB8AC3E}">
        <p14:creationId xmlns:p14="http://schemas.microsoft.com/office/powerpoint/2010/main" val="1501738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www.answers.com/topic/anatolia" TargetMode="External"/><Relationship Id="rId3" Type="http://schemas.openxmlformats.org/officeDocument/2006/relationships/hyperlink" Target="http://www.answers.com/topic/constitutional-monarchy" TargetMode="External"/><Relationship Id="rId7" Type="http://schemas.openxmlformats.org/officeDocument/2006/relationships/hyperlink" Target="http://www.answers.com/topic/mursili-ii" TargetMode="External"/><Relationship Id="rId12" Type="http://schemas.openxmlformats.org/officeDocument/2006/relationships/hyperlink" Target="http://www.answers.com/topic/battle-of-kadesh"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www.answers.com/topic/suppiluliuma-i" TargetMode="External"/><Relationship Id="rId11" Type="http://schemas.openxmlformats.org/officeDocument/2006/relationships/hyperlink" Target="http://www.answers.com/topic/ancient-egypt" TargetMode="External"/><Relationship Id="rId5" Type="http://schemas.openxmlformats.org/officeDocument/2006/relationships/hyperlink" Target="http://www.answers.com/topic/tudhaliya-i" TargetMode="External"/><Relationship Id="rId10" Type="http://schemas.openxmlformats.org/officeDocument/2006/relationships/hyperlink" Target="http://www.answers.com/topic/canaan" TargetMode="External"/><Relationship Id="rId4" Type="http://schemas.openxmlformats.org/officeDocument/2006/relationships/hyperlink" Target="http://www.answers.com/topic/hittite-laws" TargetMode="External"/><Relationship Id="rId9" Type="http://schemas.openxmlformats.org/officeDocument/2006/relationships/hyperlink" Target="http://www.answers.com/topic/syria"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answers.com/topic/david"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brainyquote.com/quotes/quotes/a/alexandert391181.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10B1BD-7E85-42C4-826E-C168C0F17430}" type="slidenum">
              <a:rPr lang="en-US" smtClean="0"/>
              <a:t>1</a:t>
            </a:fld>
            <a:endParaRPr lang="en-US"/>
          </a:p>
        </p:txBody>
      </p:sp>
    </p:spTree>
    <p:extLst>
      <p:ext uri="{BB962C8B-B14F-4D97-AF65-F5344CB8AC3E}">
        <p14:creationId xmlns:p14="http://schemas.microsoft.com/office/powerpoint/2010/main" val="1136477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1. Its outer walls were </a:t>
            </a:r>
            <a:r>
              <a:rPr lang="en-US" sz="1200" b="1" kern="1200" dirty="0">
                <a:solidFill>
                  <a:schemeClr val="tx1"/>
                </a:solidFill>
                <a:effectLst/>
                <a:latin typeface="+mn-lt"/>
                <a:ea typeface="+mn-ea"/>
                <a:cs typeface="+mn-cs"/>
              </a:rPr>
              <a:t>350</a:t>
            </a:r>
            <a:r>
              <a:rPr lang="en-US" sz="1200" kern="1200" dirty="0">
                <a:solidFill>
                  <a:schemeClr val="tx1"/>
                </a:solidFill>
                <a:effectLst/>
                <a:latin typeface="+mn-lt"/>
                <a:ea typeface="+mn-ea"/>
                <a:cs typeface="+mn-cs"/>
              </a:rPr>
              <a:t> feet tall, </a:t>
            </a:r>
            <a:r>
              <a:rPr lang="en-US" sz="1200" b="1" kern="1200" dirty="0">
                <a:solidFill>
                  <a:schemeClr val="tx1"/>
                </a:solidFill>
                <a:effectLst/>
                <a:latin typeface="+mn-lt"/>
                <a:ea typeface="+mn-ea"/>
                <a:cs typeface="+mn-cs"/>
              </a:rPr>
              <a:t>87 </a:t>
            </a:r>
            <a:r>
              <a:rPr lang="en-US" sz="1200" kern="1200" dirty="0">
                <a:solidFill>
                  <a:schemeClr val="tx1"/>
                </a:solidFill>
                <a:effectLst/>
                <a:latin typeface="+mn-lt"/>
                <a:ea typeface="+mn-ea"/>
                <a:cs typeface="+mn-cs"/>
              </a:rPr>
              <a:t>feet thick and had </a:t>
            </a:r>
            <a:r>
              <a:rPr lang="en-US" sz="1200" b="1" kern="1200" dirty="0">
                <a:solidFill>
                  <a:schemeClr val="tx1"/>
                </a:solidFill>
                <a:effectLst/>
                <a:latin typeface="+mn-lt"/>
                <a:ea typeface="+mn-ea"/>
                <a:cs typeface="+mn-cs"/>
              </a:rPr>
              <a:t>100</a:t>
            </a:r>
            <a:r>
              <a:rPr lang="en-US" sz="1200" kern="1200" dirty="0">
                <a:solidFill>
                  <a:schemeClr val="tx1"/>
                </a:solidFill>
                <a:effectLst/>
                <a:latin typeface="+mn-lt"/>
                <a:ea typeface="+mn-ea"/>
                <a:cs typeface="+mn-cs"/>
              </a:rPr>
              <a:t> gates; no battering ram could break through the walls and no catapult could heave anything heavy over the walls; the main street in Babylon was one half mile wide.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2. Notice the size of the man inside the walls.</a:t>
            </a:r>
          </a:p>
          <a:p>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11</a:t>
            </a:fld>
            <a:endParaRPr lang="en-US"/>
          </a:p>
        </p:txBody>
      </p:sp>
    </p:spTree>
    <p:extLst>
      <p:ext uri="{BB962C8B-B14F-4D97-AF65-F5344CB8AC3E}">
        <p14:creationId xmlns:p14="http://schemas.microsoft.com/office/powerpoint/2010/main" val="3677467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1. One of the main aspects of Babylonian culture was that it had a codified system of law. </a:t>
            </a:r>
          </a:p>
          <a:p>
            <a:r>
              <a:rPr lang="en-US" dirty="0"/>
              <a:t>    2. Hammurabi's famous code was the successor of earlier collections of laws going back to about </a:t>
            </a:r>
            <a:r>
              <a:rPr lang="en-US" b="1" dirty="0"/>
              <a:t>2050 BC</a:t>
            </a:r>
            <a:r>
              <a:rPr lang="en-US" dirty="0"/>
              <a:t>. </a:t>
            </a:r>
          </a:p>
          <a:p>
            <a:r>
              <a:rPr lang="en-US" dirty="0"/>
              <a:t>    3. The Babylonians used their art for the national celebration of great events and glorification of their gods.</a:t>
            </a:r>
          </a:p>
          <a:p>
            <a:r>
              <a:rPr lang="en-US" dirty="0"/>
              <a:t>    4.  It was marked by stylized and symbolic representations, but it expressed realism and spontaneity in the depiction of animals.</a:t>
            </a:r>
          </a:p>
          <a:p>
            <a:r>
              <a:rPr lang="en-US" sz="1200" kern="1200" dirty="0">
                <a:solidFill>
                  <a:schemeClr val="tx1"/>
                </a:solidFill>
                <a:effectLst/>
                <a:latin typeface="+mn-lt"/>
                <a:ea typeface="+mn-ea"/>
                <a:cs typeface="+mn-cs"/>
              </a:rPr>
              <a:t>    5. Hammurabi, was an early king of Babylon, he gave the world a complex law system called the Code of Hammurabi </a:t>
            </a:r>
            <a:r>
              <a:rPr lang="en-US" sz="1200" b="1" kern="1200" dirty="0">
                <a:solidFill>
                  <a:schemeClr val="tx1"/>
                </a:solidFill>
                <a:effectLst/>
                <a:latin typeface="+mn-lt"/>
                <a:ea typeface="+mn-ea"/>
                <a:cs typeface="+mn-cs"/>
              </a:rPr>
              <a:t>(1700 B.C.)</a:t>
            </a:r>
            <a:r>
              <a:rPr lang="en-US" sz="1200" kern="1200" dirty="0">
                <a:solidFill>
                  <a:schemeClr val="tx1"/>
                </a:solidFill>
                <a:effectLst/>
                <a:latin typeface="+mn-lt"/>
                <a:ea typeface="+mn-ea"/>
                <a:cs typeface="+mn-cs"/>
              </a:rPr>
              <a:t> that predates the Law of Moses by hundreds of years, but compares in it’s complexity to it.</a:t>
            </a:r>
          </a:p>
          <a:p>
            <a:r>
              <a:rPr lang="en-US" sz="1200" kern="1200" dirty="0">
                <a:solidFill>
                  <a:schemeClr val="tx1"/>
                </a:solidFill>
                <a:effectLst/>
                <a:latin typeface="+mn-lt"/>
                <a:ea typeface="+mn-ea"/>
                <a:cs typeface="+mn-cs"/>
              </a:rPr>
              <a:t>    6. Abraham practiced the Code of Hammurabi when he elected to have a second wife, by which to have children, since Sarah was barren.</a:t>
            </a:r>
          </a:p>
          <a:p>
            <a:r>
              <a:rPr lang="en-US" sz="1200" kern="1200" dirty="0">
                <a:solidFill>
                  <a:schemeClr val="tx1"/>
                </a:solidFill>
                <a:effectLst/>
                <a:latin typeface="+mn-lt"/>
                <a:ea typeface="+mn-ea"/>
                <a:cs typeface="+mn-cs"/>
              </a:rPr>
              <a:t>    7. Archaeological discoveries, provide secular and historical validation of the biblical account of God being the source of human laws.</a:t>
            </a:r>
          </a:p>
          <a:p>
            <a:r>
              <a:rPr lang="en-US" sz="1200" kern="1200" dirty="0">
                <a:solidFill>
                  <a:schemeClr val="tx1"/>
                </a:solidFill>
                <a:effectLst/>
                <a:latin typeface="+mn-lt"/>
                <a:ea typeface="+mn-ea"/>
                <a:cs typeface="+mn-cs"/>
              </a:rPr>
              <a:t>    8. The king of the ancient city of Ur (from which Abraham began his journey to Palestine) is depicted in archaeological discoveries as receiving laws from his god.</a:t>
            </a:r>
          </a:p>
          <a:p>
            <a:r>
              <a:rPr lang="en-US" sz="1200" kern="1200" dirty="0">
                <a:solidFill>
                  <a:schemeClr val="tx1"/>
                </a:solidFill>
                <a:effectLst/>
                <a:latin typeface="+mn-lt"/>
                <a:ea typeface="+mn-ea"/>
                <a:cs typeface="+mn-cs"/>
              </a:rPr>
              <a:t>        a. (correct in the assessment of law originating with God, but they were incorrect in attributing the origin of law to an idolatrous god).</a:t>
            </a:r>
          </a:p>
          <a:p>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12</a:t>
            </a:fld>
            <a:endParaRPr lang="en-US"/>
          </a:p>
        </p:txBody>
      </p:sp>
    </p:spTree>
    <p:extLst>
      <p:ext uri="{BB962C8B-B14F-4D97-AF65-F5344CB8AC3E}">
        <p14:creationId xmlns:p14="http://schemas.microsoft.com/office/powerpoint/2010/main" val="1698692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1. During the second time Babylon enjoyed dominance in the Fertile Crescent, it vanquished (among other nations) the nation of Judah.</a:t>
            </a:r>
          </a:p>
          <a:p>
            <a:r>
              <a:rPr lang="en-US" sz="1200" kern="1200" dirty="0">
                <a:solidFill>
                  <a:schemeClr val="tx1"/>
                </a:solidFill>
                <a:effectLst/>
                <a:latin typeface="+mn-lt"/>
                <a:ea typeface="+mn-ea"/>
                <a:cs typeface="+mn-cs"/>
              </a:rPr>
              <a:t>    2. The prophesied </a:t>
            </a:r>
            <a:r>
              <a:rPr lang="en-US" sz="1200" b="1" kern="1200" dirty="0">
                <a:solidFill>
                  <a:schemeClr val="tx1"/>
                </a:solidFill>
                <a:effectLst/>
                <a:latin typeface="+mn-lt"/>
                <a:ea typeface="+mn-ea"/>
                <a:cs typeface="+mn-cs"/>
              </a:rPr>
              <a:t>70</a:t>
            </a:r>
            <a:r>
              <a:rPr lang="en-US" sz="1200" kern="1200" dirty="0">
                <a:solidFill>
                  <a:schemeClr val="tx1"/>
                </a:solidFill>
                <a:effectLst/>
                <a:latin typeface="+mn-lt"/>
                <a:ea typeface="+mn-ea"/>
                <a:cs typeface="+mn-cs"/>
              </a:rPr>
              <a:t> years of captivity began in </a:t>
            </a:r>
            <a:r>
              <a:rPr lang="en-US" sz="1200" b="1" kern="1200" dirty="0">
                <a:solidFill>
                  <a:schemeClr val="tx1"/>
                </a:solidFill>
                <a:effectLst/>
                <a:latin typeface="+mn-lt"/>
                <a:ea typeface="+mn-ea"/>
                <a:cs typeface="+mn-cs"/>
              </a:rPr>
              <a:t>606 B.C</a:t>
            </a:r>
            <a:r>
              <a:rPr lang="en-US" sz="1200" kern="1200" dirty="0">
                <a:solidFill>
                  <a:schemeClr val="tx1"/>
                </a:solidFill>
                <a:effectLst/>
                <a:latin typeface="+mn-lt"/>
                <a:ea typeface="+mn-ea"/>
                <a:cs typeface="+mn-cs"/>
              </a:rPr>
              <a:t>.; a second carrying away from Judah to captivity occurred in </a:t>
            </a:r>
            <a:r>
              <a:rPr lang="en-US" sz="1200" b="1" kern="1200" dirty="0">
                <a:solidFill>
                  <a:schemeClr val="tx1"/>
                </a:solidFill>
                <a:effectLst/>
                <a:latin typeface="+mn-lt"/>
                <a:ea typeface="+mn-ea"/>
                <a:cs typeface="+mn-cs"/>
              </a:rPr>
              <a:t>597 B.C</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3. Under the leadership of Nebuchadnezzar, - Babylon defeated Judah in </a:t>
            </a:r>
            <a:r>
              <a:rPr lang="en-US" sz="1200" b="1" kern="1200" dirty="0">
                <a:solidFill>
                  <a:schemeClr val="tx1"/>
                </a:solidFill>
                <a:effectLst/>
                <a:latin typeface="+mn-lt"/>
                <a:ea typeface="+mn-ea"/>
                <a:cs typeface="+mn-cs"/>
              </a:rPr>
              <a:t>587 B.C</a:t>
            </a:r>
            <a:r>
              <a:rPr lang="en-US" sz="1200" kern="1200" dirty="0">
                <a:solidFill>
                  <a:schemeClr val="tx1"/>
                </a:solidFill>
                <a:effectLst/>
                <a:latin typeface="+mn-lt"/>
                <a:ea typeface="+mn-ea"/>
                <a:cs typeface="+mn-cs"/>
              </a:rPr>
              <a:t>.; the Jews were freed from captivity in </a:t>
            </a:r>
            <a:r>
              <a:rPr lang="en-US" sz="1200" b="1" kern="1200" dirty="0">
                <a:solidFill>
                  <a:schemeClr val="tx1"/>
                </a:solidFill>
                <a:effectLst/>
                <a:latin typeface="+mn-lt"/>
                <a:ea typeface="+mn-ea"/>
                <a:cs typeface="+mn-cs"/>
              </a:rPr>
              <a:t>536 B.C</a:t>
            </a:r>
            <a:r>
              <a:rPr lang="en-US" sz="1200" kern="1200" dirty="0">
                <a:solidFill>
                  <a:schemeClr val="tx1"/>
                </a:solidFill>
                <a:effectLst/>
                <a:latin typeface="+mn-lt"/>
                <a:ea typeface="+mn-ea"/>
                <a:cs typeface="+mn-cs"/>
              </a:rPr>
              <a:t>., two years after the Medes &amp; Persians conquered Babylon.</a:t>
            </a:r>
          </a:p>
        </p:txBody>
      </p:sp>
      <p:sp>
        <p:nvSpPr>
          <p:cNvPr id="4" name="Slide Number Placeholder 3"/>
          <p:cNvSpPr>
            <a:spLocks noGrp="1"/>
          </p:cNvSpPr>
          <p:nvPr>
            <p:ph type="sldNum" sz="quarter" idx="10"/>
          </p:nvPr>
        </p:nvSpPr>
        <p:spPr/>
        <p:txBody>
          <a:bodyPr/>
          <a:lstStyle/>
          <a:p>
            <a:fld id="{AC10B1BD-7E85-42C4-826E-C168C0F17430}" type="slidenum">
              <a:rPr lang="en-US" smtClean="0"/>
              <a:t>13</a:t>
            </a:fld>
            <a:endParaRPr lang="en-US"/>
          </a:p>
        </p:txBody>
      </p:sp>
    </p:spTree>
    <p:extLst>
      <p:ext uri="{BB962C8B-B14F-4D97-AF65-F5344CB8AC3E}">
        <p14:creationId xmlns:p14="http://schemas.microsoft.com/office/powerpoint/2010/main" val="3221312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effectLst>
                  <a:outerShdw blurRad="38100" dist="38100" dir="2700000" algn="tl">
                    <a:srgbClr val="000000">
                      <a:alpha val="43137"/>
                    </a:srgbClr>
                  </a:outerShdw>
                </a:effectLst>
                <a:latin typeface="Times New Roman" pitchFamily="18" charset="0"/>
                <a:cs typeface="Times New Roman" pitchFamily="18" charset="0"/>
              </a:rPr>
              <a:t>    1. Ration record from Babylon mentioning Jehoiachin. </a:t>
            </a:r>
          </a:p>
          <a:p>
            <a:r>
              <a:rPr lang="en-US" sz="1200" dirty="0">
                <a:effectLst>
                  <a:outerShdw blurRad="38100" dist="38100" dir="2700000" algn="tl">
                    <a:srgbClr val="000000">
                      <a:alpha val="43137"/>
                    </a:srgbClr>
                  </a:outerShdw>
                </a:effectLst>
                <a:latin typeface="Times New Roman" pitchFamily="18" charset="0"/>
                <a:cs typeface="Times New Roman" pitchFamily="18" charset="0"/>
              </a:rPr>
              <a:t>    2. During Robert </a:t>
            </a:r>
            <a:r>
              <a:rPr lang="en-US" sz="1200" dirty="0" err="1">
                <a:effectLst>
                  <a:outerShdw blurRad="38100" dist="38100" dir="2700000" algn="tl">
                    <a:srgbClr val="000000">
                      <a:alpha val="43137"/>
                    </a:srgbClr>
                  </a:outerShdw>
                </a:effectLst>
                <a:latin typeface="Times New Roman" pitchFamily="18" charset="0"/>
                <a:cs typeface="Times New Roman" pitchFamily="18" charset="0"/>
              </a:rPr>
              <a:t>Koldeway’s</a:t>
            </a:r>
            <a:r>
              <a:rPr lang="en-US" sz="1200" dirty="0">
                <a:effectLst>
                  <a:outerShdw blurRad="38100" dist="38100" dir="2700000" algn="tl">
                    <a:srgbClr val="000000">
                      <a:alpha val="43137"/>
                    </a:srgbClr>
                  </a:outerShdw>
                </a:effectLst>
                <a:latin typeface="Times New Roman" pitchFamily="18" charset="0"/>
                <a:cs typeface="Times New Roman" pitchFamily="18" charset="0"/>
              </a:rPr>
              <a:t> excavations at Babylon at the turn of the 20th century, he discovered what archaeologists call the “Northern Palace,” most likely the royal residence of King Nebuchadnezzar.  </a:t>
            </a:r>
          </a:p>
          <a:p>
            <a:r>
              <a:rPr lang="en-US" b="0" dirty="0"/>
              <a:t>    3. </a:t>
            </a:r>
            <a:r>
              <a:rPr lang="en-US" b="0" dirty="0" err="1"/>
              <a:t>Koldeway</a:t>
            </a:r>
            <a:r>
              <a:rPr lang="en-US" b="0" dirty="0"/>
              <a:t> found there a number of cuneiform-inscribed clay tablets dating to the years 594–569 BC.  </a:t>
            </a:r>
          </a:p>
          <a:p>
            <a:r>
              <a:rPr lang="en-US" b="0" dirty="0"/>
              <a:t>    4. Four of the tablets list rations for “Jehoiachin, king of Judah” and his family. </a:t>
            </a:r>
          </a:p>
          <a:p>
            <a:r>
              <a:rPr lang="en-US" b="0" dirty="0"/>
              <a:t>    5. These tablets are today in the Pergamum Museum, Berlin. </a:t>
            </a:r>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14</a:t>
            </a:fld>
            <a:endParaRPr lang="en-US"/>
          </a:p>
        </p:txBody>
      </p:sp>
    </p:spTree>
    <p:extLst>
      <p:ext uri="{BB962C8B-B14F-4D97-AF65-F5344CB8AC3E}">
        <p14:creationId xmlns:p14="http://schemas.microsoft.com/office/powerpoint/2010/main" val="266638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1. Archaeological discoveries validate the biblical accounts associated with ancient Babylon.</a:t>
            </a:r>
          </a:p>
          <a:p>
            <a:r>
              <a:rPr lang="en-US" sz="1200" kern="1200" dirty="0">
                <a:solidFill>
                  <a:schemeClr val="tx1"/>
                </a:solidFill>
                <a:effectLst/>
                <a:latin typeface="+mn-lt"/>
                <a:ea typeface="+mn-ea"/>
                <a:cs typeface="+mn-cs"/>
              </a:rPr>
              <a:t>        a. Archaeology - records various kings of the divided kingdoms of Israel and Judah, and events associated with them, including: </a:t>
            </a:r>
            <a:r>
              <a:rPr lang="en-US" sz="1200" kern="1200" dirty="0" err="1">
                <a:solidFill>
                  <a:schemeClr val="tx1"/>
                </a:solidFill>
                <a:effectLst/>
                <a:latin typeface="+mn-lt"/>
                <a:ea typeface="+mn-ea"/>
                <a:cs typeface="+mn-cs"/>
              </a:rPr>
              <a:t>Omri</a:t>
            </a:r>
            <a:r>
              <a:rPr lang="en-US" sz="1200" kern="1200" dirty="0">
                <a:solidFill>
                  <a:schemeClr val="tx1"/>
                </a:solidFill>
                <a:effectLst/>
                <a:latin typeface="+mn-lt"/>
                <a:ea typeface="+mn-ea"/>
                <a:cs typeface="+mn-cs"/>
              </a:rPr>
              <a:t>, Ahab, Jehu, </a:t>
            </a:r>
            <a:r>
              <a:rPr lang="en-US" sz="1200" kern="1200" dirty="0" err="1">
                <a:solidFill>
                  <a:schemeClr val="tx1"/>
                </a:solidFill>
                <a:effectLst/>
                <a:latin typeface="+mn-lt"/>
                <a:ea typeface="+mn-ea"/>
                <a:cs typeface="+mn-cs"/>
              </a:rPr>
              <a:t>Pekah</a:t>
            </a:r>
            <a:r>
              <a:rPr lang="en-US" sz="1200" kern="1200" dirty="0">
                <a:solidFill>
                  <a:schemeClr val="tx1"/>
                </a:solidFill>
                <a:effectLst/>
                <a:latin typeface="+mn-lt"/>
                <a:ea typeface="+mn-ea"/>
                <a:cs typeface="+mn-cs"/>
              </a:rPr>
              <a:t>, Hosea, Ahaz, Hezekiah, Manasseh and Uzziah.</a:t>
            </a:r>
          </a:p>
          <a:p>
            <a:r>
              <a:rPr lang="en-US" sz="1200" kern="1200" dirty="0">
                <a:solidFill>
                  <a:schemeClr val="tx1"/>
                </a:solidFill>
                <a:effectLst/>
                <a:latin typeface="+mn-lt"/>
                <a:ea typeface="+mn-ea"/>
                <a:cs typeface="+mn-cs"/>
              </a:rPr>
              <a:t>        b. Jehoiachin, king of Judah, was taken prisoner to Babylon. </a:t>
            </a:r>
            <a:r>
              <a:rPr lang="en-US" sz="1200" kern="1200" dirty="0" err="1">
                <a:solidFill>
                  <a:schemeClr val="tx1"/>
                </a:solidFill>
                <a:effectLst/>
                <a:latin typeface="+mn-lt"/>
                <a:ea typeface="+mn-ea"/>
                <a:cs typeface="+mn-cs"/>
              </a:rPr>
              <a:t>Jehoiachin’s</a:t>
            </a:r>
            <a:r>
              <a:rPr lang="en-US" sz="1200" kern="1200" dirty="0">
                <a:solidFill>
                  <a:schemeClr val="tx1"/>
                </a:solidFill>
                <a:effectLst/>
                <a:latin typeface="+mn-lt"/>
                <a:ea typeface="+mn-ea"/>
                <a:cs typeface="+mn-cs"/>
              </a:rPr>
              <a:t> name appears on two seals impressed on jar handles; the seal reads: “Belonging to </a:t>
            </a:r>
            <a:r>
              <a:rPr lang="en-US" sz="1200" kern="1200" dirty="0" err="1">
                <a:solidFill>
                  <a:schemeClr val="tx1"/>
                </a:solidFill>
                <a:effectLst/>
                <a:latin typeface="+mn-lt"/>
                <a:ea typeface="+mn-ea"/>
                <a:cs typeface="+mn-cs"/>
              </a:rPr>
              <a:t>Eliakim</a:t>
            </a:r>
            <a:r>
              <a:rPr lang="en-US" sz="1200" kern="1200" dirty="0">
                <a:solidFill>
                  <a:schemeClr val="tx1"/>
                </a:solidFill>
                <a:effectLst/>
                <a:latin typeface="+mn-lt"/>
                <a:ea typeface="+mn-ea"/>
                <a:cs typeface="+mn-cs"/>
              </a:rPr>
              <a:t> steward of </a:t>
            </a:r>
            <a:r>
              <a:rPr lang="en-US" sz="1200" kern="1200" dirty="0" err="1">
                <a:solidFill>
                  <a:schemeClr val="tx1"/>
                </a:solidFill>
                <a:effectLst/>
                <a:latin typeface="+mn-lt"/>
                <a:ea typeface="+mn-ea"/>
                <a:cs typeface="+mn-cs"/>
              </a:rPr>
              <a:t>Jehoiachin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c. Also, Jehoiachin’s “ration receipts” in captivity were found in Babylon on the previous slide.</a:t>
            </a:r>
          </a:p>
          <a:p>
            <a:r>
              <a:rPr lang="en-US" sz="1200" kern="1200" dirty="0">
                <a:solidFill>
                  <a:schemeClr val="tx1"/>
                </a:solidFill>
                <a:effectLst/>
                <a:latin typeface="+mn-lt"/>
                <a:ea typeface="+mn-ea"/>
                <a:cs typeface="+mn-cs"/>
              </a:rPr>
              <a:t>    2. Babylon was </a:t>
            </a:r>
            <a:r>
              <a:rPr lang="en-US" sz="1200" b="1" u="sng" kern="1200" dirty="0">
                <a:solidFill>
                  <a:schemeClr val="tx1"/>
                </a:solidFill>
                <a:effectLst/>
                <a:latin typeface="+mn-lt"/>
                <a:ea typeface="+mn-ea"/>
                <a:cs typeface="+mn-cs"/>
              </a:rPr>
              <a:t>twice</a:t>
            </a:r>
            <a:r>
              <a:rPr lang="en-US" sz="1200" kern="1200" dirty="0">
                <a:solidFill>
                  <a:schemeClr val="tx1"/>
                </a:solidFill>
                <a:effectLst/>
                <a:latin typeface="+mn-lt"/>
                <a:ea typeface="+mn-ea"/>
                <a:cs typeface="+mn-cs"/>
              </a:rPr>
              <a:t> a world power.</a:t>
            </a:r>
          </a:p>
        </p:txBody>
      </p:sp>
      <p:sp>
        <p:nvSpPr>
          <p:cNvPr id="4" name="Slide Number Placeholder 3"/>
          <p:cNvSpPr>
            <a:spLocks noGrp="1"/>
          </p:cNvSpPr>
          <p:nvPr>
            <p:ph type="sldNum" sz="quarter" idx="10"/>
          </p:nvPr>
        </p:nvSpPr>
        <p:spPr/>
        <p:txBody>
          <a:bodyPr/>
          <a:lstStyle/>
          <a:p>
            <a:fld id="{AC10B1BD-7E85-42C4-826E-C168C0F17430}" type="slidenum">
              <a:rPr lang="en-US" smtClean="0"/>
              <a:t>15</a:t>
            </a:fld>
            <a:endParaRPr lang="en-US"/>
          </a:p>
        </p:txBody>
      </p:sp>
    </p:spTree>
    <p:extLst>
      <p:ext uri="{BB962C8B-B14F-4D97-AF65-F5344CB8AC3E}">
        <p14:creationId xmlns:p14="http://schemas.microsoft.com/office/powerpoint/2010/main" val="553518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1. A. Palestine served as a land bridge between the continents and subcontinents.</a:t>
            </a:r>
          </a:p>
          <a:p>
            <a:r>
              <a:rPr lang="en-US" sz="1200" kern="1200" dirty="0">
                <a:solidFill>
                  <a:schemeClr val="tx1"/>
                </a:solidFill>
                <a:effectLst/>
                <a:latin typeface="+mn-lt"/>
                <a:ea typeface="+mn-ea"/>
                <a:cs typeface="+mn-cs"/>
              </a:rPr>
              <a:t>        a. Until the rise of air travel in recent history, Palestine was the geographical center of the world.</a:t>
            </a:r>
          </a:p>
          <a:p>
            <a:r>
              <a:rPr lang="en-US" sz="1200" kern="1200" dirty="0">
                <a:solidFill>
                  <a:schemeClr val="tx1"/>
                </a:solidFill>
                <a:effectLst/>
                <a:latin typeface="+mn-lt"/>
                <a:ea typeface="+mn-ea"/>
                <a:cs typeface="+mn-cs"/>
              </a:rPr>
              <a:t>        b. It links Europe, Asia Minor, Africa, Saudi Arabia and Asia.</a:t>
            </a:r>
          </a:p>
          <a:p>
            <a:r>
              <a:rPr lang="en-US" sz="1200" kern="1200" dirty="0">
                <a:solidFill>
                  <a:schemeClr val="tx1"/>
                </a:solidFill>
                <a:effectLst/>
                <a:latin typeface="+mn-lt"/>
                <a:ea typeface="+mn-ea"/>
                <a:cs typeface="+mn-cs"/>
              </a:rPr>
              <a:t>        c. Consequently, whoever controlled Palestine controlled politics and commerce in most of the known world.</a:t>
            </a:r>
          </a:p>
          <a:p>
            <a:r>
              <a:rPr lang="en-US" sz="1200" kern="1200" dirty="0">
                <a:solidFill>
                  <a:schemeClr val="tx1"/>
                </a:solidFill>
                <a:effectLst/>
                <a:latin typeface="+mn-lt"/>
                <a:ea typeface="+mn-ea"/>
                <a:cs typeface="+mn-cs"/>
              </a:rPr>
              <a:t>        d. Therefore, Palestine has always been a battleground for and between nations!</a:t>
            </a:r>
          </a:p>
          <a:p>
            <a:r>
              <a:rPr lang="en-US" sz="1200" kern="1200" dirty="0">
                <a:solidFill>
                  <a:schemeClr val="tx1"/>
                </a:solidFill>
                <a:effectLst/>
                <a:latin typeface="+mn-lt"/>
                <a:ea typeface="+mn-ea"/>
                <a:cs typeface="+mn-cs"/>
              </a:rPr>
              <a:t>    2. We have a map demonstration of Canaan in this slide:</a:t>
            </a:r>
          </a:p>
          <a:p>
            <a:r>
              <a:rPr lang="en-US" sz="1200" kern="1200" dirty="0">
                <a:solidFill>
                  <a:schemeClr val="tx1"/>
                </a:solidFill>
                <a:effectLst/>
                <a:latin typeface="+mn-lt"/>
                <a:ea typeface="+mn-ea"/>
                <a:cs typeface="+mn-cs"/>
              </a:rPr>
              <a:t>    3. Palestine and Canaan do not represent exactly the same amount of land.</a:t>
            </a:r>
          </a:p>
          <a:p>
            <a:r>
              <a:rPr lang="en-US" sz="1200" kern="1200" dirty="0">
                <a:solidFill>
                  <a:schemeClr val="tx1"/>
                </a:solidFill>
                <a:effectLst/>
                <a:latin typeface="+mn-lt"/>
                <a:ea typeface="+mn-ea"/>
                <a:cs typeface="+mn-cs"/>
              </a:rPr>
              <a:t>        a. Technically, Canaan was the land on the west side of the Jordan River and amounted to </a:t>
            </a:r>
            <a:r>
              <a:rPr lang="en-US" sz="1200" b="1" kern="1200" dirty="0">
                <a:solidFill>
                  <a:schemeClr val="tx1"/>
                </a:solidFill>
                <a:effectLst/>
                <a:latin typeface="+mn-lt"/>
                <a:ea typeface="+mn-ea"/>
                <a:cs typeface="+mn-cs"/>
              </a:rPr>
              <a:t>6,600</a:t>
            </a:r>
            <a:r>
              <a:rPr lang="en-US" sz="1200" kern="1200" dirty="0">
                <a:solidFill>
                  <a:schemeClr val="tx1"/>
                </a:solidFill>
                <a:effectLst/>
                <a:latin typeface="+mn-lt"/>
                <a:ea typeface="+mn-ea"/>
                <a:cs typeface="+mn-cs"/>
              </a:rPr>
              <a:t> square miles.</a:t>
            </a:r>
          </a:p>
          <a:p>
            <a:r>
              <a:rPr lang="en-US" sz="1200" kern="1200" dirty="0">
                <a:solidFill>
                  <a:schemeClr val="tx1"/>
                </a:solidFill>
                <a:effectLst/>
                <a:latin typeface="+mn-lt"/>
                <a:ea typeface="+mn-ea"/>
                <a:cs typeface="+mn-cs"/>
              </a:rPr>
              <a:t>        b. Palestine included land on either side of the Jordan River and was about </a:t>
            </a:r>
            <a:r>
              <a:rPr lang="en-US" sz="1200" b="1" kern="1200" dirty="0">
                <a:solidFill>
                  <a:schemeClr val="tx1"/>
                </a:solidFill>
                <a:effectLst/>
                <a:latin typeface="+mn-lt"/>
                <a:ea typeface="+mn-ea"/>
                <a:cs typeface="+mn-cs"/>
              </a:rPr>
              <a:t>12,000</a:t>
            </a:r>
            <a:r>
              <a:rPr lang="en-US" sz="1200" kern="1200" dirty="0">
                <a:solidFill>
                  <a:schemeClr val="tx1"/>
                </a:solidFill>
                <a:effectLst/>
                <a:latin typeface="+mn-lt"/>
                <a:ea typeface="+mn-ea"/>
                <a:cs typeface="+mn-cs"/>
              </a:rPr>
              <a:t> square miles (the land over which David was King).</a:t>
            </a:r>
          </a:p>
          <a:p>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16</a:t>
            </a:fld>
            <a:endParaRPr lang="en-US"/>
          </a:p>
        </p:txBody>
      </p:sp>
    </p:spTree>
    <p:extLst>
      <p:ext uri="{BB962C8B-B14F-4D97-AF65-F5344CB8AC3E}">
        <p14:creationId xmlns:p14="http://schemas.microsoft.com/office/powerpoint/2010/main" val="507079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1. By contrast, King Solomon ruled over </a:t>
            </a:r>
            <a:r>
              <a:rPr lang="en-US" sz="1200" b="1" kern="1200" dirty="0">
                <a:solidFill>
                  <a:schemeClr val="tx1"/>
                </a:solidFill>
                <a:effectLst/>
                <a:latin typeface="+mn-lt"/>
                <a:ea typeface="+mn-ea"/>
                <a:cs typeface="+mn-cs"/>
              </a:rPr>
              <a:t>60,000</a:t>
            </a:r>
            <a:r>
              <a:rPr lang="en-US" sz="1200" kern="1200" dirty="0">
                <a:solidFill>
                  <a:schemeClr val="tx1"/>
                </a:solidFill>
                <a:effectLst/>
                <a:latin typeface="+mn-lt"/>
                <a:ea typeface="+mn-ea"/>
                <a:cs typeface="+mn-cs"/>
              </a:rPr>
              <a:t> square miles from Canaan to the Euphrates River.</a:t>
            </a:r>
          </a:p>
          <a:p>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17</a:t>
            </a:fld>
            <a:endParaRPr lang="en-US"/>
          </a:p>
        </p:txBody>
      </p:sp>
    </p:spTree>
    <p:extLst>
      <p:ext uri="{BB962C8B-B14F-4D97-AF65-F5344CB8AC3E}">
        <p14:creationId xmlns:p14="http://schemas.microsoft.com/office/powerpoint/2010/main" val="3954565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1. Canaan is a land with many geographical contrasts in a relatively small space.</a:t>
            </a:r>
          </a:p>
          <a:p>
            <a:r>
              <a:rPr lang="en-US" sz="1200" kern="1200" dirty="0">
                <a:solidFill>
                  <a:schemeClr val="tx1"/>
                </a:solidFill>
                <a:effectLst/>
                <a:latin typeface="+mn-lt"/>
                <a:ea typeface="+mn-ea"/>
                <a:cs typeface="+mn-cs"/>
              </a:rPr>
              <a:t>    2. A coastal plain which runs north to south, except for where Mt. Carmel juts into the sea, comprises the Mediterranean coast.</a:t>
            </a:r>
          </a:p>
          <a:p>
            <a:r>
              <a:rPr lang="en-US" sz="1200" kern="1200" dirty="0">
                <a:solidFill>
                  <a:schemeClr val="tx1"/>
                </a:solidFill>
                <a:effectLst/>
                <a:latin typeface="+mn-lt"/>
                <a:ea typeface="+mn-ea"/>
                <a:cs typeface="+mn-cs"/>
              </a:rPr>
              <a:t>    3. Low rolling hills run parallel just east of the southern half of Canaan’s coastal plain.</a:t>
            </a:r>
          </a:p>
          <a:p>
            <a:r>
              <a:rPr lang="en-US" sz="1200" kern="1200" dirty="0">
                <a:solidFill>
                  <a:schemeClr val="tx1"/>
                </a:solidFill>
                <a:effectLst/>
                <a:latin typeface="+mn-lt"/>
                <a:ea typeface="+mn-ea"/>
                <a:cs typeface="+mn-cs"/>
              </a:rPr>
              <a:t>    4. The Central Mountain Range runs parallel north to </a:t>
            </a:r>
            <a:r>
              <a:rPr lang="en-US" sz="1200" u="sng" kern="1200" dirty="0">
                <a:solidFill>
                  <a:schemeClr val="tx1"/>
                </a:solidFill>
                <a:effectLst/>
                <a:latin typeface="+mn-lt"/>
                <a:ea typeface="+mn-ea"/>
                <a:cs typeface="+mn-cs"/>
              </a:rPr>
              <a:t>south east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&gt;&gt;&gt;&gt;&gt;&gt;&gt;&gt;&gt;&gt;&gt;&gt;&gt;&gt;&gt;</a:t>
            </a:r>
          </a:p>
          <a:p>
            <a:r>
              <a:rPr lang="en-US" sz="1200" kern="1200" dirty="0">
                <a:solidFill>
                  <a:schemeClr val="tx1"/>
                </a:solidFill>
                <a:effectLst/>
                <a:latin typeface="+mn-lt"/>
                <a:ea typeface="+mn-ea"/>
                <a:cs typeface="+mn-cs"/>
              </a:rPr>
              <a:t>    5. Of the low rolling hills in the south, and the coastal plain in the north, it is bounded by the Jordan River Valley on the east; </a:t>
            </a:r>
          </a:p>
          <a:p>
            <a:r>
              <a:rPr lang="en-US" sz="1200" kern="1200" dirty="0">
                <a:solidFill>
                  <a:schemeClr val="tx1"/>
                </a:solidFill>
                <a:effectLst/>
                <a:latin typeface="+mn-lt"/>
                <a:ea typeface="+mn-ea"/>
                <a:cs typeface="+mn-cs"/>
              </a:rPr>
              <a:t>&gt;&gt;&gt;&gt;&gt;&gt;&gt;&gt;&gt;&gt;&gt;&gt;&gt;&gt;&gt;</a:t>
            </a:r>
          </a:p>
          <a:p>
            <a:r>
              <a:rPr lang="en-US" sz="1200" kern="1200" dirty="0">
                <a:solidFill>
                  <a:schemeClr val="tx1"/>
                </a:solidFill>
                <a:effectLst/>
                <a:latin typeface="+mn-lt"/>
                <a:ea typeface="+mn-ea"/>
                <a:cs typeface="+mn-cs"/>
              </a:rPr>
              <a:t>    6. mountains on either side of the Jordan River range from </a:t>
            </a:r>
            <a:r>
              <a:rPr lang="en-US" sz="1200" b="1" kern="1200" dirty="0">
                <a:solidFill>
                  <a:schemeClr val="tx1"/>
                </a:solidFill>
                <a:effectLst/>
                <a:latin typeface="+mn-lt"/>
                <a:ea typeface="+mn-ea"/>
                <a:cs typeface="+mn-cs"/>
              </a:rPr>
              <a:t>2,500 </a:t>
            </a:r>
            <a:r>
              <a:rPr lang="en-US" sz="1200" b="0" kern="1200" dirty="0">
                <a:solidFill>
                  <a:schemeClr val="tx1"/>
                </a:solidFill>
                <a:effectLst/>
                <a:latin typeface="+mn-lt"/>
                <a:ea typeface="+mn-ea"/>
                <a:cs typeface="+mn-cs"/>
              </a:rPr>
              <a:t>feet </a:t>
            </a:r>
            <a:r>
              <a:rPr lang="en-US" sz="1200" kern="1200" dirty="0">
                <a:solidFill>
                  <a:schemeClr val="tx1"/>
                </a:solidFill>
                <a:effectLst/>
                <a:latin typeface="+mn-lt"/>
                <a:ea typeface="+mn-ea"/>
                <a:cs typeface="+mn-cs"/>
              </a:rPr>
              <a:t>to over </a:t>
            </a:r>
            <a:r>
              <a:rPr lang="en-US" sz="1200" b="1" kern="1200" dirty="0">
                <a:solidFill>
                  <a:schemeClr val="tx1"/>
                </a:solidFill>
                <a:effectLst/>
                <a:latin typeface="+mn-lt"/>
                <a:ea typeface="+mn-ea"/>
                <a:cs typeface="+mn-cs"/>
              </a:rPr>
              <a:t>3,000</a:t>
            </a:r>
            <a:r>
              <a:rPr lang="en-US" sz="1200" kern="1200" dirty="0">
                <a:solidFill>
                  <a:schemeClr val="tx1"/>
                </a:solidFill>
                <a:effectLst/>
                <a:latin typeface="+mn-lt"/>
                <a:ea typeface="+mn-ea"/>
                <a:cs typeface="+mn-cs"/>
              </a:rPr>
              <a:t> feet above sea level.</a:t>
            </a:r>
          </a:p>
          <a:p>
            <a:r>
              <a:rPr lang="en-US" sz="1200" kern="1200" dirty="0">
                <a:solidFill>
                  <a:schemeClr val="tx1"/>
                </a:solidFill>
                <a:effectLst/>
                <a:latin typeface="+mn-lt"/>
                <a:ea typeface="+mn-ea"/>
                <a:cs typeface="+mn-cs"/>
              </a:rPr>
              <a:t>    7. Jerusalem, with Bethlehem (five miles to the south of Jerusalem), and Hebron still further south are mountain cities; </a:t>
            </a:r>
          </a:p>
          <a:p>
            <a:r>
              <a:rPr lang="en-US" sz="1200" kern="1200" dirty="0">
                <a:solidFill>
                  <a:schemeClr val="tx1"/>
                </a:solidFill>
                <a:effectLst/>
                <a:latin typeface="+mn-lt"/>
                <a:ea typeface="+mn-ea"/>
                <a:cs typeface="+mn-cs"/>
              </a:rPr>
              <a:t>&gt;&gt;&gt;&gt;&gt;&gt;&gt;&gt;&gt;&gt;&gt;&gt;&gt;&gt;&gt;</a:t>
            </a:r>
          </a:p>
          <a:p>
            <a:r>
              <a:rPr lang="en-US" sz="1200" kern="1200" dirty="0">
                <a:solidFill>
                  <a:schemeClr val="tx1"/>
                </a:solidFill>
                <a:effectLst/>
                <a:latin typeface="+mn-lt"/>
                <a:ea typeface="+mn-ea"/>
                <a:cs typeface="+mn-cs"/>
              </a:rPr>
              <a:t>    8. Jericho (</a:t>
            </a:r>
            <a:r>
              <a:rPr lang="en-US" sz="1200" b="1" kern="1200" dirty="0">
                <a:solidFill>
                  <a:schemeClr val="tx1"/>
                </a:solidFill>
                <a:effectLst/>
                <a:latin typeface="+mn-lt"/>
                <a:ea typeface="+mn-ea"/>
                <a:cs typeface="+mn-cs"/>
              </a:rPr>
              <a:t>800</a:t>
            </a:r>
            <a:r>
              <a:rPr lang="en-US" sz="1200" kern="1200" dirty="0">
                <a:solidFill>
                  <a:schemeClr val="tx1"/>
                </a:solidFill>
                <a:effectLst/>
                <a:latin typeface="+mn-lt"/>
                <a:ea typeface="+mn-ea"/>
                <a:cs typeface="+mn-cs"/>
              </a:rPr>
              <a:t> feet below sea level), </a:t>
            </a:r>
            <a:r>
              <a:rPr lang="en-US" sz="1200" b="1" kern="1200" dirty="0">
                <a:solidFill>
                  <a:schemeClr val="tx1"/>
                </a:solidFill>
                <a:effectLst/>
                <a:latin typeface="+mn-lt"/>
                <a:ea typeface="+mn-ea"/>
                <a:cs typeface="+mn-cs"/>
              </a:rPr>
              <a:t>16</a:t>
            </a:r>
            <a:r>
              <a:rPr lang="en-US" sz="1200" kern="1200" dirty="0">
                <a:solidFill>
                  <a:schemeClr val="tx1"/>
                </a:solidFill>
                <a:effectLst/>
                <a:latin typeface="+mn-lt"/>
                <a:ea typeface="+mn-ea"/>
                <a:cs typeface="+mn-cs"/>
              </a:rPr>
              <a:t> miles east of Jerusalem (</a:t>
            </a:r>
            <a:r>
              <a:rPr lang="en-US" sz="1200" b="1" kern="1200" dirty="0">
                <a:solidFill>
                  <a:schemeClr val="tx1"/>
                </a:solidFill>
                <a:effectLst/>
                <a:latin typeface="+mn-lt"/>
                <a:ea typeface="+mn-ea"/>
                <a:cs typeface="+mn-cs"/>
              </a:rPr>
              <a:t>2,500</a:t>
            </a:r>
            <a:r>
              <a:rPr lang="en-US" sz="1200" kern="1200" dirty="0">
                <a:solidFill>
                  <a:schemeClr val="tx1"/>
                </a:solidFill>
                <a:effectLst/>
                <a:latin typeface="+mn-lt"/>
                <a:ea typeface="+mn-ea"/>
                <a:cs typeface="+mn-cs"/>
              </a:rPr>
              <a:t> feet above sea level) is </a:t>
            </a:r>
            <a:r>
              <a:rPr lang="en-US" sz="1200" b="1" kern="1200" dirty="0">
                <a:solidFill>
                  <a:schemeClr val="tx1"/>
                </a:solidFill>
                <a:effectLst/>
                <a:latin typeface="+mn-lt"/>
                <a:ea typeface="+mn-ea"/>
                <a:cs typeface="+mn-cs"/>
              </a:rPr>
              <a:t>3,300</a:t>
            </a:r>
            <a:r>
              <a:rPr lang="en-US" sz="1200" kern="1200" dirty="0">
                <a:solidFill>
                  <a:schemeClr val="tx1"/>
                </a:solidFill>
                <a:effectLst/>
                <a:latin typeface="+mn-lt"/>
                <a:ea typeface="+mn-ea"/>
                <a:cs typeface="+mn-cs"/>
              </a:rPr>
              <a:t> feet below the elevation of Jerusalem.</a:t>
            </a:r>
          </a:p>
          <a:p>
            <a:r>
              <a:rPr lang="en-US" sz="1200" kern="1200" dirty="0">
                <a:solidFill>
                  <a:schemeClr val="tx1"/>
                </a:solidFill>
                <a:effectLst/>
                <a:latin typeface="+mn-lt"/>
                <a:ea typeface="+mn-ea"/>
                <a:cs typeface="+mn-cs"/>
              </a:rPr>
              <a:t>&gt;&gt;&gt;&gt;&gt;&gt;&gt;&gt;&gt;&gt;&gt;&gt;&gt;&gt;&gt;</a:t>
            </a:r>
          </a:p>
          <a:p>
            <a:r>
              <a:rPr lang="en-US" sz="1200" kern="1200" dirty="0">
                <a:solidFill>
                  <a:schemeClr val="tx1"/>
                </a:solidFill>
                <a:effectLst/>
                <a:latin typeface="+mn-lt"/>
                <a:ea typeface="+mn-ea"/>
                <a:cs typeface="+mn-cs"/>
              </a:rPr>
              <a:t>    9. The Dead Sea’s surface is </a:t>
            </a:r>
            <a:r>
              <a:rPr lang="en-US" sz="1200" b="1" kern="1200" dirty="0">
                <a:solidFill>
                  <a:schemeClr val="tx1"/>
                </a:solidFill>
                <a:effectLst/>
                <a:latin typeface="+mn-lt"/>
                <a:ea typeface="+mn-ea"/>
                <a:cs typeface="+mn-cs"/>
              </a:rPr>
              <a:t>1,300</a:t>
            </a:r>
            <a:r>
              <a:rPr lang="en-US" sz="1200" kern="1200" dirty="0">
                <a:solidFill>
                  <a:schemeClr val="tx1"/>
                </a:solidFill>
                <a:effectLst/>
                <a:latin typeface="+mn-lt"/>
                <a:ea typeface="+mn-ea"/>
                <a:cs typeface="+mn-cs"/>
              </a:rPr>
              <a:t> feet below sea level.</a:t>
            </a:r>
          </a:p>
          <a:p>
            <a:r>
              <a:rPr lang="en-US" sz="1200" kern="1200" dirty="0">
                <a:solidFill>
                  <a:schemeClr val="tx1"/>
                </a:solidFill>
                <a:effectLst/>
                <a:latin typeface="+mn-lt"/>
                <a:ea typeface="+mn-ea"/>
                <a:cs typeface="+mn-cs"/>
              </a:rPr>
              <a:t>&gt;&gt;&gt;&gt;&gt;&gt;&gt;&gt;&gt;&gt;&gt;&gt;&gt;&gt;&gt;</a:t>
            </a:r>
          </a:p>
          <a:p>
            <a:r>
              <a:rPr lang="en-US" sz="1200" kern="1200" dirty="0">
                <a:solidFill>
                  <a:schemeClr val="tx1"/>
                </a:solidFill>
                <a:effectLst/>
                <a:latin typeface="+mn-lt"/>
                <a:ea typeface="+mn-ea"/>
                <a:cs typeface="+mn-cs"/>
              </a:rPr>
              <a:t>    10. Canaan, then, has the Mediterranean Sea to the west and a great desert beyond the Jordan River and to its south, plus coastal plains, hills, mountains and deep valleys; the twin Lebanon Mountain chains at the north end of Palestine rise to </a:t>
            </a:r>
            <a:r>
              <a:rPr lang="en-US" sz="1200" b="1" kern="1200" dirty="0">
                <a:solidFill>
                  <a:schemeClr val="tx1"/>
                </a:solidFill>
                <a:effectLst/>
                <a:latin typeface="+mn-lt"/>
                <a:ea typeface="+mn-ea"/>
                <a:cs typeface="+mn-cs"/>
              </a:rPr>
              <a:t>10,200</a:t>
            </a:r>
            <a:r>
              <a:rPr lang="en-US" sz="1200" kern="1200" dirty="0">
                <a:solidFill>
                  <a:schemeClr val="tx1"/>
                </a:solidFill>
                <a:effectLst/>
                <a:latin typeface="+mn-lt"/>
                <a:ea typeface="+mn-ea"/>
                <a:cs typeface="+mn-cs"/>
              </a:rPr>
              <a:t> feet </a:t>
            </a:r>
          </a:p>
          <a:p>
            <a:r>
              <a:rPr lang="en-US" sz="1200" kern="1200" dirty="0">
                <a:solidFill>
                  <a:schemeClr val="tx1"/>
                </a:solidFill>
                <a:effectLst/>
                <a:latin typeface="+mn-lt"/>
                <a:ea typeface="+mn-ea"/>
                <a:cs typeface="+mn-cs"/>
              </a:rPr>
              <a:t>&gt;&gt;&gt;&gt;&gt;&gt;&gt;&gt;&gt;&gt;&gt;&gt;&gt;&gt;&gt;</a:t>
            </a:r>
          </a:p>
          <a:p>
            <a:r>
              <a:rPr lang="en-US" sz="1200" kern="1200" dirty="0">
                <a:solidFill>
                  <a:schemeClr val="tx1"/>
                </a:solidFill>
                <a:effectLst/>
                <a:latin typeface="+mn-lt"/>
                <a:ea typeface="+mn-ea"/>
                <a:cs typeface="+mn-cs"/>
              </a:rPr>
              <a:t>    11. We can add to this Mount Hermon an elevation of </a:t>
            </a:r>
            <a:r>
              <a:rPr lang="en-US" sz="1200" b="1" kern="1200" dirty="0">
                <a:solidFill>
                  <a:schemeClr val="tx1"/>
                </a:solidFill>
                <a:effectLst/>
                <a:latin typeface="+mn-lt"/>
                <a:ea typeface="+mn-ea"/>
                <a:cs typeface="+mn-cs"/>
              </a:rPr>
              <a:t>9,200</a:t>
            </a:r>
            <a:r>
              <a:rPr lang="en-US" sz="1200" kern="1200" dirty="0">
                <a:solidFill>
                  <a:schemeClr val="tx1"/>
                </a:solidFill>
                <a:effectLst/>
                <a:latin typeface="+mn-lt"/>
                <a:ea typeface="+mn-ea"/>
                <a:cs typeface="+mn-cs"/>
              </a:rPr>
              <a:t> feet.</a:t>
            </a:r>
          </a:p>
          <a:p>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18</a:t>
            </a:fld>
            <a:endParaRPr lang="en-US"/>
          </a:p>
        </p:txBody>
      </p:sp>
    </p:spTree>
    <p:extLst>
      <p:ext uri="{BB962C8B-B14F-4D97-AF65-F5344CB8AC3E}">
        <p14:creationId xmlns:p14="http://schemas.microsoft.com/office/powerpoint/2010/main" val="3873620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1. Mountain passes were critical to the history of Palestine. </a:t>
            </a:r>
          </a:p>
          <a:p>
            <a:pPr marL="0" indent="0">
              <a:buFontTx/>
              <a:buNone/>
            </a:pPr>
            <a:r>
              <a:rPr lang="en-US" sz="1200" kern="1200" dirty="0">
                <a:solidFill>
                  <a:schemeClr val="tx1"/>
                </a:solidFill>
                <a:effectLst/>
                <a:latin typeface="+mn-lt"/>
                <a:ea typeface="+mn-ea"/>
                <a:cs typeface="+mn-cs"/>
              </a:rPr>
              <a:t>    2. A mountain pass just east of Mt. Carmel </a:t>
            </a:r>
          </a:p>
          <a:p>
            <a:pPr marL="0" indent="0">
              <a:buFontTx/>
              <a:buNone/>
            </a:pPr>
            <a:r>
              <a:rPr lang="en-US" sz="1200" kern="1200" dirty="0">
                <a:solidFill>
                  <a:schemeClr val="tx1"/>
                </a:solidFill>
                <a:effectLst/>
                <a:latin typeface="+mn-lt"/>
                <a:ea typeface="+mn-ea"/>
                <a:cs typeface="+mn-cs"/>
              </a:rPr>
              <a:t>&gt;&gt;&gt;&gt;&gt;&gt;&gt;&gt;&gt;&gt;&gt;&gt;&gt;</a:t>
            </a:r>
          </a:p>
          <a:p>
            <a:pPr marL="0" indent="0">
              <a:buFontTx/>
              <a:buNone/>
            </a:pPr>
            <a:r>
              <a:rPr lang="en-US" sz="1200" kern="1200" dirty="0">
                <a:solidFill>
                  <a:schemeClr val="tx1"/>
                </a:solidFill>
                <a:effectLst/>
                <a:latin typeface="+mn-lt"/>
                <a:ea typeface="+mn-ea"/>
                <a:cs typeface="+mn-cs"/>
              </a:rPr>
              <a:t>    3. Near the seacoast, provided the only means of conveniently traveling with commerce or armies north or south through Canaan, as well as east or west at that point between the coast and the Jordan River Valley.</a:t>
            </a:r>
          </a:p>
          <a:p>
            <a:pPr marL="0" indent="0">
              <a:buFontTx/>
              <a:buNone/>
            </a:pPr>
            <a:r>
              <a:rPr lang="en-US" sz="1200" kern="1200" dirty="0">
                <a:solidFill>
                  <a:schemeClr val="tx1"/>
                </a:solidFill>
                <a:effectLst/>
                <a:latin typeface="+mn-lt"/>
                <a:ea typeface="+mn-ea"/>
                <a:cs typeface="+mn-cs"/>
              </a:rPr>
              <a:t>&gt;&gt;&gt;&gt;&gt;&gt;&gt;&gt;&gt;&gt;&gt;&gt;&gt;&gt;</a:t>
            </a:r>
          </a:p>
          <a:p>
            <a:pPr>
              <a:buFontTx/>
              <a:buNone/>
            </a:pPr>
            <a:r>
              <a:rPr lang="en-US" sz="1200" kern="1200" dirty="0">
                <a:solidFill>
                  <a:schemeClr val="tx1"/>
                </a:solidFill>
                <a:effectLst/>
                <a:latin typeface="+mn-lt"/>
                <a:ea typeface="+mn-ea"/>
                <a:cs typeface="+mn-cs"/>
              </a:rPr>
              <a:t>2. The various names of the vicinity are Valley of Megiddo, Valley of </a:t>
            </a:r>
            <a:r>
              <a:rPr lang="en-US" sz="1200" kern="1200" dirty="0" err="1">
                <a:solidFill>
                  <a:schemeClr val="tx1"/>
                </a:solidFill>
                <a:effectLst/>
                <a:latin typeface="+mn-lt"/>
                <a:ea typeface="+mn-ea"/>
                <a:cs typeface="+mn-cs"/>
              </a:rPr>
              <a:t>Jezreel</a:t>
            </a:r>
            <a:r>
              <a:rPr lang="en-US" sz="1200" kern="1200" dirty="0">
                <a:solidFill>
                  <a:schemeClr val="tx1"/>
                </a:solidFill>
                <a:effectLst/>
                <a:latin typeface="+mn-lt"/>
                <a:ea typeface="+mn-ea"/>
                <a:cs typeface="+mn-cs"/>
              </a:rPr>
              <a:t> and Plain of Esdraelon; this is the very spot where </a:t>
            </a:r>
            <a:r>
              <a:rPr lang="en-US" sz="1200" u="sng" kern="1200" dirty="0">
                <a:solidFill>
                  <a:schemeClr val="tx1"/>
                </a:solidFill>
                <a:effectLst/>
                <a:latin typeface="+mn-lt"/>
                <a:ea typeface="+mn-ea"/>
                <a:cs typeface="+mn-cs"/>
              </a:rPr>
              <a:t>premillennialists believe that the Battle of Armageddon </a:t>
            </a:r>
            <a:r>
              <a:rPr lang="en-US" sz="1200" kern="1200" dirty="0">
                <a:solidFill>
                  <a:schemeClr val="tx1"/>
                </a:solidFill>
                <a:effectLst/>
                <a:latin typeface="+mn-lt"/>
                <a:ea typeface="+mn-ea"/>
                <a:cs typeface="+mn-cs"/>
              </a:rPr>
              <a:t>is supposed to occur.</a:t>
            </a:r>
          </a:p>
          <a:p>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19</a:t>
            </a:fld>
            <a:endParaRPr lang="en-US"/>
          </a:p>
        </p:txBody>
      </p:sp>
    </p:spTree>
    <p:extLst>
      <p:ext uri="{BB962C8B-B14F-4D97-AF65-F5344CB8AC3E}">
        <p14:creationId xmlns:p14="http://schemas.microsoft.com/office/powerpoint/2010/main" val="3761567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1. Palestine is an archaeological wonderland, besides the surrounding regions of Egypt, Saudi Arabia, Turkey and Iraq.</a:t>
            </a:r>
          </a:p>
          <a:p>
            <a:r>
              <a:rPr lang="en-US" sz="1200" kern="1200" dirty="0">
                <a:solidFill>
                  <a:schemeClr val="tx1"/>
                </a:solidFill>
                <a:effectLst/>
                <a:latin typeface="+mn-lt"/>
                <a:ea typeface="+mn-ea"/>
                <a:cs typeface="+mn-cs"/>
              </a:rPr>
              <a:t>&gt;&gt;&gt;&gt;&gt;&gt;&gt;&gt;&gt;&gt;&gt;&gt;&gt;&gt;&gt;</a:t>
            </a:r>
          </a:p>
          <a:p>
            <a:r>
              <a:rPr lang="en-US" sz="1200" kern="1200" dirty="0">
                <a:solidFill>
                  <a:schemeClr val="tx1"/>
                </a:solidFill>
                <a:effectLst/>
                <a:latin typeface="+mn-lt"/>
                <a:ea typeface="+mn-ea"/>
                <a:cs typeface="+mn-cs"/>
              </a:rPr>
              <a:t>    2. One can hardly press a shovel into the soil without striking something that corresponds to that countries ancient history.</a:t>
            </a:r>
          </a:p>
          <a:p>
            <a:r>
              <a:rPr lang="en-US" sz="1200" kern="1200" dirty="0">
                <a:solidFill>
                  <a:schemeClr val="tx1"/>
                </a:solidFill>
                <a:effectLst/>
                <a:latin typeface="+mn-lt"/>
                <a:ea typeface="+mn-ea"/>
                <a:cs typeface="+mn-cs"/>
              </a:rPr>
              <a:t>    3. Every major construction project from roads to buildings is often hampered while archaeologists rescue artifacts or ancient human remains.</a:t>
            </a:r>
          </a:p>
          <a:p>
            <a:r>
              <a:rPr lang="en-US" sz="1200" kern="1200" dirty="0">
                <a:solidFill>
                  <a:schemeClr val="tx1"/>
                </a:solidFill>
                <a:effectLst/>
                <a:latin typeface="+mn-lt"/>
                <a:ea typeface="+mn-ea"/>
                <a:cs typeface="+mn-cs"/>
              </a:rPr>
              <a:t>    4. Israel under the leadership of King Solomon was once a world power.</a:t>
            </a:r>
          </a:p>
          <a:p>
            <a:r>
              <a:rPr lang="en-US" sz="1200" kern="1200" dirty="0">
                <a:solidFill>
                  <a:schemeClr val="tx1"/>
                </a:solidFill>
                <a:effectLst/>
                <a:latin typeface="+mn-lt"/>
                <a:ea typeface="+mn-ea"/>
                <a:cs typeface="+mn-cs"/>
              </a:rPr>
              <a:t>We have covered everything from the Garden</a:t>
            </a:r>
            <a:r>
              <a:rPr lang="en-US" sz="1200" kern="1200" baseline="0" dirty="0">
                <a:solidFill>
                  <a:schemeClr val="tx1"/>
                </a:solidFill>
                <a:effectLst/>
                <a:latin typeface="+mn-lt"/>
                <a:ea typeface="+mn-ea"/>
                <a:cs typeface="+mn-cs"/>
              </a:rPr>
              <a:t> of Eden, to Babylon and Palestine this morning; so we will stop and resume this afternoon with Egypt, Turkey, Greece, and Rome.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20</a:t>
            </a:fld>
            <a:endParaRPr lang="en-US"/>
          </a:p>
        </p:txBody>
      </p:sp>
    </p:spTree>
    <p:extLst>
      <p:ext uri="{BB962C8B-B14F-4D97-AF65-F5344CB8AC3E}">
        <p14:creationId xmlns:p14="http://schemas.microsoft.com/office/powerpoint/2010/main" val="687381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    1. Overview of Biblical World Geography</a:t>
            </a:r>
            <a:endParaRPr lang="en-US" b="0" dirty="0"/>
          </a:p>
        </p:txBody>
      </p:sp>
      <p:sp>
        <p:nvSpPr>
          <p:cNvPr id="4" name="Slide Number Placeholder 3"/>
          <p:cNvSpPr>
            <a:spLocks noGrp="1"/>
          </p:cNvSpPr>
          <p:nvPr>
            <p:ph type="sldNum" sz="quarter" idx="10"/>
          </p:nvPr>
        </p:nvSpPr>
        <p:spPr/>
        <p:txBody>
          <a:bodyPr/>
          <a:lstStyle/>
          <a:p>
            <a:fld id="{AC10B1BD-7E85-42C4-826E-C168C0F17430}" type="slidenum">
              <a:rPr lang="en-US" smtClean="0"/>
              <a:t>3</a:t>
            </a:fld>
            <a:endParaRPr lang="en-US"/>
          </a:p>
        </p:txBody>
      </p:sp>
    </p:spTree>
    <p:extLst>
      <p:ext uri="{BB962C8B-B14F-4D97-AF65-F5344CB8AC3E}">
        <p14:creationId xmlns:p14="http://schemas.microsoft.com/office/powerpoint/2010/main" val="1597687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i="1" kern="1200" dirty="0">
                <a:solidFill>
                  <a:schemeClr val="tx1"/>
                </a:solidFill>
                <a:latin typeface="+mn-lt"/>
                <a:ea typeface="+mn-ea"/>
                <a:cs typeface="+mn-cs"/>
              </a:rPr>
              <a:t>He who believes and is baptized will be saved; but he who does not believe will be condemned. </a:t>
            </a:r>
            <a:r>
              <a:rPr lang="en-US" sz="1200" b="1" kern="1200" dirty="0">
                <a:solidFill>
                  <a:schemeClr val="tx1"/>
                </a:solidFill>
                <a:latin typeface="+mn-lt"/>
                <a:ea typeface="+mn-ea"/>
                <a:cs typeface="+mn-cs"/>
              </a:rPr>
              <a:t>(Mark 16:16)</a:t>
            </a:r>
          </a:p>
          <a:p>
            <a:endParaRPr lang="en-US" sz="1200" kern="1200" dirty="0">
              <a:solidFill>
                <a:schemeClr val="tx1"/>
              </a:solidFill>
              <a:latin typeface="+mn-lt"/>
              <a:ea typeface="+mn-ea"/>
              <a:cs typeface="+mn-cs"/>
            </a:endParaRPr>
          </a:p>
          <a:p>
            <a:r>
              <a:rPr lang="en-US" sz="1200" i="1" kern="1200" dirty="0">
                <a:solidFill>
                  <a:schemeClr val="tx1"/>
                </a:solidFill>
                <a:latin typeface="+mn-lt"/>
                <a:ea typeface="+mn-ea"/>
                <a:cs typeface="+mn-cs"/>
              </a:rPr>
              <a:t>If we confess our sins, He is faithful and just to forgive us our sins and to cleanse us from all unrighteousness. </a:t>
            </a:r>
            <a:r>
              <a:rPr lang="en-US" sz="1200" b="1" kern="1200" dirty="0">
                <a:solidFill>
                  <a:schemeClr val="tx1"/>
                </a:solidFill>
                <a:latin typeface="+mn-lt"/>
                <a:ea typeface="+mn-ea"/>
                <a:cs typeface="+mn-cs"/>
              </a:rPr>
              <a:t>(1 John 1:9)</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C10B1BD-7E85-42C4-826E-C168C0F17430}" type="slidenum">
              <a:rPr lang="en-US" smtClean="0"/>
              <a:t>21</a:t>
            </a:fld>
            <a:endParaRPr lang="en-US"/>
          </a:p>
        </p:txBody>
      </p:sp>
    </p:spTree>
    <p:extLst>
      <p:ext uri="{BB962C8B-B14F-4D97-AF65-F5344CB8AC3E}">
        <p14:creationId xmlns:p14="http://schemas.microsoft.com/office/powerpoint/2010/main" val="1347231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Tx/>
              <a:buNone/>
            </a:pPr>
            <a:r>
              <a:rPr lang="en-US" sz="1200" kern="1200" dirty="0">
                <a:solidFill>
                  <a:schemeClr val="tx1"/>
                </a:solidFill>
                <a:effectLst/>
                <a:latin typeface="+mn-lt"/>
                <a:ea typeface="+mn-ea"/>
                <a:cs typeface="+mn-cs"/>
              </a:rPr>
              <a:t>    A. Egypt is a vast desert, the only redemption which it has is from the fertility and water of the Nile River Valley.</a:t>
            </a:r>
          </a:p>
          <a:p>
            <a:pPr marL="0" indent="0">
              <a:buFontTx/>
              <a:buNone/>
            </a:pPr>
            <a:r>
              <a:rPr lang="en-US" sz="1200" kern="1200" dirty="0">
                <a:solidFill>
                  <a:schemeClr val="tx1"/>
                </a:solidFill>
                <a:effectLst/>
                <a:latin typeface="+mn-lt"/>
                <a:ea typeface="+mn-ea"/>
                <a:cs typeface="+mn-cs"/>
              </a:rPr>
              <a:t>        1. Consequently, Egypt is sometimes referred to as “the gift of the Nile.”</a:t>
            </a:r>
          </a:p>
          <a:p>
            <a:pPr marL="0" indent="0">
              <a:buFontTx/>
              <a:buNone/>
            </a:pPr>
            <a:r>
              <a:rPr lang="en-US" sz="1200" kern="1200" dirty="0">
                <a:solidFill>
                  <a:schemeClr val="tx1"/>
                </a:solidFill>
                <a:effectLst/>
                <a:latin typeface="+mn-lt"/>
                <a:ea typeface="+mn-ea"/>
                <a:cs typeface="+mn-cs"/>
              </a:rPr>
              <a:t>&gt;&gt;&gt;&gt;&gt;&gt;&gt;&gt;&gt;&gt;&gt;&gt;&gt;&gt;&gt;&gt;&gt;&gt;</a:t>
            </a:r>
          </a:p>
          <a:p>
            <a:pPr>
              <a:buFontTx/>
              <a:buNone/>
            </a:pPr>
            <a:r>
              <a:rPr lang="en-US" sz="1200" kern="1200" dirty="0">
                <a:solidFill>
                  <a:schemeClr val="tx1"/>
                </a:solidFill>
                <a:effectLst/>
                <a:latin typeface="+mn-lt"/>
                <a:ea typeface="+mn-ea"/>
                <a:cs typeface="+mn-cs"/>
              </a:rPr>
              <a:t>        2. The Nile River is the longest river system in the world and among a handful of rivers in the world that flow north; it is over </a:t>
            </a:r>
            <a:r>
              <a:rPr lang="en-US" sz="1200" b="1" kern="1200" dirty="0">
                <a:solidFill>
                  <a:schemeClr val="tx1"/>
                </a:solidFill>
                <a:effectLst/>
                <a:latin typeface="+mn-lt"/>
                <a:ea typeface="+mn-ea"/>
                <a:cs typeface="+mn-cs"/>
              </a:rPr>
              <a:t>4,000 miles</a:t>
            </a:r>
            <a:r>
              <a:rPr lang="en-US" sz="1200" kern="1200" dirty="0">
                <a:solidFill>
                  <a:schemeClr val="tx1"/>
                </a:solidFill>
                <a:effectLst/>
                <a:latin typeface="+mn-lt"/>
                <a:ea typeface="+mn-ea"/>
                <a:cs typeface="+mn-cs"/>
              </a:rPr>
              <a:t> long. </a:t>
            </a:r>
          </a:p>
          <a:p>
            <a:pPr>
              <a:buFontTx/>
              <a:buNone/>
            </a:pPr>
            <a:r>
              <a:rPr lang="en-US" sz="1200" kern="1200" dirty="0">
                <a:solidFill>
                  <a:schemeClr val="tx1"/>
                </a:solidFill>
                <a:effectLst/>
                <a:latin typeface="+mn-lt"/>
                <a:ea typeface="+mn-ea"/>
                <a:cs typeface="+mn-cs"/>
              </a:rPr>
              <a:t>        3. Besides the Nile River itself, irrigation drawn from the Nile River is just as essential to the habitability of Egypt as it would by a population of any size.</a:t>
            </a:r>
          </a:p>
          <a:p>
            <a:pPr>
              <a:buFontTx/>
              <a:buNone/>
            </a:pPr>
            <a:r>
              <a:rPr lang="en-US" sz="1200" kern="1200" dirty="0">
                <a:solidFill>
                  <a:schemeClr val="tx1"/>
                </a:solidFill>
                <a:effectLst/>
                <a:latin typeface="+mn-lt"/>
                <a:ea typeface="+mn-ea"/>
                <a:cs typeface="+mn-cs"/>
              </a:rPr>
              <a:t>    B. Egypt has long been known for its archaeological treasures.</a:t>
            </a:r>
          </a:p>
          <a:p>
            <a:pPr>
              <a:buFontTx/>
              <a:buNone/>
            </a:pPr>
            <a:r>
              <a:rPr lang="en-US" sz="1200" kern="1200" dirty="0">
                <a:solidFill>
                  <a:schemeClr val="tx1"/>
                </a:solidFill>
                <a:effectLst/>
                <a:latin typeface="+mn-lt"/>
                <a:ea typeface="+mn-ea"/>
                <a:cs typeface="+mn-cs"/>
              </a:rPr>
              <a:t>        1. Egypt is nearly as old as the earliest traces of humanity found near the Persian Gulf.</a:t>
            </a:r>
          </a:p>
          <a:p>
            <a:pPr>
              <a:buFontTx/>
              <a:buNone/>
            </a:pPr>
            <a:r>
              <a:rPr lang="en-US" sz="1200" kern="1200" dirty="0">
                <a:solidFill>
                  <a:schemeClr val="tx1"/>
                </a:solidFill>
                <a:effectLst/>
                <a:latin typeface="+mn-lt"/>
                <a:ea typeface="+mn-ea"/>
                <a:cs typeface="+mn-cs"/>
              </a:rPr>
              <a:t>        2. Due to the great expanse of time inhabited and because of both the extensive use of stone and a climate friendly to the preservation of other materials, Egypt is unsurpassed in its archaeological contributions.</a:t>
            </a:r>
          </a:p>
          <a:p>
            <a:pPr>
              <a:buFontTx/>
              <a:buNone/>
            </a:pPr>
            <a:r>
              <a:rPr lang="en-US" sz="1200" kern="1200" dirty="0">
                <a:solidFill>
                  <a:schemeClr val="tx1"/>
                </a:solidFill>
                <a:effectLst/>
                <a:latin typeface="+mn-lt"/>
                <a:ea typeface="+mn-ea"/>
                <a:cs typeface="+mn-cs"/>
              </a:rPr>
              <a:t>        3. The great, still unexplained pyramids best symbolize Egypt’s ancient past. </a:t>
            </a:r>
          </a:p>
          <a:p>
            <a:pPr>
              <a:buFontTx/>
              <a:buNone/>
            </a:pPr>
            <a:r>
              <a:rPr lang="en-US" sz="1200" kern="1200" dirty="0">
                <a:solidFill>
                  <a:schemeClr val="tx1"/>
                </a:solidFill>
                <a:effectLst/>
                <a:latin typeface="+mn-lt"/>
                <a:ea typeface="+mn-ea"/>
                <a:cs typeface="+mn-cs"/>
              </a:rPr>
              <a:t>&gt;&gt;&gt;&gt;&gt;&gt;&gt;&gt;&gt;&gt;&gt;&gt;&gt;&gt;&gt;&gt;&gt;&gt;&gt;&gt;&gt;&gt;&gt;</a:t>
            </a:r>
          </a:p>
          <a:p>
            <a:pPr>
              <a:buFontTx/>
              <a:buNone/>
            </a:pPr>
            <a:r>
              <a:rPr lang="en-US" sz="1200" kern="1200" dirty="0">
                <a:solidFill>
                  <a:schemeClr val="tx1"/>
                </a:solidFill>
                <a:effectLst/>
                <a:latin typeface="+mn-lt"/>
                <a:ea typeface="+mn-ea"/>
                <a:cs typeface="+mn-cs"/>
              </a:rPr>
              <a:t>    C. Mt. Sinai, east of Egypt and at the southern extremity of the Sinai Peninsula, this is where Moses received the Ten Commandments and inaugurated Judaism; </a:t>
            </a:r>
          </a:p>
          <a:p>
            <a:pPr>
              <a:buFontTx/>
              <a:buNone/>
            </a:pPr>
            <a:r>
              <a:rPr lang="en-US" sz="1200" kern="1200" dirty="0">
                <a:solidFill>
                  <a:schemeClr val="tx1"/>
                </a:solidFill>
                <a:effectLst/>
                <a:latin typeface="+mn-lt"/>
                <a:ea typeface="+mn-ea"/>
                <a:cs typeface="+mn-cs"/>
              </a:rPr>
              <a:t>        1. Mt. Sinai is </a:t>
            </a:r>
            <a:r>
              <a:rPr lang="en-US" sz="1200" u="dbl" kern="1200" dirty="0">
                <a:solidFill>
                  <a:schemeClr val="tx1"/>
                </a:solidFill>
                <a:effectLst/>
                <a:latin typeface="+mn-lt"/>
                <a:ea typeface="+mn-ea"/>
                <a:cs typeface="+mn-cs"/>
              </a:rPr>
              <a:t>the southern-most compass point of the Bible world known at that time</a:t>
            </a:r>
            <a:r>
              <a:rPr lang="en-US" sz="1200" kern="1200" dirty="0">
                <a:solidFill>
                  <a:schemeClr val="tx1"/>
                </a:solidFill>
                <a:effectLst/>
                <a:latin typeface="+mn-lt"/>
                <a:ea typeface="+mn-ea"/>
                <a:cs typeface="+mn-cs"/>
              </a:rPr>
              <a:t>.</a:t>
            </a:r>
          </a:p>
          <a:p>
            <a:pPr>
              <a:buFontTx/>
              <a:buNone/>
            </a:pPr>
            <a:r>
              <a:rPr lang="en-US" sz="1200" kern="1200" dirty="0">
                <a:solidFill>
                  <a:schemeClr val="tx1"/>
                </a:solidFill>
                <a:effectLst/>
                <a:latin typeface="+mn-lt"/>
                <a:ea typeface="+mn-ea"/>
                <a:cs typeface="+mn-cs"/>
              </a:rPr>
              <a:t>    D. It may be difficult to imagine, but once Egypt was a vibrant dominating Biblical world power.</a:t>
            </a:r>
          </a:p>
          <a:p>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23</a:t>
            </a:fld>
            <a:endParaRPr lang="en-US"/>
          </a:p>
        </p:txBody>
      </p:sp>
    </p:spTree>
    <p:extLst>
      <p:ext uri="{BB962C8B-B14F-4D97-AF65-F5344CB8AC3E}">
        <p14:creationId xmlns:p14="http://schemas.microsoft.com/office/powerpoint/2010/main" val="1226308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 In Assyria, note the towns of Nineveh on the Tigris River and it’s relationship to Babylon on the Euphrates River.</a:t>
            </a:r>
          </a:p>
          <a:p>
            <a:r>
              <a:rPr lang="en-US" sz="1200" kern="1200" dirty="0">
                <a:solidFill>
                  <a:schemeClr val="tx1"/>
                </a:solidFill>
                <a:effectLst/>
                <a:latin typeface="+mn-lt"/>
                <a:ea typeface="+mn-ea"/>
                <a:cs typeface="+mn-cs"/>
              </a:rPr>
              <a:t>        1. Anciently, the Hittites marshaled a kingdom from the lofty mountains of Turkey,</a:t>
            </a:r>
            <a:r>
              <a:rPr lang="en-US" sz="1200" kern="1200" baseline="0" dirty="0">
                <a:solidFill>
                  <a:schemeClr val="tx1"/>
                </a:solidFill>
                <a:effectLst/>
                <a:latin typeface="+mn-lt"/>
                <a:ea typeface="+mn-ea"/>
                <a:cs typeface="+mn-cs"/>
              </a:rPr>
              <a:t> the capital of which was Hittusa.</a:t>
            </a:r>
          </a:p>
          <a:p>
            <a:r>
              <a:rPr lang="en-US" sz="1200" kern="1200" baseline="0" dirty="0">
                <a:solidFill>
                  <a:schemeClr val="tx1"/>
                </a:solidFill>
                <a:effectLst/>
                <a:latin typeface="+mn-lt"/>
                <a:ea typeface="+mn-ea"/>
                <a:cs typeface="+mn-cs"/>
              </a:rPr>
              <a:t>&gt;&gt;&gt;&gt;&gt;&gt;&gt;&gt;&gt;&gt;&gt;&gt;&gt;&gt;&gt;&gt;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2. The Hittites were hearty warriors who themselves migrated from the Black Sea and Caspian Sea area to Turkey.</a:t>
            </a:r>
          </a:p>
          <a:p>
            <a:r>
              <a:rPr lang="en-US" sz="1200" kern="1200" dirty="0">
                <a:solidFill>
                  <a:schemeClr val="tx1"/>
                </a:solidFill>
                <a:effectLst/>
                <a:latin typeface="+mn-lt"/>
                <a:ea typeface="+mn-ea"/>
                <a:cs typeface="+mn-cs"/>
              </a:rPr>
              <a:t>&gt;&gt;&gt;&gt;&gt;&gt;&gt;&gt;&gt;&gt;&gt;&gt;&gt;&gt;&gt;</a:t>
            </a:r>
          </a:p>
          <a:p>
            <a:r>
              <a:rPr lang="en-US" sz="1200" kern="1200" dirty="0">
                <a:solidFill>
                  <a:schemeClr val="tx1"/>
                </a:solidFill>
                <a:effectLst/>
                <a:latin typeface="+mn-lt"/>
                <a:ea typeface="+mn-ea"/>
                <a:cs typeface="+mn-cs"/>
              </a:rPr>
              <a:t>        3. from which they fought with Babylon (and sacked it) </a:t>
            </a:r>
          </a:p>
          <a:p>
            <a:r>
              <a:rPr lang="en-US" sz="1200" kern="1200" dirty="0">
                <a:solidFill>
                  <a:schemeClr val="tx1"/>
                </a:solidFill>
                <a:effectLst/>
                <a:latin typeface="+mn-lt"/>
                <a:ea typeface="+mn-ea"/>
                <a:cs typeface="+mn-cs"/>
              </a:rPr>
              <a:t>&gt;&gt;&gt;&gt;&gt;&gt;&gt;&gt;&gt;&gt;&gt;&gt;&gt;&gt;&gt;</a:t>
            </a:r>
          </a:p>
          <a:p>
            <a:r>
              <a:rPr lang="en-US" sz="1200" kern="1200" dirty="0">
                <a:solidFill>
                  <a:schemeClr val="tx1"/>
                </a:solidFill>
                <a:effectLst/>
                <a:latin typeface="+mn-lt"/>
                <a:ea typeface="+mn-ea"/>
                <a:cs typeface="+mn-cs"/>
              </a:rPr>
              <a:t>        4. The Hittites fought to a standstill with the Egyptians before they took Canaan for themselves..</a:t>
            </a:r>
          </a:p>
          <a:p>
            <a:r>
              <a:rPr lang="en-US" sz="1200" kern="1200" dirty="0">
                <a:solidFill>
                  <a:schemeClr val="tx1"/>
                </a:solidFill>
                <a:effectLst/>
                <a:latin typeface="+mn-lt"/>
                <a:ea typeface="+mn-ea"/>
                <a:cs typeface="+mn-cs"/>
              </a:rPr>
              <a:t>    B. Much of the Book of Acts chronicles the missionary journeys of the apostle Paul; largely through what today is Turkey.</a:t>
            </a:r>
          </a:p>
          <a:p>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24</a:t>
            </a:fld>
            <a:endParaRPr lang="en-US"/>
          </a:p>
        </p:txBody>
      </p:sp>
    </p:spTree>
    <p:extLst>
      <p:ext uri="{BB962C8B-B14F-4D97-AF65-F5344CB8AC3E}">
        <p14:creationId xmlns:p14="http://schemas.microsoft.com/office/powerpoint/2010/main" val="1765308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 The </a:t>
            </a:r>
            <a:r>
              <a:rPr lang="en-US" dirty="0" err="1"/>
              <a:t>Hittiet</a:t>
            </a:r>
            <a:r>
              <a:rPr lang="en-US" dirty="0"/>
              <a:t> empire</a:t>
            </a:r>
            <a:r>
              <a:rPr lang="en-US" baseline="0" dirty="0"/>
              <a:t> lasted from </a:t>
            </a:r>
            <a:r>
              <a:rPr lang="en-US" dirty="0"/>
              <a:t>1600</a:t>
            </a:r>
            <a:r>
              <a:rPr lang="en-US" baseline="0" dirty="0"/>
              <a:t> – 1200 B.C.</a:t>
            </a:r>
          </a:p>
          <a:p>
            <a:r>
              <a:rPr lang="en-US" sz="1200" u="none" strike="noStrike" kern="1200" dirty="0">
                <a:solidFill>
                  <a:schemeClr val="tx1"/>
                </a:solidFill>
                <a:effectLst/>
                <a:latin typeface="+mn-lt"/>
                <a:ea typeface="+mn-ea"/>
                <a:cs typeface="+mn-cs"/>
              </a:rPr>
              <a:t>        1. The Hittites are thought to have had the first </a:t>
            </a:r>
            <a:r>
              <a:rPr lang="en-US" sz="1200" u="none" strike="noStrike" kern="1200" dirty="0">
                <a:solidFill>
                  <a:schemeClr val="tx1"/>
                </a:solidFill>
                <a:effectLst/>
                <a:latin typeface="+mn-lt"/>
                <a:ea typeface="+mn-ea"/>
                <a:cs typeface="+mn-cs"/>
                <a:hlinkClick r:id="rId3" action="ppaction://hlinkfile"/>
              </a:rPr>
              <a:t>constitutional monarchy</a:t>
            </a:r>
            <a:r>
              <a:rPr lang="en-US" sz="1200" u="none" strike="noStrike" kern="1200" dirty="0">
                <a:solidFill>
                  <a:schemeClr val="tx1"/>
                </a:solidFill>
                <a:effectLst/>
                <a:latin typeface="+mn-lt"/>
                <a:ea typeface="+mn-ea"/>
                <a:cs typeface="+mn-cs"/>
              </a:rPr>
              <a:t>. </a:t>
            </a:r>
          </a:p>
          <a:p>
            <a:r>
              <a:rPr lang="en-US" sz="1200" u="none" strike="noStrike" kern="1200" dirty="0">
                <a:solidFill>
                  <a:schemeClr val="tx1"/>
                </a:solidFill>
                <a:effectLst/>
                <a:latin typeface="+mn-lt"/>
                <a:ea typeface="+mn-ea"/>
                <a:cs typeface="+mn-cs"/>
              </a:rPr>
              <a:t>        2. This consisted of a king, royal family, the </a:t>
            </a:r>
            <a:r>
              <a:rPr lang="en-US" sz="1200" u="none" strike="noStrike" kern="1200" dirty="0" err="1">
                <a:solidFill>
                  <a:schemeClr val="tx1"/>
                </a:solidFill>
                <a:effectLst/>
                <a:latin typeface="+mn-lt"/>
                <a:ea typeface="+mn-ea"/>
                <a:cs typeface="+mn-cs"/>
              </a:rPr>
              <a:t>pankush</a:t>
            </a:r>
            <a:r>
              <a:rPr lang="en-US" sz="1200" u="none" strike="noStrike" kern="1200" dirty="0">
                <a:solidFill>
                  <a:schemeClr val="tx1"/>
                </a:solidFill>
                <a:effectLst/>
                <a:latin typeface="+mn-lt"/>
                <a:ea typeface="+mn-ea"/>
                <a:cs typeface="+mn-cs"/>
              </a:rPr>
              <a:t> (who monitored the king's activities), and an often rebellious aristocracy. </a:t>
            </a:r>
          </a:p>
          <a:p>
            <a:r>
              <a:rPr lang="en-US" sz="1200" u="none" strike="noStrike" kern="1200" dirty="0">
                <a:solidFill>
                  <a:schemeClr val="tx1"/>
                </a:solidFill>
                <a:effectLst/>
                <a:latin typeface="+mn-lt"/>
                <a:ea typeface="+mn-ea"/>
                <a:cs typeface="+mn-cs"/>
              </a:rPr>
              <a:t>        3. The Hittites also made huge advances in legislation and justice. </a:t>
            </a:r>
          </a:p>
          <a:p>
            <a:r>
              <a:rPr lang="en-US" sz="1200" u="none" strike="noStrike" kern="1200" dirty="0">
                <a:solidFill>
                  <a:schemeClr val="tx1"/>
                </a:solidFill>
                <a:effectLst/>
                <a:latin typeface="+mn-lt"/>
                <a:ea typeface="+mn-ea"/>
                <a:cs typeface="+mn-cs"/>
              </a:rPr>
              <a:t>        4. They produced the </a:t>
            </a:r>
            <a:r>
              <a:rPr lang="en-US" sz="1200" u="none" strike="noStrike" kern="1200" dirty="0">
                <a:solidFill>
                  <a:schemeClr val="tx1"/>
                </a:solidFill>
                <a:effectLst/>
                <a:latin typeface="+mn-lt"/>
                <a:ea typeface="+mn-ea"/>
                <a:cs typeface="+mn-cs"/>
                <a:hlinkClick r:id="rId4" action="ppaction://hlinkfile"/>
              </a:rPr>
              <a:t>Hittite laws</a:t>
            </a:r>
            <a:r>
              <a:rPr lang="en-US" sz="1200" u="none" strike="noStrike" kern="1200" dirty="0">
                <a:solidFill>
                  <a:schemeClr val="tx1"/>
                </a:solidFill>
                <a:effectLst/>
                <a:latin typeface="+mn-lt"/>
                <a:ea typeface="+mn-ea"/>
                <a:cs typeface="+mn-cs"/>
              </a:rPr>
              <a:t>. </a:t>
            </a:r>
          </a:p>
          <a:p>
            <a:r>
              <a:rPr lang="en-US" sz="1200" u="none" strike="noStrike" kern="1200" dirty="0">
                <a:solidFill>
                  <a:schemeClr val="tx1"/>
                </a:solidFill>
                <a:effectLst/>
                <a:latin typeface="+mn-lt"/>
                <a:ea typeface="+mn-ea"/>
                <a:cs typeface="+mn-cs"/>
              </a:rPr>
              <a:t>        5. These laws rarely used death as a punishment. For example, the punishment for theft was to pay back the amount stolen.</a:t>
            </a:r>
          </a:p>
          <a:p>
            <a:r>
              <a:rPr lang="en-US" sz="1200" u="none" strike="noStrike" kern="1200" dirty="0">
                <a:solidFill>
                  <a:schemeClr val="tx1"/>
                </a:solidFill>
                <a:effectLst/>
                <a:latin typeface="+mn-lt"/>
                <a:ea typeface="+mn-ea"/>
                <a:cs typeface="+mn-cs"/>
              </a:rPr>
              <a:t>    B. During the 15th century BC, Hittite power fell into obscurity, re-emerging with the reign of </a:t>
            </a:r>
            <a:r>
              <a:rPr lang="en-US" sz="1200" u="none" strike="noStrike" kern="1200" dirty="0" err="1">
                <a:solidFill>
                  <a:schemeClr val="tx1"/>
                </a:solidFill>
                <a:effectLst/>
                <a:latin typeface="+mn-lt"/>
                <a:ea typeface="+mn-ea"/>
                <a:cs typeface="+mn-cs"/>
                <a:hlinkClick r:id="rId5" action="ppaction://hlinkfile"/>
              </a:rPr>
              <a:t>Tudhaliya</a:t>
            </a:r>
            <a:r>
              <a:rPr lang="en-US" sz="1200" u="none" strike="noStrike" kern="1200" dirty="0">
                <a:solidFill>
                  <a:schemeClr val="tx1"/>
                </a:solidFill>
                <a:effectLst/>
                <a:latin typeface="+mn-lt"/>
                <a:ea typeface="+mn-ea"/>
                <a:cs typeface="+mn-cs"/>
                <a:hlinkClick r:id="rId5" action="ppaction://hlinkfile"/>
              </a:rPr>
              <a:t> I</a:t>
            </a:r>
            <a:r>
              <a:rPr lang="en-US" sz="1200" u="none" strike="noStrike" kern="1200" dirty="0">
                <a:solidFill>
                  <a:schemeClr val="tx1"/>
                </a:solidFill>
                <a:effectLst/>
                <a:latin typeface="+mn-lt"/>
                <a:ea typeface="+mn-ea"/>
                <a:cs typeface="+mn-cs"/>
              </a:rPr>
              <a:t> from ca. 1400 BC. </a:t>
            </a:r>
          </a:p>
          <a:p>
            <a:r>
              <a:rPr lang="en-US" sz="1200" u="none" strike="noStrike" kern="1200" dirty="0">
                <a:solidFill>
                  <a:schemeClr val="tx1"/>
                </a:solidFill>
                <a:effectLst/>
                <a:latin typeface="+mn-lt"/>
                <a:ea typeface="+mn-ea"/>
                <a:cs typeface="+mn-cs"/>
              </a:rPr>
              <a:t>        1. Under </a:t>
            </a:r>
            <a:r>
              <a:rPr lang="en-US" sz="1200" u="none" strike="noStrike" kern="1200" dirty="0" err="1">
                <a:solidFill>
                  <a:schemeClr val="tx1"/>
                </a:solidFill>
                <a:effectLst/>
                <a:latin typeface="+mn-lt"/>
                <a:ea typeface="+mn-ea"/>
                <a:cs typeface="+mn-cs"/>
                <a:hlinkClick r:id="rId6" action="ppaction://hlinkfile"/>
              </a:rPr>
              <a:t>Suppiluliuma</a:t>
            </a:r>
            <a:r>
              <a:rPr lang="en-US" sz="1200" u="none" strike="noStrike" kern="1200" dirty="0">
                <a:solidFill>
                  <a:schemeClr val="tx1"/>
                </a:solidFill>
                <a:effectLst/>
                <a:latin typeface="+mn-lt"/>
                <a:ea typeface="+mn-ea"/>
                <a:cs typeface="+mn-cs"/>
                <a:hlinkClick r:id="rId6" action="ppaction://hlinkfile"/>
              </a:rPr>
              <a:t> I</a:t>
            </a:r>
            <a:r>
              <a:rPr lang="en-US" sz="1200" u="none" strike="noStrike" kern="1200" dirty="0">
                <a:solidFill>
                  <a:schemeClr val="tx1"/>
                </a:solidFill>
                <a:effectLst/>
                <a:latin typeface="+mn-lt"/>
                <a:ea typeface="+mn-ea"/>
                <a:cs typeface="+mn-cs"/>
              </a:rPr>
              <a:t> and </a:t>
            </a:r>
            <a:r>
              <a:rPr lang="en-US" sz="1200" u="none" strike="noStrike" kern="1200" dirty="0" err="1">
                <a:solidFill>
                  <a:schemeClr val="tx1"/>
                </a:solidFill>
                <a:effectLst/>
                <a:latin typeface="+mn-lt"/>
                <a:ea typeface="+mn-ea"/>
                <a:cs typeface="+mn-cs"/>
                <a:hlinkClick r:id="rId7" action="ppaction://hlinkfile"/>
              </a:rPr>
              <a:t>Mursili</a:t>
            </a:r>
            <a:r>
              <a:rPr lang="en-US" sz="1200" u="none" strike="noStrike" kern="1200" dirty="0">
                <a:solidFill>
                  <a:schemeClr val="tx1"/>
                </a:solidFill>
                <a:effectLst/>
                <a:latin typeface="+mn-lt"/>
                <a:ea typeface="+mn-ea"/>
                <a:cs typeface="+mn-cs"/>
                <a:hlinkClick r:id="rId7" action="ppaction://hlinkfile"/>
              </a:rPr>
              <a:t> II</a:t>
            </a:r>
            <a:r>
              <a:rPr lang="en-US" sz="1200" u="none" strike="noStrike" kern="1200" dirty="0">
                <a:solidFill>
                  <a:schemeClr val="tx1"/>
                </a:solidFill>
                <a:effectLst/>
                <a:latin typeface="+mn-lt"/>
                <a:ea typeface="+mn-ea"/>
                <a:cs typeface="+mn-cs"/>
              </a:rPr>
              <a:t>, the Empire was extended to most of </a:t>
            </a:r>
            <a:r>
              <a:rPr lang="en-US" sz="1200" u="none" strike="noStrike" kern="1200" dirty="0">
                <a:solidFill>
                  <a:schemeClr val="tx1"/>
                </a:solidFill>
                <a:effectLst/>
                <a:latin typeface="+mn-lt"/>
                <a:ea typeface="+mn-ea"/>
                <a:cs typeface="+mn-cs"/>
                <a:hlinkClick r:id="rId8" action="ppaction://hlinkfile"/>
              </a:rPr>
              <a:t>Anatolia</a:t>
            </a:r>
            <a:r>
              <a:rPr lang="en-US" sz="1200" u="none" strike="noStrike" kern="1200" dirty="0">
                <a:solidFill>
                  <a:schemeClr val="tx1"/>
                </a:solidFill>
                <a:effectLst/>
                <a:latin typeface="+mn-lt"/>
                <a:ea typeface="+mn-ea"/>
                <a:cs typeface="+mn-cs"/>
              </a:rPr>
              <a:t> and parts of </a:t>
            </a:r>
            <a:r>
              <a:rPr lang="en-US" sz="1200" u="none" strike="noStrike" kern="1200" dirty="0">
                <a:solidFill>
                  <a:schemeClr val="tx1"/>
                </a:solidFill>
                <a:effectLst/>
                <a:latin typeface="+mn-lt"/>
                <a:ea typeface="+mn-ea"/>
                <a:cs typeface="+mn-cs"/>
                <a:hlinkClick r:id="rId9" action="ppaction://hlinkfile"/>
              </a:rPr>
              <a:t>Syria</a:t>
            </a:r>
            <a:r>
              <a:rPr lang="en-US" sz="1200" u="none" strike="noStrike" kern="1200" dirty="0">
                <a:solidFill>
                  <a:schemeClr val="tx1"/>
                </a:solidFill>
                <a:effectLst/>
                <a:latin typeface="+mn-lt"/>
                <a:ea typeface="+mn-ea"/>
                <a:cs typeface="+mn-cs"/>
              </a:rPr>
              <a:t> and </a:t>
            </a:r>
            <a:r>
              <a:rPr lang="en-US" sz="1200" u="none" strike="noStrike" kern="1200" dirty="0">
                <a:solidFill>
                  <a:schemeClr val="tx1"/>
                </a:solidFill>
                <a:effectLst/>
                <a:latin typeface="+mn-lt"/>
                <a:ea typeface="+mn-ea"/>
                <a:cs typeface="+mn-cs"/>
                <a:hlinkClick r:id="rId10" action="ppaction://hlinkfile"/>
              </a:rPr>
              <a:t>Canaan</a:t>
            </a:r>
            <a:r>
              <a:rPr lang="en-US" sz="1200" u="none" strike="noStrike" kern="1200" dirty="0">
                <a:solidFill>
                  <a:schemeClr val="tx1"/>
                </a:solidFill>
                <a:effectLst/>
                <a:latin typeface="+mn-lt"/>
                <a:ea typeface="+mn-ea"/>
                <a:cs typeface="+mn-cs"/>
              </a:rPr>
              <a:t>, </a:t>
            </a:r>
          </a:p>
          <a:p>
            <a:r>
              <a:rPr lang="en-US" sz="1200" u="none" strike="noStrike" kern="1200" dirty="0">
                <a:solidFill>
                  <a:schemeClr val="tx1"/>
                </a:solidFill>
                <a:effectLst/>
                <a:latin typeface="+mn-lt"/>
                <a:ea typeface="+mn-ea"/>
                <a:cs typeface="+mn-cs"/>
              </a:rPr>
              <a:t>        2. By 1300 BC the Hittites were bordering on the </a:t>
            </a:r>
            <a:r>
              <a:rPr lang="en-US" sz="1200" u="none" strike="noStrike" kern="1200" dirty="0">
                <a:solidFill>
                  <a:schemeClr val="tx1"/>
                </a:solidFill>
                <a:effectLst/>
                <a:latin typeface="+mn-lt"/>
                <a:ea typeface="+mn-ea"/>
                <a:cs typeface="+mn-cs"/>
                <a:hlinkClick r:id="rId11" action="ppaction://hlinkfile"/>
              </a:rPr>
              <a:t>Egyptian</a:t>
            </a:r>
            <a:r>
              <a:rPr lang="en-US" sz="1200" u="none" strike="noStrike" kern="1200" dirty="0">
                <a:solidFill>
                  <a:schemeClr val="tx1"/>
                </a:solidFill>
                <a:effectLst/>
                <a:latin typeface="+mn-lt"/>
                <a:ea typeface="+mn-ea"/>
                <a:cs typeface="+mn-cs"/>
              </a:rPr>
              <a:t> sphere of influence, leading to the inconclusive </a:t>
            </a:r>
            <a:r>
              <a:rPr lang="en-US" sz="1200" u="none" strike="noStrike" kern="1200" dirty="0">
                <a:solidFill>
                  <a:schemeClr val="tx1"/>
                </a:solidFill>
                <a:effectLst/>
                <a:latin typeface="+mn-lt"/>
                <a:ea typeface="+mn-ea"/>
                <a:cs typeface="+mn-cs"/>
                <a:hlinkClick r:id="rId12" action="ppaction://hlinkfile"/>
              </a:rPr>
              <a:t>Battle of Kadesh</a:t>
            </a:r>
            <a:r>
              <a:rPr lang="en-US" sz="1200" u="none" strike="noStrike" kern="1200" dirty="0">
                <a:solidFill>
                  <a:schemeClr val="tx1"/>
                </a:solidFill>
                <a:effectLst/>
                <a:latin typeface="+mn-lt"/>
                <a:ea typeface="+mn-ea"/>
                <a:cs typeface="+mn-cs"/>
              </a:rPr>
              <a:t> in 1274 BC.</a:t>
            </a:r>
          </a:p>
          <a:p>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25</a:t>
            </a:fld>
            <a:endParaRPr lang="en-US"/>
          </a:p>
        </p:txBody>
      </p:sp>
    </p:spTree>
    <p:extLst>
      <p:ext uri="{BB962C8B-B14F-4D97-AF65-F5344CB8AC3E}">
        <p14:creationId xmlns:p14="http://schemas.microsoft.com/office/powerpoint/2010/main" val="3723427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    A. The Hittites are usually depicted as a people living among the Israelites –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        1. Abraham purchases the Patriarchal burial-plot of Machpelah from "Ephron </a:t>
            </a:r>
            <a:r>
              <a:rPr lang="en-US" sz="1200" u="none" strike="noStrike" kern="1200" dirty="0" err="1">
                <a:solidFill>
                  <a:schemeClr val="tx1"/>
                </a:solidFill>
                <a:effectLst/>
                <a:latin typeface="+mn-lt"/>
                <a:ea typeface="+mn-ea"/>
                <a:cs typeface="+mn-cs"/>
              </a:rPr>
              <a:t>HaChiti</a:t>
            </a:r>
            <a:r>
              <a:rPr lang="en-US" sz="1200" u="none" strike="noStrike" kern="1200" dirty="0">
                <a:solidFill>
                  <a:schemeClr val="tx1"/>
                </a:solidFill>
                <a:effectLst/>
                <a:latin typeface="+mn-lt"/>
                <a:ea typeface="+mn-ea"/>
                <a:cs typeface="+mn-cs"/>
              </a:rPr>
              <a:t>", Ephron the Hittite.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        2. Hittites served as high military officers in </a:t>
            </a:r>
            <a:r>
              <a:rPr lang="en-US" sz="1200" u="none" strike="noStrike" kern="1200" dirty="0">
                <a:solidFill>
                  <a:schemeClr val="tx1"/>
                </a:solidFill>
                <a:effectLst/>
                <a:latin typeface="+mn-lt"/>
                <a:ea typeface="+mn-ea"/>
                <a:cs typeface="+mn-cs"/>
                <a:hlinkClick r:id="rId3" action="ppaction://hlinkfile"/>
              </a:rPr>
              <a:t>David</a:t>
            </a:r>
            <a:r>
              <a:rPr lang="en-US" sz="1200" u="none" strike="noStrike" kern="1200" dirty="0">
                <a:solidFill>
                  <a:schemeClr val="tx1"/>
                </a:solidFill>
                <a:effectLst/>
                <a:latin typeface="+mn-lt"/>
                <a:ea typeface="+mn-ea"/>
                <a:cs typeface="+mn-cs"/>
              </a:rPr>
              <a:t>'s army.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        3. In </a:t>
            </a:r>
            <a:r>
              <a:rPr lang="en-US" sz="1200" b="1" u="none" strike="noStrike" kern="1200" dirty="0">
                <a:solidFill>
                  <a:schemeClr val="tx1"/>
                </a:solidFill>
                <a:effectLst/>
                <a:latin typeface="+mn-lt"/>
                <a:ea typeface="+mn-ea"/>
                <a:cs typeface="+mn-cs"/>
              </a:rPr>
              <a:t>2 Kings 7:6</a:t>
            </a:r>
            <a:r>
              <a:rPr lang="en-US" sz="1200" u="none" strike="noStrike" kern="1200" dirty="0">
                <a:solidFill>
                  <a:schemeClr val="tx1"/>
                </a:solidFill>
                <a:effectLst/>
                <a:latin typeface="+mn-lt"/>
                <a:ea typeface="+mn-ea"/>
                <a:cs typeface="+mn-cs"/>
              </a:rPr>
              <a:t>, however, they are a people with their own kingdoms (the passage refers to "kings" in the plural), apparently located outside geographic Canaan, and sufficiently powerful to put a Syrian army to flight.</a:t>
            </a:r>
            <a:br>
              <a:rPr lang="en-US" sz="1200" u="none" strike="noStrike" kern="1200" dirty="0">
                <a:solidFill>
                  <a:schemeClr val="tx1"/>
                </a:solidFill>
                <a:effectLst/>
                <a:latin typeface="+mn-lt"/>
                <a:ea typeface="+mn-ea"/>
                <a:cs typeface="+mn-cs"/>
              </a:rPr>
            </a:br>
            <a:r>
              <a:rPr lang="en-US" sz="1200" u="none" strike="noStrike" kern="1200" dirty="0">
                <a:solidFill>
                  <a:schemeClr val="tx1"/>
                </a:solidFill>
                <a:effectLst/>
                <a:latin typeface="+mn-lt"/>
                <a:ea typeface="+mn-ea"/>
                <a:cs typeface="+mn-cs"/>
              </a:rPr>
              <a:t>    B</a:t>
            </a:r>
            <a:r>
              <a:rPr lang="en-US" sz="1200" kern="1200" dirty="0">
                <a:solidFill>
                  <a:schemeClr val="tx1"/>
                </a:solidFill>
                <a:effectLst/>
                <a:latin typeface="+mn-lt"/>
                <a:ea typeface="+mn-ea"/>
                <a:cs typeface="+mn-cs"/>
              </a:rPr>
              <a:t>. The ruggedness of Turkey, which still has not been tamed by the modern world, concealed in plain sight the mountain city capital of the Hittites; archaeologists only discovered it in the early </a:t>
            </a:r>
            <a:r>
              <a:rPr lang="en-US" sz="1200" b="1" kern="1200" dirty="0">
                <a:solidFill>
                  <a:schemeClr val="tx1"/>
                </a:solidFill>
                <a:effectLst/>
                <a:latin typeface="+mn-lt"/>
                <a:ea typeface="+mn-ea"/>
                <a:cs typeface="+mn-cs"/>
              </a:rPr>
              <a:t>20th</a:t>
            </a:r>
            <a:r>
              <a:rPr lang="en-US" sz="1200" kern="1200" dirty="0">
                <a:solidFill>
                  <a:schemeClr val="tx1"/>
                </a:solidFill>
                <a:effectLst/>
                <a:latin typeface="+mn-lt"/>
                <a:ea typeface="+mn-ea"/>
                <a:cs typeface="+mn-cs"/>
              </a:rPr>
              <a:t> century.</a:t>
            </a:r>
          </a:p>
          <a:p>
            <a:r>
              <a:rPr lang="en-US" sz="1200" kern="1200" dirty="0">
                <a:solidFill>
                  <a:schemeClr val="tx1"/>
                </a:solidFill>
                <a:effectLst/>
                <a:latin typeface="+mn-lt"/>
                <a:ea typeface="+mn-ea"/>
                <a:cs typeface="+mn-cs"/>
              </a:rPr>
              <a:t>    C. On the border between Turkey and the old Soviet Union, Mt. Ararat where Noah’s Ark came to rest.</a:t>
            </a:r>
          </a:p>
          <a:p>
            <a:r>
              <a:rPr lang="en-US" sz="1200" kern="1200" dirty="0">
                <a:solidFill>
                  <a:schemeClr val="tx1"/>
                </a:solidFill>
                <a:effectLst/>
                <a:latin typeface="+mn-lt"/>
                <a:ea typeface="+mn-ea"/>
                <a:cs typeface="+mn-cs"/>
              </a:rPr>
              <a:t>        1. It is </a:t>
            </a:r>
            <a:r>
              <a:rPr lang="en-US" sz="1200" u="dbl" kern="1200" dirty="0">
                <a:solidFill>
                  <a:schemeClr val="tx1"/>
                </a:solidFill>
                <a:effectLst/>
                <a:latin typeface="+mn-lt"/>
                <a:ea typeface="+mn-ea"/>
                <a:cs typeface="+mn-cs"/>
              </a:rPr>
              <a:t>the northern-most compass point of the known Bible world</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E. It may be hard to believe, but Turkey was once a strong world power.</a:t>
            </a:r>
          </a:p>
          <a:p>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26</a:t>
            </a:fld>
            <a:endParaRPr lang="en-US"/>
          </a:p>
        </p:txBody>
      </p:sp>
    </p:spTree>
    <p:extLst>
      <p:ext uri="{BB962C8B-B14F-4D97-AF65-F5344CB8AC3E}">
        <p14:creationId xmlns:p14="http://schemas.microsoft.com/office/powerpoint/2010/main" val="2908792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VI. Greece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 The Greeks unseated the Persians as rulers of the Bible world in </a:t>
            </a:r>
            <a:r>
              <a:rPr lang="en-US" sz="1200" b="1" kern="1200" dirty="0">
                <a:solidFill>
                  <a:schemeClr val="tx1"/>
                </a:solidFill>
                <a:effectLst/>
                <a:latin typeface="+mn-lt"/>
                <a:ea typeface="+mn-ea"/>
                <a:cs typeface="+mn-cs"/>
              </a:rPr>
              <a:t>333 B.C</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1. Under the leadership of a young man named </a:t>
            </a:r>
            <a:r>
              <a:rPr lang="en-US" sz="1200" b="1" kern="1200" dirty="0">
                <a:solidFill>
                  <a:schemeClr val="tx1"/>
                </a:solidFill>
                <a:effectLst/>
                <a:latin typeface="+mn-lt"/>
                <a:ea typeface="+mn-ea"/>
                <a:cs typeface="+mn-cs"/>
              </a:rPr>
              <a:t>Alexander the Great</a:t>
            </a:r>
            <a:r>
              <a:rPr lang="en-US" sz="1200" kern="1200" dirty="0">
                <a:solidFill>
                  <a:schemeClr val="tx1"/>
                </a:solidFill>
                <a:effectLst/>
                <a:latin typeface="+mn-lt"/>
                <a:ea typeface="+mn-ea"/>
                <a:cs typeface="+mn-cs"/>
              </a:rPr>
              <a:t>, - Greece graduated from numerous warring city-states to a Mega superpower status.</a:t>
            </a:r>
          </a:p>
          <a:p>
            <a:r>
              <a:rPr lang="en-US" sz="1200" kern="1200" dirty="0">
                <a:solidFill>
                  <a:schemeClr val="tx1"/>
                </a:solidFill>
                <a:effectLst/>
                <a:latin typeface="+mn-lt"/>
                <a:ea typeface="+mn-ea"/>
                <a:cs typeface="+mn-cs"/>
              </a:rPr>
              <a:t>        2. Against overwhelming numbers, Alexander the Great conquered the known world in </a:t>
            </a:r>
            <a:r>
              <a:rPr lang="en-US" sz="1200" b="1" kern="1200" dirty="0">
                <a:solidFill>
                  <a:schemeClr val="tx1"/>
                </a:solidFill>
                <a:effectLst/>
                <a:latin typeface="+mn-lt"/>
                <a:ea typeface="+mn-ea"/>
                <a:cs typeface="+mn-cs"/>
              </a:rPr>
              <a:t>11 years.</a:t>
            </a:r>
          </a:p>
          <a:p>
            <a:r>
              <a:rPr lang="en-US" sz="1200" b="0" kern="1200" dirty="0">
                <a:solidFill>
                  <a:schemeClr val="tx1"/>
                </a:solidFill>
                <a:effectLst/>
                <a:latin typeface="+mn-lt"/>
                <a:ea typeface="+mn-ea"/>
                <a:cs typeface="+mn-cs"/>
              </a:rPr>
              <a:t>        3. Stopping </a:t>
            </a:r>
            <a:r>
              <a:rPr lang="en-US" sz="1200" kern="1200" dirty="0">
                <a:solidFill>
                  <a:schemeClr val="tx1"/>
                </a:solidFill>
                <a:effectLst/>
                <a:latin typeface="+mn-lt"/>
                <a:ea typeface="+mn-ea"/>
                <a:cs typeface="+mn-cs"/>
              </a:rPr>
              <a:t>his advance in India - only because his army was reluctant to go further.</a:t>
            </a:r>
          </a:p>
          <a:p>
            <a:r>
              <a:rPr lang="en-US" sz="1200" kern="1200" dirty="0">
                <a:solidFill>
                  <a:schemeClr val="tx1"/>
                </a:solidFill>
                <a:effectLst/>
                <a:latin typeface="+mn-lt"/>
                <a:ea typeface="+mn-ea"/>
                <a:cs typeface="+mn-cs"/>
              </a:rPr>
              <a:t>        4. Alexander the Great died of a disease and a broken heart at the age of </a:t>
            </a:r>
            <a:r>
              <a:rPr lang="en-US" sz="1200" b="1" kern="1200" dirty="0">
                <a:solidFill>
                  <a:schemeClr val="tx1"/>
                </a:solidFill>
                <a:effectLst/>
                <a:latin typeface="+mn-lt"/>
                <a:ea typeface="+mn-ea"/>
                <a:cs typeface="+mn-cs"/>
              </a:rPr>
              <a:t>33</a:t>
            </a:r>
            <a:r>
              <a:rPr lang="en-US" sz="1200" kern="1200" dirty="0">
                <a:solidFill>
                  <a:schemeClr val="tx1"/>
                </a:solidFill>
                <a:effectLst/>
                <a:latin typeface="+mn-lt"/>
                <a:ea typeface="+mn-ea"/>
                <a:cs typeface="+mn-cs"/>
              </a:rPr>
              <a:t> with no more worlds to conquer.</a:t>
            </a:r>
          </a:p>
          <a:p>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27</a:t>
            </a:fld>
            <a:endParaRPr lang="en-US"/>
          </a:p>
        </p:txBody>
      </p:sp>
    </p:spTree>
    <p:extLst>
      <p:ext uri="{BB962C8B-B14F-4D97-AF65-F5344CB8AC3E}">
        <p14:creationId xmlns:p14="http://schemas.microsoft.com/office/powerpoint/2010/main" val="3586262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    A. The quote here is: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u="none" strike="noStrike" kern="1200" dirty="0">
                <a:solidFill>
                  <a:schemeClr val="tx1"/>
                </a:solidFill>
                <a:effectLst/>
                <a:latin typeface="+mn-lt"/>
                <a:ea typeface="+mn-ea"/>
                <a:cs typeface="+mn-cs"/>
              </a:rPr>
              <a:t>I am not afraid of an </a:t>
            </a:r>
            <a:r>
              <a:rPr lang="en-US" sz="1200" i="1" u="sng" strike="noStrike" kern="1200" dirty="0">
                <a:solidFill>
                  <a:schemeClr val="tx1"/>
                </a:solidFill>
                <a:effectLst/>
                <a:latin typeface="+mn-lt"/>
                <a:ea typeface="+mn-ea"/>
                <a:cs typeface="+mn-cs"/>
              </a:rPr>
              <a:t>army of lions</a:t>
            </a:r>
            <a:r>
              <a:rPr lang="en-US" sz="1200" i="1" u="none" strike="noStrike" kern="1200" dirty="0">
                <a:solidFill>
                  <a:schemeClr val="tx1"/>
                </a:solidFill>
                <a:effectLst/>
                <a:latin typeface="+mn-lt"/>
                <a:ea typeface="+mn-ea"/>
                <a:cs typeface="+mn-cs"/>
              </a:rPr>
              <a:t> - led by a sheep; I am afraid of an army of sheep led by a lion. </a:t>
            </a:r>
            <a:r>
              <a:rPr lang="en-US" sz="1200" b="1" i="1"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Alexander the Great</a:t>
            </a:r>
            <a:r>
              <a:rPr lang="en-US" sz="1200" b="1" i="1" u="none" strike="noStrike" kern="1200" dirty="0">
                <a:solidFill>
                  <a:schemeClr val="tx1"/>
                </a:solidFill>
                <a:effectLst/>
                <a:latin typeface="+mn-lt"/>
                <a:ea typeface="+mn-ea"/>
                <a:cs typeface="+mn-cs"/>
              </a:rPr>
              <a:t> </a:t>
            </a:r>
            <a:br>
              <a:rPr lang="en-US" sz="1200" i="1" u="none" strike="noStrike" kern="1200" dirty="0">
                <a:solidFill>
                  <a:schemeClr val="tx1"/>
                </a:solidFill>
                <a:effectLst/>
                <a:latin typeface="+mn-lt"/>
                <a:ea typeface="+mn-ea"/>
                <a:cs typeface="+mn-cs"/>
              </a:rPr>
            </a:br>
            <a:endParaRPr lang="en-US" i="1" dirty="0"/>
          </a:p>
        </p:txBody>
      </p:sp>
      <p:sp>
        <p:nvSpPr>
          <p:cNvPr id="4" name="Slide Number Placeholder 3"/>
          <p:cNvSpPr>
            <a:spLocks noGrp="1"/>
          </p:cNvSpPr>
          <p:nvPr>
            <p:ph type="sldNum" sz="quarter" idx="10"/>
          </p:nvPr>
        </p:nvSpPr>
        <p:spPr/>
        <p:txBody>
          <a:bodyPr/>
          <a:lstStyle/>
          <a:p>
            <a:fld id="{AC10B1BD-7E85-42C4-826E-C168C0F17430}" type="slidenum">
              <a:rPr lang="en-US" smtClean="0"/>
              <a:t>28</a:t>
            </a:fld>
            <a:endParaRPr lang="en-US"/>
          </a:p>
        </p:txBody>
      </p:sp>
    </p:spTree>
    <p:extLst>
      <p:ext uri="{BB962C8B-B14F-4D97-AF65-F5344CB8AC3E}">
        <p14:creationId xmlns:p14="http://schemas.microsoft.com/office/powerpoint/2010/main" val="1946536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 The rise of Greece was foretold in Bible prophecy, </a:t>
            </a:r>
            <a:r>
              <a:rPr lang="en-US" sz="1200" b="1" kern="1200" dirty="0">
                <a:solidFill>
                  <a:schemeClr val="tx1"/>
                </a:solidFill>
                <a:effectLst/>
                <a:latin typeface="+mn-lt"/>
                <a:ea typeface="+mn-ea"/>
                <a:cs typeface="+mn-cs"/>
              </a:rPr>
              <a:t>Dan.2:31-45; 8:21; 10:20; 11:2.</a:t>
            </a:r>
            <a:endParaRPr lang="en-US" sz="1200" kern="1200" dirty="0">
              <a:solidFill>
                <a:schemeClr val="tx1"/>
              </a:solidFill>
              <a:effectLst/>
              <a:latin typeface="+mn-lt"/>
              <a:ea typeface="+mn-ea"/>
              <a:cs typeface="+mn-cs"/>
            </a:endParaRPr>
          </a:p>
          <a:p>
            <a:r>
              <a:rPr lang="en-US" sz="1200" i="1" kern="1200" dirty="0">
                <a:solidFill>
                  <a:schemeClr val="tx1"/>
                </a:solidFill>
                <a:latin typeface="+mn-lt"/>
                <a:ea typeface="+mn-ea"/>
                <a:cs typeface="+mn-cs"/>
              </a:rPr>
              <a:t>And the male goat is the kingdom of Greece. The large horn that is between its eyes is the first king.</a:t>
            </a:r>
            <a:r>
              <a:rPr lang="en-US" sz="1200" i="0" kern="1200" dirty="0">
                <a:solidFill>
                  <a:schemeClr val="tx1"/>
                </a:solidFill>
                <a:latin typeface="+mn-lt"/>
                <a:ea typeface="+mn-ea"/>
                <a:cs typeface="+mn-cs"/>
              </a:rPr>
              <a:t> </a:t>
            </a:r>
            <a:r>
              <a:rPr lang="en-US" sz="1200" b="1" kern="1200" dirty="0">
                <a:solidFill>
                  <a:schemeClr val="tx1"/>
                </a:solidFill>
                <a:latin typeface="+mn-lt"/>
                <a:ea typeface="+mn-ea"/>
                <a:cs typeface="+mn-cs"/>
              </a:rPr>
              <a:t>(Daniel 8:21)</a:t>
            </a:r>
          </a:p>
          <a:p>
            <a:r>
              <a:rPr lang="en-US" sz="1200" i="1" kern="1200" dirty="0">
                <a:solidFill>
                  <a:schemeClr val="tx1"/>
                </a:solidFill>
                <a:latin typeface="+mn-lt"/>
                <a:ea typeface="+mn-ea"/>
                <a:cs typeface="+mn-cs"/>
              </a:rPr>
              <a:t>-------------------------</a:t>
            </a:r>
          </a:p>
          <a:p>
            <a:r>
              <a:rPr lang="en-US" sz="1200" i="1" kern="1200" dirty="0">
                <a:solidFill>
                  <a:schemeClr val="tx1"/>
                </a:solidFill>
                <a:latin typeface="+mn-lt"/>
                <a:ea typeface="+mn-ea"/>
                <a:cs typeface="+mn-cs"/>
              </a:rPr>
              <a:t>Then he said, "Do you know why I have come to you? And now I must return to fight with the prince of Persia; and when I have gone forth, indeed the prince of Greece will come. </a:t>
            </a:r>
            <a:r>
              <a:rPr lang="en-US" sz="1200" b="1" kern="1200" dirty="0">
                <a:solidFill>
                  <a:schemeClr val="tx1"/>
                </a:solidFill>
                <a:latin typeface="+mn-lt"/>
                <a:ea typeface="+mn-ea"/>
                <a:cs typeface="+mn-cs"/>
              </a:rPr>
              <a:t>(Daniel 10:20)</a:t>
            </a:r>
          </a:p>
          <a:p>
            <a:r>
              <a:rPr lang="en-US" sz="1200" i="1" kern="1200" dirty="0">
                <a:solidFill>
                  <a:schemeClr val="tx1"/>
                </a:solidFill>
                <a:latin typeface="+mn-lt"/>
                <a:ea typeface="+mn-ea"/>
                <a:cs typeface="+mn-cs"/>
              </a:rPr>
              <a:t>-------------------------</a:t>
            </a:r>
          </a:p>
          <a:p>
            <a:r>
              <a:rPr lang="en-US" sz="1200" i="1" kern="1200" dirty="0">
                <a:solidFill>
                  <a:schemeClr val="tx1"/>
                </a:solidFill>
                <a:latin typeface="+mn-lt"/>
                <a:ea typeface="+mn-ea"/>
                <a:cs typeface="+mn-cs"/>
              </a:rPr>
              <a:t>And now I will tell you the truth: Behold, three more kings will arise in Persia, and </a:t>
            </a:r>
            <a:r>
              <a:rPr lang="en-US" sz="1200" i="1" u="sng" kern="1200" dirty="0">
                <a:solidFill>
                  <a:schemeClr val="tx1"/>
                </a:solidFill>
                <a:latin typeface="+mn-lt"/>
                <a:ea typeface="+mn-ea"/>
                <a:cs typeface="+mn-cs"/>
              </a:rPr>
              <a:t>the fourth shall be far richer than them all</a:t>
            </a:r>
            <a:r>
              <a:rPr lang="en-US" sz="1200" i="1" kern="1200" dirty="0">
                <a:solidFill>
                  <a:schemeClr val="tx1"/>
                </a:solidFill>
                <a:latin typeface="+mn-lt"/>
                <a:ea typeface="+mn-ea"/>
                <a:cs typeface="+mn-cs"/>
              </a:rPr>
              <a:t>; by his strength, through his riches, he shall stir up all against the realm of Greece. </a:t>
            </a:r>
            <a:r>
              <a:rPr lang="en-US" sz="1200" b="1" kern="1200" dirty="0">
                <a:solidFill>
                  <a:schemeClr val="tx1"/>
                </a:solidFill>
                <a:latin typeface="+mn-lt"/>
                <a:ea typeface="+mn-ea"/>
                <a:cs typeface="+mn-cs"/>
              </a:rPr>
              <a:t>(Daniel 11:2)</a:t>
            </a:r>
          </a:p>
          <a:p>
            <a:pPr rtl="0"/>
            <a:r>
              <a:rPr lang="en-US" sz="1200" kern="1200" dirty="0">
                <a:solidFill>
                  <a:schemeClr val="tx1"/>
                </a:solidFill>
                <a:latin typeface="+mn-lt"/>
                <a:ea typeface="+mn-ea"/>
                <a:cs typeface="+mn-cs"/>
              </a:rPr>
              <a:t>        1. Cambyses, the son of Cyrus.</a:t>
            </a:r>
          </a:p>
          <a:p>
            <a:pPr rtl="0"/>
            <a:r>
              <a:rPr lang="en-US" sz="1200" kern="1200" dirty="0">
                <a:solidFill>
                  <a:schemeClr val="tx1"/>
                </a:solidFill>
                <a:latin typeface="+mn-lt"/>
                <a:ea typeface="+mn-ea"/>
                <a:cs typeface="+mn-cs"/>
              </a:rPr>
              <a:t>        2. </a:t>
            </a:r>
            <a:r>
              <a:rPr lang="en-US" sz="1200" kern="1200" dirty="0" err="1">
                <a:solidFill>
                  <a:schemeClr val="tx1"/>
                </a:solidFill>
                <a:latin typeface="+mn-lt"/>
                <a:ea typeface="+mn-ea"/>
                <a:cs typeface="+mn-cs"/>
              </a:rPr>
              <a:t>Smerdis</a:t>
            </a:r>
            <a:r>
              <a:rPr lang="en-US" sz="1200" kern="1200" dirty="0">
                <a:solidFill>
                  <a:schemeClr val="tx1"/>
                </a:solidFill>
                <a:latin typeface="+mn-lt"/>
                <a:ea typeface="+mn-ea"/>
                <a:cs typeface="+mn-cs"/>
              </a:rPr>
              <a:t>, the Magian, who was an impostor, who pretended to be another son of Cyrus. </a:t>
            </a:r>
          </a:p>
          <a:p>
            <a:pPr rtl="0"/>
            <a:r>
              <a:rPr lang="en-US" sz="1200" kern="1200" dirty="0">
                <a:solidFill>
                  <a:schemeClr val="tx1"/>
                </a:solidFill>
                <a:latin typeface="+mn-lt"/>
                <a:ea typeface="+mn-ea"/>
                <a:cs typeface="+mn-cs"/>
              </a:rPr>
              <a:t>        3. And Darius, the son of </a:t>
            </a:r>
            <a:r>
              <a:rPr lang="en-US" sz="1200" kern="1200" dirty="0" err="1">
                <a:solidFill>
                  <a:schemeClr val="tx1"/>
                </a:solidFill>
                <a:latin typeface="+mn-lt"/>
                <a:ea typeface="+mn-ea"/>
                <a:cs typeface="+mn-cs"/>
              </a:rPr>
              <a:t>Hystaspes</a:t>
            </a:r>
            <a:r>
              <a:rPr lang="en-US" sz="1200" kern="1200" dirty="0">
                <a:solidFill>
                  <a:schemeClr val="tx1"/>
                </a:solidFill>
                <a:latin typeface="+mn-lt"/>
                <a:ea typeface="+mn-ea"/>
                <a:cs typeface="+mn-cs"/>
              </a:rPr>
              <a:t>, who married </a:t>
            </a:r>
            <a:r>
              <a:rPr lang="en-US" sz="1200" kern="1200" dirty="0" err="1">
                <a:solidFill>
                  <a:schemeClr val="tx1"/>
                </a:solidFill>
                <a:latin typeface="+mn-lt"/>
                <a:ea typeface="+mn-ea"/>
                <a:cs typeface="+mn-cs"/>
              </a:rPr>
              <a:t>Mandane</a:t>
            </a:r>
            <a:r>
              <a:rPr lang="en-US" sz="1200" kern="1200" dirty="0">
                <a:solidFill>
                  <a:schemeClr val="tx1"/>
                </a:solidFill>
                <a:latin typeface="+mn-lt"/>
                <a:ea typeface="+mn-ea"/>
                <a:cs typeface="+mn-cs"/>
              </a:rPr>
              <a:t>, the daughter of Cyrus.</a:t>
            </a:r>
          </a:p>
          <a:p>
            <a:pPr rtl="0"/>
            <a:r>
              <a:rPr lang="en-US" sz="1200" kern="1200" dirty="0">
                <a:solidFill>
                  <a:schemeClr val="tx1"/>
                </a:solidFill>
                <a:latin typeface="+mn-lt"/>
                <a:ea typeface="+mn-ea"/>
                <a:cs typeface="+mn-cs"/>
              </a:rPr>
              <a:t>    B. Cambyses reigned seven years and five months; and </a:t>
            </a:r>
            <a:r>
              <a:rPr lang="en-US" sz="1200" kern="1200" dirty="0" err="1">
                <a:solidFill>
                  <a:schemeClr val="tx1"/>
                </a:solidFill>
                <a:latin typeface="+mn-lt"/>
                <a:ea typeface="+mn-ea"/>
                <a:cs typeface="+mn-cs"/>
              </a:rPr>
              <a:t>Smerdis</a:t>
            </a:r>
            <a:r>
              <a:rPr lang="en-US" sz="1200" kern="1200" dirty="0">
                <a:solidFill>
                  <a:schemeClr val="tx1"/>
                </a:solidFill>
                <a:latin typeface="+mn-lt"/>
                <a:ea typeface="+mn-ea"/>
                <a:cs typeface="+mn-cs"/>
              </a:rPr>
              <a:t> reigned only seven months after that; and Darius </a:t>
            </a:r>
            <a:r>
              <a:rPr lang="en-US" sz="1200" kern="1200" dirty="0" err="1">
                <a:solidFill>
                  <a:schemeClr val="tx1"/>
                </a:solidFill>
                <a:latin typeface="+mn-lt"/>
                <a:ea typeface="+mn-ea"/>
                <a:cs typeface="+mn-cs"/>
              </a:rPr>
              <a:t>Hystaspes</a:t>
            </a:r>
            <a:r>
              <a:rPr lang="en-US" sz="1200" kern="1200" dirty="0">
                <a:solidFill>
                  <a:schemeClr val="tx1"/>
                </a:solidFill>
                <a:latin typeface="+mn-lt"/>
                <a:ea typeface="+mn-ea"/>
                <a:cs typeface="+mn-cs"/>
              </a:rPr>
              <a:t> reigned thirty-six years later.</a:t>
            </a:r>
          </a:p>
          <a:p>
            <a:pPr rtl="0"/>
            <a:r>
              <a:rPr lang="en-US" sz="1200" b="0" i="0" kern="1200" dirty="0">
                <a:solidFill>
                  <a:schemeClr val="tx1"/>
                </a:solidFill>
                <a:latin typeface="+mn-lt"/>
                <a:ea typeface="+mn-ea"/>
                <a:cs typeface="+mn-cs"/>
              </a:rPr>
              <a:t>        1. </a:t>
            </a:r>
            <a:r>
              <a:rPr lang="en-US" sz="1200" b="1" i="1" kern="1200" dirty="0">
                <a:solidFill>
                  <a:schemeClr val="tx1"/>
                </a:solidFill>
                <a:latin typeface="+mn-lt"/>
                <a:ea typeface="+mn-ea"/>
                <a:cs typeface="+mn-cs"/>
              </a:rPr>
              <a:t>The fourth shall be far richer than they all </a:t>
            </a:r>
            <a:r>
              <a:rPr lang="en-US" sz="1200" b="1" kern="1200" dirty="0">
                <a:solidFill>
                  <a:schemeClr val="tx1"/>
                </a:solidFill>
                <a:latin typeface="+mn-lt"/>
                <a:ea typeface="+mn-ea"/>
                <a:cs typeface="+mn-cs"/>
              </a:rPr>
              <a:t>- </a:t>
            </a:r>
            <a:r>
              <a:rPr lang="en-US" sz="1200" b="0" kern="1200" dirty="0">
                <a:solidFill>
                  <a:schemeClr val="tx1"/>
                </a:solidFill>
                <a:latin typeface="+mn-lt"/>
                <a:ea typeface="+mn-ea"/>
                <a:cs typeface="+mn-cs"/>
              </a:rPr>
              <a:t>This was Xerxes, the son of Darius, of whom Justin says. “He had so great an abundance of riches in his kingdom, that although rivers were dried up by his numerous armies, yet his wealth remained unexhausted.”</a:t>
            </a:r>
          </a:p>
          <a:p>
            <a:pPr rtl="0"/>
            <a:endParaRPr lang="en-US" sz="1200" b="0" kern="1200" dirty="0">
              <a:solidFill>
                <a:schemeClr val="tx1"/>
              </a:solidFill>
              <a:latin typeface="+mn-lt"/>
              <a:ea typeface="+mn-ea"/>
              <a:cs typeface="+mn-cs"/>
            </a:endParaRPr>
          </a:p>
          <a:p>
            <a:pPr rtl="0"/>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C10B1BD-7E85-42C4-826E-C168C0F17430}" type="slidenum">
              <a:rPr lang="en-US" smtClean="0"/>
              <a:t>29</a:t>
            </a:fld>
            <a:endParaRPr lang="en-US"/>
          </a:p>
        </p:txBody>
      </p:sp>
    </p:spTree>
    <p:extLst>
      <p:ext uri="{BB962C8B-B14F-4D97-AF65-F5344CB8AC3E}">
        <p14:creationId xmlns:p14="http://schemas.microsoft.com/office/powerpoint/2010/main" val="24742820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1. Greece gave the world its </a:t>
            </a:r>
            <a:r>
              <a:rPr lang="en-US" sz="1200" u="sng" kern="1200" dirty="0">
                <a:solidFill>
                  <a:schemeClr val="tx1"/>
                </a:solidFill>
                <a:effectLst/>
                <a:latin typeface="+mn-lt"/>
                <a:ea typeface="+mn-ea"/>
                <a:cs typeface="+mn-cs"/>
              </a:rPr>
              <a:t>Greek culture</a:t>
            </a:r>
            <a:r>
              <a:rPr lang="en-US" sz="1200" kern="1200" dirty="0">
                <a:solidFill>
                  <a:schemeClr val="tx1"/>
                </a:solidFill>
                <a:effectLst/>
                <a:latin typeface="+mn-lt"/>
                <a:ea typeface="+mn-ea"/>
                <a:cs typeface="+mn-cs"/>
              </a:rPr>
              <a:t>, including a </a:t>
            </a:r>
            <a:r>
              <a:rPr lang="en-US" sz="1200" u="sng" kern="1200" dirty="0">
                <a:solidFill>
                  <a:schemeClr val="tx1"/>
                </a:solidFill>
                <a:effectLst/>
                <a:latin typeface="+mn-lt"/>
                <a:ea typeface="+mn-ea"/>
                <a:cs typeface="+mn-cs"/>
              </a:rPr>
              <a:t>universal language</a:t>
            </a:r>
            <a:r>
              <a:rPr lang="en-US" sz="1200" kern="1200" dirty="0">
                <a:solidFill>
                  <a:schemeClr val="tx1"/>
                </a:solidFill>
                <a:effectLst/>
                <a:latin typeface="+mn-lt"/>
                <a:ea typeface="+mn-ea"/>
                <a:cs typeface="+mn-cs"/>
              </a:rPr>
              <a:t>, in which later the New Testament was written.</a:t>
            </a:r>
          </a:p>
          <a:p>
            <a:r>
              <a:rPr lang="en-US" sz="1200" kern="1200" dirty="0">
                <a:solidFill>
                  <a:schemeClr val="tx1"/>
                </a:solidFill>
                <a:effectLst/>
                <a:latin typeface="+mn-lt"/>
                <a:ea typeface="+mn-ea"/>
                <a:cs typeface="+mn-cs"/>
              </a:rPr>
              <a:t>    2. Archaeological sites pepper Greece today and many of its ruins remain above ground as they do in Athens and Corinth; they are still impressive.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3. Greece was once a world superpower and brought in one language used in all nations.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4. As we later learned was required by God for the Biblical understanding of the world.</a:t>
            </a:r>
          </a:p>
          <a:p>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30</a:t>
            </a:fld>
            <a:endParaRPr lang="en-US"/>
          </a:p>
        </p:txBody>
      </p:sp>
    </p:spTree>
    <p:extLst>
      <p:ext uri="{BB962C8B-B14F-4D97-AF65-F5344CB8AC3E}">
        <p14:creationId xmlns:p14="http://schemas.microsoft.com/office/powerpoint/2010/main" val="3405086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VII. Rome</a:t>
            </a:r>
          </a:p>
          <a:p>
            <a:pPr marL="0" indent="0">
              <a:buFontTx/>
              <a:buNone/>
            </a:pPr>
            <a:r>
              <a:rPr lang="en-US" sz="1200" kern="1200" dirty="0">
                <a:solidFill>
                  <a:schemeClr val="tx1"/>
                </a:solidFill>
                <a:effectLst/>
                <a:latin typeface="+mn-lt"/>
                <a:ea typeface="+mn-ea"/>
                <a:cs typeface="+mn-cs"/>
              </a:rPr>
              <a:t>    A. Rome was built on seven hills in Italy, it rose to dominate the known world at it’s time, </a:t>
            </a:r>
          </a:p>
          <a:p>
            <a:pPr marL="0" indent="0">
              <a:buFontTx/>
              <a:buNone/>
            </a:pPr>
            <a:r>
              <a:rPr lang="en-US" sz="1200" kern="1200" dirty="0">
                <a:solidFill>
                  <a:schemeClr val="tx1"/>
                </a:solidFill>
                <a:effectLst/>
                <a:latin typeface="+mn-lt"/>
                <a:ea typeface="+mn-ea"/>
                <a:cs typeface="+mn-cs"/>
              </a:rPr>
              <a:t>        1. And it has survived longer than any other superpower the world has known (</a:t>
            </a:r>
            <a:r>
              <a:rPr lang="en-US" sz="1200" b="1" kern="1200" dirty="0">
                <a:solidFill>
                  <a:schemeClr val="tx1"/>
                </a:solidFill>
                <a:effectLst/>
                <a:latin typeface="+mn-lt"/>
                <a:ea typeface="+mn-ea"/>
                <a:cs typeface="+mn-cs"/>
              </a:rPr>
              <a:t>753 B.C.476 A.D</a:t>
            </a:r>
            <a:r>
              <a:rPr lang="en-US" sz="1200" kern="1200" dirty="0">
                <a:solidFill>
                  <a:schemeClr val="tx1"/>
                </a:solidFill>
                <a:effectLst/>
                <a:latin typeface="+mn-lt"/>
                <a:ea typeface="+mn-ea"/>
                <a:cs typeface="+mn-cs"/>
              </a:rPr>
              <a:t>. – </a:t>
            </a:r>
            <a:r>
              <a:rPr lang="en-US" sz="1200" b="1" kern="1200" dirty="0">
                <a:solidFill>
                  <a:schemeClr val="tx1"/>
                </a:solidFill>
                <a:effectLst/>
                <a:latin typeface="+mn-lt"/>
                <a:ea typeface="+mn-ea"/>
                <a:cs typeface="+mn-cs"/>
              </a:rPr>
              <a:t>1,229 years</a:t>
            </a:r>
            <a:r>
              <a:rPr lang="en-US" sz="1200" kern="1200" dirty="0">
                <a:solidFill>
                  <a:schemeClr val="tx1"/>
                </a:solidFill>
                <a:effectLst/>
                <a:latin typeface="+mn-lt"/>
                <a:ea typeface="+mn-ea"/>
                <a:cs typeface="+mn-cs"/>
              </a:rPr>
              <a:t>).</a:t>
            </a:r>
          </a:p>
          <a:p>
            <a:pPr marL="0" indent="0">
              <a:buFontTx/>
              <a:buNone/>
            </a:pPr>
            <a:endParaRPr lang="en-US" sz="1200" kern="1200" dirty="0">
              <a:solidFill>
                <a:schemeClr val="tx1"/>
              </a:solidFill>
              <a:effectLst/>
              <a:latin typeface="+mn-lt"/>
              <a:ea typeface="+mn-ea"/>
              <a:cs typeface="+mn-cs"/>
            </a:endParaRPr>
          </a:p>
          <a:p>
            <a:pPr marL="0" indent="0">
              <a:buNone/>
            </a:pPr>
            <a:endParaRPr lang="en-US" sz="1200" kern="1200" dirty="0">
              <a:solidFill>
                <a:schemeClr val="tx1"/>
              </a:solidFill>
              <a:effectLst/>
              <a:latin typeface="+mn-lt"/>
              <a:ea typeface="+mn-ea"/>
              <a:cs typeface="+mn-cs"/>
            </a:endParaRPr>
          </a:p>
          <a:p>
            <a:pPr mar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10B1BD-7E85-42C4-826E-C168C0F17430}" type="slidenum">
              <a:rPr lang="en-US" smtClean="0"/>
              <a:t>31</a:t>
            </a:fld>
            <a:endParaRPr lang="en-US"/>
          </a:p>
        </p:txBody>
      </p:sp>
    </p:spTree>
    <p:extLst>
      <p:ext uri="{BB962C8B-B14F-4D97-AF65-F5344CB8AC3E}">
        <p14:creationId xmlns:p14="http://schemas.microsoft.com/office/powerpoint/2010/main" val="455206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US" sz="1200" kern="1200" dirty="0">
                <a:solidFill>
                  <a:schemeClr val="tx1"/>
                </a:solidFill>
                <a:effectLst/>
                <a:latin typeface="+mn-lt"/>
                <a:ea typeface="+mn-ea"/>
                <a:cs typeface="+mn-cs"/>
              </a:rPr>
              <a:t>    1. The Bible world extends from the Persia Gulf in the southeast to the city of Rome in the northwest, </a:t>
            </a:r>
          </a:p>
          <a:p>
            <a:pPr marL="0" indent="0">
              <a:buFontTx/>
              <a:buNone/>
            </a:pPr>
            <a:r>
              <a:rPr lang="en-US" sz="1200" kern="1200" dirty="0">
                <a:solidFill>
                  <a:schemeClr val="tx1"/>
                </a:solidFill>
                <a:effectLst/>
                <a:latin typeface="+mn-lt"/>
                <a:ea typeface="+mn-ea"/>
                <a:cs typeface="+mn-cs"/>
              </a:rPr>
              <a:t>&gt;&gt;&gt;&gt;&gt;&gt;&gt;&gt;&gt;&gt;&gt;&gt;&gt;&gt;&gt;&gt;&gt;&gt;&gt;&gt;&gt;&gt;&gt;&gt;&gt;&gt;&gt;&gt;&gt;</a:t>
            </a:r>
          </a:p>
          <a:p>
            <a:pPr marL="0" indent="0">
              <a:buFontTx/>
              <a:buNone/>
            </a:pPr>
            <a:r>
              <a:rPr lang="en-US" sz="1200" kern="1200" dirty="0">
                <a:solidFill>
                  <a:schemeClr val="tx1"/>
                </a:solidFill>
                <a:effectLst/>
                <a:latin typeface="+mn-lt"/>
                <a:ea typeface="+mn-ea"/>
                <a:cs typeface="+mn-cs"/>
              </a:rPr>
              <a:t>    2. And from Mt. Sinai in the south to Mt. Ararat in the north.</a:t>
            </a:r>
          </a:p>
          <a:p>
            <a:pPr marL="0" indent="0">
              <a:buFontTx/>
              <a:buNone/>
            </a:pPr>
            <a:r>
              <a:rPr lang="en-US" sz="1200" kern="1200" dirty="0">
                <a:solidFill>
                  <a:schemeClr val="tx1"/>
                </a:solidFill>
                <a:effectLst/>
                <a:latin typeface="+mn-lt"/>
                <a:ea typeface="+mn-ea"/>
                <a:cs typeface="+mn-cs"/>
              </a:rPr>
              <a:t>&gt;&gt;&gt;&gt;&gt;&gt;&gt;&gt;&gt;&gt;&gt;&gt;&gt;&gt;&gt;&gt;&gt;&gt;&gt;&gt;&gt;</a:t>
            </a:r>
          </a:p>
          <a:p>
            <a:pPr marL="0" indent="0">
              <a:buFontTx/>
              <a:buNone/>
            </a:pPr>
            <a:r>
              <a:rPr lang="en-US" sz="1200" kern="1200" dirty="0">
                <a:solidFill>
                  <a:schemeClr val="tx1"/>
                </a:solidFill>
                <a:effectLst/>
                <a:latin typeface="+mn-lt"/>
                <a:ea typeface="+mn-ea"/>
                <a:cs typeface="+mn-cs"/>
              </a:rPr>
              <a:t>        a. The Bible world, then, is about </a:t>
            </a:r>
            <a:r>
              <a:rPr lang="en-US" sz="1200" b="1" kern="1200" dirty="0">
                <a:solidFill>
                  <a:schemeClr val="tx1"/>
                </a:solidFill>
                <a:effectLst/>
                <a:latin typeface="+mn-lt"/>
                <a:ea typeface="+mn-ea"/>
                <a:cs typeface="+mn-cs"/>
              </a:rPr>
              <a:t>2,200 miles</a:t>
            </a:r>
            <a:r>
              <a:rPr lang="en-US" sz="1200" kern="1200" dirty="0">
                <a:solidFill>
                  <a:schemeClr val="tx1"/>
                </a:solidFill>
                <a:effectLst/>
                <a:latin typeface="+mn-lt"/>
                <a:ea typeface="+mn-ea"/>
                <a:cs typeface="+mn-cs"/>
              </a:rPr>
              <a:t> from east to west and about </a:t>
            </a:r>
            <a:r>
              <a:rPr lang="en-US" sz="1200" b="1" kern="1200" dirty="0">
                <a:solidFill>
                  <a:schemeClr val="tx1"/>
                </a:solidFill>
                <a:effectLst/>
                <a:latin typeface="+mn-lt"/>
                <a:ea typeface="+mn-ea"/>
                <a:cs typeface="+mn-cs"/>
              </a:rPr>
              <a:t>900 miles</a:t>
            </a:r>
            <a:r>
              <a:rPr lang="en-US" sz="1200" kern="1200" dirty="0">
                <a:solidFill>
                  <a:schemeClr val="tx1"/>
                </a:solidFill>
                <a:effectLst/>
                <a:latin typeface="+mn-lt"/>
                <a:ea typeface="+mn-ea"/>
                <a:cs typeface="+mn-cs"/>
              </a:rPr>
              <a:t> from north to south. </a:t>
            </a:r>
          </a:p>
          <a:p>
            <a:pPr marL="0" indent="0">
              <a:buFontTx/>
              <a:buNone/>
            </a:pPr>
            <a:r>
              <a:rPr lang="en-US" sz="1200" kern="1200" dirty="0">
                <a:solidFill>
                  <a:schemeClr val="tx1"/>
                </a:solidFill>
                <a:effectLst/>
                <a:latin typeface="+mn-lt"/>
                <a:ea typeface="+mn-ea"/>
                <a:cs typeface="+mn-cs"/>
              </a:rPr>
              <a:t>            1.) Just shy of 2 million square miles.</a:t>
            </a:r>
          </a:p>
          <a:p>
            <a:pPr>
              <a:buFontTx/>
              <a:buNone/>
            </a:pPr>
            <a:r>
              <a:rPr lang="en-US" sz="1200" kern="1200" dirty="0">
                <a:solidFill>
                  <a:schemeClr val="tx1"/>
                </a:solidFill>
                <a:effectLst/>
                <a:latin typeface="+mn-lt"/>
                <a:ea typeface="+mn-ea"/>
                <a:cs typeface="+mn-cs"/>
              </a:rPr>
              <a:t>        b. The width of the Bible world, including the vast Mediterranean Sea, comprises about </a:t>
            </a:r>
            <a:r>
              <a:rPr lang="en-US" sz="1200" b="1" kern="1200" dirty="0">
                <a:solidFill>
                  <a:schemeClr val="tx1"/>
                </a:solidFill>
                <a:effectLst/>
                <a:latin typeface="+mn-lt"/>
                <a:ea typeface="+mn-ea"/>
                <a:cs typeface="+mn-cs"/>
              </a:rPr>
              <a:t>2/3</a:t>
            </a:r>
            <a:r>
              <a:rPr lang="en-US" sz="1200" kern="1200" dirty="0">
                <a:solidFill>
                  <a:schemeClr val="tx1"/>
                </a:solidFill>
                <a:effectLst/>
                <a:latin typeface="+mn-lt"/>
                <a:ea typeface="+mn-ea"/>
                <a:cs typeface="+mn-cs"/>
              </a:rPr>
              <a:t> the width of the continental United States.</a:t>
            </a:r>
          </a:p>
          <a:p>
            <a:pPr>
              <a:buFontTx/>
              <a:buNone/>
            </a:pPr>
            <a:r>
              <a:rPr lang="en-US" sz="1200" kern="1200" dirty="0">
                <a:solidFill>
                  <a:schemeClr val="tx1"/>
                </a:solidFill>
                <a:effectLst/>
                <a:latin typeface="+mn-lt"/>
                <a:ea typeface="+mn-ea"/>
                <a:cs typeface="+mn-cs"/>
              </a:rPr>
              <a:t>&gt;&gt;&gt;&gt;&gt;&gt;&gt;&gt;&gt;&gt;&gt;&gt;&gt;&gt;&gt;&gt;&gt;&gt;&gt;&gt;&gt;</a:t>
            </a:r>
          </a:p>
          <a:p>
            <a:pPr>
              <a:buFontTx/>
              <a:buNone/>
            </a:pPr>
            <a:r>
              <a:rPr lang="en-US" sz="1200" kern="1200" dirty="0">
                <a:solidFill>
                  <a:schemeClr val="tx1"/>
                </a:solidFill>
                <a:effectLst/>
                <a:latin typeface="+mn-lt"/>
                <a:ea typeface="+mn-ea"/>
                <a:cs typeface="+mn-cs"/>
              </a:rPr>
              <a:t>        c. The height of the Bible lands is about </a:t>
            </a:r>
            <a:r>
              <a:rPr lang="en-US" sz="1200" b="1" kern="1200" dirty="0">
                <a:solidFill>
                  <a:schemeClr val="tx1"/>
                </a:solidFill>
                <a:effectLst/>
                <a:latin typeface="+mn-lt"/>
                <a:ea typeface="+mn-ea"/>
                <a:cs typeface="+mn-cs"/>
              </a:rPr>
              <a:t>2/3</a:t>
            </a:r>
            <a:r>
              <a:rPr lang="en-US" sz="1200" kern="1200" dirty="0">
                <a:solidFill>
                  <a:schemeClr val="tx1"/>
                </a:solidFill>
                <a:effectLst/>
                <a:latin typeface="+mn-lt"/>
                <a:ea typeface="+mn-ea"/>
                <a:cs typeface="+mn-cs"/>
              </a:rPr>
              <a:t> the distance between the Mexican and Canadian borders. </a:t>
            </a:r>
          </a:p>
          <a:p>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4</a:t>
            </a:fld>
            <a:endParaRPr lang="en-US"/>
          </a:p>
        </p:txBody>
      </p:sp>
    </p:spTree>
    <p:extLst>
      <p:ext uri="{BB962C8B-B14F-4D97-AF65-F5344CB8AC3E}">
        <p14:creationId xmlns:p14="http://schemas.microsoft.com/office/powerpoint/2010/main" val="2432409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1. Consequently, because of its long history as well as what remains above ground, Rome is obviously a town of archaeological significance.</a:t>
            </a:r>
          </a:p>
          <a:p>
            <a:r>
              <a:rPr lang="en-US" sz="1200" kern="1200" dirty="0">
                <a:solidFill>
                  <a:schemeClr val="tx1"/>
                </a:solidFill>
                <a:effectLst/>
                <a:latin typeface="+mn-lt"/>
                <a:ea typeface="+mn-ea"/>
                <a:cs typeface="+mn-cs"/>
              </a:rPr>
              <a:t>    2. The Arch of Titus that commemorates the destruction of Jerusalem, the Coliseum, and the catacombs remain as prominent items of archaeological interest.</a:t>
            </a:r>
          </a:p>
          <a:p>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32</a:t>
            </a:fld>
            <a:endParaRPr lang="en-US"/>
          </a:p>
        </p:txBody>
      </p:sp>
    </p:spTree>
    <p:extLst>
      <p:ext uri="{BB962C8B-B14F-4D97-AF65-F5344CB8AC3E}">
        <p14:creationId xmlns:p14="http://schemas.microsoft.com/office/powerpoint/2010/main" val="3147186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1. Inside the Arch</a:t>
            </a:r>
            <a:r>
              <a:rPr lang="en-US" baseline="0" dirty="0"/>
              <a:t> of Titus, is the relief of the Sacking of Jerusalem.</a:t>
            </a:r>
          </a:p>
          <a:p>
            <a:r>
              <a:rPr lang="en-US" baseline="0" dirty="0"/>
              <a:t>    2. Notice the size of the Temple Candlestick.</a:t>
            </a:r>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33</a:t>
            </a:fld>
            <a:endParaRPr lang="en-US"/>
          </a:p>
        </p:txBody>
      </p:sp>
    </p:spTree>
    <p:extLst>
      <p:ext uri="{BB962C8B-B14F-4D97-AF65-F5344CB8AC3E}">
        <p14:creationId xmlns:p14="http://schemas.microsoft.com/office/powerpoint/2010/main" val="2504717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1. Relief showing the sacking of Jerusalem on the arch of Titus.</a:t>
            </a:r>
          </a:p>
        </p:txBody>
      </p:sp>
      <p:sp>
        <p:nvSpPr>
          <p:cNvPr id="4" name="Slide Number Placeholder 3"/>
          <p:cNvSpPr>
            <a:spLocks noGrp="1"/>
          </p:cNvSpPr>
          <p:nvPr>
            <p:ph type="sldNum" sz="quarter" idx="10"/>
          </p:nvPr>
        </p:nvSpPr>
        <p:spPr/>
        <p:txBody>
          <a:bodyPr/>
          <a:lstStyle/>
          <a:p>
            <a:fld id="{AC10B1BD-7E85-42C4-826E-C168C0F17430}" type="slidenum">
              <a:rPr lang="en-US" smtClean="0"/>
              <a:t>34</a:t>
            </a:fld>
            <a:endParaRPr lang="en-US"/>
          </a:p>
        </p:txBody>
      </p:sp>
    </p:spTree>
    <p:extLst>
      <p:ext uri="{BB962C8B-B14F-4D97-AF65-F5344CB8AC3E}">
        <p14:creationId xmlns:p14="http://schemas.microsoft.com/office/powerpoint/2010/main" val="2526862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1. Rome provided the most reliable transportation system of highways throughout its empire, granting rapid access to all parts of the know provinces.</a:t>
            </a:r>
          </a:p>
          <a:p>
            <a:r>
              <a:rPr lang="en-US" sz="1200" kern="1200" dirty="0">
                <a:solidFill>
                  <a:schemeClr val="tx1"/>
                </a:solidFill>
                <a:effectLst/>
                <a:latin typeface="+mn-lt"/>
                <a:ea typeface="+mn-ea"/>
                <a:cs typeface="+mn-cs"/>
              </a:rPr>
              <a:t>    2. Jesus was born, lived, and died during the reign of the Roman Empire.</a:t>
            </a:r>
          </a:p>
          <a:p>
            <a:r>
              <a:rPr lang="en-US" sz="1200" kern="1200" dirty="0">
                <a:solidFill>
                  <a:schemeClr val="tx1"/>
                </a:solidFill>
                <a:effectLst/>
                <a:latin typeface="+mn-lt"/>
                <a:ea typeface="+mn-ea"/>
                <a:cs typeface="+mn-cs"/>
              </a:rPr>
              <a:t>        a. The early church began and functioned while Rome ruled the Mediterranean world and beyond.</a:t>
            </a:r>
          </a:p>
          <a:p>
            <a:r>
              <a:rPr lang="en-US" sz="1200" kern="1200" dirty="0">
                <a:solidFill>
                  <a:schemeClr val="tx1"/>
                </a:solidFill>
                <a:effectLst/>
                <a:latin typeface="+mn-lt"/>
                <a:ea typeface="+mn-ea"/>
                <a:cs typeface="+mn-cs"/>
              </a:rPr>
              <a:t>    3 There was a church of Christ in Rome to which the apostle Paul penned an epistle.</a:t>
            </a:r>
          </a:p>
          <a:p>
            <a:r>
              <a:rPr lang="en-US" sz="1200" kern="1200" dirty="0">
                <a:solidFill>
                  <a:schemeClr val="tx1"/>
                </a:solidFill>
                <a:effectLst/>
                <a:latin typeface="+mn-lt"/>
                <a:ea typeface="+mn-ea"/>
                <a:cs typeface="+mn-cs"/>
              </a:rPr>
              <a:t>    4. Italy was once the worlds greatest and longest lasting power.</a:t>
            </a:r>
          </a:p>
          <a:p>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35</a:t>
            </a:fld>
            <a:endParaRPr lang="en-US"/>
          </a:p>
        </p:txBody>
      </p:sp>
    </p:spTree>
    <p:extLst>
      <p:ext uri="{BB962C8B-B14F-4D97-AF65-F5344CB8AC3E}">
        <p14:creationId xmlns:p14="http://schemas.microsoft.com/office/powerpoint/2010/main" val="3869721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B. Rome marks </a:t>
            </a:r>
            <a:r>
              <a:rPr lang="en-US" sz="1200" u="dbl" kern="1200" dirty="0">
                <a:solidFill>
                  <a:schemeClr val="tx1"/>
                </a:solidFill>
                <a:effectLst/>
                <a:latin typeface="+mn-lt"/>
                <a:ea typeface="+mn-ea"/>
                <a:cs typeface="+mn-cs"/>
              </a:rPr>
              <a:t>the western-most compass point of the Bible world</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1. Rome is of primary biblical importance because it pertains to the establishment of Christianity and the Lord’s church, </a:t>
            </a:r>
            <a:r>
              <a:rPr lang="en-US" sz="1200" b="1" kern="1200" dirty="0">
                <a:solidFill>
                  <a:schemeClr val="tx1"/>
                </a:solidFill>
                <a:effectLst/>
                <a:latin typeface="+mn-lt"/>
                <a:ea typeface="+mn-ea"/>
                <a:cs typeface="+mn-cs"/>
              </a:rPr>
              <a:t>Dan. 2:31-45; Acts 2:1-47</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36</a:t>
            </a:fld>
            <a:endParaRPr lang="en-US"/>
          </a:p>
        </p:txBody>
      </p:sp>
    </p:spTree>
    <p:extLst>
      <p:ext uri="{BB962C8B-B14F-4D97-AF65-F5344CB8AC3E}">
        <p14:creationId xmlns:p14="http://schemas.microsoft.com/office/powerpoint/2010/main" val="2812888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    A. </a:t>
            </a:r>
            <a:r>
              <a:rPr lang="en-US" sz="1200" b="1" kern="1200" dirty="0">
                <a:solidFill>
                  <a:schemeClr val="tx1"/>
                </a:solidFill>
                <a:effectLst/>
                <a:latin typeface="+mn-lt"/>
                <a:ea typeface="+mn-ea"/>
                <a:cs typeface="+mn-cs"/>
              </a:rPr>
              <a:t>Dan 2:32-45</a:t>
            </a:r>
          </a:p>
          <a:p>
            <a:r>
              <a:rPr lang="en-US" sz="1200" b="0" kern="1200" dirty="0">
                <a:solidFill>
                  <a:schemeClr val="tx1"/>
                </a:solidFill>
                <a:effectLst/>
                <a:latin typeface="+mn-lt"/>
                <a:ea typeface="+mn-ea"/>
                <a:cs typeface="+mn-cs"/>
              </a:rPr>
              <a:t>        1. So we can now</a:t>
            </a:r>
            <a:r>
              <a:rPr lang="en-US" sz="1200" b="0" kern="1200" baseline="0" dirty="0">
                <a:solidFill>
                  <a:schemeClr val="tx1"/>
                </a:solidFill>
                <a:effectLst/>
                <a:latin typeface="+mn-lt"/>
                <a:ea typeface="+mn-ea"/>
                <a:cs typeface="+mn-cs"/>
              </a:rPr>
              <a:t> see the fulfillment of the prophecy of Daniel from the dream of </a:t>
            </a:r>
            <a:r>
              <a:rPr lang="en-US" sz="1200" b="0" kern="1200" baseline="0" dirty="0" err="1">
                <a:solidFill>
                  <a:schemeClr val="tx1"/>
                </a:solidFill>
                <a:effectLst/>
                <a:latin typeface="+mn-lt"/>
                <a:ea typeface="+mn-ea"/>
                <a:cs typeface="+mn-cs"/>
              </a:rPr>
              <a:t>Nebuchadnezzer</a:t>
            </a:r>
            <a:r>
              <a:rPr lang="en-US" sz="1200" b="0" kern="1200" baseline="0" dirty="0">
                <a:solidFill>
                  <a:schemeClr val="tx1"/>
                </a:solidFill>
                <a:effectLst/>
                <a:latin typeface="+mn-lt"/>
                <a:ea typeface="+mn-ea"/>
                <a:cs typeface="+mn-cs"/>
              </a:rPr>
              <a:t>. </a:t>
            </a:r>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 Kingdom of iron with feet of clay and iron. </a:t>
            </a:r>
          </a:p>
          <a:p>
            <a:r>
              <a:rPr lang="en-US" sz="1200" kern="1200" dirty="0">
                <a:solidFill>
                  <a:schemeClr val="tx1"/>
                </a:solidFill>
                <a:effectLst/>
                <a:latin typeface="+mn-lt"/>
                <a:ea typeface="+mn-ea"/>
                <a:cs typeface="+mn-cs"/>
              </a:rPr>
              <a:t>           b. Crushed by the stone not carved out by human hands </a:t>
            </a:r>
          </a:p>
          <a:p>
            <a:r>
              <a:rPr lang="en-US" sz="1200" kern="1200" dirty="0">
                <a:solidFill>
                  <a:schemeClr val="tx1"/>
                </a:solidFill>
                <a:effectLst/>
                <a:latin typeface="+mn-lt"/>
                <a:ea typeface="+mn-ea"/>
                <a:cs typeface="+mn-cs"/>
              </a:rPr>
              <a:t>           c. Stone is the corner stone of the kingdom.</a:t>
            </a:r>
          </a:p>
          <a:p>
            <a:r>
              <a:rPr lang="en-US" sz="1200" kern="1200" dirty="0">
                <a:solidFill>
                  <a:schemeClr val="tx1"/>
                </a:solidFill>
                <a:effectLst/>
                <a:latin typeface="+mn-lt"/>
                <a:ea typeface="+mn-ea"/>
                <a:cs typeface="+mn-cs"/>
              </a:rPr>
              <a:t>           d. </a:t>
            </a:r>
            <a:r>
              <a:rPr lang="en-US" sz="1200" b="1" kern="1200" dirty="0">
                <a:solidFill>
                  <a:schemeClr val="tx1"/>
                </a:solidFill>
                <a:effectLst/>
                <a:latin typeface="+mn-lt"/>
                <a:ea typeface="+mn-ea"/>
                <a:cs typeface="+mn-cs"/>
              </a:rPr>
              <a:t>Acts 2</a:t>
            </a:r>
            <a:r>
              <a:rPr lang="en-US" sz="1200" kern="1200" dirty="0">
                <a:solidFill>
                  <a:schemeClr val="tx1"/>
                </a:solidFill>
                <a:effectLst/>
                <a:latin typeface="+mn-lt"/>
                <a:ea typeface="+mn-ea"/>
                <a:cs typeface="+mn-cs"/>
              </a:rPr>
              <a:t> that kingdom is established by Jesus Christ as prophesied in the Book of Daniel.</a:t>
            </a:r>
          </a:p>
          <a:p>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37</a:t>
            </a:fld>
            <a:endParaRPr lang="en-US"/>
          </a:p>
        </p:txBody>
      </p:sp>
    </p:spTree>
    <p:extLst>
      <p:ext uri="{BB962C8B-B14F-4D97-AF65-F5344CB8AC3E}">
        <p14:creationId xmlns:p14="http://schemas.microsoft.com/office/powerpoint/2010/main" val="2508505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Conclusion: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1. The Bible world was sufficiently small enough that when any part of it was inflamed by war, the entire Bible world was affected; </a:t>
            </a:r>
            <a:r>
              <a:rPr lang="en-US" sz="1200" b="1" kern="1200" dirty="0">
                <a:solidFill>
                  <a:schemeClr val="tx1"/>
                </a:solidFill>
                <a:effectLst/>
                <a:latin typeface="+mn-lt"/>
                <a:ea typeface="+mn-ea"/>
                <a:cs typeface="+mn-cs"/>
              </a:rPr>
              <a:t>200,000</a:t>
            </a:r>
            <a:r>
              <a:rPr lang="en-US" sz="1200" kern="1200" dirty="0">
                <a:solidFill>
                  <a:schemeClr val="tx1"/>
                </a:solidFill>
                <a:effectLst/>
                <a:latin typeface="+mn-lt"/>
                <a:ea typeface="+mn-ea"/>
                <a:cs typeface="+mn-cs"/>
              </a:rPr>
              <a:t> or more troops in anyone’s backyard would be hard to overlook.</a:t>
            </a:r>
          </a:p>
          <a:p>
            <a:r>
              <a:rPr lang="en-US" sz="1200" kern="1200" dirty="0">
                <a:solidFill>
                  <a:schemeClr val="tx1"/>
                </a:solidFill>
                <a:effectLst/>
                <a:latin typeface="+mn-lt"/>
                <a:ea typeface="+mn-ea"/>
                <a:cs typeface="+mn-cs"/>
              </a:rPr>
              <a:t>    2. The Bible world is awash in tens of thousands of archaeologically valuable sites, the vast majority of which have not been examined yet.</a:t>
            </a:r>
          </a:p>
          <a:p>
            <a:r>
              <a:rPr lang="en-US" sz="1200" kern="1200" dirty="0">
                <a:solidFill>
                  <a:schemeClr val="tx1"/>
                </a:solidFill>
                <a:effectLst/>
                <a:latin typeface="+mn-lt"/>
                <a:ea typeface="+mn-ea"/>
                <a:cs typeface="+mn-cs"/>
              </a:rPr>
              <a:t>    3. The Bible is accurate geographically and topographically.</a:t>
            </a:r>
          </a:p>
          <a:p>
            <a:r>
              <a:rPr lang="en-US" sz="1200" kern="1200" dirty="0">
                <a:solidFill>
                  <a:schemeClr val="tx1"/>
                </a:solidFill>
                <a:effectLst/>
                <a:latin typeface="+mn-lt"/>
                <a:ea typeface="+mn-ea"/>
                <a:cs typeface="+mn-cs"/>
              </a:rPr>
              <a:t>        a. This is suggestive of its reliability on whatever it addresses in its pages.</a:t>
            </a:r>
          </a:p>
          <a:p>
            <a:r>
              <a:rPr lang="en-US" sz="1200" kern="1200" dirty="0">
                <a:solidFill>
                  <a:schemeClr val="tx1"/>
                </a:solidFill>
                <a:effectLst/>
                <a:latin typeface="+mn-lt"/>
                <a:ea typeface="+mn-ea"/>
                <a:cs typeface="+mn-cs"/>
              </a:rPr>
              <a:t>        b. Therefore, it is reasonable to </a:t>
            </a:r>
            <a:r>
              <a:rPr lang="en-US" sz="1200" u="sng" kern="1200" dirty="0">
                <a:solidFill>
                  <a:schemeClr val="tx1"/>
                </a:solidFill>
                <a:effectLst/>
                <a:latin typeface="+mn-lt"/>
                <a:ea typeface="+mn-ea"/>
                <a:cs typeface="+mn-cs"/>
              </a:rPr>
              <a:t>accept the credibility of the Bible</a:t>
            </a:r>
            <a:r>
              <a:rPr lang="en-US" sz="1200" kern="1200" dirty="0">
                <a:solidFill>
                  <a:schemeClr val="tx1"/>
                </a:solidFill>
                <a:effectLst/>
                <a:latin typeface="+mn-lt"/>
                <a:ea typeface="+mn-ea"/>
                <a:cs typeface="+mn-cs"/>
              </a:rPr>
              <a:t> in areas that do not lend themselves to inspection, e.g. religious doctrine.</a:t>
            </a:r>
          </a:p>
          <a:p>
            <a:r>
              <a:rPr lang="en-US" sz="1200" kern="1200" dirty="0">
                <a:solidFill>
                  <a:schemeClr val="tx1"/>
                </a:solidFill>
                <a:effectLst/>
                <a:latin typeface="+mn-lt"/>
                <a:ea typeface="+mn-ea"/>
                <a:cs typeface="+mn-cs"/>
              </a:rPr>
              <a:t>    4. A fundamental understanding of the geography of the biblical world is essential to comprehension of Bible information and Bible truths.</a:t>
            </a:r>
          </a:p>
          <a:p>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38</a:t>
            </a:fld>
            <a:endParaRPr lang="en-US"/>
          </a:p>
        </p:txBody>
      </p:sp>
    </p:spTree>
    <p:extLst>
      <p:ext uri="{BB962C8B-B14F-4D97-AF65-F5344CB8AC3E}">
        <p14:creationId xmlns:p14="http://schemas.microsoft.com/office/powerpoint/2010/main" val="66352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Invitation: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1. More important than the geography of the Bible world is knowledge of the Bible whereby one can prepare to meet God in eternity, </a:t>
            </a:r>
            <a:r>
              <a:rPr lang="en-US" sz="1200" b="1" kern="1200" dirty="0">
                <a:solidFill>
                  <a:schemeClr val="tx1"/>
                </a:solidFill>
                <a:effectLst/>
                <a:latin typeface="+mn-lt"/>
                <a:ea typeface="+mn-ea"/>
                <a:cs typeface="+mn-cs"/>
              </a:rPr>
              <a:t>Amos 4:12</a:t>
            </a:r>
            <a:r>
              <a:rPr lang="en-US" sz="1200" kern="1200" dirty="0">
                <a:solidFill>
                  <a:schemeClr val="tx1"/>
                </a:solidFill>
                <a:effectLst/>
                <a:latin typeface="+mn-lt"/>
                <a:ea typeface="+mn-ea"/>
                <a:cs typeface="+mn-cs"/>
              </a:rPr>
              <a:t>.</a:t>
            </a:r>
          </a:p>
          <a:p>
            <a:r>
              <a:rPr lang="en-US" sz="1200" i="1" kern="1200" dirty="0">
                <a:solidFill>
                  <a:schemeClr val="tx1"/>
                </a:solidFill>
                <a:effectLst/>
                <a:latin typeface="+mn-lt"/>
                <a:ea typeface="+mn-ea"/>
                <a:cs typeface="+mn-cs"/>
              </a:rPr>
              <a:t>"Therefore thus will I do to you, O Israel; Because I will do this to you, Prepare to meet your God, O Israel!"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(Amos 4:12)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2. Believers need to repent and be baptized for the remission of their sins, </a:t>
            </a:r>
            <a:r>
              <a:rPr lang="en-US" sz="1200" b="1" kern="1200" dirty="0">
                <a:solidFill>
                  <a:schemeClr val="tx1"/>
                </a:solidFill>
                <a:effectLst/>
                <a:latin typeface="+mn-lt"/>
                <a:ea typeface="+mn-ea"/>
                <a:cs typeface="+mn-cs"/>
              </a:rPr>
              <a:t>Acts 2:38</a:t>
            </a:r>
            <a:r>
              <a:rPr lang="en-US" sz="1200" kern="1200" dirty="0">
                <a:solidFill>
                  <a:schemeClr val="tx1"/>
                </a:solidFill>
                <a:effectLst/>
                <a:latin typeface="+mn-lt"/>
                <a:ea typeface="+mn-ea"/>
                <a:cs typeface="+mn-cs"/>
              </a:rPr>
              <a:t>.</a:t>
            </a:r>
          </a:p>
          <a:p>
            <a:r>
              <a:rPr lang="en-US" sz="1200" i="1" kern="1200" dirty="0">
                <a:solidFill>
                  <a:schemeClr val="tx1"/>
                </a:solidFill>
                <a:effectLst/>
                <a:latin typeface="+mn-lt"/>
                <a:ea typeface="+mn-ea"/>
                <a:cs typeface="+mn-cs"/>
              </a:rPr>
              <a:t>Then Peter said to them, "Repent, and let every one of you be baptized in the name of Jesus Christ for the remission of sins; and you shall receive the gift of the Holy Spirit.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(Acts 2:38)</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3. Erring Christians need to repent and pray, </a:t>
            </a:r>
            <a:r>
              <a:rPr lang="en-US" sz="1200" b="1" kern="1200" dirty="0">
                <a:solidFill>
                  <a:schemeClr val="tx1"/>
                </a:solidFill>
                <a:effectLst/>
                <a:latin typeface="+mn-lt"/>
                <a:ea typeface="+mn-ea"/>
                <a:cs typeface="+mn-cs"/>
              </a:rPr>
              <a:t>Acts 8:22.</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Repent therefore of this your wickedness, and pray God if perhaps the thought of your heart may be forgiven you.</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(Acts 8:22)</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10B1BD-7E85-42C4-826E-C168C0F17430}" type="slidenum">
              <a:rPr lang="en-US" smtClean="0"/>
              <a:t>39</a:t>
            </a:fld>
            <a:endParaRPr lang="en-US"/>
          </a:p>
        </p:txBody>
      </p:sp>
    </p:spTree>
    <p:extLst>
      <p:ext uri="{BB962C8B-B14F-4D97-AF65-F5344CB8AC3E}">
        <p14:creationId xmlns:p14="http://schemas.microsoft.com/office/powerpoint/2010/main" val="772928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US" sz="1200" kern="1200" dirty="0">
                <a:solidFill>
                  <a:schemeClr val="tx1"/>
                </a:solidFill>
                <a:effectLst/>
                <a:latin typeface="+mn-lt"/>
                <a:ea typeface="+mn-ea"/>
                <a:cs typeface="+mn-cs"/>
              </a:rPr>
              <a:t>    1. Bible world map: include important points such as, </a:t>
            </a:r>
          </a:p>
          <a:p>
            <a:pPr marL="0" indent="0">
              <a:buFontTx/>
              <a:buNone/>
            </a:pPr>
            <a:r>
              <a:rPr lang="en-US" sz="1200" kern="1200" dirty="0">
                <a:solidFill>
                  <a:schemeClr val="tx1"/>
                </a:solidFill>
                <a:effectLst/>
                <a:latin typeface="+mn-lt"/>
                <a:ea typeface="+mn-ea"/>
                <a:cs typeface="+mn-cs"/>
              </a:rPr>
              <a:t>        a. Fertile Crescent,</a:t>
            </a:r>
          </a:p>
          <a:p>
            <a:pPr marL="0" indent="0">
              <a:buFontTx/>
              <a:buNone/>
            </a:pPr>
            <a:r>
              <a:rPr lang="en-US" sz="1200" kern="1200" dirty="0">
                <a:solidFill>
                  <a:schemeClr val="tx1"/>
                </a:solidFill>
                <a:effectLst/>
                <a:latin typeface="+mn-lt"/>
                <a:ea typeface="+mn-ea"/>
                <a:cs typeface="+mn-cs"/>
              </a:rPr>
              <a:t>&gt;&gt;&gt;&gt;&gt;&gt;&gt;&gt;&gt;&gt;&gt;&gt;&gt;&gt;&gt;&gt;</a:t>
            </a:r>
          </a:p>
          <a:p>
            <a:pPr marL="0" indent="0">
              <a:buFontTx/>
              <a:buNone/>
            </a:pPr>
            <a:r>
              <a:rPr lang="en-US" sz="1200" kern="1200" dirty="0">
                <a:solidFill>
                  <a:schemeClr val="tx1"/>
                </a:solidFill>
                <a:effectLst/>
                <a:latin typeface="+mn-lt"/>
                <a:ea typeface="+mn-ea"/>
                <a:cs typeface="+mn-cs"/>
              </a:rPr>
              <a:t>        b. plus Tigris and Euphrates rivers</a:t>
            </a:r>
          </a:p>
          <a:p>
            <a:pPr marL="0" indent="0">
              <a:buFontTx/>
              <a:buNone/>
            </a:pPr>
            <a:r>
              <a:rPr lang="en-US" sz="1200" kern="1200" dirty="0">
                <a:solidFill>
                  <a:schemeClr val="tx1"/>
                </a:solidFill>
                <a:effectLst/>
                <a:latin typeface="+mn-lt"/>
                <a:ea typeface="+mn-ea"/>
                <a:cs typeface="+mn-cs"/>
              </a:rPr>
              <a:t>&gt;&gt;&gt;&gt;&gt;&gt;&gt;&gt;&gt;&gt;&gt;&gt;&gt;&gt;&gt;&gt;</a:t>
            </a:r>
          </a:p>
          <a:p>
            <a:pPr marL="0" indent="0">
              <a:buFontTx/>
              <a:buNone/>
            </a:pPr>
            <a:r>
              <a:rPr lang="en-US" sz="1200" kern="1200" dirty="0">
                <a:solidFill>
                  <a:schemeClr val="tx1"/>
                </a:solidFill>
                <a:effectLst/>
                <a:latin typeface="+mn-lt"/>
                <a:ea typeface="+mn-ea"/>
                <a:cs typeface="+mn-cs"/>
              </a:rPr>
              <a:t>        c. vast desert,</a:t>
            </a:r>
          </a:p>
          <a:p>
            <a:pPr marL="0" indent="0">
              <a:buFontTx/>
              <a:buNone/>
            </a:pPr>
            <a:r>
              <a:rPr lang="en-US" sz="1200" kern="1200" dirty="0">
                <a:solidFill>
                  <a:schemeClr val="tx1"/>
                </a:solidFill>
                <a:effectLst/>
                <a:latin typeface="+mn-lt"/>
                <a:ea typeface="+mn-ea"/>
                <a:cs typeface="+mn-cs"/>
              </a:rPr>
              <a:t>&gt;&gt;&gt;&gt;&gt;&gt;&gt;&gt;&gt;&gt;&gt;&gt;&gt;&gt;&gt;&gt;</a:t>
            </a:r>
          </a:p>
          <a:p>
            <a:pPr marL="0" indent="0">
              <a:buFontTx/>
              <a:buNone/>
            </a:pPr>
            <a:r>
              <a:rPr lang="en-US" sz="1200" kern="1200" dirty="0">
                <a:solidFill>
                  <a:schemeClr val="tx1"/>
                </a:solidFill>
                <a:effectLst/>
                <a:latin typeface="+mn-lt"/>
                <a:ea typeface="+mn-ea"/>
                <a:cs typeface="+mn-cs"/>
              </a:rPr>
              <a:t>        d. vast mountains</a:t>
            </a:r>
          </a:p>
          <a:p>
            <a:pPr marL="0" indent="0">
              <a:buFontTx/>
              <a:buNone/>
            </a:pPr>
            <a:r>
              <a:rPr lang="en-US" sz="1200" kern="1200" dirty="0">
                <a:solidFill>
                  <a:schemeClr val="tx1"/>
                </a:solidFill>
                <a:effectLst/>
                <a:latin typeface="+mn-lt"/>
                <a:ea typeface="+mn-ea"/>
                <a:cs typeface="+mn-cs"/>
              </a:rPr>
              <a:t>&gt;&gt;&gt;&gt;&gt;&gt;&gt;&gt;&gt;&gt;&gt;&gt;&gt;&gt;&gt;&gt;</a:t>
            </a:r>
          </a:p>
          <a:p>
            <a:pPr marL="0" indent="0">
              <a:buFontTx/>
              <a:buNone/>
            </a:pPr>
            <a:r>
              <a:rPr lang="en-US" sz="1200" kern="1200" dirty="0">
                <a:solidFill>
                  <a:schemeClr val="tx1"/>
                </a:solidFill>
                <a:effectLst/>
                <a:latin typeface="+mn-lt"/>
                <a:ea typeface="+mn-ea"/>
                <a:cs typeface="+mn-cs"/>
              </a:rPr>
              <a:t>        e. large islands </a:t>
            </a:r>
          </a:p>
          <a:p>
            <a:pPr marL="0" indent="0">
              <a:buFontTx/>
              <a:buNone/>
            </a:pPr>
            <a:r>
              <a:rPr lang="en-US" sz="1200" kern="1200" dirty="0">
                <a:solidFill>
                  <a:schemeClr val="tx1"/>
                </a:solidFill>
                <a:effectLst/>
                <a:latin typeface="+mn-lt"/>
                <a:ea typeface="+mn-ea"/>
                <a:cs typeface="+mn-cs"/>
              </a:rPr>
              <a:t>&gt;&gt;&gt;&gt;&gt;&gt;&gt;&gt;&gt;&gt;&gt;&gt;&gt;&gt;&gt;&gt;</a:t>
            </a:r>
          </a:p>
          <a:p>
            <a:pPr marL="0" indent="0">
              <a:buFontTx/>
              <a:buNone/>
            </a:pPr>
            <a:r>
              <a:rPr lang="en-US" sz="1200" kern="1200" dirty="0">
                <a:solidFill>
                  <a:schemeClr val="tx1"/>
                </a:solidFill>
                <a:effectLst/>
                <a:latin typeface="+mn-lt"/>
                <a:ea typeface="+mn-ea"/>
                <a:cs typeface="+mn-cs"/>
              </a:rPr>
              <a:t>        f. Nile River </a:t>
            </a:r>
          </a:p>
          <a:p>
            <a:pPr marL="0" indent="0">
              <a:buFontTx/>
              <a:buNone/>
            </a:pPr>
            <a:r>
              <a:rPr lang="en-US" sz="1200" kern="1200" dirty="0">
                <a:solidFill>
                  <a:schemeClr val="tx1"/>
                </a:solidFill>
                <a:effectLst/>
                <a:latin typeface="+mn-lt"/>
                <a:ea typeface="+mn-ea"/>
                <a:cs typeface="+mn-cs"/>
              </a:rPr>
              <a:t>&gt;&gt;&gt;&gt;&gt;&gt;&gt;&gt;&gt;&gt;&gt;&gt;&gt;&gt;&gt;&gt;</a:t>
            </a:r>
          </a:p>
          <a:p>
            <a:pPr marL="0" indent="0">
              <a:buFontTx/>
              <a:buNone/>
            </a:pPr>
            <a:r>
              <a:rPr lang="en-US" sz="1200" kern="1200" dirty="0">
                <a:solidFill>
                  <a:schemeClr val="tx1"/>
                </a:solidFill>
                <a:effectLst/>
                <a:latin typeface="+mn-lt"/>
                <a:ea typeface="+mn-ea"/>
                <a:cs typeface="+mn-cs"/>
              </a:rPr>
              <a:t>        g. Red Sea and the Persian Gulf. </a:t>
            </a:r>
          </a:p>
          <a:p>
            <a:pPr marL="0" indent="0">
              <a:buFontTx/>
              <a:buNone/>
            </a:pPr>
            <a:r>
              <a:rPr lang="en-US" sz="1200" kern="1200" dirty="0">
                <a:solidFill>
                  <a:schemeClr val="tx1"/>
                </a:solidFill>
                <a:effectLst/>
                <a:latin typeface="+mn-lt"/>
                <a:ea typeface="+mn-ea"/>
                <a:cs typeface="+mn-cs"/>
              </a:rPr>
              <a:t>    2. And we have the Eastern most point</a:t>
            </a:r>
            <a:r>
              <a:rPr lang="en-US" sz="1200" kern="1200" baseline="0" dirty="0">
                <a:solidFill>
                  <a:schemeClr val="tx1"/>
                </a:solidFill>
                <a:effectLst/>
                <a:latin typeface="+mn-lt"/>
                <a:ea typeface="+mn-ea"/>
                <a:cs typeface="+mn-cs"/>
              </a:rPr>
              <a:t> of the known Biblical world.</a:t>
            </a:r>
            <a:endParaRPr lang="en-US" sz="1200" kern="1200" dirty="0">
              <a:solidFill>
                <a:schemeClr val="tx1"/>
              </a:solidFill>
              <a:effectLst/>
              <a:latin typeface="+mn-lt"/>
              <a:ea typeface="+mn-ea"/>
              <a:cs typeface="+mn-cs"/>
            </a:endParaRPr>
          </a:p>
          <a:p>
            <a:pPr>
              <a:buFontTx/>
              <a:buNone/>
            </a:pPr>
            <a:r>
              <a:rPr lang="en-US" sz="1200" kern="1200" dirty="0">
                <a:solidFill>
                  <a:schemeClr val="tx1"/>
                </a:solidFill>
                <a:effectLst/>
                <a:latin typeface="+mn-lt"/>
                <a:ea typeface="+mn-ea"/>
                <a:cs typeface="+mn-cs"/>
              </a:rPr>
              <a:t>    3. When we mention the Bible world, we are including areas of the world that correspond to events that appear in both testaments of the Bible.</a:t>
            </a:r>
          </a:p>
          <a:p>
            <a:pPr>
              <a:buFontTx/>
              <a:buNone/>
            </a:pPr>
            <a:r>
              <a:rPr lang="en-US" sz="1200" i="0" kern="1200" dirty="0">
                <a:solidFill>
                  <a:schemeClr val="tx1"/>
                </a:solidFill>
                <a:effectLst/>
                <a:latin typeface="+mn-lt"/>
                <a:ea typeface="+mn-ea"/>
                <a:cs typeface="+mn-cs"/>
              </a:rPr>
              <a:t>a. If one were to include references to places besides places where events mentioned in the Bible occurred, the geographical area under consideration would be much larger, e.g. “Spain” </a:t>
            </a:r>
            <a:r>
              <a:rPr lang="en-US" sz="1200" b="1" kern="1200" dirty="0">
                <a:solidFill>
                  <a:schemeClr val="tx1"/>
                </a:solidFill>
                <a:effectLst/>
                <a:latin typeface="+mn-lt"/>
                <a:ea typeface="+mn-ea"/>
                <a:cs typeface="+mn-cs"/>
              </a:rPr>
              <a:t>Rom. 15:24, 28.</a:t>
            </a:r>
            <a:endParaRPr lang="en-US" sz="1200" kern="1200" dirty="0">
              <a:solidFill>
                <a:schemeClr val="tx1"/>
              </a:solidFill>
              <a:effectLst/>
              <a:latin typeface="+mn-lt"/>
              <a:ea typeface="+mn-ea"/>
              <a:cs typeface="+mn-cs"/>
            </a:endParaRPr>
          </a:p>
          <a:p>
            <a:pPr>
              <a:buFontTx/>
              <a:buNone/>
            </a:pPr>
            <a:r>
              <a:rPr lang="en-US" sz="1200" i="1" kern="1200" dirty="0">
                <a:solidFill>
                  <a:schemeClr val="tx1"/>
                </a:solidFill>
                <a:effectLst/>
                <a:latin typeface="+mn-lt"/>
                <a:ea typeface="+mn-ea"/>
                <a:cs typeface="+mn-cs"/>
              </a:rPr>
              <a:t>whenever I journey to Spain, I shall come to you. For I hope to see you on my journey, and to be helped on my way there by you, if first I may enjoy your company for a while.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(Romans 15:24)</a:t>
            </a:r>
            <a:endParaRPr lang="en-US" sz="1200" kern="1200" dirty="0">
              <a:solidFill>
                <a:schemeClr val="tx1"/>
              </a:solidFill>
              <a:effectLst/>
              <a:latin typeface="+mn-lt"/>
              <a:ea typeface="+mn-ea"/>
              <a:cs typeface="+mn-cs"/>
            </a:endParaRPr>
          </a:p>
          <a:p>
            <a:pPr>
              <a:buFontTx/>
              <a:buNone/>
            </a:pPr>
            <a:r>
              <a:rPr lang="en-US" sz="1200" i="1" kern="1200" dirty="0">
                <a:solidFill>
                  <a:schemeClr val="tx1"/>
                </a:solidFill>
                <a:effectLst/>
                <a:latin typeface="+mn-lt"/>
                <a:ea typeface="+mn-ea"/>
                <a:cs typeface="+mn-cs"/>
              </a:rPr>
              <a:t>Therefore, when I have performed this and have sealed to them this fruit, I shall go by way of you to Spain.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(Romans 15:28)</a:t>
            </a:r>
            <a:endParaRPr lang="en-US" sz="1200" kern="1200" dirty="0">
              <a:solidFill>
                <a:schemeClr val="tx1"/>
              </a:solidFill>
              <a:effectLst/>
              <a:latin typeface="+mn-lt"/>
              <a:ea typeface="+mn-ea"/>
              <a:cs typeface="+mn-cs"/>
            </a:endParaRPr>
          </a:p>
          <a:p>
            <a:pPr>
              <a:buFontTx/>
              <a:buNone/>
            </a:pPr>
            <a:r>
              <a:rPr lang="en-US" sz="1200" kern="1200" dirty="0">
                <a:solidFill>
                  <a:schemeClr val="tx1"/>
                </a:solidFill>
                <a:effectLst/>
                <a:latin typeface="+mn-lt"/>
                <a:ea typeface="+mn-ea"/>
                <a:cs typeface="+mn-cs"/>
              </a:rPr>
              <a:t>b. Most of the events recorded in the Bible took place in relatively small geographical areas that are comparable in size to regions of our country, states or counties.</a:t>
            </a:r>
          </a:p>
          <a:p>
            <a:pPr>
              <a:buFontTx/>
              <a:buNone/>
            </a:pPr>
            <a:r>
              <a:rPr lang="en-US" sz="1200" kern="1200" dirty="0">
                <a:solidFill>
                  <a:schemeClr val="tx1"/>
                </a:solidFill>
                <a:effectLst/>
                <a:latin typeface="+mn-lt"/>
                <a:ea typeface="+mn-ea"/>
                <a:cs typeface="+mn-cs"/>
              </a:rPr>
              <a:t>c. Especially modern means of travel make the width and breadth of the Bible world appear small.</a:t>
            </a:r>
          </a:p>
          <a:p>
            <a:pPr>
              <a:buFontTx/>
              <a:buNone/>
            </a:pPr>
            <a:r>
              <a:rPr lang="en-US" sz="1200" kern="1200" dirty="0">
                <a:solidFill>
                  <a:schemeClr val="tx1"/>
                </a:solidFill>
                <a:effectLst/>
                <a:latin typeface="+mn-lt"/>
                <a:ea typeface="+mn-ea"/>
                <a:cs typeface="+mn-cs"/>
              </a:rPr>
              <a:t>4. The topography or “lay of land” and geography in the Bible world is interwoven into the fabric of Bible events.</a:t>
            </a:r>
          </a:p>
          <a:p>
            <a:pPr>
              <a:buFontTx/>
              <a:buNone/>
            </a:pPr>
            <a:r>
              <a:rPr lang="en-US" sz="1200" kern="1200" dirty="0">
                <a:solidFill>
                  <a:schemeClr val="tx1"/>
                </a:solidFill>
                <a:effectLst/>
                <a:latin typeface="+mn-lt"/>
                <a:ea typeface="+mn-ea"/>
                <a:cs typeface="+mn-cs"/>
              </a:rPr>
              <a:t>a. For instance, Noah’s ark came to rest on Mt. Ararat, Moses received the Ten Commandments on Mt. Sinai and Jerusalem is a mountain city.</a:t>
            </a:r>
          </a:p>
          <a:p>
            <a:pPr>
              <a:buFontTx/>
              <a:buNone/>
            </a:pPr>
            <a:r>
              <a:rPr lang="en-US" sz="1200" kern="1200" dirty="0">
                <a:solidFill>
                  <a:schemeClr val="tx1"/>
                </a:solidFill>
                <a:effectLst/>
                <a:latin typeface="+mn-lt"/>
                <a:ea typeface="+mn-ea"/>
                <a:cs typeface="+mn-cs"/>
              </a:rPr>
              <a:t>b. On the other hand, the Jordan River drops an average of </a:t>
            </a:r>
            <a:r>
              <a:rPr lang="en-US" sz="1200" b="1" kern="1200" dirty="0">
                <a:solidFill>
                  <a:schemeClr val="tx1"/>
                </a:solidFill>
                <a:effectLst/>
                <a:latin typeface="+mn-lt"/>
                <a:ea typeface="+mn-ea"/>
                <a:cs typeface="+mn-cs"/>
              </a:rPr>
              <a:t>22 feet per mile</a:t>
            </a:r>
            <a:r>
              <a:rPr lang="en-US" sz="1200" kern="1200" dirty="0">
                <a:solidFill>
                  <a:schemeClr val="tx1"/>
                </a:solidFill>
                <a:effectLst/>
                <a:latin typeface="+mn-lt"/>
                <a:ea typeface="+mn-ea"/>
                <a:cs typeface="+mn-cs"/>
              </a:rPr>
              <a:t> and empties into the lowest surface body of water on the planet  the Dead Sea.</a:t>
            </a:r>
          </a:p>
          <a:p>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5</a:t>
            </a:fld>
            <a:endParaRPr lang="en-US"/>
          </a:p>
        </p:txBody>
      </p:sp>
    </p:spTree>
    <p:extLst>
      <p:ext uri="{BB962C8B-B14F-4D97-AF65-F5344CB8AC3E}">
        <p14:creationId xmlns:p14="http://schemas.microsoft.com/office/powerpoint/2010/main" val="3768503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US" sz="1200" b="0" kern="1200" dirty="0">
                <a:solidFill>
                  <a:schemeClr val="tx1"/>
                </a:solidFill>
                <a:effectLst/>
                <a:latin typeface="+mn-lt"/>
                <a:ea typeface="+mn-ea"/>
                <a:cs typeface="+mn-cs"/>
              </a:rPr>
              <a:t>    I. The Garden of Eden</a:t>
            </a:r>
          </a:p>
          <a:p>
            <a:pPr marL="0" indent="0">
              <a:buFontTx/>
              <a:buNone/>
            </a:pPr>
            <a:r>
              <a:rPr lang="en-US" sz="1200" kern="1200" dirty="0">
                <a:solidFill>
                  <a:schemeClr val="tx1"/>
                </a:solidFill>
                <a:effectLst/>
                <a:latin typeface="+mn-lt"/>
                <a:ea typeface="+mn-ea"/>
                <a:cs typeface="+mn-cs"/>
              </a:rPr>
              <a:t>        A. In the persons of Adam and Eve, humanity made its debut on planet earth, in the Garden of Eden, </a:t>
            </a:r>
            <a:r>
              <a:rPr lang="en-US" sz="1200" b="1" kern="1200" dirty="0">
                <a:solidFill>
                  <a:schemeClr val="tx1"/>
                </a:solidFill>
                <a:effectLst/>
                <a:latin typeface="+mn-lt"/>
                <a:ea typeface="+mn-ea"/>
                <a:cs typeface="+mn-cs"/>
              </a:rPr>
              <a:t>Gen. 1-3</a:t>
            </a:r>
            <a:r>
              <a:rPr lang="en-US" sz="1200" kern="1200" dirty="0">
                <a:solidFill>
                  <a:schemeClr val="tx1"/>
                </a:solidFill>
                <a:effectLst/>
                <a:latin typeface="+mn-lt"/>
                <a:ea typeface="+mn-ea"/>
                <a:cs typeface="+mn-cs"/>
              </a:rPr>
              <a:t>.</a:t>
            </a:r>
          </a:p>
          <a:p>
            <a:pPr marL="0" indent="0">
              <a:buFontTx/>
              <a:buNone/>
            </a:pPr>
            <a:r>
              <a:rPr lang="en-US" sz="1200" kern="1200" dirty="0">
                <a:solidFill>
                  <a:schemeClr val="tx1"/>
                </a:solidFill>
                <a:effectLst/>
                <a:latin typeface="+mn-lt"/>
                <a:ea typeface="+mn-ea"/>
                <a:cs typeface="+mn-cs"/>
              </a:rPr>
              <a:t>&gt;&gt;&gt;&gt;&gt;&gt;&gt;&gt;&gt;&gt;&gt;&gt;&gt;&gt;&gt;&gt;&gt;</a:t>
            </a:r>
          </a:p>
          <a:p>
            <a:pPr>
              <a:buFontTx/>
              <a:buNone/>
            </a:pPr>
            <a:r>
              <a:rPr lang="en-US" sz="1200" kern="1200" dirty="0">
                <a:solidFill>
                  <a:schemeClr val="tx1"/>
                </a:solidFill>
                <a:effectLst/>
                <a:latin typeface="+mn-lt"/>
                <a:ea typeface="+mn-ea"/>
                <a:cs typeface="+mn-cs"/>
              </a:rPr>
              <a:t>            1. The Garden of Eden was located in the eastern part of what is now Iraq.</a:t>
            </a:r>
          </a:p>
          <a:p>
            <a:pPr>
              <a:buFontTx/>
              <a:buNone/>
            </a:pPr>
            <a:r>
              <a:rPr lang="en-US" sz="1200" kern="1200" dirty="0">
                <a:solidFill>
                  <a:schemeClr val="tx1"/>
                </a:solidFill>
                <a:effectLst/>
                <a:latin typeface="+mn-lt"/>
                <a:ea typeface="+mn-ea"/>
                <a:cs typeface="+mn-cs"/>
              </a:rPr>
              <a:t>            2. Two of the four rivers that ran through the Garden of Eden still bear their ancient names, Euphrates and Tigris, </a:t>
            </a:r>
            <a:r>
              <a:rPr lang="en-US" sz="1200" b="1" kern="1200" dirty="0">
                <a:solidFill>
                  <a:schemeClr val="tx1"/>
                </a:solidFill>
                <a:effectLst/>
                <a:latin typeface="+mn-lt"/>
                <a:ea typeface="+mn-ea"/>
                <a:cs typeface="+mn-cs"/>
              </a:rPr>
              <a:t>Gen. 2:10-14</a:t>
            </a:r>
            <a:r>
              <a:rPr lang="en-US" sz="1200" kern="1200" dirty="0">
                <a:solidFill>
                  <a:schemeClr val="tx1"/>
                </a:solidFill>
                <a:effectLst/>
                <a:latin typeface="+mn-lt"/>
                <a:ea typeface="+mn-ea"/>
                <a:cs typeface="+mn-cs"/>
              </a:rPr>
              <a:t>.</a:t>
            </a:r>
          </a:p>
          <a:p>
            <a:pPr>
              <a:buFontTx/>
              <a:buNone/>
            </a:pPr>
            <a:r>
              <a:rPr lang="en-US" sz="1200" kern="1200" dirty="0">
                <a:solidFill>
                  <a:schemeClr val="tx1"/>
                </a:solidFill>
                <a:effectLst/>
                <a:latin typeface="+mn-lt"/>
                <a:ea typeface="+mn-ea"/>
                <a:cs typeface="+mn-cs"/>
              </a:rPr>
              <a:t>&gt;&gt;&gt;&gt;&gt;&gt;&gt;&gt;&gt;&gt;&gt;&gt;&gt;&gt;&gt;&gt;&gt;</a:t>
            </a:r>
          </a:p>
          <a:p>
            <a:pPr>
              <a:buFontTx/>
              <a:buNone/>
            </a:pPr>
            <a:r>
              <a:rPr lang="en-US" sz="1200" kern="1200" dirty="0">
                <a:solidFill>
                  <a:schemeClr val="tx1"/>
                </a:solidFill>
                <a:effectLst/>
                <a:latin typeface="+mn-lt"/>
                <a:ea typeface="+mn-ea"/>
                <a:cs typeface="+mn-cs"/>
              </a:rPr>
              <a:t>           3. Iraq also is the land in which lie the ruins of the ancient Sumerians, Babylonians, Assyrians as well as the cities of Ur, Babylon and Nineveh.</a:t>
            </a:r>
          </a:p>
          <a:p>
            <a:pPr>
              <a:buFontTx/>
              <a:buNone/>
            </a:pPr>
            <a:r>
              <a:rPr lang="en-US" sz="1200" kern="1200" dirty="0">
                <a:solidFill>
                  <a:schemeClr val="tx1"/>
                </a:solidFill>
                <a:effectLst/>
                <a:latin typeface="+mn-lt"/>
                <a:ea typeface="+mn-ea"/>
                <a:cs typeface="+mn-cs"/>
              </a:rPr>
              <a:t>        B. Archaeological discoveries provide secular and historical validation of the biblical account of creation.</a:t>
            </a:r>
          </a:p>
          <a:p>
            <a:pPr>
              <a:buFontTx/>
              <a:buNone/>
            </a:pPr>
            <a:r>
              <a:rPr lang="en-US" sz="1200" kern="1200" dirty="0">
                <a:solidFill>
                  <a:schemeClr val="tx1"/>
                </a:solidFill>
                <a:effectLst/>
                <a:latin typeface="+mn-lt"/>
                <a:ea typeface="+mn-ea"/>
                <a:cs typeface="+mn-cs"/>
              </a:rPr>
              <a:t>            1. One of the earliest known civilizations, the Sumerians, had a king list that refers to the universal flood and long lifespans.</a:t>
            </a:r>
          </a:p>
          <a:p>
            <a:pPr>
              <a:buFontTx/>
              <a:buNone/>
            </a:pPr>
            <a:r>
              <a:rPr lang="en-US" sz="1200" kern="1200" dirty="0">
                <a:solidFill>
                  <a:schemeClr val="tx1"/>
                </a:solidFill>
                <a:effectLst/>
                <a:latin typeface="+mn-lt"/>
                <a:ea typeface="+mn-ea"/>
                <a:cs typeface="+mn-cs"/>
              </a:rPr>
              <a:t>            2. Another ancient civilization, the Babylonians also had an account (seven Creation Tablets) of a universal flood, though there are similarities and dissimilarities to the biblical account (because of man’s waywardness, especially regarding monotheism versus polytheism.)</a:t>
            </a:r>
          </a:p>
          <a:p>
            <a:pPr>
              <a:buFontTx/>
              <a:buNone/>
            </a:pPr>
            <a:r>
              <a:rPr lang="en-US" sz="1200" kern="1200" dirty="0">
                <a:solidFill>
                  <a:schemeClr val="tx1"/>
                </a:solidFill>
                <a:effectLst/>
                <a:latin typeface="+mn-lt"/>
                <a:ea typeface="+mn-ea"/>
                <a:cs typeface="+mn-cs"/>
              </a:rPr>
              <a:t>            3. Two Temptation Seals each picturing a man, a woman and a serpent, dating to about </a:t>
            </a:r>
            <a:r>
              <a:rPr lang="en-US" sz="1200" b="1" kern="1200" dirty="0">
                <a:solidFill>
                  <a:schemeClr val="tx1"/>
                </a:solidFill>
                <a:effectLst/>
                <a:latin typeface="+mn-lt"/>
                <a:ea typeface="+mn-ea"/>
                <a:cs typeface="+mn-cs"/>
              </a:rPr>
              <a:t>3,000 B.C</a:t>
            </a:r>
            <a:r>
              <a:rPr lang="en-US" sz="1200" kern="1200" dirty="0">
                <a:solidFill>
                  <a:schemeClr val="tx1"/>
                </a:solidFill>
                <a:effectLst/>
                <a:latin typeface="+mn-lt"/>
                <a:ea typeface="+mn-ea"/>
                <a:cs typeface="+mn-cs"/>
              </a:rPr>
              <a:t>., were discovered at Nineveh (in Iraq).</a:t>
            </a:r>
          </a:p>
          <a:p>
            <a:pPr>
              <a:buFontTx/>
              <a:buNone/>
            </a:pPr>
            <a:r>
              <a:rPr lang="en-US" sz="1200" kern="1200" dirty="0">
                <a:solidFill>
                  <a:schemeClr val="tx1"/>
                </a:solidFill>
                <a:effectLst/>
                <a:latin typeface="+mn-lt"/>
                <a:ea typeface="+mn-ea"/>
                <a:cs typeface="+mn-cs"/>
              </a:rPr>
              <a:t>        C. Nations that occupied the land now known as Iraq were once great world powers.</a:t>
            </a:r>
          </a:p>
          <a:p>
            <a:pPr>
              <a:buFontTx/>
              <a:buNone/>
            </a:pPr>
            <a:r>
              <a:rPr lang="en-US" sz="1200" kern="1200" dirty="0">
                <a:solidFill>
                  <a:schemeClr val="tx1"/>
                </a:solidFill>
                <a:effectLst/>
                <a:latin typeface="+mn-lt"/>
                <a:ea typeface="+mn-ea"/>
                <a:cs typeface="+mn-cs"/>
              </a:rPr>
              <a:t>            1. Just beyond Iraq and still bordering the Persian Gulf, the ancient Mede and Persian kingdoms occupied what is now known as Iran.</a:t>
            </a:r>
          </a:p>
          <a:p>
            <a:pPr>
              <a:buFontTx/>
              <a:buNone/>
            </a:pPr>
            <a:r>
              <a:rPr lang="en-US" sz="1200" kern="1200" dirty="0">
                <a:solidFill>
                  <a:schemeClr val="tx1"/>
                </a:solidFill>
                <a:effectLst/>
                <a:latin typeface="+mn-lt"/>
                <a:ea typeface="+mn-ea"/>
                <a:cs typeface="+mn-cs"/>
              </a:rPr>
              <a:t>            2. The combined kingdom of the Medes and Persians conquered Babylon, after which the Jews in captivity there were freed to return to Palestine.</a:t>
            </a:r>
          </a:p>
          <a:p>
            <a:pPr>
              <a:buFontTx/>
              <a:buNone/>
            </a:pPr>
            <a:r>
              <a:rPr lang="en-US" sz="1200" kern="1200" dirty="0">
                <a:solidFill>
                  <a:schemeClr val="tx1"/>
                </a:solidFill>
                <a:effectLst/>
                <a:latin typeface="+mn-lt"/>
                <a:ea typeface="+mn-ea"/>
                <a:cs typeface="+mn-cs"/>
              </a:rPr>
              <a:t>            3. Hence, the Persian Gulf marks </a:t>
            </a:r>
            <a:r>
              <a:rPr lang="en-US" sz="1200" u="dbl" kern="1200" dirty="0">
                <a:solidFill>
                  <a:schemeClr val="tx1"/>
                </a:solidFill>
                <a:effectLst/>
                <a:latin typeface="+mn-lt"/>
                <a:ea typeface="+mn-ea"/>
                <a:cs typeface="+mn-cs"/>
              </a:rPr>
              <a:t>the eastern-most compass point of the Bible world.</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6</a:t>
            </a:fld>
            <a:endParaRPr lang="en-US"/>
          </a:p>
        </p:txBody>
      </p:sp>
    </p:spTree>
    <p:extLst>
      <p:ext uri="{BB962C8B-B14F-4D97-AF65-F5344CB8AC3E}">
        <p14:creationId xmlns:p14="http://schemas.microsoft.com/office/powerpoint/2010/main" val="2649274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1. This is a view</a:t>
            </a:r>
            <a:r>
              <a:rPr lang="en-US" baseline="0" dirty="0"/>
              <a:t> of how we know the countries look today!</a:t>
            </a:r>
          </a:p>
          <a:p>
            <a:r>
              <a:rPr lang="en-US" baseline="0" dirty="0"/>
              <a:t>    2. Notice the central location of Iraq, it is surrounded by Iran on the east, and Turkey, Syria, Jordan and Saudi Arabia on the east. </a:t>
            </a:r>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7</a:t>
            </a:fld>
            <a:endParaRPr lang="en-US"/>
          </a:p>
        </p:txBody>
      </p:sp>
    </p:spTree>
    <p:extLst>
      <p:ext uri="{BB962C8B-B14F-4D97-AF65-F5344CB8AC3E}">
        <p14:creationId xmlns:p14="http://schemas.microsoft.com/office/powerpoint/2010/main" val="3144172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 Two Temptation Seals, each picturing a man, a woman and a serpent, dating to about </a:t>
            </a:r>
            <a:r>
              <a:rPr lang="en-US" sz="1200" b="1" kern="1200" dirty="0">
                <a:solidFill>
                  <a:schemeClr val="tx1"/>
                </a:solidFill>
                <a:effectLst/>
                <a:latin typeface="+mn-lt"/>
                <a:ea typeface="+mn-ea"/>
                <a:cs typeface="+mn-cs"/>
              </a:rPr>
              <a:t>3,000 B.C</a:t>
            </a:r>
            <a:r>
              <a:rPr lang="en-US" sz="1200" kern="1200" dirty="0">
                <a:solidFill>
                  <a:schemeClr val="tx1"/>
                </a:solidFill>
                <a:effectLst/>
                <a:latin typeface="+mn-lt"/>
                <a:ea typeface="+mn-ea"/>
                <a:cs typeface="+mn-cs"/>
              </a:rPr>
              <a:t>., were discovered at Nineveh (in Iraq).</a:t>
            </a:r>
          </a:p>
          <a:p>
            <a:r>
              <a:rPr lang="en-US" sz="1200" kern="1200" dirty="0">
                <a:solidFill>
                  <a:schemeClr val="tx1"/>
                </a:solidFill>
                <a:effectLst/>
                <a:latin typeface="+mn-lt"/>
                <a:ea typeface="+mn-ea"/>
                <a:cs typeface="+mn-cs"/>
              </a:rPr>
              <a:t>        1. Nations that occupied the land now known as Iraq were once world powers.</a:t>
            </a:r>
          </a:p>
          <a:p>
            <a:r>
              <a:rPr lang="en-US" sz="1200" kern="1200" dirty="0">
                <a:solidFill>
                  <a:schemeClr val="tx1"/>
                </a:solidFill>
                <a:effectLst/>
                <a:latin typeface="+mn-lt"/>
                <a:ea typeface="+mn-ea"/>
                <a:cs typeface="+mn-cs"/>
              </a:rPr>
              <a:t>        2. Just beyond Iraq and still bordering the Persian Gulf, the ancient Mede and Persian kingdoms occupied what is now known as Iran.</a:t>
            </a:r>
          </a:p>
          <a:p>
            <a:r>
              <a:rPr lang="en-US" sz="1200" kern="1200" dirty="0">
                <a:solidFill>
                  <a:schemeClr val="tx1"/>
                </a:solidFill>
                <a:effectLst/>
                <a:latin typeface="+mn-lt"/>
                <a:ea typeface="+mn-ea"/>
                <a:cs typeface="+mn-cs"/>
              </a:rPr>
              <a:t>        3. The combined kingdom of the Medes and Persians conquered Babylon, after which the Jews in captivity there were freed to return to Palestine.</a:t>
            </a:r>
          </a:p>
          <a:p>
            <a:r>
              <a:rPr lang="en-US" sz="1200" kern="1200" dirty="0">
                <a:solidFill>
                  <a:schemeClr val="tx1"/>
                </a:solidFill>
                <a:effectLst/>
                <a:latin typeface="+mn-lt"/>
                <a:ea typeface="+mn-ea"/>
                <a:cs typeface="+mn-cs"/>
              </a:rPr>
              <a:t>        4. Hence, the Persian Gulf marks </a:t>
            </a:r>
            <a:r>
              <a:rPr lang="en-US" sz="1200" u="dbl" kern="1200" dirty="0">
                <a:solidFill>
                  <a:schemeClr val="tx1"/>
                </a:solidFill>
                <a:effectLst/>
                <a:latin typeface="+mn-lt"/>
                <a:ea typeface="+mn-ea"/>
                <a:cs typeface="+mn-cs"/>
              </a:rPr>
              <a:t>the eastern-most compass point of the Bible world.</a:t>
            </a:r>
            <a:endParaRPr lang="en-US" sz="1200" kern="1200" dirty="0">
              <a:solidFill>
                <a:schemeClr val="tx1"/>
              </a:solidFill>
              <a:effectLst/>
              <a:latin typeface="+mn-lt"/>
              <a:ea typeface="+mn-ea"/>
              <a:cs typeface="+mn-cs"/>
            </a:endParaRPr>
          </a:p>
          <a:p>
            <a:endParaRPr kumimoji="0" lang="en-US" sz="1200" b="0" i="0" u="none" strike="noStrike" cap="none" normalizeH="0" baseline="0" dirty="0">
              <a:ln>
                <a:noFill/>
              </a:ln>
              <a:effectLst/>
              <a:latin typeface="Times New Roman" pitchFamily="18" charset="0"/>
              <a:cs typeface="Times New Roman" pitchFamily="18" charset="0"/>
            </a:endParaRPr>
          </a:p>
          <a:p>
            <a:r>
              <a:rPr kumimoji="0" lang="en-US" sz="1200" b="0" i="0" u="none" strike="noStrike" cap="none" normalizeH="0" baseline="0" dirty="0">
                <a:ln>
                  <a:noFill/>
                </a:ln>
                <a:effectLst/>
                <a:latin typeface="Times New Roman" pitchFamily="18" charset="0"/>
                <a:cs typeface="Times New Roman" pitchFamily="18" charset="0"/>
              </a:rPr>
              <a:t>    B. Assur-</a:t>
            </a:r>
            <a:r>
              <a:rPr kumimoji="0" lang="en-US" sz="1200" b="0" i="0" u="none" strike="noStrike" cap="none" normalizeH="0" baseline="0" dirty="0" err="1">
                <a:ln>
                  <a:noFill/>
                </a:ln>
                <a:effectLst/>
                <a:latin typeface="Times New Roman" pitchFamily="18" charset="0"/>
                <a:cs typeface="Times New Roman" pitchFamily="18" charset="0"/>
              </a:rPr>
              <a:t>banipal</a:t>
            </a:r>
            <a:r>
              <a:rPr kumimoji="0" lang="en-US" sz="1200" b="0" i="0" u="none" strike="noStrike" cap="none" normalizeH="0" baseline="0" dirty="0">
                <a:ln>
                  <a:noFill/>
                </a:ln>
                <a:effectLst/>
                <a:latin typeface="Times New Roman" pitchFamily="18" charset="0"/>
                <a:cs typeface="Times New Roman" pitchFamily="18" charset="0"/>
              </a:rPr>
              <a:t>, king of Babylon (</a:t>
            </a:r>
            <a:r>
              <a:rPr kumimoji="0" lang="en-US" sz="1200" b="1" i="0" u="none" strike="noStrike" cap="none" normalizeH="0" baseline="0" dirty="0">
                <a:ln>
                  <a:noFill/>
                </a:ln>
                <a:effectLst/>
                <a:latin typeface="Times New Roman" pitchFamily="18" charset="0"/>
                <a:cs typeface="Times New Roman" pitchFamily="18" charset="0"/>
              </a:rPr>
              <a:t>1364-1368 BC</a:t>
            </a:r>
            <a:r>
              <a:rPr kumimoji="0" lang="en-US" sz="1200" b="0" i="0" u="none" strike="noStrike" cap="none" normalizeH="0" baseline="0" dirty="0">
                <a:ln>
                  <a:noFill/>
                </a:ln>
                <a:effectLst/>
                <a:latin typeface="Times New Roman" pitchFamily="18" charset="0"/>
                <a:cs typeface="Times New Roman" pitchFamily="18" charset="0"/>
              </a:rPr>
              <a:t>), recorded that he "</a:t>
            </a:r>
            <a:r>
              <a:rPr kumimoji="0" lang="en-US" sz="1200" b="0" i="0" u="sng" strike="noStrike" cap="none" normalizeH="0" baseline="0" dirty="0">
                <a:ln>
                  <a:noFill/>
                </a:ln>
                <a:effectLst/>
                <a:latin typeface="Times New Roman" pitchFamily="18" charset="0"/>
                <a:cs typeface="Times New Roman" pitchFamily="18" charset="0"/>
              </a:rPr>
              <a:t>loved to read the writings of the age before the Flood</a:t>
            </a:r>
            <a:r>
              <a:rPr kumimoji="0" lang="en-US" sz="1200" b="0" i="0" u="none" strike="noStrike" cap="none" normalizeH="0" baseline="0" dirty="0">
                <a:ln>
                  <a:noFill/>
                </a:ln>
                <a:effectLst/>
                <a:latin typeface="Times New Roman" pitchFamily="18" charset="0"/>
                <a:cs typeface="Times New Roman" pitchFamily="18" charset="0"/>
              </a:rPr>
              <a:t>." </a:t>
            </a:r>
          </a:p>
          <a:p>
            <a:r>
              <a:rPr kumimoji="0" lang="en-US" sz="1200" b="0" i="0" u="none" strike="noStrike" cap="none" normalizeH="0" baseline="0" dirty="0">
                <a:ln>
                  <a:noFill/>
                </a:ln>
                <a:effectLst/>
                <a:latin typeface="Times New Roman" pitchFamily="18" charset="0"/>
                <a:cs typeface="Times New Roman" pitchFamily="18" charset="0"/>
              </a:rPr>
              <a:t>        1. He referred to "inscriptions of the time before the Flood.".... Each person had their own seal. </a:t>
            </a:r>
          </a:p>
          <a:p>
            <a:r>
              <a:rPr kumimoji="0" lang="en-US" sz="1200" b="0" i="0" u="none" strike="noStrike" cap="none" normalizeH="0" baseline="0" dirty="0">
                <a:ln>
                  <a:noFill/>
                </a:ln>
                <a:effectLst/>
                <a:latin typeface="Times New Roman" pitchFamily="18" charset="0"/>
                <a:cs typeface="Times New Roman" pitchFamily="18" charset="0"/>
              </a:rPr>
              <a:t>        2. Seals were carved by delicate saws or drills on small pieces of stone or metal. seals and writings have been </a:t>
            </a:r>
            <a:r>
              <a:rPr kumimoji="0" lang="en-US" sz="1200" b="0" i="0" u="sng" strike="noStrike" cap="none" normalizeH="0" baseline="0" dirty="0">
                <a:ln>
                  <a:noFill/>
                </a:ln>
                <a:effectLst/>
                <a:latin typeface="Times New Roman" pitchFamily="18" charset="0"/>
                <a:cs typeface="Times New Roman" pitchFamily="18" charset="0"/>
              </a:rPr>
              <a:t>found under the Flood layer in Ur</a:t>
            </a:r>
            <a:r>
              <a:rPr kumimoji="0" lang="en-US" sz="1200" b="0" i="0" u="none" strike="noStrike" cap="none" normalizeH="0" baseline="0" dirty="0">
                <a:ln>
                  <a:noFill/>
                </a:ln>
                <a:effectLst/>
                <a:latin typeface="Times New Roman" pitchFamily="18" charset="0"/>
                <a:cs typeface="Times New Roman" pitchFamily="18" charset="0"/>
              </a:rPr>
              <a:t> (modern Kuwait) </a:t>
            </a:r>
            <a:r>
              <a:rPr kumimoji="0" lang="en-US" sz="1200" b="0" i="0" u="none" strike="noStrike" cap="none" normalizeH="0" baseline="0" dirty="0" err="1">
                <a:ln>
                  <a:noFill/>
                </a:ln>
                <a:effectLst/>
                <a:latin typeface="Times New Roman" pitchFamily="18" charset="0"/>
                <a:cs typeface="Times New Roman" pitchFamily="18" charset="0"/>
              </a:rPr>
              <a:t>ie</a:t>
            </a:r>
            <a:r>
              <a:rPr kumimoji="0" lang="en-US" sz="1200" b="0" i="0" u="none" strike="noStrike" cap="none" normalizeH="0" baseline="0" dirty="0">
                <a:ln>
                  <a:noFill/>
                </a:ln>
                <a:effectLst/>
                <a:latin typeface="Times New Roman" pitchFamily="18" charset="0"/>
                <a:cs typeface="Times New Roman" pitchFamily="18" charset="0"/>
              </a:rPr>
              <a:t>.,  </a:t>
            </a:r>
          </a:p>
          <a:p>
            <a:r>
              <a:rPr kumimoji="0" lang="en-US" sz="1200" b="0" i="0" u="none" strike="noStrike" cap="none" normalizeH="0" baseline="0" dirty="0">
                <a:ln>
                  <a:noFill/>
                </a:ln>
                <a:effectLst/>
                <a:latin typeface="Times New Roman" pitchFamily="18" charset="0"/>
                <a:cs typeface="Times New Roman" pitchFamily="18" charset="0"/>
              </a:rPr>
              <a:t>        3. This seal, the "Temptation Seal" was </a:t>
            </a:r>
            <a:r>
              <a:rPr kumimoji="0" lang="en-US" sz="1200" b="0" i="0" u="sng" strike="noStrike" cap="none" normalizeH="0" baseline="0" dirty="0">
                <a:ln>
                  <a:noFill/>
                </a:ln>
                <a:effectLst/>
                <a:latin typeface="Times New Roman" pitchFamily="18" charset="0"/>
                <a:cs typeface="Times New Roman" pitchFamily="18" charset="0"/>
              </a:rPr>
              <a:t>found near Babylon</a:t>
            </a:r>
            <a:r>
              <a:rPr kumimoji="0" lang="en-US" sz="1200" b="0" i="0" u="none" strike="noStrike" cap="none" normalizeH="0" baseline="0" dirty="0">
                <a:ln>
                  <a:noFill/>
                </a:ln>
                <a:effectLst/>
                <a:latin typeface="Times New Roman" pitchFamily="18" charset="0"/>
                <a:cs typeface="Times New Roman" pitchFamily="18" charset="0"/>
              </a:rPr>
              <a:t>, portraying in pictures exactly what Genesis says in words. </a:t>
            </a:r>
          </a:p>
          <a:p>
            <a:r>
              <a:rPr kumimoji="0" lang="en-US" sz="1200" b="0" i="0" u="none" strike="noStrike" cap="none" normalizeH="0" baseline="0" dirty="0">
                <a:ln>
                  <a:noFill/>
                </a:ln>
                <a:effectLst/>
                <a:latin typeface="Times New Roman" pitchFamily="18" charset="0"/>
                <a:cs typeface="Times New Roman" pitchFamily="18" charset="0"/>
              </a:rPr>
              <a:t>&gt;&gt;&gt;&gt;&gt;&gt;&gt;&gt;&gt;&gt;&gt;&gt;&gt;&gt;</a:t>
            </a:r>
          </a:p>
          <a:p>
            <a:r>
              <a:rPr kumimoji="0" lang="en-US" sz="1200" b="0" i="0" u="none" strike="noStrike" cap="none" normalizeH="0" baseline="0" dirty="0">
                <a:ln>
                  <a:noFill/>
                </a:ln>
                <a:effectLst/>
                <a:latin typeface="Times New Roman" pitchFamily="18" charset="0"/>
                <a:cs typeface="Times New Roman" pitchFamily="18" charset="0"/>
              </a:rPr>
              <a:t>            a. It shows a tree, on the left side </a:t>
            </a:r>
          </a:p>
          <a:p>
            <a:r>
              <a:rPr kumimoji="0" lang="en-US" sz="1200" b="0" i="0" u="none" strike="noStrike" cap="none" normalizeH="0" baseline="0" dirty="0">
                <a:ln>
                  <a:noFill/>
                </a:ln>
                <a:effectLst/>
                <a:latin typeface="Times New Roman" pitchFamily="18" charset="0"/>
                <a:cs typeface="Times New Roman" pitchFamily="18" charset="0"/>
              </a:rPr>
              <a:t>&gt;&gt;&gt;&gt;&gt;&gt;&gt;&gt;&gt;&gt;&gt;&gt;&gt;&gt;</a:t>
            </a:r>
          </a:p>
          <a:p>
            <a:r>
              <a:rPr kumimoji="0" lang="en-US" sz="1200" b="0" i="0" u="none" strike="noStrike" cap="none" normalizeH="0" baseline="0" dirty="0">
                <a:ln>
                  <a:noFill/>
                </a:ln>
                <a:effectLst/>
                <a:latin typeface="Times New Roman" pitchFamily="18" charset="0"/>
                <a:cs typeface="Times New Roman" pitchFamily="18" charset="0"/>
              </a:rPr>
              <a:t>            b. a man,</a:t>
            </a:r>
          </a:p>
          <a:p>
            <a:r>
              <a:rPr kumimoji="0" lang="en-US" sz="1200" b="0" i="0" u="none" strike="noStrike" cap="none" normalizeH="0" baseline="0" dirty="0">
                <a:ln>
                  <a:noFill/>
                </a:ln>
                <a:effectLst/>
                <a:latin typeface="Times New Roman" pitchFamily="18" charset="0"/>
                <a:cs typeface="Times New Roman" pitchFamily="18" charset="0"/>
              </a:rPr>
              <a:t> &gt;&gt;&gt;&gt;&gt;&gt;&gt;&gt;&gt;&gt;&gt;&gt;&gt;&gt;</a:t>
            </a:r>
          </a:p>
          <a:p>
            <a:r>
              <a:rPr kumimoji="0" lang="en-US" sz="1200" b="0" i="0" u="none" strike="noStrike" cap="none" normalizeH="0" baseline="0" dirty="0">
                <a:ln>
                  <a:noFill/>
                </a:ln>
                <a:effectLst/>
                <a:latin typeface="Times New Roman" pitchFamily="18" charset="0"/>
                <a:cs typeface="Times New Roman" pitchFamily="18" charset="0"/>
              </a:rPr>
              <a:t>            c. the right side a woman plucking fruit, and </a:t>
            </a:r>
          </a:p>
          <a:p>
            <a:r>
              <a:rPr kumimoji="0" lang="en-US" sz="1200" b="0" i="0" u="none" strike="noStrike" cap="none" normalizeH="0" baseline="0" dirty="0">
                <a:ln>
                  <a:noFill/>
                </a:ln>
                <a:effectLst/>
                <a:latin typeface="Times New Roman" pitchFamily="18" charset="0"/>
                <a:cs typeface="Times New Roman" pitchFamily="18" charset="0"/>
              </a:rPr>
              <a:t>&gt;&gt;&gt;&gt;&gt;&gt;&gt;&gt;&gt;&gt;&gt;&gt;&gt;&gt;</a:t>
            </a:r>
          </a:p>
          <a:p>
            <a:r>
              <a:rPr kumimoji="0" lang="en-US" sz="1200" b="0" i="0" u="none" strike="noStrike" cap="none" normalizeH="0" baseline="0" dirty="0">
                <a:ln>
                  <a:noFill/>
                </a:ln>
                <a:effectLst/>
                <a:latin typeface="Times New Roman" pitchFamily="18" charset="0"/>
                <a:cs typeface="Times New Roman" pitchFamily="18" charset="0"/>
              </a:rPr>
              <a:t>            d. behind her a serpent.</a:t>
            </a:r>
            <a:br>
              <a:rPr kumimoji="0" lang="en-US" sz="1200" b="0" i="0" u="none" strike="noStrike" cap="none" normalizeH="0" baseline="0" dirty="0">
                <a:ln>
                  <a:noFill/>
                </a:ln>
                <a:effectLst/>
                <a:latin typeface="Times New Roman" pitchFamily="18" charset="0"/>
                <a:cs typeface="Times New Roman" pitchFamily="18" charset="0"/>
              </a:rPr>
            </a:br>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8</a:t>
            </a:fld>
            <a:endParaRPr lang="en-US"/>
          </a:p>
        </p:txBody>
      </p:sp>
    </p:spTree>
    <p:extLst>
      <p:ext uri="{BB962C8B-B14F-4D97-AF65-F5344CB8AC3E}">
        <p14:creationId xmlns:p14="http://schemas.microsoft.com/office/powerpoint/2010/main" val="861253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anose="02020603050405020304" pitchFamily="18" charset="0"/>
                <a:ea typeface="+mn-ea"/>
                <a:cs typeface="Times New Roman" panose="02020603050405020304" pitchFamily="18" charset="0"/>
              </a:rPr>
              <a:t>    A. The ancient city of Babylon was situated in a flat, mud 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effectLst/>
                <a:latin typeface="Times New Roman" pitchFamily="18" charset="0"/>
                <a:cs typeface="Times New Roman" pitchFamily="18" charset="0"/>
              </a:rPr>
              <a:t>Then they said to one another, "Come, let us make bricks and bake them thoroughly." They had brick for stone, and they had asphalt for mortar</a:t>
            </a:r>
            <a:r>
              <a:rPr lang="en-US" b="0" i="1" dirty="0">
                <a:effectLst/>
                <a:latin typeface="Times New Roman" pitchFamily="18" charset="0"/>
                <a:cs typeface="Times New Roman" pitchFamily="18" charset="0"/>
              </a:rPr>
              <a:t>.</a:t>
            </a:r>
            <a:r>
              <a:rPr lang="en-US" b="1" dirty="0">
                <a:effectLst>
                  <a:outerShdw blurRad="38100" dist="38100" dir="2700000" algn="tl">
                    <a:srgbClr val="000000">
                      <a:alpha val="43137"/>
                    </a:srgbClr>
                  </a:outerShdw>
                </a:effectLst>
                <a:latin typeface="Times New Roman" pitchFamily="18" charset="0"/>
                <a:cs typeface="Times New Roman" pitchFamily="18" charset="0"/>
              </a:rPr>
              <a:t> (Genesis 11:3)</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a:t>
            </a:r>
          </a:p>
          <a:p>
            <a:r>
              <a:rPr lang="en-US" sz="1200" kern="1200" dirty="0">
                <a:solidFill>
                  <a:schemeClr val="tx1"/>
                </a:solidFill>
                <a:effectLst/>
                <a:latin typeface="Times New Roman" panose="02020603050405020304" pitchFamily="18" charset="0"/>
                <a:ea typeface="+mn-ea"/>
                <a:cs typeface="Times New Roman" panose="02020603050405020304" pitchFamily="18" charset="0"/>
              </a:rPr>
              <a:t>       1. It was the site of the Tower of Babel, (</a:t>
            </a:r>
            <a:r>
              <a:rPr lang="en-US" sz="1200" b="1" kern="1200" dirty="0">
                <a:solidFill>
                  <a:schemeClr val="tx1"/>
                </a:solidFill>
                <a:effectLst/>
                <a:latin typeface="Times New Roman" panose="02020603050405020304" pitchFamily="18" charset="0"/>
                <a:ea typeface="+mn-ea"/>
                <a:cs typeface="Times New Roman" panose="02020603050405020304" pitchFamily="18" charset="0"/>
              </a:rPr>
              <a:t>Gen. 11:1-9</a:t>
            </a:r>
            <a:r>
              <a:rPr lang="en-US" sz="1200" b="0" kern="1200" dirty="0">
                <a:solidFill>
                  <a:schemeClr val="tx1"/>
                </a:solidFill>
                <a:effectLst/>
                <a:latin typeface="Times New Roman" panose="02020603050405020304" pitchFamily="18" charset="0"/>
                <a:ea typeface="+mn-ea"/>
                <a:cs typeface="Times New Roman" panose="02020603050405020304" pitchFamily="18" charset="0"/>
              </a:rPr>
              <a:t>)</a:t>
            </a:r>
            <a:endParaRPr lang="en-US" b="0" dirty="0">
              <a:latin typeface="Times New Roman" panose="02020603050405020304" pitchFamily="18" charset="0"/>
              <a:cs typeface="Times New Roman" panose="02020603050405020304" pitchFamily="18" charset="0"/>
            </a:endParaRPr>
          </a:p>
          <a:p>
            <a:r>
              <a:rPr lang="en-US" b="0" dirty="0">
                <a:latin typeface="Times New Roman" panose="02020603050405020304" pitchFamily="18" charset="0"/>
                <a:cs typeface="Times New Roman" panose="02020603050405020304" pitchFamily="18" charset="0"/>
              </a:rPr>
              <a:t>&gt;&gt;&gt;&gt;&gt;&gt;&gt;&gt;&gt;&gt;&gt;&gt;&gt;&gt;&gt;&gt;&gt;&gt;&gt;</a:t>
            </a:r>
          </a:p>
          <a:p>
            <a:r>
              <a:rPr lang="en-US" b="0" dirty="0">
                <a:latin typeface="Times New Roman" panose="02020603050405020304" pitchFamily="18" charset="0"/>
                <a:cs typeface="Times New Roman" panose="02020603050405020304" pitchFamily="18" charset="0"/>
              </a:rPr>
              <a:t>    B. </a:t>
            </a:r>
            <a:r>
              <a:rPr lang="en-US" b="1" dirty="0">
                <a:latin typeface="Times New Roman" panose="02020603050405020304" pitchFamily="18" charset="0"/>
                <a:cs typeface="Times New Roman" panose="02020603050405020304" pitchFamily="18" charset="0"/>
              </a:rPr>
              <a:t>The Word "Babylon"</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1. Babylon is Akkadian "</a:t>
            </a:r>
            <a:r>
              <a:rPr lang="en-US" dirty="0" err="1">
                <a:latin typeface="Times New Roman" panose="02020603050405020304" pitchFamily="18" charset="0"/>
                <a:cs typeface="Times New Roman" panose="02020603050405020304" pitchFamily="18" charset="0"/>
              </a:rPr>
              <a:t>babilani</a:t>
            </a:r>
            <a:r>
              <a:rPr lang="en-US" dirty="0">
                <a:latin typeface="Times New Roman" panose="02020603050405020304" pitchFamily="18" charset="0"/>
                <a:cs typeface="Times New Roman" panose="02020603050405020304" pitchFamily="18" charset="0"/>
              </a:rPr>
              <a:t>" which means "the Gate of God" and it became the capital of the land of Babylonia. </a:t>
            </a:r>
          </a:p>
          <a:p>
            <a:r>
              <a:rPr lang="en-US" dirty="0">
                <a:latin typeface="Times New Roman" panose="02020603050405020304" pitchFamily="18" charset="0"/>
                <a:cs typeface="Times New Roman" panose="02020603050405020304" pitchFamily="18" charset="0"/>
              </a:rPr>
              <a:t>    2. The etymology of the name Babel in the Bible means "</a:t>
            </a:r>
            <a:r>
              <a:rPr lang="en-US" b="1" dirty="0">
                <a:latin typeface="Times New Roman" panose="02020603050405020304" pitchFamily="18" charset="0"/>
                <a:cs typeface="Times New Roman" panose="02020603050405020304" pitchFamily="18" charset="0"/>
              </a:rPr>
              <a:t>confused</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Gen 11:9</a:t>
            </a:r>
            <a:r>
              <a:rPr lang="en-US" dirty="0">
                <a:latin typeface="Times New Roman" panose="02020603050405020304" pitchFamily="18" charset="0"/>
                <a:cs typeface="Times New Roman" panose="02020603050405020304" pitchFamily="18" charset="0"/>
              </a:rPr>
              <a:t>) and throughout the Bible, Babylon was </a:t>
            </a:r>
            <a:r>
              <a:rPr lang="en-US" u="sng" dirty="0">
                <a:latin typeface="Times New Roman" panose="02020603050405020304" pitchFamily="18" charset="0"/>
                <a:cs typeface="Times New Roman" panose="02020603050405020304" pitchFamily="18" charset="0"/>
              </a:rPr>
              <a:t>a symbol of the confusio</a:t>
            </a:r>
            <a:r>
              <a:rPr lang="en-US" dirty="0">
                <a:latin typeface="Times New Roman" panose="02020603050405020304" pitchFamily="18" charset="0"/>
                <a:cs typeface="Times New Roman" panose="02020603050405020304" pitchFamily="18" charset="0"/>
              </a:rPr>
              <a:t>n caused by godlessness. </a:t>
            </a:r>
          </a:p>
          <a:p>
            <a:r>
              <a:rPr lang="en-US" dirty="0">
                <a:latin typeface="Times New Roman" panose="02020603050405020304" pitchFamily="18" charset="0"/>
                <a:cs typeface="Times New Roman" panose="02020603050405020304" pitchFamily="18" charset="0"/>
              </a:rPr>
              <a:t>    3. The name Babylon is the Greek form of the Hebrew name Babel. </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C10B1BD-7E85-42C4-826E-C168C0F17430}" type="slidenum">
              <a:rPr lang="en-US" smtClean="0"/>
              <a:t>9</a:t>
            </a:fld>
            <a:endParaRPr lang="en-US"/>
          </a:p>
        </p:txBody>
      </p:sp>
    </p:spTree>
    <p:extLst>
      <p:ext uri="{BB962C8B-B14F-4D97-AF65-F5344CB8AC3E}">
        <p14:creationId xmlns:p14="http://schemas.microsoft.com/office/powerpoint/2010/main" val="2321273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1. Much later, the great, fortified city of Babylon was constructed in the plain, with massive outer walls besides inner walls and a moat plus numerous towers.</a:t>
            </a:r>
          </a:p>
          <a:p>
            <a:endParaRPr lang="en-US" dirty="0"/>
          </a:p>
        </p:txBody>
      </p:sp>
      <p:sp>
        <p:nvSpPr>
          <p:cNvPr id="4" name="Slide Number Placeholder 3"/>
          <p:cNvSpPr>
            <a:spLocks noGrp="1"/>
          </p:cNvSpPr>
          <p:nvPr>
            <p:ph type="sldNum" sz="quarter" idx="10"/>
          </p:nvPr>
        </p:nvSpPr>
        <p:spPr/>
        <p:txBody>
          <a:bodyPr/>
          <a:lstStyle/>
          <a:p>
            <a:fld id="{AC10B1BD-7E85-42C4-826E-C168C0F17430}" type="slidenum">
              <a:rPr lang="en-US" smtClean="0"/>
              <a:t>10</a:t>
            </a:fld>
            <a:endParaRPr lang="en-US"/>
          </a:p>
        </p:txBody>
      </p:sp>
    </p:spTree>
    <p:extLst>
      <p:ext uri="{BB962C8B-B14F-4D97-AF65-F5344CB8AC3E}">
        <p14:creationId xmlns:p14="http://schemas.microsoft.com/office/powerpoint/2010/main" val="642940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7EBDA928-9ADB-4597-92C7-12D91D09032D}" type="datetimeFigureOut">
              <a:rPr lang="en-US" smtClean="0"/>
              <a:t>3/21/2019</a:t>
            </a:fld>
            <a:endParaRPr lang="en-US"/>
          </a:p>
        </p:txBody>
      </p:sp>
      <p:sp>
        <p:nvSpPr>
          <p:cNvPr id="8" name="Slide Number Placeholder 7"/>
          <p:cNvSpPr>
            <a:spLocks noGrp="1"/>
          </p:cNvSpPr>
          <p:nvPr>
            <p:ph type="sldNum" sz="quarter" idx="11"/>
          </p:nvPr>
        </p:nvSpPr>
        <p:spPr/>
        <p:txBody>
          <a:bodyPr/>
          <a:lstStyle/>
          <a:p>
            <a:fld id="{DA1E2F55-0491-4216-9497-42BFDE365221}"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BDA928-9ADB-4597-92C7-12D91D09032D}"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E2F55-0491-4216-9497-42BFDE36522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BDA928-9ADB-4597-92C7-12D91D09032D}"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E2F55-0491-4216-9497-42BFDE36522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BDA928-9ADB-4597-92C7-12D91D09032D}"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E2F55-0491-4216-9497-42BFDE36522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1"/>
            <a:ext cx="10363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963084" y="4068764"/>
            <a:ext cx="10363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BDA928-9ADB-4597-92C7-12D91D09032D}"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E2F55-0491-4216-9497-42BFDE365221}" type="slidenum">
              <a:rPr lang="en-US" smtClean="0"/>
              <a:t>‹#›</a:t>
            </a:fld>
            <a:endParaRPr lang="en-US"/>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p:cNvSpPr/>
          <p:nvPr/>
        </p:nvSpPr>
        <p:spPr>
          <a:xfrm>
            <a:off x="5728971"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BDA928-9ADB-4597-92C7-12D91D09032D}" type="datetimeFigureOut">
              <a:rPr lang="en-US" smtClean="0"/>
              <a:t>3/21/2019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E2F55-0491-4216-9497-42BFDE365221}" type="slidenum">
              <a:rPr lang="en-US" smtClean="0"/>
              <a:t>‹#›</a:t>
            </a:fld>
            <a:endParaRPr lang="en-US"/>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7EBDA928-9ADB-4597-92C7-12D91D09032D}" type="datetimeFigureOut">
              <a:rPr lang="en-US" smtClean="0"/>
              <a:t>3/21/2019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1E2F55-0491-4216-9497-42BFDE365221}" type="slidenum">
              <a:rPr lang="en-US" smtClean="0"/>
              <a:t>‹#›</a:t>
            </a:fld>
            <a:endParaRPr lang="en-US"/>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BDA928-9ADB-4597-92C7-12D91D09032D}" type="datetimeFigureOut">
              <a:rPr lang="en-US" smtClean="0"/>
              <a:t>3/21/2019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1E2F55-0491-4216-9497-42BFDE36522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BDA928-9ADB-4597-92C7-12D91D09032D}" type="datetimeFigureOut">
              <a:rPr lang="en-US" smtClean="0"/>
              <a:t>3/21/2019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1E2F55-0491-4216-9497-42BFDE36522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BDA928-9ADB-4597-92C7-12D91D09032D}" type="datetimeFigureOut">
              <a:rPr lang="en-US" smtClean="0"/>
              <a:t>3/21/2019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E2F55-0491-4216-9497-42BFDE36522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BDA928-9ADB-4597-92C7-12D91D09032D}" type="datetimeFigureOut">
              <a:rPr lang="en-US" smtClean="0"/>
              <a:t>3/21/2019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E2F55-0491-4216-9497-42BFDE36522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84463" y="6356351"/>
            <a:ext cx="278130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7EBDA928-9ADB-4597-92C7-12D91D09032D}" type="datetimeFigureOut">
              <a:rPr lang="en-US" smtClean="0"/>
              <a:t>3/21/2019</a:t>
            </a:fld>
            <a:endParaRPr lang="en-US"/>
          </a:p>
        </p:txBody>
      </p:sp>
      <p:sp>
        <p:nvSpPr>
          <p:cNvPr id="5" name="Footer Placeholder 4"/>
          <p:cNvSpPr>
            <a:spLocks noGrp="1"/>
          </p:cNvSpPr>
          <p:nvPr>
            <p:ph type="ftr" sz="quarter" idx="3"/>
          </p:nvPr>
        </p:nvSpPr>
        <p:spPr>
          <a:xfrm>
            <a:off x="878887" y="6356351"/>
            <a:ext cx="3797300"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11391038" y="6356351"/>
            <a:ext cx="749300"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DA1E2F55-0491-4216-9497-42BFDE365221}" type="slidenum">
              <a:rPr lang="en-US" smtClean="0"/>
              <a:t>‹#›</a:t>
            </a:fld>
            <a:endParaRPr lang="en-US"/>
          </a:p>
        </p:txBody>
      </p:sp>
      <p:sp>
        <p:nvSpPr>
          <p:cNvPr id="7" name="Oval 6"/>
          <p:cNvSpPr/>
          <p:nvPr/>
        </p:nvSpPr>
        <p:spPr>
          <a:xfrm>
            <a:off x="11277014"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75882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creativecommons.org/licenses/by-nc-nd/3.0/" TargetMode="External"/><Relationship Id="rId4" Type="http://schemas.openxmlformats.org/officeDocument/2006/relationships/hyperlink" Target="http://www.ancient-code.com/mysterious-tribe-brought-to-europe-the-wheel-and-the-basis-of-languag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zionministry.com/Image20.gif"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tatic.newworldencyclopedia.org/a/a2/Levant_01.PNG"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hyperlink" Target="http://www.bible.ca/maps/maps-palestine-33AD.htm" TargetMode="Externa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www.bible.ca/maps/maps-palestine-today.htm"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1.gif"/><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www.ancient-code.com/mysterious-tribe-brought-to-europe-the-wheel-and-the-basis-of-language/"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hyperlink" Target="http://www.answers.com/topic/istanbul-archaeology-museum" TargetMode="External"/><Relationship Id="rId3" Type="http://schemas.openxmlformats.org/officeDocument/2006/relationships/hyperlink" Target="http://en.wikipedia.org/wiki/File:Istanbul_-_Museo_archeol._-_Trattato_di_Qadesh_fra_ittiti_ed_egizi_(1269_a.C.)_-_Foto_G._Dall'Orto_28-5-2006.jpg" TargetMode="External"/><Relationship Id="rId7" Type="http://schemas.openxmlformats.org/officeDocument/2006/relationships/hyperlink" Target="http://www.answers.com/topic/ramses-iii"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www.answers.com/topic/hattusili-iii" TargetMode="External"/><Relationship Id="rId5" Type="http://schemas.openxmlformats.org/officeDocument/2006/relationships/hyperlink" Target="http://www.answers.com/topic/battle-of-kadesh" TargetMode="Externa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www.biblestudy.org/maps/roman-empire.html"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6.gif"/></Relationships>
</file>

<file path=ppt/slides/_rels/slide3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www.vecteezy.com/map-vector/5937-united-states-map-vector" TargetMode="External"/><Relationship Id="rId5" Type="http://schemas.microsoft.com/office/2007/relationships/hdphoto" Target="../media/hdphoto1.wdp"/><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6E4763-092C-4AD5-86C3-8DAD8C49828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943795D-2F8F-4BFF-8AF4-39B430465113}"/>
              </a:ext>
            </a:extLst>
          </p:cNvPr>
          <p:cNvSpPr txBox="1"/>
          <p:nvPr/>
        </p:nvSpPr>
        <p:spPr>
          <a:xfrm>
            <a:off x="0" y="6858000"/>
            <a:ext cx="12192000" cy="230832"/>
          </a:xfrm>
          <a:prstGeom prst="rect">
            <a:avLst/>
          </a:prstGeom>
          <a:noFill/>
        </p:spPr>
        <p:txBody>
          <a:bodyPr wrap="square" rtlCol="0">
            <a:spAutoFit/>
          </a:bodyPr>
          <a:lstStyle/>
          <a:p>
            <a:r>
              <a:rPr lang="en-US" sz="900">
                <a:hlinkClick r:id="rId4" tooltip="http://www.ancient-code.com/mysterious-tribe-brought-to-europe-the-wheel-and-the-basis-of-language/"/>
              </a:rPr>
              <a:t>This Photo</a:t>
            </a:r>
            <a:r>
              <a:rPr lang="en-US" sz="900"/>
              <a:t> by Unknown Author is licensed under </a:t>
            </a:r>
            <a:r>
              <a:rPr lang="en-US" sz="900">
                <a:hlinkClick r:id="rId5" tooltip="https://creativecommons.org/licenses/by-nc-nd/3.0/"/>
              </a:rPr>
              <a:t>CC BY-NC-ND</a:t>
            </a:r>
            <a:endParaRPr lang="en-US" sz="900"/>
          </a:p>
        </p:txBody>
      </p:sp>
      <p:sp>
        <p:nvSpPr>
          <p:cNvPr id="6" name="Rectangle 5">
            <a:extLst>
              <a:ext uri="{FF2B5EF4-FFF2-40B4-BE49-F238E27FC236}">
                <a16:creationId xmlns:a16="http://schemas.microsoft.com/office/drawing/2014/main" id="{84CD7869-4C11-45A1-9D20-77B641ADC4C8}"/>
              </a:ext>
            </a:extLst>
          </p:cNvPr>
          <p:cNvSpPr/>
          <p:nvPr/>
        </p:nvSpPr>
        <p:spPr>
          <a:xfrm>
            <a:off x="6096000" y="2589074"/>
            <a:ext cx="6096000" cy="1754326"/>
          </a:xfrm>
          <a:prstGeom prst="rect">
            <a:avLst/>
          </a:prstGeom>
        </p:spPr>
        <p:txBody>
          <a:bodyPr>
            <a:spAutoFit/>
          </a:bodyPr>
          <a:lstStyle/>
          <a:p>
            <a:pPr algn="ctr"/>
            <a:r>
              <a:rPr lang="en-US" sz="3600" i="1" dirty="0">
                <a:effectLst>
                  <a:outerShdw blurRad="38100" dist="38100" dir="2700000" algn="tl">
                    <a:srgbClr val="000000">
                      <a:alpha val="43137"/>
                    </a:srgbClr>
                  </a:outerShdw>
                </a:effectLst>
                <a:latin typeface="Times New Roman" pitchFamily="18" charset="0"/>
                <a:cs typeface="Times New Roman" pitchFamily="18" charset="0"/>
              </a:rPr>
              <a:t>Welcome to the Ranger</a:t>
            </a:r>
          </a:p>
          <a:p>
            <a:pPr algn="ctr"/>
            <a:r>
              <a:rPr lang="en-US" sz="3600" i="1" dirty="0">
                <a:effectLst>
                  <a:outerShdw blurRad="38100" dist="38100" dir="2700000" algn="tl">
                    <a:srgbClr val="000000">
                      <a:alpha val="43137"/>
                    </a:srgbClr>
                  </a:outerShdw>
                </a:effectLst>
                <a:latin typeface="Times New Roman" pitchFamily="18" charset="0"/>
                <a:cs typeface="Times New Roman" pitchFamily="18" charset="0"/>
              </a:rPr>
              <a:t>Mesquite &amp; Rusk St. </a:t>
            </a:r>
          </a:p>
          <a:p>
            <a:pPr algn="ctr"/>
            <a:r>
              <a:rPr lang="en-US" sz="3600" i="1" dirty="0">
                <a:effectLst>
                  <a:outerShdw blurRad="38100" dist="38100" dir="2700000" algn="tl">
                    <a:srgbClr val="000000">
                      <a:alpha val="43137"/>
                    </a:srgbClr>
                  </a:outerShdw>
                </a:effectLst>
                <a:latin typeface="Times New Roman" pitchFamily="18" charset="0"/>
                <a:cs typeface="Times New Roman" pitchFamily="18" charset="0"/>
              </a:rPr>
              <a:t>church of Christ </a:t>
            </a:r>
          </a:p>
        </p:txBody>
      </p:sp>
      <p:sp>
        <p:nvSpPr>
          <p:cNvPr id="7" name="Rectangle 6">
            <a:extLst>
              <a:ext uri="{FF2B5EF4-FFF2-40B4-BE49-F238E27FC236}">
                <a16:creationId xmlns:a16="http://schemas.microsoft.com/office/drawing/2014/main" id="{1AD4C80C-FCD7-44C3-808F-64C1E46AD460}"/>
              </a:ext>
            </a:extLst>
          </p:cNvPr>
          <p:cNvSpPr/>
          <p:nvPr/>
        </p:nvSpPr>
        <p:spPr>
          <a:xfrm>
            <a:off x="9379527" y="1524000"/>
            <a:ext cx="2819400" cy="646331"/>
          </a:xfrm>
          <a:prstGeom prst="rect">
            <a:avLst/>
          </a:prstGeom>
        </p:spPr>
        <p:txBody>
          <a:bodyPr wrap="square">
            <a:spAutoFit/>
          </a:bodyPr>
          <a:lstStyle/>
          <a:p>
            <a:r>
              <a:rPr lang="en-US" i="1" dirty="0">
                <a:solidFill>
                  <a:schemeClr val="accent4">
                    <a:lumMod val="75000"/>
                  </a:schemeClr>
                </a:solidFill>
                <a:latin typeface="Times New Roman" panose="02020603050405020304" pitchFamily="18" charset="0"/>
                <a:cs typeface="Times New Roman" panose="02020603050405020304" pitchFamily="18" charset="0"/>
              </a:rPr>
              <a:t>Ranger Church of Christ</a:t>
            </a:r>
          </a:p>
          <a:p>
            <a:r>
              <a:rPr lang="en-US" i="1" dirty="0">
                <a:solidFill>
                  <a:schemeClr val="accent4">
                    <a:lumMod val="75000"/>
                  </a:schemeClr>
                </a:solidFill>
                <a:latin typeface="Times New Roman" panose="02020603050405020304" pitchFamily="18" charset="0"/>
                <a:cs typeface="Times New Roman" panose="02020603050405020304" pitchFamily="18" charset="0"/>
              </a:rPr>
              <a:t>Mesquite and Rusk St.</a:t>
            </a:r>
          </a:p>
        </p:txBody>
      </p:sp>
    </p:spTree>
    <p:extLst>
      <p:ext uri="{BB962C8B-B14F-4D97-AF65-F5344CB8AC3E}">
        <p14:creationId xmlns:p14="http://schemas.microsoft.com/office/powerpoint/2010/main" val="1408377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40820"/>
            <a:ext cx="9296400" cy="6975020"/>
          </a:xfrm>
          <a:prstGeom prst="rect">
            <a:avLst/>
          </a:prstGeom>
        </p:spPr>
      </p:pic>
    </p:spTree>
    <p:extLst>
      <p:ext uri="{BB962C8B-B14F-4D97-AF65-F5344CB8AC3E}">
        <p14:creationId xmlns:p14="http://schemas.microsoft.com/office/powerpoint/2010/main" val="1781133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zionministry.com/Image20_small.gif">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439"/>
          <a:stretch/>
        </p:blipFill>
        <p:spPr bwMode="auto">
          <a:xfrm>
            <a:off x="0" y="1"/>
            <a:ext cx="12191999"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a:cxnSpLocks/>
          </p:cNvCxnSpPr>
          <p:nvPr/>
        </p:nvCxnSpPr>
        <p:spPr>
          <a:xfrm flipH="1">
            <a:off x="7696200" y="3207842"/>
            <a:ext cx="1561200" cy="288815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382000" y="2438401"/>
            <a:ext cx="1750800" cy="769441"/>
          </a:xfrm>
          <a:prstGeom prst="rect">
            <a:avLst/>
          </a:prstGeom>
          <a:noFill/>
        </p:spPr>
        <p:txBody>
          <a:bodyPr wrap="none" rtlCol="0">
            <a:spAutoFit/>
          </a:bodyPr>
          <a:lstStyle/>
          <a:p>
            <a:r>
              <a:rPr lang="en-US" sz="44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People</a:t>
            </a:r>
          </a:p>
        </p:txBody>
      </p:sp>
    </p:spTree>
    <p:extLst>
      <p:ext uri="{BB962C8B-B14F-4D97-AF65-F5344CB8AC3E}">
        <p14:creationId xmlns:p14="http://schemas.microsoft.com/office/powerpoint/2010/main" val="1136023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41006"/>
            <a:ext cx="5942183" cy="6239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67623" y="725269"/>
            <a:ext cx="3980577" cy="646331"/>
          </a:xfrm>
          <a:prstGeom prst="rect">
            <a:avLst/>
          </a:prstGeom>
          <a:noFill/>
        </p:spPr>
        <p:txBody>
          <a:bodyPr wrap="none" rtlCol="0">
            <a:spAutoFit/>
          </a:bodyPr>
          <a:lstStyle/>
          <a:p>
            <a:r>
              <a:rPr lang="en-US" sz="3600" dirty="0">
                <a:latin typeface="Times New Roman" pitchFamily="18" charset="0"/>
                <a:cs typeface="Times New Roman" pitchFamily="18" charset="0"/>
              </a:rPr>
              <a:t>Code of Hammurabi</a:t>
            </a:r>
          </a:p>
        </p:txBody>
      </p:sp>
    </p:spTree>
    <p:extLst>
      <p:ext uri="{BB962C8B-B14F-4D97-AF65-F5344CB8AC3E}">
        <p14:creationId xmlns:p14="http://schemas.microsoft.com/office/powerpoint/2010/main" val="1464708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lavistachurchofchrist.org/LVarticles/images/HangingGardensOfBabylon.jpg"/>
          <p:cNvPicPr>
            <a:picLocks noChangeAspect="1" noChangeArrowheads="1"/>
          </p:cNvPicPr>
          <p:nvPr/>
        </p:nvPicPr>
        <p:blipFill rotWithShape="1">
          <a:blip r:embed="rId3">
            <a:extLst>
              <a:ext uri="{28A0092B-C50C-407E-A947-70E740481C1C}">
                <a14:useLocalDpi xmlns:a14="http://schemas.microsoft.com/office/drawing/2010/main" val="0"/>
              </a:ext>
            </a:extLst>
          </a:blip>
          <a:srcRect t="9570" b="4306"/>
          <a:stretch/>
        </p:blipFill>
        <p:spPr bwMode="auto">
          <a:xfrm>
            <a:off x="0" y="0"/>
            <a:ext cx="768531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e Rise and Fall of the City of Baby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5314" y="0"/>
            <a:ext cx="450668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444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biblearchaeology.org/image.axd?picture=JehoyaRatns-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36011"/>
            <a:ext cx="5638800" cy="49027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15126" y="762000"/>
            <a:ext cx="4791074" cy="5016758"/>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latin typeface="Times New Roman" pitchFamily="18" charset="0"/>
                <a:cs typeface="Times New Roman" pitchFamily="18" charset="0"/>
              </a:rPr>
              <a:t>Ration record from Babylon mentioning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Jehoiachin</a:t>
            </a:r>
            <a:r>
              <a:rPr lang="en-US" sz="3200" dirty="0">
                <a:effectLst>
                  <a:outerShdw blurRad="38100" dist="38100" dir="2700000" algn="tl">
                    <a:srgbClr val="000000">
                      <a:alpha val="43137"/>
                    </a:srgbClr>
                  </a:outerShdw>
                </a:effectLst>
                <a:latin typeface="Times New Roman" pitchFamily="18" charset="0"/>
                <a:cs typeface="Times New Roman" pitchFamily="18" charset="0"/>
              </a:rPr>
              <a:t>. During Robert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Koldeway’s</a:t>
            </a:r>
            <a:r>
              <a:rPr lang="en-US" sz="3200" dirty="0">
                <a:effectLst>
                  <a:outerShdw blurRad="38100" dist="38100" dir="2700000" algn="tl">
                    <a:srgbClr val="000000">
                      <a:alpha val="43137"/>
                    </a:srgbClr>
                  </a:outerShdw>
                </a:effectLst>
                <a:latin typeface="Times New Roman" pitchFamily="18" charset="0"/>
                <a:cs typeface="Times New Roman" pitchFamily="18" charset="0"/>
              </a:rPr>
              <a:t> excavations at Babylon at the turn of the 20th century, he discovered what archaeologists call the “Northern Palace,” most likely the royal residence of King Nebuchadnezzar.  </a:t>
            </a:r>
          </a:p>
        </p:txBody>
      </p:sp>
      <p:sp>
        <p:nvSpPr>
          <p:cNvPr id="3" name="TextBox 2"/>
          <p:cNvSpPr txBox="1"/>
          <p:nvPr/>
        </p:nvSpPr>
        <p:spPr>
          <a:xfrm>
            <a:off x="685800" y="5562600"/>
            <a:ext cx="5645263" cy="584775"/>
          </a:xfrm>
          <a:prstGeom prst="rect">
            <a:avLst/>
          </a:prstGeom>
          <a:noFill/>
        </p:spPr>
        <p:txBody>
          <a:bodyPr wrap="none" rtlCol="0">
            <a:spAutoFit/>
          </a:bodyPr>
          <a:lstStyle/>
          <a:p>
            <a:r>
              <a:rPr lang="en-US" sz="3200" dirty="0">
                <a:effectLst>
                  <a:outerShdw blurRad="38100" dist="38100" dir="2700000" algn="tl">
                    <a:srgbClr val="000000">
                      <a:alpha val="43137"/>
                    </a:srgbClr>
                  </a:outerShdw>
                </a:effectLst>
                <a:latin typeface="Times New Roman" pitchFamily="18" charset="0"/>
                <a:cs typeface="Times New Roman" pitchFamily="18" charset="0"/>
              </a:rPr>
              <a:t>One of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Jehoiachin</a:t>
            </a:r>
            <a:r>
              <a:rPr lang="en-US" sz="3200" dirty="0">
                <a:effectLst>
                  <a:outerShdw blurRad="38100" dist="38100" dir="2700000" algn="tl">
                    <a:srgbClr val="000000">
                      <a:alpha val="43137"/>
                    </a:srgbClr>
                  </a:outerShdw>
                </a:effectLst>
                <a:latin typeface="Times New Roman" pitchFamily="18" charset="0"/>
                <a:cs typeface="Times New Roman" pitchFamily="18" charset="0"/>
              </a:rPr>
              <a:t> Ration Tablets</a:t>
            </a:r>
          </a:p>
        </p:txBody>
      </p:sp>
    </p:spTree>
    <p:extLst>
      <p:ext uri="{BB962C8B-B14F-4D97-AF65-F5344CB8AC3E}">
        <p14:creationId xmlns:p14="http://schemas.microsoft.com/office/powerpoint/2010/main" val="2516034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biblearchaeology.org/image.axd?picture=Babylonian-Chronicle-for-60.jpg"/>
          <p:cNvPicPr>
            <a:picLocks noChangeAspect="1" noChangeArrowheads="1"/>
          </p:cNvPicPr>
          <p:nvPr/>
        </p:nvPicPr>
        <p:blipFill rotWithShape="1">
          <a:blip r:embed="rId3">
            <a:extLst>
              <a:ext uri="{28A0092B-C50C-407E-A947-70E740481C1C}">
                <a14:useLocalDpi xmlns:a14="http://schemas.microsoft.com/office/drawing/2010/main" val="0"/>
              </a:ext>
            </a:extLst>
          </a:blip>
          <a:srcRect t="11949" b="8368"/>
          <a:stretch/>
        </p:blipFill>
        <p:spPr bwMode="auto">
          <a:xfrm>
            <a:off x="0" y="-8297"/>
            <a:ext cx="12344400" cy="6866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823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Levant 01.PN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9" r="34409" b="16096"/>
          <a:stretch/>
        </p:blipFill>
        <p:spPr bwMode="auto">
          <a:xfrm>
            <a:off x="0" y="0"/>
            <a:ext cx="61150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bible.ca/maps/maps-palestine-33AD-th.jpg">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83" t="7717" r="4058" b="15468"/>
          <a:stretch/>
        </p:blipFill>
        <p:spPr bwMode="auto">
          <a:xfrm>
            <a:off x="6172200" y="0"/>
            <a:ext cx="6019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88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bible.ca/maps/maps-palestine-today-th.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24" t="8824" r="3774" b="2941"/>
          <a:stretch/>
        </p:blipFill>
        <p:spPr bwMode="auto">
          <a:xfrm>
            <a:off x="0" y="-1"/>
            <a:ext cx="70485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ap of Solomon's Kingdom"/>
          <p:cNvPicPr>
            <a:picLocks noChangeAspect="1" noChangeArrowheads="1"/>
          </p:cNvPicPr>
          <p:nvPr/>
        </p:nvPicPr>
        <p:blipFill rotWithShape="1">
          <a:blip r:embed="rId5">
            <a:extLst>
              <a:ext uri="{28A0092B-C50C-407E-A947-70E740481C1C}">
                <a14:useLocalDpi xmlns:a14="http://schemas.microsoft.com/office/drawing/2010/main" val="0"/>
              </a:ext>
            </a:extLst>
          </a:blip>
          <a:srcRect l="450" t="2084" r="6248" b="8157"/>
          <a:stretch/>
        </p:blipFill>
        <p:spPr bwMode="auto">
          <a:xfrm>
            <a:off x="6248400" y="-1"/>
            <a:ext cx="5943599"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958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213" r="17686" b="6213"/>
          <a:stretch/>
        </p:blipFill>
        <p:spPr bwMode="auto">
          <a:xfrm>
            <a:off x="0" y="0"/>
            <a:ext cx="12192000" cy="7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a:off x="5067300" y="2362200"/>
            <a:ext cx="1600200" cy="19050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5867400" y="1600200"/>
            <a:ext cx="609600" cy="54864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7391400" y="1752600"/>
            <a:ext cx="228600" cy="53340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581400" y="4724400"/>
            <a:ext cx="2286000" cy="2286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581400" y="4724400"/>
            <a:ext cx="2286000" cy="5334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581400" y="4724400"/>
            <a:ext cx="2552700" cy="11239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6781800" y="4838700"/>
            <a:ext cx="1600200" cy="1524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6667500" y="5848350"/>
            <a:ext cx="186690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7924800" y="685800"/>
            <a:ext cx="762000" cy="6858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227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childTnLst>
                          </p:cTn>
                        </p:par>
                        <p:par>
                          <p:cTn id="46" fill="hold">
                            <p:stCondLst>
                              <p:cond delay="500"/>
                            </p:stCondLst>
                            <p:childTnLst>
                              <p:par>
                                <p:cTn id="47" presetID="10" presetClass="exit" presetSubtype="0" fill="hold" nodeType="after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par>
                          <p:cTn id="50" fill="hold">
                            <p:stCondLst>
                              <p:cond delay="1000"/>
                            </p:stCondLst>
                            <p:childTnLst>
                              <p:par>
                                <p:cTn id="51" presetID="10" presetClass="exit" presetSubtype="0" fill="hold" nodeType="afterEffect">
                                  <p:stCondLst>
                                    <p:cond delay="0"/>
                                  </p:stCondLst>
                                  <p:childTnLst>
                                    <p:animEffect transition="out" filter="fade">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childTnLst>
                          </p:cTn>
                        </p:par>
                        <p:par>
                          <p:cTn id="54" fill="hold">
                            <p:stCondLst>
                              <p:cond delay="1500"/>
                            </p:stCondLst>
                            <p:childTnLst>
                              <p:par>
                                <p:cTn id="55" presetID="10" presetClass="entr" presetSubtype="0"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213" r="17686" b="6213"/>
          <a:stretch/>
        </p:blipFill>
        <p:spPr bwMode="auto">
          <a:xfrm>
            <a:off x="0" y="0"/>
            <a:ext cx="12192000" cy="7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105400" y="1600200"/>
            <a:ext cx="1143000" cy="1676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V="1">
            <a:off x="5105400" y="2438400"/>
            <a:ext cx="304800" cy="9906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39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par>
                          <p:cTn id="15" fill="hold">
                            <p:stCondLst>
                              <p:cond delay="500"/>
                            </p:stCondLst>
                            <p:childTnLst>
                              <p:par>
                                <p:cTn id="16" presetID="21" presetClass="entr" presetSubtype="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D3216DC-1173-4C83-9D55-4856D83D0E40}"/>
              </a:ext>
            </a:extLst>
          </p:cNvPr>
          <p:cNvGraphicFramePr>
            <a:graphicFrameLocks noGrp="1"/>
          </p:cNvGraphicFramePr>
          <p:nvPr>
            <p:extLst>
              <p:ext uri="{D42A27DB-BD31-4B8C-83A1-F6EECF244321}">
                <p14:modId xmlns:p14="http://schemas.microsoft.com/office/powerpoint/2010/main" val="2809199816"/>
              </p:ext>
            </p:extLst>
          </p:nvPr>
        </p:nvGraphicFramePr>
        <p:xfrm>
          <a:off x="0" y="-1"/>
          <a:ext cx="12192000" cy="6858001"/>
        </p:xfrm>
        <a:graphic>
          <a:graphicData uri="http://schemas.openxmlformats.org/drawingml/2006/table">
            <a:tbl>
              <a:tblPr firstRow="1" bandRow="1">
                <a:tableStyleId>{00A15C55-8517-42AA-B614-E9B94910E393}</a:tableStyleId>
              </a:tblPr>
              <a:tblGrid>
                <a:gridCol w="2677166">
                  <a:extLst>
                    <a:ext uri="{9D8B030D-6E8A-4147-A177-3AD203B41FA5}">
                      <a16:colId xmlns:a16="http://schemas.microsoft.com/office/drawing/2014/main" val="2097507270"/>
                    </a:ext>
                  </a:extLst>
                </a:gridCol>
                <a:gridCol w="1439620">
                  <a:extLst>
                    <a:ext uri="{9D8B030D-6E8A-4147-A177-3AD203B41FA5}">
                      <a16:colId xmlns:a16="http://schemas.microsoft.com/office/drawing/2014/main" val="672659720"/>
                    </a:ext>
                  </a:extLst>
                </a:gridCol>
                <a:gridCol w="8075214">
                  <a:extLst>
                    <a:ext uri="{9D8B030D-6E8A-4147-A177-3AD203B41FA5}">
                      <a16:colId xmlns:a16="http://schemas.microsoft.com/office/drawing/2014/main" val="3773471641"/>
                    </a:ext>
                  </a:extLst>
                </a:gridCol>
              </a:tblGrid>
              <a:tr h="528095">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Announcements</a:t>
                      </a:r>
                    </a:p>
                  </a:txBody>
                  <a:tcPr>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Songs</a:t>
                      </a:r>
                    </a:p>
                  </a:txBody>
                  <a:tcPr>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Title</a:t>
                      </a:r>
                    </a:p>
                  </a:txBody>
                  <a:tcPr>
                    <a:cell3D prstMaterial="dkEdge">
                      <a:bevel prst="artDeco"/>
                      <a:lightRig rig="flood" dir="t"/>
                    </a:cell3D>
                  </a:tcPr>
                </a:tc>
                <a:extLst>
                  <a:ext uri="{0D108BD9-81ED-4DB2-BD59-A6C34878D82A}">
                    <a16:rowId xmlns:a16="http://schemas.microsoft.com/office/drawing/2014/main" val="2093722116"/>
                  </a:ext>
                </a:extLst>
              </a:tr>
              <a:tr h="528095">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2800" b="0"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a:t>
                      </a: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Song</a:t>
                      </a:r>
                    </a:p>
                  </a:txBody>
                  <a:tcPr marT="45706" marB="45706">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258</a:t>
                      </a:r>
                    </a:p>
                  </a:txBody>
                  <a:tcPr>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When We All Get to Heaven</a:t>
                      </a:r>
                    </a:p>
                  </a:txBody>
                  <a:tcPr>
                    <a:cell3D prstMaterial="dkEdge">
                      <a:bevel prst="artDeco"/>
                      <a:lightRig rig="flood" dir="t"/>
                    </a:cell3D>
                  </a:tcPr>
                </a:tc>
                <a:extLst>
                  <a:ext uri="{0D108BD9-81ED-4DB2-BD59-A6C34878D82A}">
                    <a16:rowId xmlns:a16="http://schemas.microsoft.com/office/drawing/2014/main" val="1750757056"/>
                  </a:ext>
                </a:extLst>
              </a:tr>
              <a:tr h="528095">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en-US" sz="2800" b="0"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nd</a:t>
                      </a: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Song</a:t>
                      </a:r>
                    </a:p>
                  </a:txBody>
                  <a:tcPr marT="45706" marB="45706">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111</a:t>
                      </a:r>
                    </a:p>
                  </a:txBody>
                  <a:tcPr>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My Jesus I Love Thee</a:t>
                      </a:r>
                    </a:p>
                  </a:txBody>
                  <a:tcPr>
                    <a:cell3D prstMaterial="dkEdge">
                      <a:bevel prst="artDeco"/>
                      <a:lightRig rig="flood" dir="t"/>
                    </a:cell3D>
                  </a:tcPr>
                </a:tc>
                <a:extLst>
                  <a:ext uri="{0D108BD9-81ED-4DB2-BD59-A6C34878D82A}">
                    <a16:rowId xmlns:a16="http://schemas.microsoft.com/office/drawing/2014/main" val="1535264818"/>
                  </a:ext>
                </a:extLst>
              </a:tr>
              <a:tr h="528095">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Opening Prayer</a:t>
                      </a:r>
                    </a:p>
                  </a:txBody>
                  <a:tcPr marT="45706" marB="45706">
                    <a:cell3D prstMaterial="dkEdge">
                      <a:bevel prst="artDeco"/>
                      <a:lightRig rig="flood" dir="t"/>
                    </a:cell3D>
                  </a:tcPr>
                </a:tc>
                <a:tc>
                  <a:txBody>
                    <a:bodyPr/>
                    <a:lstStyle/>
                    <a:p>
                      <a:pPr algn="ct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tc>
                  <a:txBody>
                    <a:bodyPr/>
                    <a:lstStyle/>
                    <a:p>
                      <a:pPr algn="ct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extLst>
                  <a:ext uri="{0D108BD9-81ED-4DB2-BD59-A6C34878D82A}">
                    <a16:rowId xmlns:a16="http://schemas.microsoft.com/office/drawing/2014/main" val="4162913250"/>
                  </a:ext>
                </a:extLst>
              </a:tr>
              <a:tr h="528095">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en-US" sz="2800" b="0"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rd</a:t>
                      </a: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Song</a:t>
                      </a:r>
                    </a:p>
                  </a:txBody>
                  <a:tcPr marT="45706" marB="45706">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286</a:t>
                      </a:r>
                    </a:p>
                  </a:txBody>
                  <a:tcPr>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Where He Leads I’ll Follow</a:t>
                      </a:r>
                    </a:p>
                  </a:txBody>
                  <a:tcPr>
                    <a:cell3D prstMaterial="dkEdge">
                      <a:bevel prst="artDeco"/>
                      <a:lightRig rig="flood" dir="t"/>
                    </a:cell3D>
                  </a:tcPr>
                </a:tc>
                <a:extLst>
                  <a:ext uri="{0D108BD9-81ED-4DB2-BD59-A6C34878D82A}">
                    <a16:rowId xmlns:a16="http://schemas.microsoft.com/office/drawing/2014/main" val="2714194204"/>
                  </a:ext>
                </a:extLst>
              </a:tr>
              <a:tr h="528095">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en-US" sz="2800" b="0"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a: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Song</a:t>
                      </a:r>
                    </a:p>
                  </a:txBody>
                  <a:tcPr marT="45706" marB="45706">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257</a:t>
                      </a:r>
                    </a:p>
                  </a:txBody>
                  <a:tcPr>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When I Survey the Wondrous Cross</a:t>
                      </a:r>
                    </a:p>
                  </a:txBody>
                  <a:tcPr>
                    <a:cell3D prstMaterial="dkEdge">
                      <a:bevel prst="artDeco"/>
                      <a:lightRig rig="flood" dir="t"/>
                    </a:cell3D>
                  </a:tcPr>
                </a:tc>
                <a:extLst>
                  <a:ext uri="{0D108BD9-81ED-4DB2-BD59-A6C34878D82A}">
                    <a16:rowId xmlns:a16="http://schemas.microsoft.com/office/drawing/2014/main" val="1064861249"/>
                  </a:ext>
                </a:extLst>
              </a:tr>
              <a:tr h="520861">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Lords</a:t>
                      </a:r>
                      <a:r>
                        <a:rPr lang="en-US" sz="2800" b="0" i="1" baseline="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Supper</a:t>
                      </a:r>
                    </a:p>
                  </a:txBody>
                  <a:tcPr marT="45706" marB="45706">
                    <a:cell3D prstMaterial="dkEdge">
                      <a:bevel prst="artDeco"/>
                      <a:lightRig rig="flood" dir="t"/>
                    </a:cell3D>
                  </a:tcPr>
                </a:tc>
                <a:tc>
                  <a:txBody>
                    <a:bodyPr/>
                    <a:lstStyle/>
                    <a:p>
                      <a:pPr algn="ct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tc>
                  <a:txBody>
                    <a:bodyPr/>
                    <a:lstStyle/>
                    <a:p>
                      <a:pPr algn="ct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extLst>
                  <a:ext uri="{0D108BD9-81ED-4DB2-BD59-A6C34878D82A}">
                    <a16:rowId xmlns:a16="http://schemas.microsoft.com/office/drawing/2014/main" val="2101135540"/>
                  </a:ext>
                </a:extLst>
              </a:tr>
              <a:tr h="528095">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Offering</a:t>
                      </a:r>
                    </a:p>
                  </a:txBody>
                  <a:tcPr marT="45706" marB="45706">
                    <a:cell3D prstMaterial="dkEdge">
                      <a:bevel prst="artDeco"/>
                      <a:lightRig rig="flood" dir="t"/>
                    </a:cell3D>
                  </a:tcPr>
                </a:tc>
                <a:tc>
                  <a:txBody>
                    <a:bodyPr/>
                    <a:lstStyle/>
                    <a:p>
                      <a:pPr algn="ct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tc>
                  <a:txBody>
                    <a:bodyPr/>
                    <a:lstStyle/>
                    <a:p>
                      <a:pPr algn="ct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extLst>
                  <a:ext uri="{0D108BD9-81ED-4DB2-BD59-A6C34878D82A}">
                    <a16:rowId xmlns:a16="http://schemas.microsoft.com/office/drawing/2014/main" val="1772867070"/>
                  </a:ext>
                </a:extLst>
              </a:tr>
              <a:tr h="528095">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lang="en-US" sz="2800" b="0"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a: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Song</a:t>
                      </a:r>
                    </a:p>
                  </a:txBody>
                  <a:tcPr marT="45706" marB="45706">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a:txBody>
                  <a:tcPr>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Wonderful Savior</a:t>
                      </a:r>
                    </a:p>
                  </a:txBody>
                  <a:tcPr>
                    <a:cell3D prstMaterial="dkEdge">
                      <a:bevel prst="artDeco"/>
                      <a:lightRig rig="flood" dir="t"/>
                    </a:cell3D>
                  </a:tcPr>
                </a:tc>
                <a:extLst>
                  <a:ext uri="{0D108BD9-81ED-4DB2-BD59-A6C34878D82A}">
                    <a16:rowId xmlns:a16="http://schemas.microsoft.com/office/drawing/2014/main" val="2783857530"/>
                  </a:ext>
                </a:extLst>
              </a:tr>
              <a:tr h="528095">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Sermon</a:t>
                      </a:r>
                    </a:p>
                  </a:txBody>
                  <a:tcPr marT="45706" marB="45706">
                    <a:cell3D prstMaterial="dkEdge">
                      <a:bevel prst="artDeco"/>
                      <a:lightRig rig="flood" dir="t"/>
                    </a:cell3D>
                  </a:tcPr>
                </a:tc>
                <a:tc>
                  <a:txBody>
                    <a:bodyPr/>
                    <a:lstStyle/>
                    <a:p>
                      <a:pPr algn="ct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tc>
                  <a:txBody>
                    <a:bodyPr/>
                    <a:lstStyle/>
                    <a:p>
                      <a:pPr algn="ct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extLst>
                  <a:ext uri="{0D108BD9-81ED-4DB2-BD59-A6C34878D82A}">
                    <a16:rowId xmlns:a16="http://schemas.microsoft.com/office/drawing/2014/main" val="4236229765"/>
                  </a:ext>
                </a:extLst>
              </a:tr>
              <a:tr h="528095">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Invitation Song</a:t>
                      </a:r>
                    </a:p>
                  </a:txBody>
                  <a:tcPr marT="45706" marB="45706">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a:t>
                      </a:r>
                    </a:p>
                  </a:txBody>
                  <a:tcPr>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Are You Washed In The Blood</a:t>
                      </a:r>
                    </a:p>
                  </a:txBody>
                  <a:tcPr>
                    <a:cell3D prstMaterial="dkEdge">
                      <a:bevel prst="artDeco"/>
                      <a:lightRig rig="flood" dir="t"/>
                    </a:cell3D>
                  </a:tcPr>
                </a:tc>
                <a:extLst>
                  <a:ext uri="{0D108BD9-81ED-4DB2-BD59-A6C34878D82A}">
                    <a16:rowId xmlns:a16="http://schemas.microsoft.com/office/drawing/2014/main" val="1342971694"/>
                  </a:ext>
                </a:extLst>
              </a:tr>
              <a:tr h="528095">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Closing Song</a:t>
                      </a:r>
                    </a:p>
                  </a:txBody>
                  <a:tcPr marT="45706" marB="45706">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136</a:t>
                      </a:r>
                    </a:p>
                  </a:txBody>
                  <a:tcPr>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My Faith Looks up to Thee</a:t>
                      </a:r>
                    </a:p>
                  </a:txBody>
                  <a:tcPr>
                    <a:cell3D prstMaterial="dkEdge">
                      <a:bevel prst="artDeco"/>
                      <a:lightRig rig="flood" dir="t"/>
                    </a:cell3D>
                  </a:tcPr>
                </a:tc>
                <a:extLst>
                  <a:ext uri="{0D108BD9-81ED-4DB2-BD59-A6C34878D82A}">
                    <a16:rowId xmlns:a16="http://schemas.microsoft.com/office/drawing/2014/main" val="929276925"/>
                  </a:ext>
                </a:extLst>
              </a:tr>
              <a:tr h="528095">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Closing Prayer</a:t>
                      </a:r>
                    </a:p>
                  </a:txBody>
                  <a:tcPr marT="45706" marB="45706">
                    <a:cell3D prstMaterial="dkEdge">
                      <a:bevel prst="artDeco"/>
                      <a:lightRig rig="flood" dir="t"/>
                    </a:cell3D>
                  </a:tcPr>
                </a:tc>
                <a:tc>
                  <a:txBody>
                    <a:bodyPr/>
                    <a:lstStyle/>
                    <a:p>
                      <a:pPr algn="ct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tc>
                  <a:txBody>
                    <a:bodyPr/>
                    <a:lstStyle/>
                    <a:p>
                      <a:pPr algn="ct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extLst>
                  <a:ext uri="{0D108BD9-81ED-4DB2-BD59-A6C34878D82A}">
                    <a16:rowId xmlns:a16="http://schemas.microsoft.com/office/drawing/2014/main" val="4021234371"/>
                  </a:ext>
                </a:extLst>
              </a:tr>
            </a:tbl>
          </a:graphicData>
        </a:graphic>
      </p:graphicFrame>
    </p:spTree>
    <p:extLst>
      <p:ext uri="{BB962C8B-B14F-4D97-AF65-F5344CB8AC3E}">
        <p14:creationId xmlns:p14="http://schemas.microsoft.com/office/powerpoint/2010/main" val="1875790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39" t="25705" r="2744" b="15797"/>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a:cxnSpLocks/>
          </p:cNvCxnSpPr>
          <p:nvPr/>
        </p:nvCxnSpPr>
        <p:spPr>
          <a:xfrm>
            <a:off x="2743200" y="5105400"/>
            <a:ext cx="152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a:cxnSpLocks/>
          </p:cNvCxnSpPr>
          <p:nvPr/>
        </p:nvCxnSpPr>
        <p:spPr>
          <a:xfrm>
            <a:off x="7467600" y="3276600"/>
            <a:ext cx="144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7620000" y="533400"/>
            <a:ext cx="114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689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828800"/>
            <a:ext cx="10972800" cy="1077218"/>
          </a:xfrm>
          <a:prstGeom prst="rect">
            <a:avLst/>
          </a:prstGeom>
          <a:noFill/>
        </p:spPr>
        <p:txBody>
          <a:bodyPr wrap="square" rtlCol="0">
            <a:spAutoFit/>
          </a:bodyPr>
          <a:lstStyle/>
          <a:p>
            <a:pPr algn="just"/>
            <a:r>
              <a:rPr lang="en-US" sz="3200"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He who believes and is baptized will be saved; but he who does not believe will be condemned.</a:t>
            </a:r>
            <a:r>
              <a:rPr lang="en-US" sz="3200" dirty="0">
                <a:effectLst>
                  <a:outerShdw blurRad="38100" dist="38100" dir="2700000" algn="tl">
                    <a:srgbClr val="000000">
                      <a:alpha val="43137"/>
                    </a:srgbClr>
                  </a:outerShdw>
                </a:effectLst>
                <a:latin typeface="Times New Roman" pitchFamily="18" charset="0"/>
                <a:cs typeface="Times New Roman" pitchFamily="18" charset="0"/>
              </a:rPr>
              <a:t>  (Mark 16:16)</a:t>
            </a:r>
            <a:endParaRPr lang="en-US" dirty="0"/>
          </a:p>
        </p:txBody>
      </p:sp>
      <p:sp>
        <p:nvSpPr>
          <p:cNvPr id="3" name="TextBox 2"/>
          <p:cNvSpPr txBox="1"/>
          <p:nvPr/>
        </p:nvSpPr>
        <p:spPr>
          <a:xfrm>
            <a:off x="609601" y="3581400"/>
            <a:ext cx="10972800" cy="1077218"/>
          </a:xfrm>
          <a:prstGeom prst="rect">
            <a:avLst/>
          </a:prstGeom>
          <a:noFill/>
        </p:spPr>
        <p:txBody>
          <a:bodyPr wrap="square" rtlCol="0">
            <a:spAutoFit/>
          </a:bodyPr>
          <a:lstStyle/>
          <a:p>
            <a:pPr algn="just"/>
            <a:r>
              <a:rPr lang="en-US" sz="3200" i="1" dirty="0">
                <a:effectLst>
                  <a:outerShdw blurRad="38100" dist="38100" dir="2700000" algn="tl">
                    <a:srgbClr val="000000">
                      <a:alpha val="43137"/>
                    </a:srgbClr>
                  </a:outerShdw>
                </a:effectLst>
                <a:latin typeface="Times New Roman" pitchFamily="18" charset="0"/>
                <a:cs typeface="Times New Roman" pitchFamily="18" charset="0"/>
              </a:rPr>
              <a:t>If we confess our sins, He is faithful and just to forgive us our sins and to cleanse us from all unrighteousness. </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(1 John 1:9)</a:t>
            </a:r>
            <a:endParaRPr lang="en-US" dirty="0">
              <a:effectLst>
                <a:outerShdw blurRad="38100" dist="38100" dir="2700000" algn="tl">
                  <a:srgbClr val="000000">
                    <a:alpha val="43137"/>
                  </a:srgbClr>
                </a:outerShdw>
              </a:effectLst>
            </a:endParaRPr>
          </a:p>
        </p:txBody>
      </p:sp>
      <p:sp>
        <p:nvSpPr>
          <p:cNvPr id="4" name="TextBox 3"/>
          <p:cNvSpPr txBox="1"/>
          <p:nvPr/>
        </p:nvSpPr>
        <p:spPr>
          <a:xfrm>
            <a:off x="3429001" y="685800"/>
            <a:ext cx="5061129" cy="707886"/>
          </a:xfrm>
          <a:prstGeom prst="rect">
            <a:avLst/>
          </a:prstGeom>
          <a:noFill/>
        </p:spPr>
        <p:txBody>
          <a:bodyPr wrap="none" rtlCol="0">
            <a:spAutoFit/>
          </a:bodyPr>
          <a:lstStyle/>
          <a:p>
            <a:r>
              <a:rPr lang="en-US" sz="4000" i="1" dirty="0">
                <a:effectLst>
                  <a:outerShdw blurRad="38100" dist="38100" dir="2700000" algn="tl">
                    <a:srgbClr val="000000">
                      <a:alpha val="43137"/>
                    </a:srgbClr>
                  </a:outerShdw>
                </a:effectLst>
                <a:latin typeface="Times New Roman" pitchFamily="18" charset="0"/>
                <a:cs typeface="Times New Roman" pitchFamily="18" charset="0"/>
              </a:rPr>
              <a:t>The Invitation is Yours!</a:t>
            </a:r>
          </a:p>
        </p:txBody>
      </p:sp>
      <p:graphicFrame>
        <p:nvGraphicFramePr>
          <p:cNvPr id="5" name="Table 4">
            <a:extLst>
              <a:ext uri="{FF2B5EF4-FFF2-40B4-BE49-F238E27FC236}">
                <a16:creationId xmlns:a16="http://schemas.microsoft.com/office/drawing/2014/main" id="{0E34610F-F972-49AF-84FA-A6AE7AE73562}"/>
              </a:ext>
            </a:extLst>
          </p:cNvPr>
          <p:cNvGraphicFramePr>
            <a:graphicFrameLocks noGrp="1"/>
          </p:cNvGraphicFramePr>
          <p:nvPr>
            <p:extLst>
              <p:ext uri="{D42A27DB-BD31-4B8C-83A1-F6EECF244321}">
                <p14:modId xmlns:p14="http://schemas.microsoft.com/office/powerpoint/2010/main" val="383139368"/>
              </p:ext>
            </p:extLst>
          </p:nvPr>
        </p:nvGraphicFramePr>
        <p:xfrm>
          <a:off x="0" y="5273715"/>
          <a:ext cx="12192000" cy="1584285"/>
        </p:xfrm>
        <a:graphic>
          <a:graphicData uri="http://schemas.openxmlformats.org/drawingml/2006/table">
            <a:tbl>
              <a:tblPr firstRow="1" bandRow="1">
                <a:tableStyleId>{00A15C55-8517-42AA-B614-E9B94910E393}</a:tableStyleId>
              </a:tblPr>
              <a:tblGrid>
                <a:gridCol w="2677166">
                  <a:extLst>
                    <a:ext uri="{9D8B030D-6E8A-4147-A177-3AD203B41FA5}">
                      <a16:colId xmlns:a16="http://schemas.microsoft.com/office/drawing/2014/main" val="902519922"/>
                    </a:ext>
                  </a:extLst>
                </a:gridCol>
                <a:gridCol w="1439620">
                  <a:extLst>
                    <a:ext uri="{9D8B030D-6E8A-4147-A177-3AD203B41FA5}">
                      <a16:colId xmlns:a16="http://schemas.microsoft.com/office/drawing/2014/main" val="3888831509"/>
                    </a:ext>
                  </a:extLst>
                </a:gridCol>
                <a:gridCol w="8075214">
                  <a:extLst>
                    <a:ext uri="{9D8B030D-6E8A-4147-A177-3AD203B41FA5}">
                      <a16:colId xmlns:a16="http://schemas.microsoft.com/office/drawing/2014/main" val="4231471311"/>
                    </a:ext>
                  </a:extLst>
                </a:gridCol>
              </a:tblGrid>
              <a:tr h="528095">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Invitation Song</a:t>
                      </a:r>
                    </a:p>
                  </a:txBody>
                  <a:tcPr marT="45706" marB="45706">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a:t>
                      </a:r>
                    </a:p>
                  </a:txBody>
                  <a:tcPr>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Are You Washed In The Blood</a:t>
                      </a:r>
                    </a:p>
                  </a:txBody>
                  <a:tcPr>
                    <a:cell3D prstMaterial="dkEdge">
                      <a:bevel prst="artDeco"/>
                      <a:lightRig rig="flood" dir="t"/>
                    </a:cell3D>
                  </a:tcPr>
                </a:tc>
                <a:extLst>
                  <a:ext uri="{0D108BD9-81ED-4DB2-BD59-A6C34878D82A}">
                    <a16:rowId xmlns:a16="http://schemas.microsoft.com/office/drawing/2014/main" val="2475135619"/>
                  </a:ext>
                </a:extLst>
              </a:tr>
              <a:tr h="528095">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Closing Song</a:t>
                      </a:r>
                    </a:p>
                  </a:txBody>
                  <a:tcPr marT="45706" marB="45706">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136</a:t>
                      </a:r>
                    </a:p>
                  </a:txBody>
                  <a:tcPr>
                    <a:cell3D prstMaterial="dkEdge">
                      <a:bevel prst="artDeco"/>
                      <a:lightRig rig="flood" dir="t"/>
                    </a:cell3D>
                  </a:tcPr>
                </a:tc>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My Faith Looks up to Thee</a:t>
                      </a:r>
                    </a:p>
                  </a:txBody>
                  <a:tcPr>
                    <a:cell3D prstMaterial="dkEdge">
                      <a:bevel prst="artDeco"/>
                      <a:lightRig rig="flood" dir="t"/>
                    </a:cell3D>
                  </a:tcPr>
                </a:tc>
                <a:extLst>
                  <a:ext uri="{0D108BD9-81ED-4DB2-BD59-A6C34878D82A}">
                    <a16:rowId xmlns:a16="http://schemas.microsoft.com/office/drawing/2014/main" val="525970900"/>
                  </a:ext>
                </a:extLst>
              </a:tr>
              <a:tr h="528095">
                <a:tc>
                  <a:txBody>
                    <a:bodyPr/>
                    <a:lstStyle/>
                    <a:p>
                      <a:pPr algn="ctr"/>
                      <a:r>
                        <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Closing Prayer</a:t>
                      </a:r>
                    </a:p>
                  </a:txBody>
                  <a:tcPr marT="45706" marB="45706">
                    <a:cell3D prstMaterial="dkEdge">
                      <a:bevel prst="artDeco"/>
                      <a:lightRig rig="flood" dir="t"/>
                    </a:cell3D>
                  </a:tcPr>
                </a:tc>
                <a:tc>
                  <a:txBody>
                    <a:bodyPr/>
                    <a:lstStyle/>
                    <a:p>
                      <a:pPr algn="ct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tc>
                  <a:txBody>
                    <a:bodyPr/>
                    <a:lstStyle/>
                    <a:p>
                      <a:pPr algn="ctr"/>
                      <a:endParaRPr lang="en-US" sz="2800" b="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cell3D prstMaterial="dkEdge">
                      <a:bevel prst="artDeco"/>
                      <a:lightRig rig="flood" dir="t"/>
                    </a:cell3D>
                  </a:tcPr>
                </a:tc>
                <a:extLst>
                  <a:ext uri="{0D108BD9-81ED-4DB2-BD59-A6C34878D82A}">
                    <a16:rowId xmlns:a16="http://schemas.microsoft.com/office/drawing/2014/main" val="1256633511"/>
                  </a:ext>
                </a:extLst>
              </a:tr>
            </a:tbl>
          </a:graphicData>
        </a:graphic>
      </p:graphicFrame>
    </p:spTree>
    <p:extLst>
      <p:ext uri="{BB962C8B-B14F-4D97-AF65-F5344CB8AC3E}">
        <p14:creationId xmlns:p14="http://schemas.microsoft.com/office/powerpoint/2010/main" val="411606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6E4763-092C-4AD5-86C3-8DAD8C49828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709" y="-27709"/>
            <a:ext cx="12192000" cy="6858000"/>
          </a:xfrm>
          <a:prstGeom prst="rect">
            <a:avLst/>
          </a:prstGeom>
        </p:spPr>
      </p:pic>
      <p:sp>
        <p:nvSpPr>
          <p:cNvPr id="2" name="Rectangle 1">
            <a:extLst>
              <a:ext uri="{FF2B5EF4-FFF2-40B4-BE49-F238E27FC236}">
                <a16:creationId xmlns:a16="http://schemas.microsoft.com/office/drawing/2014/main" id="{B9C5245B-C341-4B0A-8468-13856FEFF959}"/>
              </a:ext>
            </a:extLst>
          </p:cNvPr>
          <p:cNvSpPr/>
          <p:nvPr/>
        </p:nvSpPr>
        <p:spPr>
          <a:xfrm>
            <a:off x="6096000" y="1676400"/>
            <a:ext cx="6096000" cy="2554545"/>
          </a:xfrm>
          <a:prstGeom prst="rect">
            <a:avLst/>
          </a:prstGeom>
        </p:spPr>
        <p:txBody>
          <a:bodyPr>
            <a:spAutoFit/>
          </a:bodyPr>
          <a:lstStyle/>
          <a:p>
            <a:pPr algn="ctr"/>
            <a:r>
              <a:rPr lang="en-US" sz="4000" i="1" dirty="0">
                <a:effectLst>
                  <a:outerShdw blurRad="38100" dist="38100" dir="2700000" algn="tl">
                    <a:srgbClr val="000000">
                      <a:alpha val="43137"/>
                    </a:srgbClr>
                  </a:outerShdw>
                </a:effectLst>
                <a:latin typeface="Times New Roman" pitchFamily="18" charset="0"/>
                <a:cs typeface="Times New Roman" pitchFamily="18" charset="0"/>
              </a:rPr>
              <a:t>Welcome to the Ranger</a:t>
            </a:r>
          </a:p>
          <a:p>
            <a:pPr algn="ctr"/>
            <a:r>
              <a:rPr lang="en-US" sz="4000" i="1" dirty="0">
                <a:effectLst>
                  <a:outerShdw blurRad="38100" dist="38100" dir="2700000" algn="tl">
                    <a:srgbClr val="000000">
                      <a:alpha val="43137"/>
                    </a:srgbClr>
                  </a:outerShdw>
                </a:effectLst>
                <a:latin typeface="Times New Roman" pitchFamily="18" charset="0"/>
                <a:cs typeface="Times New Roman" pitchFamily="18" charset="0"/>
              </a:rPr>
              <a:t>Mesquite &amp; Rusk St. </a:t>
            </a:r>
          </a:p>
          <a:p>
            <a:pPr algn="ctr"/>
            <a:r>
              <a:rPr lang="en-US" sz="4000" i="1" dirty="0">
                <a:effectLst>
                  <a:outerShdw blurRad="38100" dist="38100" dir="2700000" algn="tl">
                    <a:srgbClr val="000000">
                      <a:alpha val="43137"/>
                    </a:srgbClr>
                  </a:outerShdw>
                </a:effectLst>
                <a:latin typeface="Times New Roman" pitchFamily="18" charset="0"/>
                <a:cs typeface="Times New Roman" pitchFamily="18" charset="0"/>
              </a:rPr>
              <a:t>church of Christ </a:t>
            </a:r>
          </a:p>
          <a:p>
            <a:pPr algn="ctr"/>
            <a:r>
              <a:rPr lang="en-US" sz="4000" i="1" dirty="0">
                <a:effectLst>
                  <a:outerShdw blurRad="38100" dist="38100" dir="2700000" algn="tl">
                    <a:srgbClr val="000000">
                      <a:alpha val="43137"/>
                    </a:srgbClr>
                  </a:outerShdw>
                </a:effectLst>
                <a:latin typeface="Times New Roman" pitchFamily="18" charset="0"/>
                <a:cs typeface="Times New Roman" pitchFamily="18" charset="0"/>
              </a:rPr>
              <a:t>Evening Worship</a:t>
            </a:r>
            <a:endParaRPr lang="en-US" sz="4000" dirty="0"/>
          </a:p>
        </p:txBody>
      </p:sp>
      <p:sp>
        <p:nvSpPr>
          <p:cNvPr id="5" name="TextBox 4">
            <a:extLst>
              <a:ext uri="{FF2B5EF4-FFF2-40B4-BE49-F238E27FC236}">
                <a16:creationId xmlns:a16="http://schemas.microsoft.com/office/drawing/2014/main" id="{73D8D619-6185-4580-ADD6-347E395A4273}"/>
              </a:ext>
            </a:extLst>
          </p:cNvPr>
          <p:cNvSpPr txBox="1"/>
          <p:nvPr/>
        </p:nvSpPr>
        <p:spPr>
          <a:xfrm>
            <a:off x="3845200" y="83403"/>
            <a:ext cx="3241400" cy="830997"/>
          </a:xfrm>
          <a:prstGeom prst="rect">
            <a:avLst/>
          </a:prstGeom>
          <a:noFill/>
        </p:spPr>
        <p:txBody>
          <a:bodyPr wrap="none" rtlCol="0">
            <a:spAutoFit/>
          </a:bodyPr>
          <a:lstStyle/>
          <a:p>
            <a:r>
              <a:rPr lang="en-US" sz="2400" i="1" dirty="0">
                <a:solidFill>
                  <a:schemeClr val="accent4">
                    <a:lumMod val="75000"/>
                  </a:schemeClr>
                </a:solidFill>
                <a:latin typeface="Times New Roman" panose="02020603050405020304" pitchFamily="18" charset="0"/>
                <a:cs typeface="Times New Roman" panose="02020603050405020304" pitchFamily="18" charset="0"/>
              </a:rPr>
              <a:t>Ranger Church of Christ</a:t>
            </a:r>
          </a:p>
          <a:p>
            <a:r>
              <a:rPr lang="en-US" sz="2400" i="1" dirty="0">
                <a:solidFill>
                  <a:schemeClr val="accent4">
                    <a:lumMod val="75000"/>
                  </a:schemeClr>
                </a:solidFill>
                <a:latin typeface="Times New Roman" panose="02020603050405020304" pitchFamily="18" charset="0"/>
                <a:cs typeface="Times New Roman" panose="02020603050405020304" pitchFamily="18" charset="0"/>
              </a:rPr>
              <a:t>Mesquite and Rusk St.</a:t>
            </a:r>
          </a:p>
        </p:txBody>
      </p:sp>
    </p:spTree>
    <p:extLst>
      <p:ext uri="{BB962C8B-B14F-4D97-AF65-F5344CB8AC3E}">
        <p14:creationId xmlns:p14="http://schemas.microsoft.com/office/powerpoint/2010/main" val="155558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http://www.wall-maps.com/bible/TheExodus0687-043662.gif"/>
          <p:cNvPicPr>
            <a:picLocks noChangeAspect="1" noChangeArrowheads="1"/>
          </p:cNvPicPr>
          <p:nvPr/>
        </p:nvPicPr>
        <p:blipFill rotWithShape="1">
          <a:blip r:embed="rId3">
            <a:extLst>
              <a:ext uri="{28A0092B-C50C-407E-A947-70E740481C1C}">
                <a14:useLocalDpi xmlns:a14="http://schemas.microsoft.com/office/drawing/2010/main" val="0"/>
              </a:ext>
            </a:extLst>
          </a:blip>
          <a:srcRect l="23250" r="10322" b="7273"/>
          <a:stretch/>
        </p:blipFill>
        <p:spPr bwMode="auto">
          <a:xfrm>
            <a:off x="0" y="-914400"/>
            <a:ext cx="12191999" cy="77724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7315200" y="3962400"/>
            <a:ext cx="0" cy="1600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2514600" y="3962400"/>
            <a:ext cx="914400" cy="1600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65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315" t="2817" r="9814" b="20717"/>
          <a:stretch/>
        </p:blipFill>
        <p:spPr bwMode="auto">
          <a:xfrm>
            <a:off x="0" y="-36164"/>
            <a:ext cx="12192000" cy="6894163"/>
          </a:xfrm>
          <a:prstGeom prst="rect">
            <a:avLst/>
          </a:prstGeom>
          <a:solidFill>
            <a:srgbClr val="00B0F0"/>
          </a:solidFill>
          <a:ln>
            <a:noFill/>
          </a:ln>
          <a:effectLst/>
        </p:spPr>
      </p:pic>
      <p:cxnSp>
        <p:nvCxnSpPr>
          <p:cNvPr id="4" name="Straight Arrow Connector 3"/>
          <p:cNvCxnSpPr/>
          <p:nvPr/>
        </p:nvCxnSpPr>
        <p:spPr>
          <a:xfrm>
            <a:off x="4419600" y="762000"/>
            <a:ext cx="3276600" cy="2819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4281480" y="2819400"/>
            <a:ext cx="2590800" cy="2362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937108" y="238780"/>
            <a:ext cx="1281120" cy="523220"/>
          </a:xfrm>
          <a:prstGeom prst="rect">
            <a:avLst/>
          </a:prstGeom>
          <a:noFill/>
        </p:spPr>
        <p:txBody>
          <a:bodyPr wrap="none" rtlCol="0">
            <a:spAutoFit/>
          </a:bodyPr>
          <a:lstStyle/>
          <a:p>
            <a:r>
              <a:rPr lang="en-US" sz="2800" b="1" i="1" dirty="0">
                <a:solidFill>
                  <a:srgbClr val="FF0000"/>
                </a:solidFill>
                <a:latin typeface="Times New Roman" pitchFamily="18" charset="0"/>
                <a:cs typeface="Times New Roman" pitchFamily="18" charset="0"/>
              </a:rPr>
              <a:t>Hittusa</a:t>
            </a:r>
          </a:p>
        </p:txBody>
      </p:sp>
    </p:spTree>
    <p:extLst>
      <p:ext uri="{BB962C8B-B14F-4D97-AF65-F5344CB8AC3E}">
        <p14:creationId xmlns:p14="http://schemas.microsoft.com/office/powerpoint/2010/main" val="93018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wpcontent.answcdn.com/wikipedia/commons/thumb/9/97/Istanbul_-_Museo_archeol._-_Trattato_di_Qadesh_fra_ittiti_ed_egizi_%281269_a.C.%29_-_Foto_G._Dall%27Orto_28-5-2006.jpg/200px-Istanbul_-_Museo_archeol._-_Trattato_di_Qadesh_fra_ittiti_ed_egizi_%281269_a.C.%29_-_Foto_G._Dall%27Orto_28-5-2006.jpg">
            <a:hlinkClick r:id="rId3"/>
          </p:cNvPr>
          <p:cNvSpPr>
            <a:spLocks noChangeAspect="1" noChangeArrowheads="1"/>
          </p:cNvSpPr>
          <p:nvPr/>
        </p:nvSpPr>
        <p:spPr bwMode="auto">
          <a:xfrm>
            <a:off x="1566863" y="-1219200"/>
            <a:ext cx="1905000" cy="2543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wpcontent.answcdn.com/wikipedia/commons/thumb/9/97/Istanbul_-_Museo_archeol._-_Trattato_di_Qadesh_fra_ittiti_ed_egizi_%281269_a.C.%29_-_Foto_G._Dall%27Orto_28-5-2006.jpg/200px-Istanbul_-_Museo_archeol._-_Trattato_di_Qadesh_fra_ittiti_ed_egizi_%281269_a.C.%29_-_Foto_G._Dall%27Orto_28-5-2006.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6629400" cy="68157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010400" y="1894344"/>
            <a:ext cx="4572000" cy="2677656"/>
          </a:xfrm>
          <a:prstGeom prst="rect">
            <a:avLst/>
          </a:prstGeom>
        </p:spPr>
        <p:txBody>
          <a:bodyPr wrap="square">
            <a:spAutoFit/>
          </a:bodyPr>
          <a:lstStyle/>
          <a:p>
            <a:pPr lvl="0"/>
            <a:r>
              <a:rPr lang="en-US" sz="2800" dirty="0" err="1">
                <a:solidFill>
                  <a:prstClr val="black"/>
                </a:solidFill>
                <a:latin typeface="Times New Roman" pitchFamily="18" charset="0"/>
                <a:cs typeface="Times New Roman" pitchFamily="18" charset="0"/>
                <a:hlinkClick r:id="rId5" action="ppaction://hlinkfile"/>
              </a:rPr>
              <a:t>Egypto</a:t>
            </a:r>
            <a:r>
              <a:rPr lang="en-US" sz="2800" dirty="0">
                <a:solidFill>
                  <a:prstClr val="black"/>
                </a:solidFill>
                <a:latin typeface="Times New Roman" pitchFamily="18" charset="0"/>
                <a:cs typeface="Times New Roman" pitchFamily="18" charset="0"/>
                <a:hlinkClick r:id="rId5" action="ppaction://hlinkfile"/>
              </a:rPr>
              <a:t>-Hittite Peace Treaty</a:t>
            </a:r>
            <a:r>
              <a:rPr lang="en-US" sz="2800" dirty="0">
                <a:solidFill>
                  <a:prstClr val="black"/>
                </a:solidFill>
                <a:latin typeface="Times New Roman" pitchFamily="18" charset="0"/>
                <a:cs typeface="Times New Roman" pitchFamily="18" charset="0"/>
              </a:rPr>
              <a:t> (c. 1258 BC) between </a:t>
            </a:r>
            <a:r>
              <a:rPr lang="en-US" sz="2800" dirty="0" err="1">
                <a:solidFill>
                  <a:prstClr val="black"/>
                </a:solidFill>
                <a:latin typeface="Times New Roman" pitchFamily="18" charset="0"/>
                <a:cs typeface="Times New Roman" pitchFamily="18" charset="0"/>
                <a:hlinkClick r:id="rId6" action="ppaction://hlinkfile"/>
              </a:rPr>
              <a:t>Hattusili</a:t>
            </a:r>
            <a:r>
              <a:rPr lang="en-US" sz="2800" dirty="0">
                <a:solidFill>
                  <a:prstClr val="black"/>
                </a:solidFill>
                <a:latin typeface="Times New Roman" pitchFamily="18" charset="0"/>
                <a:cs typeface="Times New Roman" pitchFamily="18" charset="0"/>
                <a:hlinkClick r:id="rId6" action="ppaction://hlinkfile"/>
              </a:rPr>
              <a:t> III</a:t>
            </a:r>
            <a:r>
              <a:rPr lang="en-US" sz="2800" dirty="0">
                <a:solidFill>
                  <a:prstClr val="black"/>
                </a:solidFill>
                <a:latin typeface="Times New Roman" pitchFamily="18" charset="0"/>
                <a:cs typeface="Times New Roman" pitchFamily="18" charset="0"/>
              </a:rPr>
              <a:t> and </a:t>
            </a:r>
            <a:r>
              <a:rPr lang="en-US" sz="2800" dirty="0" err="1">
                <a:solidFill>
                  <a:prstClr val="black"/>
                </a:solidFill>
                <a:latin typeface="Times New Roman" pitchFamily="18" charset="0"/>
                <a:cs typeface="Times New Roman" pitchFamily="18" charset="0"/>
                <a:hlinkClick r:id="rId7" action="ppaction://hlinkfile"/>
              </a:rPr>
              <a:t>Ramesses</a:t>
            </a:r>
            <a:r>
              <a:rPr lang="en-US" sz="2800" dirty="0">
                <a:solidFill>
                  <a:prstClr val="black"/>
                </a:solidFill>
                <a:latin typeface="Times New Roman" pitchFamily="18" charset="0"/>
                <a:cs typeface="Times New Roman" pitchFamily="18" charset="0"/>
                <a:hlinkClick r:id="rId7" action="ppaction://hlinkfile"/>
              </a:rPr>
              <a:t> II</a:t>
            </a:r>
            <a:r>
              <a:rPr lang="en-US" sz="2800" dirty="0">
                <a:solidFill>
                  <a:prstClr val="black"/>
                </a:solidFill>
                <a:latin typeface="Times New Roman" pitchFamily="18" charset="0"/>
                <a:cs typeface="Times New Roman" pitchFamily="18" charset="0"/>
              </a:rPr>
              <a:t> is the best known early written peace treaty. </a:t>
            </a:r>
            <a:r>
              <a:rPr lang="en-US" sz="2800" dirty="0">
                <a:latin typeface="Times New Roman" pitchFamily="18" charset="0"/>
                <a:cs typeface="Times New Roman" pitchFamily="18" charset="0"/>
                <a:hlinkClick r:id="rId8" action="ppaction://hlinkfile"/>
              </a:rPr>
              <a:t>Istanbul Archaeology Museum</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408616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ed-ification.net/wp-content/uploads/2010/10/map-greece-turkey-crete-eastern-mediterranean-sea.jpg"/>
          <p:cNvPicPr>
            <a:picLocks noChangeAspect="1" noChangeArrowheads="1"/>
          </p:cNvPicPr>
          <p:nvPr/>
        </p:nvPicPr>
        <p:blipFill rotWithShape="1">
          <a:blip r:embed="rId3">
            <a:extLst>
              <a:ext uri="{28A0092B-C50C-407E-A947-70E740481C1C}">
                <a14:useLocalDpi xmlns:a14="http://schemas.microsoft.com/office/drawing/2010/main" val="0"/>
              </a:ext>
            </a:extLst>
          </a:blip>
          <a:srcRect l="15278" r="1388" b="26741"/>
          <a:stretch/>
        </p:blipFill>
        <p:spPr bwMode="auto">
          <a:xfrm>
            <a:off x="0" y="-16042"/>
            <a:ext cx="12192000" cy="6874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956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biblestudy.org/maps/aegean-sea-greece-asia-minor-mediterranean-region.jpg"/>
          <p:cNvPicPr>
            <a:picLocks noChangeAspect="1" noChangeArrowheads="1"/>
          </p:cNvPicPr>
          <p:nvPr/>
        </p:nvPicPr>
        <p:blipFill rotWithShape="1">
          <a:blip r:embed="rId3">
            <a:extLst>
              <a:ext uri="{28A0092B-C50C-407E-A947-70E740481C1C}">
                <a14:useLocalDpi xmlns:a14="http://schemas.microsoft.com/office/drawing/2010/main" val="0"/>
              </a:ext>
            </a:extLst>
          </a:blip>
          <a:srcRect l="175" t="21088" r="-175" b="16886"/>
          <a:stretch/>
        </p:blipFill>
        <p:spPr bwMode="auto">
          <a:xfrm>
            <a:off x="-152400" y="0"/>
            <a:ext cx="12344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748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ts1.mm.bing.net/images/thumbnail.aspx?q=561988510784&amp;id=e7fe454c8732264a2523557f31d229de&amp;url=http%3a%2f%2fhistoryhuntersinternational.org%2fwp-content%2fgallery%2falexander-the-great%2fbm-363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57" y="0"/>
            <a:ext cx="7696897" cy="60446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6044625"/>
            <a:ext cx="11222182" cy="584775"/>
          </a:xfrm>
          <a:prstGeom prst="rect">
            <a:avLst/>
          </a:prstGeom>
          <a:noFill/>
        </p:spPr>
        <p:txBody>
          <a:bodyPr wrap="square" rtlCol="0">
            <a:spAutoFit/>
          </a:bodyPr>
          <a:lstStyle/>
          <a:p>
            <a:r>
              <a:rPr lang="en-US" sz="3200" dirty="0">
                <a:latin typeface="Times New Roman" pitchFamily="18" charset="0"/>
                <a:cs typeface="Times New Roman" pitchFamily="18" charset="0"/>
              </a:rPr>
              <a:t>363go The archaeology of Alexander the Great:   Babylonian Diary</a:t>
            </a:r>
            <a:endParaRPr lang="en-US" dirty="0"/>
          </a:p>
        </p:txBody>
      </p:sp>
      <p:pic>
        <p:nvPicPr>
          <p:cNvPr id="24582" name="Picture 6" descr="http://www.emersonkent.com/images/alexander_the_great.jpg"/>
          <p:cNvPicPr>
            <a:picLocks noChangeAspect="1" noChangeArrowheads="1"/>
          </p:cNvPicPr>
          <p:nvPr/>
        </p:nvPicPr>
        <p:blipFill rotWithShape="1">
          <a:blip r:embed="rId4">
            <a:extLst>
              <a:ext uri="{28A0092B-C50C-407E-A947-70E740481C1C}">
                <a14:useLocalDpi xmlns:a14="http://schemas.microsoft.com/office/drawing/2010/main" val="0"/>
              </a:ext>
            </a:extLst>
          </a:blip>
          <a:srcRect l="21626" t="6039" r="13999" b="3074"/>
          <a:stretch/>
        </p:blipFill>
        <p:spPr bwMode="auto">
          <a:xfrm>
            <a:off x="8160953" y="-206184"/>
            <a:ext cx="3421448" cy="6301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577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biblestudy.org/maps/empire-of-alexander-the-great-large-map.jpg"/>
          <p:cNvPicPr>
            <a:picLocks noChangeAspect="1" noChangeArrowheads="1"/>
          </p:cNvPicPr>
          <p:nvPr/>
        </p:nvPicPr>
        <p:blipFill rotWithShape="1">
          <a:blip r:embed="rId3">
            <a:extLst>
              <a:ext uri="{28A0092B-C50C-407E-A947-70E740481C1C}">
                <a14:useLocalDpi xmlns:a14="http://schemas.microsoft.com/office/drawing/2010/main" val="0"/>
              </a:ext>
            </a:extLst>
          </a:blip>
          <a:srcRect l="16099" r="30494"/>
          <a:stretch/>
        </p:blipFill>
        <p:spPr bwMode="auto">
          <a:xfrm>
            <a:off x="0" y="-2133600"/>
            <a:ext cx="12192000" cy="982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985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ts4.mm.bing.net/images/thumbnail.aspx?q=409565731899&amp;id=537758ad9e8fbc5d7958e01a19d72766&amp;url=http%3a%2f%2fwww.lamblion.net%2fBible%2520Maps%2fMaps%2fscott_new_testament.jpg"/>
          <p:cNvPicPr>
            <a:picLocks noChangeAspect="1" noChangeArrowheads="1"/>
          </p:cNvPicPr>
          <p:nvPr/>
        </p:nvPicPr>
        <p:blipFill rotWithShape="1">
          <a:blip r:embed="rId3">
            <a:extLst>
              <a:ext uri="{28A0092B-C50C-407E-A947-70E740481C1C}">
                <a14:useLocalDpi xmlns:a14="http://schemas.microsoft.com/office/drawing/2010/main" val="0"/>
              </a:ext>
            </a:extLst>
          </a:blip>
          <a:srcRect l="7170" t="15447" r="-7" b="11382"/>
          <a:stretch/>
        </p:blipFill>
        <p:spPr bwMode="auto">
          <a:xfrm>
            <a:off x="0" y="0"/>
            <a:ext cx="1226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88320" y="3453826"/>
            <a:ext cx="6717480" cy="584775"/>
          </a:xfrm>
          <a:prstGeom prst="rect">
            <a:avLst/>
          </a:prstGeom>
          <a:noFill/>
        </p:spPr>
        <p:txBody>
          <a:bodyPr wrap="none" rtlCol="0">
            <a:spAutoFit/>
          </a:bodyPr>
          <a:lstStyle/>
          <a:p>
            <a:r>
              <a:rPr lang="en-US" sz="32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Overview of </a:t>
            </a:r>
            <a:r>
              <a:rPr lang="en-US" sz="3200" b="1" i="1" u="sng"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Biblical World</a:t>
            </a:r>
            <a:r>
              <a:rPr lang="en-US" sz="32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Geography</a:t>
            </a:r>
            <a:endParaRPr lang="en-US" sz="32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98488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biblestudy.org/maps/empire-of-alexander-the-great-large-map.jpg"/>
          <p:cNvPicPr>
            <a:picLocks noChangeAspect="1" noChangeArrowheads="1"/>
          </p:cNvPicPr>
          <p:nvPr/>
        </p:nvPicPr>
        <p:blipFill rotWithShape="1">
          <a:blip r:embed="rId3">
            <a:extLst>
              <a:ext uri="{28A0092B-C50C-407E-A947-70E740481C1C}">
                <a14:useLocalDpi xmlns:a14="http://schemas.microsoft.com/office/drawing/2010/main" val="0"/>
              </a:ext>
            </a:extLst>
          </a:blip>
          <a:srcRect l="30334" t="10679" r="466" b="1942"/>
          <a:stretch/>
        </p:blipFill>
        <p:spPr bwMode="auto">
          <a:xfrm>
            <a:off x="-631368" y="0"/>
            <a:ext cx="128233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487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Map of the Seven Hills of R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12192000" cy="7010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48517" y="228600"/>
            <a:ext cx="4357283" cy="584775"/>
          </a:xfrm>
          <a:prstGeom prst="rect">
            <a:avLst/>
          </a:prstGeom>
          <a:noFill/>
        </p:spPr>
        <p:txBody>
          <a:bodyPr wrap="none" rtlCol="0">
            <a:spAutoFit/>
          </a:bodyPr>
          <a:lstStyle/>
          <a:p>
            <a:r>
              <a:rPr lang="en-US" sz="3200" i="1" dirty="0">
                <a:effectLst>
                  <a:outerShdw blurRad="38100" dist="38100" dir="2700000" algn="tl">
                    <a:srgbClr val="000000">
                      <a:alpha val="43137"/>
                    </a:srgbClr>
                  </a:outerShdw>
                </a:effectLst>
                <a:latin typeface="Times New Roman" pitchFamily="18" charset="0"/>
                <a:cs typeface="Times New Roman" pitchFamily="18" charset="0"/>
              </a:rPr>
              <a:t>The Seven Hills of Rome</a:t>
            </a:r>
          </a:p>
        </p:txBody>
      </p:sp>
      <p:sp>
        <p:nvSpPr>
          <p:cNvPr id="4" name="TextBox 3"/>
          <p:cNvSpPr txBox="1"/>
          <p:nvPr/>
        </p:nvSpPr>
        <p:spPr>
          <a:xfrm>
            <a:off x="4667339" y="6183868"/>
            <a:ext cx="3455305"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753 B.C. – 476 A.D. = 1,229 years</a:t>
            </a:r>
          </a:p>
        </p:txBody>
      </p:sp>
    </p:spTree>
    <p:extLst>
      <p:ext uri="{BB962C8B-B14F-4D97-AF65-F5344CB8AC3E}">
        <p14:creationId xmlns:p14="http://schemas.microsoft.com/office/powerpoint/2010/main" val="2822049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Arch of Titus, Rome"/>
          <p:cNvPicPr>
            <a:picLocks noChangeAspect="1" noChangeArrowheads="1"/>
          </p:cNvPicPr>
          <p:nvPr/>
        </p:nvPicPr>
        <p:blipFill rotWithShape="1">
          <a:blip r:embed="rId3">
            <a:extLst>
              <a:ext uri="{28A0092B-C50C-407E-A947-70E740481C1C}">
                <a14:useLocalDpi xmlns:a14="http://schemas.microsoft.com/office/drawing/2010/main" val="0"/>
              </a:ext>
            </a:extLst>
          </a:blip>
          <a:srcRect r="222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799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Arch of Titus, R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409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sacred-destinations.com/italy/images/rome/arch-titus/resized/relief-jerusalem-cc-nick-thompson.jpg"/>
          <p:cNvPicPr>
            <a:picLocks noChangeAspect="1" noChangeArrowheads="1"/>
          </p:cNvPicPr>
          <p:nvPr/>
        </p:nvPicPr>
        <p:blipFill rotWithShape="1">
          <a:blip r:embed="rId3">
            <a:extLst>
              <a:ext uri="{28A0092B-C50C-407E-A947-70E740481C1C}">
                <a14:useLocalDpi xmlns:a14="http://schemas.microsoft.com/office/drawing/2010/main" val="0"/>
              </a:ext>
            </a:extLst>
          </a:blip>
          <a:srcRect b="21552"/>
          <a:stretch/>
        </p:blipFill>
        <p:spPr bwMode="auto">
          <a:xfrm>
            <a:off x="0" y="0"/>
            <a:ext cx="12191999"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421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bis.babylon.com/cgi-bin/bis.fcgi?rt=GetFile&amp;uri=!!6V0Y6P7QAE&amp;type=0&amp;index=4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496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biblestudy.org/maps/roman-empire.gif">
            <a:hlinkClick r:id="rId3" tooltip="Map showing the Roman Empire at its territorial peak in 117 A.D. under Roman Emperor Trajan."/>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638"/>
          <a:stretch/>
        </p:blipFill>
        <p:spPr bwMode="auto">
          <a:xfrm>
            <a:off x="0" y="-8021"/>
            <a:ext cx="12192000" cy="6866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84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http://www.teachinghearts.org/dr0id2statu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6450" y="236350"/>
            <a:ext cx="1885950" cy="63930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47800" y="710625"/>
            <a:ext cx="7277954" cy="584775"/>
          </a:xfrm>
          <a:prstGeom prst="rect">
            <a:avLst/>
          </a:prstGeom>
          <a:noFill/>
        </p:spPr>
        <p:txBody>
          <a:bodyPr wrap="none" rtlCol="0">
            <a:spAutoFit/>
          </a:bodyPr>
          <a:lstStyle/>
          <a:p>
            <a:r>
              <a:rPr lang="en-US" sz="3200" i="1" dirty="0">
                <a:effectLst>
                  <a:outerShdw blurRad="38100" dist="38100" dir="2700000" algn="tl">
                    <a:srgbClr val="000000">
                      <a:alpha val="43137"/>
                    </a:srgbClr>
                  </a:outerShdw>
                </a:effectLst>
                <a:latin typeface="Times New Roman" pitchFamily="18" charset="0"/>
                <a:cs typeface="Times New Roman" pitchFamily="18" charset="0"/>
              </a:rPr>
              <a:t>Head of Gold – Babylon - Nebuchadnezzar</a:t>
            </a:r>
          </a:p>
        </p:txBody>
      </p:sp>
      <p:sp>
        <p:nvSpPr>
          <p:cNvPr id="8" name="TextBox 7"/>
          <p:cNvSpPr txBox="1"/>
          <p:nvPr/>
        </p:nvSpPr>
        <p:spPr>
          <a:xfrm>
            <a:off x="1524000" y="1284982"/>
            <a:ext cx="6876370" cy="1077218"/>
          </a:xfrm>
          <a:prstGeom prst="rect">
            <a:avLst/>
          </a:prstGeom>
          <a:noFill/>
        </p:spPr>
        <p:txBody>
          <a:bodyPr wrap="none" rtlCol="0">
            <a:spAutoFit/>
          </a:bodyPr>
          <a:lstStyle/>
          <a:p>
            <a:r>
              <a:rPr lang="en-US" sz="3200" i="1" dirty="0">
                <a:effectLst>
                  <a:outerShdw blurRad="38100" dist="38100" dir="2700000" algn="tl">
                    <a:srgbClr val="000000">
                      <a:alpha val="43137"/>
                    </a:srgbClr>
                  </a:outerShdw>
                </a:effectLst>
                <a:latin typeface="Times New Roman" pitchFamily="18" charset="0"/>
                <a:cs typeface="Times New Roman" pitchFamily="18" charset="0"/>
              </a:rPr>
              <a:t>Chest of Silver – </a:t>
            </a:r>
            <a:r>
              <a:rPr lang="en-US" sz="3200" i="1" dirty="0" err="1">
                <a:effectLst>
                  <a:outerShdw blurRad="38100" dist="38100" dir="2700000" algn="tl">
                    <a:srgbClr val="000000">
                      <a:alpha val="43137"/>
                    </a:srgbClr>
                  </a:outerShdw>
                </a:effectLst>
                <a:latin typeface="Times New Roman" pitchFamily="18" charset="0"/>
                <a:cs typeface="Times New Roman" pitchFamily="18" charset="0"/>
              </a:rPr>
              <a:t>Medo</a:t>
            </a:r>
            <a:r>
              <a:rPr lang="en-US" sz="3200" i="1" dirty="0">
                <a:effectLst>
                  <a:outerShdw blurRad="38100" dist="38100" dir="2700000" algn="tl">
                    <a:srgbClr val="000000">
                      <a:alpha val="43137"/>
                    </a:srgbClr>
                  </a:outerShdw>
                </a:effectLst>
                <a:latin typeface="Times New Roman" pitchFamily="18" charset="0"/>
                <a:cs typeface="Times New Roman" pitchFamily="18" charset="0"/>
              </a:rPr>
              <a:t>-Persian – </a:t>
            </a:r>
          </a:p>
          <a:p>
            <a:r>
              <a:rPr lang="en-US" sz="3200" i="1" dirty="0">
                <a:effectLst>
                  <a:outerShdw blurRad="38100" dist="38100" dir="2700000" algn="tl">
                    <a:srgbClr val="000000">
                      <a:alpha val="43137"/>
                    </a:srgbClr>
                  </a:outerShdw>
                </a:effectLst>
                <a:latin typeface="Times New Roman" pitchFamily="18" charset="0"/>
                <a:cs typeface="Times New Roman" pitchFamily="18" charset="0"/>
              </a:rPr>
              <a:t>Cyrus II the Great and Darius the Mede</a:t>
            </a:r>
          </a:p>
        </p:txBody>
      </p:sp>
      <p:sp>
        <p:nvSpPr>
          <p:cNvPr id="9" name="TextBox 8"/>
          <p:cNvSpPr txBox="1"/>
          <p:nvPr/>
        </p:nvSpPr>
        <p:spPr>
          <a:xfrm>
            <a:off x="1480808" y="2438400"/>
            <a:ext cx="5910592" cy="1077218"/>
          </a:xfrm>
          <a:prstGeom prst="rect">
            <a:avLst/>
          </a:prstGeom>
          <a:noFill/>
        </p:spPr>
        <p:txBody>
          <a:bodyPr wrap="none" rtlCol="0">
            <a:spAutoFit/>
          </a:bodyPr>
          <a:lstStyle/>
          <a:p>
            <a:r>
              <a:rPr lang="en-US" sz="3200" i="1" dirty="0">
                <a:effectLst>
                  <a:outerShdw blurRad="38100" dist="38100" dir="2700000" algn="tl">
                    <a:srgbClr val="000000">
                      <a:alpha val="43137"/>
                    </a:srgbClr>
                  </a:outerShdw>
                </a:effectLst>
                <a:latin typeface="Times New Roman" pitchFamily="18" charset="0"/>
                <a:cs typeface="Times New Roman" pitchFamily="18" charset="0"/>
              </a:rPr>
              <a:t>Belly and thighs of Brass – Greece</a:t>
            </a:r>
          </a:p>
          <a:p>
            <a:r>
              <a:rPr lang="en-US" sz="3200" i="1" dirty="0">
                <a:effectLst>
                  <a:outerShdw blurRad="38100" dist="38100" dir="2700000" algn="tl">
                    <a:srgbClr val="000000">
                      <a:alpha val="43137"/>
                    </a:srgbClr>
                  </a:outerShdw>
                </a:effectLst>
                <a:latin typeface="Times New Roman" pitchFamily="18" charset="0"/>
                <a:cs typeface="Times New Roman" pitchFamily="18" charset="0"/>
              </a:rPr>
              <a:t>Alexander the Great</a:t>
            </a:r>
          </a:p>
        </p:txBody>
      </p:sp>
      <p:sp>
        <p:nvSpPr>
          <p:cNvPr id="10" name="TextBox 9"/>
          <p:cNvSpPr txBox="1"/>
          <p:nvPr/>
        </p:nvSpPr>
        <p:spPr>
          <a:xfrm>
            <a:off x="1524000" y="4139625"/>
            <a:ext cx="3534942" cy="584775"/>
          </a:xfrm>
          <a:prstGeom prst="rect">
            <a:avLst/>
          </a:prstGeom>
          <a:noFill/>
        </p:spPr>
        <p:txBody>
          <a:bodyPr wrap="none" rtlCol="0">
            <a:spAutoFit/>
          </a:bodyPr>
          <a:lstStyle/>
          <a:p>
            <a:r>
              <a:rPr lang="en-US" sz="3200" i="1" dirty="0">
                <a:effectLst>
                  <a:outerShdw blurRad="38100" dist="38100" dir="2700000" algn="tl">
                    <a:srgbClr val="000000">
                      <a:alpha val="43137"/>
                    </a:srgbClr>
                  </a:outerShdw>
                </a:effectLst>
                <a:latin typeface="Times New Roman" pitchFamily="18" charset="0"/>
                <a:cs typeface="Times New Roman" pitchFamily="18" charset="0"/>
              </a:rPr>
              <a:t>Legs of Iron - Rome</a:t>
            </a:r>
          </a:p>
        </p:txBody>
      </p:sp>
      <p:sp>
        <p:nvSpPr>
          <p:cNvPr id="11" name="TextBox 10"/>
          <p:cNvSpPr txBox="1"/>
          <p:nvPr/>
        </p:nvSpPr>
        <p:spPr>
          <a:xfrm>
            <a:off x="1524000" y="4901625"/>
            <a:ext cx="5997924" cy="584775"/>
          </a:xfrm>
          <a:prstGeom prst="rect">
            <a:avLst/>
          </a:prstGeom>
          <a:noFill/>
        </p:spPr>
        <p:txBody>
          <a:bodyPr wrap="none" rtlCol="0">
            <a:spAutoFit/>
          </a:bodyPr>
          <a:lstStyle/>
          <a:p>
            <a:r>
              <a:rPr lang="en-US" sz="3200" i="1" dirty="0">
                <a:effectLst>
                  <a:outerShdw blurRad="38100" dist="38100" dir="2700000" algn="tl">
                    <a:srgbClr val="000000">
                      <a:alpha val="43137"/>
                    </a:srgbClr>
                  </a:outerShdw>
                </a:effectLst>
                <a:latin typeface="Times New Roman" pitchFamily="18" charset="0"/>
                <a:cs typeface="Times New Roman" pitchFamily="18" charset="0"/>
              </a:rPr>
              <a:t>Feet of Iron and Clay – 10 Caesars</a:t>
            </a:r>
          </a:p>
        </p:txBody>
      </p:sp>
      <p:sp>
        <p:nvSpPr>
          <p:cNvPr id="12" name="TextBox 11"/>
          <p:cNvSpPr txBox="1"/>
          <p:nvPr/>
        </p:nvSpPr>
        <p:spPr>
          <a:xfrm>
            <a:off x="1524000" y="5638800"/>
            <a:ext cx="7848600" cy="584775"/>
          </a:xfrm>
          <a:prstGeom prst="rect">
            <a:avLst/>
          </a:prstGeom>
          <a:noFill/>
        </p:spPr>
        <p:txBody>
          <a:bodyPr wrap="square" rtlCol="0">
            <a:spAutoFit/>
          </a:bodyPr>
          <a:lstStyle/>
          <a:p>
            <a:r>
              <a:rPr lang="en-US" sz="3200" i="1" dirty="0">
                <a:effectLst>
                  <a:outerShdw blurRad="38100" dist="38100" dir="2700000" algn="tl">
                    <a:srgbClr val="000000">
                      <a:alpha val="43137"/>
                    </a:srgbClr>
                  </a:outerShdw>
                </a:effectLst>
                <a:latin typeface="Times New Roman" pitchFamily="18" charset="0"/>
                <a:cs typeface="Times New Roman" pitchFamily="18" charset="0"/>
              </a:rPr>
              <a:t>The Stone Not Cut With Hands Jesus Christ.</a:t>
            </a:r>
          </a:p>
        </p:txBody>
      </p:sp>
      <p:cxnSp>
        <p:nvCxnSpPr>
          <p:cNvPr id="14" name="Straight Arrow Connector 13"/>
          <p:cNvCxnSpPr>
            <a:cxnSpLocks/>
          </p:cNvCxnSpPr>
          <p:nvPr/>
        </p:nvCxnSpPr>
        <p:spPr>
          <a:xfrm>
            <a:off x="8991600" y="5946483"/>
            <a:ext cx="2362200" cy="3457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08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fade">
                                      <p:cBhvr>
                                        <p:cTn id="26" dur="1000"/>
                                        <p:tgtEl>
                                          <p:spTgt spid="9">
                                            <p:txEl>
                                              <p:pRg st="1" end="1"/>
                                            </p:txEl>
                                          </p:spTgt>
                                        </p:tgtEl>
                                      </p:cBhvr>
                                    </p:animEffect>
                                    <p:anim calcmode="lin" valueType="num">
                                      <p:cBhvr>
                                        <p:cTn id="27"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fade">
                                      <p:cBhvr>
                                        <p:cTn id="40" dur="1000"/>
                                        <p:tgtEl>
                                          <p:spTgt spid="11">
                                            <p:txEl>
                                              <p:pRg st="0" end="0"/>
                                            </p:txEl>
                                          </p:spTgt>
                                        </p:tgtEl>
                                      </p:cBhvr>
                                    </p:animEffect>
                                    <p:anim calcmode="lin" valueType="num">
                                      <p:cBhvr>
                                        <p:cTn id="41"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fade">
                                      <p:cBhvr>
                                        <p:cTn id="47" dur="1000"/>
                                        <p:tgtEl>
                                          <p:spTgt spid="12">
                                            <p:txEl>
                                              <p:pRg st="0" end="0"/>
                                            </p:txEl>
                                          </p:spTgt>
                                        </p:tgtEl>
                                      </p:cBhvr>
                                    </p:animEffect>
                                    <p:anim calcmode="lin" valueType="num">
                                      <p:cBhvr>
                                        <p:cTn id="4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ap of the Seven Hills of R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8996" y="152400"/>
            <a:ext cx="6330209" cy="6629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05400" y="762000"/>
            <a:ext cx="1370888" cy="584775"/>
          </a:xfrm>
          <a:prstGeom prst="rect">
            <a:avLst/>
          </a:prstGeom>
          <a:noFill/>
        </p:spPr>
        <p:txBody>
          <a:bodyPr wrap="none" rtlCol="0">
            <a:spAutoFit/>
          </a:bodyPr>
          <a:lstStyle/>
          <a:p>
            <a:r>
              <a:rPr lang="en-US" sz="3200" dirty="0">
                <a:latin typeface="Times New Roman" pitchFamily="18" charset="0"/>
                <a:cs typeface="Times New Roman" pitchFamily="18" charset="0"/>
              </a:rPr>
              <a:t>ROME</a:t>
            </a:r>
          </a:p>
        </p:txBody>
      </p:sp>
    </p:spTree>
    <p:extLst>
      <p:ext uri="{BB962C8B-B14F-4D97-AF65-F5344CB8AC3E}">
        <p14:creationId xmlns:p14="http://schemas.microsoft.com/office/powerpoint/2010/main" val="1077755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255693"/>
            <a:ext cx="10972800" cy="954107"/>
          </a:xfrm>
          <a:prstGeom prst="rect">
            <a:avLst/>
          </a:prstGeom>
          <a:noFill/>
        </p:spPr>
        <p:txBody>
          <a:bodyPr wrap="square" rtlCol="0">
            <a:spAutoFit/>
          </a:bodyPr>
          <a:lstStyle/>
          <a:p>
            <a:r>
              <a:rPr lang="en-US" sz="2800" i="1" dirty="0">
                <a:latin typeface="Times New Roman" pitchFamily="18" charset="0"/>
                <a:cs typeface="Times New Roman" pitchFamily="18" charset="0"/>
              </a:rPr>
              <a:t>"Therefore thus will I do to you, O Israel; Because I will do this to you, </a:t>
            </a:r>
            <a:r>
              <a:rPr lang="en-US" sz="2800" i="1" u="sng" dirty="0">
                <a:latin typeface="Times New Roman" pitchFamily="18" charset="0"/>
                <a:cs typeface="Times New Roman" pitchFamily="18" charset="0"/>
              </a:rPr>
              <a:t>Prepare to meet your God</a:t>
            </a:r>
            <a:r>
              <a:rPr lang="en-US" sz="2800" i="1" dirty="0">
                <a:latin typeface="Times New Roman" pitchFamily="18" charset="0"/>
                <a:cs typeface="Times New Roman" pitchFamily="18" charset="0"/>
              </a:rPr>
              <a:t>, O Israel!"</a:t>
            </a:r>
            <a:r>
              <a:rPr lang="en-US" sz="2800" dirty="0">
                <a:latin typeface="Times New Roman" pitchFamily="18" charset="0"/>
                <a:cs typeface="Times New Roman" pitchFamily="18" charset="0"/>
              </a:rPr>
              <a:t> </a:t>
            </a:r>
            <a:r>
              <a:rPr lang="en-US" sz="2800" b="1" dirty="0">
                <a:latin typeface="Times New Roman" pitchFamily="18" charset="0"/>
                <a:cs typeface="Times New Roman" pitchFamily="18" charset="0"/>
              </a:rPr>
              <a:t>(Amos 4:12)</a:t>
            </a:r>
            <a:endParaRPr lang="en-US" sz="2800" dirty="0">
              <a:latin typeface="Times New Roman" pitchFamily="18" charset="0"/>
              <a:cs typeface="Times New Roman" pitchFamily="18" charset="0"/>
            </a:endParaRPr>
          </a:p>
        </p:txBody>
      </p:sp>
      <p:sp>
        <p:nvSpPr>
          <p:cNvPr id="3" name="TextBox 2"/>
          <p:cNvSpPr txBox="1"/>
          <p:nvPr/>
        </p:nvSpPr>
        <p:spPr>
          <a:xfrm>
            <a:off x="609600" y="2514600"/>
            <a:ext cx="10972800" cy="1384995"/>
          </a:xfrm>
          <a:prstGeom prst="rect">
            <a:avLst/>
          </a:prstGeom>
          <a:noFill/>
        </p:spPr>
        <p:txBody>
          <a:bodyPr wrap="square" rtlCol="0">
            <a:spAutoFit/>
          </a:bodyPr>
          <a:lstStyle/>
          <a:p>
            <a:r>
              <a:rPr lang="en-US" sz="2800" i="1" dirty="0">
                <a:latin typeface="Times New Roman" pitchFamily="18" charset="0"/>
                <a:cs typeface="Times New Roman" pitchFamily="18" charset="0"/>
              </a:rPr>
              <a:t>Then Peter said to them, "Repent, and let every one of you be baptized in the name of Jesus Christ </a:t>
            </a:r>
            <a:r>
              <a:rPr lang="en-US" sz="2800" i="1" u="sng" dirty="0">
                <a:latin typeface="Times New Roman" pitchFamily="18" charset="0"/>
                <a:cs typeface="Times New Roman" pitchFamily="18" charset="0"/>
              </a:rPr>
              <a:t>for the remission of sins</a:t>
            </a:r>
            <a:r>
              <a:rPr lang="en-US" sz="2800" i="1" dirty="0">
                <a:latin typeface="Times New Roman" pitchFamily="18" charset="0"/>
                <a:cs typeface="Times New Roman" pitchFamily="18" charset="0"/>
              </a:rPr>
              <a:t>; and you shall receive the gift of the Holy Spirit.</a:t>
            </a:r>
            <a:r>
              <a:rPr lang="en-US" sz="2800" dirty="0">
                <a:latin typeface="Times New Roman" pitchFamily="18" charset="0"/>
                <a:cs typeface="Times New Roman" pitchFamily="18" charset="0"/>
              </a:rPr>
              <a:t> </a:t>
            </a:r>
            <a:r>
              <a:rPr lang="en-US" sz="2800" b="1" dirty="0">
                <a:latin typeface="Times New Roman" pitchFamily="18" charset="0"/>
                <a:cs typeface="Times New Roman" pitchFamily="18" charset="0"/>
              </a:rPr>
              <a:t>(Acts 2:38)</a:t>
            </a:r>
            <a:endParaRPr lang="en-US" sz="2800" dirty="0">
              <a:latin typeface="Times New Roman" pitchFamily="18" charset="0"/>
              <a:cs typeface="Times New Roman" pitchFamily="18" charset="0"/>
            </a:endParaRPr>
          </a:p>
        </p:txBody>
      </p:sp>
      <p:sp>
        <p:nvSpPr>
          <p:cNvPr id="4" name="TextBox 3"/>
          <p:cNvSpPr txBox="1"/>
          <p:nvPr/>
        </p:nvSpPr>
        <p:spPr>
          <a:xfrm>
            <a:off x="609600" y="4227493"/>
            <a:ext cx="10972800" cy="954107"/>
          </a:xfrm>
          <a:prstGeom prst="rect">
            <a:avLst/>
          </a:prstGeom>
          <a:noFill/>
        </p:spPr>
        <p:txBody>
          <a:bodyPr wrap="square" rtlCol="0">
            <a:spAutoFit/>
          </a:bodyPr>
          <a:lstStyle/>
          <a:p>
            <a:r>
              <a:rPr lang="en-US" sz="2800" i="1" u="sng" dirty="0">
                <a:latin typeface="Times New Roman" pitchFamily="18" charset="0"/>
                <a:cs typeface="Times New Roman" pitchFamily="18" charset="0"/>
              </a:rPr>
              <a:t>Repent</a:t>
            </a:r>
            <a:r>
              <a:rPr lang="en-US" sz="2800" i="1" dirty="0">
                <a:latin typeface="Times New Roman" pitchFamily="18" charset="0"/>
                <a:cs typeface="Times New Roman" pitchFamily="18" charset="0"/>
              </a:rPr>
              <a:t> therefore of this your wickedness, </a:t>
            </a:r>
            <a:r>
              <a:rPr lang="en-US" sz="2800" i="1" u="sng" dirty="0">
                <a:latin typeface="Times New Roman" pitchFamily="18" charset="0"/>
                <a:cs typeface="Times New Roman" pitchFamily="18" charset="0"/>
              </a:rPr>
              <a:t>and pray </a:t>
            </a:r>
            <a:r>
              <a:rPr lang="en-US" sz="2800" i="1" dirty="0">
                <a:latin typeface="Times New Roman" pitchFamily="18" charset="0"/>
                <a:cs typeface="Times New Roman" pitchFamily="18" charset="0"/>
              </a:rPr>
              <a:t>God if perhaps the thought of your heart may be forgiven you.</a:t>
            </a:r>
            <a:r>
              <a:rPr lang="en-US" sz="2800" dirty="0">
                <a:latin typeface="Times New Roman" pitchFamily="18" charset="0"/>
                <a:cs typeface="Times New Roman" pitchFamily="18" charset="0"/>
              </a:rPr>
              <a:t>  </a:t>
            </a:r>
            <a:r>
              <a:rPr lang="en-US" sz="2800" b="1" dirty="0">
                <a:latin typeface="Times New Roman" pitchFamily="18" charset="0"/>
                <a:cs typeface="Times New Roman" pitchFamily="18" charset="0"/>
              </a:rPr>
              <a:t>(Acts 8:22)</a:t>
            </a:r>
            <a:endParaRPr lang="en-US" dirty="0"/>
          </a:p>
        </p:txBody>
      </p:sp>
    </p:spTree>
    <p:extLst>
      <p:ext uri="{BB962C8B-B14F-4D97-AF65-F5344CB8AC3E}">
        <p14:creationId xmlns:p14="http://schemas.microsoft.com/office/powerpoint/2010/main" val="185498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2401" y="2819400"/>
            <a:ext cx="184731" cy="369332"/>
          </a:xfrm>
          <a:prstGeom prst="rect">
            <a:avLst/>
          </a:prstGeom>
          <a:noFill/>
        </p:spPr>
        <p:txBody>
          <a:bodyPr wrap="none" rtlCol="0">
            <a:spAutoFit/>
          </a:bodyPr>
          <a:lstStyle/>
          <a:p>
            <a:endParaRPr lang="en-US" dirty="0"/>
          </a:p>
        </p:txBody>
      </p:sp>
      <p:pic>
        <p:nvPicPr>
          <p:cNvPr id="2052" name="Picture 4" descr="http://www.bible.ca/maps/maps-churches-nicea-325AD.jpg"/>
          <p:cNvPicPr>
            <a:picLocks noChangeAspect="1" noChangeArrowheads="1"/>
          </p:cNvPicPr>
          <p:nvPr/>
        </p:nvPicPr>
        <p:blipFill rotWithShape="1">
          <a:blip r:embed="rId3">
            <a:extLst>
              <a:ext uri="{28A0092B-C50C-407E-A947-70E740481C1C}">
                <a14:useLocalDpi xmlns:a14="http://schemas.microsoft.com/office/drawing/2010/main" val="0"/>
              </a:ext>
            </a:extLst>
          </a:blip>
          <a:srcRect l="39157" t="35324" r="5617" b="15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a:cxnSpLocks/>
          </p:cNvCxnSpPr>
          <p:nvPr/>
        </p:nvCxnSpPr>
        <p:spPr>
          <a:xfrm>
            <a:off x="405701" y="925144"/>
            <a:ext cx="11786299"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8" name="Straight Connector 7"/>
          <p:cNvCxnSpPr>
            <a:cxnSpLocks/>
          </p:cNvCxnSpPr>
          <p:nvPr/>
        </p:nvCxnSpPr>
        <p:spPr>
          <a:xfrm flipV="1">
            <a:off x="558101" y="6400800"/>
            <a:ext cx="11633899" cy="86944"/>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481901" y="925144"/>
            <a:ext cx="76200" cy="556260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Arrow Connector 5">
            <a:extLst>
              <a:ext uri="{FF2B5EF4-FFF2-40B4-BE49-F238E27FC236}">
                <a16:creationId xmlns:a16="http://schemas.microsoft.com/office/drawing/2014/main" id="{E3C8D763-AA29-452A-A817-06DF5C475FE0}"/>
              </a:ext>
            </a:extLst>
          </p:cNvPr>
          <p:cNvCxnSpPr>
            <a:cxnSpLocks/>
          </p:cNvCxnSpPr>
          <p:nvPr/>
        </p:nvCxnSpPr>
        <p:spPr>
          <a:xfrm>
            <a:off x="762001" y="1726475"/>
            <a:ext cx="9372599" cy="4979125"/>
          </a:xfrm>
          <a:prstGeom prst="straightConnector1">
            <a:avLst/>
          </a:prstGeom>
          <a:ln w="762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2AC354C-A166-4041-8A6A-E7EF52A4DBA0}"/>
              </a:ext>
            </a:extLst>
          </p:cNvPr>
          <p:cNvCxnSpPr>
            <a:cxnSpLocks/>
          </p:cNvCxnSpPr>
          <p:nvPr/>
        </p:nvCxnSpPr>
        <p:spPr>
          <a:xfrm flipH="1">
            <a:off x="10134600" y="990600"/>
            <a:ext cx="1752600" cy="5410200"/>
          </a:xfrm>
          <a:prstGeom prst="straightConnector1">
            <a:avLst/>
          </a:prstGeom>
          <a:ln w="762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16" name="Picture 15" descr="A picture containing text, map&#10;&#10;Description automatically generated">
            <a:extLst>
              <a:ext uri="{FF2B5EF4-FFF2-40B4-BE49-F238E27FC236}">
                <a16:creationId xmlns:a16="http://schemas.microsoft.com/office/drawing/2014/main" id="{71022370-3D17-4346-83AC-35CC74CF83D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30031" t="37617" r="35365" b="26289"/>
          <a:stretch/>
        </p:blipFill>
        <p:spPr>
          <a:xfrm>
            <a:off x="0" y="4482"/>
            <a:ext cx="12192000" cy="6934200"/>
          </a:xfrm>
          <a:prstGeom prst="rect">
            <a:avLst/>
          </a:prstGeom>
        </p:spPr>
      </p:pic>
    </p:spTree>
    <p:extLst>
      <p:ext uri="{BB962C8B-B14F-4D97-AF65-F5344CB8AC3E}">
        <p14:creationId xmlns:p14="http://schemas.microsoft.com/office/powerpoint/2010/main" val="208061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72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315" t="2817" r="9814" b="20717"/>
          <a:stretch/>
        </p:blipFill>
        <p:spPr bwMode="auto">
          <a:xfrm>
            <a:off x="0" y="-36164"/>
            <a:ext cx="12192000" cy="6894163"/>
          </a:xfrm>
          <a:prstGeom prst="rect">
            <a:avLst/>
          </a:prstGeom>
          <a:solidFill>
            <a:schemeClr val="tx2">
              <a:lumMod val="20000"/>
              <a:lumOff val="80000"/>
            </a:schemeClr>
          </a:solidFill>
          <a:ln>
            <a:noFill/>
          </a:ln>
          <a:effectLst/>
        </p:spPr>
      </p:pic>
      <p:sp>
        <p:nvSpPr>
          <p:cNvPr id="4" name="TextBox 3"/>
          <p:cNvSpPr txBox="1"/>
          <p:nvPr/>
        </p:nvSpPr>
        <p:spPr>
          <a:xfrm>
            <a:off x="7924800" y="191870"/>
            <a:ext cx="413896" cy="646331"/>
          </a:xfrm>
          <a:prstGeom prst="rect">
            <a:avLst/>
          </a:prstGeom>
          <a:noFill/>
        </p:spPr>
        <p:txBody>
          <a:bodyPr wrap="none" rtlCol="0">
            <a:spAutoFit/>
          </a:bodyPr>
          <a:lstStyle/>
          <a:p>
            <a:r>
              <a:rPr lang="en-US" sz="3600" b="1" dirty="0"/>
              <a:t>^</a:t>
            </a:r>
          </a:p>
        </p:txBody>
      </p:sp>
      <p:sp>
        <p:nvSpPr>
          <p:cNvPr id="5" name="TextBox 4"/>
          <p:cNvSpPr txBox="1"/>
          <p:nvPr/>
        </p:nvSpPr>
        <p:spPr>
          <a:xfrm>
            <a:off x="5943601" y="605136"/>
            <a:ext cx="646331" cy="461665"/>
          </a:xfrm>
          <a:prstGeom prst="rect">
            <a:avLst/>
          </a:prstGeom>
          <a:noFill/>
        </p:spPr>
        <p:txBody>
          <a:bodyPr wrap="none" rtlCol="0">
            <a:spAutoFit/>
          </a:bodyPr>
          <a:lstStyle/>
          <a:p>
            <a:r>
              <a:rPr lang="en-US" sz="2400" dirty="0">
                <a:latin typeface="Arial Rounded MT Bold" pitchFamily="34" charset="0"/>
              </a:rPr>
              <a:t>Mt.</a:t>
            </a:r>
          </a:p>
        </p:txBody>
      </p:sp>
      <p:sp>
        <p:nvSpPr>
          <p:cNvPr id="6" name="TextBox 5"/>
          <p:cNvSpPr txBox="1"/>
          <p:nvPr/>
        </p:nvSpPr>
        <p:spPr>
          <a:xfrm>
            <a:off x="4038600" y="5867401"/>
            <a:ext cx="338554"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rPr>
              <a:t>^</a:t>
            </a:r>
          </a:p>
        </p:txBody>
      </p:sp>
      <p:cxnSp>
        <p:nvCxnSpPr>
          <p:cNvPr id="8" name="Straight Connector 7"/>
          <p:cNvCxnSpPr/>
          <p:nvPr/>
        </p:nvCxnSpPr>
        <p:spPr>
          <a:xfrm>
            <a:off x="9829800" y="191869"/>
            <a:ext cx="0" cy="6137196"/>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a:off x="1524000" y="6329065"/>
            <a:ext cx="830580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1524000" y="191870"/>
            <a:ext cx="8305800" cy="1"/>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Arrow Connector 28"/>
          <p:cNvCxnSpPr/>
          <p:nvPr/>
        </p:nvCxnSpPr>
        <p:spPr>
          <a:xfrm flipV="1">
            <a:off x="8235222" y="838200"/>
            <a:ext cx="0" cy="1143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77" name="Straight Arrow Connector 3076"/>
          <p:cNvCxnSpPr/>
          <p:nvPr/>
        </p:nvCxnSpPr>
        <p:spPr>
          <a:xfrm flipH="1">
            <a:off x="4281904" y="5616590"/>
            <a:ext cx="1185446" cy="38323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82" name="Straight Arrow Connector 3081"/>
          <p:cNvCxnSpPr/>
          <p:nvPr/>
        </p:nvCxnSpPr>
        <p:spPr>
          <a:xfrm flipV="1">
            <a:off x="6934201" y="3962400"/>
            <a:ext cx="759667" cy="914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85" name="Straight Arrow Connector 3084"/>
          <p:cNvCxnSpPr/>
          <p:nvPr/>
        </p:nvCxnSpPr>
        <p:spPr>
          <a:xfrm flipV="1">
            <a:off x="6934200" y="4267200"/>
            <a:ext cx="1752600" cy="609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87" name="Straight Arrow Connector 3086"/>
          <p:cNvCxnSpPr/>
          <p:nvPr/>
        </p:nvCxnSpPr>
        <p:spPr>
          <a:xfrm>
            <a:off x="6589932" y="1828800"/>
            <a:ext cx="496669" cy="1066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89" name="Straight Arrow Connector 3088"/>
          <p:cNvCxnSpPr/>
          <p:nvPr/>
        </p:nvCxnSpPr>
        <p:spPr>
          <a:xfrm flipH="1">
            <a:off x="4495801" y="6098233"/>
            <a:ext cx="1770965" cy="457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92" name="Straight Arrow Connector 3091"/>
          <p:cNvCxnSpPr/>
          <p:nvPr/>
        </p:nvCxnSpPr>
        <p:spPr>
          <a:xfrm>
            <a:off x="2133600" y="5181600"/>
            <a:ext cx="1143000" cy="533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95" name="Straight Arrow Connector 3094"/>
          <p:cNvCxnSpPr/>
          <p:nvPr/>
        </p:nvCxnSpPr>
        <p:spPr>
          <a:xfrm flipV="1">
            <a:off x="3048000" y="3200402"/>
            <a:ext cx="609600" cy="76199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99" name="Straight Arrow Connector 3098"/>
          <p:cNvCxnSpPr/>
          <p:nvPr/>
        </p:nvCxnSpPr>
        <p:spPr>
          <a:xfrm flipH="1" flipV="1">
            <a:off x="2362200" y="2895600"/>
            <a:ext cx="685800" cy="1066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05" name="Straight Arrow Connector 3104"/>
          <p:cNvCxnSpPr/>
          <p:nvPr/>
        </p:nvCxnSpPr>
        <p:spPr>
          <a:xfrm>
            <a:off x="6266765" y="4419600"/>
            <a:ext cx="457200" cy="13335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11" name="Straight Arrow Connector 3110"/>
          <p:cNvCxnSpPr/>
          <p:nvPr/>
        </p:nvCxnSpPr>
        <p:spPr>
          <a:xfrm>
            <a:off x="7693868" y="5808206"/>
            <a:ext cx="2364533"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08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0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087"/>
                                        </p:tgtEl>
                                      </p:cBhvr>
                                    </p:animEffect>
                                    <p:set>
                                      <p:cBhvr>
                                        <p:cTn id="11" dur="1" fill="hold">
                                          <p:stCondLst>
                                            <p:cond delay="499"/>
                                          </p:stCondLst>
                                        </p:cTn>
                                        <p:tgtEl>
                                          <p:spTgt spid="3087"/>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308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8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085"/>
                                        </p:tgtEl>
                                      </p:cBhvr>
                                    </p:animEffect>
                                    <p:set>
                                      <p:cBhvr>
                                        <p:cTn id="21" dur="1" fill="hold">
                                          <p:stCondLst>
                                            <p:cond delay="499"/>
                                          </p:stCondLst>
                                        </p:cTn>
                                        <p:tgtEl>
                                          <p:spTgt spid="3085"/>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3082"/>
                                        </p:tgtEl>
                                      </p:cBhvr>
                                    </p:animEffect>
                                    <p:set>
                                      <p:cBhvr>
                                        <p:cTn id="24" dur="1" fill="hold">
                                          <p:stCondLst>
                                            <p:cond delay="499"/>
                                          </p:stCondLst>
                                        </p:cTn>
                                        <p:tgtEl>
                                          <p:spTgt spid="3082"/>
                                        </p:tgtEl>
                                        <p:attrNameLst>
                                          <p:attrName>style.visibility</p:attrName>
                                        </p:attrNameLst>
                                      </p:cBhvr>
                                      <p:to>
                                        <p:strVal val="hidden"/>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310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105"/>
                                        </p:tgtEl>
                                      </p:cBhvr>
                                    </p:animEffect>
                                    <p:set>
                                      <p:cBhvr>
                                        <p:cTn id="32" dur="1" fill="hold">
                                          <p:stCondLst>
                                            <p:cond delay="499"/>
                                          </p:stCondLst>
                                        </p:cTn>
                                        <p:tgtEl>
                                          <p:spTgt spid="3105"/>
                                        </p:tgtEl>
                                        <p:attrNameLst>
                                          <p:attrName>style.visibility</p:attrName>
                                        </p:attrNameLst>
                                      </p:cBhvr>
                                      <p:to>
                                        <p:strVal val="hidden"/>
                                      </p:to>
                                    </p:se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07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3077"/>
                                        </p:tgtEl>
                                      </p:cBhvr>
                                    </p:animEffect>
                                    <p:set>
                                      <p:cBhvr>
                                        <p:cTn id="45" dur="1" fill="hold">
                                          <p:stCondLst>
                                            <p:cond delay="499"/>
                                          </p:stCondLst>
                                        </p:cTn>
                                        <p:tgtEl>
                                          <p:spTgt spid="3077"/>
                                        </p:tgtEl>
                                        <p:attrNameLst>
                                          <p:attrName>style.visibility</p:attrName>
                                        </p:attrNameLst>
                                      </p:cBhvr>
                                      <p:to>
                                        <p:strVal val="hidden"/>
                                      </p:to>
                                    </p:set>
                                  </p:childTnLst>
                                </p:cTn>
                              </p:par>
                            </p:childTnLst>
                          </p:cTn>
                        </p:par>
                        <p:par>
                          <p:cTn id="46" fill="hold">
                            <p:stCondLst>
                              <p:cond delay="500"/>
                            </p:stCondLst>
                            <p:childTnLst>
                              <p:par>
                                <p:cTn id="47" presetID="1" presetClass="entr" presetSubtype="0" fill="hold" nodeType="afterEffect">
                                  <p:stCondLst>
                                    <p:cond delay="0"/>
                                  </p:stCondLst>
                                  <p:childTnLst>
                                    <p:set>
                                      <p:cBhvr>
                                        <p:cTn id="48" dur="1" fill="hold">
                                          <p:stCondLst>
                                            <p:cond delay="0"/>
                                          </p:stCondLst>
                                        </p:cTn>
                                        <p:tgtEl>
                                          <p:spTgt spid="309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9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3095"/>
                                        </p:tgtEl>
                                      </p:cBhvr>
                                    </p:animEffect>
                                    <p:set>
                                      <p:cBhvr>
                                        <p:cTn id="55" dur="1" fill="hold">
                                          <p:stCondLst>
                                            <p:cond delay="499"/>
                                          </p:stCondLst>
                                        </p:cTn>
                                        <p:tgtEl>
                                          <p:spTgt spid="309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099"/>
                                        </p:tgtEl>
                                      </p:cBhvr>
                                    </p:animEffect>
                                    <p:set>
                                      <p:cBhvr>
                                        <p:cTn id="58" dur="1" fill="hold">
                                          <p:stCondLst>
                                            <p:cond delay="499"/>
                                          </p:stCondLst>
                                        </p:cTn>
                                        <p:tgtEl>
                                          <p:spTgt spid="3099"/>
                                        </p:tgtEl>
                                        <p:attrNameLst>
                                          <p:attrName>style.visibility</p:attrName>
                                        </p:attrNameLst>
                                      </p:cBhvr>
                                      <p:to>
                                        <p:strVal val="hidden"/>
                                      </p:to>
                                    </p:set>
                                  </p:childTnLst>
                                </p:cTn>
                              </p:par>
                            </p:childTnLst>
                          </p:cTn>
                        </p:par>
                        <p:par>
                          <p:cTn id="59" fill="hold">
                            <p:stCondLst>
                              <p:cond delay="500"/>
                            </p:stCondLst>
                            <p:childTnLst>
                              <p:par>
                                <p:cTn id="60" presetID="1" presetClass="entr" presetSubtype="0" fill="hold" nodeType="afterEffect">
                                  <p:stCondLst>
                                    <p:cond delay="0"/>
                                  </p:stCondLst>
                                  <p:childTnLst>
                                    <p:set>
                                      <p:cBhvr>
                                        <p:cTn id="61" dur="1" fill="hold">
                                          <p:stCondLst>
                                            <p:cond delay="0"/>
                                          </p:stCondLst>
                                        </p:cTn>
                                        <p:tgtEl>
                                          <p:spTgt spid="309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3092"/>
                                        </p:tgtEl>
                                      </p:cBhvr>
                                    </p:animEffect>
                                    <p:set>
                                      <p:cBhvr>
                                        <p:cTn id="66" dur="1" fill="hold">
                                          <p:stCondLst>
                                            <p:cond delay="499"/>
                                          </p:stCondLst>
                                        </p:cTn>
                                        <p:tgtEl>
                                          <p:spTgt spid="3092"/>
                                        </p:tgtEl>
                                        <p:attrNameLst>
                                          <p:attrName>style.visibility</p:attrName>
                                        </p:attrNameLst>
                                      </p:cBhvr>
                                      <p:to>
                                        <p:strVal val="hidden"/>
                                      </p:to>
                                    </p:set>
                                  </p:childTnLst>
                                </p:cTn>
                              </p:par>
                            </p:childTnLst>
                          </p:cTn>
                        </p:par>
                        <p:par>
                          <p:cTn id="67" fill="hold">
                            <p:stCondLst>
                              <p:cond delay="500"/>
                            </p:stCondLst>
                            <p:childTnLst>
                              <p:par>
                                <p:cTn id="68" presetID="1" presetClass="entr" presetSubtype="0" fill="hold" nodeType="afterEffect">
                                  <p:stCondLst>
                                    <p:cond delay="0"/>
                                  </p:stCondLst>
                                  <p:childTnLst>
                                    <p:set>
                                      <p:cBhvr>
                                        <p:cTn id="69" dur="1" fill="hold">
                                          <p:stCondLst>
                                            <p:cond delay="0"/>
                                          </p:stCondLst>
                                        </p:cTn>
                                        <p:tgtEl>
                                          <p:spTgt spid="308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3089"/>
                                        </p:tgtEl>
                                      </p:cBhvr>
                                    </p:animEffect>
                                    <p:set>
                                      <p:cBhvr>
                                        <p:cTn id="74" dur="1" fill="hold">
                                          <p:stCondLst>
                                            <p:cond delay="499"/>
                                          </p:stCondLst>
                                        </p:cTn>
                                        <p:tgtEl>
                                          <p:spTgt spid="3089"/>
                                        </p:tgtEl>
                                        <p:attrNameLst>
                                          <p:attrName>style.visibility</p:attrName>
                                        </p:attrNameLst>
                                      </p:cBhvr>
                                      <p:to>
                                        <p:strVal val="hidden"/>
                                      </p:to>
                                    </p:set>
                                  </p:child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3111"/>
                                        </p:tgtEl>
                                        <p:attrNameLst>
                                          <p:attrName>style.visibility</p:attrName>
                                        </p:attrNameLst>
                                      </p:cBhvr>
                                      <p:to>
                                        <p:strVal val="visible"/>
                                      </p:to>
                                    </p:set>
                                    <p:animEffect transition="in" filter="fade">
                                      <p:cBhvr>
                                        <p:cTn id="78" dur="500"/>
                                        <p:tgtEl>
                                          <p:spTgt spid="3111"/>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3111"/>
                                        </p:tgtEl>
                                      </p:cBhvr>
                                    </p:animEffect>
                                    <p:set>
                                      <p:cBhvr>
                                        <p:cTn id="83" dur="1" fill="hold">
                                          <p:stCondLst>
                                            <p:cond delay="499"/>
                                          </p:stCondLst>
                                        </p:cTn>
                                        <p:tgtEl>
                                          <p:spTgt spid="3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8450"/>
            <a:ext cx="12192000" cy="749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rot="18423916">
            <a:off x="3319562" y="-1262434"/>
            <a:ext cx="4235794" cy="91912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rot="2882672">
            <a:off x="2792169" y="2754704"/>
            <a:ext cx="3775393" cy="584775"/>
          </a:xfrm>
          <a:prstGeom prst="rect">
            <a:avLst/>
          </a:prstGeom>
          <a:noFill/>
        </p:spPr>
        <p:txBody>
          <a:bodyPr wrap="none" rtlCol="0">
            <a:spAutoFit/>
          </a:bodyPr>
          <a:lstStyle/>
          <a:p>
            <a:r>
              <a:rPr lang="en-US" sz="3200" b="1" dirty="0">
                <a:effectLst>
                  <a:outerShdw blurRad="38100" dist="38100" dir="2700000" algn="tl">
                    <a:srgbClr val="000000">
                      <a:alpha val="43137"/>
                    </a:srgbClr>
                  </a:outerShdw>
                </a:effectLst>
                <a:latin typeface="Times New Roman" pitchFamily="18" charset="0"/>
                <a:cs typeface="Times New Roman" pitchFamily="18" charset="0"/>
              </a:rPr>
              <a:t>The Garden of Eden</a:t>
            </a:r>
          </a:p>
        </p:txBody>
      </p:sp>
    </p:spTree>
    <p:extLst>
      <p:ext uri="{BB962C8B-B14F-4D97-AF65-F5344CB8AC3E}">
        <p14:creationId xmlns:p14="http://schemas.microsoft.com/office/powerpoint/2010/main" val="418024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32" t="3054" r="4370" b="24945"/>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2552700" y="38100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 y="182880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752600" y="4267200"/>
            <a:ext cx="800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210800" y="259080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352800" y="678180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43300" y="647700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876800" y="4419600"/>
            <a:ext cx="838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36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09600" y="2739747"/>
            <a:ext cx="10896600" cy="350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dirty="0">
                <a:latin typeface="Arial" pitchFamily="34" charset="0"/>
                <a:cs typeface="Arial" pitchFamily="34" charset="0"/>
              </a:rPr>
              <a:t>  </a:t>
            </a:r>
            <a:br>
              <a:rPr lang="en-US" sz="5500" dirty="0">
                <a:latin typeface="Arial" pitchFamily="34" charset="0"/>
                <a:cs typeface="Arial" pitchFamily="34" charset="0"/>
              </a:rPr>
            </a:br>
            <a:r>
              <a:rPr lang="en-US" sz="2400" b="1" i="1" dirty="0">
                <a:effectLst>
                  <a:outerShdw blurRad="38100" dist="38100" dir="2700000" algn="tl">
                    <a:srgbClr val="000000">
                      <a:alpha val="43137"/>
                    </a:srgbClr>
                  </a:outerShdw>
                </a:effectLst>
                <a:latin typeface="Times New Roman" pitchFamily="18" charset="0"/>
                <a:cs typeface="Times New Roman" pitchFamily="18" charset="0"/>
              </a:rPr>
              <a:t>Temptation Seal</a:t>
            </a:r>
          </a:p>
          <a:p>
            <a:pPr algn="ctr" eaLnBrk="0" fontAlgn="base" hangingPunct="0">
              <a:spcBef>
                <a:spcPct val="0"/>
              </a:spcBef>
              <a:spcAft>
                <a:spcPct val="0"/>
              </a:spcAft>
            </a:pPr>
            <a:r>
              <a:rPr lang="en-US" sz="2400" dirty="0" err="1">
                <a:latin typeface="Times New Roman" pitchFamily="18" charset="0"/>
                <a:cs typeface="Times New Roman" pitchFamily="18" charset="0"/>
              </a:rPr>
              <a:t>Assur-banipal</a:t>
            </a:r>
            <a:r>
              <a:rPr lang="en-US" sz="2400" dirty="0">
                <a:latin typeface="Times New Roman" pitchFamily="18" charset="0"/>
                <a:cs typeface="Times New Roman" pitchFamily="18" charset="0"/>
              </a:rPr>
              <a:t>, king of Babylon (c. 1364-1368 BC), recorded that he "</a:t>
            </a:r>
            <a:r>
              <a:rPr lang="en-US" sz="2400" u="sng" dirty="0">
                <a:latin typeface="Times New Roman" pitchFamily="18" charset="0"/>
                <a:cs typeface="Times New Roman" pitchFamily="18" charset="0"/>
              </a:rPr>
              <a:t>loved to read the writings of the age before the Flood</a:t>
            </a:r>
            <a:r>
              <a:rPr lang="en-US" sz="2400" dirty="0">
                <a:latin typeface="Times New Roman" pitchFamily="18" charset="0"/>
                <a:cs typeface="Times New Roman" pitchFamily="18" charset="0"/>
              </a:rPr>
              <a:t>." He referred to "inscriptions of the time before the Flood.".... Each person had their own seal. Seals were carved by delicate saws or drills on small pieces of stone or metal. seals and writings have been </a:t>
            </a:r>
            <a:r>
              <a:rPr lang="en-US" sz="2400" u="sng" dirty="0">
                <a:latin typeface="Times New Roman" pitchFamily="18" charset="0"/>
                <a:cs typeface="Times New Roman" pitchFamily="18" charset="0"/>
              </a:rPr>
              <a:t>found under the Flood layer in Ur</a:t>
            </a:r>
            <a:r>
              <a:rPr lang="en-US" sz="2400" dirty="0">
                <a:latin typeface="Times New Roman" pitchFamily="18" charset="0"/>
                <a:cs typeface="Times New Roman" pitchFamily="18" charset="0"/>
              </a:rPr>
              <a:t> (modern Kuwait) </a:t>
            </a:r>
            <a:r>
              <a:rPr lang="en-US" sz="2400" dirty="0" err="1">
                <a:latin typeface="Times New Roman" pitchFamily="18" charset="0"/>
                <a:cs typeface="Times New Roman" pitchFamily="18" charset="0"/>
              </a:rPr>
              <a:t>ie</a:t>
            </a:r>
            <a:r>
              <a:rPr lang="en-US" sz="2400" dirty="0">
                <a:latin typeface="Times New Roman" pitchFamily="18" charset="0"/>
                <a:cs typeface="Times New Roman" pitchFamily="18" charset="0"/>
              </a:rPr>
              <a:t>., the "Temptation Seal" was </a:t>
            </a:r>
            <a:r>
              <a:rPr lang="en-US" sz="2400" u="sng" dirty="0">
                <a:latin typeface="Times New Roman" pitchFamily="18" charset="0"/>
                <a:cs typeface="Times New Roman" pitchFamily="18" charset="0"/>
              </a:rPr>
              <a:t>found near Babylon</a:t>
            </a:r>
            <a:r>
              <a:rPr lang="en-US" sz="2400" dirty="0">
                <a:latin typeface="Times New Roman" pitchFamily="18" charset="0"/>
                <a:cs typeface="Times New Roman" pitchFamily="18" charset="0"/>
              </a:rPr>
              <a:t>, portraying in pictures exactly what Genesis says in words. It shows a tree, on the left side a man, the right side a woman plucking fruit, and behind her a serpent.</a:t>
            </a:r>
            <a:br>
              <a:rPr lang="en-US" sz="2400" dirty="0">
                <a:latin typeface="Times New Roman" pitchFamily="18" charset="0"/>
                <a:cs typeface="Times New Roman" pitchFamily="18" charset="0"/>
              </a:rPr>
            </a:br>
            <a:r>
              <a:rPr lang="en-US" sz="1200" dirty="0">
                <a:latin typeface="Arial" pitchFamily="34" charset="0"/>
                <a:cs typeface="Arial" pitchFamily="34" charset="0"/>
              </a:rPr>
              <a:t>Source: Halley's Bible Handbook, by </a:t>
            </a:r>
            <a:r>
              <a:rPr lang="en-US" sz="1200" dirty="0" err="1">
                <a:latin typeface="Arial" pitchFamily="34" charset="0"/>
                <a:cs typeface="Arial" pitchFamily="34" charset="0"/>
              </a:rPr>
              <a:t>H.H.Halley</a:t>
            </a:r>
            <a:r>
              <a:rPr lang="en-US" sz="1200" dirty="0">
                <a:latin typeface="Arial" pitchFamily="34" charset="0"/>
                <a:cs typeface="Arial" pitchFamily="34" charset="0"/>
              </a:rPr>
              <a:t>; Zondervan Publishing Co.; Copyright 1965; p. 44 </a:t>
            </a:r>
          </a:p>
        </p:txBody>
      </p:sp>
      <p:pic>
        <p:nvPicPr>
          <p:cNvPr id="1026" name="Picture 2" descr="Temptation 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04800"/>
            <a:ext cx="3352800" cy="205638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flipV="1">
            <a:off x="7467600" y="1714500"/>
            <a:ext cx="1219200" cy="52060"/>
          </a:xfrm>
          <a:prstGeom prst="straightConnector1">
            <a:avLst/>
          </a:prstGeom>
          <a:ln>
            <a:solidFill>
              <a:srgbClr val="FF0000"/>
            </a:solidFill>
            <a:tailEnd type="arrow"/>
          </a:ln>
        </p:spPr>
        <p:style>
          <a:lnRef idx="3">
            <a:schemeClr val="accent5"/>
          </a:lnRef>
          <a:fillRef idx="0">
            <a:schemeClr val="accent5"/>
          </a:fillRef>
          <a:effectRef idx="2">
            <a:schemeClr val="accent5"/>
          </a:effectRef>
          <a:fontRef idx="minor">
            <a:schemeClr val="tx1"/>
          </a:fontRef>
        </p:style>
      </p:cxnSp>
      <p:cxnSp>
        <p:nvCxnSpPr>
          <p:cNvPr id="9" name="Straight Arrow Connector 8"/>
          <p:cNvCxnSpPr/>
          <p:nvPr/>
        </p:nvCxnSpPr>
        <p:spPr>
          <a:xfrm flipH="1">
            <a:off x="7010400" y="1066800"/>
            <a:ext cx="1828800" cy="95250"/>
          </a:xfrm>
          <a:prstGeom prst="straightConnector1">
            <a:avLst/>
          </a:prstGeom>
          <a:ln>
            <a:solidFill>
              <a:srgbClr val="FF0000"/>
            </a:solidFill>
            <a:tailEnd type="arrow"/>
          </a:ln>
        </p:spPr>
        <p:style>
          <a:lnRef idx="3">
            <a:schemeClr val="accent5"/>
          </a:lnRef>
          <a:fillRef idx="0">
            <a:schemeClr val="accent5"/>
          </a:fillRef>
          <a:effectRef idx="2">
            <a:schemeClr val="accent5"/>
          </a:effectRef>
          <a:fontRef idx="minor">
            <a:schemeClr val="tx1"/>
          </a:fontRef>
        </p:style>
      </p:cxnSp>
      <p:cxnSp>
        <p:nvCxnSpPr>
          <p:cNvPr id="12" name="Straight Arrow Connector 11"/>
          <p:cNvCxnSpPr/>
          <p:nvPr/>
        </p:nvCxnSpPr>
        <p:spPr>
          <a:xfrm>
            <a:off x="3276600" y="1104900"/>
            <a:ext cx="1295400" cy="190500"/>
          </a:xfrm>
          <a:prstGeom prst="straightConnector1">
            <a:avLst/>
          </a:prstGeom>
          <a:ln>
            <a:solidFill>
              <a:srgbClr val="FF0000"/>
            </a:solidFill>
            <a:tailEnd type="arrow"/>
          </a:ln>
        </p:spPr>
        <p:style>
          <a:lnRef idx="3">
            <a:schemeClr val="accent5"/>
          </a:lnRef>
          <a:fillRef idx="0">
            <a:schemeClr val="accent5"/>
          </a:fillRef>
          <a:effectRef idx="2">
            <a:schemeClr val="accent5"/>
          </a:effectRef>
          <a:fontRef idx="minor">
            <a:schemeClr val="tx1"/>
          </a:fontRef>
        </p:style>
      </p:cxnSp>
      <p:cxnSp>
        <p:nvCxnSpPr>
          <p:cNvPr id="15" name="Straight Arrow Connector 14"/>
          <p:cNvCxnSpPr/>
          <p:nvPr/>
        </p:nvCxnSpPr>
        <p:spPr>
          <a:xfrm flipV="1">
            <a:off x="3276600" y="1295400"/>
            <a:ext cx="2590800" cy="838200"/>
          </a:xfrm>
          <a:prstGeom prst="straightConnector1">
            <a:avLst/>
          </a:prstGeom>
          <a:ln>
            <a:solidFill>
              <a:srgbClr val="FF0000"/>
            </a:solidFill>
            <a:tailEnd type="arrow"/>
          </a:ln>
        </p:spPr>
        <p:style>
          <a:lnRef idx="3">
            <a:schemeClr val="accent5"/>
          </a:lnRef>
          <a:fillRef idx="0">
            <a:schemeClr val="accent5"/>
          </a:fillRef>
          <a:effectRef idx="2">
            <a:schemeClr val="accent5"/>
          </a:effectRef>
          <a:fontRef idx="minor">
            <a:schemeClr val="tx1"/>
          </a:fontRef>
        </p:style>
      </p:cxnSp>
      <p:sp>
        <p:nvSpPr>
          <p:cNvPr id="16" name="TextBox 15"/>
          <p:cNvSpPr txBox="1"/>
          <p:nvPr/>
        </p:nvSpPr>
        <p:spPr>
          <a:xfrm>
            <a:off x="8813404" y="1600200"/>
            <a:ext cx="1321196" cy="523220"/>
          </a:xfrm>
          <a:prstGeom prst="rect">
            <a:avLst/>
          </a:prstGeom>
          <a:noFill/>
        </p:spPr>
        <p:txBody>
          <a:bodyPr wrap="none" rtlCol="0">
            <a:spAutoFit/>
          </a:bodyPr>
          <a:lstStyle/>
          <a:p>
            <a:r>
              <a:rPr lang="en-US" sz="2800" b="1" i="1" dirty="0">
                <a:effectLst>
                  <a:outerShdw blurRad="38100" dist="38100" dir="2700000" algn="tl">
                    <a:srgbClr val="000000">
                      <a:alpha val="43137"/>
                    </a:srgbClr>
                  </a:outerShdw>
                </a:effectLst>
                <a:latin typeface="Times New Roman" pitchFamily="18" charset="0"/>
                <a:cs typeface="Times New Roman" pitchFamily="18" charset="0"/>
              </a:rPr>
              <a:t>Serpent</a:t>
            </a:r>
          </a:p>
        </p:txBody>
      </p:sp>
      <p:sp>
        <p:nvSpPr>
          <p:cNvPr id="17" name="TextBox 16"/>
          <p:cNvSpPr txBox="1"/>
          <p:nvPr/>
        </p:nvSpPr>
        <p:spPr>
          <a:xfrm>
            <a:off x="8819240" y="762000"/>
            <a:ext cx="1315360" cy="523220"/>
          </a:xfrm>
          <a:prstGeom prst="rect">
            <a:avLst/>
          </a:prstGeom>
          <a:noFill/>
        </p:spPr>
        <p:txBody>
          <a:bodyPr wrap="none" rtlCol="0">
            <a:spAutoFit/>
          </a:bodyPr>
          <a:lstStyle/>
          <a:p>
            <a:r>
              <a:rPr lang="en-US" sz="2800" b="1" i="1" dirty="0">
                <a:effectLst>
                  <a:outerShdw blurRad="38100" dist="38100" dir="2700000" algn="tl">
                    <a:srgbClr val="000000">
                      <a:alpha val="43137"/>
                    </a:srgbClr>
                  </a:outerShdw>
                </a:effectLst>
                <a:latin typeface="Times New Roman" pitchFamily="18" charset="0"/>
                <a:cs typeface="Times New Roman" pitchFamily="18" charset="0"/>
              </a:rPr>
              <a:t>Woman</a:t>
            </a:r>
          </a:p>
        </p:txBody>
      </p:sp>
      <p:sp>
        <p:nvSpPr>
          <p:cNvPr id="18" name="TextBox 17"/>
          <p:cNvSpPr txBox="1"/>
          <p:nvPr/>
        </p:nvSpPr>
        <p:spPr>
          <a:xfrm>
            <a:off x="2057401" y="762000"/>
            <a:ext cx="1002197" cy="523220"/>
          </a:xfrm>
          <a:prstGeom prst="rect">
            <a:avLst/>
          </a:prstGeom>
          <a:noFill/>
        </p:spPr>
        <p:txBody>
          <a:bodyPr wrap="none" rtlCol="0">
            <a:spAutoFit/>
          </a:bodyPr>
          <a:lstStyle/>
          <a:p>
            <a:r>
              <a:rPr lang="en-US" sz="2800" b="1" i="1" dirty="0">
                <a:effectLst>
                  <a:outerShdw blurRad="38100" dist="38100" dir="2700000" algn="tl">
                    <a:srgbClr val="000000">
                      <a:alpha val="43137"/>
                    </a:srgbClr>
                  </a:outerShdw>
                </a:effectLst>
                <a:latin typeface="Times New Roman" pitchFamily="18" charset="0"/>
                <a:cs typeface="Times New Roman" pitchFamily="18" charset="0"/>
              </a:rPr>
              <a:t>MAN</a:t>
            </a:r>
          </a:p>
        </p:txBody>
      </p:sp>
      <p:sp>
        <p:nvSpPr>
          <p:cNvPr id="19" name="TextBox 18"/>
          <p:cNvSpPr txBox="1"/>
          <p:nvPr/>
        </p:nvSpPr>
        <p:spPr>
          <a:xfrm>
            <a:off x="2133600" y="1447801"/>
            <a:ext cx="1219200" cy="1200329"/>
          </a:xfrm>
          <a:prstGeom prst="rect">
            <a:avLst/>
          </a:prstGeom>
          <a:noFill/>
        </p:spPr>
        <p:txBody>
          <a:bodyPr wrap="square" rtlCol="0">
            <a:spAutoFit/>
          </a:bodyPr>
          <a:lstStyle/>
          <a:p>
            <a:r>
              <a:rPr lang="en-US" b="1" i="1" dirty="0">
                <a:effectLst>
                  <a:outerShdw blurRad="38100" dist="38100" dir="2700000" algn="tl">
                    <a:srgbClr val="000000">
                      <a:alpha val="43137"/>
                    </a:srgbClr>
                  </a:outerShdw>
                </a:effectLst>
                <a:latin typeface="Times New Roman" pitchFamily="18" charset="0"/>
                <a:cs typeface="Times New Roman" pitchFamily="18" charset="0"/>
              </a:rPr>
              <a:t>Tree of knowledge of Good and Evil</a:t>
            </a:r>
          </a:p>
        </p:txBody>
      </p:sp>
    </p:spTree>
    <p:extLst>
      <p:ext uri="{BB962C8B-B14F-4D97-AF65-F5344CB8AC3E}">
        <p14:creationId xmlns:p14="http://schemas.microsoft.com/office/powerpoint/2010/main" val="90064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239000" y="272058"/>
            <a:ext cx="4267200" cy="3539430"/>
          </a:xfrm>
          <a:prstGeom prst="rect">
            <a:avLst/>
          </a:prstGeom>
          <a:noFill/>
        </p:spPr>
        <p:txBody>
          <a:bodyPr wrap="square" rtlCol="0">
            <a:spAutoFit/>
          </a:bodyPr>
          <a:lstStyle/>
          <a:p>
            <a:r>
              <a:rPr lang="en-US" sz="32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Then they said to one another, "Come, let us make bricks and bake them thoroughly." They had brick for stone, and they had asphalt for mortar. (Genesis 11:3)</a:t>
            </a:r>
          </a:p>
        </p:txBody>
      </p:sp>
    </p:spTree>
    <p:extLst>
      <p:ext uri="{BB962C8B-B14F-4D97-AF65-F5344CB8AC3E}">
        <p14:creationId xmlns:p14="http://schemas.microsoft.com/office/powerpoint/2010/main" val="265632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3949</TotalTime>
  <Words>5139</Words>
  <Application>Microsoft Office PowerPoint</Application>
  <PresentationFormat>Widescreen</PresentationFormat>
  <Paragraphs>365</Paragraphs>
  <Slides>40</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Arial Rounded MT Bold</vt:lpstr>
      <vt:lpstr>Calibri</vt:lpstr>
      <vt:lpstr>Century Gothic</vt:lpstr>
      <vt:lpstr>Courier New</vt:lpstr>
      <vt:lpstr>Palatino Linotype</vt:lpstr>
      <vt:lpstr>Times New Roman</vt:lpstr>
      <vt:lpstr>Executive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D. Murphy</dc:creator>
  <cp:lastModifiedBy>Gary D. Murphy</cp:lastModifiedBy>
  <cp:revision>131</cp:revision>
  <dcterms:created xsi:type="dcterms:W3CDTF">2011-02-19T16:35:28Z</dcterms:created>
  <dcterms:modified xsi:type="dcterms:W3CDTF">2019-03-23T21:03:08Z</dcterms:modified>
</cp:coreProperties>
</file>