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95" r:id="rId2"/>
    <p:sldId id="277" r:id="rId3"/>
    <p:sldId id="278" r:id="rId4"/>
    <p:sldId id="279" r:id="rId5"/>
    <p:sldId id="283" r:id="rId6"/>
    <p:sldId id="280" r:id="rId7"/>
    <p:sldId id="284" r:id="rId8"/>
    <p:sldId id="286" r:id="rId9"/>
    <p:sldId id="287" r:id="rId10"/>
    <p:sldId id="281" r:id="rId11"/>
    <p:sldId id="285" r:id="rId12"/>
    <p:sldId id="288" r:id="rId13"/>
    <p:sldId id="289" r:id="rId14"/>
    <p:sldId id="290" r:id="rId15"/>
    <p:sldId id="282" r:id="rId16"/>
    <p:sldId id="291" r:id="rId17"/>
    <p:sldId id="293" r:id="rId18"/>
    <p:sldId id="294" r:id="rId19"/>
    <p:sldId id="29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00FF"/>
    <a:srgbClr val="FF3300"/>
    <a:srgbClr val="993300"/>
    <a:srgbClr val="FFFF00"/>
    <a:srgbClr val="800080"/>
    <a:srgbClr val="FFFF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66085" autoAdjust="0"/>
  </p:normalViewPr>
  <p:slideViewPr>
    <p:cSldViewPr>
      <p:cViewPr varScale="1">
        <p:scale>
          <a:sx n="54" d="100"/>
          <a:sy n="54" d="100"/>
        </p:scale>
        <p:origin x="1152" y="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547"/>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8D7864-B019-47C1-8476-8EE23FBC8496}" type="datetimeFigureOut">
              <a:rPr lang="en-US" smtClean="0"/>
              <a:t>3/3/2018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36ED62-E1A8-4945-ACC7-E1184948D0DA}" type="slidenum">
              <a:rPr lang="en-US" smtClean="0"/>
              <a:t>‹#›</a:t>
            </a:fld>
            <a:endParaRPr lang="en-US"/>
          </a:p>
        </p:txBody>
      </p:sp>
    </p:spTree>
    <p:extLst>
      <p:ext uri="{BB962C8B-B14F-4D97-AF65-F5344CB8AC3E}">
        <p14:creationId xmlns:p14="http://schemas.microsoft.com/office/powerpoint/2010/main" val="1567050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t>    1. The Word of God Is Living and Active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dirty="0"/>
              <a:t>    2. </a:t>
            </a:r>
            <a:r>
              <a:rPr lang="en-US" altLang="en-US" sz="1200" b="1" dirty="0"/>
              <a:t>Hebrews 4:11-13</a:t>
            </a:r>
          </a:p>
          <a:p>
            <a:pPr rtl="0"/>
            <a:r>
              <a:rPr lang="en-US" sz="1200" b="0" i="1" u="none" strike="noStrike" kern="1200" baseline="0" dirty="0">
                <a:solidFill>
                  <a:schemeClr val="tx1"/>
                </a:solidFill>
                <a:latin typeface="+mn-lt"/>
                <a:ea typeface="+mn-ea"/>
                <a:cs typeface="+mn-cs"/>
              </a:rPr>
              <a:t>Let us therefore be diligent to enter that rest, lest anyone fall according to the same example of disobedience. </a:t>
            </a:r>
          </a:p>
          <a:p>
            <a:pPr rtl="0"/>
            <a:r>
              <a:rPr lang="en-US" sz="1200" b="0" i="1" u="none" strike="noStrike" kern="1200" baseline="0" dirty="0">
                <a:solidFill>
                  <a:schemeClr val="tx1"/>
                </a:solidFill>
                <a:latin typeface="+mn-lt"/>
                <a:ea typeface="+mn-ea"/>
                <a:cs typeface="+mn-cs"/>
              </a:rPr>
              <a:t>For the word of God is living and powerful, and sharper than any two-edged sword, piercing even to the division of soul and spirit, and of joints and marrow, and is a discerner of the thoughts and intents of the heart. </a:t>
            </a:r>
          </a:p>
          <a:p>
            <a:pPr rtl="0"/>
            <a:r>
              <a:rPr lang="en-US" sz="1200" b="0" i="1" u="none" strike="noStrike" kern="1200" baseline="0" dirty="0">
                <a:solidFill>
                  <a:schemeClr val="tx1"/>
                </a:solidFill>
                <a:latin typeface="+mn-lt"/>
                <a:ea typeface="+mn-ea"/>
                <a:cs typeface="+mn-cs"/>
              </a:rPr>
              <a:t>And there is no creature hidden from His sight, but all things are naked and open to the eyes of Him to whom we must give account. </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Hebrews 4:11-13</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2</a:t>
            </a:fld>
            <a:endParaRPr lang="en-US"/>
          </a:p>
        </p:txBody>
      </p:sp>
    </p:spTree>
    <p:extLst>
      <p:ext uri="{BB962C8B-B14F-4D97-AF65-F5344CB8AC3E}">
        <p14:creationId xmlns:p14="http://schemas.microsoft.com/office/powerpoint/2010/main" val="1396754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t>    1. Word of God is Active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    2. “Active” = active, powerful, effectual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        a. Thus, Word is active and working, able to accomplish what it is designed to do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        b. </a:t>
            </a:r>
            <a:r>
              <a:rPr lang="en-US" altLang="en-US" sz="1200" b="1" dirty="0"/>
              <a:t>Isa. 55:11</a:t>
            </a:r>
          </a:p>
          <a:p>
            <a:pPr rtl="0"/>
            <a:r>
              <a:rPr lang="en-US" sz="1200" b="0" i="1" u="none" strike="noStrike" kern="1200" baseline="0" dirty="0">
                <a:solidFill>
                  <a:schemeClr val="tx1"/>
                </a:solidFill>
                <a:latin typeface="+mn-lt"/>
                <a:ea typeface="+mn-ea"/>
                <a:cs typeface="+mn-cs"/>
              </a:rPr>
              <a:t>So shall My word be that goes forth from My mouth; It shall not return to Me void, But it shall accomplish what I please, And it shall prosper in the thing for which I sent it.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Isaiah 55:11</a:t>
            </a:r>
            <a:r>
              <a:rPr lang="en-US" sz="1200" b="0" i="0" u="none" strike="noStrike" kern="1200" baseline="0" dirty="0">
                <a:solidFill>
                  <a:schemeClr val="tx1"/>
                </a:solidFill>
                <a:latin typeface="+mn-lt"/>
                <a:ea typeface="+mn-ea"/>
                <a:cs typeface="+mn-cs"/>
              </a:rPr>
              <a:t>)</a:t>
            </a:r>
            <a:endParaRPr lang="en-US" altLang="en-US" sz="1200"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&gt;&gt;&gt;&gt;&gt;&gt;&gt;&gt;&gt;&gt;&gt;&gt;&gt;&gt;&gt;&gt;&gt;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        c. </a:t>
            </a:r>
            <a:r>
              <a:rPr lang="en-US" altLang="en-US" sz="1200" b="1" dirty="0"/>
              <a:t>1 Cor. 1:18</a:t>
            </a:r>
            <a:endParaRPr lang="en-US" altLang="en-US" sz="1200" dirty="0">
              <a:latin typeface="Arial" panose="020B0604020202020204" pitchFamily="34" charset="0"/>
            </a:endParaRPr>
          </a:p>
          <a:p>
            <a:pPr rtl="0"/>
            <a:r>
              <a:rPr lang="en-US" sz="1200" b="0" i="1" u="none" strike="noStrike" kern="1200" baseline="0" dirty="0">
                <a:solidFill>
                  <a:schemeClr val="tx1"/>
                </a:solidFill>
                <a:latin typeface="+mn-lt"/>
                <a:ea typeface="+mn-ea"/>
                <a:cs typeface="+mn-cs"/>
              </a:rPr>
              <a:t>For the message of the cross is foolishness to those who are perishing, but to us who are being saved it is the power of God.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Corinthians 1:18</a:t>
            </a:r>
            <a:r>
              <a:rPr lang="en-US" sz="1200" b="0" i="0" u="none" strike="noStrike" kern="1200" baseline="0" dirty="0">
                <a:solidFill>
                  <a:schemeClr val="tx1"/>
                </a:solidFill>
                <a:latin typeface="+mn-lt"/>
                <a:ea typeface="+mn-ea"/>
                <a:cs typeface="+mn-cs"/>
              </a:rPr>
              <a:t>)</a:t>
            </a:r>
            <a:endParaRPr lang="en-US" altLang="en-US" sz="1200"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        e. </a:t>
            </a:r>
            <a:r>
              <a:rPr lang="en-US" sz="1200" b="1" dirty="0"/>
              <a:t>1 </a:t>
            </a:r>
            <a:r>
              <a:rPr lang="en-US" sz="1200" b="1" dirty="0" err="1"/>
              <a:t>Thes</a:t>
            </a:r>
            <a:r>
              <a:rPr lang="en-US" sz="1200" b="1" dirty="0"/>
              <a:t>. 2:13</a:t>
            </a:r>
          </a:p>
          <a:p>
            <a:pPr rtl="0"/>
            <a:r>
              <a:rPr lang="en-US" sz="1200" b="0" i="1" u="none" strike="noStrike" kern="1200" baseline="0" dirty="0">
                <a:solidFill>
                  <a:schemeClr val="tx1"/>
                </a:solidFill>
                <a:latin typeface="+mn-lt"/>
                <a:ea typeface="+mn-ea"/>
                <a:cs typeface="+mn-cs"/>
              </a:rPr>
              <a:t>For this reason we also thank God without ceasing, because when you received the word of God which you heard from us, you welcomed it not as the word of men, but as it is in truth, the word of God, which also effectively works in you who believe.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Thessalonians 2:13</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11</a:t>
            </a:fld>
            <a:endParaRPr lang="en-US"/>
          </a:p>
        </p:txBody>
      </p:sp>
    </p:spTree>
    <p:extLst>
      <p:ext uri="{BB962C8B-B14F-4D97-AF65-F5344CB8AC3E}">
        <p14:creationId xmlns:p14="http://schemas.microsoft.com/office/powerpoint/2010/main" val="1881383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    1. Purpose of the Bible</a:t>
            </a:r>
          </a:p>
          <a:p>
            <a:pPr eaLnBrk="1" hangingPunct="1">
              <a:buFontTx/>
              <a:buNone/>
            </a:pPr>
            <a:r>
              <a:rPr lang="en-US" altLang="en-US" sz="1200" dirty="0">
                <a:latin typeface="Arial" panose="020B0604020202020204" pitchFamily="34" charset="0"/>
              </a:rPr>
              <a:t>    2. Direct us to live a godly life (</a:t>
            </a:r>
            <a:r>
              <a:rPr lang="en-US" altLang="en-US" sz="1200" b="1" u="none" dirty="0">
                <a:latin typeface="Arial" panose="020B0604020202020204" pitchFamily="34" charset="0"/>
              </a:rPr>
              <a:t>Ps. 119:105; Prov. 3:5-6</a:t>
            </a:r>
            <a:r>
              <a:rPr lang="en-US" altLang="en-US" sz="1200" dirty="0">
                <a:latin typeface="Arial" panose="020B0604020202020204" pitchFamily="34" charset="0"/>
              </a:rPr>
              <a:t>)</a:t>
            </a:r>
          </a:p>
          <a:p>
            <a:pPr eaLnBrk="1" hangingPunct="1">
              <a:buFontTx/>
              <a:buNone/>
            </a:pPr>
            <a:r>
              <a:rPr lang="en-US" altLang="en-US" sz="1200" dirty="0">
                <a:latin typeface="Arial" panose="020B0604020202020204" pitchFamily="34" charset="0"/>
              </a:rPr>
              <a:t>    3. Bring us to salvation (</a:t>
            </a:r>
            <a:r>
              <a:rPr lang="en-US" altLang="en-US" sz="1200" b="1" i="0" u="none" dirty="0">
                <a:latin typeface="Arial" panose="020B0604020202020204" pitchFamily="34" charset="0"/>
              </a:rPr>
              <a:t>Rom. 1:16</a:t>
            </a:r>
            <a:r>
              <a:rPr lang="en-US" altLang="en-US" sz="1200" dirty="0">
                <a:latin typeface="Arial" panose="020B0604020202020204" pitchFamily="34" charset="0"/>
              </a:rPr>
              <a:t>)</a:t>
            </a:r>
          </a:p>
          <a:p>
            <a:pPr eaLnBrk="1" hangingPunct="1">
              <a:buFontTx/>
              <a:buNone/>
            </a:pPr>
            <a:r>
              <a:rPr lang="en-US" altLang="en-US" sz="1200" dirty="0">
                <a:latin typeface="Arial" panose="020B0604020202020204" pitchFamily="34" charset="0"/>
              </a:rPr>
              <a:t>    4. Prevent sin (</a:t>
            </a:r>
            <a:r>
              <a:rPr lang="en-US" altLang="en-US" sz="1200" b="1" u="none" dirty="0">
                <a:latin typeface="Arial" panose="020B0604020202020204" pitchFamily="34" charset="0"/>
              </a:rPr>
              <a:t>Psalm 119:11; 1:1-2</a:t>
            </a:r>
            <a:r>
              <a:rPr lang="en-US" altLang="en-US" sz="1200" dirty="0">
                <a:latin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12</a:t>
            </a:fld>
            <a:endParaRPr lang="en-US"/>
          </a:p>
        </p:txBody>
      </p:sp>
    </p:spTree>
    <p:extLst>
      <p:ext uri="{BB962C8B-B14F-4D97-AF65-F5344CB8AC3E}">
        <p14:creationId xmlns:p14="http://schemas.microsoft.com/office/powerpoint/2010/main" val="223278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110000"/>
              </a:lnSpc>
              <a:buFontTx/>
              <a:buNone/>
            </a:pPr>
            <a:r>
              <a:rPr lang="en-US" altLang="en-US" sz="1200" dirty="0">
                <a:latin typeface="Arial" panose="020B0604020202020204" pitchFamily="34" charset="0"/>
              </a:rPr>
              <a:t>&gt;&gt;&gt;&gt;&gt;&gt;&gt;&gt;&gt;&gt;&gt;&gt;&gt;&gt;&gt;&gt;</a:t>
            </a:r>
          </a:p>
          <a:p>
            <a:pPr eaLnBrk="1" hangingPunct="1">
              <a:lnSpc>
                <a:spcPct val="110000"/>
              </a:lnSpc>
              <a:buFontTx/>
              <a:buNone/>
            </a:pPr>
            <a:r>
              <a:rPr lang="en-US" altLang="en-US" sz="1200" dirty="0">
                <a:latin typeface="Arial" panose="020B0604020202020204" pitchFamily="34" charset="0"/>
              </a:rPr>
              <a:t>    1. Correct sin in our lives (</a:t>
            </a:r>
            <a:r>
              <a:rPr lang="en-US" altLang="en-US" sz="1200" b="1" dirty="0">
                <a:latin typeface="Arial" panose="020B0604020202020204" pitchFamily="34" charset="0"/>
              </a:rPr>
              <a:t>2 Tim. 4:2; 2 Tim. 3:16-17</a:t>
            </a:r>
            <a:r>
              <a:rPr lang="en-US" altLang="en-US" sz="1200" dirty="0">
                <a:latin typeface="Arial" panose="020B0604020202020204" pitchFamily="34" charset="0"/>
              </a:rPr>
              <a:t>)</a:t>
            </a:r>
          </a:p>
          <a:p>
            <a:pPr rtl="0"/>
            <a:r>
              <a:rPr lang="en-US" sz="1200" b="0" i="1" u="none" strike="noStrike" kern="1200" baseline="0" dirty="0">
                <a:solidFill>
                  <a:schemeClr val="tx1"/>
                </a:solidFill>
                <a:latin typeface="+mn-lt"/>
                <a:ea typeface="+mn-ea"/>
                <a:cs typeface="+mn-cs"/>
              </a:rPr>
              <a:t>Preach the word! Be ready in season and out of season. </a:t>
            </a:r>
            <a:r>
              <a:rPr lang="en-US" sz="1200" b="1" i="1" u="none" strike="noStrike" kern="1200" baseline="0" dirty="0">
                <a:solidFill>
                  <a:schemeClr val="tx1"/>
                </a:solidFill>
                <a:latin typeface="+mn-lt"/>
                <a:ea typeface="+mn-ea"/>
                <a:cs typeface="+mn-cs"/>
              </a:rPr>
              <a:t>Convince, rebuke, exhort</a:t>
            </a:r>
            <a:r>
              <a:rPr lang="en-US" sz="1200" b="0" i="1" u="none" strike="noStrike" kern="1200" baseline="0" dirty="0">
                <a:solidFill>
                  <a:schemeClr val="tx1"/>
                </a:solidFill>
                <a:latin typeface="+mn-lt"/>
                <a:ea typeface="+mn-ea"/>
                <a:cs typeface="+mn-cs"/>
              </a:rPr>
              <a:t>, with all longsuffering and teaching.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Timothy 4:2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All Scripture is given by inspiration of God, and is profitable </a:t>
            </a:r>
            <a:r>
              <a:rPr lang="en-US" sz="1200" b="1" i="0" u="none" strike="noStrike" kern="1200" baseline="0" dirty="0">
                <a:solidFill>
                  <a:schemeClr val="tx1"/>
                </a:solidFill>
                <a:latin typeface="+mn-lt"/>
                <a:ea typeface="+mn-ea"/>
                <a:cs typeface="+mn-cs"/>
              </a:rPr>
              <a:t>for doctrine, for reproof, for correction, for instruction</a:t>
            </a:r>
            <a:r>
              <a:rPr lang="en-US" sz="1200" b="0" i="0" u="none" strike="noStrike" kern="1200" baseline="0" dirty="0">
                <a:solidFill>
                  <a:schemeClr val="tx1"/>
                </a:solidFill>
                <a:latin typeface="+mn-lt"/>
                <a:ea typeface="+mn-ea"/>
                <a:cs typeface="+mn-cs"/>
              </a:rPr>
              <a:t> in righteousness, (</a:t>
            </a:r>
            <a:r>
              <a:rPr lang="en-US" sz="1200" b="1" i="0" u="none" strike="noStrike" kern="1200" baseline="0" dirty="0">
                <a:solidFill>
                  <a:schemeClr val="tx1"/>
                </a:solidFill>
                <a:latin typeface="+mn-lt"/>
                <a:ea typeface="+mn-ea"/>
                <a:cs typeface="+mn-cs"/>
              </a:rPr>
              <a:t>2 Timothy 3:16</a:t>
            </a:r>
            <a:r>
              <a:rPr lang="en-US" sz="1200" b="0" i="0" u="none" strike="noStrike" kern="1200" baseline="0" dirty="0">
                <a:solidFill>
                  <a:schemeClr val="tx1"/>
                </a:solidFill>
                <a:latin typeface="+mn-lt"/>
                <a:ea typeface="+mn-ea"/>
                <a:cs typeface="+mn-cs"/>
              </a:rPr>
              <a:t>)</a:t>
            </a:r>
            <a:endParaRPr lang="en-US" altLang="en-US" sz="1200" dirty="0">
              <a:latin typeface="Arial" panose="020B0604020202020204" pitchFamily="34" charset="0"/>
            </a:endParaRPr>
          </a:p>
          <a:p>
            <a:pPr eaLnBrk="1" hangingPunct="1">
              <a:lnSpc>
                <a:spcPct val="110000"/>
              </a:lnSpc>
              <a:buFontTx/>
              <a:buNone/>
            </a:pPr>
            <a:r>
              <a:rPr lang="en-US" altLang="en-US" sz="1200" dirty="0">
                <a:latin typeface="Arial" panose="020B0604020202020204" pitchFamily="34" charset="0"/>
              </a:rPr>
              <a:t>&gt;&gt;&gt;&gt;&gt;&gt;&gt;&gt;&gt;&gt;&gt;&gt;&gt;&gt;&gt;&gt;</a:t>
            </a:r>
          </a:p>
          <a:p>
            <a:pPr eaLnBrk="1" hangingPunct="1">
              <a:lnSpc>
                <a:spcPct val="110000"/>
              </a:lnSpc>
              <a:buFontTx/>
              <a:buNone/>
            </a:pPr>
            <a:r>
              <a:rPr lang="en-US" altLang="en-US" sz="1200" dirty="0">
                <a:latin typeface="Arial" panose="020B0604020202020204" pitchFamily="34" charset="0"/>
              </a:rPr>
              <a:t>    2. Develop spiritual maturity (</a:t>
            </a:r>
            <a:r>
              <a:rPr lang="en-US" altLang="en-US" sz="1200" b="1" dirty="0">
                <a:latin typeface="Arial" panose="020B0604020202020204" pitchFamily="34" charset="0"/>
              </a:rPr>
              <a:t>1 Pet. 2:2</a:t>
            </a:r>
            <a:r>
              <a:rPr lang="en-US" altLang="en-US" sz="1200" dirty="0">
                <a:latin typeface="Arial" panose="020B0604020202020204" pitchFamily="34" charset="0"/>
              </a:rPr>
              <a:t>)</a:t>
            </a:r>
          </a:p>
          <a:p>
            <a:pPr rtl="0"/>
            <a:r>
              <a:rPr lang="en-US" sz="1200" b="0" i="1" u="none" strike="noStrike" kern="1200" baseline="0" dirty="0">
                <a:solidFill>
                  <a:schemeClr val="tx1"/>
                </a:solidFill>
                <a:latin typeface="+mn-lt"/>
                <a:ea typeface="+mn-ea"/>
                <a:cs typeface="+mn-cs"/>
              </a:rPr>
              <a:t>as newborn babes, desire the pure milk of the word, that you may grow thereby,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2:2</a:t>
            </a:r>
            <a:r>
              <a:rPr lang="en-US" sz="1200" b="0" i="0" u="none" strike="noStrike" kern="1200" baseline="0" dirty="0">
                <a:solidFill>
                  <a:schemeClr val="tx1"/>
                </a:solidFill>
                <a:latin typeface="+mn-lt"/>
                <a:ea typeface="+mn-ea"/>
                <a:cs typeface="+mn-cs"/>
              </a:rPr>
              <a:t>)</a:t>
            </a:r>
            <a:endParaRPr lang="en-US" altLang="en-US" sz="1200" dirty="0">
              <a:latin typeface="Arial" panose="020B0604020202020204" pitchFamily="34" charset="0"/>
            </a:endParaRPr>
          </a:p>
          <a:p>
            <a:pPr eaLnBrk="1" hangingPunct="1">
              <a:lnSpc>
                <a:spcPct val="110000"/>
              </a:lnSpc>
              <a:buFontTx/>
              <a:buNone/>
            </a:pPr>
            <a:r>
              <a:rPr lang="en-US" altLang="en-US" sz="1200" dirty="0">
                <a:latin typeface="Arial" panose="020B0604020202020204" pitchFamily="34" charset="0"/>
              </a:rPr>
              <a:t>&gt;&gt;&gt;&gt;&gt;&gt;&gt;&gt;&gt;&gt;&gt;&gt;&gt;&gt;&gt;&gt;</a:t>
            </a:r>
          </a:p>
          <a:p>
            <a:pPr eaLnBrk="1" hangingPunct="1">
              <a:lnSpc>
                <a:spcPct val="110000"/>
              </a:lnSpc>
              <a:buFontTx/>
              <a:buNone/>
            </a:pPr>
            <a:r>
              <a:rPr lang="en-US" altLang="en-US" sz="1200" dirty="0">
                <a:latin typeface="Arial" panose="020B0604020202020204" pitchFamily="34" charset="0"/>
              </a:rPr>
              <a:t>    3. Equip to fight our adversary (</a:t>
            </a:r>
            <a:r>
              <a:rPr lang="en-US" altLang="en-US" sz="1200" b="1" dirty="0">
                <a:latin typeface="Arial" panose="020B0604020202020204" pitchFamily="34" charset="0"/>
              </a:rPr>
              <a:t>Eph. 6:17; 2 Cor. 10:3-4</a:t>
            </a:r>
            <a:r>
              <a:rPr lang="en-US" altLang="en-US" sz="1200" dirty="0">
                <a:latin typeface="Arial" panose="020B0604020202020204" pitchFamily="34" charset="0"/>
              </a:rPr>
              <a:t>)</a:t>
            </a:r>
          </a:p>
          <a:p>
            <a:pPr rtl="0"/>
            <a:r>
              <a:rPr lang="en-US" sz="1200" b="0" i="1" u="none" strike="noStrike" kern="1200" baseline="0" dirty="0">
                <a:solidFill>
                  <a:schemeClr val="tx1"/>
                </a:solidFill>
                <a:latin typeface="+mn-lt"/>
                <a:ea typeface="+mn-ea"/>
                <a:cs typeface="+mn-cs"/>
              </a:rPr>
              <a:t>And take the helmet of salvation, and the sword of the Spirit, which is the word of God;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Ephesians 6:17</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For though we walk in the flesh, we do not war according to the flesh. For the weapons of our warfare are not carnal but mighty in God for pulling down strongholds, </a:t>
            </a:r>
          </a:p>
          <a:p>
            <a:pPr rtl="0"/>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Corinthians 10:3-4</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13</a:t>
            </a:fld>
            <a:endParaRPr lang="en-US"/>
          </a:p>
        </p:txBody>
      </p:sp>
    </p:spTree>
    <p:extLst>
      <p:ext uri="{BB962C8B-B14F-4D97-AF65-F5344CB8AC3E}">
        <p14:creationId xmlns:p14="http://schemas.microsoft.com/office/powerpoint/2010/main" val="935107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i="0" dirty="0">
                <a:latin typeface="Arial" panose="020B0604020202020204" pitchFamily="34" charset="0"/>
              </a:rPr>
              <a:t>    1. God’s word has the energy, capability, effectiveness to accomplish all God intended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i="0" dirty="0">
                <a:latin typeface="Arial" panose="020B0604020202020204" pitchFamily="34" charset="0"/>
              </a:rPr>
              <a:t>&gt;&gt;&gt;&gt;&gt;&gt;&gt;&gt;&gt;&gt;&gt;&gt;&gt;&gt;&gt;&gt;&gt;&gt;&gt;</a:t>
            </a:r>
          </a:p>
          <a:p>
            <a:pPr eaLnBrk="1" hangingPunct="1">
              <a:buFontTx/>
              <a:buNone/>
            </a:pPr>
            <a:r>
              <a:rPr lang="en-US" altLang="en-US" sz="1200" dirty="0">
                <a:latin typeface="Arial" panose="020B0604020202020204" pitchFamily="34" charset="0"/>
              </a:rPr>
              <a:t>    2. An ungodly example hinders the effectiveness of the word (</a:t>
            </a:r>
            <a:r>
              <a:rPr lang="en-US" altLang="en-US" sz="1200" b="1" dirty="0">
                <a:latin typeface="Arial" panose="020B0604020202020204" pitchFamily="34" charset="0"/>
              </a:rPr>
              <a:t>Tit. 2:10; Rom. 2:23-24</a:t>
            </a:r>
            <a:r>
              <a:rPr lang="en-US" altLang="en-US" sz="1200" dirty="0">
                <a:latin typeface="Arial" panose="020B0604020202020204" pitchFamily="34" charset="0"/>
              </a:rPr>
              <a:t>)</a:t>
            </a:r>
          </a:p>
          <a:p>
            <a:pPr rtl="0"/>
            <a:r>
              <a:rPr lang="en-US" sz="1200" b="0" i="0" u="none" strike="noStrike" kern="1200" baseline="0" dirty="0">
                <a:solidFill>
                  <a:schemeClr val="tx1"/>
                </a:solidFill>
                <a:latin typeface="+mn-lt"/>
                <a:ea typeface="+mn-ea"/>
                <a:cs typeface="+mn-cs"/>
              </a:rPr>
              <a:t>not pilfering, but showing all good fidelity, that they may adorn the doctrine of God our Savior in all things. (</a:t>
            </a:r>
            <a:r>
              <a:rPr lang="en-US" sz="1200" b="1" i="0" u="none" strike="noStrike" kern="1200" baseline="0" dirty="0">
                <a:solidFill>
                  <a:schemeClr val="tx1"/>
                </a:solidFill>
                <a:latin typeface="+mn-lt"/>
                <a:ea typeface="+mn-ea"/>
                <a:cs typeface="+mn-cs"/>
              </a:rPr>
              <a:t>Titus 2:10</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You who make your boast in the law, do you dishonor God through breaking the law? For "THE NAME OF GOD IS BLASPHEMED AMONG THE GENTILES BECAUSE OF YOU," as it is written.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2:23-24</a:t>
            </a:r>
            <a:r>
              <a:rPr lang="en-US" sz="1200" b="0" i="0" u="none" strike="noStrike" kern="1200" baseline="0" dirty="0">
                <a:solidFill>
                  <a:schemeClr val="tx1"/>
                </a:solidFill>
                <a:latin typeface="+mn-lt"/>
                <a:ea typeface="+mn-ea"/>
                <a:cs typeface="+mn-cs"/>
              </a:rPr>
              <a:t>)</a:t>
            </a:r>
            <a:endParaRPr lang="en-US" altLang="en-US" sz="1200" dirty="0">
              <a:latin typeface="Arial" panose="020B0604020202020204" pitchFamily="34" charset="0"/>
            </a:endParaRPr>
          </a:p>
          <a:p>
            <a:pPr eaLnBrk="1" hangingPunct="1">
              <a:buFontTx/>
              <a:buNone/>
            </a:pPr>
            <a:r>
              <a:rPr lang="en-US" altLang="en-US" sz="1200" dirty="0">
                <a:latin typeface="Arial" panose="020B0604020202020204" pitchFamily="34" charset="0"/>
              </a:rPr>
              <a:t>&gt;&gt;&gt;&gt;&gt;&gt;&gt;&gt;&gt;&gt;&gt;&gt;&gt;&gt;&gt;&gt;&gt;&gt;&gt;</a:t>
            </a:r>
          </a:p>
          <a:p>
            <a:pPr eaLnBrk="1" hangingPunct="1">
              <a:buFontTx/>
              <a:buNone/>
            </a:pPr>
            <a:r>
              <a:rPr lang="en-US" altLang="en-US" sz="1200" dirty="0">
                <a:latin typeface="Arial" panose="020B0604020202020204" pitchFamily="34" charset="0"/>
              </a:rPr>
              <a:t>    3. Silence dilutes the Gospel (</a:t>
            </a:r>
            <a:r>
              <a:rPr lang="en-US" altLang="en-US" sz="1200" b="1" dirty="0">
                <a:latin typeface="Arial" panose="020B0604020202020204" pitchFamily="34" charset="0"/>
              </a:rPr>
              <a:t>Rom. 10:13-14</a:t>
            </a:r>
            <a:r>
              <a:rPr lang="en-US" altLang="en-US" sz="1200" dirty="0">
                <a:latin typeface="Arial" panose="020B0604020202020204" pitchFamily="34" charset="0"/>
              </a:rPr>
              <a:t>)</a:t>
            </a:r>
          </a:p>
          <a:p>
            <a:pPr rtl="0"/>
            <a:r>
              <a:rPr lang="en-US" sz="1200" b="0" i="1" u="none" strike="noStrike" kern="1200" baseline="0" dirty="0">
                <a:solidFill>
                  <a:schemeClr val="tx1"/>
                </a:solidFill>
                <a:latin typeface="+mn-lt"/>
                <a:ea typeface="+mn-ea"/>
                <a:cs typeface="+mn-cs"/>
              </a:rPr>
              <a:t>For "WHOEVER CALLS ON THE NAME OF THE LORD SHALL BE SAVED." How then shall they call on Him in whom they have not believed? And how shall they believe in Him of whom they have not heard? And how shall they hear without a preacher?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10:13-14</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14</a:t>
            </a:fld>
            <a:endParaRPr lang="en-US"/>
          </a:p>
        </p:txBody>
      </p:sp>
    </p:spTree>
    <p:extLst>
      <p:ext uri="{BB962C8B-B14F-4D97-AF65-F5344CB8AC3E}">
        <p14:creationId xmlns:p14="http://schemas.microsoft.com/office/powerpoint/2010/main" val="5335845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110000"/>
              </a:lnSpc>
              <a:buFontTx/>
              <a:buNone/>
            </a:pPr>
            <a:r>
              <a:rPr lang="en-US" altLang="en-US" sz="1200" dirty="0">
                <a:latin typeface="Arial" panose="020B0604020202020204" pitchFamily="34" charset="0"/>
              </a:rPr>
              <a:t>    1. “For the word of God is … sharper than any two-edged sword”</a:t>
            </a:r>
          </a:p>
          <a:p>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15</a:t>
            </a:fld>
            <a:endParaRPr lang="en-US"/>
          </a:p>
        </p:txBody>
      </p:sp>
    </p:spTree>
    <p:extLst>
      <p:ext uri="{BB962C8B-B14F-4D97-AF65-F5344CB8AC3E}">
        <p14:creationId xmlns:p14="http://schemas.microsoft.com/office/powerpoint/2010/main" val="2801326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None/>
            </a:pPr>
            <a:r>
              <a:rPr lang="en-US" altLang="en-US" sz="1200" dirty="0">
                <a:latin typeface="Arial" panose="020B0604020202020204" pitchFamily="34" charset="0"/>
              </a:rPr>
              <a:t>&gt;&gt;&gt;&gt;&gt;&gt;&gt;&gt;&gt;&gt;&gt;&gt;&gt;&gt;&gt;&gt;&gt;</a:t>
            </a:r>
          </a:p>
          <a:p>
            <a:pPr eaLnBrk="1" hangingPunct="1">
              <a:buFontTx/>
              <a:buNone/>
            </a:pPr>
            <a:r>
              <a:rPr lang="en-US" altLang="en-US" sz="1200" dirty="0">
                <a:latin typeface="Arial" panose="020B0604020202020204" pitchFamily="34" charset="0"/>
              </a:rPr>
              <a:t>    1. Keen edges on both sides, able to pierce deeply and efficiently, at the same time, cut all directions.</a:t>
            </a:r>
          </a:p>
          <a:p>
            <a:pPr eaLnBrk="1" hangingPunct="1">
              <a:buFontTx/>
              <a:buNone/>
            </a:pPr>
            <a:r>
              <a:rPr lang="en-US" altLang="en-US" sz="1200" dirty="0">
                <a:latin typeface="Arial" panose="020B0604020202020204" pitchFamily="34" charset="0"/>
              </a:rPr>
              <a:t>&gt;&gt;&gt;&gt;&gt;&gt;&gt;&gt;&gt;&gt;&gt;&gt;&gt;&gt;&gt;&gt;&gt;</a:t>
            </a:r>
          </a:p>
          <a:p>
            <a:pPr eaLnBrk="1" hangingPunct="1">
              <a:buFontTx/>
              <a:buNone/>
            </a:pPr>
            <a:r>
              <a:rPr lang="en-US" altLang="en-US" sz="1200" dirty="0">
                <a:latin typeface="Arial" panose="020B0604020202020204" pitchFamily="34" charset="0"/>
              </a:rPr>
              <a:t>    2. Word pierces and divides the spiritual man from the physical man, to save his soul.</a:t>
            </a:r>
          </a:p>
          <a:p>
            <a:pPr eaLnBrk="1" hangingPunct="1">
              <a:buFontTx/>
              <a:buNone/>
            </a:pPr>
            <a:r>
              <a:rPr lang="en-US" altLang="en-US" sz="1200" dirty="0">
                <a:latin typeface="Arial" panose="020B0604020202020204" pitchFamily="34" charset="0"/>
              </a:rPr>
              <a:t>&gt;&gt;&gt;&gt;&gt;&gt;&gt;&gt;&gt;&gt;&gt;&gt;&gt;&gt;&gt;&gt;&gt;</a:t>
            </a:r>
          </a:p>
          <a:p>
            <a:pPr eaLnBrk="1" hangingPunct="1">
              <a:buFontTx/>
              <a:buNone/>
            </a:pPr>
            <a:r>
              <a:rPr lang="en-US" altLang="en-US" sz="1200" dirty="0">
                <a:latin typeface="Arial" panose="020B0604020202020204" pitchFamily="34" charset="0"/>
              </a:rPr>
              <a:t>    3. Cuts open and exposes us for the examination of our sins.</a:t>
            </a:r>
          </a:p>
          <a:p>
            <a:pPr eaLnBrk="1" hangingPunct="1">
              <a:buFontTx/>
              <a:buNone/>
            </a:pPr>
            <a:r>
              <a:rPr lang="en-US" altLang="en-US" sz="1200" dirty="0">
                <a:latin typeface="Arial" panose="020B0604020202020204" pitchFamily="34" charset="0"/>
              </a:rPr>
              <a:t>&gt;&gt;&gt;&gt;&gt;&gt;&gt;&gt;&gt;&gt;&gt;&gt;&gt;&gt;&gt;&gt;&gt;</a:t>
            </a:r>
          </a:p>
          <a:p>
            <a:pPr eaLnBrk="1" hangingPunct="1">
              <a:buFontTx/>
              <a:buNone/>
            </a:pPr>
            <a:r>
              <a:rPr lang="en-US" altLang="en-US" sz="1200" dirty="0">
                <a:latin typeface="Arial" panose="020B0604020202020204" pitchFamily="34" charset="0"/>
              </a:rPr>
              <a:t>    4. Piercing deepest recesses of our soul, nothing is hidden in the eyes of God.</a:t>
            </a:r>
          </a:p>
          <a:p>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16</a:t>
            </a:fld>
            <a:endParaRPr lang="en-US"/>
          </a:p>
        </p:txBody>
      </p:sp>
    </p:spTree>
    <p:extLst>
      <p:ext uri="{BB962C8B-B14F-4D97-AF65-F5344CB8AC3E}">
        <p14:creationId xmlns:p14="http://schemas.microsoft.com/office/powerpoint/2010/main" val="21314850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    1. Thus, the Word reveals one’s true heart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&gt;&gt;&gt;&gt;&gt;&gt;&gt;&gt;&gt;&gt;&gt;&gt;&gt;&gt;&gt;&gt;&gt;&gt;</a:t>
            </a:r>
          </a:p>
          <a:p>
            <a:pPr eaLnBrk="1" hangingPunct="1">
              <a:buFontTx/>
              <a:buNone/>
            </a:pPr>
            <a:r>
              <a:rPr lang="en-US" altLang="en-US" sz="1200" dirty="0">
                <a:latin typeface="Arial" panose="020B0604020202020204" pitchFamily="34" charset="0"/>
              </a:rPr>
              <a:t>    2. Able to penetrate and conquer the heart that is sincere and open to change (</a:t>
            </a:r>
            <a:r>
              <a:rPr lang="en-US" altLang="en-US" sz="1200" b="1" dirty="0">
                <a:latin typeface="Arial" panose="020B0604020202020204" pitchFamily="34" charset="0"/>
              </a:rPr>
              <a:t>Acts. 2:37; cf. Acts 7:54</a:t>
            </a:r>
            <a:r>
              <a:rPr lang="en-US" altLang="en-US" sz="1200" dirty="0">
                <a:latin typeface="Arial" panose="020B0604020202020204" pitchFamily="34" charset="0"/>
              </a:rPr>
              <a:t>)</a:t>
            </a:r>
          </a:p>
          <a:p>
            <a:pPr rtl="0"/>
            <a:r>
              <a:rPr lang="en-US" sz="1200" b="0" i="1" u="none" strike="noStrike" kern="1200" baseline="0" dirty="0">
                <a:solidFill>
                  <a:schemeClr val="tx1"/>
                </a:solidFill>
                <a:latin typeface="+mn-lt"/>
                <a:ea typeface="+mn-ea"/>
                <a:cs typeface="+mn-cs"/>
              </a:rPr>
              <a:t>Now when they heard this, they were cut to the heart, and said to Peter and the rest of the apostles, "Men and brethren, what shall we do?"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2:37</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When they heard these things they were cut to the heart, and they gnashed at him with their teeth.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7:54</a:t>
            </a:r>
            <a:r>
              <a:rPr lang="en-US" sz="1200" b="0" i="0" u="none" strike="noStrike" kern="1200" baseline="0" dirty="0">
                <a:solidFill>
                  <a:schemeClr val="tx1"/>
                </a:solidFill>
                <a:latin typeface="+mn-lt"/>
                <a:ea typeface="+mn-ea"/>
                <a:cs typeface="+mn-cs"/>
              </a:rPr>
              <a:t>)</a:t>
            </a:r>
            <a:endParaRPr lang="en-US" altLang="en-US" sz="1200" dirty="0">
              <a:latin typeface="Arial" panose="020B0604020202020204" pitchFamily="34" charset="0"/>
            </a:endParaRPr>
          </a:p>
          <a:p>
            <a:pPr eaLnBrk="1" hangingPunct="1">
              <a:buFontTx/>
              <a:buNone/>
            </a:pPr>
            <a:r>
              <a:rPr lang="en-US" altLang="en-US" sz="1200" dirty="0">
                <a:latin typeface="Arial" panose="020B0604020202020204" pitchFamily="34" charset="0"/>
              </a:rPr>
              <a:t>&gt;&gt;&gt;&gt;&gt;&gt;&gt;&gt;&gt;&gt;&gt;&gt;&gt;&gt;&gt;&gt;&gt;&gt;</a:t>
            </a:r>
          </a:p>
          <a:p>
            <a:pPr eaLnBrk="1" hangingPunct="1">
              <a:buFontTx/>
              <a:buNone/>
            </a:pPr>
            <a:r>
              <a:rPr lang="en-US" altLang="en-US" sz="1200" dirty="0">
                <a:latin typeface="Arial" panose="020B0604020202020204" pitchFamily="34" charset="0"/>
              </a:rPr>
              <a:t>    3. </a:t>
            </a:r>
            <a:r>
              <a:rPr lang="en-US" altLang="en-US" sz="1200" b="1" dirty="0">
                <a:latin typeface="Arial" panose="020B0604020202020204" pitchFamily="34" charset="0"/>
              </a:rPr>
              <a:t>James 1:22-25 </a:t>
            </a:r>
            <a:r>
              <a:rPr lang="en-US" altLang="en-US" sz="1200" dirty="0">
                <a:latin typeface="Arial" panose="020B0604020202020204" pitchFamily="34" charset="0"/>
              </a:rPr>
              <a:t>– doers of the Word</a:t>
            </a:r>
          </a:p>
          <a:p>
            <a:pPr rtl="0"/>
            <a:r>
              <a:rPr lang="en-US" sz="1200" b="0" i="1" u="none" strike="noStrike" kern="1200" baseline="0" dirty="0">
                <a:solidFill>
                  <a:schemeClr val="tx1"/>
                </a:solidFill>
                <a:latin typeface="+mn-lt"/>
                <a:ea typeface="+mn-ea"/>
                <a:cs typeface="+mn-cs"/>
              </a:rPr>
              <a:t>But he who looks into the perfect law of liberty and continues in it, and is not a forgetful hearer but a doer of the work, this one will be blessed in what he does.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James 1:25</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17</a:t>
            </a:fld>
            <a:endParaRPr lang="en-US"/>
          </a:p>
        </p:txBody>
      </p:sp>
    </p:spTree>
    <p:extLst>
      <p:ext uri="{BB962C8B-B14F-4D97-AF65-F5344CB8AC3E}">
        <p14:creationId xmlns:p14="http://schemas.microsoft.com/office/powerpoint/2010/main" val="1086397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dirty="0"/>
              <a:t>Conclusion</a:t>
            </a:r>
          </a:p>
          <a:p>
            <a:pPr eaLnBrk="1" hangingPunct="1">
              <a:lnSpc>
                <a:spcPct val="110000"/>
              </a:lnSpc>
              <a:buFontTx/>
              <a:buNone/>
            </a:pPr>
            <a:r>
              <a:rPr lang="en-US" altLang="en-US" sz="1200" b="0" dirty="0">
                <a:latin typeface="Arial" panose="020B0604020202020204" pitchFamily="34" charset="0"/>
              </a:rPr>
              <a:t>    1. </a:t>
            </a:r>
            <a:r>
              <a:rPr lang="en-US" altLang="en-US" sz="1200" b="1" dirty="0">
                <a:latin typeface="Arial" panose="020B0604020202020204" pitchFamily="34" charset="0"/>
              </a:rPr>
              <a:t>V. 13</a:t>
            </a:r>
          </a:p>
          <a:p>
            <a:pPr rtl="0"/>
            <a:r>
              <a:rPr lang="en-US" sz="1200" b="0" i="1" u="none" strike="noStrike" kern="1200" baseline="0" dirty="0">
                <a:solidFill>
                  <a:schemeClr val="tx1"/>
                </a:solidFill>
                <a:latin typeface="+mn-lt"/>
                <a:ea typeface="+mn-ea"/>
                <a:cs typeface="+mn-cs"/>
              </a:rPr>
              <a:t>And there is no creature hidden from His sight, but all things are naked and open to the eyes of Him to whom we must give account.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4:13</a:t>
            </a:r>
            <a:r>
              <a:rPr lang="en-US" sz="1200" b="0" i="0" u="none" strike="noStrike" kern="1200" baseline="0" dirty="0">
                <a:solidFill>
                  <a:schemeClr val="tx1"/>
                </a:solidFill>
                <a:latin typeface="+mn-lt"/>
                <a:ea typeface="+mn-ea"/>
                <a:cs typeface="+mn-cs"/>
              </a:rPr>
              <a:t>)</a:t>
            </a:r>
            <a:endParaRPr lang="en-US" altLang="en-US" sz="1200" b="0" dirty="0">
              <a:latin typeface="Arial" panose="020B0604020202020204" pitchFamily="34" charset="0"/>
            </a:endParaRPr>
          </a:p>
          <a:p>
            <a:pPr eaLnBrk="1" hangingPunct="1">
              <a:lnSpc>
                <a:spcPct val="110000"/>
              </a:lnSpc>
              <a:buFontTx/>
              <a:buNone/>
            </a:pPr>
            <a:r>
              <a:rPr lang="en-US" altLang="en-US" sz="1200" b="0" dirty="0">
                <a:latin typeface="Arial" panose="020B0604020202020204" pitchFamily="34" charset="0"/>
              </a:rPr>
              <a:t>&gt;&gt;&gt;&gt;&gt;&gt;&gt;&gt;&gt;&gt;&gt;&gt;&gt;&gt;&gt;&gt;&gt;&gt;</a:t>
            </a:r>
          </a:p>
          <a:p>
            <a:pPr eaLnBrk="1" hangingPunct="1">
              <a:lnSpc>
                <a:spcPct val="110000"/>
              </a:lnSpc>
              <a:buFontTx/>
              <a:buNone/>
            </a:pPr>
            <a:r>
              <a:rPr lang="en-US" altLang="en-US" sz="1200" b="0" dirty="0">
                <a:latin typeface="Arial" panose="020B0604020202020204" pitchFamily="34" charset="0"/>
              </a:rPr>
              <a:t>    2. There is nothing that is not exposed to the sight of God</a:t>
            </a:r>
          </a:p>
          <a:p>
            <a:pPr eaLnBrk="1" hangingPunct="1">
              <a:lnSpc>
                <a:spcPct val="110000"/>
              </a:lnSpc>
              <a:buFontTx/>
              <a:buNone/>
            </a:pPr>
            <a:r>
              <a:rPr lang="en-US" altLang="en-US" sz="1200" b="0" dirty="0">
                <a:latin typeface="Arial" panose="020B0604020202020204" pitchFamily="34" charset="0"/>
              </a:rPr>
              <a:t>&gt;&gt;&gt;&gt;&gt;&gt;&gt;&gt;&gt;&gt;&gt;&gt;&gt;&gt;&gt;&gt;&gt;&gt;</a:t>
            </a:r>
          </a:p>
          <a:p>
            <a:pPr eaLnBrk="1" hangingPunct="1">
              <a:lnSpc>
                <a:spcPct val="110000"/>
              </a:lnSpc>
              <a:buFontTx/>
              <a:buNone/>
            </a:pPr>
            <a:r>
              <a:rPr lang="en-US" altLang="en-US" sz="1200" b="0" dirty="0">
                <a:latin typeface="Arial" panose="020B0604020202020204" pitchFamily="34" charset="0"/>
              </a:rPr>
              <a:t>    3. Since it is God “with whom we have to do” (judged by God), we must be obedient and faithful to God </a:t>
            </a:r>
            <a:endParaRPr lang="en-US" altLang="en-US" sz="1200" b="0" u="sng"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18</a:t>
            </a:fld>
            <a:endParaRPr lang="en-US"/>
          </a:p>
        </p:txBody>
      </p:sp>
    </p:spTree>
    <p:extLst>
      <p:ext uri="{BB962C8B-B14F-4D97-AF65-F5344CB8AC3E}">
        <p14:creationId xmlns:p14="http://schemas.microsoft.com/office/powerpoint/2010/main" val="2536534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Invitation:</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1. The Bible’s way to Salvation!</a:t>
            </a:r>
          </a:p>
          <a:p>
            <a:r>
              <a:rPr lang="en-US" sz="1200" kern="1200" dirty="0">
                <a:solidFill>
                  <a:schemeClr val="tx1"/>
                </a:solidFill>
                <a:effectLst/>
                <a:latin typeface="+mn-lt"/>
                <a:ea typeface="+mn-ea"/>
                <a:cs typeface="+mn-cs"/>
              </a:rPr>
              <a:t>    2. Hear the word – </a:t>
            </a:r>
            <a:r>
              <a:rPr lang="en-US" sz="1200" b="1" kern="1200" dirty="0">
                <a:solidFill>
                  <a:schemeClr val="tx1"/>
                </a:solidFill>
                <a:effectLst/>
                <a:latin typeface="+mn-lt"/>
                <a:ea typeface="+mn-ea"/>
                <a:cs typeface="+mn-cs"/>
              </a:rPr>
              <a:t>Romans 10: 17</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So then faith comes by hearing, and hearing by the word of God.</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Romans 10:17</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3. Believe it – </a:t>
            </a:r>
            <a:r>
              <a:rPr lang="en-US" sz="1200" b="1" kern="1200" dirty="0">
                <a:solidFill>
                  <a:schemeClr val="tx1"/>
                </a:solidFill>
                <a:effectLst/>
                <a:latin typeface="+mn-lt"/>
                <a:ea typeface="+mn-ea"/>
                <a:cs typeface="+mn-cs"/>
              </a:rPr>
              <a:t>John 8:24</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Therefore I said to you that you will die in your sins; for if you do not believe that I am He, you will die in your sins." </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John 8:24</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4. Repent of Sins – </a:t>
            </a:r>
            <a:r>
              <a:rPr lang="en-US" sz="1200" b="1" kern="1200" dirty="0">
                <a:solidFill>
                  <a:schemeClr val="tx1"/>
                </a:solidFill>
                <a:effectLst/>
                <a:latin typeface="+mn-lt"/>
                <a:ea typeface="+mn-ea"/>
                <a:cs typeface="+mn-cs"/>
              </a:rPr>
              <a:t>Acts 2:38 &amp; Acts 17:30</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Truly, these times of ignorance God overlooked, but now commands all men everywhere to repent, </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Acts 17:30</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5. Confess Jesus – </a:t>
            </a:r>
            <a:r>
              <a:rPr lang="en-US" sz="1200" b="1" kern="1200" dirty="0">
                <a:solidFill>
                  <a:schemeClr val="tx1"/>
                </a:solidFill>
                <a:effectLst/>
                <a:latin typeface="+mn-lt"/>
                <a:ea typeface="+mn-ea"/>
                <a:cs typeface="+mn-cs"/>
              </a:rPr>
              <a:t>Romans 10: 9,10</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that if you confess with your mouth the Lord Jesus and believe in your heart that God has raised Him from the dead, you will be saved. For with the heart one believes unto righteousness, and with the mouth confession is made unto salvation. </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Romans 10:9-10</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6. Baptized for Forgiveness of sins – </a:t>
            </a:r>
            <a:r>
              <a:rPr lang="en-US" sz="1200" b="1" kern="1200" dirty="0">
                <a:solidFill>
                  <a:schemeClr val="tx1"/>
                </a:solidFill>
                <a:effectLst/>
                <a:latin typeface="+mn-lt"/>
                <a:ea typeface="+mn-ea"/>
                <a:cs typeface="+mn-cs"/>
              </a:rPr>
              <a:t>Acts 2:38 &amp; Acts 22:16</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And now why are you waiting? Arise and be baptized, and wash away your sins, calling on the name of the Lord.' (</a:t>
            </a:r>
            <a:r>
              <a:rPr lang="en-US" sz="1200" b="1" kern="1200" dirty="0">
                <a:solidFill>
                  <a:schemeClr val="tx1"/>
                </a:solidFill>
                <a:effectLst/>
                <a:latin typeface="+mn-lt"/>
                <a:ea typeface="+mn-ea"/>
                <a:cs typeface="+mn-cs"/>
              </a:rPr>
              <a:t>Acts 22:16</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&gt;&gt;&gt;&gt;&gt;&gt;&gt;&gt;&gt;&gt;&gt;&gt;&gt;&gt; </a:t>
            </a:r>
          </a:p>
          <a:p>
            <a:r>
              <a:rPr lang="en-US" sz="1200" kern="1200" dirty="0">
                <a:solidFill>
                  <a:schemeClr val="tx1"/>
                </a:solidFill>
                <a:effectLst/>
                <a:latin typeface="+mn-lt"/>
                <a:ea typeface="+mn-ea"/>
                <a:cs typeface="+mn-cs"/>
              </a:rPr>
              <a:t>    7. THERE IS NO OTHER WAY!</a:t>
            </a:r>
          </a:p>
          <a:p>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19</a:t>
            </a:fld>
            <a:endParaRPr lang="en-US"/>
          </a:p>
        </p:txBody>
      </p:sp>
    </p:spTree>
    <p:extLst>
      <p:ext uri="{BB962C8B-B14F-4D97-AF65-F5344CB8AC3E}">
        <p14:creationId xmlns:p14="http://schemas.microsoft.com/office/powerpoint/2010/main" val="2925478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    1. We must always look at the Context of scripture, including </a:t>
            </a:r>
            <a:r>
              <a:rPr lang="en-US" altLang="en-US" sz="1200" b="1" dirty="0">
                <a:latin typeface="Arial" panose="020B0604020202020204" pitchFamily="34" charset="0"/>
              </a:rPr>
              <a:t>Heb. 4:11-13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dirty="0">
                <a:latin typeface="Arial" panose="020B0604020202020204" pitchFamily="34" charset="0"/>
              </a:rPr>
              <a:t>&gt;&gt;&gt;&gt;&gt;&gt;&gt;&gt;&gt;&gt;&gt;&gt;&gt;&gt;&gt;&gt;&gt;&gt;&gt;&gt;&gt;&gt;</a:t>
            </a:r>
          </a:p>
          <a:p>
            <a:pPr eaLnBrk="1" hangingPunct="1">
              <a:buFontTx/>
              <a:buNone/>
            </a:pPr>
            <a:r>
              <a:rPr lang="en-US" altLang="en-US" sz="1200" dirty="0">
                <a:latin typeface="Arial" panose="020B0604020202020204" pitchFamily="34" charset="0"/>
              </a:rPr>
              <a:t>        a. This was a letter written to discouraged saints.</a:t>
            </a:r>
          </a:p>
          <a:p>
            <a:pPr eaLnBrk="1" hangingPunct="1">
              <a:buFontTx/>
              <a:buNone/>
            </a:pPr>
            <a:r>
              <a:rPr lang="en-US" altLang="en-US" sz="1200" dirty="0">
                <a:latin typeface="Arial" panose="020B0604020202020204" pitchFamily="34" charset="0"/>
              </a:rPr>
              <a:t>&gt;&gt;&gt;&gt;&gt;&gt;&gt;&gt;&gt;&gt;&gt;&gt;&gt;&gt;&gt;&gt;&gt;&gt;&gt;&gt;&gt;&gt;&gt;</a:t>
            </a:r>
          </a:p>
          <a:p>
            <a:pPr eaLnBrk="1" hangingPunct="1">
              <a:buFontTx/>
              <a:buNone/>
            </a:pPr>
            <a:r>
              <a:rPr lang="en-US" altLang="en-US" sz="1200" dirty="0">
                <a:latin typeface="Arial" panose="020B0604020202020204" pitchFamily="34" charset="0"/>
              </a:rPr>
              <a:t>        b. The purpose the letter was to exhort and revive faith – reminding them of the lost eternal rest if the do not remain faithful.</a:t>
            </a:r>
          </a:p>
          <a:p>
            <a:pPr eaLnBrk="1" hangingPunct="1">
              <a:buFontTx/>
              <a:buNone/>
            </a:pPr>
            <a:r>
              <a:rPr lang="en-US" altLang="en-US" sz="1200" dirty="0">
                <a:latin typeface="Arial" panose="020B0604020202020204" pitchFamily="34" charset="0"/>
              </a:rPr>
              <a:t>&gt;&gt;&gt;&gt;&gt;&gt;&gt;&gt;&gt;&gt;&gt;&gt;&gt;&gt;&gt;&gt;&gt;&gt;&gt;&gt;&gt;&gt;&gt;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u="none" dirty="0">
                <a:latin typeface="Arial" panose="020B0604020202020204" pitchFamily="34" charset="0"/>
              </a:rPr>
              <a:t>    2. </a:t>
            </a:r>
            <a:r>
              <a:rPr lang="en-US" altLang="en-US" sz="1200" b="1" u="none" dirty="0">
                <a:latin typeface="Arial" panose="020B0604020202020204" pitchFamily="34" charset="0"/>
              </a:rPr>
              <a:t>Heb. 4:11-13 </a:t>
            </a:r>
            <a:r>
              <a:rPr lang="en-US" altLang="en-US" sz="1200" dirty="0">
                <a:latin typeface="Arial" panose="020B0604020202020204" pitchFamily="34" charset="0"/>
              </a:rPr>
              <a:t>declares that God’s word must be heeded (</a:t>
            </a:r>
            <a:r>
              <a:rPr lang="en-US" altLang="en-US" sz="1200" b="1" u="none" dirty="0">
                <a:latin typeface="Arial" panose="020B0604020202020204" pitchFamily="34" charset="0"/>
              </a:rPr>
              <a:t>Deut. 32:46-47</a:t>
            </a:r>
            <a:r>
              <a:rPr lang="en-US" altLang="en-US" sz="1200" dirty="0">
                <a:latin typeface="Arial" panose="020B0604020202020204" pitchFamily="34" charset="0"/>
              </a:rPr>
              <a:t>)</a:t>
            </a:r>
          </a:p>
          <a:p>
            <a:pPr rtl="0"/>
            <a:r>
              <a:rPr lang="en-US" sz="1200" b="0" i="1" u="none" strike="noStrike" kern="1200" baseline="0" dirty="0">
                <a:solidFill>
                  <a:schemeClr val="tx1"/>
                </a:solidFill>
                <a:latin typeface="+mn-lt"/>
                <a:ea typeface="+mn-ea"/>
                <a:cs typeface="+mn-cs"/>
              </a:rPr>
              <a:t>and he said to them: "</a:t>
            </a:r>
            <a:r>
              <a:rPr lang="en-US" sz="1200" b="1" i="1" u="none" strike="noStrike" kern="1200" baseline="0" dirty="0">
                <a:solidFill>
                  <a:schemeClr val="tx1"/>
                </a:solidFill>
                <a:latin typeface="+mn-lt"/>
                <a:ea typeface="+mn-ea"/>
                <a:cs typeface="+mn-cs"/>
              </a:rPr>
              <a:t>Set your hearts on all the words which I testify among you today</a:t>
            </a:r>
            <a:r>
              <a:rPr lang="en-US" sz="1200" b="0" i="1" u="none" strike="noStrike" kern="1200" baseline="0" dirty="0">
                <a:solidFill>
                  <a:schemeClr val="tx1"/>
                </a:solidFill>
                <a:latin typeface="+mn-lt"/>
                <a:ea typeface="+mn-ea"/>
                <a:cs typeface="+mn-cs"/>
              </a:rPr>
              <a:t>, which you shall command your children to </a:t>
            </a:r>
            <a:r>
              <a:rPr lang="en-US" sz="1200" b="1" i="1" u="none" strike="noStrike" kern="1200" baseline="0" dirty="0">
                <a:solidFill>
                  <a:schemeClr val="tx1"/>
                </a:solidFill>
                <a:latin typeface="+mn-lt"/>
                <a:ea typeface="+mn-ea"/>
                <a:cs typeface="+mn-cs"/>
              </a:rPr>
              <a:t>be careful to observe-all the words of this law</a:t>
            </a:r>
            <a:r>
              <a:rPr lang="en-US" sz="1200" b="0" i="1" u="none" strike="noStrike" kern="1200" baseline="0" dirty="0">
                <a:solidFill>
                  <a:schemeClr val="tx1"/>
                </a:solidFill>
                <a:latin typeface="+mn-lt"/>
                <a:ea typeface="+mn-ea"/>
                <a:cs typeface="+mn-cs"/>
              </a:rPr>
              <a:t>. For it is not a futile thing for you, because it is your life, and by this word you shall prolong your days in the land which you cross over the Jordan to possess."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Deuteronomy 32:46-47</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3</a:t>
            </a:fld>
            <a:endParaRPr lang="en-US"/>
          </a:p>
        </p:txBody>
      </p:sp>
    </p:spTree>
    <p:extLst>
      <p:ext uri="{BB962C8B-B14F-4D97-AF65-F5344CB8AC3E}">
        <p14:creationId xmlns:p14="http://schemas.microsoft.com/office/powerpoint/2010/main" val="1394036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    1. “For the word of God”</a:t>
            </a:r>
          </a:p>
          <a:p>
            <a:pPr rtl="0"/>
            <a:r>
              <a:rPr lang="en-US" sz="1200" b="0" i="1" u="none" strike="noStrike" kern="1200" baseline="0" dirty="0">
                <a:solidFill>
                  <a:schemeClr val="tx1"/>
                </a:solidFill>
                <a:latin typeface="+mn-lt"/>
                <a:ea typeface="+mn-ea"/>
                <a:cs typeface="+mn-cs"/>
              </a:rPr>
              <a:t>For the word of God is living and powerful, and sharper than any two-edged sword, piercing even to the division of soul and spirit, and of joints and marrow, and is a discerner of the thoughts and intents of the heart.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4:12</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4</a:t>
            </a:fld>
            <a:endParaRPr lang="en-US"/>
          </a:p>
        </p:txBody>
      </p:sp>
    </p:spTree>
    <p:extLst>
      <p:ext uri="{BB962C8B-B14F-4D97-AF65-F5344CB8AC3E}">
        <p14:creationId xmlns:p14="http://schemas.microsoft.com/office/powerpoint/2010/main" val="2736342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    1. Scriptures identified as God’s word </a:t>
            </a:r>
            <a:r>
              <a:rPr lang="en-US" altLang="en-US" sz="1200" b="1" u="sng" dirty="0">
                <a:latin typeface="Arial" panose="020B0604020202020204" pitchFamily="34" charset="0"/>
              </a:rPr>
              <a:t>(</a:t>
            </a:r>
            <a:r>
              <a:rPr lang="en-US" altLang="en-US" sz="1200" b="1" u="none" dirty="0">
                <a:latin typeface="Arial" panose="020B0604020202020204" pitchFamily="34" charset="0"/>
              </a:rPr>
              <a:t>2 Tim. 3:16</a:t>
            </a:r>
            <a:r>
              <a:rPr lang="en-US" altLang="en-US" sz="1200" dirty="0">
                <a:latin typeface="Arial" panose="020B0604020202020204" pitchFamily="34" charset="0"/>
              </a:rPr>
              <a:t>)</a:t>
            </a:r>
          </a:p>
          <a:p>
            <a:pPr rtl="0"/>
            <a:r>
              <a:rPr lang="en-US" sz="1200" b="0" i="1" u="none" strike="noStrike" kern="1200" baseline="0" dirty="0">
                <a:solidFill>
                  <a:schemeClr val="tx1"/>
                </a:solidFill>
                <a:latin typeface="+mn-lt"/>
                <a:ea typeface="+mn-ea"/>
                <a:cs typeface="+mn-cs"/>
              </a:rPr>
              <a:t>All Scripture is given by inspiration of God, and is profitable for doctrine, for reproof, for correction, for instruction in righteousness,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Timothy 3:16</a:t>
            </a:r>
            <a:r>
              <a:rPr lang="en-US" sz="1200" b="0" i="0" u="none" strike="noStrike" kern="1200" baseline="0" dirty="0">
                <a:solidFill>
                  <a:schemeClr val="tx1"/>
                </a:solidFill>
                <a:latin typeface="+mn-lt"/>
                <a:ea typeface="+mn-ea"/>
                <a:cs typeface="+mn-cs"/>
              </a:rPr>
              <a:t>)</a:t>
            </a:r>
          </a:p>
          <a:p>
            <a:pPr rtl="0"/>
            <a:r>
              <a:rPr lang="en-US" altLang="en-US" sz="1200" b="0" i="0" u="none" strike="noStrike" kern="1200" baseline="0" dirty="0">
                <a:solidFill>
                  <a:schemeClr val="tx1"/>
                </a:solidFill>
                <a:latin typeface="+mn-lt"/>
                <a:ea typeface="+mn-ea"/>
                <a:cs typeface="+mn-cs"/>
              </a:rPr>
              <a:t>&gt;&gt;&gt;&gt;&gt;&gt;&gt;&gt;&gt;&gt;&gt;&gt;&gt;&gt;&gt;&gt;&gt;&gt;&gt;</a:t>
            </a:r>
            <a:endParaRPr lang="en-US" altLang="en-US" sz="1200"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    2. Only guide to eternal life </a:t>
            </a:r>
            <a:r>
              <a:rPr lang="en-US" altLang="en-US" sz="1200" b="1" dirty="0">
                <a:latin typeface="Arial" panose="020B0604020202020204" pitchFamily="34" charset="0"/>
              </a:rPr>
              <a:t>Prov. 14:12</a:t>
            </a:r>
          </a:p>
          <a:p>
            <a:pPr rtl="0"/>
            <a:r>
              <a:rPr lang="en-US" sz="1200" b="0" i="1" u="none" strike="noStrike" kern="1200" baseline="0" dirty="0">
                <a:solidFill>
                  <a:schemeClr val="tx1"/>
                </a:solidFill>
                <a:latin typeface="+mn-lt"/>
                <a:ea typeface="+mn-ea"/>
                <a:cs typeface="+mn-cs"/>
              </a:rPr>
              <a:t>There is a way that seems right to a man, But its end is the way of death.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Proverbs 14:12</a:t>
            </a:r>
            <a:r>
              <a:rPr lang="en-US" sz="1200" b="0" i="0" u="none" strike="noStrike" kern="1200" baseline="0" dirty="0">
                <a:solidFill>
                  <a:schemeClr val="tx1"/>
                </a:solidFill>
                <a:latin typeface="+mn-lt"/>
                <a:ea typeface="+mn-ea"/>
                <a:cs typeface="+mn-cs"/>
              </a:rPr>
              <a:t>)</a:t>
            </a:r>
          </a:p>
          <a:p>
            <a:pPr rtl="0"/>
            <a:r>
              <a:rPr lang="en-US" altLang="en-US" sz="1200" b="0" i="0" u="none" strike="noStrike" kern="1200" baseline="0" dirty="0">
                <a:solidFill>
                  <a:schemeClr val="tx1"/>
                </a:solidFill>
                <a:latin typeface="+mn-lt"/>
                <a:ea typeface="+mn-ea"/>
                <a:cs typeface="+mn-cs"/>
              </a:rPr>
              <a:t>&gt;&gt;&gt;&gt;&gt;&gt;&gt;&gt;&gt;&gt;&gt;&gt;&gt;&gt;&gt;&gt;&gt;&gt;&gt;</a:t>
            </a:r>
            <a:endParaRPr lang="en-US" altLang="en-US"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dirty="0"/>
              <a:t>    3. </a:t>
            </a:r>
            <a:r>
              <a:rPr lang="en-US" altLang="en-US" sz="1200" b="1" dirty="0"/>
              <a:t>John 6:68</a:t>
            </a:r>
          </a:p>
          <a:p>
            <a:pPr rtl="0"/>
            <a:r>
              <a:rPr lang="en-US" sz="1200" b="0" i="1" u="none" strike="noStrike" kern="1200" baseline="0" dirty="0">
                <a:solidFill>
                  <a:schemeClr val="tx1"/>
                </a:solidFill>
                <a:latin typeface="+mn-lt"/>
                <a:ea typeface="+mn-ea"/>
                <a:cs typeface="+mn-cs"/>
              </a:rPr>
              <a:t>But Simon Peter answered Him, "Lord, to whom shall we go? You have the words of eternal life.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6:68</a:t>
            </a:r>
            <a:r>
              <a:rPr lang="en-US" sz="1200" b="0" i="0" u="none" strike="noStrike" kern="1200" baseline="0" dirty="0">
                <a:solidFill>
                  <a:schemeClr val="tx1"/>
                </a:solidFill>
                <a:latin typeface="+mn-lt"/>
                <a:ea typeface="+mn-ea"/>
                <a:cs typeface="+mn-cs"/>
              </a:rPr>
              <a:t>)</a:t>
            </a:r>
          </a:p>
          <a:p>
            <a:pPr rtl="0"/>
            <a:r>
              <a:rPr lang="en-US" altLang="en-US" sz="1200" b="0" i="0" u="none" strike="noStrike" kern="1200" baseline="0" dirty="0">
                <a:solidFill>
                  <a:schemeClr val="tx1"/>
                </a:solidFill>
                <a:latin typeface="+mn-lt"/>
                <a:ea typeface="+mn-ea"/>
                <a:cs typeface="+mn-cs"/>
              </a:rPr>
              <a:t>&gt;&gt;&gt;&gt;&gt;&gt;&gt;&gt;&gt;&gt;&gt;&gt;&gt;&gt;&gt;&gt;&gt;&gt;&gt;</a:t>
            </a:r>
            <a:endParaRPr lang="en-US" altLang="en-US" sz="1200" b="0" dirty="0"/>
          </a:p>
          <a:p>
            <a:r>
              <a:rPr lang="en-US" altLang="en-US" sz="1200" b="0" dirty="0"/>
              <a:t>    4. </a:t>
            </a:r>
            <a:r>
              <a:rPr lang="en-US" altLang="en-US" sz="1200" b="1" dirty="0"/>
              <a:t>Jer. 10:23</a:t>
            </a:r>
          </a:p>
          <a:p>
            <a:pPr rtl="0"/>
            <a:r>
              <a:rPr lang="en-US" sz="1200" b="0" i="1" u="none" strike="noStrike" kern="1200" baseline="0" dirty="0">
                <a:solidFill>
                  <a:schemeClr val="tx1"/>
                </a:solidFill>
                <a:latin typeface="+mn-lt"/>
                <a:ea typeface="+mn-ea"/>
                <a:cs typeface="+mn-cs"/>
              </a:rPr>
              <a:t>O LORD, I know the way of man is not in himself; It is not in man who walks to direct his own steps.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Jeremiah 10:23</a:t>
            </a:r>
            <a:r>
              <a:rPr lang="en-US" sz="1200" b="0" i="0" u="none" strike="noStrike" kern="1200" baseline="0" dirty="0">
                <a:solidFill>
                  <a:schemeClr val="tx1"/>
                </a:solidFill>
                <a:latin typeface="+mn-lt"/>
                <a:ea typeface="+mn-ea"/>
                <a:cs typeface="+mn-cs"/>
              </a:rPr>
              <a:t>)</a:t>
            </a:r>
          </a:p>
          <a:p>
            <a:pPr rtl="0"/>
            <a:r>
              <a:rPr lang="en-US" altLang="en-US" sz="1200" b="0" i="0" u="none" strike="noStrike" kern="1200" baseline="0" dirty="0">
                <a:solidFill>
                  <a:schemeClr val="tx1"/>
                </a:solidFill>
                <a:latin typeface="+mn-lt"/>
                <a:ea typeface="+mn-ea"/>
                <a:cs typeface="+mn-cs"/>
              </a:rPr>
              <a:t>&gt;&gt;&gt;&gt;&gt;&gt;&gt;&gt;&gt;&gt;&gt;&gt;&gt;&gt;&gt;&gt;&gt;&gt;&gt;</a:t>
            </a:r>
            <a:endParaRPr lang="en-US" altLang="en-US" sz="1200"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    5. Revealed through Christ (</a:t>
            </a:r>
            <a:r>
              <a:rPr lang="en-US" altLang="en-US" sz="1200" b="1" dirty="0">
                <a:latin typeface="Arial" panose="020B0604020202020204" pitchFamily="34" charset="0"/>
              </a:rPr>
              <a:t>Heb. 1:1-2</a:t>
            </a:r>
            <a:r>
              <a:rPr lang="en-US" altLang="en-US" sz="1200" dirty="0">
                <a:latin typeface="Arial" panose="020B0604020202020204" pitchFamily="34" charset="0"/>
              </a:rPr>
              <a:t>) and apostles (</a:t>
            </a:r>
            <a:r>
              <a:rPr lang="en-US" altLang="en-US" sz="1200" b="1" dirty="0">
                <a:latin typeface="Arial" panose="020B0604020202020204" pitchFamily="34" charset="0"/>
              </a:rPr>
              <a:t>Gal. 1:11-12; 2 Pet. 1:20-21</a:t>
            </a:r>
            <a:r>
              <a:rPr lang="en-US" altLang="en-US" sz="1200" dirty="0">
                <a:latin typeface="Arial" panose="020B0604020202020204" pitchFamily="34" charset="0"/>
              </a:rPr>
              <a:t>)</a:t>
            </a:r>
          </a:p>
          <a:p>
            <a:pPr rtl="0"/>
            <a:r>
              <a:rPr lang="en-US" sz="1200" b="0" i="1" u="none" strike="noStrike" kern="1200" baseline="0" dirty="0">
                <a:solidFill>
                  <a:schemeClr val="tx1"/>
                </a:solidFill>
                <a:latin typeface="+mn-lt"/>
                <a:ea typeface="+mn-ea"/>
                <a:cs typeface="+mn-cs"/>
              </a:rPr>
              <a:t>God, who at various times and in various ways spoke in time past to the fathers by the prophets, has in these last days spoken to us by His Son, whom He has appointed heir of all things, through whom also He made the worlds;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1:1-2</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But I make known to you, brethren, that the gospel which was preached by me is not according to man. For I neither received it from man, nor was I taught it, but it came through the revelation of Jesus Christ.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Galatians 1:11-12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&gt;&gt;&gt;&gt;&gt;&gt;&gt;&gt;&gt;&gt;&gt;&gt;&gt;&gt;&gt;&gt;&gt;&gt;&gt;&gt;&gt;&gt;&gt;&gt;</a:t>
            </a:r>
            <a:endParaRPr lang="en-US" altLang="en-US" sz="1200"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t>    6. Confirmed by Miracles (</a:t>
            </a:r>
            <a:r>
              <a:rPr lang="en-US" altLang="en-US" sz="1200" b="1" dirty="0"/>
              <a:t>Heb 2:3-4</a:t>
            </a:r>
            <a:r>
              <a:rPr lang="en-US" altLang="en-US" sz="1200" dirty="0"/>
              <a:t>)</a:t>
            </a:r>
          </a:p>
          <a:p>
            <a:pPr rtl="0"/>
            <a:r>
              <a:rPr lang="en-US" sz="1200" b="0" i="1" u="none" strike="noStrike" kern="1200" baseline="0" dirty="0">
                <a:solidFill>
                  <a:schemeClr val="tx1"/>
                </a:solidFill>
                <a:latin typeface="+mn-lt"/>
                <a:ea typeface="+mn-ea"/>
                <a:cs typeface="+mn-cs"/>
              </a:rPr>
              <a:t>how shall we escape if we neglect so great a salvation, which at the first began to be spoken by the Lord, and was confirmed to us by those who heard Him, God also bearing witness both with signs and wonders, with various miracles, and gifts of the Holy Spirit, according to His own will?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2:3-4</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5</a:t>
            </a:fld>
            <a:endParaRPr lang="en-US"/>
          </a:p>
        </p:txBody>
      </p:sp>
    </p:spTree>
    <p:extLst>
      <p:ext uri="{BB962C8B-B14F-4D97-AF65-F5344CB8AC3E}">
        <p14:creationId xmlns:p14="http://schemas.microsoft.com/office/powerpoint/2010/main" val="19817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    1. “For the word of God is living”</a:t>
            </a:r>
          </a:p>
          <a:p>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6</a:t>
            </a:fld>
            <a:endParaRPr lang="en-US"/>
          </a:p>
        </p:txBody>
      </p:sp>
    </p:spTree>
    <p:extLst>
      <p:ext uri="{BB962C8B-B14F-4D97-AF65-F5344CB8AC3E}">
        <p14:creationId xmlns:p14="http://schemas.microsoft.com/office/powerpoint/2010/main" val="4071146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dirty="0"/>
              <a:t>    1. Word of God Is Living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    2. Unlike word of man, which becomes outdated and irrelevant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u="none" dirty="0">
                <a:latin typeface="Arial" panose="020B0604020202020204" pitchFamily="34" charset="0"/>
              </a:rPr>
              <a: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    3. “Living” – perpetual and continually living – presently authoritative, binding, effective (</a:t>
            </a:r>
            <a:r>
              <a:rPr lang="en-US" altLang="en-US" sz="1200" b="1" dirty="0">
                <a:latin typeface="Arial" panose="020B0604020202020204" pitchFamily="34" charset="0"/>
              </a:rPr>
              <a:t>Acts 7:38; 1 Pet 1:23; John 6:63</a:t>
            </a:r>
            <a:r>
              <a:rPr lang="en-US" altLang="en-US" sz="1200" dirty="0">
                <a:latin typeface="Arial" panose="020B0604020202020204" pitchFamily="34" charset="0"/>
              </a:rPr>
              <a:t>)</a:t>
            </a:r>
          </a:p>
          <a:p>
            <a:pPr rtl="0"/>
            <a:r>
              <a:rPr lang="en-US" sz="1200" b="0" i="1" u="none" strike="noStrike" kern="1200" baseline="0" dirty="0">
                <a:solidFill>
                  <a:schemeClr val="tx1"/>
                </a:solidFill>
                <a:latin typeface="+mn-lt"/>
                <a:ea typeface="+mn-ea"/>
                <a:cs typeface="+mn-cs"/>
              </a:rPr>
              <a:t>"This is he who was in the congregation in the wilderness with the Angel who spoke to him on Mount Sinai, and with our fathers, the one who received </a:t>
            </a:r>
            <a:r>
              <a:rPr lang="en-US" sz="1200" b="1" i="1" u="none" strike="noStrike" kern="1200" baseline="0" dirty="0">
                <a:solidFill>
                  <a:schemeClr val="tx1"/>
                </a:solidFill>
                <a:latin typeface="+mn-lt"/>
                <a:ea typeface="+mn-ea"/>
                <a:cs typeface="+mn-cs"/>
              </a:rPr>
              <a:t>the living oracles </a:t>
            </a:r>
            <a:r>
              <a:rPr lang="en-US" sz="1200" b="0" i="1" u="none" strike="noStrike" kern="1200" baseline="0" dirty="0">
                <a:solidFill>
                  <a:schemeClr val="tx1"/>
                </a:solidFill>
                <a:latin typeface="+mn-lt"/>
                <a:ea typeface="+mn-ea"/>
                <a:cs typeface="+mn-cs"/>
              </a:rPr>
              <a:t>to give to us,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7:38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a:t>
            </a:r>
          </a:p>
          <a:p>
            <a:pPr rtl="0"/>
            <a:r>
              <a:rPr lang="en-US" sz="1200" b="0" i="1" u="none" strike="noStrike" kern="1200" baseline="0" dirty="0">
                <a:solidFill>
                  <a:schemeClr val="tx1"/>
                </a:solidFill>
                <a:latin typeface="+mn-lt"/>
                <a:ea typeface="+mn-ea"/>
                <a:cs typeface="+mn-cs"/>
              </a:rPr>
              <a:t>having been born again, not of corruptible seed but incorruptible, through </a:t>
            </a:r>
            <a:r>
              <a:rPr lang="en-US" sz="1200" b="1" i="1" u="none" strike="noStrike" kern="1200" baseline="0" dirty="0">
                <a:solidFill>
                  <a:schemeClr val="tx1"/>
                </a:solidFill>
                <a:latin typeface="+mn-lt"/>
                <a:ea typeface="+mn-ea"/>
                <a:cs typeface="+mn-cs"/>
              </a:rPr>
              <a:t>the word of God which lives and abides</a:t>
            </a:r>
            <a:r>
              <a:rPr lang="en-US" sz="1200" b="0" i="1" u="none" strike="noStrike" kern="1200" baseline="0" dirty="0">
                <a:solidFill>
                  <a:schemeClr val="tx1"/>
                </a:solidFill>
                <a:latin typeface="+mn-lt"/>
                <a:ea typeface="+mn-ea"/>
                <a:cs typeface="+mn-cs"/>
              </a:rPr>
              <a:t> forever,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1:23</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&gt;&gt;&gt;&gt;&gt;&gt;&gt;&gt;&gt;&gt;&gt;&gt;&gt;&gt;&gt;&gt;&gt;&gt;&gt;&gt;&gt;</a:t>
            </a:r>
          </a:p>
          <a:p>
            <a:pPr rtl="0"/>
            <a:r>
              <a:rPr lang="en-US" sz="1200" b="0" i="1" u="none" strike="noStrike" kern="1200" baseline="0" dirty="0">
                <a:solidFill>
                  <a:schemeClr val="tx1"/>
                </a:solidFill>
                <a:latin typeface="+mn-lt"/>
                <a:ea typeface="+mn-ea"/>
                <a:cs typeface="+mn-cs"/>
              </a:rPr>
              <a:t>It is the Spirit who gives life; the flesh profits nothing. </a:t>
            </a:r>
            <a:r>
              <a:rPr lang="en-US" sz="1200" b="1" i="1" u="none" strike="noStrike" kern="1200" baseline="0" dirty="0">
                <a:solidFill>
                  <a:schemeClr val="tx1"/>
                </a:solidFill>
                <a:latin typeface="+mn-lt"/>
                <a:ea typeface="+mn-ea"/>
                <a:cs typeface="+mn-cs"/>
              </a:rPr>
              <a:t>The words that I speak to you are spirit, and they are life</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John 6:63</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7</a:t>
            </a:fld>
            <a:endParaRPr lang="en-US"/>
          </a:p>
        </p:txBody>
      </p:sp>
    </p:spTree>
    <p:extLst>
      <p:ext uri="{BB962C8B-B14F-4D97-AF65-F5344CB8AC3E}">
        <p14:creationId xmlns:p14="http://schemas.microsoft.com/office/powerpoint/2010/main" val="117301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    1. “Living” implies the New Testament was not just written for first century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u="none" dirty="0">
                <a:latin typeface="Arial" panose="020B0604020202020204" pitchFamily="34" charset="0"/>
              </a:rPr>
              <a:t>&gt;&gt;&gt;&gt;&gt;&gt;&gt;&gt;&gt;&gt;&gt;&gt;&gt;&gt;&gt;&gt;&gt;</a:t>
            </a:r>
          </a:p>
          <a:p>
            <a:pPr eaLnBrk="1" hangingPunct="1">
              <a:buFontTx/>
              <a:buNone/>
            </a:pPr>
            <a:r>
              <a:rPr lang="en-US" altLang="en-US" sz="1200" b="0" dirty="0">
                <a:latin typeface="Arial" panose="020B0604020202020204" pitchFamily="34" charset="0"/>
              </a:rPr>
              <a:t>    2. </a:t>
            </a:r>
            <a:r>
              <a:rPr lang="en-US" altLang="en-US" sz="1200" b="1" dirty="0">
                <a:latin typeface="Arial" panose="020B0604020202020204" pitchFamily="34" charset="0"/>
              </a:rPr>
              <a:t>Jude 3</a:t>
            </a:r>
            <a:r>
              <a:rPr lang="en-US" altLang="en-US" sz="1200" dirty="0">
                <a:latin typeface="Arial" panose="020B0604020202020204" pitchFamily="34" charset="0"/>
              </a:rPr>
              <a:t> – note: “once” = once for all time (cf. </a:t>
            </a:r>
            <a:r>
              <a:rPr lang="en-US" altLang="en-US" sz="1200" b="1" dirty="0">
                <a:latin typeface="Arial" panose="020B0604020202020204" pitchFamily="34" charset="0"/>
              </a:rPr>
              <a:t>Heb. 9:26, 28</a:t>
            </a:r>
            <a:r>
              <a:rPr lang="en-US" altLang="en-US" sz="1200" dirty="0">
                <a:latin typeface="Arial" panose="020B0604020202020204" pitchFamily="34" charset="0"/>
              </a:rPr>
              <a:t>)</a:t>
            </a:r>
          </a:p>
          <a:p>
            <a:pPr rtl="0"/>
            <a:r>
              <a:rPr lang="en-US" sz="1200" b="0" i="0" u="none" strike="noStrike" kern="1200" baseline="0" dirty="0">
                <a:solidFill>
                  <a:schemeClr val="tx1"/>
                </a:solidFill>
                <a:latin typeface="+mn-lt"/>
                <a:ea typeface="+mn-ea"/>
                <a:cs typeface="+mn-cs"/>
              </a:rPr>
              <a:t>Beloved, while I was very diligent to write to you concerning our common salvation, I found it necessary to write to you exhorting you to contend earnestly for </a:t>
            </a:r>
            <a:r>
              <a:rPr lang="en-US" sz="1200" b="1" i="0" u="none" strike="noStrike" kern="1200" baseline="0" dirty="0">
                <a:solidFill>
                  <a:schemeClr val="tx1"/>
                </a:solidFill>
                <a:latin typeface="+mn-lt"/>
                <a:ea typeface="+mn-ea"/>
                <a:cs typeface="+mn-cs"/>
              </a:rPr>
              <a:t>the faith</a:t>
            </a:r>
            <a:r>
              <a:rPr lang="en-US" sz="1200" b="0" i="0" u="none" strike="noStrike" kern="1200" baseline="0" dirty="0">
                <a:solidFill>
                  <a:schemeClr val="tx1"/>
                </a:solidFill>
                <a:latin typeface="+mn-lt"/>
                <a:ea typeface="+mn-ea"/>
                <a:cs typeface="+mn-cs"/>
              </a:rPr>
              <a:t> which was </a:t>
            </a:r>
            <a:r>
              <a:rPr lang="en-US" sz="1200" b="1" i="0" u="none" strike="noStrike" kern="1200" baseline="0" dirty="0">
                <a:solidFill>
                  <a:schemeClr val="tx1"/>
                </a:solidFill>
                <a:latin typeface="+mn-lt"/>
                <a:ea typeface="+mn-ea"/>
                <a:cs typeface="+mn-cs"/>
              </a:rPr>
              <a:t>once for all delivered to the saints</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Jude 1:3</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He then would have had to suffer often since the foundation of the world; but now, </a:t>
            </a:r>
            <a:r>
              <a:rPr lang="en-US" sz="1200" b="1" i="1" u="none" strike="noStrike" kern="1200" baseline="0" dirty="0">
                <a:solidFill>
                  <a:schemeClr val="tx1"/>
                </a:solidFill>
                <a:latin typeface="+mn-lt"/>
                <a:ea typeface="+mn-ea"/>
                <a:cs typeface="+mn-cs"/>
              </a:rPr>
              <a:t>once at the end of the ages</a:t>
            </a:r>
            <a:r>
              <a:rPr lang="en-US" sz="1200" b="0" i="1" u="none" strike="noStrike" kern="1200" baseline="0" dirty="0">
                <a:solidFill>
                  <a:schemeClr val="tx1"/>
                </a:solidFill>
                <a:latin typeface="+mn-lt"/>
                <a:ea typeface="+mn-ea"/>
                <a:cs typeface="+mn-cs"/>
              </a:rPr>
              <a:t>, He has appeared to put away sin by the sacrifice of Himself.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Hebrews 9:26</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so Christ was </a:t>
            </a:r>
            <a:r>
              <a:rPr lang="en-US" sz="1200" b="1" i="0" u="none" strike="noStrike" kern="1200" baseline="0" dirty="0">
                <a:solidFill>
                  <a:schemeClr val="tx1"/>
                </a:solidFill>
                <a:latin typeface="+mn-lt"/>
                <a:ea typeface="+mn-ea"/>
                <a:cs typeface="+mn-cs"/>
              </a:rPr>
              <a:t>offered once to bear the sins of many</a:t>
            </a:r>
            <a:r>
              <a:rPr lang="en-US" sz="1200" b="0" i="0" u="none" strike="noStrike" kern="1200" baseline="0" dirty="0">
                <a:solidFill>
                  <a:schemeClr val="tx1"/>
                </a:solidFill>
                <a:latin typeface="+mn-lt"/>
                <a:ea typeface="+mn-ea"/>
                <a:cs typeface="+mn-cs"/>
              </a:rPr>
              <a:t>. To those who eagerly wait for Him He will appear a second time, apart from sin, for salvation. (</a:t>
            </a:r>
            <a:r>
              <a:rPr lang="en-US" sz="1200" b="1" i="0" u="none" strike="noStrike" kern="1200" baseline="0" dirty="0">
                <a:solidFill>
                  <a:schemeClr val="tx1"/>
                </a:solidFill>
                <a:latin typeface="+mn-lt"/>
                <a:ea typeface="+mn-ea"/>
                <a:cs typeface="+mn-cs"/>
              </a:rPr>
              <a:t>Hebrews 9:28</a:t>
            </a:r>
            <a:r>
              <a:rPr lang="en-US" sz="1200" b="0" i="0" u="none" strike="noStrike" kern="1200" baseline="0" dirty="0">
                <a:solidFill>
                  <a:schemeClr val="tx1"/>
                </a:solidFill>
                <a:latin typeface="+mn-lt"/>
                <a:ea typeface="+mn-ea"/>
                <a:cs typeface="+mn-cs"/>
              </a:rPr>
              <a:t>)</a:t>
            </a:r>
            <a:endParaRPr lang="en-US" altLang="en-US" sz="1200" dirty="0">
              <a:latin typeface="Arial" panose="020B0604020202020204" pitchFamily="34" charset="0"/>
            </a:endParaRPr>
          </a:p>
          <a:p>
            <a:pPr eaLnBrk="1" hangingPunct="1">
              <a:buFontTx/>
              <a:buNone/>
            </a:pPr>
            <a:r>
              <a:rPr lang="en-US" altLang="en-US" sz="1200" dirty="0">
                <a:latin typeface="Arial" panose="020B0604020202020204" pitchFamily="34" charset="0"/>
              </a:rPr>
              <a:t>&gt;&gt;&gt;&gt;&gt;&gt;&gt;&gt;&gt;&gt;&gt;&gt;&gt;&gt;&gt;&gt;&gt;&gt;</a:t>
            </a:r>
          </a:p>
          <a:p>
            <a:pPr eaLnBrk="1" hangingPunct="1">
              <a:buFontTx/>
              <a:buNone/>
            </a:pPr>
            <a:r>
              <a:rPr lang="en-US" altLang="en-US" sz="1200" b="0" dirty="0">
                <a:latin typeface="Arial" panose="020B0604020202020204" pitchFamily="34" charset="0"/>
              </a:rPr>
              <a:t>    3. </a:t>
            </a:r>
            <a:r>
              <a:rPr lang="en-US" altLang="en-US" sz="1200" b="1" dirty="0">
                <a:latin typeface="Arial" panose="020B0604020202020204" pitchFamily="34" charset="0"/>
              </a:rPr>
              <a:t>Eph. 4:4-6 </a:t>
            </a:r>
            <a:r>
              <a:rPr lang="en-US" altLang="en-US" sz="1200" dirty="0">
                <a:latin typeface="Arial" panose="020B0604020202020204" pitchFamily="34" charset="0"/>
              </a:rPr>
              <a:t>– one faith</a:t>
            </a:r>
          </a:p>
          <a:p>
            <a:pPr rtl="0"/>
            <a:r>
              <a:rPr lang="en-US" sz="1200" b="0" i="1" u="none" strike="noStrike" kern="1200" baseline="0" dirty="0">
                <a:solidFill>
                  <a:schemeClr val="tx1"/>
                </a:solidFill>
                <a:latin typeface="+mn-lt"/>
                <a:ea typeface="+mn-ea"/>
                <a:cs typeface="+mn-cs"/>
              </a:rPr>
              <a:t>There is one body and one Spirit, just as you were called in one hope of your calling; one Lord, </a:t>
            </a:r>
            <a:r>
              <a:rPr lang="en-US" sz="1200" b="1" i="1" u="none" strike="noStrike" kern="1200" baseline="0" dirty="0">
                <a:solidFill>
                  <a:schemeClr val="tx1"/>
                </a:solidFill>
                <a:latin typeface="+mn-lt"/>
                <a:ea typeface="+mn-ea"/>
                <a:cs typeface="+mn-cs"/>
              </a:rPr>
              <a:t>one faith</a:t>
            </a:r>
            <a:r>
              <a:rPr lang="en-US" sz="1200" b="0" i="1" u="none" strike="noStrike" kern="1200" baseline="0" dirty="0">
                <a:solidFill>
                  <a:schemeClr val="tx1"/>
                </a:solidFill>
                <a:latin typeface="+mn-lt"/>
                <a:ea typeface="+mn-ea"/>
                <a:cs typeface="+mn-cs"/>
              </a:rPr>
              <a:t>, one baptism; one God and Father of all, who is above all, and through all, and in you all.</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Ephesians 4:4-6</a:t>
            </a:r>
            <a:r>
              <a:rPr lang="en-US" sz="1200" b="0" i="0" u="none" strike="noStrike" kern="1200" baseline="0" dirty="0">
                <a:solidFill>
                  <a:schemeClr val="tx1"/>
                </a:solidFill>
                <a:latin typeface="+mn-lt"/>
                <a:ea typeface="+mn-ea"/>
                <a:cs typeface="+mn-cs"/>
              </a:rPr>
              <a:t>)</a:t>
            </a:r>
            <a:endParaRPr lang="en-US" altLang="en-US" sz="1200" dirty="0">
              <a:latin typeface="Arial" panose="020B0604020202020204" pitchFamily="34" charset="0"/>
            </a:endParaRPr>
          </a:p>
          <a:p>
            <a:pPr eaLnBrk="1" hangingPunct="1">
              <a:buFontTx/>
              <a:buNone/>
            </a:pPr>
            <a:r>
              <a:rPr lang="en-US" altLang="en-US" sz="1200" dirty="0">
                <a:latin typeface="Arial" panose="020B0604020202020204" pitchFamily="34" charset="0"/>
              </a:rPr>
              <a:t>&gt;&gt;&gt;&gt;&gt;&gt;&gt;&gt;&gt;&gt;&gt;&gt;&gt;&gt;&gt;&gt;&gt;&gt;</a:t>
            </a:r>
          </a:p>
          <a:p>
            <a:pPr eaLnBrk="1" hangingPunct="1">
              <a:buFontTx/>
              <a:buNone/>
            </a:pPr>
            <a:r>
              <a:rPr lang="en-US" altLang="en-US" sz="1200" dirty="0">
                <a:latin typeface="Arial" panose="020B0604020202020204" pitchFamily="34" charset="0"/>
              </a:rPr>
              <a:t>    4. New Testament is complete (</a:t>
            </a:r>
            <a:r>
              <a:rPr lang="en-US" altLang="en-US" sz="1200" b="1" dirty="0">
                <a:latin typeface="Arial" panose="020B0604020202020204" pitchFamily="34" charset="0"/>
              </a:rPr>
              <a:t>2 Pet. 1:3; 2 Tim. 3:16-17</a:t>
            </a:r>
            <a:r>
              <a:rPr lang="en-US" altLang="en-US" sz="1200" dirty="0">
                <a:latin typeface="Arial" panose="020B0604020202020204" pitchFamily="34" charset="0"/>
              </a:rPr>
              <a:t>)</a:t>
            </a:r>
            <a:endParaRPr lang="en-US" altLang="en-US" sz="1200" u="sng" dirty="0">
              <a:latin typeface="Arial" panose="020B0604020202020204" pitchFamily="34" charset="0"/>
            </a:endParaRPr>
          </a:p>
          <a:p>
            <a:pPr rtl="0"/>
            <a:r>
              <a:rPr lang="en-US" sz="1200" b="0" i="1" u="none" strike="noStrike" kern="1200" baseline="0" dirty="0">
                <a:solidFill>
                  <a:schemeClr val="tx1"/>
                </a:solidFill>
                <a:latin typeface="+mn-lt"/>
                <a:ea typeface="+mn-ea"/>
                <a:cs typeface="+mn-cs"/>
              </a:rPr>
              <a:t>as His divine power has given to us all things that pertain to life and godliness, through the knowledge of Him who called us by glory and virtue,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Peter 1:3</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All Scripture is given by inspiration of God, and is profitable for doctrine, for reproof, for correction, for instruction in righteousness, that the man of God may be complete, thoroughly equipped for every good work.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Timothy 3:16-17</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8</a:t>
            </a:fld>
            <a:endParaRPr lang="en-US"/>
          </a:p>
        </p:txBody>
      </p:sp>
    </p:spTree>
    <p:extLst>
      <p:ext uri="{BB962C8B-B14F-4D97-AF65-F5344CB8AC3E}">
        <p14:creationId xmlns:p14="http://schemas.microsoft.com/office/powerpoint/2010/main" val="2741573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    1. “Living” implies that God preserves His word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u="none" dirty="0">
                <a:latin typeface="Arial" panose="020B0604020202020204" pitchFamily="34" charset="0"/>
              </a:rPr>
              <a:t>&gt;&gt;&gt;&gt;&gt;&gt;&gt;&gt;&gt;&gt;&gt;&gt;&gt;&gt;&gt;&gt;&gt;&gt;&gt;</a:t>
            </a:r>
          </a:p>
          <a:p>
            <a:pPr eaLnBrk="1" hangingPunct="1">
              <a:buFontTx/>
              <a:buNone/>
            </a:pPr>
            <a:r>
              <a:rPr lang="en-US" altLang="en-US" sz="1200" dirty="0">
                <a:latin typeface="Arial" panose="020B0604020202020204" pitchFamily="34" charset="0"/>
              </a:rPr>
              <a:t>    2. Some teach Bible has been corrupted through the years</a:t>
            </a:r>
          </a:p>
          <a:p>
            <a:pPr eaLnBrk="1" hangingPunct="1">
              <a:buFontTx/>
              <a:buNone/>
            </a:pPr>
            <a:r>
              <a:rPr lang="en-US" altLang="en-US" sz="1200" dirty="0">
                <a:latin typeface="Arial" panose="020B0604020202020204" pitchFamily="34" charset="0"/>
              </a:rPr>
              <a:t>&gt;&gt;&gt;&gt;&gt;&gt;&gt;&gt;&gt;&gt;&gt;&gt;&gt;&gt;&gt;&gt;&gt;&gt;&gt;</a:t>
            </a:r>
          </a:p>
          <a:p>
            <a:pPr eaLnBrk="1" hangingPunct="1">
              <a:buFontTx/>
              <a:buNone/>
            </a:pPr>
            <a:r>
              <a:rPr lang="en-US" altLang="en-US" sz="1200" dirty="0">
                <a:latin typeface="Arial" panose="020B0604020202020204" pitchFamily="34" charset="0"/>
              </a:rPr>
              <a:t>    3. Ancient manuscripts prove that the Bible text has not been corrupted over time</a:t>
            </a:r>
          </a:p>
          <a:p>
            <a:pPr eaLnBrk="1" hangingPunct="1">
              <a:buFontTx/>
              <a:buNone/>
            </a:pPr>
            <a:r>
              <a:rPr lang="en-US" altLang="en-US" sz="1200" dirty="0">
                <a:latin typeface="Arial" panose="020B0604020202020204" pitchFamily="34" charset="0"/>
              </a:rPr>
              <a:t>&gt;&gt;&gt;&gt;&gt;&gt;&gt;&gt;&gt;&gt;&gt;&gt;&gt;&gt;&gt;&gt;&gt;&gt;&gt;</a:t>
            </a:r>
          </a:p>
          <a:p>
            <a:pPr rtl="0"/>
            <a:r>
              <a:rPr lang="en-US" altLang="en-US" sz="1200" dirty="0">
                <a:latin typeface="Arial" panose="020B0604020202020204" pitchFamily="34" charset="0"/>
              </a:rPr>
              <a:t>    4. </a:t>
            </a:r>
            <a:r>
              <a:rPr lang="en-US" altLang="en-US" sz="1200" b="1" dirty="0"/>
              <a:t>Matt. 24:35</a:t>
            </a:r>
            <a:br>
              <a:rPr lang="en-US" altLang="en-US" sz="1200" b="0" dirty="0"/>
            </a:br>
            <a:r>
              <a:rPr lang="en-US" sz="1200" b="0" i="1" u="none" strike="noStrike" kern="1200" baseline="0" dirty="0">
                <a:solidFill>
                  <a:schemeClr val="tx1"/>
                </a:solidFill>
                <a:latin typeface="+mn-lt"/>
                <a:ea typeface="+mn-ea"/>
                <a:cs typeface="+mn-cs"/>
              </a:rPr>
              <a:t>Heaven and earth will pass away, but My words will by no means pass away.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Matthew 24:35</a:t>
            </a:r>
            <a:r>
              <a:rPr lang="en-US" sz="1200" b="0" i="0" u="none" strike="noStrike" kern="1200" baseline="0" dirty="0">
                <a:solidFill>
                  <a:schemeClr val="tx1"/>
                </a:solidFill>
                <a:latin typeface="+mn-lt"/>
                <a:ea typeface="+mn-ea"/>
                <a:cs typeface="+mn-cs"/>
              </a:rPr>
              <a:t>)</a:t>
            </a:r>
            <a:endParaRPr lang="en-US" altLang="en-US"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dirty="0"/>
              <a:t>&gt;&gt;&gt;&gt;&gt;&gt;&gt;&gt;&gt;&gt;&gt;&gt;&gt;&gt;&gt;&gt;&gt;&gt;&gt;</a:t>
            </a:r>
            <a:endParaRPr lang="en-US" altLang="en-US" sz="1200" b="1" dirty="0"/>
          </a:p>
          <a:p>
            <a:pPr eaLnBrk="1" hangingPunct="1">
              <a:buFontTx/>
              <a:buNone/>
            </a:pPr>
            <a:r>
              <a:rPr lang="en-US" altLang="en-US" sz="1200" dirty="0">
                <a:latin typeface="Arial" panose="020B0604020202020204" pitchFamily="34" charset="0"/>
              </a:rPr>
              <a:t>    5. </a:t>
            </a:r>
            <a:r>
              <a:rPr lang="en-US" altLang="en-US" sz="1200" b="1" dirty="0"/>
              <a:t>1 Pet. 1:23-25</a:t>
            </a:r>
            <a:endParaRPr lang="en-US" altLang="en-US" sz="1200" b="1" dirty="0">
              <a:latin typeface="Arial" panose="020B0604020202020204" pitchFamily="34" charset="0"/>
            </a:endParaRPr>
          </a:p>
          <a:p>
            <a:pPr rtl="0"/>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1:23-25</a:t>
            </a:r>
            <a:r>
              <a:rPr lang="en-US" sz="1200" b="0" i="0" u="none" strike="noStrike" kern="1200" baseline="0" dirty="0">
                <a:solidFill>
                  <a:schemeClr val="tx1"/>
                </a:solidFill>
                <a:latin typeface="+mn-lt"/>
                <a:ea typeface="+mn-ea"/>
                <a:cs typeface="+mn-cs"/>
              </a:rPr>
              <a:t>)</a:t>
            </a:r>
            <a:r>
              <a:rPr lang="en-US" sz="1200" b="0" i="1" u="none" strike="noStrike" kern="1200" baseline="0" dirty="0">
                <a:solidFill>
                  <a:schemeClr val="tx1"/>
                </a:solidFill>
                <a:latin typeface="+mn-lt"/>
                <a:ea typeface="+mn-ea"/>
                <a:cs typeface="+mn-cs"/>
              </a:rPr>
              <a:t> having been born again, not of corruptible seed but incorruptible, through </a:t>
            </a:r>
            <a:r>
              <a:rPr lang="en-US" sz="1200" b="0" i="1" u="sng" strike="noStrike" kern="1200" baseline="0" dirty="0">
                <a:solidFill>
                  <a:schemeClr val="tx1"/>
                </a:solidFill>
                <a:latin typeface="+mn-lt"/>
                <a:ea typeface="+mn-ea"/>
                <a:cs typeface="+mn-cs"/>
              </a:rPr>
              <a:t>the word of God which lives and abides forever</a:t>
            </a:r>
            <a:r>
              <a:rPr lang="en-US" sz="1200" b="0" i="1" u="none" strike="noStrike" kern="1200" baseline="0" dirty="0">
                <a:solidFill>
                  <a:schemeClr val="tx1"/>
                </a:solidFill>
                <a:latin typeface="+mn-lt"/>
                <a:ea typeface="+mn-ea"/>
                <a:cs typeface="+mn-cs"/>
              </a:rPr>
              <a:t>, because "ALL FLESH IS AS GRASS, AND ALL THE GLORY OF MAN AS THE FLOWER OF THE GRASS. THE GRASS WITHERS, AND ITS FLOWER FALLS AWAY, BUT </a:t>
            </a:r>
            <a:r>
              <a:rPr lang="en-US" sz="1200" b="0" i="1" u="sng" strike="noStrike" kern="1200" baseline="0" dirty="0">
                <a:solidFill>
                  <a:schemeClr val="tx1"/>
                </a:solidFill>
                <a:latin typeface="+mn-lt"/>
                <a:ea typeface="+mn-ea"/>
                <a:cs typeface="+mn-cs"/>
              </a:rPr>
              <a:t>THE WORD OF THE LORD ENDURES </a:t>
            </a:r>
            <a:r>
              <a:rPr lang="en-US" sz="1200" b="0" i="1" u="none" strike="noStrike" kern="1200" baseline="0" dirty="0">
                <a:solidFill>
                  <a:schemeClr val="tx1"/>
                </a:solidFill>
                <a:latin typeface="+mn-lt"/>
                <a:ea typeface="+mn-ea"/>
                <a:cs typeface="+mn-cs"/>
              </a:rPr>
              <a:t>FOREVER." Now this is the word which by the gospel was preached to you. </a:t>
            </a:r>
            <a:endParaRPr lang="en-US" sz="1200" b="0" i="0" u="none" strike="noStrike" kern="1200" baseline="0" dirty="0">
              <a:solidFill>
                <a:schemeClr val="tx1"/>
              </a:solidFill>
              <a:latin typeface="+mn-lt"/>
              <a:ea typeface="+mn-ea"/>
              <a:cs typeface="+mn-cs"/>
            </a:endParaRP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9</a:t>
            </a:fld>
            <a:endParaRPr lang="en-US"/>
          </a:p>
        </p:txBody>
      </p:sp>
    </p:spTree>
    <p:extLst>
      <p:ext uri="{BB962C8B-B14F-4D97-AF65-F5344CB8AC3E}">
        <p14:creationId xmlns:p14="http://schemas.microsoft.com/office/powerpoint/2010/main" val="2270911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110000"/>
              </a:lnSpc>
              <a:buFontTx/>
              <a:buNone/>
            </a:pPr>
            <a:r>
              <a:rPr lang="en-US" altLang="en-US" sz="1200" dirty="0">
                <a:latin typeface="Arial" panose="020B0604020202020204" pitchFamily="34" charset="0"/>
              </a:rPr>
              <a:t>    1. “For the word of God is … active”</a:t>
            </a:r>
            <a:endParaRPr lang="en-US" dirty="0"/>
          </a:p>
        </p:txBody>
      </p:sp>
      <p:sp>
        <p:nvSpPr>
          <p:cNvPr id="4" name="Slide Number Placeholder 3"/>
          <p:cNvSpPr>
            <a:spLocks noGrp="1"/>
          </p:cNvSpPr>
          <p:nvPr>
            <p:ph type="sldNum" sz="quarter" idx="10"/>
          </p:nvPr>
        </p:nvSpPr>
        <p:spPr/>
        <p:txBody>
          <a:bodyPr/>
          <a:lstStyle/>
          <a:p>
            <a:fld id="{9B36ED62-E1A8-4945-ACC7-E1184948D0DA}" type="slidenum">
              <a:rPr lang="en-US" smtClean="0"/>
              <a:t>10</a:t>
            </a:fld>
            <a:endParaRPr lang="en-US"/>
          </a:p>
        </p:txBody>
      </p:sp>
    </p:spTree>
    <p:extLst>
      <p:ext uri="{BB962C8B-B14F-4D97-AF65-F5344CB8AC3E}">
        <p14:creationId xmlns:p14="http://schemas.microsoft.com/office/powerpoint/2010/main" val="2859461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858E4CD-8480-43F4-94D2-4163CD6116C8}" type="slidenum">
              <a:rPr lang="en-US" altLang="en-US" smtClean="0"/>
              <a:pPr/>
              <a:t>‹#›</a:t>
            </a:fld>
            <a:endParaRPr lang="en-US" altLang="en-US"/>
          </a:p>
        </p:txBody>
      </p:sp>
    </p:spTree>
    <p:extLst>
      <p:ext uri="{BB962C8B-B14F-4D97-AF65-F5344CB8AC3E}">
        <p14:creationId xmlns:p14="http://schemas.microsoft.com/office/powerpoint/2010/main" val="2259486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D6BBBCC-2FC9-4128-89C4-7C75AB181883}" type="slidenum">
              <a:rPr lang="en-US" altLang="en-US" smtClean="0"/>
              <a:pPr/>
              <a:t>‹#›</a:t>
            </a:fld>
            <a:endParaRPr lang="en-US" altLang="en-US"/>
          </a:p>
        </p:txBody>
      </p:sp>
    </p:spTree>
    <p:extLst>
      <p:ext uri="{BB962C8B-B14F-4D97-AF65-F5344CB8AC3E}">
        <p14:creationId xmlns:p14="http://schemas.microsoft.com/office/powerpoint/2010/main" val="224581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8B1A887-41E0-4C29-9DF2-DE4F527AE206}" type="slidenum">
              <a:rPr lang="en-US" altLang="en-US" smtClean="0"/>
              <a:pPr/>
              <a:t>‹#›</a:t>
            </a:fld>
            <a:endParaRPr lang="en-US" altLang="en-US"/>
          </a:p>
        </p:txBody>
      </p:sp>
    </p:spTree>
    <p:extLst>
      <p:ext uri="{BB962C8B-B14F-4D97-AF65-F5344CB8AC3E}">
        <p14:creationId xmlns:p14="http://schemas.microsoft.com/office/powerpoint/2010/main" val="2024795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58CD61F-F39C-4BBF-85C0-05D2988D9BB0}" type="slidenum">
              <a:rPr lang="en-US" altLang="en-US" smtClean="0"/>
              <a:pPr/>
              <a:t>‹#›</a:t>
            </a:fld>
            <a:endParaRPr lang="en-US" altLang="en-US"/>
          </a:p>
        </p:txBody>
      </p:sp>
    </p:spTree>
    <p:extLst>
      <p:ext uri="{BB962C8B-B14F-4D97-AF65-F5344CB8AC3E}">
        <p14:creationId xmlns:p14="http://schemas.microsoft.com/office/powerpoint/2010/main" val="274311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CDA4A92-74D1-4AAA-8F83-6712CE88F21E}" type="slidenum">
              <a:rPr lang="en-US" altLang="en-US" smtClean="0"/>
              <a:pPr/>
              <a:t>‹#›</a:t>
            </a:fld>
            <a:endParaRPr lang="en-US" altLang="en-US"/>
          </a:p>
        </p:txBody>
      </p:sp>
    </p:spTree>
    <p:extLst>
      <p:ext uri="{BB962C8B-B14F-4D97-AF65-F5344CB8AC3E}">
        <p14:creationId xmlns:p14="http://schemas.microsoft.com/office/powerpoint/2010/main" val="4024431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30E1C40-21B9-4D87-9548-B592694F83AB}" type="slidenum">
              <a:rPr lang="en-US" altLang="en-US" smtClean="0"/>
              <a:pPr/>
              <a:t>‹#›</a:t>
            </a:fld>
            <a:endParaRPr lang="en-US" altLang="en-US"/>
          </a:p>
        </p:txBody>
      </p:sp>
    </p:spTree>
    <p:extLst>
      <p:ext uri="{BB962C8B-B14F-4D97-AF65-F5344CB8AC3E}">
        <p14:creationId xmlns:p14="http://schemas.microsoft.com/office/powerpoint/2010/main" val="1598201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B985D6C1-2562-4ECC-8CD6-301B72855ED5}" type="slidenum">
              <a:rPr lang="en-US" altLang="en-US" smtClean="0"/>
              <a:pPr/>
              <a:t>‹#›</a:t>
            </a:fld>
            <a:endParaRPr lang="en-US" altLang="en-US"/>
          </a:p>
        </p:txBody>
      </p:sp>
    </p:spTree>
    <p:extLst>
      <p:ext uri="{BB962C8B-B14F-4D97-AF65-F5344CB8AC3E}">
        <p14:creationId xmlns:p14="http://schemas.microsoft.com/office/powerpoint/2010/main" val="341907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CC3A8A99-E44C-4CEF-B302-B7BBA0DFCFC0}" type="slidenum">
              <a:rPr lang="en-US" altLang="en-US" smtClean="0"/>
              <a:pPr/>
              <a:t>‹#›</a:t>
            </a:fld>
            <a:endParaRPr lang="en-US" altLang="en-US"/>
          </a:p>
        </p:txBody>
      </p:sp>
    </p:spTree>
    <p:extLst>
      <p:ext uri="{BB962C8B-B14F-4D97-AF65-F5344CB8AC3E}">
        <p14:creationId xmlns:p14="http://schemas.microsoft.com/office/powerpoint/2010/main" val="300490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B256CC6F-5B07-4E08-AFCB-3EDD41671367}" type="slidenum">
              <a:rPr lang="en-US" altLang="en-US" smtClean="0"/>
              <a:pPr/>
              <a:t>‹#›</a:t>
            </a:fld>
            <a:endParaRPr lang="en-US" altLang="en-US"/>
          </a:p>
        </p:txBody>
      </p:sp>
    </p:spTree>
    <p:extLst>
      <p:ext uri="{BB962C8B-B14F-4D97-AF65-F5344CB8AC3E}">
        <p14:creationId xmlns:p14="http://schemas.microsoft.com/office/powerpoint/2010/main" val="4287657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4272F44E-F9B8-43BF-B3EE-4A5770AA01E3}" type="slidenum">
              <a:rPr lang="en-US" altLang="en-US" smtClean="0"/>
              <a:pPr/>
              <a:t>‹#›</a:t>
            </a:fld>
            <a:endParaRPr lang="en-US" altLang="en-US"/>
          </a:p>
        </p:txBody>
      </p:sp>
    </p:spTree>
    <p:extLst>
      <p:ext uri="{BB962C8B-B14F-4D97-AF65-F5344CB8AC3E}">
        <p14:creationId xmlns:p14="http://schemas.microsoft.com/office/powerpoint/2010/main" val="886358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72D1D6E8-889E-4A4F-983E-2496ADD98AA3}" type="slidenum">
              <a:rPr lang="en-US" altLang="en-US" smtClean="0"/>
              <a:pPr/>
              <a:t>‹#›</a:t>
            </a:fld>
            <a:endParaRPr lang="en-US" altLang="en-US"/>
          </a:p>
        </p:txBody>
      </p:sp>
    </p:spTree>
    <p:extLst>
      <p:ext uri="{BB962C8B-B14F-4D97-AF65-F5344CB8AC3E}">
        <p14:creationId xmlns:p14="http://schemas.microsoft.com/office/powerpoint/2010/main" val="394514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t="-14000" b="-1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D3D8A-3485-4045-BF87-034C1EAB14EA}" type="slidenum">
              <a:rPr lang="en-US" altLang="en-US" smtClean="0"/>
              <a:pPr/>
              <a:t>‹#›</a:t>
            </a:fld>
            <a:endParaRPr lang="en-US" altLang="en-US"/>
          </a:p>
        </p:txBody>
      </p:sp>
    </p:spTree>
    <p:extLst>
      <p:ext uri="{BB962C8B-B14F-4D97-AF65-F5344CB8AC3E}">
        <p14:creationId xmlns:p14="http://schemas.microsoft.com/office/powerpoint/2010/main" val="3212072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0EA06D-AE68-4C84-9B10-7E7C8F99DB53}"/>
              </a:ext>
            </a:extLst>
          </p:cNvPr>
          <p:cNvSpPr txBox="1"/>
          <p:nvPr/>
        </p:nvSpPr>
        <p:spPr>
          <a:xfrm>
            <a:off x="2209800" y="5715000"/>
            <a:ext cx="7691401" cy="707886"/>
          </a:xfrm>
          <a:prstGeom prst="rect">
            <a:avLst/>
          </a:prstGeom>
          <a:noFill/>
        </p:spPr>
        <p:txBody>
          <a:bodyPr wrap="none" rtlCol="0">
            <a:spAutoFit/>
          </a:bodyPr>
          <a:lstStyle/>
          <a:p>
            <a:r>
              <a:rPr lang="en-US" sz="4000" dirty="0">
                <a:solidFill>
                  <a:srgbClr val="002060"/>
                </a:solidFill>
              </a:rPr>
              <a:t>Preached at Ranger Church of Christ</a:t>
            </a:r>
          </a:p>
        </p:txBody>
      </p:sp>
    </p:spTree>
    <p:extLst>
      <p:ext uri="{BB962C8B-B14F-4D97-AF65-F5344CB8AC3E}">
        <p14:creationId xmlns:p14="http://schemas.microsoft.com/office/powerpoint/2010/main" val="1431015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2" descr="C:\Documents and Settings\Owner\Application Data\Microsoft\Media Catalog\bible in hands.gif">
            <a:extLst>
              <a:ext uri="{FF2B5EF4-FFF2-40B4-BE49-F238E27FC236}">
                <a16:creationId xmlns:a16="http://schemas.microsoft.com/office/drawing/2014/main" id="{220D432B-E219-42DD-A2D4-F1C13F0495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1200" y="2438400"/>
            <a:ext cx="1676400" cy="1314450"/>
          </a:xfrm>
          <a:prstGeom prst="rect">
            <a:avLst/>
          </a:prstGeom>
          <a:noFill/>
          <a:extLst>
            <a:ext uri="{909E8E84-426E-40DD-AFC4-6F175D3DCCD1}">
              <a14:hiddenFill xmlns:a14="http://schemas.microsoft.com/office/drawing/2010/main">
                <a:solidFill>
                  <a:srgbClr val="FFFFFF"/>
                </a:solidFill>
              </a14:hiddenFill>
            </a:ext>
          </a:extLst>
        </p:spPr>
      </p:pic>
      <p:sp>
        <p:nvSpPr>
          <p:cNvPr id="94211" name="Text Box 3">
            <a:extLst>
              <a:ext uri="{FF2B5EF4-FFF2-40B4-BE49-F238E27FC236}">
                <a16:creationId xmlns:a16="http://schemas.microsoft.com/office/drawing/2014/main" id="{D62917AD-00B1-45C2-94FD-BF5720E577F8}"/>
              </a:ext>
            </a:extLst>
          </p:cNvPr>
          <p:cNvSpPr txBox="1">
            <a:spLocks noChangeArrowheads="1"/>
          </p:cNvSpPr>
          <p:nvPr/>
        </p:nvSpPr>
        <p:spPr bwMode="auto">
          <a:xfrm>
            <a:off x="609600" y="685800"/>
            <a:ext cx="109727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400" dirty="0"/>
              <a:t>The Word of God Is Living and Active</a:t>
            </a:r>
          </a:p>
        </p:txBody>
      </p:sp>
      <p:sp>
        <p:nvSpPr>
          <p:cNvPr id="94212" name="Line 4">
            <a:extLst>
              <a:ext uri="{FF2B5EF4-FFF2-40B4-BE49-F238E27FC236}">
                <a16:creationId xmlns:a16="http://schemas.microsoft.com/office/drawing/2014/main" id="{F16A758B-E767-4F12-BF10-28664DE6BF09}"/>
              </a:ext>
            </a:extLst>
          </p:cNvPr>
          <p:cNvSpPr>
            <a:spLocks noChangeShapeType="1"/>
          </p:cNvSpPr>
          <p:nvPr/>
        </p:nvSpPr>
        <p:spPr bwMode="auto">
          <a:xfrm>
            <a:off x="1524000" y="1600200"/>
            <a:ext cx="9144000" cy="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13" name="Text Box 5">
            <a:extLst>
              <a:ext uri="{FF2B5EF4-FFF2-40B4-BE49-F238E27FC236}">
                <a16:creationId xmlns:a16="http://schemas.microsoft.com/office/drawing/2014/main" id="{A8AFEF8E-2E31-4FB0-A835-5A8BBB30B6B3}"/>
              </a:ext>
            </a:extLst>
          </p:cNvPr>
          <p:cNvSpPr txBox="1">
            <a:spLocks noChangeArrowheads="1"/>
          </p:cNvSpPr>
          <p:nvPr/>
        </p:nvSpPr>
        <p:spPr bwMode="auto">
          <a:xfrm>
            <a:off x="609600" y="2931009"/>
            <a:ext cx="10972799" cy="2326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10000"/>
              </a:lnSpc>
              <a:buFontTx/>
              <a:buAutoNum type="alphaUcPeriod"/>
            </a:pPr>
            <a:r>
              <a:rPr lang="en-US" altLang="en-US" sz="4400" dirty="0">
                <a:latin typeface="Arial" panose="020B0604020202020204" pitchFamily="34" charset="0"/>
              </a:rPr>
              <a:t>“For the word of God is living”</a:t>
            </a:r>
          </a:p>
          <a:p>
            <a:pPr eaLnBrk="1" hangingPunct="1">
              <a:lnSpc>
                <a:spcPct val="110000"/>
              </a:lnSpc>
              <a:buFontTx/>
              <a:buAutoNum type="alphaUcPeriod"/>
            </a:pPr>
            <a:r>
              <a:rPr lang="en-US" altLang="en-US" sz="4400" dirty="0">
                <a:latin typeface="Arial" panose="020B0604020202020204" pitchFamily="34" charset="0"/>
              </a:rPr>
              <a:t>“For the word of God”</a:t>
            </a:r>
          </a:p>
          <a:p>
            <a:pPr eaLnBrk="1" hangingPunct="1">
              <a:lnSpc>
                <a:spcPct val="110000"/>
              </a:lnSpc>
              <a:buFontTx/>
              <a:buAutoNum type="alphaUcPeriod"/>
            </a:pPr>
            <a:r>
              <a:rPr lang="en-US" altLang="en-US" sz="4400" dirty="0">
                <a:latin typeface="Arial" panose="020B0604020202020204" pitchFamily="34" charset="0"/>
              </a:rPr>
              <a:t>“For the word of God is … active”</a:t>
            </a:r>
          </a:p>
        </p:txBody>
      </p:sp>
      <p:sp>
        <p:nvSpPr>
          <p:cNvPr id="94214" name="Oval 6">
            <a:extLst>
              <a:ext uri="{FF2B5EF4-FFF2-40B4-BE49-F238E27FC236}">
                <a16:creationId xmlns:a16="http://schemas.microsoft.com/office/drawing/2014/main" id="{FF821F03-C664-4B47-8ED0-23127012B24F}"/>
              </a:ext>
            </a:extLst>
          </p:cNvPr>
          <p:cNvSpPr>
            <a:spLocks noChangeArrowheads="1"/>
          </p:cNvSpPr>
          <p:nvPr/>
        </p:nvSpPr>
        <p:spPr bwMode="auto">
          <a:xfrm>
            <a:off x="533400" y="4419600"/>
            <a:ext cx="762000" cy="838200"/>
          </a:xfrm>
          <a:prstGeom prst="ellipse">
            <a:avLst/>
          </a:prstGeom>
          <a:noFill/>
          <a:ln w="571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15" name="Text Box 11">
            <a:extLst>
              <a:ext uri="{FF2B5EF4-FFF2-40B4-BE49-F238E27FC236}">
                <a16:creationId xmlns:a16="http://schemas.microsoft.com/office/drawing/2014/main" id="{538C4D45-C4A3-4EA0-800E-85E271A0FBB1}"/>
              </a:ext>
            </a:extLst>
          </p:cNvPr>
          <p:cNvSpPr txBox="1">
            <a:spLocks noChangeArrowheads="1"/>
          </p:cNvSpPr>
          <p:nvPr/>
        </p:nvSpPr>
        <p:spPr bwMode="auto">
          <a:xfrm>
            <a:off x="3540904" y="685800"/>
            <a:ext cx="5145896" cy="769441"/>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dirty="0"/>
              <a:t>Word of God is Active</a:t>
            </a:r>
          </a:p>
        </p:txBody>
      </p:sp>
      <p:sp>
        <p:nvSpPr>
          <p:cNvPr id="98316" name="Text Box 12">
            <a:extLst>
              <a:ext uri="{FF2B5EF4-FFF2-40B4-BE49-F238E27FC236}">
                <a16:creationId xmlns:a16="http://schemas.microsoft.com/office/drawing/2014/main" id="{C63CE32D-B4A9-4F2A-9727-F538F59FE450}"/>
              </a:ext>
            </a:extLst>
          </p:cNvPr>
          <p:cNvSpPr txBox="1">
            <a:spLocks noChangeArrowheads="1"/>
          </p:cNvSpPr>
          <p:nvPr/>
        </p:nvSpPr>
        <p:spPr bwMode="auto">
          <a:xfrm>
            <a:off x="660400" y="1821359"/>
            <a:ext cx="1087216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Wingdings" panose="05000000000000000000" pitchFamily="2" charset="2"/>
              <a:buChar char="§"/>
            </a:pPr>
            <a:r>
              <a:rPr lang="en-US" altLang="en-US" sz="4400" dirty="0">
                <a:latin typeface="Arial" panose="020B0604020202020204" pitchFamily="34" charset="0"/>
              </a:rPr>
              <a:t>“Active” = active, powerful, effectual</a:t>
            </a:r>
          </a:p>
        </p:txBody>
      </p:sp>
      <p:grpSp>
        <p:nvGrpSpPr>
          <p:cNvPr id="98325" name="Group 21">
            <a:extLst>
              <a:ext uri="{FF2B5EF4-FFF2-40B4-BE49-F238E27FC236}">
                <a16:creationId xmlns:a16="http://schemas.microsoft.com/office/drawing/2014/main" id="{3C4147F5-E80F-433E-A64F-2D0F8BE6428A}"/>
              </a:ext>
            </a:extLst>
          </p:cNvPr>
          <p:cNvGrpSpPr>
            <a:grpSpLocks/>
          </p:cNvGrpSpPr>
          <p:nvPr/>
        </p:nvGrpSpPr>
        <p:grpSpPr bwMode="auto">
          <a:xfrm>
            <a:off x="609600" y="2655887"/>
            <a:ext cx="10921166" cy="3516313"/>
            <a:chOff x="432" y="1576"/>
            <a:chExt cx="6079" cy="2215"/>
          </a:xfrm>
        </p:grpSpPr>
        <p:sp>
          <p:nvSpPr>
            <p:cNvPr id="98317" name="Text Box 13">
              <a:extLst>
                <a:ext uri="{FF2B5EF4-FFF2-40B4-BE49-F238E27FC236}">
                  <a16:creationId xmlns:a16="http://schemas.microsoft.com/office/drawing/2014/main" id="{183A2256-8D54-4D8C-AB0F-449E4A092033}"/>
                </a:ext>
              </a:extLst>
            </p:cNvPr>
            <p:cNvSpPr txBox="1">
              <a:spLocks noChangeArrowheads="1"/>
            </p:cNvSpPr>
            <p:nvPr/>
          </p:nvSpPr>
          <p:spPr bwMode="auto">
            <a:xfrm>
              <a:off x="432" y="1576"/>
              <a:ext cx="6079" cy="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Tx/>
                <a:buChar char="•"/>
              </a:pPr>
              <a:r>
                <a:rPr lang="en-US" altLang="en-US" sz="4400" dirty="0">
                  <a:latin typeface="Arial" panose="020B0604020202020204" pitchFamily="34" charset="0"/>
                </a:rPr>
                <a:t>Thus, Word is active and working, able to accomplish what it is designed to do</a:t>
              </a:r>
            </a:p>
          </p:txBody>
        </p:sp>
        <p:grpSp>
          <p:nvGrpSpPr>
            <p:cNvPr id="98324" name="Group 20">
              <a:extLst>
                <a:ext uri="{FF2B5EF4-FFF2-40B4-BE49-F238E27FC236}">
                  <a16:creationId xmlns:a16="http://schemas.microsoft.com/office/drawing/2014/main" id="{411FFE22-ED42-4673-950E-B385657597B3}"/>
                </a:ext>
              </a:extLst>
            </p:cNvPr>
            <p:cNvGrpSpPr>
              <a:grpSpLocks/>
            </p:cNvGrpSpPr>
            <p:nvPr/>
          </p:nvGrpSpPr>
          <p:grpSpPr bwMode="auto">
            <a:xfrm>
              <a:off x="2595" y="2447"/>
              <a:ext cx="1824" cy="1344"/>
              <a:chOff x="2595" y="2447"/>
              <a:chExt cx="1824" cy="1344"/>
            </a:xfrm>
          </p:grpSpPr>
          <p:pic>
            <p:nvPicPr>
              <p:cNvPr id="98318" name="Picture 14">
                <a:extLst>
                  <a:ext uri="{FF2B5EF4-FFF2-40B4-BE49-F238E27FC236}">
                    <a16:creationId xmlns:a16="http://schemas.microsoft.com/office/drawing/2014/main" id="{D3634848-3DE8-4DF6-AB43-7D0BAE07E9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5" y="2447"/>
                <a:ext cx="1824" cy="1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8319" name="Text Box 15">
                <a:extLst>
                  <a:ext uri="{FF2B5EF4-FFF2-40B4-BE49-F238E27FC236}">
                    <a16:creationId xmlns:a16="http://schemas.microsoft.com/office/drawing/2014/main" id="{B2240027-7645-489D-B090-8F71461E0088}"/>
                  </a:ext>
                </a:extLst>
              </p:cNvPr>
              <p:cNvSpPr txBox="1">
                <a:spLocks noChangeArrowheads="1"/>
              </p:cNvSpPr>
              <p:nvPr/>
            </p:nvSpPr>
            <p:spPr bwMode="auto">
              <a:xfrm>
                <a:off x="2864" y="2639"/>
                <a:ext cx="1258" cy="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400" dirty="0"/>
                  <a:t>God’s Word</a:t>
                </a:r>
              </a:p>
            </p:txBody>
          </p:sp>
        </p:grpSp>
      </p:grpSp>
      <p:sp>
        <p:nvSpPr>
          <p:cNvPr id="98320" name="Text Box 16">
            <a:extLst>
              <a:ext uri="{FF2B5EF4-FFF2-40B4-BE49-F238E27FC236}">
                <a16:creationId xmlns:a16="http://schemas.microsoft.com/office/drawing/2014/main" id="{5C4E7B64-4F67-4417-A0C8-0E8E659AB0D5}"/>
              </a:ext>
            </a:extLst>
          </p:cNvPr>
          <p:cNvSpPr txBox="1">
            <a:spLocks noChangeArrowheads="1"/>
          </p:cNvSpPr>
          <p:nvPr/>
        </p:nvSpPr>
        <p:spPr bwMode="auto">
          <a:xfrm>
            <a:off x="633556" y="4488359"/>
            <a:ext cx="241444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b="1" dirty="0"/>
              <a:t>Isa. 55:11</a:t>
            </a:r>
          </a:p>
        </p:txBody>
      </p:sp>
      <p:sp>
        <p:nvSpPr>
          <p:cNvPr id="98321" name="Text Box 17">
            <a:extLst>
              <a:ext uri="{FF2B5EF4-FFF2-40B4-BE49-F238E27FC236}">
                <a16:creationId xmlns:a16="http://schemas.microsoft.com/office/drawing/2014/main" id="{E0E1FF03-BCDC-4B29-BE8A-898859F7472E}"/>
              </a:ext>
            </a:extLst>
          </p:cNvPr>
          <p:cNvSpPr txBox="1">
            <a:spLocks noChangeArrowheads="1"/>
          </p:cNvSpPr>
          <p:nvPr/>
        </p:nvSpPr>
        <p:spPr bwMode="auto">
          <a:xfrm>
            <a:off x="8813565" y="4488359"/>
            <a:ext cx="276883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b="1" dirty="0"/>
              <a:t> 1 Cor. 1:18</a:t>
            </a:r>
          </a:p>
        </p:txBody>
      </p:sp>
      <p:sp>
        <p:nvSpPr>
          <p:cNvPr id="4" name="TextBox 3">
            <a:extLst>
              <a:ext uri="{FF2B5EF4-FFF2-40B4-BE49-F238E27FC236}">
                <a16:creationId xmlns:a16="http://schemas.microsoft.com/office/drawing/2014/main" id="{FE976868-16C8-4B50-B8A6-05F100673AEB}"/>
              </a:ext>
            </a:extLst>
          </p:cNvPr>
          <p:cNvSpPr txBox="1"/>
          <p:nvPr/>
        </p:nvSpPr>
        <p:spPr>
          <a:xfrm>
            <a:off x="4641299" y="6012359"/>
            <a:ext cx="2978701" cy="769441"/>
          </a:xfrm>
          <a:prstGeom prst="rect">
            <a:avLst/>
          </a:prstGeom>
          <a:noFill/>
        </p:spPr>
        <p:txBody>
          <a:bodyPr wrap="none" rtlCol="0">
            <a:spAutoFit/>
          </a:bodyPr>
          <a:lstStyle/>
          <a:p>
            <a:r>
              <a:rPr lang="en-US" sz="4400" b="1" dirty="0"/>
              <a:t>1 </a:t>
            </a:r>
            <a:r>
              <a:rPr lang="en-US" sz="4400" b="1" dirty="0" err="1"/>
              <a:t>Thes</a:t>
            </a:r>
            <a:r>
              <a:rPr lang="en-US" sz="4400" b="1" dirty="0"/>
              <a:t>. 2:13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9832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832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832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20" grpId="0" build="p" autoUpdateAnimBg="0"/>
      <p:bldP spid="9832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a:extLst>
              <a:ext uri="{FF2B5EF4-FFF2-40B4-BE49-F238E27FC236}">
                <a16:creationId xmlns:a16="http://schemas.microsoft.com/office/drawing/2014/main" id="{E66105EE-E592-4D35-877B-EDCFD7A9E264}"/>
              </a:ext>
            </a:extLst>
          </p:cNvPr>
          <p:cNvSpPr txBox="1">
            <a:spLocks noChangeArrowheads="1"/>
          </p:cNvSpPr>
          <p:nvPr/>
        </p:nvSpPr>
        <p:spPr bwMode="auto">
          <a:xfrm>
            <a:off x="3108325" y="685800"/>
            <a:ext cx="5145896" cy="769441"/>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dirty="0"/>
              <a:t>Word of God is Active</a:t>
            </a:r>
          </a:p>
        </p:txBody>
      </p:sp>
      <p:sp>
        <p:nvSpPr>
          <p:cNvPr id="101379" name="Text Box 3">
            <a:extLst>
              <a:ext uri="{FF2B5EF4-FFF2-40B4-BE49-F238E27FC236}">
                <a16:creationId xmlns:a16="http://schemas.microsoft.com/office/drawing/2014/main" id="{DC22F81D-E6D4-48F1-BE41-C83143E44D5F}"/>
              </a:ext>
            </a:extLst>
          </p:cNvPr>
          <p:cNvSpPr txBox="1">
            <a:spLocks noChangeArrowheads="1"/>
          </p:cNvSpPr>
          <p:nvPr/>
        </p:nvSpPr>
        <p:spPr bwMode="auto">
          <a:xfrm>
            <a:off x="685800" y="1752600"/>
            <a:ext cx="10896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Wingdings" panose="05000000000000000000" pitchFamily="2" charset="2"/>
              <a:buChar char="§"/>
            </a:pPr>
            <a:r>
              <a:rPr lang="en-US" altLang="en-US" sz="4400" dirty="0">
                <a:latin typeface="Arial" panose="020B0604020202020204" pitchFamily="34" charset="0"/>
              </a:rPr>
              <a:t>Purpose of the Bible</a:t>
            </a:r>
          </a:p>
        </p:txBody>
      </p:sp>
      <p:sp>
        <p:nvSpPr>
          <p:cNvPr id="101390" name="Text Box 14">
            <a:extLst>
              <a:ext uri="{FF2B5EF4-FFF2-40B4-BE49-F238E27FC236}">
                <a16:creationId xmlns:a16="http://schemas.microsoft.com/office/drawing/2014/main" id="{0721385B-B693-465B-9001-FED4A46C1F87}"/>
              </a:ext>
            </a:extLst>
          </p:cNvPr>
          <p:cNvSpPr txBox="1">
            <a:spLocks noChangeArrowheads="1"/>
          </p:cNvSpPr>
          <p:nvPr/>
        </p:nvSpPr>
        <p:spPr bwMode="auto">
          <a:xfrm>
            <a:off x="685800" y="2819400"/>
            <a:ext cx="108966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Tx/>
              <a:buChar char="•"/>
            </a:pPr>
            <a:r>
              <a:rPr lang="en-US" altLang="en-US" sz="4400" dirty="0">
                <a:latin typeface="Arial" panose="020B0604020202020204" pitchFamily="34" charset="0"/>
              </a:rPr>
              <a:t>Direct us to live a godly life (</a:t>
            </a:r>
            <a:r>
              <a:rPr lang="en-US" altLang="en-US" sz="4400" b="1" dirty="0">
                <a:latin typeface="Arial" panose="020B0604020202020204" pitchFamily="34" charset="0"/>
              </a:rPr>
              <a:t>Ps. 119:105; Prov. 3:5-6</a:t>
            </a:r>
            <a:r>
              <a:rPr lang="en-US" altLang="en-US" sz="4400" dirty="0">
                <a:latin typeface="Arial" panose="020B0604020202020204" pitchFamily="34" charset="0"/>
              </a:rPr>
              <a:t>)</a:t>
            </a:r>
          </a:p>
          <a:p>
            <a:pPr eaLnBrk="1" hangingPunct="1">
              <a:buFontTx/>
              <a:buChar char="•"/>
            </a:pPr>
            <a:r>
              <a:rPr lang="en-US" altLang="en-US" sz="4400" dirty="0">
                <a:latin typeface="Arial" panose="020B0604020202020204" pitchFamily="34" charset="0"/>
              </a:rPr>
              <a:t>Bring us to salvation (</a:t>
            </a:r>
            <a:r>
              <a:rPr lang="en-US" altLang="en-US" sz="4400" b="1" dirty="0">
                <a:latin typeface="Arial" panose="020B0604020202020204" pitchFamily="34" charset="0"/>
              </a:rPr>
              <a:t>Rom. 1:16</a:t>
            </a:r>
            <a:r>
              <a:rPr lang="en-US" altLang="en-US" sz="4400" dirty="0">
                <a:latin typeface="Arial" panose="020B0604020202020204" pitchFamily="34" charset="0"/>
              </a:rPr>
              <a:t>)</a:t>
            </a:r>
          </a:p>
          <a:p>
            <a:pPr eaLnBrk="1" hangingPunct="1">
              <a:buFontTx/>
              <a:buChar char="•"/>
            </a:pPr>
            <a:r>
              <a:rPr lang="en-US" altLang="en-US" sz="4400" dirty="0">
                <a:latin typeface="Arial" panose="020B0604020202020204" pitchFamily="34" charset="0"/>
              </a:rPr>
              <a:t>Prevent sin (</a:t>
            </a:r>
            <a:r>
              <a:rPr lang="en-US" altLang="en-US" sz="4400" b="1" dirty="0">
                <a:latin typeface="Arial" panose="020B0604020202020204" pitchFamily="34" charset="0"/>
              </a:rPr>
              <a:t>Psalm 119:11; 1:1-2</a:t>
            </a:r>
            <a:r>
              <a:rPr lang="en-US" altLang="en-US" sz="4400" dirty="0">
                <a:latin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13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139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139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90"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Box 1026">
            <a:extLst>
              <a:ext uri="{FF2B5EF4-FFF2-40B4-BE49-F238E27FC236}">
                <a16:creationId xmlns:a16="http://schemas.microsoft.com/office/drawing/2014/main" id="{7A9E5ADB-7813-4F9B-88A3-87B1E529002B}"/>
              </a:ext>
            </a:extLst>
          </p:cNvPr>
          <p:cNvSpPr txBox="1">
            <a:spLocks noChangeArrowheads="1"/>
          </p:cNvSpPr>
          <p:nvPr/>
        </p:nvSpPr>
        <p:spPr bwMode="auto">
          <a:xfrm>
            <a:off x="3108325" y="685800"/>
            <a:ext cx="5145896" cy="769441"/>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dirty="0"/>
              <a:t>Word of God is Active</a:t>
            </a:r>
          </a:p>
        </p:txBody>
      </p:sp>
      <p:sp>
        <p:nvSpPr>
          <p:cNvPr id="102403" name="Text Box 1027">
            <a:extLst>
              <a:ext uri="{FF2B5EF4-FFF2-40B4-BE49-F238E27FC236}">
                <a16:creationId xmlns:a16="http://schemas.microsoft.com/office/drawing/2014/main" id="{2B3D8CA7-F810-4E0B-B3C1-7F77E40E87FC}"/>
              </a:ext>
            </a:extLst>
          </p:cNvPr>
          <p:cNvSpPr txBox="1">
            <a:spLocks noChangeArrowheads="1"/>
          </p:cNvSpPr>
          <p:nvPr/>
        </p:nvSpPr>
        <p:spPr bwMode="auto">
          <a:xfrm>
            <a:off x="685800" y="1828800"/>
            <a:ext cx="8931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Wingdings" panose="05000000000000000000" pitchFamily="2" charset="2"/>
              <a:buChar char="§"/>
            </a:pPr>
            <a:r>
              <a:rPr lang="en-US" altLang="en-US" sz="4400" dirty="0">
                <a:latin typeface="Arial" panose="020B0604020202020204" pitchFamily="34" charset="0"/>
              </a:rPr>
              <a:t>Purpose of the Bible</a:t>
            </a:r>
            <a:endParaRPr lang="en-US" altLang="en-US" sz="4400" i="1" dirty="0">
              <a:solidFill>
                <a:srgbClr val="CC0000"/>
              </a:solidFill>
              <a:latin typeface="Arial" panose="020B0604020202020204" pitchFamily="34" charset="0"/>
            </a:endParaRPr>
          </a:p>
        </p:txBody>
      </p:sp>
      <p:sp>
        <p:nvSpPr>
          <p:cNvPr id="102404" name="Text Box 1028">
            <a:extLst>
              <a:ext uri="{FF2B5EF4-FFF2-40B4-BE49-F238E27FC236}">
                <a16:creationId xmlns:a16="http://schemas.microsoft.com/office/drawing/2014/main" id="{8F4F5E2E-930D-40E0-9B13-3A5808951CCB}"/>
              </a:ext>
            </a:extLst>
          </p:cNvPr>
          <p:cNvSpPr txBox="1">
            <a:spLocks noChangeArrowheads="1"/>
          </p:cNvSpPr>
          <p:nvPr/>
        </p:nvSpPr>
        <p:spPr bwMode="auto">
          <a:xfrm>
            <a:off x="609600" y="2584371"/>
            <a:ext cx="10972800"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10000"/>
              </a:lnSpc>
              <a:buFontTx/>
              <a:buChar char="•"/>
            </a:pPr>
            <a:r>
              <a:rPr lang="en-US" altLang="en-US" sz="4400" dirty="0">
                <a:latin typeface="Arial" panose="020B0604020202020204" pitchFamily="34" charset="0"/>
              </a:rPr>
              <a:t>Correct sin in our lives (</a:t>
            </a:r>
            <a:r>
              <a:rPr lang="en-US" altLang="en-US" sz="4400" b="1" dirty="0">
                <a:latin typeface="Arial" panose="020B0604020202020204" pitchFamily="34" charset="0"/>
              </a:rPr>
              <a:t>2 Tim. 4:2; 2 Tim. 3:16-17</a:t>
            </a:r>
            <a:r>
              <a:rPr lang="en-US" altLang="en-US" sz="4400" dirty="0">
                <a:latin typeface="Arial" panose="020B0604020202020204" pitchFamily="34" charset="0"/>
              </a:rPr>
              <a:t>)</a:t>
            </a:r>
          </a:p>
          <a:p>
            <a:pPr eaLnBrk="1" hangingPunct="1">
              <a:lnSpc>
                <a:spcPct val="110000"/>
              </a:lnSpc>
              <a:buFontTx/>
              <a:buChar char="•"/>
            </a:pPr>
            <a:r>
              <a:rPr lang="en-US" altLang="en-US" sz="4400" dirty="0">
                <a:latin typeface="Arial" panose="020B0604020202020204" pitchFamily="34" charset="0"/>
              </a:rPr>
              <a:t>Develop spiritual maturity (</a:t>
            </a:r>
            <a:r>
              <a:rPr lang="en-US" altLang="en-US" sz="4400" b="1" dirty="0">
                <a:latin typeface="Arial" panose="020B0604020202020204" pitchFamily="34" charset="0"/>
              </a:rPr>
              <a:t>1 Pet. 2:2</a:t>
            </a:r>
            <a:r>
              <a:rPr lang="en-US" altLang="en-US" sz="4400" dirty="0">
                <a:latin typeface="Arial" panose="020B0604020202020204" pitchFamily="34" charset="0"/>
              </a:rPr>
              <a:t>)</a:t>
            </a:r>
          </a:p>
          <a:p>
            <a:pPr eaLnBrk="1" hangingPunct="1">
              <a:lnSpc>
                <a:spcPct val="110000"/>
              </a:lnSpc>
              <a:buFontTx/>
              <a:buChar char="•"/>
            </a:pPr>
            <a:r>
              <a:rPr lang="en-US" altLang="en-US" sz="4400" dirty="0">
                <a:latin typeface="Arial" panose="020B0604020202020204" pitchFamily="34" charset="0"/>
              </a:rPr>
              <a:t>Equip to fight our adversary (</a:t>
            </a:r>
            <a:r>
              <a:rPr lang="en-US" altLang="en-US" sz="4400" b="1" dirty="0">
                <a:latin typeface="Arial" panose="020B0604020202020204" pitchFamily="34" charset="0"/>
              </a:rPr>
              <a:t>Eph. 6:17; 2 Cor. 10:3-4</a:t>
            </a:r>
            <a:r>
              <a:rPr lang="en-US" altLang="en-US" sz="4400" dirty="0">
                <a:latin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0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0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0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4"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a:extLst>
              <a:ext uri="{FF2B5EF4-FFF2-40B4-BE49-F238E27FC236}">
                <a16:creationId xmlns:a16="http://schemas.microsoft.com/office/drawing/2014/main" id="{98083E12-7C61-4AAD-9E91-2FCBC3450E2B}"/>
              </a:ext>
            </a:extLst>
          </p:cNvPr>
          <p:cNvSpPr txBox="1">
            <a:spLocks noChangeArrowheads="1"/>
          </p:cNvSpPr>
          <p:nvPr/>
        </p:nvSpPr>
        <p:spPr bwMode="auto">
          <a:xfrm>
            <a:off x="3540904" y="685800"/>
            <a:ext cx="5145896" cy="769441"/>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dirty="0"/>
              <a:t>Word of God is Active</a:t>
            </a:r>
          </a:p>
        </p:txBody>
      </p:sp>
      <p:sp>
        <p:nvSpPr>
          <p:cNvPr id="103427" name="Text Box 3">
            <a:extLst>
              <a:ext uri="{FF2B5EF4-FFF2-40B4-BE49-F238E27FC236}">
                <a16:creationId xmlns:a16="http://schemas.microsoft.com/office/drawing/2014/main" id="{0F9B06D8-11D6-419C-B823-7B3EA97509C5}"/>
              </a:ext>
            </a:extLst>
          </p:cNvPr>
          <p:cNvSpPr txBox="1">
            <a:spLocks noChangeArrowheads="1"/>
          </p:cNvSpPr>
          <p:nvPr/>
        </p:nvSpPr>
        <p:spPr bwMode="auto">
          <a:xfrm>
            <a:off x="685800" y="1876961"/>
            <a:ext cx="108966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Wingdings" panose="05000000000000000000" pitchFamily="2" charset="2"/>
              <a:buChar char="§"/>
            </a:pPr>
            <a:r>
              <a:rPr lang="en-US" altLang="en-US" sz="4000" i="1" dirty="0">
                <a:latin typeface="Arial" panose="020B0604020202020204" pitchFamily="34" charset="0"/>
              </a:rPr>
              <a:t>God’s word has the energy, capability, effectiveness to accomplish all God intended</a:t>
            </a:r>
          </a:p>
        </p:txBody>
      </p:sp>
      <p:sp>
        <p:nvSpPr>
          <p:cNvPr id="103428" name="Text Box 4">
            <a:extLst>
              <a:ext uri="{FF2B5EF4-FFF2-40B4-BE49-F238E27FC236}">
                <a16:creationId xmlns:a16="http://schemas.microsoft.com/office/drawing/2014/main" id="{C48F0418-A0C5-4C2D-B0FA-7F625BF66F9D}"/>
              </a:ext>
            </a:extLst>
          </p:cNvPr>
          <p:cNvSpPr txBox="1">
            <a:spLocks noChangeArrowheads="1"/>
          </p:cNvSpPr>
          <p:nvPr/>
        </p:nvSpPr>
        <p:spPr bwMode="auto">
          <a:xfrm>
            <a:off x="685800" y="3242608"/>
            <a:ext cx="10896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Tx/>
              <a:buChar char="•"/>
            </a:pPr>
            <a:r>
              <a:rPr lang="en-US" altLang="en-US" sz="4000" dirty="0">
                <a:latin typeface="Arial" panose="020B0604020202020204" pitchFamily="34" charset="0"/>
              </a:rPr>
              <a:t>An ungodly example hinders the word (</a:t>
            </a:r>
            <a:r>
              <a:rPr lang="en-US" altLang="en-US" sz="4000" b="1" dirty="0">
                <a:latin typeface="Arial" panose="020B0604020202020204" pitchFamily="34" charset="0"/>
              </a:rPr>
              <a:t>Tit. 2:10; Rom. 2:23-24</a:t>
            </a:r>
            <a:r>
              <a:rPr lang="en-US" altLang="en-US" sz="4000" dirty="0">
                <a:latin typeface="Arial" panose="020B0604020202020204" pitchFamily="34" charset="0"/>
              </a:rPr>
              <a:t>)</a:t>
            </a:r>
          </a:p>
          <a:p>
            <a:pPr eaLnBrk="1" hangingPunct="1">
              <a:buFontTx/>
              <a:buChar char="•"/>
            </a:pPr>
            <a:r>
              <a:rPr lang="en-US" altLang="en-US" sz="4000" dirty="0">
                <a:latin typeface="Arial" panose="020B0604020202020204" pitchFamily="34" charset="0"/>
              </a:rPr>
              <a:t>Silence dilutes the Gospel (</a:t>
            </a:r>
            <a:r>
              <a:rPr lang="en-US" altLang="en-US" sz="4000" b="1" dirty="0">
                <a:latin typeface="Arial" panose="020B0604020202020204" pitchFamily="34" charset="0"/>
              </a:rPr>
              <a:t>Rom. 10:13-14</a:t>
            </a:r>
            <a:r>
              <a:rPr lang="en-US" altLang="en-US" sz="4000" dirty="0">
                <a:latin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42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342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8" grpId="0" uiExpand="1"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2" descr="C:\Documents and Settings\Owner\Application Data\Microsoft\Media Catalog\bible in hands.gif">
            <a:extLst>
              <a:ext uri="{FF2B5EF4-FFF2-40B4-BE49-F238E27FC236}">
                <a16:creationId xmlns:a16="http://schemas.microsoft.com/office/drawing/2014/main" id="{6181C80A-B4B1-414E-B2FD-AE8B312C17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77400" y="2114550"/>
            <a:ext cx="1676400" cy="1314450"/>
          </a:xfrm>
          <a:prstGeom prst="rect">
            <a:avLst/>
          </a:prstGeom>
          <a:noFill/>
          <a:extLst>
            <a:ext uri="{909E8E84-426E-40DD-AFC4-6F175D3DCCD1}">
              <a14:hiddenFill xmlns:a14="http://schemas.microsoft.com/office/drawing/2010/main">
                <a:solidFill>
                  <a:srgbClr val="FFFFFF"/>
                </a:solidFill>
              </a14:hiddenFill>
            </a:ext>
          </a:extLst>
        </p:spPr>
      </p:pic>
      <p:sp>
        <p:nvSpPr>
          <p:cNvPr id="95235" name="Text Box 3">
            <a:extLst>
              <a:ext uri="{FF2B5EF4-FFF2-40B4-BE49-F238E27FC236}">
                <a16:creationId xmlns:a16="http://schemas.microsoft.com/office/drawing/2014/main" id="{721319D3-D51E-408F-9F5C-9346F78B9E7F}"/>
              </a:ext>
            </a:extLst>
          </p:cNvPr>
          <p:cNvSpPr txBox="1">
            <a:spLocks noChangeArrowheads="1"/>
          </p:cNvSpPr>
          <p:nvPr/>
        </p:nvSpPr>
        <p:spPr bwMode="auto">
          <a:xfrm>
            <a:off x="1828800" y="754559"/>
            <a:ext cx="855027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400" dirty="0"/>
              <a:t>The Word of God Is Living and Active</a:t>
            </a:r>
          </a:p>
        </p:txBody>
      </p:sp>
      <p:sp>
        <p:nvSpPr>
          <p:cNvPr id="95236" name="Line 4">
            <a:extLst>
              <a:ext uri="{FF2B5EF4-FFF2-40B4-BE49-F238E27FC236}">
                <a16:creationId xmlns:a16="http://schemas.microsoft.com/office/drawing/2014/main" id="{0233435E-6EA0-44AC-B65E-CE46DD6AFCB1}"/>
              </a:ext>
            </a:extLst>
          </p:cNvPr>
          <p:cNvSpPr>
            <a:spLocks noChangeShapeType="1"/>
          </p:cNvSpPr>
          <p:nvPr/>
        </p:nvSpPr>
        <p:spPr bwMode="auto">
          <a:xfrm>
            <a:off x="1524000" y="1600200"/>
            <a:ext cx="9144000" cy="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37" name="Text Box 5">
            <a:extLst>
              <a:ext uri="{FF2B5EF4-FFF2-40B4-BE49-F238E27FC236}">
                <a16:creationId xmlns:a16="http://schemas.microsoft.com/office/drawing/2014/main" id="{1601CED9-6B4E-4781-AE9A-68BDC2BC36C5}"/>
              </a:ext>
            </a:extLst>
          </p:cNvPr>
          <p:cNvSpPr txBox="1">
            <a:spLocks noChangeArrowheads="1"/>
          </p:cNvSpPr>
          <p:nvPr/>
        </p:nvSpPr>
        <p:spPr bwMode="auto">
          <a:xfrm>
            <a:off x="609600" y="2279571"/>
            <a:ext cx="10972799"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10000"/>
              </a:lnSpc>
              <a:buFontTx/>
              <a:buAutoNum type="alphaUcPeriod"/>
            </a:pPr>
            <a:r>
              <a:rPr lang="en-US" altLang="en-US" sz="4400" dirty="0">
                <a:latin typeface="Arial" panose="020B0604020202020204" pitchFamily="34" charset="0"/>
              </a:rPr>
              <a:t>“For the word of God”</a:t>
            </a:r>
          </a:p>
          <a:p>
            <a:pPr eaLnBrk="1" hangingPunct="1">
              <a:lnSpc>
                <a:spcPct val="110000"/>
              </a:lnSpc>
              <a:buFontTx/>
              <a:buAutoNum type="alphaUcPeriod"/>
            </a:pPr>
            <a:r>
              <a:rPr lang="en-US" altLang="en-US" sz="4400" dirty="0">
                <a:latin typeface="Arial" panose="020B0604020202020204" pitchFamily="34" charset="0"/>
              </a:rPr>
              <a:t>“For the word of God is living”</a:t>
            </a:r>
          </a:p>
          <a:p>
            <a:pPr eaLnBrk="1" hangingPunct="1">
              <a:lnSpc>
                <a:spcPct val="110000"/>
              </a:lnSpc>
              <a:buFontTx/>
              <a:buAutoNum type="alphaUcPeriod"/>
            </a:pPr>
            <a:r>
              <a:rPr lang="en-US" altLang="en-US" sz="4400" dirty="0">
                <a:latin typeface="Arial" panose="020B0604020202020204" pitchFamily="34" charset="0"/>
              </a:rPr>
              <a:t>“For the word of God is … active”</a:t>
            </a:r>
          </a:p>
          <a:p>
            <a:pPr eaLnBrk="1" hangingPunct="1">
              <a:lnSpc>
                <a:spcPct val="110000"/>
              </a:lnSpc>
              <a:buFontTx/>
              <a:buAutoNum type="alphaUcPeriod"/>
            </a:pPr>
            <a:r>
              <a:rPr lang="en-US" altLang="en-US" sz="4400" dirty="0">
                <a:latin typeface="Arial" panose="020B0604020202020204" pitchFamily="34" charset="0"/>
              </a:rPr>
              <a:t>“For the word of God is … sharper than any two-edged sword”</a:t>
            </a:r>
          </a:p>
        </p:txBody>
      </p:sp>
      <p:sp>
        <p:nvSpPr>
          <p:cNvPr id="95238" name="Oval 6">
            <a:extLst>
              <a:ext uri="{FF2B5EF4-FFF2-40B4-BE49-F238E27FC236}">
                <a16:creationId xmlns:a16="http://schemas.microsoft.com/office/drawing/2014/main" id="{8B18BF75-5F78-48DB-8AAE-65DEDBD4B7B2}"/>
              </a:ext>
            </a:extLst>
          </p:cNvPr>
          <p:cNvSpPr>
            <a:spLocks noChangeArrowheads="1"/>
          </p:cNvSpPr>
          <p:nvPr/>
        </p:nvSpPr>
        <p:spPr bwMode="auto">
          <a:xfrm>
            <a:off x="609600" y="4495800"/>
            <a:ext cx="762000" cy="838200"/>
          </a:xfrm>
          <a:prstGeom prst="ellipse">
            <a:avLst/>
          </a:prstGeom>
          <a:noFill/>
          <a:ln w="571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a:extLst>
              <a:ext uri="{FF2B5EF4-FFF2-40B4-BE49-F238E27FC236}">
                <a16:creationId xmlns:a16="http://schemas.microsoft.com/office/drawing/2014/main" id="{5C79F7DF-BC55-41A4-9494-E61A7213078F}"/>
              </a:ext>
            </a:extLst>
          </p:cNvPr>
          <p:cNvSpPr txBox="1">
            <a:spLocks noChangeArrowheads="1"/>
          </p:cNvSpPr>
          <p:nvPr/>
        </p:nvSpPr>
        <p:spPr bwMode="auto">
          <a:xfrm>
            <a:off x="1676401" y="249238"/>
            <a:ext cx="74700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dirty="0"/>
              <a:t>Sharper Than Two-Edged Sword</a:t>
            </a:r>
          </a:p>
        </p:txBody>
      </p:sp>
      <p:sp>
        <p:nvSpPr>
          <p:cNvPr id="104451" name="Line 3">
            <a:extLst>
              <a:ext uri="{FF2B5EF4-FFF2-40B4-BE49-F238E27FC236}">
                <a16:creationId xmlns:a16="http://schemas.microsoft.com/office/drawing/2014/main" id="{F62BE55D-4959-400D-982C-A7E496E558F7}"/>
              </a:ext>
            </a:extLst>
          </p:cNvPr>
          <p:cNvSpPr>
            <a:spLocks noChangeShapeType="1"/>
          </p:cNvSpPr>
          <p:nvPr/>
        </p:nvSpPr>
        <p:spPr bwMode="auto">
          <a:xfrm>
            <a:off x="1828800" y="304800"/>
            <a:ext cx="853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52" name="Line 4">
            <a:extLst>
              <a:ext uri="{FF2B5EF4-FFF2-40B4-BE49-F238E27FC236}">
                <a16:creationId xmlns:a16="http://schemas.microsoft.com/office/drawing/2014/main" id="{A2C8F7FC-954B-4450-8CF4-B3A1C1D1965D}"/>
              </a:ext>
            </a:extLst>
          </p:cNvPr>
          <p:cNvSpPr>
            <a:spLocks noChangeShapeType="1"/>
          </p:cNvSpPr>
          <p:nvPr/>
        </p:nvSpPr>
        <p:spPr bwMode="auto">
          <a:xfrm>
            <a:off x="1828800" y="1066800"/>
            <a:ext cx="853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53" name="Text Box 5">
            <a:extLst>
              <a:ext uri="{FF2B5EF4-FFF2-40B4-BE49-F238E27FC236}">
                <a16:creationId xmlns:a16="http://schemas.microsoft.com/office/drawing/2014/main" id="{9125FA26-0EC1-4803-8E65-FB6360311C96}"/>
              </a:ext>
            </a:extLst>
          </p:cNvPr>
          <p:cNvSpPr txBox="1">
            <a:spLocks noChangeArrowheads="1"/>
          </p:cNvSpPr>
          <p:nvPr/>
        </p:nvSpPr>
        <p:spPr bwMode="auto">
          <a:xfrm>
            <a:off x="609600" y="1340108"/>
            <a:ext cx="10972799"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Wingdings" panose="05000000000000000000" pitchFamily="2" charset="2"/>
              <a:buChar char="§"/>
            </a:pPr>
            <a:r>
              <a:rPr lang="en-US" altLang="en-US" sz="4400" dirty="0">
                <a:latin typeface="Arial" panose="020B0604020202020204" pitchFamily="34" charset="0"/>
              </a:rPr>
              <a:t>Keen edges on both sides, able to pierce deep and efficiently cut all directions</a:t>
            </a:r>
          </a:p>
          <a:p>
            <a:pPr eaLnBrk="1" hangingPunct="1">
              <a:buFont typeface="Wingdings" panose="05000000000000000000" pitchFamily="2" charset="2"/>
              <a:buChar char="§"/>
            </a:pPr>
            <a:r>
              <a:rPr lang="en-US" altLang="en-US" sz="4400" dirty="0">
                <a:latin typeface="Arial" panose="020B0604020202020204" pitchFamily="34" charset="0"/>
              </a:rPr>
              <a:t>Word pierces and divides the spiritual man, to save</a:t>
            </a:r>
          </a:p>
          <a:p>
            <a:pPr eaLnBrk="1" hangingPunct="1">
              <a:buFont typeface="Wingdings" panose="05000000000000000000" pitchFamily="2" charset="2"/>
              <a:buChar char="§"/>
            </a:pPr>
            <a:r>
              <a:rPr lang="en-US" altLang="en-US" sz="4400" dirty="0">
                <a:latin typeface="Arial" panose="020B0604020202020204" pitchFamily="34" charset="0"/>
              </a:rPr>
              <a:t>Cuts open and exposes for our examination</a:t>
            </a:r>
          </a:p>
          <a:p>
            <a:pPr eaLnBrk="1" hangingPunct="1">
              <a:buFont typeface="Wingdings" panose="05000000000000000000" pitchFamily="2" charset="2"/>
              <a:buChar char="§"/>
            </a:pPr>
            <a:r>
              <a:rPr lang="en-US" altLang="en-US" sz="4400" dirty="0">
                <a:latin typeface="Arial" panose="020B0604020202020204" pitchFamily="34" charset="0"/>
              </a:rPr>
              <a:t>Piercing deepest recesses</a:t>
            </a:r>
          </a:p>
        </p:txBody>
      </p:sp>
      <p:pic>
        <p:nvPicPr>
          <p:cNvPr id="104454" name="Picture 6">
            <a:extLst>
              <a:ext uri="{FF2B5EF4-FFF2-40B4-BE49-F238E27FC236}">
                <a16:creationId xmlns:a16="http://schemas.microsoft.com/office/drawing/2014/main" id="{16213D74-859F-46E3-9D0D-595559B484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0850" y="2743201"/>
            <a:ext cx="2241550" cy="368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445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445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445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445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3"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a:extLst>
              <a:ext uri="{FF2B5EF4-FFF2-40B4-BE49-F238E27FC236}">
                <a16:creationId xmlns:a16="http://schemas.microsoft.com/office/drawing/2014/main" id="{86F20BCB-FDC3-486F-9ECE-A0C72D3047B2}"/>
              </a:ext>
            </a:extLst>
          </p:cNvPr>
          <p:cNvSpPr txBox="1">
            <a:spLocks noChangeArrowheads="1"/>
          </p:cNvSpPr>
          <p:nvPr/>
        </p:nvSpPr>
        <p:spPr bwMode="auto">
          <a:xfrm>
            <a:off x="2360971" y="685800"/>
            <a:ext cx="74700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dirty="0"/>
              <a:t>Sharper Than Two-Edged Sword</a:t>
            </a:r>
          </a:p>
        </p:txBody>
      </p:sp>
      <p:sp>
        <p:nvSpPr>
          <p:cNvPr id="106499" name="Line 3">
            <a:extLst>
              <a:ext uri="{FF2B5EF4-FFF2-40B4-BE49-F238E27FC236}">
                <a16:creationId xmlns:a16="http://schemas.microsoft.com/office/drawing/2014/main" id="{ABDBAC41-6BE7-481E-9398-050AF0090A5B}"/>
              </a:ext>
            </a:extLst>
          </p:cNvPr>
          <p:cNvSpPr>
            <a:spLocks noChangeShapeType="1"/>
          </p:cNvSpPr>
          <p:nvPr/>
        </p:nvSpPr>
        <p:spPr bwMode="auto">
          <a:xfrm>
            <a:off x="1828800" y="685800"/>
            <a:ext cx="853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500" name="Line 4">
            <a:extLst>
              <a:ext uri="{FF2B5EF4-FFF2-40B4-BE49-F238E27FC236}">
                <a16:creationId xmlns:a16="http://schemas.microsoft.com/office/drawing/2014/main" id="{D1BB4A51-0061-4512-8C37-A4F1C7D0C6BC}"/>
              </a:ext>
            </a:extLst>
          </p:cNvPr>
          <p:cNvSpPr>
            <a:spLocks noChangeShapeType="1"/>
          </p:cNvSpPr>
          <p:nvPr/>
        </p:nvSpPr>
        <p:spPr bwMode="auto">
          <a:xfrm>
            <a:off x="1828800" y="1371600"/>
            <a:ext cx="853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501" name="Text Box 5">
            <a:extLst>
              <a:ext uri="{FF2B5EF4-FFF2-40B4-BE49-F238E27FC236}">
                <a16:creationId xmlns:a16="http://schemas.microsoft.com/office/drawing/2014/main" id="{554852FF-BFCC-4AD7-A5F4-B259388AC691}"/>
              </a:ext>
            </a:extLst>
          </p:cNvPr>
          <p:cNvSpPr txBox="1">
            <a:spLocks noChangeArrowheads="1"/>
          </p:cNvSpPr>
          <p:nvPr/>
        </p:nvSpPr>
        <p:spPr bwMode="auto">
          <a:xfrm>
            <a:off x="685800" y="1703725"/>
            <a:ext cx="10896599"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Wingdings" panose="05000000000000000000" pitchFamily="2" charset="2"/>
              <a:buChar char="§"/>
            </a:pPr>
            <a:r>
              <a:rPr lang="en-US" altLang="en-US" sz="4400" dirty="0">
                <a:latin typeface="Arial" panose="020B0604020202020204" pitchFamily="34" charset="0"/>
              </a:rPr>
              <a:t>Thus, the Word reveals one’s true heart</a:t>
            </a:r>
          </a:p>
          <a:p>
            <a:pPr eaLnBrk="1" hangingPunct="1">
              <a:buFont typeface="Wingdings" panose="05000000000000000000" pitchFamily="2" charset="2"/>
              <a:buChar char="§"/>
            </a:pPr>
            <a:r>
              <a:rPr lang="en-US" altLang="en-US" sz="4400" dirty="0">
                <a:latin typeface="Arial" panose="020B0604020202020204" pitchFamily="34" charset="0"/>
              </a:rPr>
              <a:t>Able to penetrate and conquer the heart that is sincere and open to change (</a:t>
            </a:r>
            <a:r>
              <a:rPr lang="en-US" altLang="en-US" sz="4400" b="1" dirty="0">
                <a:latin typeface="Arial" panose="020B0604020202020204" pitchFamily="34" charset="0"/>
              </a:rPr>
              <a:t>Acts. 2:37; cf. Acts 7:54</a:t>
            </a:r>
            <a:r>
              <a:rPr lang="en-US" altLang="en-US" sz="4400" dirty="0">
                <a:latin typeface="Arial" panose="020B0604020202020204" pitchFamily="34" charset="0"/>
              </a:rPr>
              <a:t>)</a:t>
            </a:r>
          </a:p>
          <a:p>
            <a:pPr eaLnBrk="1" hangingPunct="1">
              <a:buFont typeface="Wingdings" panose="05000000000000000000" pitchFamily="2" charset="2"/>
              <a:buChar char="§"/>
            </a:pPr>
            <a:r>
              <a:rPr lang="en-US" altLang="en-US" sz="4400" b="1" dirty="0">
                <a:latin typeface="Arial" panose="020B0604020202020204" pitchFamily="34" charset="0"/>
              </a:rPr>
              <a:t>James 1:25 </a:t>
            </a:r>
            <a:r>
              <a:rPr lang="en-US" altLang="en-US" sz="4400" dirty="0">
                <a:latin typeface="Arial" panose="020B0604020202020204" pitchFamily="34" charset="0"/>
              </a:rPr>
              <a:t>– doers of the Word</a:t>
            </a:r>
          </a:p>
        </p:txBody>
      </p:sp>
      <p:pic>
        <p:nvPicPr>
          <p:cNvPr id="106502" name="Picture 6">
            <a:extLst>
              <a:ext uri="{FF2B5EF4-FFF2-40B4-BE49-F238E27FC236}">
                <a16:creationId xmlns:a16="http://schemas.microsoft.com/office/drawing/2014/main" id="{B823142B-FDDF-45FE-A9C0-BCF5DE9F6D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450" y="3170238"/>
            <a:ext cx="2241550" cy="368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650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650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650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2">
            <a:extLst>
              <a:ext uri="{FF2B5EF4-FFF2-40B4-BE49-F238E27FC236}">
                <a16:creationId xmlns:a16="http://schemas.microsoft.com/office/drawing/2014/main" id="{C97E7732-5CFB-400C-A1A8-A06DBFC47383}"/>
              </a:ext>
            </a:extLst>
          </p:cNvPr>
          <p:cNvSpPr txBox="1">
            <a:spLocks noChangeArrowheads="1"/>
          </p:cNvSpPr>
          <p:nvPr/>
        </p:nvSpPr>
        <p:spPr bwMode="auto">
          <a:xfrm>
            <a:off x="4159250" y="30163"/>
            <a:ext cx="360868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5400" b="0" dirty="0"/>
              <a:t>Conclusion</a:t>
            </a:r>
          </a:p>
        </p:txBody>
      </p:sp>
      <p:sp>
        <p:nvSpPr>
          <p:cNvPr id="107523" name="Text Box 3">
            <a:extLst>
              <a:ext uri="{FF2B5EF4-FFF2-40B4-BE49-F238E27FC236}">
                <a16:creationId xmlns:a16="http://schemas.microsoft.com/office/drawing/2014/main" id="{80E85FBD-5250-480F-8D69-F34568D64EDC}"/>
              </a:ext>
            </a:extLst>
          </p:cNvPr>
          <p:cNvSpPr txBox="1">
            <a:spLocks noChangeArrowheads="1"/>
          </p:cNvSpPr>
          <p:nvPr/>
        </p:nvSpPr>
        <p:spPr bwMode="auto">
          <a:xfrm>
            <a:off x="609600" y="1153751"/>
            <a:ext cx="10972800" cy="4561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10000"/>
              </a:lnSpc>
              <a:buFontTx/>
              <a:buAutoNum type="arabicPeriod"/>
            </a:pPr>
            <a:r>
              <a:rPr lang="en-US" altLang="en-US" sz="4400" b="0" dirty="0">
                <a:latin typeface="Arial" panose="020B0604020202020204" pitchFamily="34" charset="0"/>
              </a:rPr>
              <a:t> </a:t>
            </a:r>
            <a:r>
              <a:rPr lang="en-US" altLang="en-US" sz="4400" b="1" dirty="0">
                <a:latin typeface="Arial" panose="020B0604020202020204" pitchFamily="34" charset="0"/>
              </a:rPr>
              <a:t>V. 13</a:t>
            </a:r>
          </a:p>
          <a:p>
            <a:pPr eaLnBrk="1" hangingPunct="1">
              <a:lnSpc>
                <a:spcPct val="110000"/>
              </a:lnSpc>
              <a:buFontTx/>
              <a:buAutoNum type="arabicPeriod"/>
            </a:pPr>
            <a:r>
              <a:rPr lang="en-US" altLang="en-US" sz="4400" b="0" dirty="0">
                <a:latin typeface="Arial" panose="020B0604020202020204" pitchFamily="34" charset="0"/>
              </a:rPr>
              <a:t> There is nothing that is not exposed to the sight of God</a:t>
            </a:r>
          </a:p>
          <a:p>
            <a:pPr eaLnBrk="1" hangingPunct="1">
              <a:lnSpc>
                <a:spcPct val="110000"/>
              </a:lnSpc>
              <a:buFontTx/>
              <a:buAutoNum type="arabicPeriod"/>
            </a:pPr>
            <a:r>
              <a:rPr lang="en-US" altLang="en-US" sz="4400" b="0" dirty="0">
                <a:latin typeface="Arial" panose="020B0604020202020204" pitchFamily="34" charset="0"/>
              </a:rPr>
              <a:t> Since it is God “with whom we have to do” (judged by God), we must be obedient and faithful to God </a:t>
            </a:r>
            <a:endParaRPr lang="en-US" altLang="en-US" sz="4400" b="0" u="sng"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75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75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75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uiExpand="1"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4000" b="-14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5195F2-C14A-484A-82B4-CD3E9C5B991D}"/>
              </a:ext>
            </a:extLst>
          </p:cNvPr>
          <p:cNvSpPr txBox="1"/>
          <p:nvPr/>
        </p:nvSpPr>
        <p:spPr>
          <a:xfrm>
            <a:off x="2514600" y="304800"/>
            <a:ext cx="7239000" cy="830997"/>
          </a:xfrm>
          <a:prstGeom prst="rect">
            <a:avLst/>
          </a:prstGeom>
          <a:noFill/>
        </p:spPr>
        <p:txBody>
          <a:bodyPr wrap="square" rtlCol="0">
            <a:spAutoFit/>
          </a:bodyPr>
          <a:lstStyle/>
          <a:p>
            <a:pPr algn="ctr"/>
            <a:r>
              <a:rPr lang="en-US" sz="4800" dirty="0">
                <a:solidFill>
                  <a:srgbClr val="C00000"/>
                </a:solidFill>
                <a:latin typeface="Cooper Black" panose="0208090404030B020404" pitchFamily="18" charset="0"/>
              </a:rPr>
              <a:t>There Is No Other Way</a:t>
            </a:r>
          </a:p>
        </p:txBody>
      </p:sp>
    </p:spTree>
    <p:extLst>
      <p:ext uri="{BB962C8B-B14F-4D97-AF65-F5344CB8AC3E}">
        <p14:creationId xmlns:p14="http://schemas.microsoft.com/office/powerpoint/2010/main" val="1644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a:extLst>
              <a:ext uri="{FF2B5EF4-FFF2-40B4-BE49-F238E27FC236}">
                <a16:creationId xmlns:a16="http://schemas.microsoft.com/office/drawing/2014/main" id="{897956E7-73B0-4AF6-9A04-CB67E77C007D}"/>
              </a:ext>
            </a:extLst>
          </p:cNvPr>
          <p:cNvSpPr txBox="1">
            <a:spLocks noChangeArrowheads="1"/>
          </p:cNvSpPr>
          <p:nvPr/>
        </p:nvSpPr>
        <p:spPr bwMode="auto">
          <a:xfrm>
            <a:off x="609600" y="685800"/>
            <a:ext cx="109728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5400" dirty="0"/>
              <a:t>The Word of God Is Living and Active</a:t>
            </a:r>
          </a:p>
        </p:txBody>
      </p:sp>
      <p:pic>
        <p:nvPicPr>
          <p:cNvPr id="90115" name="Picture 3" descr="C:\Documents and Settings\Owner\Application Data\Microsoft\Media Catalog\bible in hands.gif">
            <a:extLst>
              <a:ext uri="{FF2B5EF4-FFF2-40B4-BE49-F238E27FC236}">
                <a16:creationId xmlns:a16="http://schemas.microsoft.com/office/drawing/2014/main" id="{09C673DB-33A2-48D8-A5FE-03260693F735}"/>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4114800" y="2133600"/>
            <a:ext cx="3959225" cy="310356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90116" name="Text Box 4">
            <a:extLst>
              <a:ext uri="{FF2B5EF4-FFF2-40B4-BE49-F238E27FC236}">
                <a16:creationId xmlns:a16="http://schemas.microsoft.com/office/drawing/2014/main" id="{AEE6FD06-C32A-457F-B414-C4248A57F340}"/>
              </a:ext>
            </a:extLst>
          </p:cNvPr>
          <p:cNvSpPr txBox="1">
            <a:spLocks noChangeArrowheads="1"/>
          </p:cNvSpPr>
          <p:nvPr/>
        </p:nvSpPr>
        <p:spPr bwMode="auto">
          <a:xfrm>
            <a:off x="4074142" y="5410200"/>
            <a:ext cx="407925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dirty="0"/>
              <a:t>Hebrews 4:11-13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a:extLst>
              <a:ext uri="{FF2B5EF4-FFF2-40B4-BE49-F238E27FC236}">
                <a16:creationId xmlns:a16="http://schemas.microsoft.com/office/drawing/2014/main" id="{90B1E799-39A1-45FD-8DCE-5EA3AE94FC2D}"/>
              </a:ext>
            </a:extLst>
          </p:cNvPr>
          <p:cNvSpPr txBox="1">
            <a:spLocks noChangeArrowheads="1"/>
          </p:cNvSpPr>
          <p:nvPr/>
        </p:nvSpPr>
        <p:spPr bwMode="auto">
          <a:xfrm>
            <a:off x="4343400" y="76200"/>
            <a:ext cx="303967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dirty="0"/>
              <a:t>Introduction</a:t>
            </a:r>
          </a:p>
        </p:txBody>
      </p:sp>
      <p:sp>
        <p:nvSpPr>
          <p:cNvPr id="91139" name="Text Box 3">
            <a:extLst>
              <a:ext uri="{FF2B5EF4-FFF2-40B4-BE49-F238E27FC236}">
                <a16:creationId xmlns:a16="http://schemas.microsoft.com/office/drawing/2014/main" id="{7F9696D6-4B59-4B1E-8928-7E52AE3B985B}"/>
              </a:ext>
            </a:extLst>
          </p:cNvPr>
          <p:cNvSpPr txBox="1">
            <a:spLocks noChangeArrowheads="1"/>
          </p:cNvSpPr>
          <p:nvPr/>
        </p:nvSpPr>
        <p:spPr bwMode="auto">
          <a:xfrm>
            <a:off x="609600" y="837952"/>
            <a:ext cx="10896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Tx/>
              <a:buAutoNum type="arabicPeriod"/>
            </a:pPr>
            <a:r>
              <a:rPr lang="en-US" altLang="en-US" sz="4400" dirty="0">
                <a:latin typeface="Arial" panose="020B0604020202020204" pitchFamily="34" charset="0"/>
              </a:rPr>
              <a:t>Context of </a:t>
            </a:r>
            <a:r>
              <a:rPr lang="en-US" altLang="en-US" sz="4400" b="1" dirty="0">
                <a:latin typeface="Arial" panose="020B0604020202020204" pitchFamily="34" charset="0"/>
              </a:rPr>
              <a:t>Heb. 4:11-13</a:t>
            </a:r>
          </a:p>
        </p:txBody>
      </p:sp>
      <p:sp>
        <p:nvSpPr>
          <p:cNvPr id="91140" name="Text Box 4">
            <a:extLst>
              <a:ext uri="{FF2B5EF4-FFF2-40B4-BE49-F238E27FC236}">
                <a16:creationId xmlns:a16="http://schemas.microsoft.com/office/drawing/2014/main" id="{2EC5D634-2208-409D-93FD-8A9555333E89}"/>
              </a:ext>
            </a:extLst>
          </p:cNvPr>
          <p:cNvSpPr txBox="1">
            <a:spLocks noChangeArrowheads="1"/>
          </p:cNvSpPr>
          <p:nvPr/>
        </p:nvSpPr>
        <p:spPr bwMode="auto">
          <a:xfrm>
            <a:off x="2193926" y="1544639"/>
            <a:ext cx="8474075"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Tx/>
              <a:buAutoNum type="alphaLcPeriod"/>
            </a:pPr>
            <a:r>
              <a:rPr lang="en-US" altLang="en-US" sz="4400" dirty="0">
                <a:latin typeface="Arial" panose="020B0604020202020204" pitchFamily="34" charset="0"/>
              </a:rPr>
              <a:t>Letter to discouraged saints</a:t>
            </a:r>
          </a:p>
          <a:p>
            <a:pPr eaLnBrk="1" hangingPunct="1">
              <a:buFontTx/>
              <a:buAutoNum type="alphaLcPeriod"/>
            </a:pPr>
            <a:r>
              <a:rPr lang="en-US" altLang="en-US" sz="4400" dirty="0">
                <a:latin typeface="Arial" panose="020B0604020202020204" pitchFamily="34" charset="0"/>
              </a:rPr>
              <a:t>Letter written to exhort and revive faith – eternal rest lost if not remain faithful</a:t>
            </a:r>
          </a:p>
        </p:txBody>
      </p:sp>
      <p:sp>
        <p:nvSpPr>
          <p:cNvPr id="91141" name="Text Box 5">
            <a:extLst>
              <a:ext uri="{FF2B5EF4-FFF2-40B4-BE49-F238E27FC236}">
                <a16:creationId xmlns:a16="http://schemas.microsoft.com/office/drawing/2014/main" id="{85C0EBFB-FEA6-4B17-975D-18C8BDFACDEA}"/>
              </a:ext>
            </a:extLst>
          </p:cNvPr>
          <p:cNvSpPr txBox="1">
            <a:spLocks noChangeArrowheads="1"/>
          </p:cNvSpPr>
          <p:nvPr/>
        </p:nvSpPr>
        <p:spPr bwMode="auto">
          <a:xfrm>
            <a:off x="609600" y="4267200"/>
            <a:ext cx="108966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Tx/>
              <a:buAutoNum type="arabicPeriod" startAt="2"/>
            </a:pPr>
            <a:r>
              <a:rPr lang="en-US" altLang="en-US" sz="4400" b="1" dirty="0">
                <a:latin typeface="Arial" panose="020B0604020202020204" pitchFamily="34" charset="0"/>
              </a:rPr>
              <a:t>Heb. 4:11-13 </a:t>
            </a:r>
            <a:r>
              <a:rPr lang="en-US" altLang="en-US" sz="4400" dirty="0">
                <a:latin typeface="Arial" panose="020B0604020202020204" pitchFamily="34" charset="0"/>
              </a:rPr>
              <a:t>declares that God’s word must be heeded (</a:t>
            </a:r>
            <a:r>
              <a:rPr lang="en-US" altLang="en-US" sz="4400" b="1" dirty="0">
                <a:latin typeface="Arial" panose="020B0604020202020204" pitchFamily="34" charset="0"/>
              </a:rPr>
              <a:t>Deut. 32:46-47</a:t>
            </a:r>
            <a:r>
              <a:rPr lang="en-US" altLang="en-US" sz="4400" dirty="0">
                <a:latin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11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114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114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build="p" autoUpdateAnimBg="0"/>
      <p:bldP spid="9114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3" name="Picture 3" descr="C:\Documents and Settings\Owner\Application Data\Microsoft\Media Catalog\bible in hands.gif">
            <a:extLst>
              <a:ext uri="{FF2B5EF4-FFF2-40B4-BE49-F238E27FC236}">
                <a16:creationId xmlns:a16="http://schemas.microsoft.com/office/drawing/2014/main" id="{F477E40E-B147-4490-9CD8-AE74DE97DE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4600575"/>
            <a:ext cx="1676400" cy="1314450"/>
          </a:xfrm>
          <a:prstGeom prst="rect">
            <a:avLst/>
          </a:prstGeom>
          <a:noFill/>
          <a:extLst>
            <a:ext uri="{909E8E84-426E-40DD-AFC4-6F175D3DCCD1}">
              <a14:hiddenFill xmlns:a14="http://schemas.microsoft.com/office/drawing/2010/main">
                <a:solidFill>
                  <a:srgbClr val="FFFFFF"/>
                </a:solidFill>
              </a14:hiddenFill>
            </a:ext>
          </a:extLst>
        </p:spPr>
      </p:pic>
      <p:sp>
        <p:nvSpPr>
          <p:cNvPr id="92162" name="Text Box 2">
            <a:extLst>
              <a:ext uri="{FF2B5EF4-FFF2-40B4-BE49-F238E27FC236}">
                <a16:creationId xmlns:a16="http://schemas.microsoft.com/office/drawing/2014/main" id="{FFE46ABB-CA71-4F73-915F-1BB8634A1EBF}"/>
              </a:ext>
            </a:extLst>
          </p:cNvPr>
          <p:cNvSpPr txBox="1">
            <a:spLocks noChangeArrowheads="1"/>
          </p:cNvSpPr>
          <p:nvPr/>
        </p:nvSpPr>
        <p:spPr bwMode="auto">
          <a:xfrm>
            <a:off x="609600" y="685800"/>
            <a:ext cx="10972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400" dirty="0"/>
              <a:t>The Word of God Is Living and Active</a:t>
            </a:r>
          </a:p>
        </p:txBody>
      </p:sp>
      <p:sp>
        <p:nvSpPr>
          <p:cNvPr id="92164" name="Line 4">
            <a:extLst>
              <a:ext uri="{FF2B5EF4-FFF2-40B4-BE49-F238E27FC236}">
                <a16:creationId xmlns:a16="http://schemas.microsoft.com/office/drawing/2014/main" id="{1238CF06-39FB-42AF-9050-EE2B67C56A94}"/>
              </a:ext>
            </a:extLst>
          </p:cNvPr>
          <p:cNvSpPr>
            <a:spLocks noChangeShapeType="1"/>
          </p:cNvSpPr>
          <p:nvPr/>
        </p:nvSpPr>
        <p:spPr bwMode="auto">
          <a:xfrm>
            <a:off x="1524000" y="1600200"/>
            <a:ext cx="9144000" cy="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65" name="Text Box 5">
            <a:extLst>
              <a:ext uri="{FF2B5EF4-FFF2-40B4-BE49-F238E27FC236}">
                <a16:creationId xmlns:a16="http://schemas.microsoft.com/office/drawing/2014/main" id="{3DE4AD35-CC10-4480-811A-E34947D03754}"/>
              </a:ext>
            </a:extLst>
          </p:cNvPr>
          <p:cNvSpPr txBox="1">
            <a:spLocks noChangeArrowheads="1"/>
          </p:cNvSpPr>
          <p:nvPr/>
        </p:nvSpPr>
        <p:spPr bwMode="auto">
          <a:xfrm>
            <a:off x="609601" y="2058448"/>
            <a:ext cx="9998076" cy="83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10000"/>
              </a:lnSpc>
              <a:buFontTx/>
              <a:buAutoNum type="alphaUcPeriod"/>
            </a:pPr>
            <a:r>
              <a:rPr lang="en-US" altLang="en-US" sz="4400" dirty="0">
                <a:latin typeface="Arial" panose="020B0604020202020204" pitchFamily="34" charset="0"/>
              </a:rPr>
              <a:t>“For the word of God”</a:t>
            </a:r>
          </a:p>
        </p:txBody>
      </p:sp>
      <p:sp>
        <p:nvSpPr>
          <p:cNvPr id="92166" name="Oval 6">
            <a:extLst>
              <a:ext uri="{FF2B5EF4-FFF2-40B4-BE49-F238E27FC236}">
                <a16:creationId xmlns:a16="http://schemas.microsoft.com/office/drawing/2014/main" id="{5E31BF6C-931B-42E1-8B1C-451217A1CE2A}"/>
              </a:ext>
            </a:extLst>
          </p:cNvPr>
          <p:cNvSpPr>
            <a:spLocks noChangeArrowheads="1"/>
          </p:cNvSpPr>
          <p:nvPr/>
        </p:nvSpPr>
        <p:spPr bwMode="auto">
          <a:xfrm>
            <a:off x="533400" y="2057400"/>
            <a:ext cx="762000" cy="838200"/>
          </a:xfrm>
          <a:prstGeom prst="ellipse">
            <a:avLst/>
          </a:prstGeom>
          <a:noFill/>
          <a:ln w="571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1" name="AutoShape 5">
            <a:extLst>
              <a:ext uri="{FF2B5EF4-FFF2-40B4-BE49-F238E27FC236}">
                <a16:creationId xmlns:a16="http://schemas.microsoft.com/office/drawing/2014/main" id="{C226F82C-9A04-4DD9-97F5-9BA783027D5C}"/>
              </a:ext>
            </a:extLst>
          </p:cNvPr>
          <p:cNvSpPr>
            <a:spLocks noChangeArrowheads="1"/>
          </p:cNvSpPr>
          <p:nvPr/>
        </p:nvSpPr>
        <p:spPr bwMode="auto">
          <a:xfrm>
            <a:off x="4114800" y="685800"/>
            <a:ext cx="3962400" cy="685800"/>
          </a:xfrm>
          <a:prstGeom prst="roundRect">
            <a:avLst>
              <a:gd name="adj" fmla="val 16667"/>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259" name="Text Box 3">
            <a:extLst>
              <a:ext uri="{FF2B5EF4-FFF2-40B4-BE49-F238E27FC236}">
                <a16:creationId xmlns:a16="http://schemas.microsoft.com/office/drawing/2014/main" id="{C4B30812-87B6-4113-8FD6-CACAD9304D94}"/>
              </a:ext>
            </a:extLst>
          </p:cNvPr>
          <p:cNvSpPr txBox="1">
            <a:spLocks noChangeArrowheads="1"/>
          </p:cNvSpPr>
          <p:nvPr/>
        </p:nvSpPr>
        <p:spPr bwMode="auto">
          <a:xfrm>
            <a:off x="4572588" y="609600"/>
            <a:ext cx="317580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b="1" dirty="0"/>
              <a:t>Word of God</a:t>
            </a:r>
          </a:p>
        </p:txBody>
      </p:sp>
      <p:grpSp>
        <p:nvGrpSpPr>
          <p:cNvPr id="96266" name="Group 10">
            <a:extLst>
              <a:ext uri="{FF2B5EF4-FFF2-40B4-BE49-F238E27FC236}">
                <a16:creationId xmlns:a16="http://schemas.microsoft.com/office/drawing/2014/main" id="{ED53B2A2-6BEF-4A70-A89E-AEA5050A53CE}"/>
              </a:ext>
            </a:extLst>
          </p:cNvPr>
          <p:cNvGrpSpPr>
            <a:grpSpLocks/>
          </p:cNvGrpSpPr>
          <p:nvPr/>
        </p:nvGrpSpPr>
        <p:grpSpPr bwMode="auto">
          <a:xfrm>
            <a:off x="609600" y="1676400"/>
            <a:ext cx="11049000" cy="1752600"/>
            <a:chOff x="96" y="720"/>
            <a:chExt cx="5664" cy="1104"/>
          </a:xfrm>
        </p:grpSpPr>
        <p:pic>
          <p:nvPicPr>
            <p:cNvPr id="96258" name="Picture 2" descr="C:\Documents and Settings\Owner\Application Data\Microsoft\Media Catalog\Downloaded Clips\cl62\j0245683.wmf">
              <a:extLst>
                <a:ext uri="{FF2B5EF4-FFF2-40B4-BE49-F238E27FC236}">
                  <a16:creationId xmlns:a16="http://schemas.microsoft.com/office/drawing/2014/main" id="{4CB9605E-68DB-45EE-9EBA-F7D370563E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0" y="982"/>
              <a:ext cx="1000" cy="842"/>
            </a:xfrm>
            <a:prstGeom prst="rect">
              <a:avLst/>
            </a:prstGeom>
            <a:noFill/>
            <a:extLst>
              <a:ext uri="{909E8E84-426E-40DD-AFC4-6F175D3DCCD1}">
                <a14:hiddenFill xmlns:a14="http://schemas.microsoft.com/office/drawing/2010/main">
                  <a:solidFill>
                    <a:srgbClr val="FFFFFF"/>
                  </a:solidFill>
                </a14:hiddenFill>
              </a:ext>
            </a:extLst>
          </p:spPr>
        </p:pic>
        <p:sp>
          <p:nvSpPr>
            <p:cNvPr id="96262" name="Text Box 6">
              <a:extLst>
                <a:ext uri="{FF2B5EF4-FFF2-40B4-BE49-F238E27FC236}">
                  <a16:creationId xmlns:a16="http://schemas.microsoft.com/office/drawing/2014/main" id="{38DE0A77-E988-4D7F-A025-DC160C8C4556}"/>
                </a:ext>
              </a:extLst>
            </p:cNvPr>
            <p:cNvSpPr txBox="1">
              <a:spLocks noChangeArrowheads="1"/>
            </p:cNvSpPr>
            <p:nvPr/>
          </p:nvSpPr>
          <p:spPr bwMode="auto">
            <a:xfrm>
              <a:off x="96" y="720"/>
              <a:ext cx="4766" cy="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Wingdings" panose="05000000000000000000" pitchFamily="2" charset="2"/>
                <a:buChar char="§"/>
              </a:pPr>
              <a:r>
                <a:rPr lang="en-US" altLang="en-US" sz="4400" dirty="0">
                  <a:latin typeface="Arial" panose="020B0604020202020204" pitchFamily="34" charset="0"/>
                </a:rPr>
                <a:t>Scriptures identified as God’s word (</a:t>
              </a:r>
              <a:r>
                <a:rPr lang="en-US" altLang="en-US" sz="4400" b="1" dirty="0">
                  <a:latin typeface="Arial" panose="020B0604020202020204" pitchFamily="34" charset="0"/>
                </a:rPr>
                <a:t>2 Tim. 3:16</a:t>
              </a:r>
              <a:r>
                <a:rPr lang="en-US" altLang="en-US" sz="4400" dirty="0">
                  <a:latin typeface="Arial" panose="020B0604020202020204" pitchFamily="34" charset="0"/>
                </a:rPr>
                <a:t>)</a:t>
              </a:r>
            </a:p>
          </p:txBody>
        </p:sp>
      </p:grpSp>
      <p:sp>
        <p:nvSpPr>
          <p:cNvPr id="96263" name="Text Box 7">
            <a:extLst>
              <a:ext uri="{FF2B5EF4-FFF2-40B4-BE49-F238E27FC236}">
                <a16:creationId xmlns:a16="http://schemas.microsoft.com/office/drawing/2014/main" id="{0A7DDEAD-4B83-4F76-9821-15973EEA7257}"/>
              </a:ext>
            </a:extLst>
          </p:cNvPr>
          <p:cNvSpPr txBox="1">
            <a:spLocks noChangeArrowheads="1"/>
          </p:cNvSpPr>
          <p:nvPr/>
        </p:nvSpPr>
        <p:spPr bwMode="auto">
          <a:xfrm>
            <a:off x="609600" y="3040559"/>
            <a:ext cx="10972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Tx/>
              <a:buChar char="•"/>
            </a:pPr>
            <a:r>
              <a:rPr lang="en-US" altLang="en-US" sz="4400" dirty="0">
                <a:latin typeface="Arial" panose="020B0604020202020204" pitchFamily="34" charset="0"/>
              </a:rPr>
              <a:t>Only guide to eternal life </a:t>
            </a:r>
            <a:r>
              <a:rPr lang="en-US" altLang="en-US" sz="4400" b="1" dirty="0">
                <a:latin typeface="Arial" panose="020B0604020202020204" pitchFamily="34" charset="0"/>
              </a:rPr>
              <a:t>Prov. 14:12</a:t>
            </a:r>
          </a:p>
        </p:txBody>
      </p:sp>
      <p:sp>
        <p:nvSpPr>
          <p:cNvPr id="96264" name="Text Box 8">
            <a:extLst>
              <a:ext uri="{FF2B5EF4-FFF2-40B4-BE49-F238E27FC236}">
                <a16:creationId xmlns:a16="http://schemas.microsoft.com/office/drawing/2014/main" id="{C6652E57-A4CB-4CDB-AD08-768C9C0A74E4}"/>
              </a:ext>
            </a:extLst>
          </p:cNvPr>
          <p:cNvSpPr txBox="1">
            <a:spLocks noChangeArrowheads="1"/>
          </p:cNvSpPr>
          <p:nvPr/>
        </p:nvSpPr>
        <p:spPr bwMode="auto">
          <a:xfrm>
            <a:off x="2219204" y="3802559"/>
            <a:ext cx="251075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dirty="0"/>
              <a:t> </a:t>
            </a:r>
            <a:r>
              <a:rPr lang="en-US" altLang="en-US" sz="4400" b="1" dirty="0"/>
              <a:t>Jer. 10:23</a:t>
            </a:r>
          </a:p>
        </p:txBody>
      </p:sp>
      <p:sp>
        <p:nvSpPr>
          <p:cNvPr id="96265" name="Text Box 9">
            <a:extLst>
              <a:ext uri="{FF2B5EF4-FFF2-40B4-BE49-F238E27FC236}">
                <a16:creationId xmlns:a16="http://schemas.microsoft.com/office/drawing/2014/main" id="{EA6FE386-AA83-4205-875C-E7A29D64A70D}"/>
              </a:ext>
            </a:extLst>
          </p:cNvPr>
          <p:cNvSpPr txBox="1">
            <a:spLocks noChangeArrowheads="1"/>
          </p:cNvSpPr>
          <p:nvPr/>
        </p:nvSpPr>
        <p:spPr bwMode="auto">
          <a:xfrm>
            <a:off x="7315200" y="3725862"/>
            <a:ext cx="2420937"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b="1" dirty="0"/>
              <a:t>John 6:68</a:t>
            </a:r>
          </a:p>
        </p:txBody>
      </p:sp>
      <p:sp>
        <p:nvSpPr>
          <p:cNvPr id="96269" name="Text Box 13">
            <a:extLst>
              <a:ext uri="{FF2B5EF4-FFF2-40B4-BE49-F238E27FC236}">
                <a16:creationId xmlns:a16="http://schemas.microsoft.com/office/drawing/2014/main" id="{23ED8C66-76A8-421A-B8A1-4A3E4B6BA36B}"/>
              </a:ext>
            </a:extLst>
          </p:cNvPr>
          <p:cNvSpPr txBox="1">
            <a:spLocks noChangeArrowheads="1"/>
          </p:cNvSpPr>
          <p:nvPr/>
        </p:nvSpPr>
        <p:spPr bwMode="auto">
          <a:xfrm>
            <a:off x="609600" y="4649450"/>
            <a:ext cx="109728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Tx/>
              <a:buChar char="•"/>
            </a:pPr>
            <a:r>
              <a:rPr lang="en-US" altLang="en-US" sz="4400" dirty="0">
                <a:latin typeface="Arial" panose="020B0604020202020204" pitchFamily="34" charset="0"/>
              </a:rPr>
              <a:t>Revealed through Christ (</a:t>
            </a:r>
            <a:r>
              <a:rPr lang="en-US" altLang="en-US" sz="4400" b="1" dirty="0">
                <a:latin typeface="Arial" panose="020B0604020202020204" pitchFamily="34" charset="0"/>
              </a:rPr>
              <a:t>Heb. 1:1-2</a:t>
            </a:r>
            <a:r>
              <a:rPr lang="en-US" altLang="en-US" sz="4400" dirty="0">
                <a:latin typeface="Arial" panose="020B0604020202020204" pitchFamily="34" charset="0"/>
              </a:rPr>
              <a:t>) and apostles (</a:t>
            </a:r>
            <a:r>
              <a:rPr lang="en-US" altLang="en-US" sz="4400" b="1" dirty="0">
                <a:latin typeface="Arial" panose="020B0604020202020204" pitchFamily="34" charset="0"/>
              </a:rPr>
              <a:t>Gal. 1:11-12; 2 Pet. 1:20-21</a:t>
            </a:r>
            <a:r>
              <a:rPr lang="en-US" altLang="en-US" sz="4400" dirty="0">
                <a:latin typeface="Arial" panose="020B0604020202020204" pitchFamily="34" charset="0"/>
              </a:rPr>
              <a:t>)</a:t>
            </a:r>
          </a:p>
        </p:txBody>
      </p:sp>
      <p:grpSp>
        <p:nvGrpSpPr>
          <p:cNvPr id="96273" name="Group 17">
            <a:extLst>
              <a:ext uri="{FF2B5EF4-FFF2-40B4-BE49-F238E27FC236}">
                <a16:creationId xmlns:a16="http://schemas.microsoft.com/office/drawing/2014/main" id="{67356259-F51D-4F00-B122-F7468C758255}"/>
              </a:ext>
            </a:extLst>
          </p:cNvPr>
          <p:cNvGrpSpPr>
            <a:grpSpLocks/>
          </p:cNvGrpSpPr>
          <p:nvPr/>
        </p:nvGrpSpPr>
        <p:grpSpPr bwMode="auto">
          <a:xfrm>
            <a:off x="3474580" y="2663279"/>
            <a:ext cx="5634037" cy="2293441"/>
            <a:chOff x="1536" y="1248"/>
            <a:chExt cx="2832" cy="1927"/>
          </a:xfrm>
        </p:grpSpPr>
        <p:sp>
          <p:nvSpPr>
            <p:cNvPr id="96274" name="Rectangle 18">
              <a:extLst>
                <a:ext uri="{FF2B5EF4-FFF2-40B4-BE49-F238E27FC236}">
                  <a16:creationId xmlns:a16="http://schemas.microsoft.com/office/drawing/2014/main" id="{4E1B8011-346C-435D-9508-967F67F54C38}"/>
                </a:ext>
              </a:extLst>
            </p:cNvPr>
            <p:cNvSpPr>
              <a:spLocks noChangeArrowheads="1"/>
            </p:cNvSpPr>
            <p:nvPr/>
          </p:nvSpPr>
          <p:spPr bwMode="auto">
            <a:xfrm>
              <a:off x="1632" y="1440"/>
              <a:ext cx="2640" cy="1536"/>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6275" name="Group 19">
              <a:extLst>
                <a:ext uri="{FF2B5EF4-FFF2-40B4-BE49-F238E27FC236}">
                  <a16:creationId xmlns:a16="http://schemas.microsoft.com/office/drawing/2014/main" id="{DCCBE731-3E2F-457C-9FC1-D07C3CA5C156}"/>
                </a:ext>
              </a:extLst>
            </p:cNvPr>
            <p:cNvGrpSpPr>
              <a:grpSpLocks/>
            </p:cNvGrpSpPr>
            <p:nvPr/>
          </p:nvGrpSpPr>
          <p:grpSpPr bwMode="auto">
            <a:xfrm>
              <a:off x="1536" y="1248"/>
              <a:ext cx="2832" cy="1927"/>
              <a:chOff x="1248" y="1968"/>
              <a:chExt cx="2832" cy="1927"/>
            </a:xfrm>
          </p:grpSpPr>
          <p:pic>
            <p:nvPicPr>
              <p:cNvPr id="96276" name="Picture 20" descr="C:\Documents and Settings\Owner\Application Data\Microsoft\Media Catalog\Downloaded Clips\cl0\DD01077_.wmf">
                <a:extLst>
                  <a:ext uri="{FF2B5EF4-FFF2-40B4-BE49-F238E27FC236}">
                    <a16:creationId xmlns:a16="http://schemas.microsoft.com/office/drawing/2014/main" id="{98CB306F-9AA3-4C59-8CBB-3545591B36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8" y="1968"/>
                <a:ext cx="2832" cy="1927"/>
              </a:xfrm>
              <a:prstGeom prst="rect">
                <a:avLst/>
              </a:prstGeom>
              <a:noFill/>
              <a:extLst>
                <a:ext uri="{909E8E84-426E-40DD-AFC4-6F175D3DCCD1}">
                  <a14:hiddenFill xmlns:a14="http://schemas.microsoft.com/office/drawing/2010/main">
                    <a:solidFill>
                      <a:srgbClr val="FFFFFF"/>
                    </a:solidFill>
                  </a14:hiddenFill>
                </a:ext>
              </a:extLst>
            </p:spPr>
          </p:pic>
          <p:sp>
            <p:nvSpPr>
              <p:cNvPr id="96277" name="Text Box 21">
                <a:extLst>
                  <a:ext uri="{FF2B5EF4-FFF2-40B4-BE49-F238E27FC236}">
                    <a16:creationId xmlns:a16="http://schemas.microsoft.com/office/drawing/2014/main" id="{30AD6566-5967-4093-BB11-A6A3EF1CD0F7}"/>
                  </a:ext>
                </a:extLst>
              </p:cNvPr>
              <p:cNvSpPr txBox="1">
                <a:spLocks noChangeArrowheads="1"/>
              </p:cNvSpPr>
              <p:nvPr/>
            </p:nvSpPr>
            <p:spPr bwMode="auto">
              <a:xfrm>
                <a:off x="1374" y="2294"/>
                <a:ext cx="2531" cy="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400" dirty="0"/>
                  <a:t>Confirmed by Miracles (</a:t>
                </a:r>
                <a:r>
                  <a:rPr lang="en-US" altLang="en-US" sz="4400" b="1" dirty="0"/>
                  <a:t>Heb 2:3-4</a:t>
                </a:r>
                <a:r>
                  <a:rPr lang="en-US" altLang="en-US" sz="4400" dirty="0"/>
                  <a:t>)</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9626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626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6264">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6265"/>
                                        </p:tgtEl>
                                        <p:attrNameLst>
                                          <p:attrName>style.visibility</p:attrName>
                                        </p:attrNameLst>
                                      </p:cBhvr>
                                      <p:to>
                                        <p:strVal val="visible"/>
                                      </p:to>
                                    </p:set>
                                    <p:anim calcmode="lin" valueType="num">
                                      <p:cBhvr additive="base">
                                        <p:cTn id="19" dur="500" fill="hold"/>
                                        <p:tgtEl>
                                          <p:spTgt spid="96265"/>
                                        </p:tgtEl>
                                        <p:attrNameLst>
                                          <p:attrName>ppt_x</p:attrName>
                                        </p:attrNameLst>
                                      </p:cBhvr>
                                      <p:tavLst>
                                        <p:tav tm="0">
                                          <p:val>
                                            <p:strVal val="1+#ppt_w/2"/>
                                          </p:val>
                                        </p:tav>
                                        <p:tav tm="100000">
                                          <p:val>
                                            <p:strVal val="#ppt_x"/>
                                          </p:val>
                                        </p:tav>
                                      </p:tavLst>
                                    </p:anim>
                                    <p:anim calcmode="lin" valueType="num">
                                      <p:cBhvr additive="base">
                                        <p:cTn id="20" dur="500" fill="hold"/>
                                        <p:tgtEl>
                                          <p:spTgt spid="9626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9626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nodeType="clickEffect">
                                  <p:stCondLst>
                                    <p:cond delay="0"/>
                                  </p:stCondLst>
                                  <p:childTnLst>
                                    <p:set>
                                      <p:cBhvr>
                                        <p:cTn id="28" dur="1" fill="hold">
                                          <p:stCondLst>
                                            <p:cond delay="0"/>
                                          </p:stCondLst>
                                        </p:cTn>
                                        <p:tgtEl>
                                          <p:spTgt spid="96273"/>
                                        </p:tgtEl>
                                        <p:attrNameLst>
                                          <p:attrName>style.visibility</p:attrName>
                                        </p:attrNameLst>
                                      </p:cBhvr>
                                      <p:to>
                                        <p:strVal val="visible"/>
                                      </p:to>
                                    </p:set>
                                    <p:anim calcmode="lin" valueType="num">
                                      <p:cBhvr>
                                        <p:cTn id="29" dur="500" fill="hold"/>
                                        <p:tgtEl>
                                          <p:spTgt spid="96273"/>
                                        </p:tgtEl>
                                        <p:attrNameLst>
                                          <p:attrName>ppt_w</p:attrName>
                                        </p:attrNameLst>
                                      </p:cBhvr>
                                      <p:tavLst>
                                        <p:tav tm="0">
                                          <p:val>
                                            <p:fltVal val="0"/>
                                          </p:val>
                                        </p:tav>
                                        <p:tav tm="100000">
                                          <p:val>
                                            <p:strVal val="#ppt_w"/>
                                          </p:val>
                                        </p:tav>
                                      </p:tavLst>
                                    </p:anim>
                                    <p:anim calcmode="lin" valueType="num">
                                      <p:cBhvr>
                                        <p:cTn id="30" dur="500" fill="hold"/>
                                        <p:tgtEl>
                                          <p:spTgt spid="9627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3" grpId="0" build="p" autoUpdateAnimBg="0"/>
      <p:bldP spid="96264" grpId="0" build="p" autoUpdateAnimBg="0"/>
      <p:bldP spid="96265" grpId="0"/>
      <p:bldP spid="9626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2" descr="C:\Documents and Settings\Owner\Application Data\Microsoft\Media Catalog\bible in hands.gif">
            <a:extLst>
              <a:ext uri="{FF2B5EF4-FFF2-40B4-BE49-F238E27FC236}">
                <a16:creationId xmlns:a16="http://schemas.microsoft.com/office/drawing/2014/main" id="{C9B30569-66DB-4298-8FA9-059260DABE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4876800"/>
            <a:ext cx="1676400" cy="1314450"/>
          </a:xfrm>
          <a:prstGeom prst="rect">
            <a:avLst/>
          </a:prstGeom>
          <a:noFill/>
          <a:extLst>
            <a:ext uri="{909E8E84-426E-40DD-AFC4-6F175D3DCCD1}">
              <a14:hiddenFill xmlns:a14="http://schemas.microsoft.com/office/drawing/2010/main">
                <a:solidFill>
                  <a:srgbClr val="FFFFFF"/>
                </a:solidFill>
              </a14:hiddenFill>
            </a:ext>
          </a:extLst>
        </p:spPr>
      </p:pic>
      <p:sp>
        <p:nvSpPr>
          <p:cNvPr id="93187" name="Text Box 3">
            <a:extLst>
              <a:ext uri="{FF2B5EF4-FFF2-40B4-BE49-F238E27FC236}">
                <a16:creationId xmlns:a16="http://schemas.microsoft.com/office/drawing/2014/main" id="{4B398505-FDEB-4354-8B4F-B976F7D1CAA7}"/>
              </a:ext>
            </a:extLst>
          </p:cNvPr>
          <p:cNvSpPr txBox="1">
            <a:spLocks noChangeArrowheads="1"/>
          </p:cNvSpPr>
          <p:nvPr/>
        </p:nvSpPr>
        <p:spPr bwMode="auto">
          <a:xfrm>
            <a:off x="609600" y="685800"/>
            <a:ext cx="10972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400" dirty="0"/>
              <a:t>The Word of God Is Living and Active</a:t>
            </a:r>
          </a:p>
        </p:txBody>
      </p:sp>
      <p:sp>
        <p:nvSpPr>
          <p:cNvPr id="93188" name="Line 4">
            <a:extLst>
              <a:ext uri="{FF2B5EF4-FFF2-40B4-BE49-F238E27FC236}">
                <a16:creationId xmlns:a16="http://schemas.microsoft.com/office/drawing/2014/main" id="{9626EB72-8D7D-4B36-AA73-154DA3F574C8}"/>
              </a:ext>
            </a:extLst>
          </p:cNvPr>
          <p:cNvSpPr>
            <a:spLocks noChangeShapeType="1"/>
          </p:cNvSpPr>
          <p:nvPr/>
        </p:nvSpPr>
        <p:spPr bwMode="auto">
          <a:xfrm>
            <a:off x="1524000" y="1600200"/>
            <a:ext cx="9144000" cy="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89" name="Text Box 5">
            <a:extLst>
              <a:ext uri="{FF2B5EF4-FFF2-40B4-BE49-F238E27FC236}">
                <a16:creationId xmlns:a16="http://schemas.microsoft.com/office/drawing/2014/main" id="{3FEEF2EA-2AF7-435C-B4F4-F7D2229C31D9}"/>
              </a:ext>
            </a:extLst>
          </p:cNvPr>
          <p:cNvSpPr txBox="1">
            <a:spLocks noChangeArrowheads="1"/>
          </p:cNvSpPr>
          <p:nvPr/>
        </p:nvSpPr>
        <p:spPr bwMode="auto">
          <a:xfrm>
            <a:off x="685800" y="2438400"/>
            <a:ext cx="10972799" cy="1581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10000"/>
              </a:lnSpc>
              <a:buFontTx/>
              <a:buAutoNum type="alphaUcPeriod"/>
            </a:pPr>
            <a:r>
              <a:rPr lang="en-US" altLang="en-US" sz="4400" dirty="0">
                <a:latin typeface="Arial" panose="020B0604020202020204" pitchFamily="34" charset="0"/>
              </a:rPr>
              <a:t>“For the word of God”</a:t>
            </a:r>
          </a:p>
          <a:p>
            <a:pPr eaLnBrk="1" hangingPunct="1">
              <a:lnSpc>
                <a:spcPct val="110000"/>
              </a:lnSpc>
              <a:buFontTx/>
              <a:buAutoNum type="alphaUcPeriod"/>
            </a:pPr>
            <a:r>
              <a:rPr lang="en-US" altLang="en-US" sz="4400" dirty="0">
                <a:latin typeface="Arial" panose="020B0604020202020204" pitchFamily="34" charset="0"/>
              </a:rPr>
              <a:t>“For the word of God is living”</a:t>
            </a:r>
          </a:p>
        </p:txBody>
      </p:sp>
      <p:sp>
        <p:nvSpPr>
          <p:cNvPr id="93190" name="Oval 6">
            <a:extLst>
              <a:ext uri="{FF2B5EF4-FFF2-40B4-BE49-F238E27FC236}">
                <a16:creationId xmlns:a16="http://schemas.microsoft.com/office/drawing/2014/main" id="{5B126434-A821-47BA-9D9D-2AE4EE87D007}"/>
              </a:ext>
            </a:extLst>
          </p:cNvPr>
          <p:cNvSpPr>
            <a:spLocks noChangeArrowheads="1"/>
          </p:cNvSpPr>
          <p:nvPr/>
        </p:nvSpPr>
        <p:spPr bwMode="auto">
          <a:xfrm>
            <a:off x="685800" y="3182172"/>
            <a:ext cx="761999" cy="838200"/>
          </a:xfrm>
          <a:prstGeom prst="ellipse">
            <a:avLst/>
          </a:prstGeom>
          <a:noFill/>
          <a:ln w="571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7" name="Text Box 1031">
            <a:extLst>
              <a:ext uri="{FF2B5EF4-FFF2-40B4-BE49-F238E27FC236}">
                <a16:creationId xmlns:a16="http://schemas.microsoft.com/office/drawing/2014/main" id="{990A8C93-7C2D-4A8A-8C4D-E1A5787F62D6}"/>
              </a:ext>
            </a:extLst>
          </p:cNvPr>
          <p:cNvSpPr txBox="1">
            <a:spLocks noChangeArrowheads="1"/>
          </p:cNvSpPr>
          <p:nvPr/>
        </p:nvSpPr>
        <p:spPr bwMode="auto">
          <a:xfrm>
            <a:off x="3227856" y="228600"/>
            <a:ext cx="56113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800" b="1" dirty="0"/>
              <a:t>Word of God Is Living</a:t>
            </a:r>
          </a:p>
        </p:txBody>
      </p:sp>
      <p:sp>
        <p:nvSpPr>
          <p:cNvPr id="97288" name="AutoShape 1032">
            <a:extLst>
              <a:ext uri="{FF2B5EF4-FFF2-40B4-BE49-F238E27FC236}">
                <a16:creationId xmlns:a16="http://schemas.microsoft.com/office/drawing/2014/main" id="{18B3E93C-64B0-41A6-A802-5F65A7EA35D7}"/>
              </a:ext>
            </a:extLst>
          </p:cNvPr>
          <p:cNvSpPr>
            <a:spLocks noChangeArrowheads="1"/>
          </p:cNvSpPr>
          <p:nvPr/>
        </p:nvSpPr>
        <p:spPr bwMode="auto">
          <a:xfrm>
            <a:off x="2971800" y="228600"/>
            <a:ext cx="6248400" cy="838200"/>
          </a:xfrm>
          <a:prstGeom prst="roundRect">
            <a:avLst>
              <a:gd name="adj" fmla="val 16667"/>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90" name="Text Box 1034">
            <a:extLst>
              <a:ext uri="{FF2B5EF4-FFF2-40B4-BE49-F238E27FC236}">
                <a16:creationId xmlns:a16="http://schemas.microsoft.com/office/drawing/2014/main" id="{82FEDC7C-75E4-412F-BCDB-FC20EB569F9E}"/>
              </a:ext>
            </a:extLst>
          </p:cNvPr>
          <p:cNvSpPr txBox="1">
            <a:spLocks noChangeArrowheads="1"/>
          </p:cNvSpPr>
          <p:nvPr/>
        </p:nvSpPr>
        <p:spPr bwMode="auto">
          <a:xfrm>
            <a:off x="8503311" y="4340661"/>
            <a:ext cx="288437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800" b="1" dirty="0"/>
              <a:t>1 Pet. 1:23</a:t>
            </a:r>
          </a:p>
        </p:txBody>
      </p:sp>
      <p:grpSp>
        <p:nvGrpSpPr>
          <p:cNvPr id="97300" name="Group 1044">
            <a:extLst>
              <a:ext uri="{FF2B5EF4-FFF2-40B4-BE49-F238E27FC236}">
                <a16:creationId xmlns:a16="http://schemas.microsoft.com/office/drawing/2014/main" id="{87F3E3A3-4F2F-4A57-B868-EEE19D2918C9}"/>
              </a:ext>
            </a:extLst>
          </p:cNvPr>
          <p:cNvGrpSpPr>
            <a:grpSpLocks/>
          </p:cNvGrpSpPr>
          <p:nvPr/>
        </p:nvGrpSpPr>
        <p:grpSpPr bwMode="auto">
          <a:xfrm>
            <a:off x="304881" y="1523625"/>
            <a:ext cx="11832088" cy="2085976"/>
            <a:chOff x="95" y="973"/>
            <a:chExt cx="6109" cy="1314"/>
          </a:xfrm>
        </p:grpSpPr>
        <p:sp>
          <p:nvSpPr>
            <p:cNvPr id="97289" name="Text Box 1033">
              <a:extLst>
                <a:ext uri="{FF2B5EF4-FFF2-40B4-BE49-F238E27FC236}">
                  <a16:creationId xmlns:a16="http://schemas.microsoft.com/office/drawing/2014/main" id="{34A0D58B-4C0A-4921-A2CC-526CCA3E518F}"/>
                </a:ext>
              </a:extLst>
            </p:cNvPr>
            <p:cNvSpPr txBox="1">
              <a:spLocks noChangeArrowheads="1"/>
            </p:cNvSpPr>
            <p:nvPr/>
          </p:nvSpPr>
          <p:spPr bwMode="auto">
            <a:xfrm>
              <a:off x="95" y="973"/>
              <a:ext cx="5704" cy="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Wingdings" panose="05000000000000000000" pitchFamily="2" charset="2"/>
                <a:buChar char="§"/>
              </a:pPr>
              <a:r>
                <a:rPr lang="en-US" altLang="en-US" sz="4400" dirty="0">
                  <a:latin typeface="Arial" panose="020B0604020202020204" pitchFamily="34" charset="0"/>
                </a:rPr>
                <a:t>Unlike word of man, which becomes            outdated and irrelevant</a:t>
              </a:r>
              <a:endParaRPr lang="en-US" altLang="en-US" sz="4400" u="sng" dirty="0">
                <a:latin typeface="Arial" panose="020B0604020202020204" pitchFamily="34" charset="0"/>
              </a:endParaRPr>
            </a:p>
          </p:txBody>
        </p:sp>
        <p:pic>
          <p:nvPicPr>
            <p:cNvPr id="97293" name="Picture 1037" descr="E:\PFiles\MSOffice\Clipart\standard\stddir4\SO00743_.wmf">
              <a:extLst>
                <a:ext uri="{FF2B5EF4-FFF2-40B4-BE49-F238E27FC236}">
                  <a16:creationId xmlns:a16="http://schemas.microsoft.com/office/drawing/2014/main" id="{4D0E3BE9-6471-4AEF-AA2C-0ABF598323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1" y="1191"/>
              <a:ext cx="1056" cy="1036"/>
            </a:xfrm>
            <a:prstGeom prst="rect">
              <a:avLst/>
            </a:prstGeom>
            <a:noFill/>
            <a:extLst>
              <a:ext uri="{909E8E84-426E-40DD-AFC4-6F175D3DCCD1}">
                <a14:hiddenFill xmlns:a14="http://schemas.microsoft.com/office/drawing/2010/main">
                  <a:solidFill>
                    <a:srgbClr val="FFFFFF"/>
                  </a:solidFill>
                </a14:hiddenFill>
              </a:ext>
            </a:extLst>
          </p:spPr>
        </p:pic>
        <p:pic>
          <p:nvPicPr>
            <p:cNvPr id="97294" name="Picture 1038">
              <a:extLst>
                <a:ext uri="{FF2B5EF4-FFF2-40B4-BE49-F238E27FC236}">
                  <a16:creationId xmlns:a16="http://schemas.microsoft.com/office/drawing/2014/main" id="{2BBB3DF7-996B-4E1E-B53D-6AA1B9178B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3" y="1318"/>
              <a:ext cx="811" cy="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97299" name="Rectangle 1043">
            <a:extLst>
              <a:ext uri="{FF2B5EF4-FFF2-40B4-BE49-F238E27FC236}">
                <a16:creationId xmlns:a16="http://schemas.microsoft.com/office/drawing/2014/main" id="{DC84C3D7-44BE-4457-AB66-48D20268297D}"/>
              </a:ext>
            </a:extLst>
          </p:cNvPr>
          <p:cNvSpPr>
            <a:spLocks noChangeArrowheads="1"/>
          </p:cNvSpPr>
          <p:nvPr/>
        </p:nvSpPr>
        <p:spPr bwMode="auto">
          <a:xfrm>
            <a:off x="609600" y="3048000"/>
            <a:ext cx="100584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Wingdings" panose="05000000000000000000" pitchFamily="2" charset="2"/>
              <a:buChar char="§"/>
            </a:pPr>
            <a:r>
              <a:rPr lang="en-US" altLang="en-US" sz="4400" dirty="0">
                <a:latin typeface="Arial" panose="020B0604020202020204" pitchFamily="34" charset="0"/>
              </a:rPr>
              <a:t>“Living” – perpetual and continually living – presently authoritative, binding, effective </a:t>
            </a:r>
            <a:r>
              <a:rPr lang="en-US" altLang="en-US" sz="4400" b="1" dirty="0">
                <a:latin typeface="Arial" panose="020B0604020202020204" pitchFamily="34" charset="0"/>
              </a:rPr>
              <a:t>Acts 7:38</a:t>
            </a:r>
          </a:p>
        </p:txBody>
      </p:sp>
      <p:sp>
        <p:nvSpPr>
          <p:cNvPr id="3" name="TextBox 2">
            <a:extLst>
              <a:ext uri="{FF2B5EF4-FFF2-40B4-BE49-F238E27FC236}">
                <a16:creationId xmlns:a16="http://schemas.microsoft.com/office/drawing/2014/main" id="{2CD6425F-6080-42FA-B745-D2CE893FB779}"/>
              </a:ext>
            </a:extLst>
          </p:cNvPr>
          <p:cNvSpPr txBox="1"/>
          <p:nvPr/>
        </p:nvSpPr>
        <p:spPr>
          <a:xfrm>
            <a:off x="4800600" y="5334000"/>
            <a:ext cx="2626040" cy="830997"/>
          </a:xfrm>
          <a:prstGeom prst="rect">
            <a:avLst/>
          </a:prstGeom>
          <a:noFill/>
        </p:spPr>
        <p:txBody>
          <a:bodyPr wrap="none" rtlCol="0">
            <a:spAutoFit/>
          </a:bodyPr>
          <a:lstStyle/>
          <a:p>
            <a:r>
              <a:rPr lang="en-US" sz="4800" b="1" dirty="0"/>
              <a:t>John 6:63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3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72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97290">
                                            <p:txEl>
                                              <p:pRg st="0" end="0"/>
                                            </p:txEl>
                                          </p:spTgt>
                                        </p:tgtEl>
                                        <p:attrNameLst>
                                          <p:attrName>style.visibility</p:attrName>
                                        </p:attrNameLst>
                                      </p:cBhvr>
                                      <p:to>
                                        <p:strVal val="visible"/>
                                      </p:to>
                                    </p:set>
                                    <p:animEffect transition="in" filter="barn(outVertical)">
                                      <p:cBhvr>
                                        <p:cTn id="15" dur="500"/>
                                        <p:tgtEl>
                                          <p:spTgt spid="9729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barn(outVertical)">
                                      <p:cBhvr>
                                        <p:cTn id="2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0" grpId="0" build="p" autoUpdateAnimBg="0"/>
      <p:bldP spid="9729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a:extLst>
              <a:ext uri="{FF2B5EF4-FFF2-40B4-BE49-F238E27FC236}">
                <a16:creationId xmlns:a16="http://schemas.microsoft.com/office/drawing/2014/main" id="{DEF73E05-507C-4568-987C-E4F2956C6A77}"/>
              </a:ext>
            </a:extLst>
          </p:cNvPr>
          <p:cNvSpPr txBox="1">
            <a:spLocks noChangeArrowheads="1"/>
          </p:cNvSpPr>
          <p:nvPr/>
        </p:nvSpPr>
        <p:spPr bwMode="auto">
          <a:xfrm>
            <a:off x="3552164" y="754559"/>
            <a:ext cx="516032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b="1" dirty="0"/>
              <a:t>Word of God Is Living</a:t>
            </a:r>
          </a:p>
        </p:txBody>
      </p:sp>
      <p:sp>
        <p:nvSpPr>
          <p:cNvPr id="99331" name="AutoShape 3">
            <a:extLst>
              <a:ext uri="{FF2B5EF4-FFF2-40B4-BE49-F238E27FC236}">
                <a16:creationId xmlns:a16="http://schemas.microsoft.com/office/drawing/2014/main" id="{EC509FA2-AAE8-444B-BD0E-4C0B8A1CEAB8}"/>
              </a:ext>
            </a:extLst>
          </p:cNvPr>
          <p:cNvSpPr>
            <a:spLocks noChangeArrowheads="1"/>
          </p:cNvSpPr>
          <p:nvPr/>
        </p:nvSpPr>
        <p:spPr bwMode="auto">
          <a:xfrm>
            <a:off x="3048000" y="685800"/>
            <a:ext cx="6248400" cy="838200"/>
          </a:xfrm>
          <a:prstGeom prst="roundRect">
            <a:avLst>
              <a:gd name="adj" fmla="val 16667"/>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44" name="Rectangle 16">
            <a:extLst>
              <a:ext uri="{FF2B5EF4-FFF2-40B4-BE49-F238E27FC236}">
                <a16:creationId xmlns:a16="http://schemas.microsoft.com/office/drawing/2014/main" id="{FCDACF8B-080E-4545-BFB5-B92C1A0F9C16}"/>
              </a:ext>
            </a:extLst>
          </p:cNvPr>
          <p:cNvSpPr>
            <a:spLocks noChangeArrowheads="1"/>
          </p:cNvSpPr>
          <p:nvPr/>
        </p:nvSpPr>
        <p:spPr bwMode="auto">
          <a:xfrm>
            <a:off x="609600" y="1600200"/>
            <a:ext cx="109728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Wingdings" panose="05000000000000000000" pitchFamily="2" charset="2"/>
              <a:buChar char="§"/>
            </a:pPr>
            <a:r>
              <a:rPr lang="en-US" altLang="en-US" sz="4400" dirty="0">
                <a:latin typeface="Arial" panose="020B0604020202020204" pitchFamily="34" charset="0"/>
              </a:rPr>
              <a:t>“Living” implies the New Testament was not just written for first century</a:t>
            </a:r>
            <a:endParaRPr lang="en-US" altLang="en-US" sz="4400" u="sng" dirty="0">
              <a:latin typeface="Arial" panose="020B0604020202020204" pitchFamily="34" charset="0"/>
            </a:endParaRPr>
          </a:p>
        </p:txBody>
      </p:sp>
      <p:sp>
        <p:nvSpPr>
          <p:cNvPr id="99345" name="Text Box 17">
            <a:extLst>
              <a:ext uri="{FF2B5EF4-FFF2-40B4-BE49-F238E27FC236}">
                <a16:creationId xmlns:a16="http://schemas.microsoft.com/office/drawing/2014/main" id="{C0F24A9B-7C37-4787-9F91-E6FAE15883BA}"/>
              </a:ext>
            </a:extLst>
          </p:cNvPr>
          <p:cNvSpPr txBox="1">
            <a:spLocks noChangeArrowheads="1"/>
          </p:cNvSpPr>
          <p:nvPr/>
        </p:nvSpPr>
        <p:spPr bwMode="auto">
          <a:xfrm>
            <a:off x="609600" y="3048000"/>
            <a:ext cx="10972799"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Tx/>
              <a:buChar char="•"/>
            </a:pPr>
            <a:r>
              <a:rPr lang="en-US" altLang="en-US" sz="4400" b="1" dirty="0">
                <a:latin typeface="Arial" panose="020B0604020202020204" pitchFamily="34" charset="0"/>
              </a:rPr>
              <a:t>Jude 3</a:t>
            </a:r>
            <a:r>
              <a:rPr lang="en-US" altLang="en-US" sz="4400" dirty="0">
                <a:latin typeface="Arial" panose="020B0604020202020204" pitchFamily="34" charset="0"/>
              </a:rPr>
              <a:t> – note: “once” = once for all time (cf. </a:t>
            </a:r>
            <a:r>
              <a:rPr lang="en-US" altLang="en-US" sz="4400" b="1" dirty="0">
                <a:latin typeface="Arial" panose="020B0604020202020204" pitchFamily="34" charset="0"/>
              </a:rPr>
              <a:t>Heb. 9:26, 28</a:t>
            </a:r>
            <a:r>
              <a:rPr lang="en-US" altLang="en-US" sz="4400" dirty="0">
                <a:latin typeface="Arial" panose="020B0604020202020204" pitchFamily="34" charset="0"/>
              </a:rPr>
              <a:t>)</a:t>
            </a:r>
          </a:p>
          <a:p>
            <a:pPr eaLnBrk="1" hangingPunct="1">
              <a:buFontTx/>
              <a:buChar char="•"/>
            </a:pPr>
            <a:r>
              <a:rPr lang="en-US" altLang="en-US" sz="4400" b="1" dirty="0">
                <a:latin typeface="Arial" panose="020B0604020202020204" pitchFamily="34" charset="0"/>
              </a:rPr>
              <a:t>Eph. 4:4-6 </a:t>
            </a:r>
            <a:r>
              <a:rPr lang="en-US" altLang="en-US" sz="4400" dirty="0">
                <a:latin typeface="Arial" panose="020B0604020202020204" pitchFamily="34" charset="0"/>
              </a:rPr>
              <a:t>– one faith</a:t>
            </a:r>
          </a:p>
          <a:p>
            <a:pPr eaLnBrk="1" hangingPunct="1">
              <a:buFontTx/>
              <a:buChar char="•"/>
            </a:pPr>
            <a:r>
              <a:rPr lang="en-US" altLang="en-US" sz="4400" dirty="0">
                <a:latin typeface="Arial" panose="020B0604020202020204" pitchFamily="34" charset="0"/>
              </a:rPr>
              <a:t>New Testament is complete (</a:t>
            </a:r>
            <a:r>
              <a:rPr lang="en-US" altLang="en-US" sz="4400" b="1" dirty="0">
                <a:latin typeface="Arial" panose="020B0604020202020204" pitchFamily="34" charset="0"/>
              </a:rPr>
              <a:t>2 Pet. 1:3; </a:t>
            </a:r>
          </a:p>
          <a:p>
            <a:pPr marL="571500" indent="-114300" eaLnBrk="1" hangingPunct="1"/>
            <a:r>
              <a:rPr lang="en-US" altLang="en-US" sz="4400" b="1" dirty="0">
                <a:latin typeface="Arial" panose="020B0604020202020204" pitchFamily="34" charset="0"/>
              </a:rPr>
              <a:t>2 Tim. 3:16-17</a:t>
            </a:r>
            <a:r>
              <a:rPr lang="en-US" altLang="en-US" sz="4400" dirty="0">
                <a:latin typeface="Arial" panose="020B0604020202020204" pitchFamily="34" charset="0"/>
              </a:rPr>
              <a:t>)</a:t>
            </a:r>
            <a:endParaRPr lang="en-US" altLang="en-US" sz="4400" u="sng"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934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934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93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93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a:extLst>
              <a:ext uri="{FF2B5EF4-FFF2-40B4-BE49-F238E27FC236}">
                <a16:creationId xmlns:a16="http://schemas.microsoft.com/office/drawing/2014/main" id="{8A4250ED-B445-462D-87E1-6DBC4DD74A3E}"/>
              </a:ext>
            </a:extLst>
          </p:cNvPr>
          <p:cNvSpPr txBox="1">
            <a:spLocks noChangeArrowheads="1"/>
          </p:cNvSpPr>
          <p:nvPr/>
        </p:nvSpPr>
        <p:spPr bwMode="auto">
          <a:xfrm>
            <a:off x="3581400" y="762000"/>
            <a:ext cx="505843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dirty="0"/>
              <a:t>Word of God Is Living</a:t>
            </a:r>
          </a:p>
        </p:txBody>
      </p:sp>
      <p:sp>
        <p:nvSpPr>
          <p:cNvPr id="100355" name="AutoShape 3">
            <a:extLst>
              <a:ext uri="{FF2B5EF4-FFF2-40B4-BE49-F238E27FC236}">
                <a16:creationId xmlns:a16="http://schemas.microsoft.com/office/drawing/2014/main" id="{365A2EE6-1CFD-4B30-897A-0390680E2925}"/>
              </a:ext>
            </a:extLst>
          </p:cNvPr>
          <p:cNvSpPr>
            <a:spLocks noChangeArrowheads="1"/>
          </p:cNvSpPr>
          <p:nvPr/>
        </p:nvSpPr>
        <p:spPr bwMode="auto">
          <a:xfrm>
            <a:off x="3048000" y="762000"/>
            <a:ext cx="6248400" cy="838200"/>
          </a:xfrm>
          <a:prstGeom prst="roundRect">
            <a:avLst>
              <a:gd name="adj" fmla="val 16667"/>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68" name="Rectangle 16">
            <a:extLst>
              <a:ext uri="{FF2B5EF4-FFF2-40B4-BE49-F238E27FC236}">
                <a16:creationId xmlns:a16="http://schemas.microsoft.com/office/drawing/2014/main" id="{8E95DCDC-AFA3-4161-A8CA-CDA2B6ECBA99}"/>
              </a:ext>
            </a:extLst>
          </p:cNvPr>
          <p:cNvSpPr>
            <a:spLocks noChangeArrowheads="1"/>
          </p:cNvSpPr>
          <p:nvPr/>
        </p:nvSpPr>
        <p:spPr bwMode="auto">
          <a:xfrm>
            <a:off x="495301" y="1745159"/>
            <a:ext cx="112394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marL="0" indent="0" eaLnBrk="1" hangingPunct="1"/>
            <a:r>
              <a:rPr lang="en-US" altLang="en-US" sz="4400" dirty="0">
                <a:latin typeface="Arial" panose="020B0604020202020204" pitchFamily="34" charset="0"/>
              </a:rPr>
              <a:t>“Living” implies that God preserves His word</a:t>
            </a:r>
            <a:endParaRPr lang="en-US" altLang="en-US" sz="4400" u="sng" dirty="0">
              <a:latin typeface="Arial" panose="020B0604020202020204" pitchFamily="34" charset="0"/>
            </a:endParaRPr>
          </a:p>
        </p:txBody>
      </p:sp>
      <p:sp>
        <p:nvSpPr>
          <p:cNvPr id="100369" name="Text Box 17">
            <a:extLst>
              <a:ext uri="{FF2B5EF4-FFF2-40B4-BE49-F238E27FC236}">
                <a16:creationId xmlns:a16="http://schemas.microsoft.com/office/drawing/2014/main" id="{BA217B32-E774-471D-B580-AF871C8D018F}"/>
              </a:ext>
            </a:extLst>
          </p:cNvPr>
          <p:cNvSpPr txBox="1">
            <a:spLocks noChangeArrowheads="1"/>
          </p:cNvSpPr>
          <p:nvPr/>
        </p:nvSpPr>
        <p:spPr bwMode="auto">
          <a:xfrm>
            <a:off x="609600" y="2590800"/>
            <a:ext cx="11048999"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Tx/>
              <a:buChar char="•"/>
            </a:pPr>
            <a:r>
              <a:rPr lang="en-US" altLang="en-US" sz="4400" dirty="0">
                <a:latin typeface="Arial" panose="020B0604020202020204" pitchFamily="34" charset="0"/>
              </a:rPr>
              <a:t>Some teach Bible has been corrupted through the years</a:t>
            </a:r>
          </a:p>
          <a:p>
            <a:pPr eaLnBrk="1" hangingPunct="1">
              <a:buFontTx/>
              <a:buChar char="•"/>
            </a:pPr>
            <a:r>
              <a:rPr lang="en-US" altLang="en-US" sz="4400" dirty="0">
                <a:latin typeface="Arial" panose="020B0604020202020204" pitchFamily="34" charset="0"/>
              </a:rPr>
              <a:t>Ancient manuscripts prove that the Bible text has not been corrupted over time</a:t>
            </a:r>
          </a:p>
        </p:txBody>
      </p:sp>
      <p:sp>
        <p:nvSpPr>
          <p:cNvPr id="100370" name="Text Box 18">
            <a:extLst>
              <a:ext uri="{FF2B5EF4-FFF2-40B4-BE49-F238E27FC236}">
                <a16:creationId xmlns:a16="http://schemas.microsoft.com/office/drawing/2014/main" id="{6A172A65-30B7-4B01-ADA9-6172C1493A95}"/>
              </a:ext>
            </a:extLst>
          </p:cNvPr>
          <p:cNvSpPr txBox="1">
            <a:spLocks noChangeArrowheads="1"/>
          </p:cNvSpPr>
          <p:nvPr/>
        </p:nvSpPr>
        <p:spPr bwMode="auto">
          <a:xfrm>
            <a:off x="1711627" y="5410200"/>
            <a:ext cx="293657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b="1" dirty="0"/>
              <a:t>Matt. 24:35</a:t>
            </a:r>
          </a:p>
        </p:txBody>
      </p:sp>
      <p:sp>
        <p:nvSpPr>
          <p:cNvPr id="100371" name="Text Box 19">
            <a:extLst>
              <a:ext uri="{FF2B5EF4-FFF2-40B4-BE49-F238E27FC236}">
                <a16:creationId xmlns:a16="http://schemas.microsoft.com/office/drawing/2014/main" id="{5A888D75-56B8-49F1-BF7F-F9D621965475}"/>
              </a:ext>
            </a:extLst>
          </p:cNvPr>
          <p:cNvSpPr txBox="1">
            <a:spLocks noChangeArrowheads="1"/>
          </p:cNvSpPr>
          <p:nvPr/>
        </p:nvSpPr>
        <p:spPr bwMode="auto">
          <a:xfrm>
            <a:off x="6934200" y="5410200"/>
            <a:ext cx="349499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dirty="0"/>
              <a:t> </a:t>
            </a:r>
            <a:r>
              <a:rPr lang="en-US" altLang="en-US" sz="4400" b="1" dirty="0"/>
              <a:t>1 Pet. 1:23-25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036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036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036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0370">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037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8" grpId="0" build="p" autoUpdateAnimBg="0"/>
      <p:bldP spid="100369" grpId="0" build="p" autoUpdateAnimBg="0"/>
      <p:bldP spid="100370" grpId="0" build="p" autoUpdateAnimBg="0"/>
      <p:bldP spid="100371" grpId="0" build="p" autoUpdateAnimBg="0"/>
    </p:bldLst>
  </p:timing>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1584</TotalTime>
  <Words>2930</Words>
  <Application>Microsoft Office PowerPoint</Application>
  <PresentationFormat>Widescreen</PresentationFormat>
  <Paragraphs>247</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Cooper Black</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D. Murphy</dc:creator>
  <cp:lastModifiedBy>Gary D. Murphy</cp:lastModifiedBy>
  <cp:revision>66</cp:revision>
  <dcterms:created xsi:type="dcterms:W3CDTF">1601-01-01T00:00:00Z</dcterms:created>
  <dcterms:modified xsi:type="dcterms:W3CDTF">2018-03-04T03:48:44Z</dcterms:modified>
</cp:coreProperties>
</file>