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58" r:id="rId4"/>
    <p:sldId id="259" r:id="rId5"/>
    <p:sldId id="260" r:id="rId6"/>
    <p:sldId id="261" r:id="rId7"/>
    <p:sldId id="263" r:id="rId8"/>
    <p:sldId id="264" r:id="rId9"/>
    <p:sldId id="265" r:id="rId10"/>
    <p:sldId id="266" r:id="rId11"/>
    <p:sldId id="267" r:id="rId12"/>
    <p:sldId id="268" r:id="rId13"/>
    <p:sldId id="269"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6308" autoAdjust="0"/>
  </p:normalViewPr>
  <p:slideViewPr>
    <p:cSldViewPr snapToGrid="0" showGuides="1">
      <p:cViewPr varScale="1">
        <p:scale>
          <a:sx n="42" d="100"/>
          <a:sy n="42" d="100"/>
        </p:scale>
        <p:origin x="1541" y="43"/>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A0ADD-C155-4201-A4EB-2217A0D5A336}" type="datetimeFigureOut">
              <a:rPr lang="en-US" smtClean="0"/>
              <a:t>4/27/2019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5C047-3188-4B61-8729-7BFF8E85CA6E}" type="slidenum">
              <a:rPr lang="en-US" smtClean="0"/>
              <a:t>‹#›</a:t>
            </a:fld>
            <a:endParaRPr lang="en-US"/>
          </a:p>
        </p:txBody>
      </p:sp>
    </p:spTree>
    <p:extLst>
      <p:ext uri="{BB962C8B-B14F-4D97-AF65-F5344CB8AC3E}">
        <p14:creationId xmlns:p14="http://schemas.microsoft.com/office/powerpoint/2010/main" val="23019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a:t>
            </a:fld>
            <a:endParaRPr lang="en-US"/>
          </a:p>
        </p:txBody>
      </p:sp>
    </p:spTree>
    <p:extLst>
      <p:ext uri="{BB962C8B-B14F-4D97-AF65-F5344CB8AC3E}">
        <p14:creationId xmlns:p14="http://schemas.microsoft.com/office/powerpoint/2010/main" val="68703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 Train Others For The Race: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1. In the Great Commission Jesus gave us instructions to invite others onto our team, the church, so they can run the race with us. </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Go into all the world and preach the gospel to every creature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16:15)</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3. We have no less responsibility today, than they did back then, to fulfill God’s plan to take this message of salvation to “the uttermost parts of the earth” and “make disciples of all the nations” </a:t>
            </a:r>
            <a:r>
              <a:rPr lang="en-US" sz="1200" b="1" kern="1200" dirty="0">
                <a:solidFill>
                  <a:schemeClr val="tx1"/>
                </a:solidFill>
                <a:effectLst/>
                <a:latin typeface="+mn-lt"/>
                <a:ea typeface="+mn-ea"/>
                <a:cs typeface="+mn-cs"/>
              </a:rPr>
              <a:t>(Acts 1:8; Matt 28:19)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Go therefore and make disciples of all the nations, baptizing them in the name of the Father and of the Son and of the Holy Spirit,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28:19)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10</a:t>
            </a:fld>
            <a:endParaRPr lang="en-US"/>
          </a:p>
        </p:txBody>
      </p:sp>
    </p:spTree>
    <p:extLst>
      <p:ext uri="{BB962C8B-B14F-4D97-AF65-F5344CB8AC3E}">
        <p14:creationId xmlns:p14="http://schemas.microsoft.com/office/powerpoint/2010/main" val="75861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 Finish The Race: </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1. All is for naught if we do not finish the race.</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We must “run with endurance the race set before us” &amp; “finish the course” to gain the crown of righteousness. </a:t>
            </a:r>
            <a:r>
              <a:rPr lang="en-US" sz="1200" b="1" kern="1200" dirty="0">
                <a:solidFill>
                  <a:schemeClr val="tx1"/>
                </a:solidFill>
                <a:effectLst/>
                <a:latin typeface="+mn-lt"/>
                <a:ea typeface="+mn-ea"/>
                <a:cs typeface="+mn-cs"/>
              </a:rPr>
              <a:t>(Heb 12:1-2; 2 Tim 4:7-8).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&gt;&gt;&gt;&gt;&gt;&gt;&gt;&gt;&gt;&gt;&gt;&gt;&gt;&gt;&gt;&gt;&gt;</a:t>
            </a:r>
          </a:p>
          <a:p>
            <a:r>
              <a:rPr lang="en-US" sz="1200" i="1" kern="1200" dirty="0">
                <a:solidFill>
                  <a:schemeClr val="tx1"/>
                </a:solidFill>
                <a:effectLst/>
                <a:latin typeface="+mn-lt"/>
                <a:ea typeface="+mn-ea"/>
                <a:cs typeface="+mn-cs"/>
              </a:rPr>
              <a:t>Therefore we also, since we are surrounded by so great a cloud of witnesses, </a:t>
            </a:r>
            <a:r>
              <a:rPr lang="en-US" sz="1200" i="1" u="sng" kern="1200" dirty="0">
                <a:solidFill>
                  <a:schemeClr val="tx1"/>
                </a:solidFill>
                <a:effectLst/>
                <a:latin typeface="+mn-lt"/>
                <a:ea typeface="+mn-ea"/>
                <a:cs typeface="+mn-cs"/>
              </a:rPr>
              <a:t>let us lay aside every weight, and the sin which so easily ensnares us</a:t>
            </a:r>
            <a:r>
              <a:rPr lang="en-US" sz="1200" i="1" kern="1200" dirty="0">
                <a:solidFill>
                  <a:schemeClr val="tx1"/>
                </a:solidFill>
                <a:effectLst/>
                <a:latin typeface="+mn-lt"/>
                <a:ea typeface="+mn-ea"/>
                <a:cs typeface="+mn-cs"/>
              </a:rPr>
              <a:t>, and let us </a:t>
            </a:r>
            <a:r>
              <a:rPr lang="en-US" sz="1200" b="1" i="1" kern="1200" dirty="0">
                <a:solidFill>
                  <a:schemeClr val="tx1"/>
                </a:solidFill>
                <a:effectLst/>
                <a:latin typeface="+mn-lt"/>
                <a:ea typeface="+mn-ea"/>
                <a:cs typeface="+mn-cs"/>
              </a:rPr>
              <a:t>run with endurance </a:t>
            </a:r>
            <a:r>
              <a:rPr lang="en-US" sz="1200" i="1" kern="1200" dirty="0">
                <a:solidFill>
                  <a:schemeClr val="tx1"/>
                </a:solidFill>
                <a:effectLst/>
                <a:latin typeface="+mn-lt"/>
                <a:ea typeface="+mn-ea"/>
                <a:cs typeface="+mn-cs"/>
              </a:rPr>
              <a:t>the race that is set before us, looking unto Jesus, the author and finisher of our faith, </a:t>
            </a:r>
            <a:r>
              <a:rPr lang="en-US" sz="1200" i="1" u="sng" kern="1200" dirty="0">
                <a:solidFill>
                  <a:schemeClr val="tx1"/>
                </a:solidFill>
                <a:effectLst/>
                <a:latin typeface="+mn-lt"/>
                <a:ea typeface="+mn-ea"/>
                <a:cs typeface="+mn-cs"/>
              </a:rPr>
              <a:t>who for the joy that was set before Him endured the cross</a:t>
            </a:r>
            <a:r>
              <a:rPr lang="en-US" sz="1200" i="1" kern="1200" dirty="0">
                <a:solidFill>
                  <a:schemeClr val="tx1"/>
                </a:solidFill>
                <a:effectLst/>
                <a:latin typeface="+mn-lt"/>
                <a:ea typeface="+mn-ea"/>
                <a:cs typeface="+mn-cs"/>
              </a:rPr>
              <a:t>, despising the shame, and has sat down at the right hand of the throne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12:1-2)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have fought the good fight, </a:t>
            </a:r>
            <a:r>
              <a:rPr lang="en-US" sz="1200" b="1" i="1" kern="1200" dirty="0">
                <a:solidFill>
                  <a:schemeClr val="tx1"/>
                </a:solidFill>
                <a:effectLst/>
                <a:latin typeface="+mn-lt"/>
                <a:ea typeface="+mn-ea"/>
                <a:cs typeface="+mn-cs"/>
              </a:rPr>
              <a:t>I have finished the race</a:t>
            </a:r>
            <a:r>
              <a:rPr lang="en-US" sz="1200" i="1" kern="1200" dirty="0">
                <a:solidFill>
                  <a:schemeClr val="tx1"/>
                </a:solidFill>
                <a:effectLst/>
                <a:latin typeface="+mn-lt"/>
                <a:ea typeface="+mn-ea"/>
                <a:cs typeface="+mn-cs"/>
              </a:rPr>
              <a:t>, I have kept the faith. Finally, there is laid up for me the crown of righteousness, which the Lord, the righteous Judge, will give to me on that Day, and </a:t>
            </a:r>
            <a:r>
              <a:rPr lang="en-US" sz="1200" i="1" u="sng" kern="1200" dirty="0">
                <a:solidFill>
                  <a:schemeClr val="tx1"/>
                </a:solidFill>
                <a:effectLst/>
                <a:latin typeface="+mn-lt"/>
                <a:ea typeface="+mn-ea"/>
                <a:cs typeface="+mn-cs"/>
              </a:rPr>
              <a:t>not to me only but also to all who have loved His appearing</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Timothy 4:7-8)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11</a:t>
            </a:fld>
            <a:endParaRPr lang="en-US"/>
          </a:p>
        </p:txBody>
      </p:sp>
    </p:spTree>
    <p:extLst>
      <p:ext uri="{BB962C8B-B14F-4D97-AF65-F5344CB8AC3E}">
        <p14:creationId xmlns:p14="http://schemas.microsoft.com/office/powerpoint/2010/main" val="3731377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1. To maintain a place in the “Winners Circle”, you must play by the rules.</a:t>
            </a:r>
          </a:p>
          <a:p>
            <a:pPr marL="0" indent="0">
              <a:buFontTx/>
              <a:buNone/>
            </a:pPr>
            <a:r>
              <a:rPr lang="en-US" sz="1200" kern="1200" dirty="0">
                <a:solidFill>
                  <a:schemeClr val="tx1"/>
                </a:solidFill>
                <a:effectLst/>
                <a:latin typeface="+mn-lt"/>
                <a:ea typeface="+mn-ea"/>
                <a:cs typeface="+mn-cs"/>
              </a:rPr>
              <a:t>&gt;&gt;&gt;&gt;&gt;&gt;&gt;&gt;&gt;&gt;&gt;&gt;&gt;&gt;&gt;</a:t>
            </a:r>
          </a:p>
          <a:p>
            <a:pPr>
              <a:buFontTx/>
              <a:buNone/>
            </a:pPr>
            <a:r>
              <a:rPr lang="en-US" sz="1200" kern="1200" dirty="0">
                <a:solidFill>
                  <a:schemeClr val="tx1"/>
                </a:solidFill>
                <a:effectLst/>
                <a:latin typeface="+mn-lt"/>
                <a:ea typeface="+mn-ea"/>
                <a:cs typeface="+mn-cs"/>
              </a:rPr>
              <a:t>    2. There are no shortcuts; no manmade rules will get you into the eternal “Winners Circle”</a:t>
            </a:r>
          </a:p>
          <a:p>
            <a:pPr>
              <a:buFontTx/>
              <a:buNone/>
            </a:pPr>
            <a:r>
              <a:rPr lang="en-US" sz="1200" kern="1200" dirty="0">
                <a:solidFill>
                  <a:schemeClr val="tx1"/>
                </a:solidFill>
                <a:effectLst/>
                <a:latin typeface="+mn-lt"/>
                <a:ea typeface="+mn-ea"/>
                <a:cs typeface="+mn-cs"/>
              </a:rPr>
              <a:t>&gt;&gt;&gt;&gt;&gt;&gt;&gt;&gt;&gt;&gt;&gt;&gt;&gt;&gt;&gt;</a:t>
            </a:r>
          </a:p>
          <a:p>
            <a:pPr>
              <a:buFontTx/>
              <a:buNone/>
            </a:pPr>
            <a:r>
              <a:rPr lang="en-US" sz="1200" kern="1200" dirty="0">
                <a:solidFill>
                  <a:schemeClr val="tx1"/>
                </a:solidFill>
                <a:effectLst/>
                <a:latin typeface="+mn-lt"/>
                <a:ea typeface="+mn-ea"/>
                <a:cs typeface="+mn-cs"/>
              </a:rPr>
              <a:t>3. As we have noted from the life of Jesus, Satan will give us a daily struggle against our race for the crown.</a:t>
            </a:r>
          </a:p>
          <a:p>
            <a:pPr>
              <a:buFontTx/>
              <a:buNone/>
            </a:pPr>
            <a:r>
              <a:rPr lang="en-US" sz="1200" kern="1200" dirty="0">
                <a:solidFill>
                  <a:schemeClr val="tx1"/>
                </a:solidFill>
                <a:effectLst/>
                <a:latin typeface="+mn-lt"/>
                <a:ea typeface="+mn-ea"/>
                <a:cs typeface="+mn-cs"/>
              </a:rPr>
              <a:t>&gt;&gt;&gt;&gt;&gt;&gt;&gt;&gt;&gt;&gt;&gt;&gt;&gt;&gt;&gt;</a:t>
            </a:r>
          </a:p>
          <a:p>
            <a:pPr>
              <a:buFontTx/>
              <a:buNone/>
            </a:pPr>
            <a:r>
              <a:rPr lang="en-US" sz="1200" kern="1200" dirty="0">
                <a:solidFill>
                  <a:schemeClr val="tx1"/>
                </a:solidFill>
                <a:effectLst/>
                <a:latin typeface="+mn-lt"/>
                <a:ea typeface="+mn-ea"/>
                <a:cs typeface="+mn-cs"/>
              </a:rPr>
              <a:t>4. How much are you willing to endure for a “Crown of Righteousness”?</a:t>
            </a: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12</a:t>
            </a:fld>
            <a:endParaRPr lang="en-US"/>
          </a:p>
        </p:txBody>
      </p:sp>
    </p:spTree>
    <p:extLst>
      <p:ext uri="{BB962C8B-B14F-4D97-AF65-F5344CB8AC3E}">
        <p14:creationId xmlns:p14="http://schemas.microsoft.com/office/powerpoint/2010/main" val="233908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We have just read the Plan of Salvation, It  is directly from the Rule Book that governs our daily lives, </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2. Without which you cannot not achieve the crown of righteousness that you may be seeking.</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Whatever part of that plan that you maybe struggling with, why don’t you let us help you with it.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If it be baptism, or prayers of forgiveness, let us help you while we sing the invitation song.</a:t>
            </a: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13</a:t>
            </a:fld>
            <a:endParaRPr lang="en-US"/>
          </a:p>
        </p:txBody>
      </p:sp>
    </p:spTree>
    <p:extLst>
      <p:ext uri="{BB962C8B-B14F-4D97-AF65-F5344CB8AC3E}">
        <p14:creationId xmlns:p14="http://schemas.microsoft.com/office/powerpoint/2010/main" val="510511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14</a:t>
            </a:fld>
            <a:endParaRPr lang="en-US"/>
          </a:p>
        </p:txBody>
      </p:sp>
    </p:spTree>
    <p:extLst>
      <p:ext uri="{BB962C8B-B14F-4D97-AF65-F5344CB8AC3E}">
        <p14:creationId xmlns:p14="http://schemas.microsoft.com/office/powerpoint/2010/main" val="406714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2</a:t>
            </a:fld>
            <a:endParaRPr lang="en-US"/>
          </a:p>
        </p:txBody>
      </p:sp>
    </p:spTree>
    <p:extLst>
      <p:ext uri="{BB962C8B-B14F-4D97-AF65-F5344CB8AC3E}">
        <p14:creationId xmlns:p14="http://schemas.microsoft.com/office/powerpoint/2010/main" val="164024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sz="1200" kern="1200" dirty="0">
                <a:solidFill>
                  <a:schemeClr val="tx1"/>
                </a:solidFill>
                <a:effectLst/>
                <a:latin typeface="+mn-lt"/>
                <a:ea typeface="+mn-ea"/>
                <a:cs typeface="+mn-cs"/>
              </a:rPr>
              <a:t>Can I achieve the rewards of being in the “Winners Circle” and Live with The 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God always wins! That is the theme of the Bible.</a:t>
            </a:r>
          </a:p>
          <a:p>
            <a:r>
              <a:rPr lang="en-US" sz="1200" kern="1200" dirty="0">
                <a:solidFill>
                  <a:schemeClr val="tx1"/>
                </a:solidFill>
                <a:effectLst/>
                <a:latin typeface="+mn-lt"/>
                <a:ea typeface="+mn-ea"/>
                <a:cs typeface="+mn-cs"/>
              </a:rPr>
              <a:t>    3. Satan’s best efforts to overthrow Divine Authority, to thwart the will of God, and drag down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humanity with him, fails miserably. </a:t>
            </a:r>
          </a:p>
          <a:p>
            <a:r>
              <a:rPr lang="en-US" sz="1200" kern="1200" dirty="0">
                <a:solidFill>
                  <a:schemeClr val="tx1"/>
                </a:solidFill>
                <a:effectLst/>
                <a:latin typeface="+mn-lt"/>
                <a:ea typeface="+mn-ea"/>
                <a:cs typeface="+mn-cs"/>
              </a:rPr>
              <a:t>    4. Jesus came to “destroy the works of the devil” </a:t>
            </a:r>
            <a:r>
              <a:rPr lang="en-US" sz="1200" b="1" kern="1200" dirty="0">
                <a:solidFill>
                  <a:schemeClr val="tx1"/>
                </a:solidFill>
                <a:effectLst/>
                <a:latin typeface="+mn-lt"/>
                <a:ea typeface="+mn-ea"/>
                <a:cs typeface="+mn-cs"/>
              </a:rPr>
              <a:t>(1 John 3:8)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He who sins is of the devil, for the devil has sinned from the beginning. For this purpose the Son of God was manifested, that He might destroy the works of the devil.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John 3:8)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3</a:t>
            </a:fld>
            <a:endParaRPr lang="en-US"/>
          </a:p>
        </p:txBody>
      </p:sp>
    </p:spTree>
    <p:extLst>
      <p:ext uri="{BB962C8B-B14F-4D97-AF65-F5344CB8AC3E}">
        <p14:creationId xmlns:p14="http://schemas.microsoft.com/office/powerpoint/2010/main" val="220119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sz="1200" b="1" kern="1200" dirty="0">
                <a:solidFill>
                  <a:schemeClr val="tx1"/>
                </a:solidFill>
                <a:effectLst/>
                <a:latin typeface="Times New Roman" panose="02020603050405020304" pitchFamily="18" charset="0"/>
                <a:ea typeface="+mn-ea"/>
                <a:cs typeface="Times New Roman" panose="02020603050405020304" pitchFamily="18" charset="0"/>
              </a:rPr>
              <a:t>Recall if you will Jesus at the Jordan River:</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Tx/>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A. Jesus was led by the Holy Spirit into the wilderness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 To be tempted by the Devil,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This was right after His baptism by John the Baptist.</a:t>
            </a:r>
          </a:p>
          <a:p>
            <a:r>
              <a:rPr lang="en-US" sz="1200" i="1" kern="1200" dirty="0">
                <a:solidFill>
                  <a:schemeClr val="tx1"/>
                </a:solidFill>
                <a:effectLst/>
                <a:latin typeface="Times New Roman" panose="02020603050405020304" pitchFamily="18" charset="0"/>
                <a:ea typeface="+mn-ea"/>
                <a:cs typeface="Times New Roman" panose="02020603050405020304" pitchFamily="18" charset="0"/>
              </a:rPr>
              <a:t>Then Jesus, being filled with the Holy Spirit, returned from the Jordan and was led by the Spirit into the wilderness,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(Luke 4:1)</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 Just as Job was allowed to be tempted by Satan,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Just as Peter was allowed to be sifted by the Devil</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3. So Jesus was led by the Holy Spirit Himself, into the wilderness for the sole purpose of being tempted by Satan.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B. In the Desert Jesus refused to be swayed by the devil’s deceptive appeals to vanity.</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1. The Devil used flattering words in his temptation: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2. “If you are the Son of God...”.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3. Instead, Jesus rebuffed the devil by being focused on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the written word</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u="none" kern="1200" dirty="0">
                <a:solidFill>
                  <a:schemeClr val="tx1"/>
                </a:solidFill>
                <a:effectLst/>
                <a:latin typeface="Times New Roman" panose="02020603050405020304" pitchFamily="18" charset="0"/>
                <a:ea typeface="+mn-ea"/>
                <a:cs typeface="Times New Roman" panose="02020603050405020304" pitchFamily="18" charset="0"/>
              </a:rPr>
              <a:t>and </a:t>
            </a:r>
            <a:r>
              <a:rPr lang="en-US" sz="1200" u="sng" kern="1200" dirty="0">
                <a:solidFill>
                  <a:schemeClr val="tx1"/>
                </a:solidFill>
                <a:effectLst/>
                <a:latin typeface="Times New Roman" panose="02020603050405020304" pitchFamily="18" charset="0"/>
                <a:ea typeface="+mn-ea"/>
                <a:cs typeface="Times New Roman" panose="02020603050405020304" pitchFamily="18" charset="0"/>
              </a:rPr>
              <a:t>the truth contained therein</a:t>
            </a:r>
            <a:r>
              <a:rPr lang="en-US" sz="1200" u="none" kern="1200" dirty="0">
                <a:solidFill>
                  <a:schemeClr val="tx1"/>
                </a:solidFill>
                <a:effectLst/>
                <a:latin typeface="Times New Roman" panose="02020603050405020304" pitchFamily="18" charset="0"/>
                <a:ea typeface="+mn-ea"/>
                <a:cs typeface="Times New Roman" panose="02020603050405020304" pitchFamily="18" charset="0"/>
              </a:rPr>
              <a:t> about His Father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(Matt 4 &amp; Luke 4).</a:t>
            </a:r>
            <a:endParaRPr lang="en-US" sz="12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b="0" kern="1200" dirty="0">
                <a:solidFill>
                  <a:schemeClr val="tx1"/>
                </a:solidFill>
                <a:effectLst/>
                <a:latin typeface="Times New Roman" panose="02020603050405020304" pitchFamily="18" charset="0"/>
                <a:ea typeface="+mn-ea"/>
                <a:cs typeface="Times New Roman" panose="02020603050405020304" pitchFamily="18" charset="0"/>
              </a:rPr>
              <a:t>&gt;&gt;&gt;&gt;&gt;&gt;&gt;&gt;&gt;&gt;&gt;&gt;&gt;&gt;&gt;&gt;&gt;&gt;</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    C. This truth is best summarized by the last words of Jesus on that subject that day, saying,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Times New Roman" panose="02020603050405020304" pitchFamily="18" charset="0"/>
                <a:ea typeface="+mn-ea"/>
                <a:cs typeface="Times New Roman" panose="02020603050405020304" pitchFamily="18" charset="0"/>
              </a:rPr>
              <a:t>"Away with you, Satan! For it is written, 'YOU SHALL WORSHIP THE LORD YOUR GOD, AND HIM ONLY YOU SHALL SERVE”</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(Matthew 4:10)</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4</a:t>
            </a:fld>
            <a:endParaRPr lang="en-US"/>
          </a:p>
        </p:txBody>
      </p:sp>
    </p:spTree>
    <p:extLst>
      <p:ext uri="{BB962C8B-B14F-4D97-AF65-F5344CB8AC3E}">
        <p14:creationId xmlns:p14="http://schemas.microsoft.com/office/powerpoint/2010/main" val="28438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In the Garden before His betrayal;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Our Lord faced the moment of death. </a:t>
            </a:r>
          </a:p>
          <a:p>
            <a:r>
              <a:rPr lang="en-US" sz="1200" kern="1200" dirty="0">
                <a:solidFill>
                  <a:schemeClr val="tx1"/>
                </a:solidFill>
                <a:effectLst/>
                <a:latin typeface="+mn-lt"/>
                <a:ea typeface="+mn-ea"/>
                <a:cs typeface="+mn-cs"/>
              </a:rPr>
              <a:t>        1. He was desiring; that is seeking a way out. </a:t>
            </a:r>
          </a:p>
          <a:p>
            <a:r>
              <a:rPr lang="en-US" sz="1200" kern="1200" dirty="0">
                <a:solidFill>
                  <a:schemeClr val="tx1"/>
                </a:solidFill>
                <a:effectLst/>
                <a:latin typeface="+mn-lt"/>
                <a:ea typeface="+mn-ea"/>
                <a:cs typeface="+mn-cs"/>
              </a:rPr>
              <a:t>        2. Without compromising the purpose of His mission.</a:t>
            </a:r>
          </a:p>
          <a:p>
            <a:r>
              <a:rPr lang="en-US" sz="1200" kern="1200" dirty="0">
                <a:solidFill>
                  <a:schemeClr val="tx1"/>
                </a:solidFill>
                <a:effectLst/>
                <a:latin typeface="+mn-lt"/>
                <a:ea typeface="+mn-ea"/>
                <a:cs typeface="+mn-cs"/>
              </a:rPr>
              <a:t>        3. His mission we can find and read in </a:t>
            </a:r>
            <a:r>
              <a:rPr lang="en-US" sz="1200" b="1" kern="1200" dirty="0">
                <a:solidFill>
                  <a:schemeClr val="tx1"/>
                </a:solidFill>
                <a:effectLst/>
                <a:latin typeface="+mn-lt"/>
                <a:ea typeface="+mn-ea"/>
                <a:cs typeface="+mn-cs"/>
              </a:rPr>
              <a:t>(Luke 19:10; Matthew 20:28)</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for the Son of Man has come to seek and to save that which was lost." </a:t>
            </a:r>
            <a:r>
              <a:rPr lang="en-US" sz="1200" b="1" kern="1200" dirty="0">
                <a:solidFill>
                  <a:schemeClr val="tx1"/>
                </a:solidFill>
                <a:effectLst/>
                <a:latin typeface="+mn-lt"/>
                <a:ea typeface="+mn-ea"/>
                <a:cs typeface="+mn-cs"/>
              </a:rPr>
              <a:t>(Luke 19:10)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just as the Son of Man did not come to be served, but to serve, and to give His life a ransom for many."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20:28)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As He faced His own mortality:</a:t>
            </a:r>
          </a:p>
          <a:p>
            <a:r>
              <a:rPr lang="en-US" sz="1200" kern="1200" dirty="0">
                <a:solidFill>
                  <a:schemeClr val="tx1"/>
                </a:solidFill>
                <a:effectLst/>
                <a:latin typeface="+mn-lt"/>
                <a:ea typeface="+mn-ea"/>
                <a:cs typeface="+mn-cs"/>
              </a:rPr>
              <a:t>        1. Jesus said:</a:t>
            </a:r>
          </a:p>
          <a:p>
            <a:r>
              <a:rPr lang="en-US" sz="1200" i="1" kern="1200" dirty="0">
                <a:solidFill>
                  <a:schemeClr val="tx1"/>
                </a:solidFill>
                <a:effectLst/>
                <a:latin typeface="+mn-lt"/>
                <a:ea typeface="+mn-ea"/>
                <a:cs typeface="+mn-cs"/>
              </a:rPr>
              <a:t>"O My Father, if it is possible, </a:t>
            </a:r>
            <a:r>
              <a:rPr lang="en-US" sz="1200" i="1" u="sng" kern="1200" dirty="0">
                <a:solidFill>
                  <a:schemeClr val="tx1"/>
                </a:solidFill>
                <a:effectLst/>
                <a:latin typeface="+mn-lt"/>
                <a:ea typeface="+mn-ea"/>
                <a:cs typeface="+mn-cs"/>
              </a:rPr>
              <a:t>let this cup pass from Me</a:t>
            </a:r>
            <a:r>
              <a:rPr lang="en-US" sz="1200" i="1" kern="1200" dirty="0">
                <a:solidFill>
                  <a:schemeClr val="tx1"/>
                </a:solidFill>
                <a:effectLst/>
                <a:latin typeface="+mn-lt"/>
                <a:ea typeface="+mn-ea"/>
                <a:cs typeface="+mn-cs"/>
              </a:rPr>
              <a:t>; nevertheless, not as I will, but as You will…” </a:t>
            </a:r>
            <a:r>
              <a:rPr lang="en-US" sz="1200" b="1" kern="1200" dirty="0">
                <a:solidFill>
                  <a:schemeClr val="tx1"/>
                </a:solidFill>
                <a:effectLst/>
                <a:latin typeface="+mn-lt"/>
                <a:ea typeface="+mn-ea"/>
                <a:cs typeface="+mn-cs"/>
              </a:rPr>
              <a:t>(Matthew 26:39)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2. </a:t>
            </a:r>
            <a:r>
              <a:rPr lang="en-US" sz="1200" kern="1200" dirty="0">
                <a:solidFill>
                  <a:schemeClr val="tx1"/>
                </a:solidFill>
                <a:effectLst/>
                <a:latin typeface="+mn-lt"/>
                <a:ea typeface="+mn-ea"/>
                <a:cs typeface="+mn-cs"/>
              </a:rPr>
              <a:t>And, “Again, a second time, He went away and prayed, saying:</a:t>
            </a:r>
          </a:p>
          <a:p>
            <a:r>
              <a:rPr lang="en-US" sz="1200" i="1" kern="1200" dirty="0">
                <a:solidFill>
                  <a:schemeClr val="tx1"/>
                </a:solidFill>
                <a:effectLst/>
                <a:latin typeface="+mn-lt"/>
                <a:ea typeface="+mn-ea"/>
                <a:cs typeface="+mn-cs"/>
              </a:rPr>
              <a:t>‘O My Father, </a:t>
            </a:r>
            <a:r>
              <a:rPr lang="en-US" sz="1200" i="1" u="sng" kern="1200" dirty="0">
                <a:solidFill>
                  <a:schemeClr val="tx1"/>
                </a:solidFill>
                <a:effectLst/>
                <a:latin typeface="+mn-lt"/>
                <a:ea typeface="+mn-ea"/>
                <a:cs typeface="+mn-cs"/>
              </a:rPr>
              <a:t>if this cup cannot pass away</a:t>
            </a:r>
            <a:r>
              <a:rPr lang="en-US" sz="1200" i="1" kern="1200" dirty="0">
                <a:solidFill>
                  <a:schemeClr val="tx1"/>
                </a:solidFill>
                <a:effectLst/>
                <a:latin typeface="+mn-lt"/>
                <a:ea typeface="+mn-ea"/>
                <a:cs typeface="+mn-cs"/>
              </a:rPr>
              <a:t> from Me unless I drink it, Your will be done."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26:42)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5</a:t>
            </a:fld>
            <a:endParaRPr lang="en-US"/>
          </a:p>
        </p:txBody>
      </p:sp>
    </p:spTree>
    <p:extLst>
      <p:ext uri="{BB962C8B-B14F-4D97-AF65-F5344CB8AC3E}">
        <p14:creationId xmlns:p14="http://schemas.microsoft.com/office/powerpoint/2010/main" val="131624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What was sandwiched in between these major moments of trial and temptation:</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There were other times Satan sought to lead Christ into sin, but failed </a:t>
            </a:r>
            <a:r>
              <a:rPr lang="en-US" sz="1200" b="1" kern="1200" dirty="0">
                <a:solidFill>
                  <a:schemeClr val="tx1"/>
                </a:solidFill>
                <a:effectLst/>
                <a:latin typeface="+mn-lt"/>
                <a:ea typeface="+mn-ea"/>
                <a:cs typeface="+mn-cs"/>
              </a:rPr>
              <a:t>(Heb 4:15)</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we do not have a High Priest who cannot sympathize with our weaknesses, but was </a:t>
            </a:r>
            <a:r>
              <a:rPr lang="en-US" sz="1200" i="1" u="sng" kern="1200" dirty="0">
                <a:solidFill>
                  <a:schemeClr val="tx1"/>
                </a:solidFill>
                <a:effectLst/>
                <a:latin typeface="+mn-lt"/>
                <a:ea typeface="+mn-ea"/>
                <a:cs typeface="+mn-cs"/>
              </a:rPr>
              <a:t>in all points</a:t>
            </a:r>
            <a:r>
              <a:rPr lang="en-US" sz="1200" i="1" kern="1200" dirty="0">
                <a:solidFill>
                  <a:schemeClr val="tx1"/>
                </a:solidFill>
                <a:effectLst/>
                <a:latin typeface="+mn-lt"/>
                <a:ea typeface="+mn-ea"/>
                <a:cs typeface="+mn-cs"/>
              </a:rPr>
              <a:t> tempted as we are, yet without sin.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4:15)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In the hours leading up to the crucifixion Jesus said in </a:t>
            </a:r>
            <a:r>
              <a:rPr lang="en-US" sz="1200" b="1" kern="1200" dirty="0">
                <a:solidFill>
                  <a:schemeClr val="tx1"/>
                </a:solidFill>
                <a:effectLst/>
                <a:latin typeface="+mn-lt"/>
                <a:ea typeface="+mn-ea"/>
                <a:cs typeface="+mn-cs"/>
              </a:rPr>
              <a:t>(John 12:31)</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Now is the judgment of this world; now the ruler of this world will be cast out.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(John 12:31)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Jesus destroyed the works of the devil, as we read that was what He came to do, in </a:t>
            </a:r>
            <a:r>
              <a:rPr lang="en-US" sz="1200" b="1" kern="1200" dirty="0">
                <a:solidFill>
                  <a:schemeClr val="tx1"/>
                </a:solidFill>
                <a:effectLst/>
                <a:latin typeface="+mn-lt"/>
                <a:ea typeface="+mn-ea"/>
                <a:cs typeface="+mn-cs"/>
              </a:rPr>
              <a:t>(1 John 3:8)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God wins!</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C. And He invites us to join Him in the winner’s circle.</a:t>
            </a: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6</a:t>
            </a:fld>
            <a:endParaRPr lang="en-US"/>
          </a:p>
        </p:txBody>
      </p:sp>
    </p:spTree>
    <p:extLst>
      <p:ext uri="{BB962C8B-B14F-4D97-AF65-F5344CB8AC3E}">
        <p14:creationId xmlns:p14="http://schemas.microsoft.com/office/powerpoint/2010/main" val="7274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IV. In order for us to enter the Winner’s Circle we must:</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&gt;&gt;&gt;&gt;&gt;&gt;&gt;&gt;&gt;&gt;&gt;&gt;&gt;&gt;&gt;&gt;&gt;&gt;&gt;&gt;&gt; </a:t>
            </a:r>
          </a:p>
          <a:p>
            <a:r>
              <a:rPr lang="en-US" sz="1200" b="1" kern="1200" dirty="0">
                <a:solidFill>
                  <a:schemeClr val="tx1"/>
                </a:solidFill>
                <a:effectLst/>
                <a:latin typeface="+mn-lt"/>
                <a:ea typeface="+mn-ea"/>
                <a:cs typeface="+mn-cs"/>
              </a:rPr>
              <a:t>    A. Qualify for the Race: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We enter the race only by invitation, which God in His grace and mercy has extended to all men </a:t>
            </a:r>
            <a:r>
              <a:rPr lang="en-US" sz="1200" b="1" kern="1200" dirty="0">
                <a:solidFill>
                  <a:schemeClr val="tx1"/>
                </a:solidFill>
                <a:effectLst/>
                <a:latin typeface="+mn-lt"/>
                <a:ea typeface="+mn-ea"/>
                <a:cs typeface="+mn-cs"/>
              </a:rPr>
              <a:t>(Eph 2:4-9; Titus 2:11)</a:t>
            </a:r>
            <a:r>
              <a:rPr lang="en-US" sz="120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For the grace of God that brings salvation has appeared to all men, </a:t>
            </a:r>
            <a:r>
              <a:rPr lang="en-US" sz="1200" b="1" kern="1200" dirty="0">
                <a:solidFill>
                  <a:schemeClr val="tx1"/>
                </a:solidFill>
                <a:effectLst/>
                <a:latin typeface="+mn-lt"/>
                <a:ea typeface="+mn-ea"/>
                <a:cs typeface="+mn-cs"/>
              </a:rPr>
              <a:t>(Titus 2:11)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a:t>
            </a:r>
            <a:r>
              <a:rPr lang="en-US" sz="1200" b="1" kern="1200" dirty="0">
                <a:solidFill>
                  <a:schemeClr val="tx1"/>
                </a:solidFill>
                <a:effectLst/>
                <a:latin typeface="+mn-lt"/>
                <a:ea typeface="+mn-ea"/>
                <a:cs typeface="+mn-cs"/>
              </a:rPr>
              <a:t>Hear</a:t>
            </a:r>
            <a:r>
              <a:rPr lang="en-US" sz="1200" kern="1200" dirty="0">
                <a:solidFill>
                  <a:schemeClr val="tx1"/>
                </a:solidFill>
                <a:effectLst/>
                <a:latin typeface="+mn-lt"/>
                <a:ea typeface="+mn-ea"/>
                <a:cs typeface="+mn-cs"/>
              </a:rPr>
              <a:t> the bride and the Spirit say, "</a:t>
            </a:r>
            <a:r>
              <a:rPr lang="en-US" sz="1200" b="0" kern="1200" dirty="0">
                <a:solidFill>
                  <a:schemeClr val="tx1"/>
                </a:solidFill>
                <a:effectLst/>
                <a:latin typeface="+mn-lt"/>
                <a:ea typeface="+mn-ea"/>
                <a:cs typeface="+mn-cs"/>
              </a:rPr>
              <a:t>Come!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 22:17).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the Spirit and the bride say, "Come!" And let him who hears say, "Come!" And let him who thirsts come. Whoever desires, </a:t>
            </a:r>
            <a:r>
              <a:rPr lang="en-US" sz="1200" i="1" u="sng" kern="1200" dirty="0">
                <a:solidFill>
                  <a:schemeClr val="tx1"/>
                </a:solidFill>
                <a:effectLst/>
                <a:latin typeface="+mn-lt"/>
                <a:ea typeface="+mn-ea"/>
                <a:cs typeface="+mn-cs"/>
              </a:rPr>
              <a:t>let him take the water of life freely</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(Revelation 22:17)</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We are </a:t>
            </a:r>
            <a:r>
              <a:rPr lang="en-US" sz="1200" b="1" kern="1200" dirty="0">
                <a:solidFill>
                  <a:schemeClr val="tx1"/>
                </a:solidFill>
                <a:effectLst/>
                <a:latin typeface="+mn-lt"/>
                <a:ea typeface="+mn-ea"/>
                <a:cs typeface="+mn-cs"/>
              </a:rPr>
              <a:t>called</a:t>
            </a:r>
            <a:r>
              <a:rPr lang="en-US" sz="1200" kern="1200" dirty="0">
                <a:solidFill>
                  <a:schemeClr val="tx1"/>
                </a:solidFill>
                <a:effectLst/>
                <a:latin typeface="+mn-lt"/>
                <a:ea typeface="+mn-ea"/>
                <a:cs typeface="+mn-cs"/>
              </a:rPr>
              <a:t> by the gospel </a:t>
            </a:r>
            <a:r>
              <a:rPr lang="en-US" sz="1200" b="1" kern="1200" dirty="0">
                <a:solidFill>
                  <a:schemeClr val="tx1"/>
                </a:solidFill>
                <a:effectLst/>
                <a:latin typeface="+mn-lt"/>
                <a:ea typeface="+mn-ea"/>
                <a:cs typeface="+mn-cs"/>
              </a:rPr>
              <a:t>(2 Thess 2:11</a:t>
            </a:r>
            <a:r>
              <a:rPr lang="en-US" sz="1200" b="0" kern="1200" dirty="0">
                <a:solidFill>
                  <a:schemeClr val="tx1"/>
                </a:solidFill>
                <a:effectLst/>
                <a:latin typeface="+mn-lt"/>
                <a:ea typeface="+mn-ea"/>
                <a:cs typeface="+mn-cs"/>
              </a:rPr>
              <a:t>) otherwise, we believe Satan’s and man’s lies.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for this reason God will send them strong delusion, that they should believe the lie, </a:t>
            </a:r>
            <a:r>
              <a:rPr lang="en-US" sz="1200" b="1" kern="1200" dirty="0">
                <a:solidFill>
                  <a:schemeClr val="tx1"/>
                </a:solidFill>
                <a:effectLst/>
                <a:latin typeface="+mn-lt"/>
                <a:ea typeface="+mn-ea"/>
                <a:cs typeface="+mn-cs"/>
              </a:rPr>
              <a:t>(2 Thessalonians 2:11)</a:t>
            </a:r>
          </a:p>
          <a:p>
            <a:r>
              <a:rPr lang="en-US" sz="1200" b="1" kern="1200" dirty="0">
                <a:solidFill>
                  <a:schemeClr val="tx1"/>
                </a:solidFill>
                <a:effectLst/>
                <a:latin typeface="+mn-lt"/>
                <a:ea typeface="+mn-ea"/>
                <a:cs typeface="+mn-cs"/>
              </a:rPr>
              <a: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We are to </a:t>
            </a:r>
            <a:r>
              <a:rPr lang="en-US" sz="1200" b="1" kern="1200" dirty="0">
                <a:solidFill>
                  <a:schemeClr val="tx1"/>
                </a:solidFill>
                <a:effectLst/>
                <a:latin typeface="+mn-lt"/>
                <a:ea typeface="+mn-ea"/>
                <a:cs typeface="+mn-cs"/>
              </a:rPr>
              <a:t>obey</a:t>
            </a:r>
            <a:r>
              <a:rPr lang="en-US" sz="1200" kern="1200" dirty="0">
                <a:solidFill>
                  <a:schemeClr val="tx1"/>
                </a:solidFill>
                <a:effectLst/>
                <a:latin typeface="+mn-lt"/>
                <a:ea typeface="+mn-ea"/>
                <a:cs typeface="+mn-cs"/>
              </a:rPr>
              <a:t> it and be </a:t>
            </a:r>
            <a:r>
              <a:rPr lang="en-US" sz="1200" b="1" kern="1200" dirty="0">
                <a:solidFill>
                  <a:schemeClr val="tx1"/>
                </a:solidFill>
                <a:effectLst/>
                <a:latin typeface="+mn-lt"/>
                <a:ea typeface="+mn-ea"/>
                <a:cs typeface="+mn-cs"/>
              </a:rPr>
              <a:t>purified</a:t>
            </a:r>
            <a:r>
              <a:rPr lang="en-US" sz="1200" kern="1200" dirty="0">
                <a:solidFill>
                  <a:schemeClr val="tx1"/>
                </a:solidFill>
                <a:effectLst/>
                <a:latin typeface="+mn-lt"/>
                <a:ea typeface="+mn-ea"/>
                <a:cs typeface="+mn-cs"/>
              </a:rPr>
              <a:t> by it </a:t>
            </a:r>
            <a:r>
              <a:rPr lang="en-US" sz="1200" b="1" kern="1200" dirty="0">
                <a:solidFill>
                  <a:schemeClr val="tx1"/>
                </a:solidFill>
                <a:effectLst/>
                <a:latin typeface="+mn-lt"/>
                <a:ea typeface="+mn-ea"/>
                <a:cs typeface="+mn-cs"/>
              </a:rPr>
              <a:t>(1 Pet 1:22; 1 Pet 4:17)</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Since you have</a:t>
            </a:r>
            <a:r>
              <a:rPr lang="en-US" sz="1200" b="1" i="1" kern="1200" dirty="0">
                <a:solidFill>
                  <a:schemeClr val="tx1"/>
                </a:solidFill>
                <a:effectLst/>
                <a:latin typeface="+mn-lt"/>
                <a:ea typeface="+mn-ea"/>
                <a:cs typeface="+mn-cs"/>
              </a:rPr>
              <a:t> purified </a:t>
            </a:r>
            <a:r>
              <a:rPr lang="en-US" sz="1200" i="1" kern="1200" dirty="0">
                <a:solidFill>
                  <a:schemeClr val="tx1"/>
                </a:solidFill>
                <a:effectLst/>
                <a:latin typeface="+mn-lt"/>
                <a:ea typeface="+mn-ea"/>
                <a:cs typeface="+mn-cs"/>
              </a:rPr>
              <a:t>your souls in </a:t>
            </a:r>
            <a:r>
              <a:rPr lang="en-US" sz="1200" b="1" i="1" kern="1200" dirty="0">
                <a:solidFill>
                  <a:schemeClr val="tx1"/>
                </a:solidFill>
                <a:effectLst/>
                <a:latin typeface="+mn-lt"/>
                <a:ea typeface="+mn-ea"/>
                <a:cs typeface="+mn-cs"/>
              </a:rPr>
              <a:t>obeying</a:t>
            </a:r>
            <a:r>
              <a:rPr lang="en-US" sz="1200" i="1" kern="1200" dirty="0">
                <a:solidFill>
                  <a:schemeClr val="tx1"/>
                </a:solidFill>
                <a:effectLst/>
                <a:latin typeface="+mn-lt"/>
                <a:ea typeface="+mn-ea"/>
                <a:cs typeface="+mn-cs"/>
              </a:rPr>
              <a:t> the truth through the Spirit in sincere love of the brethren, love one another fervently with a pure heart,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Peter 1:22)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the time has come for judgment to begin at the house of God; and if it begins with us first, what will be the end of those who do not obey the gospel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Peter 4:17)</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4. To qualify for the race we must </a:t>
            </a:r>
            <a:r>
              <a:rPr lang="en-US" sz="1200" b="1" kern="1200" dirty="0">
                <a:solidFill>
                  <a:schemeClr val="tx1"/>
                </a:solidFill>
                <a:effectLst/>
                <a:latin typeface="+mn-lt"/>
                <a:ea typeface="+mn-ea"/>
                <a:cs typeface="+mn-cs"/>
              </a:rPr>
              <a:t>believe in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confess </a:t>
            </a:r>
            <a:r>
              <a:rPr lang="en-US" sz="1200" kern="1200" dirty="0">
                <a:solidFill>
                  <a:schemeClr val="tx1"/>
                </a:solidFill>
                <a:effectLst/>
                <a:latin typeface="+mn-lt"/>
                <a:ea typeface="+mn-ea"/>
                <a:cs typeface="+mn-cs"/>
              </a:rPr>
              <a:t>Jesus Christ as the Son of God </a:t>
            </a:r>
            <a:r>
              <a:rPr lang="en-US" sz="1200" b="1" kern="1200" dirty="0">
                <a:solidFill>
                  <a:schemeClr val="tx1"/>
                </a:solidFill>
                <a:effectLst/>
                <a:latin typeface="+mn-lt"/>
                <a:ea typeface="+mn-ea"/>
                <a:cs typeface="+mn-cs"/>
              </a:rPr>
              <a:t>(Romans 10:9-10; Acts 8:37)</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Then Philip said, "</a:t>
            </a:r>
            <a:r>
              <a:rPr lang="en-US" sz="1200" b="1" i="1" u="none" strike="noStrike" kern="1200" baseline="0" dirty="0">
                <a:solidFill>
                  <a:schemeClr val="tx1"/>
                </a:solidFill>
                <a:latin typeface="+mn-lt"/>
                <a:ea typeface="+mn-ea"/>
                <a:cs typeface="+mn-cs"/>
              </a:rPr>
              <a:t>If you believe </a:t>
            </a:r>
            <a:r>
              <a:rPr lang="en-US" sz="1200" b="0" i="1" u="none" strike="noStrike" kern="1200" baseline="0" dirty="0">
                <a:solidFill>
                  <a:schemeClr val="tx1"/>
                </a:solidFill>
                <a:latin typeface="+mn-lt"/>
                <a:ea typeface="+mn-ea"/>
                <a:cs typeface="+mn-cs"/>
              </a:rPr>
              <a:t>with all your heart, you may." And he answered and said, "</a:t>
            </a:r>
            <a:r>
              <a:rPr lang="en-US" sz="1200" b="1" i="1" u="none" strike="noStrike" kern="1200" baseline="0" dirty="0">
                <a:solidFill>
                  <a:schemeClr val="tx1"/>
                </a:solidFill>
                <a:latin typeface="+mn-lt"/>
                <a:ea typeface="+mn-ea"/>
                <a:cs typeface="+mn-cs"/>
              </a:rPr>
              <a:t>I believe that Jesus Christ is the Son of God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8:37</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repent </a:t>
            </a:r>
            <a:r>
              <a:rPr lang="en-US" sz="1200" kern="1200" dirty="0">
                <a:solidFill>
                  <a:schemeClr val="tx1"/>
                </a:solidFill>
                <a:effectLst/>
                <a:latin typeface="+mn-lt"/>
                <a:ea typeface="+mn-ea"/>
                <a:cs typeface="+mn-cs"/>
              </a:rPr>
              <a:t>of sin, and be </a:t>
            </a:r>
            <a:r>
              <a:rPr lang="en-US" sz="1200" b="1" kern="1200" dirty="0">
                <a:solidFill>
                  <a:schemeClr val="tx1"/>
                </a:solidFill>
                <a:effectLst/>
                <a:latin typeface="+mn-lt"/>
                <a:ea typeface="+mn-ea"/>
                <a:cs typeface="+mn-cs"/>
              </a:rPr>
              <a:t>baptized</a:t>
            </a:r>
            <a:r>
              <a:rPr lang="en-US" sz="1200" kern="1200" dirty="0">
                <a:solidFill>
                  <a:schemeClr val="tx1"/>
                </a:solidFill>
                <a:effectLst/>
                <a:latin typeface="+mn-lt"/>
                <a:ea typeface="+mn-ea"/>
                <a:cs typeface="+mn-cs"/>
              </a:rPr>
              <a:t> for the remission of sins </a:t>
            </a:r>
            <a:r>
              <a:rPr lang="en-US" sz="1200" b="1" kern="1200" dirty="0">
                <a:solidFill>
                  <a:schemeClr val="tx1"/>
                </a:solidFill>
                <a:effectLst/>
                <a:latin typeface="+mn-lt"/>
                <a:ea typeface="+mn-ea"/>
                <a:cs typeface="+mn-cs"/>
              </a:rPr>
              <a:t>(Read: Rom 10:13; Acts 22:16; Acts 2:38-39; Romans 6:3-4)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 These are the required “</a:t>
            </a:r>
            <a:r>
              <a:rPr lang="en-US" sz="1200" b="1" kern="1200" dirty="0">
                <a:solidFill>
                  <a:schemeClr val="tx1"/>
                </a:solidFill>
                <a:effectLst/>
                <a:latin typeface="+mn-lt"/>
                <a:ea typeface="+mn-ea"/>
                <a:cs typeface="+mn-cs"/>
              </a:rPr>
              <a:t>Rules of Qualification</a:t>
            </a:r>
            <a:r>
              <a:rPr lang="en-US" sz="1200" kern="1200" dirty="0">
                <a:solidFill>
                  <a:schemeClr val="tx1"/>
                </a:solidFill>
                <a:effectLst/>
                <a:latin typeface="+mn-lt"/>
                <a:ea typeface="+mn-ea"/>
                <a:cs typeface="+mn-cs"/>
              </a:rPr>
              <a:t>” for the race.</a:t>
            </a:r>
          </a:p>
          <a:p>
            <a:r>
              <a:rPr lang="en-US" sz="1200" kern="1200" dirty="0">
                <a:solidFill>
                  <a:schemeClr val="tx1"/>
                </a:solidFill>
                <a:effectLst/>
                <a:latin typeface="+mn-lt"/>
                <a:ea typeface="+mn-ea"/>
                <a:cs typeface="+mn-cs"/>
              </a:rPr>
              <a:t>            b. We call them the “Plan of Salvation”</a:t>
            </a:r>
          </a:p>
          <a:p>
            <a:r>
              <a:rPr lang="en-US" sz="1200" kern="1200" dirty="0">
                <a:solidFill>
                  <a:schemeClr val="tx1"/>
                </a:solidFill>
                <a:effectLst/>
                <a:latin typeface="+mn-lt"/>
                <a:ea typeface="+mn-ea"/>
                <a:cs typeface="+mn-cs"/>
              </a:rPr>
              <a:t>&gt;&gt;&gt;&gt;&gt;&gt;&gt;&gt;&gt;&gt;&gt;&gt;&gt;&gt;&gt;&gt;&gt;&gt;</a:t>
            </a:r>
          </a:p>
          <a:p>
            <a:r>
              <a:rPr lang="en-US" sz="1200" i="1" kern="1200" dirty="0">
                <a:solidFill>
                  <a:schemeClr val="tx1"/>
                </a:solidFill>
                <a:effectLst/>
                <a:latin typeface="+mn-lt"/>
                <a:ea typeface="+mn-ea"/>
                <a:cs typeface="+mn-cs"/>
              </a:rPr>
              <a:t>For "WHOEVER CALLS ON THE NAME OF THE LORD SHALL BE SAVED."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10:13)</a:t>
            </a:r>
          </a:p>
          <a:p>
            <a:r>
              <a:rPr lang="en-US" sz="1200" b="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now why are you waiting? Arise and </a:t>
            </a:r>
            <a:r>
              <a:rPr lang="en-US" sz="1200" b="1" i="1" kern="1200" dirty="0">
                <a:solidFill>
                  <a:schemeClr val="tx1"/>
                </a:solidFill>
                <a:effectLst/>
                <a:latin typeface="+mn-lt"/>
                <a:ea typeface="+mn-ea"/>
                <a:cs typeface="+mn-cs"/>
              </a:rPr>
              <a:t>be baptized</a:t>
            </a:r>
            <a:r>
              <a:rPr lang="en-US" sz="1200" i="1" kern="1200" dirty="0">
                <a:solidFill>
                  <a:schemeClr val="tx1"/>
                </a:solidFill>
                <a:effectLst/>
                <a:latin typeface="+mn-lt"/>
                <a:ea typeface="+mn-ea"/>
                <a:cs typeface="+mn-cs"/>
              </a:rPr>
              <a:t>, and wash away your sins, calling on the name of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22:16)</a:t>
            </a:r>
          </a:p>
          <a:p>
            <a:r>
              <a:rPr lang="en-US" sz="1200" b="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Then Peter said to them, "</a:t>
            </a:r>
            <a:r>
              <a:rPr lang="en-US" sz="1200" b="1" i="1" kern="1200" dirty="0">
                <a:solidFill>
                  <a:schemeClr val="tx1"/>
                </a:solidFill>
                <a:effectLst/>
                <a:latin typeface="+mn-lt"/>
                <a:ea typeface="+mn-ea"/>
                <a:cs typeface="+mn-cs"/>
              </a:rPr>
              <a:t>Repent</a:t>
            </a:r>
            <a:r>
              <a:rPr lang="en-US" sz="1200" i="1" kern="1200" dirty="0">
                <a:solidFill>
                  <a:schemeClr val="tx1"/>
                </a:solidFill>
                <a:effectLst/>
                <a:latin typeface="+mn-lt"/>
                <a:ea typeface="+mn-ea"/>
                <a:cs typeface="+mn-cs"/>
              </a:rPr>
              <a:t>, and let every one of you </a:t>
            </a:r>
            <a:r>
              <a:rPr lang="en-US" sz="1200" b="1" i="1" kern="1200" dirty="0">
                <a:solidFill>
                  <a:schemeClr val="tx1"/>
                </a:solidFill>
                <a:effectLst/>
                <a:latin typeface="+mn-lt"/>
                <a:ea typeface="+mn-ea"/>
                <a:cs typeface="+mn-cs"/>
              </a:rPr>
              <a:t>be baptized </a:t>
            </a:r>
            <a:r>
              <a:rPr lang="en-US" sz="1200" i="1" kern="1200" dirty="0">
                <a:solidFill>
                  <a:schemeClr val="tx1"/>
                </a:solidFill>
                <a:effectLst/>
                <a:latin typeface="+mn-lt"/>
                <a:ea typeface="+mn-ea"/>
                <a:cs typeface="+mn-cs"/>
              </a:rPr>
              <a:t>in the name of Jesus Christ </a:t>
            </a:r>
            <a:r>
              <a:rPr lang="en-US" sz="1200" b="1" i="1" kern="1200" dirty="0">
                <a:solidFill>
                  <a:schemeClr val="tx1"/>
                </a:solidFill>
                <a:effectLst/>
                <a:latin typeface="+mn-lt"/>
                <a:ea typeface="+mn-ea"/>
                <a:cs typeface="+mn-cs"/>
              </a:rPr>
              <a:t>for the remission of sins</a:t>
            </a:r>
            <a:r>
              <a:rPr lang="en-US" sz="1200" i="1" kern="1200" dirty="0">
                <a:solidFill>
                  <a:schemeClr val="tx1"/>
                </a:solidFill>
                <a:effectLst/>
                <a:latin typeface="+mn-lt"/>
                <a:ea typeface="+mn-ea"/>
                <a:cs typeface="+mn-cs"/>
              </a:rPr>
              <a:t>; and you shall receive the gift of the Holy Spirit. </a:t>
            </a:r>
            <a:r>
              <a:rPr lang="en-US" sz="1200" b="1" kern="1200" dirty="0">
                <a:solidFill>
                  <a:schemeClr val="tx1"/>
                </a:solidFill>
                <a:effectLst/>
                <a:latin typeface="+mn-lt"/>
                <a:ea typeface="+mn-ea"/>
                <a:cs typeface="+mn-cs"/>
              </a:rPr>
              <a:t>(Acts 2:38)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Or do you not know that as many of us as were </a:t>
            </a:r>
            <a:r>
              <a:rPr lang="en-US" sz="1200" b="1" i="1" kern="1200" dirty="0">
                <a:solidFill>
                  <a:schemeClr val="tx1"/>
                </a:solidFill>
                <a:effectLst/>
                <a:latin typeface="+mn-lt"/>
                <a:ea typeface="+mn-ea"/>
                <a:cs typeface="+mn-cs"/>
              </a:rPr>
              <a:t>baptized into Christ Jesus </a:t>
            </a:r>
            <a:r>
              <a:rPr lang="en-US" sz="1200" i="1" kern="1200" dirty="0">
                <a:solidFill>
                  <a:schemeClr val="tx1"/>
                </a:solidFill>
                <a:effectLst/>
                <a:latin typeface="+mn-lt"/>
                <a:ea typeface="+mn-ea"/>
                <a:cs typeface="+mn-cs"/>
              </a:rPr>
              <a:t>were baptized into His death? Therefore we were </a:t>
            </a:r>
            <a:r>
              <a:rPr lang="en-US" sz="1200" b="1" i="1" kern="1200" dirty="0">
                <a:solidFill>
                  <a:schemeClr val="tx1"/>
                </a:solidFill>
                <a:effectLst/>
                <a:latin typeface="+mn-lt"/>
                <a:ea typeface="+mn-ea"/>
                <a:cs typeface="+mn-cs"/>
              </a:rPr>
              <a:t>buried </a:t>
            </a:r>
            <a:r>
              <a:rPr lang="en-US" sz="1200" i="1" kern="1200" dirty="0">
                <a:solidFill>
                  <a:schemeClr val="tx1"/>
                </a:solidFill>
                <a:effectLst/>
                <a:latin typeface="+mn-lt"/>
                <a:ea typeface="+mn-ea"/>
                <a:cs typeface="+mn-cs"/>
              </a:rPr>
              <a:t>with Him through baptism into death, that just as Christ was raised from the dead by the glory of the Father, even so we also should walk in newness of life.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6:3-4)</a:t>
            </a:r>
          </a:p>
          <a:p>
            <a:r>
              <a:rPr lang="en-US" sz="1200" b="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&gt;&gt;&gt;&gt;&gt;&gt;&gt;&gt;&gt;&gt;&gt;&gt;&gt;&gt;&gt;&gt;&gt;&gt;&gt;&gt;&gt;&gt;&gt;</a:t>
            </a:r>
          </a:p>
          <a:p>
            <a:r>
              <a:rPr lang="en-US" sz="1200" kern="1200" dirty="0">
                <a:solidFill>
                  <a:schemeClr val="tx1"/>
                </a:solidFill>
                <a:effectLst/>
                <a:latin typeface="+mn-lt"/>
                <a:ea typeface="+mn-ea"/>
                <a:cs typeface="+mn-cs"/>
              </a:rPr>
              <a:t>        5. Jesus then records our name in His Book of Life where it remains on record until the end of time, unless we are disqualified and scratched from the Book of Life </a:t>
            </a:r>
            <a:r>
              <a:rPr lang="en-US" sz="1200" b="1" kern="1200" dirty="0">
                <a:solidFill>
                  <a:schemeClr val="tx1"/>
                </a:solidFill>
                <a:effectLst/>
                <a:latin typeface="+mn-lt"/>
                <a:ea typeface="+mn-ea"/>
                <a:cs typeface="+mn-cs"/>
              </a:rPr>
              <a:t>(1 Cor 9:27; 2 Peter 2:20-21; Rev 3:5)</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&gt;&gt;&gt;&gt;&gt;&gt;&gt;&gt;&gt;&gt;&gt;&gt;&gt;&gt;&gt;&gt;&gt;&gt;&gt;&gt;&gt;&gt;&gt;</a:t>
            </a:r>
          </a:p>
          <a:p>
            <a:r>
              <a:rPr lang="en-US" sz="1200" i="1" kern="1200" dirty="0">
                <a:solidFill>
                  <a:schemeClr val="tx1"/>
                </a:solidFill>
                <a:effectLst/>
                <a:latin typeface="+mn-lt"/>
                <a:ea typeface="+mn-ea"/>
                <a:cs typeface="+mn-cs"/>
              </a:rPr>
              <a:t>But I discipline my body and bring it into subjection, lest, when I have preached to others, I myself should become disqualified. </a:t>
            </a:r>
            <a:r>
              <a:rPr lang="en-US" sz="1200" b="1" kern="1200" dirty="0">
                <a:solidFill>
                  <a:schemeClr val="tx1"/>
                </a:solidFill>
                <a:effectLst/>
                <a:latin typeface="+mn-lt"/>
                <a:ea typeface="+mn-ea"/>
                <a:cs typeface="+mn-cs"/>
              </a:rPr>
              <a:t>(1 Corinthians 9:27)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if, after they have escaped the pollutions of the world through the knowledge of the Lord and Savior Jesus Christ, they are again entangled in them and overcome, the latter end is worse for them than the beginning. For it would have been better for them not to have known the way of righteousness, than having known it, to turn from the holy commandment delivered to them. </a:t>
            </a:r>
            <a:r>
              <a:rPr lang="en-US" sz="1200" b="1" kern="1200" dirty="0">
                <a:solidFill>
                  <a:schemeClr val="tx1"/>
                </a:solidFill>
                <a:effectLst/>
                <a:latin typeface="+mn-lt"/>
                <a:ea typeface="+mn-ea"/>
                <a:cs typeface="+mn-cs"/>
              </a:rPr>
              <a:t>(2 Peter 2:20-21)</a:t>
            </a:r>
          </a:p>
          <a:p>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He who overcomes</a:t>
            </a:r>
            <a:r>
              <a:rPr lang="en-US" sz="1200" i="1" kern="1200" dirty="0">
                <a:solidFill>
                  <a:schemeClr val="tx1"/>
                </a:solidFill>
                <a:effectLst/>
                <a:latin typeface="+mn-lt"/>
                <a:ea typeface="+mn-ea"/>
                <a:cs typeface="+mn-cs"/>
              </a:rPr>
              <a:t> shall be clothed in white garments, and </a:t>
            </a:r>
            <a:r>
              <a:rPr lang="en-US" sz="1200" i="1" u="dbl" kern="1200" dirty="0">
                <a:solidFill>
                  <a:schemeClr val="tx1"/>
                </a:solidFill>
                <a:effectLst/>
                <a:latin typeface="+mn-lt"/>
                <a:ea typeface="+mn-ea"/>
                <a:cs typeface="+mn-cs"/>
              </a:rPr>
              <a:t>I will not blot out his name from the Book of Life</a:t>
            </a:r>
            <a:r>
              <a:rPr lang="en-US" sz="1200" i="1" kern="1200" dirty="0">
                <a:solidFill>
                  <a:schemeClr val="tx1"/>
                </a:solidFill>
                <a:effectLst/>
                <a:latin typeface="+mn-lt"/>
                <a:ea typeface="+mn-ea"/>
                <a:cs typeface="+mn-cs"/>
              </a:rPr>
              <a:t>; but I will confess his name before My Father and before His angels. </a:t>
            </a:r>
            <a:r>
              <a:rPr lang="en-US" sz="1200" b="1" kern="1200" dirty="0">
                <a:solidFill>
                  <a:schemeClr val="tx1"/>
                </a:solidFill>
                <a:effectLst/>
                <a:latin typeface="+mn-lt"/>
                <a:ea typeface="+mn-ea"/>
                <a:cs typeface="+mn-cs"/>
              </a:rPr>
              <a:t>(Revelation 3:5)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the LORD said to Moses, "Whoever has sinned against Me, I will blot him out of My book.</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(Exodus 32:33)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7</a:t>
            </a:fld>
            <a:endParaRPr lang="en-US"/>
          </a:p>
        </p:txBody>
      </p:sp>
    </p:spTree>
    <p:extLst>
      <p:ext uri="{BB962C8B-B14F-4D97-AF65-F5344CB8AC3E}">
        <p14:creationId xmlns:p14="http://schemas.microsoft.com/office/powerpoint/2010/main" val="289721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 Prepare for the Race: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In </a:t>
            </a:r>
            <a:r>
              <a:rPr lang="en-US" sz="1200" b="1" kern="1200" dirty="0">
                <a:solidFill>
                  <a:schemeClr val="tx1"/>
                </a:solidFill>
                <a:effectLst/>
                <a:latin typeface="+mn-lt"/>
                <a:ea typeface="+mn-ea"/>
                <a:cs typeface="+mn-cs"/>
              </a:rPr>
              <a:t>1 Cor 9:24</a:t>
            </a:r>
            <a:r>
              <a:rPr lang="en-US" sz="1200" kern="1200" dirty="0">
                <a:solidFill>
                  <a:schemeClr val="tx1"/>
                </a:solidFill>
                <a:effectLst/>
                <a:latin typeface="+mn-lt"/>
                <a:ea typeface="+mn-ea"/>
                <a:cs typeface="+mn-cs"/>
              </a:rPr>
              <a:t> Paul exhorts us to </a:t>
            </a:r>
          </a:p>
          <a:p>
            <a:r>
              <a:rPr lang="en-US" sz="1200" kern="1200" dirty="0">
                <a:solidFill>
                  <a:schemeClr val="tx1"/>
                </a:solidFill>
                <a:effectLst/>
                <a:latin typeface="+mn-lt"/>
                <a:ea typeface="+mn-ea"/>
                <a:cs typeface="+mn-cs"/>
              </a:rPr>
              <a:t>&gt;&gt;&gt;&gt;&gt;&gt;&gt;&gt;&gt;&gt;&gt;&gt;&gt;&gt;&gt;&gt;&gt;&gt;</a:t>
            </a:r>
          </a:p>
          <a:p>
            <a:r>
              <a:rPr lang="en-US" sz="1200" i="1" kern="1200" dirty="0">
                <a:solidFill>
                  <a:schemeClr val="tx1"/>
                </a:solidFill>
                <a:effectLst/>
                <a:latin typeface="+mn-lt"/>
                <a:ea typeface="+mn-ea"/>
                <a:cs typeface="+mn-cs"/>
              </a:rPr>
              <a:t>Do you not know that those who run in a race all run, but one receives the prize? Run in such a way that </a:t>
            </a:r>
            <a:r>
              <a:rPr lang="en-US" sz="1200" b="1" i="1" kern="1200" dirty="0">
                <a:solidFill>
                  <a:schemeClr val="tx1"/>
                </a:solidFill>
                <a:effectLst/>
                <a:latin typeface="+mn-lt"/>
                <a:ea typeface="+mn-ea"/>
                <a:cs typeface="+mn-cs"/>
              </a:rPr>
              <a:t>you may obtain </a:t>
            </a:r>
            <a:r>
              <a:rPr lang="en-US" sz="1200" i="1" kern="1200" dirty="0">
                <a:solidFill>
                  <a:schemeClr val="tx1"/>
                </a:solidFill>
                <a:effectLst/>
                <a:latin typeface="+mn-lt"/>
                <a:ea typeface="+mn-ea"/>
                <a:cs typeface="+mn-cs"/>
              </a:rPr>
              <a:t>it. </a:t>
            </a:r>
            <a:r>
              <a:rPr lang="en-US" sz="1200" b="1" kern="1200" dirty="0">
                <a:solidFill>
                  <a:schemeClr val="tx1"/>
                </a:solidFill>
                <a:effectLst/>
                <a:latin typeface="+mn-lt"/>
                <a:ea typeface="+mn-ea"/>
                <a:cs typeface="+mn-cs"/>
              </a:rPr>
              <a:t>(1 Cor 9:24)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He reminds us that our prize for which we are striving is imperishable </a:t>
            </a:r>
            <a:r>
              <a:rPr lang="en-US" sz="1200" b="1" kern="1200" dirty="0">
                <a:solidFill>
                  <a:schemeClr val="tx1"/>
                </a:solidFill>
                <a:effectLst/>
                <a:latin typeface="+mn-lt"/>
                <a:ea typeface="+mn-ea"/>
                <a:cs typeface="+mn-cs"/>
              </a:rPr>
              <a:t>(vs. 25)</a:t>
            </a:r>
            <a:r>
              <a:rPr lang="en-US" sz="1200" kern="1200" dirty="0">
                <a:solidFill>
                  <a:schemeClr val="tx1"/>
                </a:solidFill>
                <a:effectLst/>
                <a:latin typeface="+mn-lt"/>
                <a:ea typeface="+mn-ea"/>
                <a:cs typeface="+mn-cs"/>
              </a:rPr>
              <a:t>, and requires that we compete with integrity:</a:t>
            </a:r>
          </a:p>
          <a:p>
            <a:r>
              <a:rPr lang="en-US" sz="1200" kern="1200" dirty="0">
                <a:solidFill>
                  <a:schemeClr val="tx1"/>
                </a:solidFill>
                <a:effectLst/>
                <a:latin typeface="+mn-lt"/>
                <a:ea typeface="+mn-ea"/>
                <a:cs typeface="+mn-cs"/>
              </a:rPr>
              <a:t>&gt;&gt;&gt;&gt;&gt;&gt;&gt;&gt;&gt;&gt;&gt;&gt;&gt;&gt;&gt;&gt;&gt;&gt;</a:t>
            </a:r>
          </a:p>
          <a:p>
            <a:r>
              <a:rPr lang="en-US" sz="1200" i="1" kern="1200" dirty="0">
                <a:solidFill>
                  <a:schemeClr val="tx1"/>
                </a:solidFill>
                <a:effectLst/>
                <a:latin typeface="+mn-lt"/>
                <a:ea typeface="+mn-ea"/>
                <a:cs typeface="+mn-cs"/>
              </a:rPr>
              <a:t>And everyone who competes for the prize is </a:t>
            </a:r>
            <a:r>
              <a:rPr lang="en-US" sz="1200" b="1" i="1" kern="1200" dirty="0">
                <a:solidFill>
                  <a:schemeClr val="tx1"/>
                </a:solidFill>
                <a:effectLst/>
                <a:latin typeface="+mn-lt"/>
                <a:ea typeface="+mn-ea"/>
                <a:cs typeface="+mn-cs"/>
              </a:rPr>
              <a:t>temperate in all things</a:t>
            </a:r>
            <a:r>
              <a:rPr lang="en-US" sz="1200" i="1" kern="1200" dirty="0">
                <a:solidFill>
                  <a:schemeClr val="tx1"/>
                </a:solidFill>
                <a:effectLst/>
                <a:latin typeface="+mn-lt"/>
                <a:ea typeface="+mn-ea"/>
                <a:cs typeface="+mn-cs"/>
              </a:rPr>
              <a:t>. Now they do it to obtain a perishable crown, but we for an imperishable crown.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 9:25)</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a) exercise self-control in all things</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b) be sure that our training regimen is not a waste of time and energy (like a boxer beating the air),</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c) bring our body in subjection through discipline </a:t>
            </a:r>
            <a:r>
              <a:rPr lang="en-US" sz="1200" b="1" kern="1200" dirty="0">
                <a:solidFill>
                  <a:schemeClr val="tx1"/>
                </a:solidFill>
                <a:effectLst/>
                <a:latin typeface="+mn-lt"/>
                <a:ea typeface="+mn-ea"/>
                <a:cs typeface="+mn-cs"/>
              </a:rPr>
              <a:t>(Vs. 27)</a:t>
            </a:r>
            <a:r>
              <a:rPr lang="en-US" sz="1200" kern="1200" dirty="0">
                <a:solidFill>
                  <a:schemeClr val="tx1"/>
                </a:solidFill>
                <a:effectLst/>
                <a:latin typeface="+mn-lt"/>
                <a:ea typeface="+mn-ea"/>
                <a:cs typeface="+mn-cs"/>
              </a:rPr>
              <a:t>, otherwise we could be disqualified.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8</a:t>
            </a:fld>
            <a:endParaRPr lang="en-US"/>
          </a:p>
        </p:txBody>
      </p:sp>
    </p:spTree>
    <p:extLst>
      <p:ext uri="{BB962C8B-B14F-4D97-AF65-F5344CB8AC3E}">
        <p14:creationId xmlns:p14="http://schemas.microsoft.com/office/powerpoint/2010/main" val="390671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 Race According to the Rules: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In </a:t>
            </a:r>
            <a:r>
              <a:rPr lang="en-US" sz="1200" b="1" kern="1200" dirty="0">
                <a:solidFill>
                  <a:schemeClr val="tx1"/>
                </a:solidFill>
                <a:effectLst/>
                <a:latin typeface="+mn-lt"/>
                <a:ea typeface="+mn-ea"/>
                <a:cs typeface="+mn-cs"/>
              </a:rPr>
              <a:t>2 Tim 2:5</a:t>
            </a:r>
            <a:r>
              <a:rPr lang="en-US" sz="1200" kern="1200" dirty="0">
                <a:solidFill>
                  <a:schemeClr val="tx1"/>
                </a:solidFill>
                <a:effectLst/>
                <a:latin typeface="+mn-lt"/>
                <a:ea typeface="+mn-ea"/>
                <a:cs typeface="+mn-cs"/>
              </a:rPr>
              <a:t> we read,</a:t>
            </a:r>
          </a:p>
          <a:p>
            <a:r>
              <a:rPr lang="en-US" sz="1200" i="1" kern="1200" dirty="0">
                <a:solidFill>
                  <a:schemeClr val="tx1"/>
                </a:solidFill>
                <a:effectLst/>
                <a:latin typeface="+mn-lt"/>
                <a:ea typeface="+mn-ea"/>
                <a:cs typeface="+mn-cs"/>
              </a:rPr>
              <a:t>“And also if anyone competes in athletics, he is not crowned unless he competes according to the rules.”</a:t>
            </a:r>
          </a:p>
          <a:p>
            <a:r>
              <a:rPr lang="en-US" sz="1200" i="1" kern="1200" dirty="0">
                <a:solidFill>
                  <a:schemeClr val="tx1"/>
                </a:solidFill>
                <a:effectLst/>
                <a:latin typeface="+mn-lt"/>
                <a:ea typeface="+mn-ea"/>
                <a:cs typeface="+mn-cs"/>
              </a:rPr>
              <a:t>&gt;&gt;&gt;&gt;&gt;&gt;&gt;&gt;&gt;&gt;&gt;&gt;&gt;&gt;&gt;&gt;&gt;&gt;&gt;&gt;&gt;&gt;&gt;&gt;&gt;&gt;&gt;&gt;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Regardless how it may appear with the current athletes and their use of </a:t>
            </a:r>
            <a:r>
              <a:rPr lang="en-US" sz="1200" b="1" kern="1200" dirty="0">
                <a:solidFill>
                  <a:schemeClr val="tx1"/>
                </a:solidFill>
                <a:effectLst/>
                <a:latin typeface="+mn-lt"/>
                <a:ea typeface="+mn-ea"/>
                <a:cs typeface="+mn-cs"/>
              </a:rPr>
              <a:t>PED</a:t>
            </a:r>
            <a:r>
              <a:rPr lang="en-US" sz="1200" kern="1200" dirty="0">
                <a:solidFill>
                  <a:schemeClr val="tx1"/>
                </a:solidFill>
                <a:effectLst/>
                <a:latin typeface="+mn-lt"/>
                <a:ea typeface="+mn-ea"/>
                <a:cs typeface="+mn-cs"/>
              </a:rPr>
              <a:t> (Performance Enhancement Drugs) there use being revealed in sports, </a:t>
            </a:r>
            <a:r>
              <a:rPr lang="en-US" sz="1200" u="dbl" kern="1200" dirty="0">
                <a:solidFill>
                  <a:schemeClr val="tx1"/>
                </a:solidFill>
                <a:effectLst/>
                <a:latin typeface="+mn-lt"/>
                <a:ea typeface="+mn-ea"/>
                <a:cs typeface="+mn-cs"/>
              </a:rPr>
              <a:t>playing by the rules is the only way to win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&gt;&gt;&gt;&gt;&gt;&gt;&gt;&gt;&gt;&gt;&gt;&gt;&gt;&gt;&gt;&gt;&gt;&gt;&gt;&gt;&gt;&gt;&gt;&gt;&gt;&gt;&gt;&gt;</a:t>
            </a:r>
          </a:p>
          <a:p>
            <a:r>
              <a:rPr lang="en-US" sz="1200" kern="1200" dirty="0">
                <a:solidFill>
                  <a:schemeClr val="tx1"/>
                </a:solidFill>
                <a:effectLst/>
                <a:latin typeface="+mn-lt"/>
                <a:ea typeface="+mn-ea"/>
                <a:cs typeface="+mn-cs"/>
              </a:rPr>
              <a:t>    3. So also the race for the imperishable crown.</a:t>
            </a:r>
          </a:p>
          <a:p>
            <a:r>
              <a:rPr lang="en-US" sz="1200" kern="1200" dirty="0">
                <a:solidFill>
                  <a:schemeClr val="tx1"/>
                </a:solidFill>
                <a:effectLst/>
                <a:latin typeface="+mn-lt"/>
                <a:ea typeface="+mn-ea"/>
                <a:cs typeface="+mn-cs"/>
              </a:rPr>
              <a:t>&gt;&gt;&gt;&gt;&gt;&gt;&gt;&gt;&gt;&gt;&gt;&gt;&gt;&gt;&gt;&gt;&gt;&gt;&gt;&gt;&gt;&gt;&gt;&gt;&gt;&gt;&gt;&gt;</a:t>
            </a:r>
          </a:p>
          <a:p>
            <a:r>
              <a:rPr lang="en-US" sz="1200" kern="1200" dirty="0">
                <a:solidFill>
                  <a:schemeClr val="tx1"/>
                </a:solidFill>
                <a:effectLst/>
                <a:latin typeface="+mn-lt"/>
                <a:ea typeface="+mn-ea"/>
                <a:cs typeface="+mn-cs"/>
              </a:rPr>
              <a:t>    4. Our race has </a:t>
            </a:r>
            <a:r>
              <a:rPr lang="en-US" sz="1200" u="sng" kern="1200" dirty="0">
                <a:solidFill>
                  <a:schemeClr val="tx1"/>
                </a:solidFill>
                <a:effectLst/>
                <a:latin typeface="+mn-lt"/>
                <a:ea typeface="+mn-ea"/>
                <a:cs typeface="+mn-cs"/>
              </a:rPr>
              <a:t>a morality clause</a:t>
            </a:r>
            <a:r>
              <a:rPr lang="en-US" sz="1200" kern="1200" dirty="0">
                <a:solidFill>
                  <a:schemeClr val="tx1"/>
                </a:solidFill>
                <a:effectLst/>
                <a:latin typeface="+mn-lt"/>
                <a:ea typeface="+mn-ea"/>
                <a:cs typeface="+mn-cs"/>
              </a:rPr>
              <a:t> in it </a:t>
            </a:r>
            <a:r>
              <a:rPr lang="en-US" sz="1200" b="1" kern="1200" dirty="0">
                <a:solidFill>
                  <a:schemeClr val="tx1"/>
                </a:solidFill>
                <a:effectLst/>
                <a:latin typeface="+mn-lt"/>
                <a:ea typeface="+mn-ea"/>
                <a:cs typeface="+mn-cs"/>
              </a:rPr>
              <a:t>(1 Thess 4:3-8)</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that no one should take advantage of and defraud his brother in this matter, because the Lord is the avenger of all such, as we also forewarned you and testified. For God did not call us to uncleanness, but in holiness. Therefore he who rejects this does not reject man, but God, who has also given us His Holy Spirit.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Thessalonians 4:6-8)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&gt;&gt;&gt;&gt;&gt;&gt;&gt;&gt;&gt;&gt;&gt;&gt;&gt;&gt;&gt;&gt;&gt;&gt;&gt;&gt;&gt;&gt;&gt;&gt;&gt;&gt;&gt;&gt;</a:t>
            </a:r>
          </a:p>
          <a:p>
            <a:r>
              <a:rPr lang="en-US" sz="1200" kern="1200" dirty="0">
                <a:solidFill>
                  <a:schemeClr val="tx1"/>
                </a:solidFill>
                <a:effectLst/>
                <a:latin typeface="+mn-lt"/>
                <a:ea typeface="+mn-ea"/>
                <a:cs typeface="+mn-cs"/>
              </a:rPr>
              <a:t>    5. and it regulates our speech </a:t>
            </a:r>
            <a:r>
              <a:rPr lang="en-US" sz="1200" b="1" kern="1200" dirty="0">
                <a:solidFill>
                  <a:schemeClr val="tx1"/>
                </a:solidFill>
                <a:effectLst/>
                <a:latin typeface="+mn-lt"/>
                <a:ea typeface="+mn-ea"/>
                <a:cs typeface="+mn-cs"/>
              </a:rPr>
              <a:t>(James. 3:1-10)</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the tongue is a fire, a world of iniquity. The tongue is so set among our members that it defiles the whole body, and sets on fire the course of nature; and </a:t>
            </a:r>
            <a:r>
              <a:rPr lang="en-US" sz="1200" i="1" u="sng" kern="1200" dirty="0">
                <a:solidFill>
                  <a:schemeClr val="tx1"/>
                </a:solidFill>
                <a:effectLst/>
                <a:latin typeface="+mn-lt"/>
                <a:ea typeface="+mn-ea"/>
                <a:cs typeface="+mn-cs"/>
              </a:rPr>
              <a:t>it is set on fire</a:t>
            </a:r>
            <a:r>
              <a:rPr lang="en-US" sz="1200" i="1" kern="1200" dirty="0">
                <a:solidFill>
                  <a:schemeClr val="tx1"/>
                </a:solidFill>
                <a:effectLst/>
                <a:latin typeface="+mn-lt"/>
                <a:ea typeface="+mn-ea"/>
                <a:cs typeface="+mn-cs"/>
              </a:rPr>
              <a:t> by hell.</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(James 3:6)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&gt;&gt;&gt;&gt;&gt;&gt;&gt;&gt;&gt;&gt;&gt;&gt;&gt;&gt;&gt;&gt;&gt;&gt;&gt;&gt;&gt;&gt;&gt;&gt;&gt;&gt;&gt;&gt;</a:t>
            </a:r>
          </a:p>
          <a:p>
            <a:r>
              <a:rPr lang="en-US" sz="1200" kern="1200" dirty="0">
                <a:solidFill>
                  <a:schemeClr val="tx1"/>
                </a:solidFill>
                <a:effectLst/>
                <a:latin typeface="+mn-lt"/>
                <a:ea typeface="+mn-ea"/>
                <a:cs typeface="+mn-cs"/>
              </a:rPr>
              <a:t>    6. The Rules forbids prejudice, </a:t>
            </a:r>
          </a:p>
          <a:p>
            <a:r>
              <a:rPr lang="en-US" sz="1200" kern="1200" dirty="0">
                <a:solidFill>
                  <a:schemeClr val="tx1"/>
                </a:solidFill>
                <a:effectLst/>
                <a:latin typeface="+mn-lt"/>
                <a:ea typeface="+mn-ea"/>
                <a:cs typeface="+mn-cs"/>
              </a:rPr>
              <a:t>        a. The Rules demands Biblical authority for all matters of faith and practice </a:t>
            </a:r>
          </a:p>
          <a:p>
            <a:r>
              <a:rPr lang="en-US" sz="1200" kern="1200" dirty="0">
                <a:solidFill>
                  <a:schemeClr val="tx1"/>
                </a:solidFill>
                <a:effectLst/>
                <a:latin typeface="+mn-lt"/>
                <a:ea typeface="+mn-ea"/>
                <a:cs typeface="+mn-cs"/>
              </a:rPr>
              <a:t>        b. And teaches proper conduct in the church </a:t>
            </a:r>
            <a:r>
              <a:rPr lang="en-US" sz="1200" b="1" kern="1200" dirty="0">
                <a:solidFill>
                  <a:schemeClr val="tx1"/>
                </a:solidFill>
                <a:effectLst/>
                <a:latin typeface="+mn-lt"/>
                <a:ea typeface="+mn-ea"/>
                <a:cs typeface="+mn-cs"/>
              </a:rPr>
              <a:t>(James 2:1-4; Col 3:16-17; 1 Tim 3:15; 4:12-16).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write so that you may know how you ought to conduct yourself in the house of God, which is the church of the living God, the pillar and ground of the truth.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Timothy 3:15)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7A5C047-3188-4B61-8729-7BFF8E85CA6E}" type="slidenum">
              <a:rPr lang="en-US" smtClean="0"/>
              <a:t>9</a:t>
            </a:fld>
            <a:endParaRPr lang="en-US"/>
          </a:p>
        </p:txBody>
      </p:sp>
    </p:spTree>
    <p:extLst>
      <p:ext uri="{BB962C8B-B14F-4D97-AF65-F5344CB8AC3E}">
        <p14:creationId xmlns:p14="http://schemas.microsoft.com/office/powerpoint/2010/main" val="156439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1C09-46D6-4B6F-A598-55C2832D6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23742-8D5A-488B-84FD-54B92801F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8D23A-77C9-42CA-A704-8095C1500F11}"/>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3F1B27D5-8461-496B-A2AE-6E7E34CD3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6B2AD-828C-48A2-AB76-B595E6AF8952}"/>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69898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F14-2426-4285-A581-BA7358C70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6976B-B28B-459D-A4EB-3031AA0C45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49ABF-08B9-4FD0-8E91-EB24A34B1A47}"/>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152B1B89-A83C-4044-A575-DA8F7D2A4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BC489-1F2D-4694-BA41-A0001875F213}"/>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352501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53C5C3-5DD9-42BB-A827-066F70F7B5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B6A67-EFB5-4356-8045-4FF902117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77A19-E801-48D3-AFA1-44B070A9D5F8}"/>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FA73ACBF-6C37-4CEF-A004-3D9926A03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6271-4304-4B0E-8297-C9E9415D3D3B}"/>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185547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9F91-727E-4B15-86F4-02F961C34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525E2-E73A-4044-9442-BC6C5A09E2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5E1298-B1BD-4098-96F2-5FF375AE4FFD}"/>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84E31849-DD0C-4615-9FBC-776ECBB77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98C31-7D97-4034-B4E4-F153E0372C7B}"/>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164482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8511-6656-46D8-BC4B-16C314B49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D98B4F-FB0F-4A53-B28C-9F7710A650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290481-0F92-4973-A9AA-7223F9578285}"/>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2568AB97-FB5A-47AF-B21E-D7E9565B9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E12DC-0383-41D6-BF44-0450895D54D7}"/>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191796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1EC1-3B66-4F6D-8AB4-9B464C506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C92276-6E51-45BC-9F67-32E375B6FA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DC829-D254-4A3D-A90A-5C3943B3F0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94B50-EB00-410D-91A8-88B83FFF509F}"/>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6" name="Footer Placeholder 5">
            <a:extLst>
              <a:ext uri="{FF2B5EF4-FFF2-40B4-BE49-F238E27FC236}">
                <a16:creationId xmlns:a16="http://schemas.microsoft.com/office/drawing/2014/main" id="{ED7858A3-1282-4D49-B2E3-13769BA6E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2419B1-9BAF-489F-A19B-54E5CB2C51A1}"/>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414564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93863-F6F2-4434-B312-2369C8535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A4E16-6102-4402-8390-F3CFEC25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7D05E-4C6F-4453-BD6E-9B568F92FF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A31C80-66AF-4F6F-8E57-1EF9CD146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D5CD0-78C8-4B77-9A03-81A655FB0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E25301-9A61-48DA-9E87-269DCEFEECA7}"/>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8" name="Footer Placeholder 7">
            <a:extLst>
              <a:ext uri="{FF2B5EF4-FFF2-40B4-BE49-F238E27FC236}">
                <a16:creationId xmlns:a16="http://schemas.microsoft.com/office/drawing/2014/main" id="{AE700DD3-BF48-4A8D-9E9F-F293302261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897322-FF2E-4D0A-90C4-7494B4413B47}"/>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300751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CF9E8-593B-4C0E-A317-FE41316645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827510-9DB5-4FEA-A5D9-2202E1DA33C4}"/>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4" name="Footer Placeholder 3">
            <a:extLst>
              <a:ext uri="{FF2B5EF4-FFF2-40B4-BE49-F238E27FC236}">
                <a16:creationId xmlns:a16="http://schemas.microsoft.com/office/drawing/2014/main" id="{7A4A5ADD-45DB-4FB5-A126-5DB1E98E4C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A4AAD3-C7CA-421A-A1E6-9CCDC19923BF}"/>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222185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1AA50-3186-4C08-9835-EFF6CA279699}"/>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3" name="Footer Placeholder 2">
            <a:extLst>
              <a:ext uri="{FF2B5EF4-FFF2-40B4-BE49-F238E27FC236}">
                <a16:creationId xmlns:a16="http://schemas.microsoft.com/office/drawing/2014/main" id="{E9B6C864-E73C-4933-AEEF-2D9D38A9F7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B653D2-74E6-4100-AA45-9E71938ABC34}"/>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289032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5FC1-6A77-4D1D-9D64-0A90F9E05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E9D741-3389-4C6B-ABE8-120AE5F6B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0C5B29-318C-422E-9DE4-8FF3E5539A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783DCB-49E0-4D20-B02C-0912582ED5CE}"/>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6" name="Footer Placeholder 5">
            <a:extLst>
              <a:ext uri="{FF2B5EF4-FFF2-40B4-BE49-F238E27FC236}">
                <a16:creationId xmlns:a16="http://schemas.microsoft.com/office/drawing/2014/main" id="{BEE19A76-E735-472B-9C6A-0D244777A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8CA283-F68D-4C5D-8B79-CDC181C2137B}"/>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334643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8EB8-F526-4F7B-ACA4-0AB8AEE87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72B2E-C087-40A8-8A1F-24F453E23B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ACA1F5-511F-4454-851C-5D17303C4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3D0E7-6736-4033-9C64-655E2DD5C779}"/>
              </a:ext>
            </a:extLst>
          </p:cNvPr>
          <p:cNvSpPr>
            <a:spLocks noGrp="1"/>
          </p:cNvSpPr>
          <p:nvPr>
            <p:ph type="dt" sz="half" idx="10"/>
          </p:nvPr>
        </p:nvSpPr>
        <p:spPr/>
        <p:txBody>
          <a:bodyPr/>
          <a:lstStyle/>
          <a:p>
            <a:fld id="{92CE5774-1DB2-4113-8559-256692F69A91}" type="datetimeFigureOut">
              <a:rPr lang="en-US" smtClean="0"/>
              <a:t>4/27/2019</a:t>
            </a:fld>
            <a:endParaRPr lang="en-US"/>
          </a:p>
        </p:txBody>
      </p:sp>
      <p:sp>
        <p:nvSpPr>
          <p:cNvPr id="6" name="Footer Placeholder 5">
            <a:extLst>
              <a:ext uri="{FF2B5EF4-FFF2-40B4-BE49-F238E27FC236}">
                <a16:creationId xmlns:a16="http://schemas.microsoft.com/office/drawing/2014/main" id="{6C4FE38C-7BBE-4547-9492-77568076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6FF43-9E11-4C13-9D9E-42556B3AADA2}"/>
              </a:ext>
            </a:extLst>
          </p:cNvPr>
          <p:cNvSpPr>
            <a:spLocks noGrp="1"/>
          </p:cNvSpPr>
          <p:nvPr>
            <p:ph type="sldNum" sz="quarter" idx="12"/>
          </p:nvPr>
        </p:nvSpPr>
        <p:spPr/>
        <p:txBody>
          <a:bodyPr/>
          <a:lstStyle/>
          <a:p>
            <a:fld id="{AA240C6E-D32D-48DD-B342-3B2C9C27E544}" type="slidenum">
              <a:rPr lang="en-US" smtClean="0"/>
              <a:t>‹#›</a:t>
            </a:fld>
            <a:endParaRPr lang="en-US"/>
          </a:p>
        </p:txBody>
      </p:sp>
    </p:spTree>
    <p:extLst>
      <p:ext uri="{BB962C8B-B14F-4D97-AF65-F5344CB8AC3E}">
        <p14:creationId xmlns:p14="http://schemas.microsoft.com/office/powerpoint/2010/main" val="251082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A26C9-B745-4B95-9BE2-31BEE8E54E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D770F4-8E78-411F-87DE-B7E4E4613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CF738-1C8F-4CA4-A976-0F4BE1881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E5774-1DB2-4113-8559-256692F69A91}" type="datetimeFigureOut">
              <a:rPr lang="en-US" smtClean="0"/>
              <a:t>4/27/2019</a:t>
            </a:fld>
            <a:endParaRPr lang="en-US"/>
          </a:p>
        </p:txBody>
      </p:sp>
      <p:sp>
        <p:nvSpPr>
          <p:cNvPr id="5" name="Footer Placeholder 4">
            <a:extLst>
              <a:ext uri="{FF2B5EF4-FFF2-40B4-BE49-F238E27FC236}">
                <a16:creationId xmlns:a16="http://schemas.microsoft.com/office/drawing/2014/main" id="{18919846-E0AC-435F-B4C8-767E132E0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1AD1B-FC4C-4733-813A-4DC73F02F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40C6E-D32D-48DD-B342-3B2C9C27E544}" type="slidenum">
              <a:rPr lang="en-US" smtClean="0"/>
              <a:t>‹#›</a:t>
            </a:fld>
            <a:endParaRPr lang="en-US"/>
          </a:p>
        </p:txBody>
      </p:sp>
    </p:spTree>
    <p:extLst>
      <p:ext uri="{BB962C8B-B14F-4D97-AF65-F5344CB8AC3E}">
        <p14:creationId xmlns:p14="http://schemas.microsoft.com/office/powerpoint/2010/main" val="3411014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E8932E-A1C6-472E-996E-FFABC708213A}"/>
              </a:ext>
            </a:extLst>
          </p:cNvPr>
          <p:cNvSpPr txBox="1"/>
          <p:nvPr/>
        </p:nvSpPr>
        <p:spPr>
          <a:xfrm>
            <a:off x="6450226" y="-2"/>
            <a:ext cx="4560159" cy="769441"/>
          </a:xfrm>
          <a:prstGeom prst="rect">
            <a:avLst/>
          </a:prstGeom>
          <a:noFill/>
        </p:spPr>
        <p:txBody>
          <a:bodyPr wrap="none" rtlCol="0">
            <a:spAutoFit/>
          </a:bodyPr>
          <a:lstStyle/>
          <a:p>
            <a:r>
              <a:rPr lang="en-US" sz="4400" i="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 With the King</a:t>
            </a:r>
          </a:p>
        </p:txBody>
      </p:sp>
      <p:sp>
        <p:nvSpPr>
          <p:cNvPr id="6" name="TextBox 5">
            <a:extLst>
              <a:ext uri="{FF2B5EF4-FFF2-40B4-BE49-F238E27FC236}">
                <a16:creationId xmlns:a16="http://schemas.microsoft.com/office/drawing/2014/main" id="{79CCBE26-B72C-4A4A-9065-C20902A56871}"/>
              </a:ext>
            </a:extLst>
          </p:cNvPr>
          <p:cNvSpPr txBox="1"/>
          <p:nvPr/>
        </p:nvSpPr>
        <p:spPr>
          <a:xfrm>
            <a:off x="160636" y="5634679"/>
            <a:ext cx="2401748" cy="646331"/>
          </a:xfrm>
          <a:prstGeom prst="rect">
            <a:avLst/>
          </a:prstGeom>
          <a:noFill/>
        </p:spPr>
        <p:txBody>
          <a:bodyPr wrap="none" rtlCol="0">
            <a:spAutoFit/>
          </a:bodyPr>
          <a:lstStyle/>
          <a:p>
            <a:r>
              <a:rPr lang="en-US" dirty="0">
                <a:solidFill>
                  <a:schemeClr val="bg2">
                    <a:lumMod val="50000"/>
                  </a:schemeClr>
                </a:solidFill>
              </a:rPr>
              <a:t>Ranger Church of Christ</a:t>
            </a:r>
          </a:p>
          <a:p>
            <a:r>
              <a:rPr lang="en-US" dirty="0">
                <a:solidFill>
                  <a:schemeClr val="bg2">
                    <a:lumMod val="50000"/>
                  </a:schemeClr>
                </a:solidFill>
              </a:rPr>
              <a:t>Mesquite and Rusk St.</a:t>
            </a:r>
          </a:p>
        </p:txBody>
      </p:sp>
    </p:spTree>
    <p:extLst>
      <p:ext uri="{BB962C8B-B14F-4D97-AF65-F5344CB8AC3E}">
        <p14:creationId xmlns:p14="http://schemas.microsoft.com/office/powerpoint/2010/main" val="3452998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00E7C4-4A53-46D1-B52A-441F9F06BA1C}"/>
              </a:ext>
            </a:extLst>
          </p:cNvPr>
          <p:cNvSpPr/>
          <p:nvPr/>
        </p:nvSpPr>
        <p:spPr>
          <a:xfrm>
            <a:off x="603504" y="1086350"/>
            <a:ext cx="10972799"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Train Others For The Race</a:t>
            </a:r>
            <a:endParaRPr lang="en-US" sz="4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BAAB0DA-473F-4BFE-92F3-54B6CA533188}"/>
              </a:ext>
            </a:extLst>
          </p:cNvPr>
          <p:cNvSpPr/>
          <p:nvPr/>
        </p:nvSpPr>
        <p:spPr>
          <a:xfrm>
            <a:off x="1169565" y="2220206"/>
            <a:ext cx="9930924" cy="646331"/>
          </a:xfrm>
          <a:prstGeom prst="rect">
            <a:avLst/>
          </a:prstGeom>
        </p:spPr>
        <p:txBody>
          <a:bodyPr wrap="none">
            <a:spAutoFit/>
          </a:bodyPr>
          <a:lstStyle/>
          <a:p>
            <a:r>
              <a:rPr lang="en-US" sz="3600" dirty="0">
                <a:latin typeface="Times New Roman" panose="02020603050405020304" pitchFamily="18" charset="0"/>
                <a:cs typeface="Times New Roman" panose="02020603050405020304" pitchFamily="18" charset="0"/>
              </a:rPr>
              <a:t>In the Great Commission Jesus gave Us instructions </a:t>
            </a:r>
          </a:p>
        </p:txBody>
      </p:sp>
      <p:sp>
        <p:nvSpPr>
          <p:cNvPr id="5" name="Rectangle 4">
            <a:extLst>
              <a:ext uri="{FF2B5EF4-FFF2-40B4-BE49-F238E27FC236}">
                <a16:creationId xmlns:a16="http://schemas.microsoft.com/office/drawing/2014/main" id="{E1E4ADA6-032A-4228-AA5F-FE96868C8A82}"/>
              </a:ext>
            </a:extLst>
          </p:cNvPr>
          <p:cNvSpPr/>
          <p:nvPr/>
        </p:nvSpPr>
        <p:spPr>
          <a:xfrm>
            <a:off x="603504" y="3244334"/>
            <a:ext cx="10972799"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We have no less responsibility today</a:t>
            </a:r>
          </a:p>
        </p:txBody>
      </p:sp>
    </p:spTree>
    <p:extLst>
      <p:ext uri="{BB962C8B-B14F-4D97-AF65-F5344CB8AC3E}">
        <p14:creationId xmlns:p14="http://schemas.microsoft.com/office/powerpoint/2010/main" val="4107199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477EFB-4575-4ABF-BE72-1444C5CFE292}"/>
              </a:ext>
            </a:extLst>
          </p:cNvPr>
          <p:cNvSpPr/>
          <p:nvPr/>
        </p:nvSpPr>
        <p:spPr>
          <a:xfrm>
            <a:off x="582168" y="738878"/>
            <a:ext cx="11027664"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Finish The Race </a:t>
            </a:r>
            <a:endParaRPr lang="en-US"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C9ED613-B75B-4F94-A20E-B6416EF83DB2}"/>
              </a:ext>
            </a:extLst>
          </p:cNvPr>
          <p:cNvSpPr/>
          <p:nvPr/>
        </p:nvSpPr>
        <p:spPr>
          <a:xfrm>
            <a:off x="582168" y="1884329"/>
            <a:ext cx="11027664"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All is for naught if we do not finish the race</a:t>
            </a:r>
          </a:p>
        </p:txBody>
      </p:sp>
      <p:sp>
        <p:nvSpPr>
          <p:cNvPr id="4" name="Rectangle 3">
            <a:extLst>
              <a:ext uri="{FF2B5EF4-FFF2-40B4-BE49-F238E27FC236}">
                <a16:creationId xmlns:a16="http://schemas.microsoft.com/office/drawing/2014/main" id="{8E28E0D2-F2C1-46CF-98D5-115E0A521E55}"/>
              </a:ext>
            </a:extLst>
          </p:cNvPr>
          <p:cNvSpPr/>
          <p:nvPr/>
        </p:nvSpPr>
        <p:spPr>
          <a:xfrm>
            <a:off x="582168" y="2803195"/>
            <a:ext cx="11027664"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run with endurance the race set before us</a:t>
            </a:r>
          </a:p>
        </p:txBody>
      </p:sp>
      <p:sp>
        <p:nvSpPr>
          <p:cNvPr id="5" name="Rectangle 4">
            <a:extLst>
              <a:ext uri="{FF2B5EF4-FFF2-40B4-BE49-F238E27FC236}">
                <a16:creationId xmlns:a16="http://schemas.microsoft.com/office/drawing/2014/main" id="{6BBB8C4C-5D50-4603-82E7-16692349C7F1}"/>
              </a:ext>
            </a:extLst>
          </p:cNvPr>
          <p:cNvSpPr/>
          <p:nvPr/>
        </p:nvSpPr>
        <p:spPr>
          <a:xfrm>
            <a:off x="582168" y="3719822"/>
            <a:ext cx="11027664"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“finish the course” to gain the crown of righteousness</a:t>
            </a:r>
          </a:p>
        </p:txBody>
      </p:sp>
    </p:spTree>
    <p:extLst>
      <p:ext uri="{BB962C8B-B14F-4D97-AF65-F5344CB8AC3E}">
        <p14:creationId xmlns:p14="http://schemas.microsoft.com/office/powerpoint/2010/main" val="2914379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4C62A-978A-4C8F-BDE6-DD7E0279F721}"/>
              </a:ext>
            </a:extLst>
          </p:cNvPr>
          <p:cNvSpPr/>
          <p:nvPr/>
        </p:nvSpPr>
        <p:spPr>
          <a:xfrm>
            <a:off x="606552" y="553980"/>
            <a:ext cx="10978896"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To maintain a place in the “Winners Circle”, you must play by the rules.</a:t>
            </a:r>
          </a:p>
        </p:txBody>
      </p:sp>
      <p:sp>
        <p:nvSpPr>
          <p:cNvPr id="3" name="Rectangle 2">
            <a:extLst>
              <a:ext uri="{FF2B5EF4-FFF2-40B4-BE49-F238E27FC236}">
                <a16:creationId xmlns:a16="http://schemas.microsoft.com/office/drawing/2014/main" id="{8904E96C-DB04-4505-B7AA-EB21DB74C7FC}"/>
              </a:ext>
            </a:extLst>
          </p:cNvPr>
          <p:cNvSpPr/>
          <p:nvPr/>
        </p:nvSpPr>
        <p:spPr>
          <a:xfrm>
            <a:off x="652272" y="1797117"/>
            <a:ext cx="10978896"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There are no shortcuts; no manmade rules will get you into the eternal “Winners Circle”</a:t>
            </a:r>
          </a:p>
        </p:txBody>
      </p:sp>
      <p:sp>
        <p:nvSpPr>
          <p:cNvPr id="4" name="Rectangle 3">
            <a:extLst>
              <a:ext uri="{FF2B5EF4-FFF2-40B4-BE49-F238E27FC236}">
                <a16:creationId xmlns:a16="http://schemas.microsoft.com/office/drawing/2014/main" id="{70F13750-A3C6-4016-B6C6-C601F8F4AAE8}"/>
              </a:ext>
            </a:extLst>
          </p:cNvPr>
          <p:cNvSpPr/>
          <p:nvPr/>
        </p:nvSpPr>
        <p:spPr>
          <a:xfrm>
            <a:off x="652272" y="3105835"/>
            <a:ext cx="10978896"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As we have noted from the life of Jesus, Satan will give us a daily struggle against our race for the crown.</a:t>
            </a:r>
          </a:p>
        </p:txBody>
      </p:sp>
      <p:sp>
        <p:nvSpPr>
          <p:cNvPr id="5" name="Rectangle 4">
            <a:extLst>
              <a:ext uri="{FF2B5EF4-FFF2-40B4-BE49-F238E27FC236}">
                <a16:creationId xmlns:a16="http://schemas.microsoft.com/office/drawing/2014/main" id="{EC87D905-641F-4F60-BEAE-F6EE831C6DCF}"/>
              </a:ext>
            </a:extLst>
          </p:cNvPr>
          <p:cNvSpPr/>
          <p:nvPr/>
        </p:nvSpPr>
        <p:spPr>
          <a:xfrm>
            <a:off x="652272" y="4718304"/>
            <a:ext cx="10978896"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How much are you willing to endure for a “Crown of Righteousness”?</a:t>
            </a:r>
          </a:p>
        </p:txBody>
      </p:sp>
    </p:spTree>
    <p:extLst>
      <p:ext uri="{BB962C8B-B14F-4D97-AF65-F5344CB8AC3E}">
        <p14:creationId xmlns:p14="http://schemas.microsoft.com/office/powerpoint/2010/main" val="2448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3)">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3)">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3)">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3)">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78EDF5-0D4E-45E7-A585-A695F64AB962}"/>
              </a:ext>
            </a:extLst>
          </p:cNvPr>
          <p:cNvSpPr/>
          <p:nvPr/>
        </p:nvSpPr>
        <p:spPr>
          <a:xfrm>
            <a:off x="600456" y="1177558"/>
            <a:ext cx="10954512" cy="4524315"/>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1. We have just read the Plan of Salvation, It  is directly from the Rule Book that governs our daily lives, </a:t>
            </a:r>
          </a:p>
          <a:p>
            <a:r>
              <a:rPr lang="en-US" sz="3600" dirty="0">
                <a:latin typeface="Times New Roman" panose="02020603050405020304" pitchFamily="18" charset="0"/>
                <a:cs typeface="Times New Roman" panose="02020603050405020304" pitchFamily="18" charset="0"/>
              </a:rPr>
              <a:t>    2. Without which you cannot not achieve the crown of righteousness that you may be seeking.</a:t>
            </a:r>
          </a:p>
          <a:p>
            <a:r>
              <a:rPr lang="en-US" sz="3600" dirty="0">
                <a:latin typeface="Times New Roman" panose="02020603050405020304" pitchFamily="18" charset="0"/>
                <a:cs typeface="Times New Roman" panose="02020603050405020304" pitchFamily="18" charset="0"/>
              </a:rPr>
              <a:t>    3. Whatever part of that plan that you maybe struggling with, why don’t you let us help you with it.</a:t>
            </a:r>
          </a:p>
          <a:p>
            <a:r>
              <a:rPr lang="en-US" sz="3600" dirty="0">
                <a:latin typeface="Times New Roman" panose="02020603050405020304" pitchFamily="18" charset="0"/>
                <a:cs typeface="Times New Roman" panose="02020603050405020304" pitchFamily="18" charset="0"/>
              </a:rPr>
              <a:t>    4. If it be baptism, or prayers of forgiveness, let us help you while we sing the invitation song.</a:t>
            </a:r>
          </a:p>
        </p:txBody>
      </p:sp>
    </p:spTree>
    <p:extLst>
      <p:ext uri="{BB962C8B-B14F-4D97-AF65-F5344CB8AC3E}">
        <p14:creationId xmlns:p14="http://schemas.microsoft.com/office/powerpoint/2010/main" val="32112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2A92CA-1653-445E-804E-E264A70BA98C}"/>
              </a:ext>
            </a:extLst>
          </p:cNvPr>
          <p:cNvGraphicFramePr>
            <a:graphicFrameLocks noGrp="1"/>
          </p:cNvGraphicFramePr>
          <p:nvPr>
            <p:extLst>
              <p:ext uri="{D42A27DB-BD31-4B8C-83A1-F6EECF244321}">
                <p14:modId xmlns:p14="http://schemas.microsoft.com/office/powerpoint/2010/main" val="2345915285"/>
              </p:ext>
            </p:extLst>
          </p:nvPr>
        </p:nvGraphicFramePr>
        <p:xfrm>
          <a:off x="0"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3850697342"/>
                    </a:ext>
                  </a:extLst>
                </a:gridCol>
                <a:gridCol w="1439620">
                  <a:extLst>
                    <a:ext uri="{9D8B030D-6E8A-4147-A177-3AD203B41FA5}">
                      <a16:colId xmlns:a16="http://schemas.microsoft.com/office/drawing/2014/main" val="1245293422"/>
                    </a:ext>
                  </a:extLst>
                </a:gridCol>
                <a:gridCol w="8075214">
                  <a:extLst>
                    <a:ext uri="{9D8B030D-6E8A-4147-A177-3AD203B41FA5}">
                      <a16:colId xmlns:a16="http://schemas.microsoft.com/office/drawing/2014/main" val="2871728836"/>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248959052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the Name of Jesus with You</a:t>
                      </a:r>
                    </a:p>
                  </a:txBody>
                  <a:tcPr>
                    <a:cell3D prstMaterial="dkEdge">
                      <a:bevel prst="artDeco"/>
                      <a:lightRig rig="flood" dir="t"/>
                    </a:cell3D>
                  </a:tcPr>
                </a:tc>
                <a:extLst>
                  <a:ext uri="{0D108BD9-81ED-4DB2-BD59-A6C34878D82A}">
                    <a16:rowId xmlns:a16="http://schemas.microsoft.com/office/drawing/2014/main" val="174606401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164248509"/>
                  </a:ext>
                </a:extLst>
              </a:tr>
            </a:tbl>
          </a:graphicData>
        </a:graphic>
      </p:graphicFrame>
    </p:spTree>
    <p:extLst>
      <p:ext uri="{BB962C8B-B14F-4D97-AF65-F5344CB8AC3E}">
        <p14:creationId xmlns:p14="http://schemas.microsoft.com/office/powerpoint/2010/main" val="1853791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72828F8-B9C4-45CB-B3C7-853A3BE1BBE8}"/>
              </a:ext>
            </a:extLst>
          </p:cNvPr>
          <p:cNvGraphicFramePr>
            <a:graphicFrameLocks noGrp="1"/>
          </p:cNvGraphicFramePr>
          <p:nvPr>
            <p:extLst>
              <p:ext uri="{D42A27DB-BD31-4B8C-83A1-F6EECF244321}">
                <p14:modId xmlns:p14="http://schemas.microsoft.com/office/powerpoint/2010/main" val="706751870"/>
              </p:ext>
            </p:extLst>
          </p:nvPr>
        </p:nvGraphicFramePr>
        <p:xfrm>
          <a:off x="12284" y="-3178"/>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2869300921"/>
                    </a:ext>
                  </a:extLst>
                </a:gridCol>
                <a:gridCol w="1439620">
                  <a:extLst>
                    <a:ext uri="{9D8B030D-6E8A-4147-A177-3AD203B41FA5}">
                      <a16:colId xmlns:a16="http://schemas.microsoft.com/office/drawing/2014/main" val="3894862660"/>
                    </a:ext>
                  </a:extLst>
                </a:gridCol>
                <a:gridCol w="8075214">
                  <a:extLst>
                    <a:ext uri="{9D8B030D-6E8A-4147-A177-3AD203B41FA5}">
                      <a16:colId xmlns:a16="http://schemas.microsoft.com/office/drawing/2014/main" val="1426704675"/>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165437512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Wonderful Love</a:t>
                      </a:r>
                    </a:p>
                  </a:txBody>
                  <a:tcPr>
                    <a:cell3D prstMaterial="dkEdge">
                      <a:bevel prst="artDeco"/>
                      <a:lightRig rig="flood" dir="t"/>
                    </a:cell3D>
                  </a:tcPr>
                </a:tc>
                <a:extLst>
                  <a:ext uri="{0D108BD9-81ED-4DB2-BD59-A6C34878D82A}">
                    <a16:rowId xmlns:a16="http://schemas.microsoft.com/office/drawing/2014/main" val="354782352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144</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Love to Thee</a:t>
                      </a:r>
                    </a:p>
                  </a:txBody>
                  <a:tcPr>
                    <a:cell3D prstMaterial="dkEdge">
                      <a:bevel prst="artDeco"/>
                      <a:lightRig rig="flood" dir="t"/>
                    </a:cell3D>
                  </a:tcPr>
                </a:tc>
                <a:extLst>
                  <a:ext uri="{0D108BD9-81ED-4DB2-BD59-A6C34878D82A}">
                    <a16:rowId xmlns:a16="http://schemas.microsoft.com/office/drawing/2014/main" val="111499295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547231794"/>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96</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Is Able to Deliver Thee</a:t>
                      </a:r>
                    </a:p>
                  </a:txBody>
                  <a:tcPr>
                    <a:cell3D prstMaterial="dkEdge">
                      <a:bevel prst="artDeco"/>
                      <a:lightRig rig="flood" dir="t"/>
                    </a:cell3D>
                  </a:tcPr>
                </a:tc>
                <a:extLst>
                  <a:ext uri="{0D108BD9-81ED-4DB2-BD59-A6C34878D82A}">
                    <a16:rowId xmlns:a16="http://schemas.microsoft.com/office/drawing/2014/main" val="327193853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Lord’s Supper</a:t>
                      </a:r>
                    </a:p>
                  </a:txBody>
                  <a:tcPr>
                    <a:cell3D prstMaterial="dkEdge">
                      <a:bevel prst="artDeco"/>
                      <a:lightRig rig="flood" dir="t"/>
                    </a:cell3D>
                  </a:tcPr>
                </a:tc>
                <a:extLst>
                  <a:ext uri="{0D108BD9-81ED-4DB2-BD59-A6C34878D82A}">
                    <a16:rowId xmlns:a16="http://schemas.microsoft.com/office/drawing/2014/main" val="3522100250"/>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04572138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35934031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185</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Stepping in the Light</a:t>
                      </a:r>
                    </a:p>
                  </a:txBody>
                  <a:tcPr>
                    <a:cell3D prstMaterial="dkEdge">
                      <a:bevel prst="artDeco"/>
                      <a:lightRig rig="flood" dir="t"/>
                    </a:cell3D>
                  </a:tcPr>
                </a:tc>
                <a:extLst>
                  <a:ext uri="{0D108BD9-81ED-4DB2-BD59-A6C34878D82A}">
                    <a16:rowId xmlns:a16="http://schemas.microsoft.com/office/drawing/2014/main" val="310315791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41093682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is Calling the Prodigal</a:t>
                      </a:r>
                    </a:p>
                  </a:txBody>
                  <a:tcPr>
                    <a:cell3D prstMaterial="dkEdge">
                      <a:bevel prst="artDeco"/>
                      <a:lightRig rig="flood" dir="t"/>
                    </a:cell3D>
                  </a:tcPr>
                </a:tc>
                <a:extLst>
                  <a:ext uri="{0D108BD9-81ED-4DB2-BD59-A6C34878D82A}">
                    <a16:rowId xmlns:a16="http://schemas.microsoft.com/office/drawing/2014/main" val="2762467759"/>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220</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the Name of Jesus with You</a:t>
                      </a:r>
                    </a:p>
                  </a:txBody>
                  <a:tcPr>
                    <a:cell3D prstMaterial="dkEdge">
                      <a:bevel prst="artDeco"/>
                      <a:lightRig rig="flood" dir="t"/>
                    </a:cell3D>
                  </a:tcPr>
                </a:tc>
                <a:extLst>
                  <a:ext uri="{0D108BD9-81ED-4DB2-BD59-A6C34878D82A}">
                    <a16:rowId xmlns:a16="http://schemas.microsoft.com/office/drawing/2014/main" val="428417460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870639041"/>
                  </a:ext>
                </a:extLst>
              </a:tr>
            </a:tbl>
          </a:graphicData>
        </a:graphic>
      </p:graphicFrame>
    </p:spTree>
    <p:extLst>
      <p:ext uri="{BB962C8B-B14F-4D97-AF65-F5344CB8AC3E}">
        <p14:creationId xmlns:p14="http://schemas.microsoft.com/office/powerpoint/2010/main" val="110954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6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B3A00-561E-4D17-AC05-69AC40BDE687}"/>
              </a:ext>
            </a:extLst>
          </p:cNvPr>
          <p:cNvSpPr txBox="1"/>
          <p:nvPr/>
        </p:nvSpPr>
        <p:spPr>
          <a:xfrm>
            <a:off x="2791006" y="166253"/>
            <a:ext cx="7252755" cy="1107996"/>
          </a:xfrm>
          <a:prstGeom prst="rect">
            <a:avLst/>
          </a:prstGeom>
          <a:solidFill>
            <a:schemeClr val="bg2"/>
          </a:solidFill>
        </p:spPr>
        <p:txBody>
          <a:bodyPr wrap="none" rtlCol="0">
            <a:spAutoFit/>
          </a:bodyPr>
          <a:lstStyle/>
          <a:p>
            <a:r>
              <a:rPr lang="en-US" sz="6600" b="1" i="1"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Winner’s Circle</a:t>
            </a:r>
          </a:p>
        </p:txBody>
      </p:sp>
    </p:spTree>
    <p:extLst>
      <p:ext uri="{BB962C8B-B14F-4D97-AF65-F5344CB8AC3E}">
        <p14:creationId xmlns:p14="http://schemas.microsoft.com/office/powerpoint/2010/main" val="7531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16F83E-7FA8-46CD-9052-33201458AB27}"/>
              </a:ext>
            </a:extLst>
          </p:cNvPr>
          <p:cNvSpPr txBox="1"/>
          <p:nvPr/>
        </p:nvSpPr>
        <p:spPr>
          <a:xfrm>
            <a:off x="630192" y="1878720"/>
            <a:ext cx="10985156"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was led by the Holy Spirit into the wilderness </a:t>
            </a:r>
            <a:endParaRPr lang="en-US" sz="360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DBBBD2EB-F6E8-4CEF-B16D-64816F2767AE}"/>
              </a:ext>
            </a:extLst>
          </p:cNvPr>
          <p:cNvSpPr/>
          <p:nvPr/>
        </p:nvSpPr>
        <p:spPr>
          <a:xfrm>
            <a:off x="630193" y="2804330"/>
            <a:ext cx="10985156"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refused to be swayed by the devil’s deceptive appeal</a:t>
            </a:r>
          </a:p>
        </p:txBody>
      </p:sp>
      <p:sp>
        <p:nvSpPr>
          <p:cNvPr id="8" name="Rectangle 7">
            <a:extLst>
              <a:ext uri="{FF2B5EF4-FFF2-40B4-BE49-F238E27FC236}">
                <a16:creationId xmlns:a16="http://schemas.microsoft.com/office/drawing/2014/main" id="{E230DDED-97F7-41DE-B14B-334E102E6C40}"/>
              </a:ext>
            </a:extLst>
          </p:cNvPr>
          <p:cNvSpPr/>
          <p:nvPr/>
        </p:nvSpPr>
        <p:spPr>
          <a:xfrm>
            <a:off x="575328" y="3735146"/>
            <a:ext cx="10985156"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truth is best summarized by the last words of Jesus </a:t>
            </a:r>
            <a:endParaRPr lang="en-US" sz="3600" dirty="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1D4BFAAE-ED0E-4174-8DA4-678A6FF96638}"/>
              </a:ext>
            </a:extLst>
          </p:cNvPr>
          <p:cNvSpPr/>
          <p:nvPr/>
        </p:nvSpPr>
        <p:spPr>
          <a:xfrm>
            <a:off x="616010" y="697311"/>
            <a:ext cx="10985156"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Recall if you will Jesus at the Jordan River</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9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3816A7-AA83-4A55-9FC1-52FD1D497301}"/>
              </a:ext>
            </a:extLst>
          </p:cNvPr>
          <p:cNvSpPr/>
          <p:nvPr/>
        </p:nvSpPr>
        <p:spPr>
          <a:xfrm>
            <a:off x="621792" y="848606"/>
            <a:ext cx="10899648"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In the Garden before His betrayal</a:t>
            </a:r>
            <a:endParaRPr lang="en-US" sz="4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6F3B62BE-79CD-4028-A4F3-9DB67EBE09CB}"/>
              </a:ext>
            </a:extLst>
          </p:cNvPr>
          <p:cNvSpPr/>
          <p:nvPr/>
        </p:nvSpPr>
        <p:spPr>
          <a:xfrm>
            <a:off x="621792" y="1872734"/>
            <a:ext cx="10899648"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Lord faced the moment of death. </a:t>
            </a:r>
          </a:p>
        </p:txBody>
      </p:sp>
      <p:sp>
        <p:nvSpPr>
          <p:cNvPr id="5" name="Rectangle 4">
            <a:extLst>
              <a:ext uri="{FF2B5EF4-FFF2-40B4-BE49-F238E27FC236}">
                <a16:creationId xmlns:a16="http://schemas.microsoft.com/office/drawing/2014/main" id="{EB64755C-7E82-4F89-826B-BFDC765FAFF4}"/>
              </a:ext>
            </a:extLst>
          </p:cNvPr>
          <p:cNvSpPr/>
          <p:nvPr/>
        </p:nvSpPr>
        <p:spPr>
          <a:xfrm>
            <a:off x="621792" y="2805422"/>
            <a:ext cx="10899648"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He faced His own mortality</a:t>
            </a:r>
          </a:p>
        </p:txBody>
      </p:sp>
    </p:spTree>
    <p:extLst>
      <p:ext uri="{BB962C8B-B14F-4D97-AF65-F5344CB8AC3E}">
        <p14:creationId xmlns:p14="http://schemas.microsoft.com/office/powerpoint/2010/main" val="2895056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0E4789-0957-483C-BA7C-980725C0B3C6}"/>
              </a:ext>
            </a:extLst>
          </p:cNvPr>
          <p:cNvSpPr/>
          <p:nvPr/>
        </p:nvSpPr>
        <p:spPr>
          <a:xfrm>
            <a:off x="591312" y="813816"/>
            <a:ext cx="11009376" cy="1446550"/>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What was sandwiched between these major moments and the trial and temptation</a:t>
            </a:r>
            <a:endParaRPr lang="en-US"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7EA779F-1FAE-43A4-B885-66450CDAC523}"/>
              </a:ext>
            </a:extLst>
          </p:cNvPr>
          <p:cNvSpPr txBox="1"/>
          <p:nvPr/>
        </p:nvSpPr>
        <p:spPr>
          <a:xfrm>
            <a:off x="591312" y="2501205"/>
            <a:ext cx="11009376" cy="1200329"/>
          </a:xfrm>
          <a:prstGeom prst="rect">
            <a:avLst/>
          </a:prstGeom>
          <a:noFill/>
        </p:spPr>
        <p:txBody>
          <a:bodyPr wrap="square" rtlCol="0">
            <a:spAutoFit/>
          </a:bodyPr>
          <a:lstStyle/>
          <a:p>
            <a:pPr algn="ctr"/>
            <a:r>
              <a:rPr lang="en-US" sz="3600" dirty="0">
                <a:latin typeface="Times New Roman" panose="02020603050405020304" pitchFamily="18" charset="0"/>
                <a:cs typeface="Times New Roman" panose="02020603050405020304" pitchFamily="18" charset="0"/>
              </a:rPr>
              <a:t>There were other times Satan sought to lead Christ into sin, but failed </a:t>
            </a:r>
            <a:r>
              <a:rPr lang="en-US" sz="3600" b="1" dirty="0">
                <a:latin typeface="Times New Roman" panose="02020603050405020304" pitchFamily="18" charset="0"/>
                <a:cs typeface="Times New Roman" panose="02020603050405020304" pitchFamily="18" charset="0"/>
              </a:rPr>
              <a:t>(Heb 4:15)</a:t>
            </a:r>
            <a:r>
              <a:rPr lang="en-US" sz="36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E8F500C2-C895-49F1-A6B3-66B41FC4CE6B}"/>
              </a:ext>
            </a:extLst>
          </p:cNvPr>
          <p:cNvSpPr/>
          <p:nvPr/>
        </p:nvSpPr>
        <p:spPr>
          <a:xfrm>
            <a:off x="591312" y="3683246"/>
            <a:ext cx="11009375" cy="1015663"/>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 </a:t>
            </a:r>
            <a:r>
              <a:rPr lang="en-US" sz="60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 wins!</a:t>
            </a:r>
          </a:p>
        </p:txBody>
      </p:sp>
      <p:sp>
        <p:nvSpPr>
          <p:cNvPr id="5" name="Rectangle 4">
            <a:extLst>
              <a:ext uri="{FF2B5EF4-FFF2-40B4-BE49-F238E27FC236}">
                <a16:creationId xmlns:a16="http://schemas.microsoft.com/office/drawing/2014/main" id="{0CD82D97-5A25-4D55-AD81-4D0928374876}"/>
              </a:ext>
            </a:extLst>
          </p:cNvPr>
          <p:cNvSpPr/>
          <p:nvPr/>
        </p:nvSpPr>
        <p:spPr>
          <a:xfrm>
            <a:off x="591312" y="4841641"/>
            <a:ext cx="11009376"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 And He invites us to join Him in the winner’s circle.</a:t>
            </a:r>
          </a:p>
        </p:txBody>
      </p:sp>
    </p:spTree>
    <p:extLst>
      <p:ext uri="{BB962C8B-B14F-4D97-AF65-F5344CB8AC3E}">
        <p14:creationId xmlns:p14="http://schemas.microsoft.com/office/powerpoint/2010/main" val="243801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3D956B-E6DA-4037-91C3-110444E454DE}"/>
              </a:ext>
            </a:extLst>
          </p:cNvPr>
          <p:cNvSpPr/>
          <p:nvPr/>
        </p:nvSpPr>
        <p:spPr>
          <a:xfrm>
            <a:off x="685142" y="501134"/>
            <a:ext cx="10891162"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For us to enter the Winner’s Circle we must:</a:t>
            </a:r>
            <a:endParaRPr lang="en-US"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2D751BC-8EF0-4651-B3AF-3300204C65FC}"/>
              </a:ext>
            </a:extLst>
          </p:cNvPr>
          <p:cNvSpPr/>
          <p:nvPr/>
        </p:nvSpPr>
        <p:spPr>
          <a:xfrm>
            <a:off x="685142" y="1214366"/>
            <a:ext cx="10891162"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Qualify for the Race:</a:t>
            </a:r>
          </a:p>
        </p:txBody>
      </p:sp>
      <p:sp>
        <p:nvSpPr>
          <p:cNvPr id="4" name="Rectangle 3">
            <a:extLst>
              <a:ext uri="{FF2B5EF4-FFF2-40B4-BE49-F238E27FC236}">
                <a16:creationId xmlns:a16="http://schemas.microsoft.com/office/drawing/2014/main" id="{E449792B-D1DE-4DD4-BEAC-1E67FCDC8E7D}"/>
              </a:ext>
            </a:extLst>
          </p:cNvPr>
          <p:cNvSpPr/>
          <p:nvPr/>
        </p:nvSpPr>
        <p:spPr>
          <a:xfrm>
            <a:off x="685142" y="2475797"/>
            <a:ext cx="10891162"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We are </a:t>
            </a:r>
            <a:r>
              <a:rPr lang="en-US" sz="3600" b="1" dirty="0">
                <a:latin typeface="Times New Roman" panose="02020603050405020304" pitchFamily="18" charset="0"/>
                <a:cs typeface="Times New Roman" panose="02020603050405020304" pitchFamily="18" charset="0"/>
              </a:rPr>
              <a:t>called</a:t>
            </a:r>
            <a:r>
              <a:rPr lang="en-US" sz="3600" dirty="0">
                <a:latin typeface="Times New Roman" panose="02020603050405020304" pitchFamily="18" charset="0"/>
                <a:cs typeface="Times New Roman" panose="02020603050405020304" pitchFamily="18" charset="0"/>
              </a:rPr>
              <a:t> by the gospel </a:t>
            </a:r>
            <a:r>
              <a:rPr lang="en-US" sz="3600" b="1" dirty="0">
                <a:latin typeface="Times New Roman" panose="02020603050405020304" pitchFamily="18" charset="0"/>
                <a:cs typeface="Times New Roman" panose="02020603050405020304" pitchFamily="18" charset="0"/>
              </a:rPr>
              <a:t>(2 Thess 2:11)</a:t>
            </a:r>
            <a:r>
              <a:rPr lang="en-US" sz="3600" dirty="0">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67E65C61-54ED-4A8A-8783-61F7E320F4CF}"/>
              </a:ext>
            </a:extLst>
          </p:cNvPr>
          <p:cNvSpPr/>
          <p:nvPr/>
        </p:nvSpPr>
        <p:spPr>
          <a:xfrm>
            <a:off x="685142" y="1859352"/>
            <a:ext cx="10891162"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Hear</a:t>
            </a:r>
            <a:r>
              <a:rPr lang="en-US" sz="3600" dirty="0">
                <a:latin typeface="Times New Roman" panose="02020603050405020304" pitchFamily="18" charset="0"/>
                <a:cs typeface="Times New Roman" panose="02020603050405020304" pitchFamily="18" charset="0"/>
              </a:rPr>
              <a:t> the bride and the Spirit say, "Come!” </a:t>
            </a:r>
            <a:r>
              <a:rPr lang="en-US" sz="3600" b="1" dirty="0">
                <a:latin typeface="Times New Roman" panose="02020603050405020304" pitchFamily="18" charset="0"/>
                <a:cs typeface="Times New Roman" panose="02020603050405020304" pitchFamily="18" charset="0"/>
              </a:rPr>
              <a:t>(Rev 22:17)</a:t>
            </a:r>
            <a:endParaRPr lang="en-US" sz="36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BB27668-B0CB-42C2-A19D-E5E70AF470F9}"/>
              </a:ext>
            </a:extLst>
          </p:cNvPr>
          <p:cNvSpPr/>
          <p:nvPr/>
        </p:nvSpPr>
        <p:spPr>
          <a:xfrm>
            <a:off x="615696" y="3072158"/>
            <a:ext cx="10960608"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We are to </a:t>
            </a:r>
            <a:r>
              <a:rPr lang="en-US" sz="3600" b="1" dirty="0">
                <a:latin typeface="Times New Roman" panose="02020603050405020304" pitchFamily="18" charset="0"/>
                <a:cs typeface="Times New Roman" panose="02020603050405020304" pitchFamily="18" charset="0"/>
              </a:rPr>
              <a:t>obey</a:t>
            </a:r>
            <a:r>
              <a:rPr lang="en-US" sz="3600" dirty="0">
                <a:latin typeface="Times New Roman" panose="02020603050405020304" pitchFamily="18" charset="0"/>
                <a:cs typeface="Times New Roman" panose="02020603050405020304" pitchFamily="18" charset="0"/>
              </a:rPr>
              <a:t> it and be </a:t>
            </a:r>
            <a:r>
              <a:rPr lang="en-US" sz="3600" b="1" dirty="0">
                <a:latin typeface="Times New Roman" panose="02020603050405020304" pitchFamily="18" charset="0"/>
                <a:cs typeface="Times New Roman" panose="02020603050405020304" pitchFamily="18" charset="0"/>
              </a:rPr>
              <a:t>purified</a:t>
            </a:r>
            <a:r>
              <a:rPr lang="en-US" sz="3600" dirty="0">
                <a:latin typeface="Times New Roman" panose="02020603050405020304" pitchFamily="18" charset="0"/>
                <a:cs typeface="Times New Roman" panose="02020603050405020304" pitchFamily="18" charset="0"/>
              </a:rPr>
              <a:t> by it </a:t>
            </a:r>
            <a:r>
              <a:rPr lang="en-US" sz="3600" b="1" dirty="0">
                <a:latin typeface="Times New Roman" panose="02020603050405020304" pitchFamily="18" charset="0"/>
                <a:cs typeface="Times New Roman" panose="02020603050405020304" pitchFamily="18" charset="0"/>
              </a:rPr>
              <a:t>(1 Pet 1:22)</a:t>
            </a:r>
            <a:r>
              <a:rPr lang="en-US" sz="3600" dirty="0">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B2B9CC8E-FA63-4891-AF1E-F77EBE70BC4D}"/>
              </a:ext>
            </a:extLst>
          </p:cNvPr>
          <p:cNvSpPr/>
          <p:nvPr/>
        </p:nvSpPr>
        <p:spPr>
          <a:xfrm>
            <a:off x="615696" y="3686140"/>
            <a:ext cx="10960608" cy="1200329"/>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We must </a:t>
            </a:r>
            <a:r>
              <a:rPr lang="en-US" sz="3600" b="1" dirty="0">
                <a:latin typeface="Times New Roman" panose="02020603050405020304" pitchFamily="18" charset="0"/>
                <a:cs typeface="Times New Roman" panose="02020603050405020304" pitchFamily="18" charset="0"/>
              </a:rPr>
              <a:t>believe</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(Rom 10:9-10) </a:t>
            </a:r>
            <a:r>
              <a:rPr lang="en-US" sz="3600" dirty="0">
                <a:latin typeface="Times New Roman" panose="02020603050405020304" pitchFamily="18" charset="0"/>
                <a:cs typeface="Times New Roman" panose="02020603050405020304" pitchFamily="18" charset="0"/>
              </a:rPr>
              <a:t>and </a:t>
            </a:r>
            <a:r>
              <a:rPr lang="en-US" sz="3600" b="1" dirty="0">
                <a:latin typeface="Times New Roman" panose="02020603050405020304" pitchFamily="18" charset="0"/>
                <a:cs typeface="Times New Roman" panose="02020603050405020304" pitchFamily="18" charset="0"/>
              </a:rPr>
              <a:t>confess</a:t>
            </a:r>
            <a:r>
              <a:rPr lang="en-US" sz="3600" dirty="0">
                <a:latin typeface="Times New Roman" panose="02020603050405020304" pitchFamily="18" charset="0"/>
                <a:cs typeface="Times New Roman" panose="02020603050405020304" pitchFamily="18" charset="0"/>
              </a:rPr>
              <a:t> Jesus Christ (</a:t>
            </a:r>
            <a:r>
              <a:rPr lang="en-US" sz="3600" b="1" dirty="0">
                <a:latin typeface="Times New Roman" panose="02020603050405020304" pitchFamily="18" charset="0"/>
                <a:cs typeface="Times New Roman" panose="02020603050405020304" pitchFamily="18" charset="0"/>
              </a:rPr>
              <a:t>Acts 8:37</a:t>
            </a:r>
            <a:r>
              <a:rPr lang="en-US" sz="36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7F52ADD0-93F1-444A-B166-F0FDAA477CC6}"/>
              </a:ext>
            </a:extLst>
          </p:cNvPr>
          <p:cNvSpPr/>
          <p:nvPr/>
        </p:nvSpPr>
        <p:spPr>
          <a:xfrm>
            <a:off x="661822" y="4863941"/>
            <a:ext cx="10914481" cy="646331"/>
          </a:xfrm>
          <a:prstGeom prst="rect">
            <a:avLst/>
          </a:prstGeom>
        </p:spPr>
        <p:txBody>
          <a:bodyPr wrap="square">
            <a:spAutoFit/>
          </a:bodyPr>
          <a:lstStyle/>
          <a:p>
            <a:pPr algn="ctr"/>
            <a:r>
              <a:rPr lang="en-US" sz="3600" b="1" dirty="0">
                <a:latin typeface="Times New Roman" panose="02020603050405020304" pitchFamily="18" charset="0"/>
                <a:cs typeface="Times New Roman" panose="02020603050405020304" pitchFamily="18" charset="0"/>
              </a:rPr>
              <a:t>repent</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(Acts 2:38) </a:t>
            </a:r>
            <a:r>
              <a:rPr lang="en-US" sz="3600" dirty="0">
                <a:latin typeface="Times New Roman" panose="02020603050405020304" pitchFamily="18" charset="0"/>
                <a:cs typeface="Times New Roman" panose="02020603050405020304" pitchFamily="18" charset="0"/>
              </a:rPr>
              <a:t>of sin, and be </a:t>
            </a:r>
            <a:r>
              <a:rPr lang="en-US" sz="3600" b="1" dirty="0">
                <a:latin typeface="Times New Roman" panose="02020603050405020304" pitchFamily="18" charset="0"/>
                <a:cs typeface="Times New Roman" panose="02020603050405020304" pitchFamily="18" charset="0"/>
              </a:rPr>
              <a:t>baptized</a:t>
            </a:r>
            <a:r>
              <a:rPr lang="en-US" sz="36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(Acts 22:16) </a:t>
            </a:r>
          </a:p>
        </p:txBody>
      </p:sp>
      <p:sp>
        <p:nvSpPr>
          <p:cNvPr id="9" name="Rectangle 8">
            <a:extLst>
              <a:ext uri="{FF2B5EF4-FFF2-40B4-BE49-F238E27FC236}">
                <a16:creationId xmlns:a16="http://schemas.microsoft.com/office/drawing/2014/main" id="{0064C98D-7A5B-4F59-8A17-9B7D09ADD035}"/>
              </a:ext>
            </a:extLst>
          </p:cNvPr>
          <p:cNvSpPr/>
          <p:nvPr/>
        </p:nvSpPr>
        <p:spPr>
          <a:xfrm>
            <a:off x="685142" y="5520072"/>
            <a:ext cx="10891161"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Jesus then </a:t>
            </a:r>
            <a:r>
              <a:rPr lang="en-US" sz="3600" b="1" dirty="0">
                <a:latin typeface="Times New Roman" panose="02020603050405020304" pitchFamily="18" charset="0"/>
                <a:cs typeface="Times New Roman" panose="02020603050405020304" pitchFamily="18" charset="0"/>
              </a:rPr>
              <a:t>records</a:t>
            </a:r>
            <a:r>
              <a:rPr lang="en-US" sz="3600" dirty="0">
                <a:latin typeface="Times New Roman" panose="02020603050405020304" pitchFamily="18" charset="0"/>
                <a:cs typeface="Times New Roman" panose="02020603050405020304" pitchFamily="18" charset="0"/>
              </a:rPr>
              <a:t> our name in His Book of Life </a:t>
            </a:r>
          </a:p>
        </p:txBody>
      </p:sp>
    </p:spTree>
    <p:extLst>
      <p:ext uri="{BB962C8B-B14F-4D97-AF65-F5344CB8AC3E}">
        <p14:creationId xmlns:p14="http://schemas.microsoft.com/office/powerpoint/2010/main" val="294809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2A252E-559C-4FC1-BB94-931AA0B04A40}"/>
              </a:ext>
            </a:extLst>
          </p:cNvPr>
          <p:cNvSpPr/>
          <p:nvPr/>
        </p:nvSpPr>
        <p:spPr>
          <a:xfrm>
            <a:off x="3419692" y="812030"/>
            <a:ext cx="5367047" cy="769441"/>
          </a:xfrm>
          <a:prstGeom prst="rect">
            <a:avLst/>
          </a:prstGeom>
        </p:spPr>
        <p:txBody>
          <a:bodyPr wrap="none">
            <a:spAutoFit/>
          </a:bodyPr>
          <a:lstStyle/>
          <a:p>
            <a:r>
              <a:rPr lang="en-US" sz="4400" b="1" dirty="0">
                <a:latin typeface="Times New Roman" panose="02020603050405020304" pitchFamily="18" charset="0"/>
                <a:cs typeface="Times New Roman" panose="02020603050405020304" pitchFamily="18" charset="0"/>
              </a:rPr>
              <a:t>Prepare for the Race:</a:t>
            </a:r>
            <a:endParaRPr lang="en-US"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E78CAEA-0588-41D4-B292-36AE225EF8C5}"/>
              </a:ext>
            </a:extLst>
          </p:cNvPr>
          <p:cNvSpPr/>
          <p:nvPr/>
        </p:nvSpPr>
        <p:spPr>
          <a:xfrm>
            <a:off x="621792" y="1854446"/>
            <a:ext cx="10899648"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Run in such a way that you may obtain it. </a:t>
            </a:r>
          </a:p>
        </p:txBody>
      </p:sp>
      <p:sp>
        <p:nvSpPr>
          <p:cNvPr id="5" name="Rectangle 4">
            <a:extLst>
              <a:ext uri="{FF2B5EF4-FFF2-40B4-BE49-F238E27FC236}">
                <a16:creationId xmlns:a16="http://schemas.microsoft.com/office/drawing/2014/main" id="{60E1A490-8DB5-40B6-9C80-7C38820C439F}"/>
              </a:ext>
            </a:extLst>
          </p:cNvPr>
          <p:cNvSpPr/>
          <p:nvPr/>
        </p:nvSpPr>
        <p:spPr>
          <a:xfrm>
            <a:off x="621792" y="2764608"/>
            <a:ext cx="10899648"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Everyone who competes is to be temperate in all things</a:t>
            </a:r>
          </a:p>
        </p:txBody>
      </p:sp>
      <p:sp>
        <p:nvSpPr>
          <p:cNvPr id="6" name="Rectangle 5">
            <a:extLst>
              <a:ext uri="{FF2B5EF4-FFF2-40B4-BE49-F238E27FC236}">
                <a16:creationId xmlns:a16="http://schemas.microsoft.com/office/drawing/2014/main" id="{DBF718DE-9809-441A-8964-B08B5052DF84}"/>
              </a:ext>
            </a:extLst>
          </p:cNvPr>
          <p:cNvSpPr/>
          <p:nvPr/>
        </p:nvSpPr>
        <p:spPr>
          <a:xfrm>
            <a:off x="621792" y="3725168"/>
            <a:ext cx="10899648" cy="646331"/>
          </a:xfrm>
          <a:prstGeom prst="rect">
            <a:avLst/>
          </a:prstGeom>
        </p:spPr>
        <p:txBody>
          <a:bodyPr wrap="square">
            <a:spAutoFit/>
          </a:bodyPr>
          <a:lstStyle/>
          <a:p>
            <a:pPr algn="ctr"/>
            <a:r>
              <a:rPr lang="en-US" sz="3600" dirty="0"/>
              <a:t>Exercise self-control in all things</a:t>
            </a:r>
            <a:endParaRPr lang="en-US" sz="36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C8FBFE7-CBBD-4AEF-A253-DB93FD979A46}"/>
              </a:ext>
            </a:extLst>
          </p:cNvPr>
          <p:cNvSpPr/>
          <p:nvPr/>
        </p:nvSpPr>
        <p:spPr>
          <a:xfrm>
            <a:off x="621792" y="5535013"/>
            <a:ext cx="10899648"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Body in subjection through discipline </a:t>
            </a:r>
          </a:p>
        </p:txBody>
      </p:sp>
      <p:sp>
        <p:nvSpPr>
          <p:cNvPr id="8" name="Rectangle 7">
            <a:extLst>
              <a:ext uri="{FF2B5EF4-FFF2-40B4-BE49-F238E27FC236}">
                <a16:creationId xmlns:a16="http://schemas.microsoft.com/office/drawing/2014/main" id="{8226E421-974F-4CB5-8210-A5F2E1E3E52A}"/>
              </a:ext>
            </a:extLst>
          </p:cNvPr>
          <p:cNvSpPr/>
          <p:nvPr/>
        </p:nvSpPr>
        <p:spPr>
          <a:xfrm>
            <a:off x="621792" y="4630090"/>
            <a:ext cx="10899648"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Training regimen is not a waste of time and energy </a:t>
            </a:r>
          </a:p>
        </p:txBody>
      </p:sp>
    </p:spTree>
    <p:extLst>
      <p:ext uri="{BB962C8B-B14F-4D97-AF65-F5344CB8AC3E}">
        <p14:creationId xmlns:p14="http://schemas.microsoft.com/office/powerpoint/2010/main" val="105460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D6C283-7EA1-4E16-B06B-520599A599F0}"/>
              </a:ext>
            </a:extLst>
          </p:cNvPr>
          <p:cNvSpPr/>
          <p:nvPr/>
        </p:nvSpPr>
        <p:spPr>
          <a:xfrm>
            <a:off x="621792" y="738878"/>
            <a:ext cx="10954511" cy="769441"/>
          </a:xfrm>
          <a:prstGeom prst="rect">
            <a:avLst/>
          </a:prstGeom>
        </p:spPr>
        <p:txBody>
          <a:bodyPr wrap="square">
            <a:spAutoFit/>
          </a:bodyPr>
          <a:lstStyle/>
          <a:p>
            <a:pPr algn="ctr"/>
            <a:r>
              <a:rPr lang="en-US" sz="4400" b="1" dirty="0">
                <a:latin typeface="Times New Roman" panose="02020603050405020304" pitchFamily="18" charset="0"/>
                <a:cs typeface="Times New Roman" panose="02020603050405020304" pitchFamily="18" charset="0"/>
              </a:rPr>
              <a:t>Race According to the Rules:</a:t>
            </a:r>
            <a:endParaRPr lang="en-US" sz="44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316FC0D-6CEC-4DF2-B37E-53431A0277A3}"/>
              </a:ext>
            </a:extLst>
          </p:cNvPr>
          <p:cNvSpPr/>
          <p:nvPr/>
        </p:nvSpPr>
        <p:spPr>
          <a:xfrm>
            <a:off x="621792" y="5271623"/>
            <a:ext cx="10954511"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The Rules forbids prejudice</a:t>
            </a:r>
          </a:p>
        </p:txBody>
      </p:sp>
      <p:sp>
        <p:nvSpPr>
          <p:cNvPr id="4" name="Rectangle 3">
            <a:extLst>
              <a:ext uri="{FF2B5EF4-FFF2-40B4-BE49-F238E27FC236}">
                <a16:creationId xmlns:a16="http://schemas.microsoft.com/office/drawing/2014/main" id="{63BFEFDB-17D7-42CE-9060-4D3DDAEE3DEE}"/>
              </a:ext>
            </a:extLst>
          </p:cNvPr>
          <p:cNvSpPr/>
          <p:nvPr/>
        </p:nvSpPr>
        <p:spPr>
          <a:xfrm>
            <a:off x="621792" y="4362373"/>
            <a:ext cx="10954511"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And it regulates our speech </a:t>
            </a:r>
          </a:p>
        </p:txBody>
      </p:sp>
      <p:sp>
        <p:nvSpPr>
          <p:cNvPr id="5" name="Rectangle 4">
            <a:extLst>
              <a:ext uri="{FF2B5EF4-FFF2-40B4-BE49-F238E27FC236}">
                <a16:creationId xmlns:a16="http://schemas.microsoft.com/office/drawing/2014/main" id="{4837DE49-D0DC-46B6-B8E9-BE3612435228}"/>
              </a:ext>
            </a:extLst>
          </p:cNvPr>
          <p:cNvSpPr/>
          <p:nvPr/>
        </p:nvSpPr>
        <p:spPr>
          <a:xfrm>
            <a:off x="621793" y="3469817"/>
            <a:ext cx="10954510"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Our race has a morality clause in it </a:t>
            </a:r>
          </a:p>
        </p:txBody>
      </p:sp>
      <p:sp>
        <p:nvSpPr>
          <p:cNvPr id="6" name="Rectangle 5">
            <a:extLst>
              <a:ext uri="{FF2B5EF4-FFF2-40B4-BE49-F238E27FC236}">
                <a16:creationId xmlns:a16="http://schemas.microsoft.com/office/drawing/2014/main" id="{B377DA89-9DC3-44E0-BD0F-CD9EB1AB9A02}"/>
              </a:ext>
            </a:extLst>
          </p:cNvPr>
          <p:cNvSpPr/>
          <p:nvPr/>
        </p:nvSpPr>
        <p:spPr>
          <a:xfrm>
            <a:off x="621792" y="2558973"/>
            <a:ext cx="10954511"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So also the race for the imperishable crown.</a:t>
            </a:r>
          </a:p>
        </p:txBody>
      </p:sp>
      <p:sp>
        <p:nvSpPr>
          <p:cNvPr id="7" name="Rectangle 6">
            <a:extLst>
              <a:ext uri="{FF2B5EF4-FFF2-40B4-BE49-F238E27FC236}">
                <a16:creationId xmlns:a16="http://schemas.microsoft.com/office/drawing/2014/main" id="{0104EC25-476E-455B-A950-E51BC5B1B4AA}"/>
              </a:ext>
            </a:extLst>
          </p:cNvPr>
          <p:cNvSpPr/>
          <p:nvPr/>
        </p:nvSpPr>
        <p:spPr>
          <a:xfrm>
            <a:off x="621792" y="1672911"/>
            <a:ext cx="10954511" cy="646331"/>
          </a:xfrm>
          <a:prstGeom prst="rect">
            <a:avLst/>
          </a:prstGeom>
        </p:spPr>
        <p:txBody>
          <a:bodyPr wrap="square">
            <a:spAutoFit/>
          </a:bodyPr>
          <a:lstStyle/>
          <a:p>
            <a:pPr algn="ctr"/>
            <a:r>
              <a:rPr lang="en-US" sz="3600" dirty="0">
                <a:latin typeface="Times New Roman" panose="02020603050405020304" pitchFamily="18" charset="0"/>
                <a:cs typeface="Times New Roman" panose="02020603050405020304" pitchFamily="18" charset="0"/>
              </a:rPr>
              <a:t>Playing by the rules is the only way to win</a:t>
            </a:r>
          </a:p>
        </p:txBody>
      </p:sp>
    </p:spTree>
    <p:extLst>
      <p:ext uri="{BB962C8B-B14F-4D97-AF65-F5344CB8AC3E}">
        <p14:creationId xmlns:p14="http://schemas.microsoft.com/office/powerpoint/2010/main" val="3494856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2456</Words>
  <Application>Microsoft Office PowerPoint</Application>
  <PresentationFormat>Widescreen</PresentationFormat>
  <Paragraphs>250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43</cp:revision>
  <dcterms:created xsi:type="dcterms:W3CDTF">2019-04-27T15:06:00Z</dcterms:created>
  <dcterms:modified xsi:type="dcterms:W3CDTF">2019-04-27T20:14:51Z</dcterms:modified>
</cp:coreProperties>
</file>