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91" r:id="rId2"/>
    <p:sldId id="277" r:id="rId3"/>
    <p:sldId id="278" r:id="rId4"/>
    <p:sldId id="279" r:id="rId5"/>
    <p:sldId id="280" r:id="rId6"/>
    <p:sldId id="284" r:id="rId7"/>
    <p:sldId id="285" r:id="rId8"/>
    <p:sldId id="286" r:id="rId9"/>
    <p:sldId id="287" r:id="rId10"/>
    <p:sldId id="288" r:id="rId11"/>
    <p:sldId id="289" r:id="rId12"/>
    <p:sldId id="290" r:id="rId13"/>
    <p:sldId id="281" r:id="rId14"/>
    <p:sldId id="282" r:id="rId15"/>
    <p:sldId id="283" r:id="rId16"/>
    <p:sldId id="2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a:srgbClr val="FF3300"/>
    <a:srgbClr val="993300"/>
    <a:srgbClr val="FFFF00"/>
    <a:srgbClr val="000099"/>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68329" autoAdjust="0"/>
  </p:normalViewPr>
  <p:slideViewPr>
    <p:cSldViewPr>
      <p:cViewPr varScale="1">
        <p:scale>
          <a:sx n="79" d="100"/>
          <a:sy n="79" d="100"/>
        </p:scale>
        <p:origin x="-154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BFE44-5CC6-402B-8E39-E66C8386C3FF}"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2ABEA-857B-44CD-8015-41AA5E61BB3F}" type="slidenum">
              <a:rPr lang="en-US" smtClean="0"/>
              <a:t>‹#›</a:t>
            </a:fld>
            <a:endParaRPr lang="en-US"/>
          </a:p>
        </p:txBody>
      </p:sp>
    </p:spTree>
    <p:extLst>
      <p:ext uri="{BB962C8B-B14F-4D97-AF65-F5344CB8AC3E}">
        <p14:creationId xmlns:p14="http://schemas.microsoft.com/office/powerpoint/2010/main" val="30281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a:t>
            </a:fld>
            <a:endParaRPr lang="en-US"/>
          </a:p>
        </p:txBody>
      </p:sp>
    </p:spTree>
    <p:extLst>
      <p:ext uri="{BB962C8B-B14F-4D97-AF65-F5344CB8AC3E}">
        <p14:creationId xmlns:p14="http://schemas.microsoft.com/office/powerpoint/2010/main" val="1537306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Just these historical fact of Jesus life, death, and resurrection is not, by itself, the full Gospel.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The Gospel, good news, is that these historical events have purpose and meaning for us (</a:t>
            </a:r>
            <a:r>
              <a:rPr lang="en-US" altLang="en-US" sz="1200" b="1" dirty="0">
                <a:latin typeface="Arial" panose="020B0604020202020204" pitchFamily="34" charset="0"/>
              </a:rPr>
              <a:t>1 Cor. 15:1-4</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Moreover, brethren, I declare to you the gospel which I preached to you, which also you received and in which you stand, </a:t>
            </a:r>
          </a:p>
          <a:p>
            <a:pPr rtl="0"/>
            <a:r>
              <a:rPr lang="en-US" sz="1200" b="0" i="1" u="none" strike="noStrike" kern="1200" baseline="0" dirty="0">
                <a:solidFill>
                  <a:schemeClr val="tx1"/>
                </a:solidFill>
                <a:latin typeface="+mn-lt"/>
                <a:ea typeface="+mn-ea"/>
                <a:cs typeface="+mn-cs"/>
              </a:rPr>
              <a:t>by which also you are saved, if you hold fast that word which I preached to you-unless you believed in vain.</a:t>
            </a:r>
          </a:p>
          <a:p>
            <a:pPr rtl="0"/>
            <a:r>
              <a:rPr lang="en-US" sz="1200" b="0" i="1" u="none" strike="noStrike" kern="1200" baseline="0" dirty="0">
                <a:solidFill>
                  <a:schemeClr val="tx1"/>
                </a:solidFill>
                <a:latin typeface="+mn-lt"/>
                <a:ea typeface="+mn-ea"/>
                <a:cs typeface="+mn-cs"/>
              </a:rPr>
              <a:t> For I delivered to you first of all that which I also received: that Christ died for our sins according to the Scriptures, </a:t>
            </a:r>
          </a:p>
          <a:p>
            <a:pPr rtl="0"/>
            <a:r>
              <a:rPr lang="en-US" sz="1200" b="0" i="1" u="none" strike="noStrike" kern="1200" baseline="0" dirty="0">
                <a:solidFill>
                  <a:schemeClr val="tx1"/>
                </a:solidFill>
                <a:latin typeface="+mn-lt"/>
                <a:ea typeface="+mn-ea"/>
                <a:cs typeface="+mn-cs"/>
              </a:rPr>
              <a:t>and that He was buried, and that He rose again the third day according to the Scriptures,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15:1-4</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&gt;&gt;&gt;&gt;&gt;&gt;&gt;&gt;&gt;&gt;&gt;&gt;&gt;&gt;&gt;&gt;&gt;&gt;&gt;&gt;&gt;&gt;&gt;&gt;&gt;</a:t>
            </a:r>
          </a:p>
          <a:p>
            <a:pPr>
              <a:buFontTx/>
              <a:buNone/>
            </a:pPr>
            <a:r>
              <a:rPr lang="en-US" altLang="en-US" sz="1200" u="sng" dirty="0">
                <a:solidFill>
                  <a:srgbClr val="FFFFFF"/>
                </a:solidFill>
              </a:rPr>
              <a:t>Note</a:t>
            </a:r>
            <a:r>
              <a:rPr lang="en-US" altLang="en-US" sz="1200" dirty="0">
                <a:solidFill>
                  <a:srgbClr val="FFFFFF"/>
                </a:solidFill>
              </a:rPr>
              <a:t>:</a:t>
            </a:r>
          </a:p>
          <a:p>
            <a:pPr>
              <a:buFontTx/>
              <a:buNone/>
            </a:pPr>
            <a:r>
              <a:rPr lang="en-US" altLang="en-US" sz="1200" dirty="0">
                <a:solidFill>
                  <a:srgbClr val="FFFFFF"/>
                </a:solidFill>
              </a:rPr>
              <a:t> “According to the Scriptures”</a:t>
            </a:r>
          </a:p>
          <a:p>
            <a:pPr>
              <a:buFontTx/>
              <a:buNone/>
            </a:pPr>
            <a:r>
              <a:rPr lang="en-US" altLang="en-US" sz="1200" dirty="0">
                <a:solidFill>
                  <a:srgbClr val="FFFFFF"/>
                </a:solidFill>
              </a:rPr>
              <a:t> “For our sins”</a:t>
            </a:r>
          </a:p>
          <a:p>
            <a:pPr>
              <a:buFontTx/>
              <a:buNone/>
            </a:pPr>
            <a:r>
              <a:rPr lang="en-US" altLang="en-US" sz="1200" dirty="0">
                <a:solidFill>
                  <a:srgbClr val="FFFFFF"/>
                </a:solidFill>
              </a:rPr>
              <a:t> “By which we are saved”</a:t>
            </a: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11</a:t>
            </a:fld>
            <a:endParaRPr lang="en-US"/>
          </a:p>
        </p:txBody>
      </p:sp>
    </p:spTree>
    <p:extLst>
      <p:ext uri="{BB962C8B-B14F-4D97-AF65-F5344CB8AC3E}">
        <p14:creationId xmlns:p14="http://schemas.microsoft.com/office/powerpoint/2010/main" val="293237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    1. </a:t>
            </a:r>
            <a:r>
              <a:rPr lang="en-US" altLang="en-US" sz="1200" dirty="0">
                <a:latin typeface="Arial" panose="020B0604020202020204" pitchFamily="34" charset="0"/>
              </a:rPr>
              <a:t>The Gospel of Christ (</a:t>
            </a:r>
            <a:r>
              <a:rPr lang="en-US" altLang="en-US" sz="1200" b="1" dirty="0">
                <a:latin typeface="Arial" panose="020B0604020202020204" pitchFamily="34" charset="0"/>
              </a:rPr>
              <a:t>Mark 1:1</a:t>
            </a:r>
            <a:r>
              <a:rPr lang="en-US" altLang="en-US" sz="1200" dirty="0">
                <a:latin typeface="Arial" panose="020B0604020202020204" pitchFamily="34" charset="0"/>
              </a:rPr>
              <a:t>)</a:t>
            </a:r>
            <a:r>
              <a:rPr lang="en-US" sz="1200" b="0" i="1" u="none" strike="noStrike" kern="1200" baseline="0" dirty="0">
                <a:solidFill>
                  <a:schemeClr val="tx1"/>
                </a:solidFill>
                <a:latin typeface="+mn-lt"/>
                <a:ea typeface="+mn-ea"/>
                <a:cs typeface="+mn-cs"/>
              </a:rPr>
              <a:t>    </a:t>
            </a:r>
          </a:p>
          <a:p>
            <a:pPr rtl="0"/>
            <a:r>
              <a:rPr lang="en-US" sz="1200" b="0" i="1" u="none" strike="noStrike" kern="1200" baseline="0" dirty="0">
                <a:solidFill>
                  <a:schemeClr val="tx1"/>
                </a:solidFill>
                <a:latin typeface="+mn-lt"/>
                <a:ea typeface="+mn-ea"/>
                <a:cs typeface="+mn-cs"/>
              </a:rPr>
              <a:t>The beginning </a:t>
            </a:r>
            <a:r>
              <a:rPr lang="en-US" sz="1200" b="1" i="1" u="none" strike="noStrike" kern="1200" baseline="0" dirty="0">
                <a:solidFill>
                  <a:schemeClr val="tx1"/>
                </a:solidFill>
                <a:latin typeface="+mn-lt"/>
                <a:ea typeface="+mn-ea"/>
                <a:cs typeface="+mn-cs"/>
              </a:rPr>
              <a:t>of the gospel of Jesus Christ</a:t>
            </a:r>
            <a:r>
              <a:rPr lang="en-US" sz="1200" b="0" i="1" u="none" strike="noStrike" kern="1200" baseline="0" dirty="0">
                <a:solidFill>
                  <a:schemeClr val="tx1"/>
                </a:solidFill>
                <a:latin typeface="+mn-lt"/>
                <a:ea typeface="+mn-ea"/>
                <a:cs typeface="+mn-cs"/>
              </a:rPr>
              <a:t>, the Son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12</a:t>
            </a:fld>
            <a:endParaRPr lang="en-US"/>
          </a:p>
        </p:txBody>
      </p:sp>
    </p:spTree>
    <p:extLst>
      <p:ext uri="{BB962C8B-B14F-4D97-AF65-F5344CB8AC3E}">
        <p14:creationId xmlns:p14="http://schemas.microsoft.com/office/powerpoint/2010/main" val="98712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Arial" panose="020B0604020202020204" pitchFamily="34" charset="0"/>
              </a:rPr>
              <a:t>    1. The Gospel of God (</a:t>
            </a:r>
            <a:r>
              <a:rPr lang="en-US" altLang="en-US" sz="1200" b="1" dirty="0">
                <a:latin typeface="Arial" panose="020B0604020202020204" pitchFamily="34" charset="0"/>
              </a:rPr>
              <a:t>1 </a:t>
            </a:r>
            <a:r>
              <a:rPr lang="en-US" altLang="en-US" sz="1200" b="1" dirty="0" err="1">
                <a:latin typeface="Arial" panose="020B0604020202020204" pitchFamily="34" charset="0"/>
              </a:rPr>
              <a:t>Thes</a:t>
            </a:r>
            <a:r>
              <a:rPr lang="en-US" altLang="en-US" sz="1200" b="1" dirty="0">
                <a:latin typeface="Arial" panose="020B0604020202020204" pitchFamily="34" charset="0"/>
              </a:rPr>
              <a:t>. 2:8</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So, affectionately longing for you, we were well pleased to impart to you not only </a:t>
            </a:r>
            <a:r>
              <a:rPr lang="en-US" sz="1200" b="1" i="1" u="none" strike="noStrike" kern="1200" baseline="0" dirty="0">
                <a:solidFill>
                  <a:schemeClr val="tx1"/>
                </a:solidFill>
                <a:latin typeface="+mn-lt"/>
                <a:ea typeface="+mn-ea"/>
                <a:cs typeface="+mn-cs"/>
              </a:rPr>
              <a:t>the gospel of God</a:t>
            </a:r>
            <a:r>
              <a:rPr lang="en-US" sz="1200" b="0" i="1" u="none" strike="noStrike" kern="1200" baseline="0" dirty="0">
                <a:solidFill>
                  <a:schemeClr val="tx1"/>
                </a:solidFill>
                <a:latin typeface="+mn-lt"/>
                <a:ea typeface="+mn-ea"/>
                <a:cs typeface="+mn-cs"/>
              </a:rPr>
              <a:t>, but also our own lives, because you had become dear to us.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Thessalonians 2:8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13</a:t>
            </a:fld>
            <a:endParaRPr lang="en-US"/>
          </a:p>
        </p:txBody>
      </p:sp>
    </p:spTree>
    <p:extLst>
      <p:ext uri="{BB962C8B-B14F-4D97-AF65-F5344CB8AC3E}">
        <p14:creationId xmlns:p14="http://schemas.microsoft.com/office/powerpoint/2010/main" val="43671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Arial" panose="020B0604020202020204" pitchFamily="34" charset="0"/>
              </a:rPr>
              <a:t>    1. The Gospel of Salvation (</a:t>
            </a:r>
            <a:r>
              <a:rPr lang="en-US" altLang="en-US" sz="1200" b="1" dirty="0">
                <a:latin typeface="Arial" panose="020B0604020202020204" pitchFamily="34" charset="0"/>
              </a:rPr>
              <a:t>Eph. 1:13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In Him you also trusted, after you heard the word of truth, </a:t>
            </a:r>
            <a:r>
              <a:rPr lang="en-US" sz="1200" b="1" i="1" u="none" strike="noStrike" kern="1200" baseline="0" dirty="0">
                <a:solidFill>
                  <a:schemeClr val="tx1"/>
                </a:solidFill>
                <a:latin typeface="+mn-lt"/>
                <a:ea typeface="+mn-ea"/>
                <a:cs typeface="+mn-cs"/>
              </a:rPr>
              <a:t>the gospel of your salvation</a:t>
            </a:r>
            <a:r>
              <a:rPr lang="en-US" sz="1200" b="0" i="1" u="none" strike="noStrike" kern="1200" baseline="0" dirty="0">
                <a:solidFill>
                  <a:schemeClr val="tx1"/>
                </a:solidFill>
                <a:latin typeface="+mn-lt"/>
                <a:ea typeface="+mn-ea"/>
                <a:cs typeface="+mn-cs"/>
              </a:rPr>
              <a:t>; in whom also, having believed, you were sealed with the Holy Spirit of promise,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1:13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14</a:t>
            </a:fld>
            <a:endParaRPr lang="en-US"/>
          </a:p>
        </p:txBody>
      </p:sp>
    </p:spTree>
    <p:extLst>
      <p:ext uri="{BB962C8B-B14F-4D97-AF65-F5344CB8AC3E}">
        <p14:creationId xmlns:p14="http://schemas.microsoft.com/office/powerpoint/2010/main" val="288412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Arial" panose="020B0604020202020204" pitchFamily="34" charset="0"/>
              </a:rPr>
              <a:t>    1. My Gospel (</a:t>
            </a:r>
            <a:r>
              <a:rPr lang="en-US" altLang="en-US" sz="1200" b="1" dirty="0">
                <a:latin typeface="Arial" panose="020B0604020202020204" pitchFamily="34" charset="0"/>
              </a:rPr>
              <a:t>Rom. 2:16</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in the day when God will judge the secrets of men by Jesus Christ, </a:t>
            </a:r>
            <a:r>
              <a:rPr lang="en-US" sz="1200" b="1" i="1" u="none" strike="noStrike" kern="1200" baseline="0" dirty="0">
                <a:solidFill>
                  <a:schemeClr val="tx1"/>
                </a:solidFill>
                <a:latin typeface="+mn-lt"/>
                <a:ea typeface="+mn-ea"/>
                <a:cs typeface="+mn-cs"/>
              </a:rPr>
              <a:t>according to my gospel</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2:16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2. Not only is it Paul’s Good News, it can be your Good News through your obedience to the will of Jesus Christ. </a:t>
            </a:r>
          </a:p>
          <a:p>
            <a:pPr eaLnBrk="1" hangingPunct="1">
              <a:lnSpc>
                <a:spcPct val="120000"/>
              </a:lnSpc>
              <a:buFontTx/>
              <a:buNone/>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15</a:t>
            </a:fld>
            <a:endParaRPr lang="en-US"/>
          </a:p>
        </p:txBody>
      </p:sp>
    </p:spTree>
    <p:extLst>
      <p:ext uri="{BB962C8B-B14F-4D97-AF65-F5344CB8AC3E}">
        <p14:creationId xmlns:p14="http://schemas.microsoft.com/office/powerpoint/2010/main" val="322995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Bible’s way to Salvation!</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Repent of Sins –</a:t>
            </a:r>
            <a:r>
              <a:rPr lang="en-US" sz="1200" b="1" kern="1200" dirty="0">
                <a:solidFill>
                  <a:schemeClr val="tx1"/>
                </a:solidFill>
                <a:effectLst/>
                <a:latin typeface="+mn-lt"/>
                <a:ea typeface="+mn-ea"/>
                <a:cs typeface="+mn-cs"/>
              </a:rPr>
              <a:t>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6. Baptized for Forgiveness of sins – </a:t>
            </a:r>
            <a:r>
              <a:rPr lang="en-US" sz="1200" b="1" kern="1200" dirty="0">
                <a:solidFill>
                  <a:schemeClr val="tx1"/>
                </a:solidFill>
                <a:effectLst/>
                <a:latin typeface="+mn-lt"/>
                <a:ea typeface="+mn-ea"/>
                <a:cs typeface="+mn-cs"/>
              </a:rPr>
              <a:t>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16</a:t>
            </a:fld>
            <a:endParaRPr lang="en-US"/>
          </a:p>
        </p:txBody>
      </p:sp>
    </p:spTree>
    <p:extLst>
      <p:ext uri="{BB962C8B-B14F-4D97-AF65-F5344CB8AC3E}">
        <p14:creationId xmlns:p14="http://schemas.microsoft.com/office/powerpoint/2010/main" val="221407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Can Everyone Here answer this simple question?</a:t>
            </a:r>
          </a:p>
          <a:p>
            <a:r>
              <a:rPr lang="en-US" dirty="0"/>
              <a:t>    2. The most common answer is “the Bible.”</a:t>
            </a:r>
          </a:p>
          <a:p>
            <a:r>
              <a:rPr lang="en-US" dirty="0"/>
              <a:t>    3. But the Bible is just the container for </a:t>
            </a:r>
            <a:r>
              <a:rPr lang="en-US"/>
              <a:t>the Gospel.</a:t>
            </a:r>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2</a:t>
            </a:fld>
            <a:endParaRPr lang="en-US"/>
          </a:p>
        </p:txBody>
      </p:sp>
    </p:spTree>
    <p:extLst>
      <p:ext uri="{BB962C8B-B14F-4D97-AF65-F5344CB8AC3E}">
        <p14:creationId xmlns:p14="http://schemas.microsoft.com/office/powerpoint/2010/main" val="185772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“Gospel” as we know it, is a common word – It is recognized as religious term, associated with Christianity.</a:t>
            </a:r>
          </a:p>
          <a:p>
            <a:pPr eaLnBrk="1" hangingPunct="1">
              <a:buFontTx/>
              <a:buNone/>
            </a:pPr>
            <a:r>
              <a:rPr lang="en-US" altLang="en-US" sz="1200" dirty="0">
                <a:latin typeface="Arial" panose="020B0604020202020204" pitchFamily="34" charset="0"/>
              </a:rPr>
              <a:t>    2. Many people say that they have a Familiarity with the Gospel, but that does not mean they have true understanding of the Gospel</a:t>
            </a:r>
          </a:p>
          <a:p>
            <a:pPr eaLnBrk="1" hangingPunct="1">
              <a:buFontTx/>
              <a:buNone/>
            </a:pPr>
            <a:r>
              <a:rPr lang="en-US" altLang="en-US" sz="1200" dirty="0">
                <a:latin typeface="Arial" panose="020B0604020202020204" pitchFamily="34" charset="0"/>
              </a:rPr>
              <a:t>    3. In the scripture the “Gospel” = is described as the good news, glad tidings for all mankind.</a:t>
            </a:r>
          </a:p>
          <a:p>
            <a:pPr eaLnBrk="1" hangingPunct="1">
              <a:buFontTx/>
              <a:buNone/>
            </a:pPr>
            <a:r>
              <a:rPr lang="en-US" altLang="en-US" sz="1200" dirty="0">
                <a:latin typeface="Arial" panose="020B0604020202020204" pitchFamily="34" charset="0"/>
              </a:rPr>
              <a:t>    4. Do you associate joy and happiness with what you hear when you hear the Gospel preached or taught?</a:t>
            </a: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3</a:t>
            </a:fld>
            <a:endParaRPr lang="en-US"/>
          </a:p>
        </p:txBody>
      </p:sp>
    </p:spTree>
    <p:extLst>
      <p:ext uri="{BB962C8B-B14F-4D97-AF65-F5344CB8AC3E}">
        <p14:creationId xmlns:p14="http://schemas.microsoft.com/office/powerpoint/2010/main" val="115343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1. What Is the Gospel?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    2. Not only is it a good question, it is a very important question.</a:t>
            </a:r>
          </a:p>
          <a:p>
            <a:pPr rtl="0"/>
            <a:r>
              <a:rPr lang="en-US" sz="1200" b="0" i="1" u="none" strike="noStrike" kern="1200" baseline="0" dirty="0">
                <a:solidFill>
                  <a:schemeClr val="tx1"/>
                </a:solidFill>
                <a:latin typeface="+mn-lt"/>
                <a:ea typeface="+mn-ea"/>
                <a:cs typeface="+mn-cs"/>
              </a:rPr>
              <a:t>The beginning of </a:t>
            </a:r>
            <a:r>
              <a:rPr lang="en-US" sz="1200" b="1" i="1" u="none" strike="noStrike" kern="1200" baseline="0" dirty="0">
                <a:solidFill>
                  <a:schemeClr val="tx1"/>
                </a:solidFill>
                <a:latin typeface="+mn-lt"/>
                <a:ea typeface="+mn-ea"/>
                <a:cs typeface="+mn-cs"/>
              </a:rPr>
              <a:t>the gospel of Jesus Christ</a:t>
            </a:r>
            <a:r>
              <a:rPr lang="en-US" sz="1200" b="0" i="1" u="none" strike="noStrike" kern="1200" baseline="0" dirty="0">
                <a:solidFill>
                  <a:schemeClr val="tx1"/>
                </a:solidFill>
                <a:latin typeface="+mn-lt"/>
                <a:ea typeface="+mn-ea"/>
                <a:cs typeface="+mn-cs"/>
              </a:rPr>
              <a:t>, the Son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5</a:t>
            </a:fld>
            <a:endParaRPr lang="en-US"/>
          </a:p>
        </p:txBody>
      </p:sp>
    </p:spTree>
    <p:extLst>
      <p:ext uri="{BB962C8B-B14F-4D97-AF65-F5344CB8AC3E}">
        <p14:creationId xmlns:p14="http://schemas.microsoft.com/office/powerpoint/2010/main" val="359217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Did you think about the fact that the phrase “The Gospel of Christ” did not come into use until after Jesus’ death and resurrection.</a:t>
            </a:r>
          </a:p>
          <a:p>
            <a:pPr eaLnBrk="1" hangingPunct="1">
              <a:buFontTx/>
              <a:buNone/>
            </a:pPr>
            <a:r>
              <a:rPr lang="en-US" altLang="en-US" sz="1200" dirty="0">
                <a:latin typeface="Arial" panose="020B0604020202020204" pitchFamily="34" charset="0"/>
              </a:rPr>
              <a:t>    2. Christ’s earthly work was necessary before for there to be anything called the Gospel (</a:t>
            </a:r>
            <a:r>
              <a:rPr lang="en-US" altLang="en-US" sz="1200" b="1" dirty="0">
                <a:latin typeface="Arial" panose="020B0604020202020204" pitchFamily="34" charset="0"/>
              </a:rPr>
              <a:t>Lk. 24:44-49</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Then He said to them, "These are the words which I spoke to you while I was still with you, that all things must be fulfilled which were written in the Law of Moses and the Prophets and the Psalms concerning Me." </a:t>
            </a:r>
          </a:p>
          <a:p>
            <a:pPr rtl="0"/>
            <a:r>
              <a:rPr lang="en-US" sz="1200" b="0" i="1" u="none" strike="noStrike" kern="1200" baseline="0" dirty="0">
                <a:solidFill>
                  <a:schemeClr val="tx1"/>
                </a:solidFill>
                <a:latin typeface="+mn-lt"/>
                <a:ea typeface="+mn-ea"/>
                <a:cs typeface="+mn-cs"/>
              </a:rPr>
              <a:t>And He opened their understanding, that they might comprehend the Scriptures. </a:t>
            </a:r>
          </a:p>
          <a:p>
            <a:pPr rtl="0"/>
            <a:r>
              <a:rPr lang="en-US" sz="1200" b="0" i="1" u="none" strike="noStrike" kern="1200" baseline="0" dirty="0">
                <a:solidFill>
                  <a:schemeClr val="tx1"/>
                </a:solidFill>
                <a:latin typeface="+mn-lt"/>
                <a:ea typeface="+mn-ea"/>
                <a:cs typeface="+mn-cs"/>
              </a:rPr>
              <a:t>Then He said to them, "Thus it is written, and thus it was necessary for the Christ to suffer and to rise from the dead the third day, </a:t>
            </a:r>
          </a:p>
          <a:p>
            <a:pPr rtl="0"/>
            <a:r>
              <a:rPr lang="en-US" sz="1200" b="0" i="1" u="none" strike="noStrike" kern="1200" baseline="0" dirty="0">
                <a:solidFill>
                  <a:schemeClr val="tx1"/>
                </a:solidFill>
                <a:latin typeface="+mn-lt"/>
                <a:ea typeface="+mn-ea"/>
                <a:cs typeface="+mn-cs"/>
              </a:rPr>
              <a:t>and that repentance and remission of sins should be preached in His name to all nations, beginning at Jerusalem. And you are witnesses of these things. Behold, I send the Promise of My Father upon you; but tarry in the city of Jerusalem until you are endued with power from on high."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24:44-49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3. Without Jesus, there would be no Gospel, no good news! (</a:t>
            </a:r>
            <a:r>
              <a:rPr lang="en-US" altLang="en-US" sz="1200" b="1" dirty="0">
                <a:latin typeface="Arial" panose="020B0604020202020204" pitchFamily="34" charset="0"/>
              </a:rPr>
              <a:t>John 6:67-68; Acts 4:12</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Then Jesus said to the twelve, "Do you also want to go away?" </a:t>
            </a:r>
          </a:p>
          <a:p>
            <a:pPr rtl="0"/>
            <a:r>
              <a:rPr lang="en-US" sz="1200" b="0" i="1" u="none" strike="noStrike" kern="1200" baseline="0" dirty="0">
                <a:solidFill>
                  <a:schemeClr val="tx1"/>
                </a:solidFill>
                <a:latin typeface="+mn-lt"/>
                <a:ea typeface="+mn-ea"/>
                <a:cs typeface="+mn-cs"/>
              </a:rPr>
              <a:t>But Simon Peter answered Him, "Lord, to whom shall we go? You have the words of eternal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6:67-68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Nor is there salvation in any other, for there is no other name under heaven given among men by which we must be saved."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4:12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6</a:t>
            </a:fld>
            <a:endParaRPr lang="en-US"/>
          </a:p>
        </p:txBody>
      </p:sp>
    </p:spTree>
    <p:extLst>
      <p:ext uri="{BB962C8B-B14F-4D97-AF65-F5344CB8AC3E}">
        <p14:creationId xmlns:p14="http://schemas.microsoft.com/office/powerpoint/2010/main" val="262282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Called “</a:t>
            </a:r>
            <a:r>
              <a:rPr lang="en-US" altLang="en-US" sz="1200" b="1" u="none" dirty="0">
                <a:latin typeface="Arial" panose="020B0604020202020204" pitchFamily="34" charset="0"/>
              </a:rPr>
              <a:t>Gospel of Christ</a:t>
            </a:r>
            <a:r>
              <a:rPr lang="en-US" altLang="en-US" sz="1200" dirty="0">
                <a:latin typeface="Arial" panose="020B0604020202020204" pitchFamily="34" charset="0"/>
              </a:rPr>
              <a:t>” because Jesus is the author and He is the subject of this 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&gt;&gt;&gt;&gt;&gt;&gt;&gt;&gt;&gt;&gt;&gt;&gt;&gt;&gt;&gt;&gt;&gt;&gt;</a:t>
            </a:r>
          </a:p>
          <a:p>
            <a:pPr eaLnBrk="1" hangingPunct="1">
              <a:buFontTx/>
              <a:buNone/>
            </a:pPr>
            <a:r>
              <a:rPr lang="en-US" altLang="en-US" sz="1200" dirty="0">
                <a:latin typeface="Arial" panose="020B0604020202020204" pitchFamily="34" charset="0"/>
              </a:rPr>
              <a:t>    2. It is “Good news” because it is the story of Hs life and death, there is no doubt that they are true, and  not myth nor mere fiction.</a:t>
            </a:r>
          </a:p>
          <a:p>
            <a:pPr eaLnBrk="1" hangingPunct="1">
              <a:buFontTx/>
              <a:buNone/>
            </a:pPr>
            <a:r>
              <a:rPr lang="en-US" altLang="en-US" sz="1200" dirty="0">
                <a:latin typeface="Arial" panose="020B0604020202020204" pitchFamily="34" charset="0"/>
              </a:rPr>
              <a:t>&gt;&gt;&gt;&gt;&gt;&gt;&gt;&gt;&gt;&gt;&gt;&gt;&gt;&gt;&gt;&gt;&gt;&gt;</a:t>
            </a:r>
          </a:p>
          <a:p>
            <a:pPr eaLnBrk="1" hangingPunct="1">
              <a:buFontTx/>
              <a:buNone/>
            </a:pPr>
            <a:r>
              <a:rPr lang="en-US" altLang="en-US" sz="1200" dirty="0">
                <a:latin typeface="Arial" panose="020B0604020202020204" pitchFamily="34" charset="0"/>
              </a:rPr>
              <a:t>    3. God Himself, entering world to live and die for us (</a:t>
            </a:r>
            <a:r>
              <a:rPr lang="en-US" altLang="en-US" sz="1200" b="1" dirty="0">
                <a:latin typeface="Arial" panose="020B0604020202020204" pitchFamily="34" charset="0"/>
              </a:rPr>
              <a:t>Matt. 1:20-23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But while he thought about these things, behold, an angel of the Lord appeared to him in a dream, saying, "Joseph, son of David, do not be afraid to take to you Mary your wife, for that which is conceived in her is of the Holy Spirit. </a:t>
            </a:r>
          </a:p>
          <a:p>
            <a:pPr rtl="0"/>
            <a:r>
              <a:rPr lang="en-US" sz="1200" b="0" i="1" u="none" strike="noStrike" kern="1200" baseline="0" dirty="0">
                <a:solidFill>
                  <a:schemeClr val="tx1"/>
                </a:solidFill>
                <a:latin typeface="+mn-lt"/>
                <a:ea typeface="+mn-ea"/>
                <a:cs typeface="+mn-cs"/>
              </a:rPr>
              <a:t>And she will bring forth a Son, and you shall call His name JESUS, for He will save His people from their sins." </a:t>
            </a:r>
          </a:p>
          <a:p>
            <a:pPr rtl="0"/>
            <a:r>
              <a:rPr lang="en-US" sz="1200" b="0" i="1" u="none" strike="noStrike" kern="1200" baseline="0" dirty="0">
                <a:solidFill>
                  <a:schemeClr val="tx1"/>
                </a:solidFill>
                <a:latin typeface="+mn-lt"/>
                <a:ea typeface="+mn-ea"/>
                <a:cs typeface="+mn-cs"/>
              </a:rPr>
              <a:t>So all this was done that it might be fulfilled which was spoken by the Lord through the prophet, saying: </a:t>
            </a:r>
          </a:p>
          <a:p>
            <a:pPr rtl="0"/>
            <a:r>
              <a:rPr lang="en-US" sz="1200" b="0" i="1" u="none" strike="noStrike" kern="1200" baseline="0" dirty="0">
                <a:solidFill>
                  <a:schemeClr val="tx1"/>
                </a:solidFill>
                <a:latin typeface="+mn-lt"/>
                <a:ea typeface="+mn-ea"/>
                <a:cs typeface="+mn-cs"/>
              </a:rPr>
              <a:t>"BEHOLD, THE VIRGIN SHALL BE WITH CHILD, AND BEAR A SON, AND THEY SHALL CALL HIS NAME IMMANUEL," which is translated, "God with us."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1:20-23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eaLnBrk="1" hangingPunct="1">
              <a:buFontTx/>
              <a:buNone/>
            </a:pP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7</a:t>
            </a:fld>
            <a:endParaRPr lang="en-US"/>
          </a:p>
        </p:txBody>
      </p:sp>
    </p:spTree>
    <p:extLst>
      <p:ext uri="{BB962C8B-B14F-4D97-AF65-F5344CB8AC3E}">
        <p14:creationId xmlns:p14="http://schemas.microsoft.com/office/powerpoint/2010/main" val="179588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True needs of the world are fulfilled in the Gospel</a:t>
            </a:r>
          </a:p>
          <a:p>
            <a:pPr eaLnBrk="1" hangingPunct="1">
              <a:buFontTx/>
              <a:buNone/>
            </a:pPr>
            <a:r>
              <a:rPr lang="en-US" altLang="en-US" sz="1200" dirty="0">
                <a:latin typeface="Arial" panose="020B0604020202020204" pitchFamily="34" charset="0"/>
              </a:rPr>
              <a:t>        a. Peace and gladness of the soul (</a:t>
            </a:r>
            <a:r>
              <a:rPr lang="en-US" altLang="en-US" sz="1200" b="1" dirty="0">
                <a:latin typeface="Arial" panose="020B0604020202020204" pitchFamily="34" charset="0"/>
              </a:rPr>
              <a:t>Col. 3:15</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And let the peace of God rule in your hearts, to which also you were called in one body; and be thankful.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3:15</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b. Understanding of life and eternity (</a:t>
            </a:r>
            <a:r>
              <a:rPr lang="en-US" altLang="en-US" sz="1200" b="1" dirty="0">
                <a:latin typeface="Arial" panose="020B0604020202020204" pitchFamily="34" charset="0"/>
              </a:rPr>
              <a:t>John 1:4</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In Him was life, and the life was the light of men. </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        c. Cleansing of the conscience (</a:t>
            </a:r>
            <a:r>
              <a:rPr lang="en-US" altLang="en-US" sz="1200" b="1" dirty="0">
                <a:latin typeface="Arial" panose="020B0604020202020204" pitchFamily="34" charset="0"/>
              </a:rPr>
              <a:t>Isa. 53:4-6; 1 Pet. 3:21</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Surely He has borne our griefs And carried our sorrows; Yet we esteemed Him stricken, Smitten by God, and afflicted. </a:t>
            </a:r>
          </a:p>
          <a:p>
            <a:pPr rtl="0"/>
            <a:r>
              <a:rPr lang="en-US" sz="1200" b="0" i="1" u="none" strike="noStrike" kern="1200" baseline="0" dirty="0">
                <a:solidFill>
                  <a:schemeClr val="tx1"/>
                </a:solidFill>
                <a:latin typeface="+mn-lt"/>
                <a:ea typeface="+mn-ea"/>
                <a:cs typeface="+mn-cs"/>
              </a:rPr>
              <a:t>But He was wounded for our transgressions, He was bruised for our iniquities; The chastisement for our peace was upon Him, And by His stripes we are healed. All we like sheep have gone astray; We have turned, every one, to his own way; And the LORD has laid on Him the iniquity of us all.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53:4-6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There is also an antitype which now saves us-baptism (not the removal of the filth of the flesh, but the answer of a good conscience toward God), through the resurrection of Jesus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3:21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8</a:t>
            </a:fld>
            <a:endParaRPr lang="en-US"/>
          </a:p>
        </p:txBody>
      </p:sp>
    </p:spTree>
    <p:extLst>
      <p:ext uri="{BB962C8B-B14F-4D97-AF65-F5344CB8AC3E}">
        <p14:creationId xmlns:p14="http://schemas.microsoft.com/office/powerpoint/2010/main" val="324519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latin typeface="Arial" panose="020B0604020202020204" pitchFamily="34" charset="0"/>
              </a:rPr>
              <a:t>    1. Mankind needs to understand that all the true needs of the world are fulfilled in the Gospel of Christ.</a:t>
            </a:r>
          </a:p>
          <a:p>
            <a:pPr eaLnBrk="1" hangingPunct="1">
              <a:buFontTx/>
              <a:buNone/>
            </a:pPr>
            <a:r>
              <a:rPr lang="en-US" altLang="en-US" sz="1200" dirty="0">
                <a:latin typeface="Arial" panose="020B0604020202020204" pitchFamily="34" charset="0"/>
              </a:rPr>
              <a:t>    2. We have true “Hope for life after death” because of Jesus Christ.   (</a:t>
            </a:r>
            <a:r>
              <a:rPr lang="en-US" altLang="en-US" sz="1200" b="1" dirty="0">
                <a:latin typeface="Arial" panose="020B0604020202020204" pitchFamily="34" charset="0"/>
              </a:rPr>
              <a:t>1 Pet. 1:3; 1 Thess. 4:13-14</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Blessed be the God and Father of our Lord Jesus Christ, who according to His abundant mercy has begotten us again to a living hope through the resurrection of Jesus Christ from the dead,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I do not want you to be ignorant, brethren, concerning those who have fallen asleep, lest you sorrow as others who have no hope. </a:t>
            </a:r>
          </a:p>
          <a:p>
            <a:pPr rtl="0"/>
            <a:r>
              <a:rPr lang="en-US" sz="1200" b="0" i="1" u="none" strike="noStrike" kern="1200" baseline="0" dirty="0">
                <a:solidFill>
                  <a:schemeClr val="tx1"/>
                </a:solidFill>
                <a:latin typeface="+mn-lt"/>
                <a:ea typeface="+mn-ea"/>
                <a:cs typeface="+mn-cs"/>
              </a:rPr>
              <a:t>For if we believe that Jesus died and rose again, even so God will bring with Him those who sleep in Jesus.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4:13-14</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&gt;&gt;&gt;&gt;&gt;&gt;&gt;&gt;&gt;&gt;&gt;&gt;&gt;&gt;&gt;&gt;&gt;&gt;</a:t>
            </a:r>
          </a:p>
          <a:p>
            <a:pPr eaLnBrk="1" hangingPunct="1">
              <a:buFontTx/>
              <a:buNone/>
            </a:pPr>
            <a:r>
              <a:rPr lang="en-US" altLang="en-US" sz="1200" dirty="0">
                <a:latin typeface="Arial" panose="020B0604020202020204" pitchFamily="34" charset="0"/>
              </a:rPr>
              <a:t>    3. We have the necessary strength to persevere in times of difficulty on the Earth.  (</a:t>
            </a:r>
            <a:r>
              <a:rPr lang="en-US" altLang="en-US" sz="1200" b="1" dirty="0">
                <a:latin typeface="Arial" panose="020B0604020202020204" pitchFamily="34" charset="0"/>
              </a:rPr>
              <a:t>Phil. 4:13</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I can do all things through Christ who strengthens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4:13</a:t>
            </a:r>
            <a:r>
              <a:rPr lang="en-US" sz="1200" b="0" i="0" u="none" strike="noStrike" kern="1200" baseline="0" dirty="0">
                <a:solidFill>
                  <a:schemeClr val="tx1"/>
                </a:solidFill>
                <a:latin typeface="+mn-lt"/>
                <a:ea typeface="+mn-ea"/>
                <a:cs typeface="+mn-cs"/>
              </a:rPr>
              <a:t>)</a:t>
            </a:r>
            <a:endParaRPr lang="en-US" altLang="en-US" sz="1200" dirty="0">
              <a:latin typeface="Arial" panose="020B0604020202020204" pitchFamily="34" charset="0"/>
            </a:endParaRPr>
          </a:p>
          <a:p>
            <a:pPr eaLnBrk="1" hangingPunct="1">
              <a:buFontTx/>
              <a:buNone/>
            </a:pPr>
            <a:r>
              <a:rPr lang="en-US" altLang="en-US" sz="1200" dirty="0">
                <a:latin typeface="Arial" panose="020B0604020202020204" pitchFamily="34" charset="0"/>
              </a:rPr>
              <a:t>&gt;&gt;&gt;&gt;&gt;&gt;&gt;&gt;&gt;&gt;&gt;&gt;&gt;&gt;&gt;&gt;&gt;&gt;</a:t>
            </a:r>
          </a:p>
          <a:p>
            <a:pPr eaLnBrk="1" hangingPunct="1">
              <a:buFontTx/>
              <a:buNone/>
            </a:pPr>
            <a:r>
              <a:rPr lang="en-US" altLang="en-US" sz="1200" dirty="0">
                <a:latin typeface="Arial" panose="020B0604020202020204" pitchFamily="34" charset="0"/>
              </a:rPr>
              <a:t>    4. It is unbelievable the amount of Comfort we can have in our times of trials    (</a:t>
            </a:r>
            <a:r>
              <a:rPr lang="en-US" altLang="en-US" sz="1200" b="1" dirty="0">
                <a:latin typeface="Arial" panose="020B0604020202020204" pitchFamily="34" charset="0"/>
              </a:rPr>
              <a:t>2 Cor. 1:3-5</a:t>
            </a:r>
            <a:r>
              <a:rPr lang="en-US" altLang="en-US" sz="1200" dirty="0">
                <a:latin typeface="Arial" panose="020B0604020202020204" pitchFamily="34" charset="0"/>
              </a:rPr>
              <a:t>)</a:t>
            </a:r>
            <a:endParaRPr lang="en-US" altLang="en-US" sz="1200" u="sng" dirty="0">
              <a:latin typeface="Arial" panose="020B0604020202020204" pitchFamily="34" charset="0"/>
            </a:endParaRPr>
          </a:p>
          <a:p>
            <a:pPr rtl="0"/>
            <a:r>
              <a:rPr lang="en-US" sz="1200" b="0" i="1" u="none" strike="noStrike" kern="1200" baseline="0" dirty="0">
                <a:solidFill>
                  <a:schemeClr val="tx1"/>
                </a:solidFill>
                <a:latin typeface="+mn-lt"/>
                <a:ea typeface="+mn-ea"/>
                <a:cs typeface="+mn-cs"/>
              </a:rPr>
              <a:t>Blessed be the God and Father of our Lord Jesus Christ, the Father of mercies and God of all comfort, </a:t>
            </a:r>
          </a:p>
          <a:p>
            <a:pPr rtl="0"/>
            <a:r>
              <a:rPr lang="en-US" sz="1200" b="0" i="1" u="none" strike="noStrike" kern="1200" baseline="0" dirty="0">
                <a:solidFill>
                  <a:schemeClr val="tx1"/>
                </a:solidFill>
                <a:latin typeface="+mn-lt"/>
                <a:ea typeface="+mn-ea"/>
                <a:cs typeface="+mn-cs"/>
              </a:rPr>
              <a:t>who comforts us in all our tribulation, that we may be able to comfort those who are in any trouble, with the comfort with which we ourselves are comforted by God. </a:t>
            </a:r>
          </a:p>
          <a:p>
            <a:pPr rtl="0"/>
            <a:r>
              <a:rPr lang="en-US" sz="1200" b="0" i="1" u="none" strike="noStrike" kern="1200" baseline="0" dirty="0">
                <a:solidFill>
                  <a:schemeClr val="tx1"/>
                </a:solidFill>
                <a:latin typeface="+mn-lt"/>
                <a:ea typeface="+mn-ea"/>
                <a:cs typeface="+mn-cs"/>
              </a:rPr>
              <a:t>For as the sufferings of Christ abound in us, so our consolation also abounds through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1:3-5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9</a:t>
            </a:fld>
            <a:endParaRPr lang="en-US"/>
          </a:p>
        </p:txBody>
      </p:sp>
    </p:spTree>
    <p:extLst>
      <p:ext uri="{BB962C8B-B14F-4D97-AF65-F5344CB8AC3E}">
        <p14:creationId xmlns:p14="http://schemas.microsoft.com/office/powerpoint/2010/main" val="169840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1. True needs of the world are fulfilled in the Gospel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CC0000"/>
                </a:solidFill>
                <a:latin typeface="Arial" panose="020B0604020202020204" pitchFamily="34" charset="0"/>
              </a:rPr>
              <a:t>&gt;&gt;&gt;&gt;&gt;&gt;&gt;&gt;&gt;&gt;&gt;&gt;&gt;&gt;&gt;&gt;&gt;&gt;&gt;&gt;&gt;</a:t>
            </a:r>
          </a:p>
          <a:p>
            <a:pPr eaLnBrk="1" hangingPunct="1">
              <a:buFontTx/>
              <a:buNone/>
            </a:pPr>
            <a:r>
              <a:rPr lang="en-US" altLang="en-US" sz="1200" dirty="0">
                <a:latin typeface="Arial" panose="020B0604020202020204" pitchFamily="34" charset="0"/>
              </a:rPr>
              <a:t>    2. Starting place for the higher goals of life (</a:t>
            </a:r>
            <a:r>
              <a:rPr lang="en-US" altLang="en-US" sz="1200" b="1" dirty="0">
                <a:latin typeface="Arial" panose="020B0604020202020204" pitchFamily="34" charset="0"/>
              </a:rPr>
              <a:t>Phil. 3:7-14</a:t>
            </a:r>
            <a:r>
              <a:rPr lang="en-US" altLang="en-US" sz="1200" dirty="0">
                <a:latin typeface="Arial" panose="020B0604020202020204" pitchFamily="34" charset="0"/>
              </a:rPr>
              <a:t>; </a:t>
            </a:r>
            <a:r>
              <a:rPr lang="en-US" altLang="en-US" sz="1200" b="1" dirty="0">
                <a:latin typeface="Arial" panose="020B0604020202020204" pitchFamily="34" charset="0"/>
              </a:rPr>
              <a:t>1 Pet. 1:5-8</a:t>
            </a:r>
            <a:r>
              <a:rPr lang="en-US" altLang="en-US" sz="1200" dirty="0">
                <a:latin typeface="Arial" panose="020B0604020202020204" pitchFamily="34" charset="0"/>
              </a:rPr>
              <a:t>)</a:t>
            </a:r>
          </a:p>
          <a:p>
            <a:pPr rtl="0"/>
            <a:r>
              <a:rPr lang="en-US" sz="1200" b="0" i="1" u="none" strike="noStrike" kern="1200" baseline="0" dirty="0">
                <a:solidFill>
                  <a:schemeClr val="tx1"/>
                </a:solidFill>
                <a:latin typeface="+mn-lt"/>
                <a:ea typeface="+mn-ea"/>
                <a:cs typeface="+mn-cs"/>
              </a:rPr>
              <a:t>Not that I have already attained, or am already perfected; but I press on, that I may lay hold of that for which Christ Jesus has also laid hold of me. </a:t>
            </a:r>
          </a:p>
          <a:p>
            <a:pPr rtl="0"/>
            <a:r>
              <a:rPr lang="en-US" sz="1200" b="0" i="1" u="none" strike="noStrike" kern="1200" baseline="0" dirty="0">
                <a:solidFill>
                  <a:schemeClr val="tx1"/>
                </a:solidFill>
                <a:latin typeface="+mn-lt"/>
                <a:ea typeface="+mn-ea"/>
                <a:cs typeface="+mn-cs"/>
              </a:rPr>
              <a:t>Brethren, I do not count myself to have apprehended; but one thing I do, forgetting those things which are behind and reaching forward to those things which are ahead, </a:t>
            </a:r>
          </a:p>
          <a:p>
            <a:pPr rtl="0"/>
            <a:r>
              <a:rPr lang="en-US" sz="1200" b="0" i="1" u="none" strike="noStrike" kern="1200" baseline="0" dirty="0">
                <a:solidFill>
                  <a:schemeClr val="tx1"/>
                </a:solidFill>
                <a:latin typeface="+mn-lt"/>
                <a:ea typeface="+mn-ea"/>
                <a:cs typeface="+mn-cs"/>
              </a:rPr>
              <a:t>I press toward the goal for the prize of the upward call of God in Christ Jesus.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3:12-14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who are kept by the power of God through faith for salvation ready to be revealed in the last time. In this you greatly rejoice, though now for a little while, if need be, you have been grieved by various trials, that the genuineness of your faith, being much more precious than gold that perishes, though it is tested by fire, may be found to praise, honor, and glory at the revelation of Jesus Christ, whom having not seen you love. Though now you do not see Him, yet believing, you rejoice with joy inexpressible and full of glory,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1:5-8</a:t>
            </a:r>
            <a:r>
              <a:rPr lang="en-US" sz="1200" b="0" i="0" u="none" strike="noStrike" kern="1200" baseline="0" dirty="0">
                <a:solidFill>
                  <a:schemeClr val="tx1"/>
                </a:solidFill>
                <a:latin typeface="+mn-lt"/>
                <a:ea typeface="+mn-ea"/>
                <a:cs typeface="+mn-cs"/>
              </a:rPr>
              <a:t>)</a:t>
            </a:r>
          </a:p>
          <a:p>
            <a:pPr eaLnBrk="1" hangingPunct="1">
              <a:buFontTx/>
              <a:buNone/>
            </a:pPr>
            <a:r>
              <a:rPr lang="en-US" altLang="en-US" sz="1200" dirty="0">
                <a:latin typeface="Arial" panose="020B0604020202020204" pitchFamily="34" charset="0"/>
              </a:rPr>
              <a:t>&gt;&gt;&gt;&gt;&gt;&gt;&gt;&gt;&gt;&gt;&gt;&gt;&gt;&gt;&gt;&gt;&gt;&gt;&gt;&gt;&gt;</a:t>
            </a:r>
          </a:p>
          <a:p>
            <a:pPr eaLnBrk="1" hangingPunct="1">
              <a:buFontTx/>
              <a:buNone/>
            </a:pPr>
            <a:r>
              <a:rPr lang="en-US" altLang="en-US" sz="1200" dirty="0">
                <a:latin typeface="Arial" panose="020B0604020202020204" pitchFamily="34" charset="0"/>
              </a:rPr>
              <a:t>    3. The good news to the world is the real </a:t>
            </a:r>
            <a:r>
              <a:rPr lang="en-US" altLang="en-US" sz="1200" dirty="0" err="1">
                <a:latin typeface="Arial" panose="020B0604020202020204" pitchFamily="34" charset="0"/>
              </a:rPr>
              <a:t>unblimished</a:t>
            </a:r>
            <a:r>
              <a:rPr lang="en-US" altLang="en-US" sz="1200" dirty="0">
                <a:latin typeface="Arial" panose="020B0604020202020204" pitchFamily="34" charset="0"/>
              </a:rPr>
              <a:t>, untwisted, story of Jesus Christ’s life, death, and resurrection.</a:t>
            </a:r>
          </a:p>
          <a:p>
            <a:endParaRPr lang="en-US" dirty="0"/>
          </a:p>
        </p:txBody>
      </p:sp>
      <p:sp>
        <p:nvSpPr>
          <p:cNvPr id="4" name="Slide Number Placeholder 3"/>
          <p:cNvSpPr>
            <a:spLocks noGrp="1"/>
          </p:cNvSpPr>
          <p:nvPr>
            <p:ph type="sldNum" sz="quarter" idx="10"/>
          </p:nvPr>
        </p:nvSpPr>
        <p:spPr/>
        <p:txBody>
          <a:bodyPr/>
          <a:lstStyle/>
          <a:p>
            <a:fld id="{0A42ABEA-857B-44CD-8015-41AA5E61BB3F}" type="slidenum">
              <a:rPr lang="en-US" smtClean="0"/>
              <a:t>10</a:t>
            </a:fld>
            <a:endParaRPr lang="en-US"/>
          </a:p>
        </p:txBody>
      </p:sp>
    </p:spTree>
    <p:extLst>
      <p:ext uri="{BB962C8B-B14F-4D97-AF65-F5344CB8AC3E}">
        <p14:creationId xmlns:p14="http://schemas.microsoft.com/office/powerpoint/2010/main" val="379782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A750DC1-90B1-4F9F-9914-5C6B09C9F3F2}" type="slidenum">
              <a:rPr lang="en-US" altLang="en-US" smtClean="0"/>
              <a:pPr/>
              <a:t>‹#›</a:t>
            </a:fld>
            <a:endParaRPr lang="en-US" altLang="en-US"/>
          </a:p>
        </p:txBody>
      </p:sp>
    </p:spTree>
    <p:extLst>
      <p:ext uri="{BB962C8B-B14F-4D97-AF65-F5344CB8AC3E}">
        <p14:creationId xmlns:p14="http://schemas.microsoft.com/office/powerpoint/2010/main" val="325235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C649C0D-D19B-4E96-92A8-12A4CBC3028D}" type="slidenum">
              <a:rPr lang="en-US" altLang="en-US" smtClean="0"/>
              <a:pPr/>
              <a:t>‹#›</a:t>
            </a:fld>
            <a:endParaRPr lang="en-US" altLang="en-US"/>
          </a:p>
        </p:txBody>
      </p:sp>
    </p:spTree>
    <p:extLst>
      <p:ext uri="{BB962C8B-B14F-4D97-AF65-F5344CB8AC3E}">
        <p14:creationId xmlns:p14="http://schemas.microsoft.com/office/powerpoint/2010/main" val="232715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C649C0D-D19B-4E96-92A8-12A4CBC3028D}" type="slidenum">
              <a:rPr lang="en-US" altLang="en-US" smtClean="0"/>
              <a:pPr/>
              <a:t>‹#›</a:t>
            </a:fld>
            <a:endParaRPr lang="en-US" altLang="en-US"/>
          </a:p>
        </p:txBody>
      </p:sp>
    </p:spTree>
    <p:extLst>
      <p:ext uri="{BB962C8B-B14F-4D97-AF65-F5344CB8AC3E}">
        <p14:creationId xmlns:p14="http://schemas.microsoft.com/office/powerpoint/2010/main" val="193434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C649C0D-D19B-4E96-92A8-12A4CBC3028D}" type="slidenum">
              <a:rPr lang="en-US" altLang="en-US" smtClean="0"/>
              <a:pPr/>
              <a:t>‹#›</a:t>
            </a:fld>
            <a:endParaRPr lang="en-US"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7849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C649C0D-D19B-4E96-92A8-12A4CBC3028D}" type="slidenum">
              <a:rPr lang="en-US" altLang="en-US" smtClean="0"/>
              <a:pPr/>
              <a:t>‹#›</a:t>
            </a:fld>
            <a:endParaRPr lang="en-US" altLang="en-US"/>
          </a:p>
        </p:txBody>
      </p:sp>
    </p:spTree>
    <p:extLst>
      <p:ext uri="{BB962C8B-B14F-4D97-AF65-F5344CB8AC3E}">
        <p14:creationId xmlns:p14="http://schemas.microsoft.com/office/powerpoint/2010/main" val="325752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C649C0D-D19B-4E96-92A8-12A4CBC3028D}" type="slidenum">
              <a:rPr lang="en-US" altLang="en-US" smtClean="0"/>
              <a:pPr/>
              <a:t>‹#›</a:t>
            </a:fld>
            <a:endParaRPr lang="en-US" altLang="en-US"/>
          </a:p>
        </p:txBody>
      </p:sp>
    </p:spTree>
    <p:extLst>
      <p:ext uri="{BB962C8B-B14F-4D97-AF65-F5344CB8AC3E}">
        <p14:creationId xmlns:p14="http://schemas.microsoft.com/office/powerpoint/2010/main" val="15030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C649C0D-D19B-4E96-92A8-12A4CBC3028D}" type="slidenum">
              <a:rPr lang="en-US" altLang="en-US" smtClean="0"/>
              <a:pPr/>
              <a:t>‹#›</a:t>
            </a:fld>
            <a:endParaRPr lang="en-US" altLang="en-US"/>
          </a:p>
        </p:txBody>
      </p:sp>
    </p:spTree>
    <p:extLst>
      <p:ext uri="{BB962C8B-B14F-4D97-AF65-F5344CB8AC3E}">
        <p14:creationId xmlns:p14="http://schemas.microsoft.com/office/powerpoint/2010/main" val="364180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25C7D82-CE13-4D50-8501-CDC48A8929C3}" type="slidenum">
              <a:rPr lang="en-US" altLang="en-US" smtClean="0"/>
              <a:pPr/>
              <a:t>‹#›</a:t>
            </a:fld>
            <a:endParaRPr lang="en-US" altLang="en-US"/>
          </a:p>
        </p:txBody>
      </p:sp>
    </p:spTree>
    <p:extLst>
      <p:ext uri="{BB962C8B-B14F-4D97-AF65-F5344CB8AC3E}">
        <p14:creationId xmlns:p14="http://schemas.microsoft.com/office/powerpoint/2010/main" val="48886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DEAAEEA-3575-42E3-9E45-2BCB54A0859C}" type="slidenum">
              <a:rPr lang="en-US" altLang="en-US" smtClean="0"/>
              <a:pPr/>
              <a:t>‹#›</a:t>
            </a:fld>
            <a:endParaRPr lang="en-US" altLang="en-US"/>
          </a:p>
        </p:txBody>
      </p:sp>
    </p:spTree>
    <p:extLst>
      <p:ext uri="{BB962C8B-B14F-4D97-AF65-F5344CB8AC3E}">
        <p14:creationId xmlns:p14="http://schemas.microsoft.com/office/powerpoint/2010/main" val="408360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8C8AA5C-8F48-4BEB-AC0D-A4641199B7D4}" type="slidenum">
              <a:rPr lang="en-US" altLang="en-US" smtClean="0"/>
              <a:pPr/>
              <a:t>‹#›</a:t>
            </a:fld>
            <a:endParaRPr lang="en-US" altLang="en-US"/>
          </a:p>
        </p:txBody>
      </p:sp>
    </p:spTree>
    <p:extLst>
      <p:ext uri="{BB962C8B-B14F-4D97-AF65-F5344CB8AC3E}">
        <p14:creationId xmlns:p14="http://schemas.microsoft.com/office/powerpoint/2010/main" val="169236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A1B4578-7CBE-4DB8-ADE6-C772526280AF}" type="slidenum">
              <a:rPr lang="en-US" altLang="en-US" smtClean="0"/>
              <a:pPr/>
              <a:t>‹#›</a:t>
            </a:fld>
            <a:endParaRPr lang="en-US" altLang="en-US"/>
          </a:p>
        </p:txBody>
      </p:sp>
    </p:spTree>
    <p:extLst>
      <p:ext uri="{BB962C8B-B14F-4D97-AF65-F5344CB8AC3E}">
        <p14:creationId xmlns:p14="http://schemas.microsoft.com/office/powerpoint/2010/main" val="85116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C0A715F-7EEC-46B1-BA4C-86D38D6AAC09}" type="slidenum">
              <a:rPr lang="en-US" altLang="en-US" smtClean="0"/>
              <a:pPr/>
              <a:t>‹#›</a:t>
            </a:fld>
            <a:endParaRPr lang="en-US" altLang="en-US"/>
          </a:p>
        </p:txBody>
      </p:sp>
    </p:spTree>
    <p:extLst>
      <p:ext uri="{BB962C8B-B14F-4D97-AF65-F5344CB8AC3E}">
        <p14:creationId xmlns:p14="http://schemas.microsoft.com/office/powerpoint/2010/main" val="335261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ABA5B17D-26D6-49EB-97E4-E210388BD7F5}" type="slidenum">
              <a:rPr lang="en-US" altLang="en-US" smtClean="0"/>
              <a:pPr/>
              <a:t>‹#›</a:t>
            </a:fld>
            <a:endParaRPr lang="en-US" altLang="en-US"/>
          </a:p>
        </p:txBody>
      </p:sp>
    </p:spTree>
    <p:extLst>
      <p:ext uri="{BB962C8B-B14F-4D97-AF65-F5344CB8AC3E}">
        <p14:creationId xmlns:p14="http://schemas.microsoft.com/office/powerpoint/2010/main" val="238118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DD957C8-0E1F-4831-943B-470B4370219E}" type="slidenum">
              <a:rPr lang="en-US" altLang="en-US" smtClean="0"/>
              <a:pPr/>
              <a:t>‹#›</a:t>
            </a:fld>
            <a:endParaRPr lang="en-US" altLang="en-US"/>
          </a:p>
        </p:txBody>
      </p:sp>
    </p:spTree>
    <p:extLst>
      <p:ext uri="{BB962C8B-B14F-4D97-AF65-F5344CB8AC3E}">
        <p14:creationId xmlns:p14="http://schemas.microsoft.com/office/powerpoint/2010/main" val="177195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1D29468-4A76-4C19-94FC-485D7641FAE9}" type="slidenum">
              <a:rPr lang="en-US" altLang="en-US" smtClean="0"/>
              <a:pPr/>
              <a:t>‹#›</a:t>
            </a:fld>
            <a:endParaRPr lang="en-US" altLang="en-US"/>
          </a:p>
        </p:txBody>
      </p:sp>
    </p:spTree>
    <p:extLst>
      <p:ext uri="{BB962C8B-B14F-4D97-AF65-F5344CB8AC3E}">
        <p14:creationId xmlns:p14="http://schemas.microsoft.com/office/powerpoint/2010/main" val="37583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8CE66D-4511-459B-8253-C661EC6BDCE2}" type="slidenum">
              <a:rPr lang="en-US" altLang="en-US" smtClean="0"/>
              <a:pPr/>
              <a:t>‹#›</a:t>
            </a:fld>
            <a:endParaRPr lang="en-US" altLang="en-US"/>
          </a:p>
        </p:txBody>
      </p:sp>
    </p:spTree>
    <p:extLst>
      <p:ext uri="{BB962C8B-B14F-4D97-AF65-F5344CB8AC3E}">
        <p14:creationId xmlns:p14="http://schemas.microsoft.com/office/powerpoint/2010/main" val="420393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51C47A-BF6C-43B6-BB9D-5933FAFAA193}" type="slidenum">
              <a:rPr lang="en-US" altLang="en-US" smtClean="0"/>
              <a:pPr/>
              <a:t>‹#›</a:t>
            </a:fld>
            <a:endParaRPr lang="en-US" altLang="en-US"/>
          </a:p>
        </p:txBody>
      </p:sp>
    </p:spTree>
    <p:extLst>
      <p:ext uri="{BB962C8B-B14F-4D97-AF65-F5344CB8AC3E}">
        <p14:creationId xmlns:p14="http://schemas.microsoft.com/office/powerpoint/2010/main" val="422966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C649C0D-D19B-4E96-92A8-12A4CBC3028D}" type="slidenum">
              <a:rPr lang="en-US" altLang="en-US" smtClean="0"/>
              <a:pPr/>
              <a:t>‹#›</a:t>
            </a:fld>
            <a:endParaRPr lang="en-US" altLang="en-US"/>
          </a:p>
        </p:txBody>
      </p:sp>
    </p:spTree>
    <p:extLst>
      <p:ext uri="{BB962C8B-B14F-4D97-AF65-F5344CB8AC3E}">
        <p14:creationId xmlns:p14="http://schemas.microsoft.com/office/powerpoint/2010/main" val="1340782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theconversation.com/the-gospel-of-jesus-wife-cant-be-taken-as-gospel-4735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ir of feet&#10;&#10;Description generated with high confidence">
            <a:extLst>
              <a:ext uri="{FF2B5EF4-FFF2-40B4-BE49-F238E27FC236}">
                <a16:creationId xmlns:a16="http://schemas.microsoft.com/office/drawing/2014/main" xmlns="" id="{91564274-1A96-4EDF-B5C3-47DC92EDBC7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2445"/>
          <a:stretch/>
        </p:blipFill>
        <p:spPr>
          <a:xfrm>
            <a:off x="20" y="10"/>
            <a:ext cx="12191980" cy="6857990"/>
          </a:xfrm>
          <a:prstGeom prst="rect">
            <a:avLst/>
          </a:prstGeom>
        </p:spPr>
      </p:pic>
      <p:sp>
        <p:nvSpPr>
          <p:cNvPr id="5" name="TextBox 4">
            <a:extLst>
              <a:ext uri="{FF2B5EF4-FFF2-40B4-BE49-F238E27FC236}">
                <a16:creationId xmlns:a16="http://schemas.microsoft.com/office/drawing/2014/main" xmlns="" id="{72E2C28C-C55B-48C1-9FC8-1815E2F54B02}"/>
              </a:ext>
            </a:extLst>
          </p:cNvPr>
          <p:cNvSpPr txBox="1"/>
          <p:nvPr/>
        </p:nvSpPr>
        <p:spPr>
          <a:xfrm>
            <a:off x="609600" y="4684693"/>
            <a:ext cx="3626890" cy="954107"/>
          </a:xfrm>
          <a:prstGeom prst="rect">
            <a:avLst/>
          </a:prstGeom>
          <a:noFill/>
        </p:spPr>
        <p:txBody>
          <a:bodyPr wrap="none" rtlCol="0">
            <a:spAutoFit/>
          </a:bodyPr>
          <a:lstStyle/>
          <a:p>
            <a:r>
              <a:rPr lang="en-US" sz="2800" dirty="0">
                <a:solidFill>
                  <a:schemeClr val="bg1"/>
                </a:solidFill>
              </a:rPr>
              <a:t>Ranger Church of Christ</a:t>
            </a:r>
          </a:p>
          <a:p>
            <a:r>
              <a:rPr lang="en-US" sz="2800" dirty="0">
                <a:solidFill>
                  <a:schemeClr val="bg1"/>
                </a:solidFill>
              </a:rPr>
              <a:t>Mesquite and Rusk St.</a:t>
            </a:r>
          </a:p>
        </p:txBody>
      </p:sp>
      <p:sp>
        <p:nvSpPr>
          <p:cNvPr id="6" name="TextBox 5">
            <a:extLst>
              <a:ext uri="{FF2B5EF4-FFF2-40B4-BE49-F238E27FC236}">
                <a16:creationId xmlns:a16="http://schemas.microsoft.com/office/drawing/2014/main" xmlns="" id="{82E9BD9D-86EE-43D2-AA2D-2FE670301291}"/>
              </a:ext>
            </a:extLst>
          </p:cNvPr>
          <p:cNvSpPr txBox="1"/>
          <p:nvPr/>
        </p:nvSpPr>
        <p:spPr>
          <a:xfrm>
            <a:off x="457200" y="1066800"/>
            <a:ext cx="3329758" cy="923330"/>
          </a:xfrm>
          <a:prstGeom prst="rect">
            <a:avLst/>
          </a:prstGeom>
          <a:noFill/>
        </p:spPr>
        <p:txBody>
          <a:bodyPr wrap="none" rtlCol="0">
            <a:spAutoFit/>
          </a:bodyPr>
          <a:lstStyle/>
          <a:p>
            <a:r>
              <a:rPr lang="en-US" sz="5400" dirty="0"/>
              <a:t>The Gospel</a:t>
            </a:r>
          </a:p>
        </p:txBody>
      </p:sp>
    </p:spTree>
    <p:extLst>
      <p:ext uri="{BB962C8B-B14F-4D97-AF65-F5344CB8AC3E}">
        <p14:creationId xmlns:p14="http://schemas.microsoft.com/office/powerpoint/2010/main" val="265992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xmlns="" id="{3CC9AD55-9542-4985-AC25-04038EC19FF6}"/>
              </a:ext>
            </a:extLst>
          </p:cNvPr>
          <p:cNvSpPr txBox="1">
            <a:spLocks noChangeArrowheads="1"/>
          </p:cNvSpPr>
          <p:nvPr/>
        </p:nvSpPr>
        <p:spPr bwMode="auto">
          <a:xfrm>
            <a:off x="609600" y="1982450"/>
            <a:ext cx="109727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True needs of the world are fulfilled in the Gospel</a:t>
            </a:r>
            <a:endParaRPr lang="en-US" altLang="en-US" sz="4000" dirty="0">
              <a:solidFill>
                <a:srgbClr val="CC0000"/>
              </a:solidFill>
              <a:latin typeface="Arial" panose="020B0604020202020204" pitchFamily="34" charset="0"/>
            </a:endParaRPr>
          </a:p>
        </p:txBody>
      </p:sp>
      <p:sp>
        <p:nvSpPr>
          <p:cNvPr id="103427" name="Text Box 3">
            <a:extLst>
              <a:ext uri="{FF2B5EF4-FFF2-40B4-BE49-F238E27FC236}">
                <a16:creationId xmlns:a16="http://schemas.microsoft.com/office/drawing/2014/main" xmlns="" id="{9CDFDBB5-6561-450E-9DC3-76C917E58FCE}"/>
              </a:ext>
            </a:extLst>
          </p:cNvPr>
          <p:cNvSpPr txBox="1">
            <a:spLocks noChangeArrowheads="1"/>
          </p:cNvSpPr>
          <p:nvPr/>
        </p:nvSpPr>
        <p:spPr bwMode="auto">
          <a:xfrm>
            <a:off x="1066800" y="3389055"/>
            <a:ext cx="105155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Starting place for the higher goals of life (</a:t>
            </a:r>
            <a:r>
              <a:rPr lang="en-US" altLang="en-US" sz="4000" b="1" dirty="0">
                <a:latin typeface="Arial" panose="020B0604020202020204" pitchFamily="34" charset="0"/>
              </a:rPr>
              <a:t>Phil. 3:7-14</a:t>
            </a:r>
            <a:r>
              <a:rPr lang="en-US" altLang="en-US" sz="4000" dirty="0">
                <a:latin typeface="Arial" panose="020B0604020202020204" pitchFamily="34" charset="0"/>
              </a:rPr>
              <a:t>; </a:t>
            </a:r>
            <a:r>
              <a:rPr lang="en-US" altLang="en-US" sz="4000" b="1" dirty="0">
                <a:latin typeface="Arial" panose="020B0604020202020204" pitchFamily="34" charset="0"/>
              </a:rPr>
              <a:t>1 Pet. 1:5-8</a:t>
            </a:r>
            <a:r>
              <a:rPr lang="en-US" altLang="en-US" sz="4000" dirty="0">
                <a:latin typeface="Arial" panose="020B0604020202020204" pitchFamily="34" charset="0"/>
              </a:rPr>
              <a:t>)</a:t>
            </a:r>
          </a:p>
          <a:p>
            <a:pPr eaLnBrk="1" hangingPunct="1">
              <a:buFontTx/>
              <a:buChar char="•"/>
            </a:pPr>
            <a:r>
              <a:rPr lang="en-US" altLang="en-US" sz="4000" dirty="0">
                <a:latin typeface="Arial" panose="020B0604020202020204" pitchFamily="34" charset="0"/>
              </a:rPr>
              <a:t>The good news to the world is the story of Jesus Christ’s life, death, and resurrection</a:t>
            </a:r>
          </a:p>
        </p:txBody>
      </p:sp>
      <p:sp>
        <p:nvSpPr>
          <p:cNvPr id="103428" name="Text Box 4">
            <a:extLst>
              <a:ext uri="{FF2B5EF4-FFF2-40B4-BE49-F238E27FC236}">
                <a16:creationId xmlns:a16="http://schemas.microsoft.com/office/drawing/2014/main" xmlns="" id="{89E3829B-A791-41FE-95B2-4FE356CDA138}"/>
              </a:ext>
            </a:extLst>
          </p:cNvPr>
          <p:cNvSpPr txBox="1">
            <a:spLocks noChangeArrowheads="1"/>
          </p:cNvSpPr>
          <p:nvPr/>
        </p:nvSpPr>
        <p:spPr bwMode="auto">
          <a:xfrm>
            <a:off x="4185027" y="796235"/>
            <a:ext cx="382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Gospel of Christ</a:t>
            </a:r>
          </a:p>
        </p:txBody>
      </p:sp>
      <p:pic>
        <p:nvPicPr>
          <p:cNvPr id="103429" name="Picture 5" descr="C:\Documents and Settings\Owner\Application Data\Microsoft\Media Catalog\Downloaded Clips\cl0\DD01077_.wmf">
            <a:extLst>
              <a:ext uri="{FF2B5EF4-FFF2-40B4-BE49-F238E27FC236}">
                <a16:creationId xmlns:a16="http://schemas.microsoft.com/office/drawing/2014/main" xmlns="" id="{F0B42FB3-6C64-4E58-A610-45C65BC83E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699" y="685656"/>
            <a:ext cx="5562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xmlns="" id="{AD957D51-281F-415A-A355-D8BE7AE107B8}"/>
              </a:ext>
            </a:extLst>
          </p:cNvPr>
          <p:cNvSpPr txBox="1">
            <a:spLocks noChangeArrowheads="1"/>
          </p:cNvSpPr>
          <p:nvPr/>
        </p:nvSpPr>
        <p:spPr bwMode="auto">
          <a:xfrm>
            <a:off x="4191000" y="678359"/>
            <a:ext cx="382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Gospel of Christ</a:t>
            </a:r>
          </a:p>
        </p:txBody>
      </p:sp>
      <p:sp>
        <p:nvSpPr>
          <p:cNvPr id="104451" name="Text Box 3">
            <a:extLst>
              <a:ext uri="{FF2B5EF4-FFF2-40B4-BE49-F238E27FC236}">
                <a16:creationId xmlns:a16="http://schemas.microsoft.com/office/drawing/2014/main" xmlns="" id="{83F8B4E3-62DE-4246-B405-01ACBC631E38}"/>
              </a:ext>
            </a:extLst>
          </p:cNvPr>
          <p:cNvSpPr txBox="1">
            <a:spLocks noChangeArrowheads="1"/>
          </p:cNvSpPr>
          <p:nvPr/>
        </p:nvSpPr>
        <p:spPr bwMode="auto">
          <a:xfrm>
            <a:off x="685800" y="23341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The historical fact of Jesus life, death, and resurrection is not, by itself, the Gospel</a:t>
            </a:r>
          </a:p>
        </p:txBody>
      </p:sp>
      <p:sp>
        <p:nvSpPr>
          <p:cNvPr id="104452" name="Text Box 4">
            <a:extLst>
              <a:ext uri="{FF2B5EF4-FFF2-40B4-BE49-F238E27FC236}">
                <a16:creationId xmlns:a16="http://schemas.microsoft.com/office/drawing/2014/main" xmlns="" id="{C4DE4D71-1833-4740-AD3A-2F99ED0F1D5F}"/>
              </a:ext>
            </a:extLst>
          </p:cNvPr>
          <p:cNvSpPr txBox="1">
            <a:spLocks noChangeArrowheads="1"/>
          </p:cNvSpPr>
          <p:nvPr/>
        </p:nvSpPr>
        <p:spPr bwMode="auto">
          <a:xfrm>
            <a:off x="609600" y="4004608"/>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The Gospel, good news, is that these historical events have purpose and meaning for us (</a:t>
            </a:r>
            <a:r>
              <a:rPr lang="en-US" altLang="en-US" sz="4000" b="1" dirty="0">
                <a:latin typeface="Arial" panose="020B0604020202020204" pitchFamily="34" charset="0"/>
              </a:rPr>
              <a:t>1 Cor. 15:1-4</a:t>
            </a:r>
            <a:r>
              <a:rPr lang="en-US" altLang="en-US" sz="4000" dirty="0">
                <a:latin typeface="Arial" panose="020B0604020202020204" pitchFamily="34" charset="0"/>
              </a:rPr>
              <a:t>)</a:t>
            </a:r>
          </a:p>
        </p:txBody>
      </p:sp>
      <p:pic>
        <p:nvPicPr>
          <p:cNvPr id="104453" name="Picture 5" descr="C:\Documents and Settings\Owner\Application Data\Microsoft\Media Catalog\Downloaded Clips\cl0\DD01077_.wmf">
            <a:extLst>
              <a:ext uri="{FF2B5EF4-FFF2-40B4-BE49-F238E27FC236}">
                <a16:creationId xmlns:a16="http://schemas.microsoft.com/office/drawing/2014/main" xmlns="" id="{2542B1CA-1739-4CBB-9F5B-06E8344A71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700" y="654412"/>
            <a:ext cx="5562600" cy="990600"/>
          </a:xfrm>
          <a:prstGeom prst="rect">
            <a:avLst/>
          </a:prstGeom>
          <a:noFill/>
          <a:extLst>
            <a:ext uri="{909E8E84-426E-40DD-AFC4-6F175D3DCCD1}">
              <a14:hiddenFill xmlns:a14="http://schemas.microsoft.com/office/drawing/2010/main">
                <a:solidFill>
                  <a:srgbClr val="FFFFFF"/>
                </a:solidFill>
              </a14:hiddenFill>
            </a:ext>
          </a:extLst>
        </p:spPr>
      </p:pic>
      <p:grpSp>
        <p:nvGrpSpPr>
          <p:cNvPr id="104456" name="Group 8">
            <a:extLst>
              <a:ext uri="{FF2B5EF4-FFF2-40B4-BE49-F238E27FC236}">
                <a16:creationId xmlns:a16="http://schemas.microsoft.com/office/drawing/2014/main" xmlns="" id="{5ADECBB8-1296-414D-8439-8C0CBEF6F65A}"/>
              </a:ext>
            </a:extLst>
          </p:cNvPr>
          <p:cNvGrpSpPr>
            <a:grpSpLocks/>
          </p:cNvGrpSpPr>
          <p:nvPr/>
        </p:nvGrpSpPr>
        <p:grpSpPr bwMode="auto">
          <a:xfrm>
            <a:off x="2514600" y="2445043"/>
            <a:ext cx="6572250" cy="3163888"/>
            <a:chOff x="288" y="1549"/>
            <a:chExt cx="4140" cy="1993"/>
          </a:xfrm>
        </p:grpSpPr>
        <p:sp>
          <p:nvSpPr>
            <p:cNvPr id="104454" name="Text Box 6">
              <a:extLst>
                <a:ext uri="{FF2B5EF4-FFF2-40B4-BE49-F238E27FC236}">
                  <a16:creationId xmlns:a16="http://schemas.microsoft.com/office/drawing/2014/main" xmlns="" id="{4CB6612E-16A6-45DB-A51A-98F4D7B0C483}"/>
                </a:ext>
              </a:extLst>
            </p:cNvPr>
            <p:cNvSpPr txBox="1">
              <a:spLocks noChangeArrowheads="1"/>
            </p:cNvSpPr>
            <p:nvPr/>
          </p:nvSpPr>
          <p:spPr bwMode="auto">
            <a:xfrm>
              <a:off x="288" y="1549"/>
              <a:ext cx="4140" cy="1609"/>
            </a:xfrm>
            <a:prstGeom prst="rect">
              <a:avLst/>
            </a:prstGeom>
            <a:solidFill>
              <a:srgbClr val="000099"/>
            </a:solidFill>
            <a:ln w="9525">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solidFill>
                    <a:srgbClr val="FFFFFF"/>
                  </a:solidFill>
                </a:rPr>
                <a:t>                      </a:t>
              </a:r>
              <a:r>
                <a:rPr lang="en-US" altLang="en-US" sz="4000" u="sng" dirty="0">
                  <a:solidFill>
                    <a:srgbClr val="FFFFFF"/>
                  </a:solidFill>
                </a:rPr>
                <a:t>Note</a:t>
              </a:r>
              <a:r>
                <a:rPr lang="en-US" altLang="en-US" sz="4000" dirty="0">
                  <a:solidFill>
                    <a:srgbClr val="FFFFFF"/>
                  </a:solidFill>
                </a:rPr>
                <a:t>:</a:t>
              </a:r>
            </a:p>
            <a:p>
              <a:pPr>
                <a:buFontTx/>
                <a:buChar char="•"/>
              </a:pPr>
              <a:r>
                <a:rPr lang="en-US" altLang="en-US" sz="4000" dirty="0">
                  <a:solidFill>
                    <a:srgbClr val="FFFFFF"/>
                  </a:solidFill>
                </a:rPr>
                <a:t> “According to the Scriptures”</a:t>
              </a:r>
            </a:p>
            <a:p>
              <a:pPr>
                <a:buFontTx/>
                <a:buChar char="•"/>
              </a:pPr>
              <a:r>
                <a:rPr lang="en-US" altLang="en-US" sz="4000" dirty="0">
                  <a:solidFill>
                    <a:srgbClr val="FFFFFF"/>
                  </a:solidFill>
                </a:rPr>
                <a:t> “For our sins”</a:t>
              </a:r>
            </a:p>
            <a:p>
              <a:pPr>
                <a:buFontTx/>
                <a:buChar char="•"/>
              </a:pPr>
              <a:r>
                <a:rPr lang="en-US" altLang="en-US" sz="4000" dirty="0">
                  <a:solidFill>
                    <a:srgbClr val="FFFFFF"/>
                  </a:solidFill>
                </a:rPr>
                <a:t> “By which we are saved”</a:t>
              </a:r>
            </a:p>
          </p:txBody>
        </p:sp>
        <p:sp>
          <p:nvSpPr>
            <p:cNvPr id="104455" name="Line 7">
              <a:extLst>
                <a:ext uri="{FF2B5EF4-FFF2-40B4-BE49-F238E27FC236}">
                  <a16:creationId xmlns:a16="http://schemas.microsoft.com/office/drawing/2014/main" xmlns="" id="{63252400-A8D0-4E53-8410-40758CED5118}"/>
                </a:ext>
              </a:extLst>
            </p:cNvPr>
            <p:cNvSpPr>
              <a:spLocks noChangeShapeType="1"/>
            </p:cNvSpPr>
            <p:nvPr/>
          </p:nvSpPr>
          <p:spPr bwMode="auto">
            <a:xfrm flipH="1">
              <a:off x="2496" y="3158"/>
              <a:ext cx="768" cy="384"/>
            </a:xfrm>
            <a:prstGeom prst="line">
              <a:avLst/>
            </a:prstGeom>
            <a:noFill/>
            <a:ln w="101600">
              <a:solidFill>
                <a:srgbClr val="000099"/>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02373B-782F-4BDF-8B3D-BF04A82BCB8E}"/>
              </a:ext>
            </a:extLst>
          </p:cNvPr>
          <p:cNvSpPr/>
          <p:nvPr/>
        </p:nvSpPr>
        <p:spPr>
          <a:xfrm>
            <a:off x="591200" y="2438400"/>
            <a:ext cx="10991200" cy="830997"/>
          </a:xfrm>
          <a:prstGeom prst="rect">
            <a:avLst/>
          </a:prstGeom>
        </p:spPr>
        <p:txBody>
          <a:bodyPr wrap="square">
            <a:spAutoFit/>
          </a:bodyPr>
          <a:lstStyle/>
          <a:p>
            <a:pPr>
              <a:lnSpc>
                <a:spcPct val="120000"/>
              </a:lnSpc>
              <a:buFontTx/>
              <a:buAutoNum type="alphaUcPeriod"/>
            </a:pPr>
            <a:r>
              <a:rPr lang="en-US" altLang="en-US" sz="4000" dirty="0">
                <a:latin typeface="Arial" panose="020B0604020202020204" pitchFamily="34" charset="0"/>
              </a:rPr>
              <a:t>The Gospel of Christ (</a:t>
            </a:r>
            <a:r>
              <a:rPr lang="en-US" altLang="en-US" sz="4000" b="1" dirty="0">
                <a:latin typeface="Arial" panose="020B0604020202020204" pitchFamily="34" charset="0"/>
              </a:rPr>
              <a:t>Mark 1:1</a:t>
            </a:r>
            <a:r>
              <a:rPr lang="en-US" altLang="en-US" sz="4000" dirty="0">
                <a:latin typeface="Arial" panose="020B0604020202020204" pitchFamily="34" charset="0"/>
              </a:rPr>
              <a:t>)</a:t>
            </a:r>
          </a:p>
        </p:txBody>
      </p:sp>
      <p:sp>
        <p:nvSpPr>
          <p:cNvPr id="5" name="TextBox 4">
            <a:extLst>
              <a:ext uri="{FF2B5EF4-FFF2-40B4-BE49-F238E27FC236}">
                <a16:creationId xmlns:a16="http://schemas.microsoft.com/office/drawing/2014/main" xmlns="" id="{AFAB2A7B-0259-445A-BDEF-BBA583ACD7B8}"/>
              </a:ext>
            </a:extLst>
          </p:cNvPr>
          <p:cNvSpPr txBox="1"/>
          <p:nvPr/>
        </p:nvSpPr>
        <p:spPr>
          <a:xfrm>
            <a:off x="3738343" y="830759"/>
            <a:ext cx="4796057" cy="769441"/>
          </a:xfrm>
          <a:prstGeom prst="rect">
            <a:avLst/>
          </a:prstGeom>
          <a:noFill/>
        </p:spPr>
        <p:txBody>
          <a:bodyPr wrap="none" rtlCol="0">
            <a:spAutoFit/>
          </a:bodyPr>
          <a:lstStyle/>
          <a:p>
            <a:r>
              <a:rPr lang="en-US" altLang="en-US" sz="4400" dirty="0"/>
              <a:t>What Is the Gospel?</a:t>
            </a:r>
          </a:p>
        </p:txBody>
      </p:sp>
      <p:sp>
        <p:nvSpPr>
          <p:cNvPr id="6" name="Line 4">
            <a:extLst>
              <a:ext uri="{FF2B5EF4-FFF2-40B4-BE49-F238E27FC236}">
                <a16:creationId xmlns:a16="http://schemas.microsoft.com/office/drawing/2014/main" xmlns="" id="{7D7364F8-AEF4-483C-A0B0-4F12AA631306}"/>
              </a:ext>
            </a:extLst>
          </p:cNvPr>
          <p:cNvSpPr>
            <a:spLocks noChangeShapeType="1"/>
          </p:cNvSpPr>
          <p:nvPr/>
        </p:nvSpPr>
        <p:spPr bwMode="auto">
          <a:xfrm>
            <a:off x="1524000" y="1676400"/>
            <a:ext cx="91440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a:extLst>
              <a:ext uri="{FF2B5EF4-FFF2-40B4-BE49-F238E27FC236}">
                <a16:creationId xmlns:a16="http://schemas.microsoft.com/office/drawing/2014/main" xmlns="" id="{F25D2840-4F91-42B4-A220-E4ED10EF047A}"/>
              </a:ext>
            </a:extLst>
          </p:cNvPr>
          <p:cNvSpPr/>
          <p:nvPr/>
        </p:nvSpPr>
        <p:spPr>
          <a:xfrm rot="10800000">
            <a:off x="10668000" y="2438401"/>
            <a:ext cx="944489" cy="769441"/>
          </a:xfrm>
          <a:prstGeom prst="rect">
            <a:avLst/>
          </a:prstGeom>
        </p:spPr>
        <p:txBody>
          <a:bodyPr wrap="none">
            <a:spAutoFit/>
          </a:bodyPr>
          <a:lstStyle/>
          <a:p>
            <a:pPr>
              <a:buFont typeface="Wingdings" panose="05000000000000000000" pitchFamily="2" charset="2"/>
              <a:buChar char="è"/>
            </a:pPr>
            <a:r>
              <a:rPr lang="en-US" altLang="en-US" sz="4400" dirty="0">
                <a:solidFill>
                  <a:srgbClr val="FF0000"/>
                </a:solidFill>
                <a:latin typeface="Arial" panose="020B0604020202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xmlns="" id="{5CDFC264-0D5E-48CD-AB61-932982A48255}"/>
              </a:ext>
            </a:extLst>
          </p:cNvPr>
          <p:cNvSpPr txBox="1">
            <a:spLocks noChangeArrowheads="1"/>
          </p:cNvSpPr>
          <p:nvPr/>
        </p:nvSpPr>
        <p:spPr bwMode="auto">
          <a:xfrm>
            <a:off x="609600" y="2362200"/>
            <a:ext cx="10972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400" dirty="0">
                <a:latin typeface="Arial" panose="020B0604020202020204" pitchFamily="34" charset="0"/>
              </a:rPr>
              <a:t>The Gospel of Christ (</a:t>
            </a:r>
            <a:r>
              <a:rPr lang="en-US" altLang="en-US" sz="4400" b="1" dirty="0">
                <a:latin typeface="Arial" panose="020B0604020202020204" pitchFamily="34" charset="0"/>
              </a:rPr>
              <a:t>Mark 1:1</a:t>
            </a:r>
            <a:r>
              <a:rPr lang="en-US" altLang="en-US" sz="4400" dirty="0">
                <a:latin typeface="Arial" panose="020B0604020202020204" pitchFamily="34" charset="0"/>
              </a:rPr>
              <a:t>)</a:t>
            </a:r>
          </a:p>
          <a:p>
            <a:pPr eaLnBrk="1" hangingPunct="1">
              <a:lnSpc>
                <a:spcPct val="120000"/>
              </a:lnSpc>
              <a:buFontTx/>
              <a:buAutoNum type="alphaUcPeriod"/>
            </a:pPr>
            <a:r>
              <a:rPr lang="en-US" altLang="en-US" sz="4400" dirty="0">
                <a:latin typeface="Arial" panose="020B0604020202020204" pitchFamily="34" charset="0"/>
              </a:rPr>
              <a:t>The Gospel of God (</a:t>
            </a:r>
            <a:r>
              <a:rPr lang="en-US" altLang="en-US" sz="4400" b="1" dirty="0">
                <a:latin typeface="Arial" panose="020B0604020202020204" pitchFamily="34" charset="0"/>
              </a:rPr>
              <a:t>1 </a:t>
            </a:r>
            <a:r>
              <a:rPr lang="en-US" altLang="en-US" sz="4400" b="1" dirty="0" err="1">
                <a:latin typeface="Arial" panose="020B0604020202020204" pitchFamily="34" charset="0"/>
              </a:rPr>
              <a:t>Thes</a:t>
            </a:r>
            <a:r>
              <a:rPr lang="en-US" altLang="en-US" sz="4400" b="1" dirty="0">
                <a:latin typeface="Arial" panose="020B0604020202020204" pitchFamily="34" charset="0"/>
              </a:rPr>
              <a:t>. 2:8</a:t>
            </a:r>
            <a:r>
              <a:rPr lang="en-US" altLang="en-US" sz="4400" dirty="0">
                <a:latin typeface="Arial" panose="020B0604020202020204" pitchFamily="34" charset="0"/>
              </a:rPr>
              <a:t>)</a:t>
            </a:r>
          </a:p>
        </p:txBody>
      </p:sp>
      <p:sp>
        <p:nvSpPr>
          <p:cNvPr id="94211" name="Text Box 3">
            <a:extLst>
              <a:ext uri="{FF2B5EF4-FFF2-40B4-BE49-F238E27FC236}">
                <a16:creationId xmlns:a16="http://schemas.microsoft.com/office/drawing/2014/main" xmlns="" id="{8D087E22-722D-4A6F-B9F3-BD5B0A6A5B71}"/>
              </a:ext>
            </a:extLst>
          </p:cNvPr>
          <p:cNvSpPr txBox="1">
            <a:spLocks noChangeArrowheads="1"/>
          </p:cNvSpPr>
          <p:nvPr/>
        </p:nvSpPr>
        <p:spPr bwMode="auto">
          <a:xfrm>
            <a:off x="3108325" y="852487"/>
            <a:ext cx="60531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What Is the Gospel?</a:t>
            </a:r>
          </a:p>
        </p:txBody>
      </p:sp>
      <p:sp>
        <p:nvSpPr>
          <p:cNvPr id="94212" name="Line 4">
            <a:extLst>
              <a:ext uri="{FF2B5EF4-FFF2-40B4-BE49-F238E27FC236}">
                <a16:creationId xmlns:a16="http://schemas.microsoft.com/office/drawing/2014/main" xmlns="" id="{8BDEB40B-CC0E-4657-85D3-CCA8E76E75AE}"/>
              </a:ext>
            </a:extLst>
          </p:cNvPr>
          <p:cNvSpPr>
            <a:spLocks noChangeShapeType="1"/>
          </p:cNvSpPr>
          <p:nvPr/>
        </p:nvSpPr>
        <p:spPr bwMode="auto">
          <a:xfrm>
            <a:off x="1524000" y="1676400"/>
            <a:ext cx="91440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5" name="Text Box 7">
            <a:extLst>
              <a:ext uri="{FF2B5EF4-FFF2-40B4-BE49-F238E27FC236}">
                <a16:creationId xmlns:a16="http://schemas.microsoft.com/office/drawing/2014/main" xmlns="" id="{4E55DF5B-75E3-46A4-9230-DF2E6D705576}"/>
              </a:ext>
            </a:extLst>
          </p:cNvPr>
          <p:cNvSpPr txBox="1">
            <a:spLocks noChangeArrowheads="1"/>
          </p:cNvSpPr>
          <p:nvPr/>
        </p:nvSpPr>
        <p:spPr bwMode="auto">
          <a:xfrm rot="10800000">
            <a:off x="10641843" y="3269159"/>
            <a:ext cx="94448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è"/>
            </a:pPr>
            <a:r>
              <a:rPr lang="en-US" altLang="en-US" sz="4400" dirty="0">
                <a:solidFill>
                  <a:srgbClr val="FF0000"/>
                </a:solidFill>
                <a:latin typeface="Arial" panose="020B060402020202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xmlns="" id="{84DB5F78-0BD7-4A0E-A635-7EDDDE53F711}"/>
              </a:ext>
            </a:extLst>
          </p:cNvPr>
          <p:cNvSpPr txBox="1">
            <a:spLocks noChangeArrowheads="1"/>
          </p:cNvSpPr>
          <p:nvPr/>
        </p:nvSpPr>
        <p:spPr bwMode="auto">
          <a:xfrm>
            <a:off x="609600" y="2286000"/>
            <a:ext cx="11049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000" dirty="0">
                <a:latin typeface="Arial" panose="020B0604020202020204" pitchFamily="34" charset="0"/>
              </a:rPr>
              <a:t>The Gospel of Christ (</a:t>
            </a:r>
            <a:r>
              <a:rPr lang="en-US" altLang="en-US" sz="4000" b="1" dirty="0">
                <a:latin typeface="Arial" panose="020B0604020202020204" pitchFamily="34" charset="0"/>
              </a:rPr>
              <a:t>Mark 1:1</a:t>
            </a:r>
            <a:r>
              <a:rPr lang="en-US" altLang="en-US" sz="4000" dirty="0">
                <a:latin typeface="Arial" panose="020B0604020202020204" pitchFamily="34" charset="0"/>
              </a:rPr>
              <a:t>)</a:t>
            </a:r>
          </a:p>
          <a:p>
            <a:pPr eaLnBrk="1" hangingPunct="1">
              <a:lnSpc>
                <a:spcPct val="120000"/>
              </a:lnSpc>
              <a:buFontTx/>
              <a:buAutoNum type="alphaUcPeriod"/>
            </a:pPr>
            <a:r>
              <a:rPr lang="en-US" altLang="en-US" sz="4000" dirty="0">
                <a:latin typeface="Arial" panose="020B0604020202020204" pitchFamily="34" charset="0"/>
              </a:rPr>
              <a:t>The Gospel of God (</a:t>
            </a:r>
            <a:r>
              <a:rPr lang="en-US" altLang="en-US" sz="4000" b="1" dirty="0">
                <a:latin typeface="Arial" panose="020B0604020202020204" pitchFamily="34" charset="0"/>
              </a:rPr>
              <a:t>1 </a:t>
            </a:r>
            <a:r>
              <a:rPr lang="en-US" altLang="en-US" sz="4000" b="1" dirty="0" err="1">
                <a:latin typeface="Arial" panose="020B0604020202020204" pitchFamily="34" charset="0"/>
              </a:rPr>
              <a:t>Thes</a:t>
            </a:r>
            <a:r>
              <a:rPr lang="en-US" altLang="en-US" sz="4000" b="1" dirty="0">
                <a:latin typeface="Arial" panose="020B0604020202020204" pitchFamily="34" charset="0"/>
              </a:rPr>
              <a:t>. 2:8</a:t>
            </a:r>
            <a:r>
              <a:rPr lang="en-US" altLang="en-US" sz="4000" dirty="0">
                <a:latin typeface="Arial" panose="020B0604020202020204" pitchFamily="34" charset="0"/>
              </a:rPr>
              <a:t>)</a:t>
            </a:r>
          </a:p>
          <a:p>
            <a:pPr eaLnBrk="1" hangingPunct="1">
              <a:lnSpc>
                <a:spcPct val="120000"/>
              </a:lnSpc>
              <a:buFontTx/>
              <a:buAutoNum type="alphaUcPeriod"/>
            </a:pPr>
            <a:r>
              <a:rPr lang="en-US" altLang="en-US" sz="4000" dirty="0">
                <a:latin typeface="Arial" panose="020B0604020202020204" pitchFamily="34" charset="0"/>
              </a:rPr>
              <a:t>The Gospel of Salvation (</a:t>
            </a:r>
            <a:r>
              <a:rPr lang="en-US" altLang="en-US" sz="4000" b="1" dirty="0">
                <a:latin typeface="Arial" panose="020B0604020202020204" pitchFamily="34" charset="0"/>
              </a:rPr>
              <a:t>Eph. 1:13</a:t>
            </a:r>
            <a:r>
              <a:rPr lang="en-US" altLang="en-US" sz="4000" dirty="0">
                <a:latin typeface="Arial" panose="020B0604020202020204" pitchFamily="34" charset="0"/>
              </a:rPr>
              <a:t>)</a:t>
            </a:r>
          </a:p>
        </p:txBody>
      </p:sp>
      <p:sp>
        <p:nvSpPr>
          <p:cNvPr id="95235" name="Text Box 3">
            <a:extLst>
              <a:ext uri="{FF2B5EF4-FFF2-40B4-BE49-F238E27FC236}">
                <a16:creationId xmlns:a16="http://schemas.microsoft.com/office/drawing/2014/main" xmlns="" id="{7E5F358E-2EF7-41A5-B0BD-C7EB7CF8C9E1}"/>
              </a:ext>
            </a:extLst>
          </p:cNvPr>
          <p:cNvSpPr txBox="1">
            <a:spLocks noChangeArrowheads="1"/>
          </p:cNvSpPr>
          <p:nvPr/>
        </p:nvSpPr>
        <p:spPr bwMode="auto">
          <a:xfrm>
            <a:off x="3108325" y="776287"/>
            <a:ext cx="60531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What Is the Gospel?</a:t>
            </a:r>
          </a:p>
        </p:txBody>
      </p:sp>
      <p:sp>
        <p:nvSpPr>
          <p:cNvPr id="95236" name="Line 4">
            <a:extLst>
              <a:ext uri="{FF2B5EF4-FFF2-40B4-BE49-F238E27FC236}">
                <a16:creationId xmlns:a16="http://schemas.microsoft.com/office/drawing/2014/main" xmlns="" id="{A3ABDC3E-9FAC-4CD7-AB86-8399C6447D7E}"/>
              </a:ext>
            </a:extLst>
          </p:cNvPr>
          <p:cNvSpPr>
            <a:spLocks noChangeShapeType="1"/>
          </p:cNvSpPr>
          <p:nvPr/>
        </p:nvSpPr>
        <p:spPr bwMode="auto">
          <a:xfrm>
            <a:off x="1524000" y="1600200"/>
            <a:ext cx="91440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9" name="Text Box 7">
            <a:extLst>
              <a:ext uri="{FF2B5EF4-FFF2-40B4-BE49-F238E27FC236}">
                <a16:creationId xmlns:a16="http://schemas.microsoft.com/office/drawing/2014/main" xmlns="" id="{A23681C0-D924-4AA7-AE3A-D0A81033C0E2}"/>
              </a:ext>
            </a:extLst>
          </p:cNvPr>
          <p:cNvSpPr txBox="1">
            <a:spLocks noChangeArrowheads="1"/>
          </p:cNvSpPr>
          <p:nvPr/>
        </p:nvSpPr>
        <p:spPr bwMode="auto">
          <a:xfrm rot="10800000">
            <a:off x="10208573" y="3733801"/>
            <a:ext cx="140615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buFont typeface="Wingdings" panose="05000000000000000000" pitchFamily="2" charset="2"/>
              <a:buChar char="è"/>
            </a:pPr>
            <a:r>
              <a:rPr lang="en-US" altLang="en-US" sz="4400" dirty="0">
                <a:solidFill>
                  <a:srgbClr val="FF0000"/>
                </a:solidFill>
                <a:latin typeface="Arial" panose="020B060402020202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xmlns="" id="{6D1ADC49-420C-41F1-86AC-1C7965E457FF}"/>
              </a:ext>
            </a:extLst>
          </p:cNvPr>
          <p:cNvSpPr txBox="1">
            <a:spLocks noChangeArrowheads="1"/>
          </p:cNvSpPr>
          <p:nvPr/>
        </p:nvSpPr>
        <p:spPr bwMode="auto">
          <a:xfrm>
            <a:off x="609600" y="1905000"/>
            <a:ext cx="10972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000" dirty="0">
                <a:latin typeface="Arial" panose="020B0604020202020204" pitchFamily="34" charset="0"/>
              </a:rPr>
              <a:t>The Gospel of Christ (</a:t>
            </a:r>
            <a:r>
              <a:rPr lang="en-US" altLang="en-US" sz="4000" b="1" dirty="0">
                <a:latin typeface="Arial" panose="020B0604020202020204" pitchFamily="34" charset="0"/>
              </a:rPr>
              <a:t>Mark 1:1</a:t>
            </a:r>
            <a:r>
              <a:rPr lang="en-US" altLang="en-US" sz="4000" dirty="0">
                <a:latin typeface="Arial" panose="020B0604020202020204" pitchFamily="34" charset="0"/>
              </a:rPr>
              <a:t>)</a:t>
            </a:r>
          </a:p>
          <a:p>
            <a:pPr eaLnBrk="1" hangingPunct="1">
              <a:lnSpc>
                <a:spcPct val="120000"/>
              </a:lnSpc>
              <a:buFontTx/>
              <a:buAutoNum type="alphaUcPeriod"/>
            </a:pPr>
            <a:r>
              <a:rPr lang="en-US" altLang="en-US" sz="4000" dirty="0">
                <a:latin typeface="Arial" panose="020B0604020202020204" pitchFamily="34" charset="0"/>
              </a:rPr>
              <a:t>The Gospel of God (</a:t>
            </a:r>
            <a:r>
              <a:rPr lang="en-US" altLang="en-US" sz="4000" b="1" dirty="0">
                <a:latin typeface="Arial" panose="020B0604020202020204" pitchFamily="34" charset="0"/>
              </a:rPr>
              <a:t>1 </a:t>
            </a:r>
            <a:r>
              <a:rPr lang="en-US" altLang="en-US" sz="4000" b="1" dirty="0" err="1">
                <a:latin typeface="Arial" panose="020B0604020202020204" pitchFamily="34" charset="0"/>
              </a:rPr>
              <a:t>Thes</a:t>
            </a:r>
            <a:r>
              <a:rPr lang="en-US" altLang="en-US" sz="4000" b="1" dirty="0">
                <a:latin typeface="Arial" panose="020B0604020202020204" pitchFamily="34" charset="0"/>
              </a:rPr>
              <a:t>. 2:8</a:t>
            </a:r>
            <a:r>
              <a:rPr lang="en-US" altLang="en-US" sz="4000" dirty="0">
                <a:latin typeface="Arial" panose="020B0604020202020204" pitchFamily="34" charset="0"/>
              </a:rPr>
              <a:t>)</a:t>
            </a:r>
          </a:p>
          <a:p>
            <a:pPr eaLnBrk="1" hangingPunct="1">
              <a:lnSpc>
                <a:spcPct val="120000"/>
              </a:lnSpc>
              <a:buFontTx/>
              <a:buAutoNum type="alphaUcPeriod"/>
            </a:pPr>
            <a:r>
              <a:rPr lang="en-US" altLang="en-US" sz="4000" dirty="0">
                <a:latin typeface="Arial" panose="020B0604020202020204" pitchFamily="34" charset="0"/>
              </a:rPr>
              <a:t>The Gospel of Salvation (</a:t>
            </a:r>
            <a:r>
              <a:rPr lang="en-US" altLang="en-US" sz="4000" b="1" dirty="0">
                <a:latin typeface="Arial" panose="020B0604020202020204" pitchFamily="34" charset="0"/>
              </a:rPr>
              <a:t>Eph. 1:13</a:t>
            </a:r>
            <a:r>
              <a:rPr lang="en-US" altLang="en-US" sz="4000" dirty="0">
                <a:latin typeface="Arial" panose="020B0604020202020204" pitchFamily="34" charset="0"/>
              </a:rPr>
              <a:t>)</a:t>
            </a:r>
          </a:p>
          <a:p>
            <a:pPr eaLnBrk="1" hangingPunct="1">
              <a:lnSpc>
                <a:spcPct val="120000"/>
              </a:lnSpc>
              <a:buFontTx/>
              <a:buAutoNum type="alphaUcPeriod"/>
            </a:pPr>
            <a:r>
              <a:rPr lang="en-US" altLang="en-US" sz="4000" dirty="0">
                <a:latin typeface="Arial" panose="020B0604020202020204" pitchFamily="34" charset="0"/>
              </a:rPr>
              <a:t>My Gospel (</a:t>
            </a:r>
            <a:r>
              <a:rPr lang="en-US" altLang="en-US" sz="4000" b="1" dirty="0">
                <a:latin typeface="Arial" panose="020B0604020202020204" pitchFamily="34" charset="0"/>
              </a:rPr>
              <a:t>Rom. 2:16</a:t>
            </a:r>
            <a:r>
              <a:rPr lang="en-US" altLang="en-US" sz="4000" dirty="0">
                <a:latin typeface="Arial" panose="020B0604020202020204" pitchFamily="34" charset="0"/>
              </a:rPr>
              <a:t>)</a:t>
            </a:r>
          </a:p>
        </p:txBody>
      </p:sp>
      <p:sp>
        <p:nvSpPr>
          <p:cNvPr id="96259" name="Text Box 3">
            <a:extLst>
              <a:ext uri="{FF2B5EF4-FFF2-40B4-BE49-F238E27FC236}">
                <a16:creationId xmlns:a16="http://schemas.microsoft.com/office/drawing/2014/main" xmlns="" id="{41CABFB3-C2EF-43B8-A2E0-98C50E853B17}"/>
              </a:ext>
            </a:extLst>
          </p:cNvPr>
          <p:cNvSpPr txBox="1">
            <a:spLocks noChangeArrowheads="1"/>
          </p:cNvSpPr>
          <p:nvPr/>
        </p:nvSpPr>
        <p:spPr bwMode="auto">
          <a:xfrm>
            <a:off x="3108325" y="838200"/>
            <a:ext cx="60531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What Is the Gospel?</a:t>
            </a:r>
          </a:p>
        </p:txBody>
      </p:sp>
      <p:sp>
        <p:nvSpPr>
          <p:cNvPr id="96260" name="Line 4">
            <a:extLst>
              <a:ext uri="{FF2B5EF4-FFF2-40B4-BE49-F238E27FC236}">
                <a16:creationId xmlns:a16="http://schemas.microsoft.com/office/drawing/2014/main" xmlns="" id="{242DBFC6-4B18-4933-A554-103715A97032}"/>
              </a:ext>
            </a:extLst>
          </p:cNvPr>
          <p:cNvSpPr>
            <a:spLocks noChangeShapeType="1"/>
          </p:cNvSpPr>
          <p:nvPr/>
        </p:nvSpPr>
        <p:spPr bwMode="auto">
          <a:xfrm>
            <a:off x="1524000" y="1676400"/>
            <a:ext cx="91440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4" name="Text Box 8">
            <a:extLst>
              <a:ext uri="{FF2B5EF4-FFF2-40B4-BE49-F238E27FC236}">
                <a16:creationId xmlns:a16="http://schemas.microsoft.com/office/drawing/2014/main" xmlns="" id="{7209043C-5D8B-4C7A-8F56-E39A74E49F99}"/>
              </a:ext>
            </a:extLst>
          </p:cNvPr>
          <p:cNvSpPr txBox="1">
            <a:spLocks noChangeArrowheads="1"/>
          </p:cNvSpPr>
          <p:nvPr/>
        </p:nvSpPr>
        <p:spPr bwMode="auto">
          <a:xfrm rot="10800000">
            <a:off x="10645775" y="4190999"/>
            <a:ext cx="9366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è"/>
            </a:pPr>
            <a:r>
              <a:rPr lang="en-US" altLang="en-US" sz="4400" dirty="0">
                <a:solidFill>
                  <a:srgbClr val="FF0000"/>
                </a:solidFill>
                <a:latin typeface="Arial" panose="020B0604020202020204"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028F4EF-A7D5-47F7-99A1-972BD7AABE6F}"/>
              </a:ext>
            </a:extLst>
          </p:cNvPr>
          <p:cNvSpPr txBox="1"/>
          <p:nvPr/>
        </p:nvSpPr>
        <p:spPr>
          <a:xfrm>
            <a:off x="1834462" y="685800"/>
            <a:ext cx="8515857" cy="3785652"/>
          </a:xfrm>
          <a:prstGeom prst="rect">
            <a:avLst/>
          </a:prstGeom>
          <a:noFill/>
        </p:spPr>
        <p:txBody>
          <a:bodyPr wrap="none" rtlCol="0">
            <a:spAutoFit/>
          </a:bodyPr>
          <a:lstStyle/>
          <a:p>
            <a:pPr algn="ctr"/>
            <a:r>
              <a:rPr lang="en-US" sz="6000" dirty="0"/>
              <a:t>This is the Good News!</a:t>
            </a:r>
          </a:p>
          <a:p>
            <a:r>
              <a:rPr lang="en-US" sz="3600" dirty="0"/>
              <a:t>Hear the Word – </a:t>
            </a:r>
            <a:r>
              <a:rPr lang="en-US" sz="3600" b="1" dirty="0"/>
              <a:t>Romans 10: 17</a:t>
            </a:r>
          </a:p>
          <a:p>
            <a:r>
              <a:rPr lang="en-US" sz="3600" dirty="0"/>
              <a:t>Believe the Word – </a:t>
            </a:r>
            <a:r>
              <a:rPr lang="en-US" sz="3600" b="1" dirty="0"/>
              <a:t>John 8:24</a:t>
            </a:r>
            <a:endParaRPr lang="en-US" sz="3600" dirty="0"/>
          </a:p>
          <a:p>
            <a:r>
              <a:rPr lang="en-US" sz="3600" dirty="0"/>
              <a:t>Repent of Your Sins – </a:t>
            </a:r>
            <a:r>
              <a:rPr lang="en-US" sz="3600" b="1" dirty="0"/>
              <a:t>Acts 17:30</a:t>
            </a:r>
            <a:endParaRPr lang="en-US" sz="3600" dirty="0"/>
          </a:p>
          <a:p>
            <a:r>
              <a:rPr lang="en-US" sz="3600" dirty="0"/>
              <a:t>Confess Jesus – </a:t>
            </a:r>
            <a:r>
              <a:rPr lang="en-US" sz="3600" b="1" dirty="0"/>
              <a:t>Romans 10: 9-10</a:t>
            </a:r>
            <a:endParaRPr lang="en-US" sz="3600" dirty="0"/>
          </a:p>
          <a:p>
            <a:r>
              <a:rPr lang="en-US" sz="3600" dirty="0"/>
              <a:t>Baptized for Forgiveness of sins – </a:t>
            </a:r>
            <a:r>
              <a:rPr lang="en-US" sz="3600" b="1" dirty="0"/>
              <a:t>Acts 22:16</a:t>
            </a:r>
            <a:endParaRPr lang="en-US" sz="3600" dirty="0"/>
          </a:p>
        </p:txBody>
      </p:sp>
      <p:graphicFrame>
        <p:nvGraphicFramePr>
          <p:cNvPr id="3" name="Table 2">
            <a:extLst>
              <a:ext uri="{FF2B5EF4-FFF2-40B4-BE49-F238E27FC236}">
                <a16:creationId xmlns:a16="http://schemas.microsoft.com/office/drawing/2014/main" xmlns="" id="{9FED9D6E-926B-4EE8-872A-A54EDA723DC7}"/>
              </a:ext>
            </a:extLst>
          </p:cNvPr>
          <p:cNvGraphicFramePr>
            <a:graphicFrameLocks noGrp="1"/>
          </p:cNvGraphicFramePr>
          <p:nvPr>
            <p:extLst>
              <p:ext uri="{D42A27DB-BD31-4B8C-83A1-F6EECF244321}">
                <p14:modId xmlns:p14="http://schemas.microsoft.com/office/powerpoint/2010/main" val="355083404"/>
              </p:ext>
            </p:extLst>
          </p:nvPr>
        </p:nvGraphicFramePr>
        <p:xfrm>
          <a:off x="-3610" y="6781800"/>
          <a:ext cx="12191999" cy="1554480"/>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xmlns="" val="1971966560"/>
                    </a:ext>
                  </a:extLst>
                </a:gridCol>
                <a:gridCol w="1394691">
                  <a:extLst>
                    <a:ext uri="{9D8B030D-6E8A-4147-A177-3AD203B41FA5}">
                      <a16:colId xmlns:a16="http://schemas.microsoft.com/office/drawing/2014/main" xmlns="" val="1975709594"/>
                    </a:ext>
                  </a:extLst>
                </a:gridCol>
                <a:gridCol w="7823199">
                  <a:extLst>
                    <a:ext uri="{9D8B030D-6E8A-4147-A177-3AD203B41FA5}">
                      <a16:colId xmlns:a16="http://schemas.microsoft.com/office/drawing/2014/main" xmlns="" val="1874884158"/>
                    </a:ext>
                  </a:extLst>
                </a:gridCol>
              </a:tblGrid>
              <a:tr h="127000">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h="50800" prst="divot"/>
                      <a:lightRig rig="flood" dir="t"/>
                    </a:cell3D>
                  </a:tcPr>
                </a:tc>
                <a:tc>
                  <a:txBody>
                    <a:bodyPr/>
                    <a:lstStyle/>
                    <a:p>
                      <a:pPr algn="ctr"/>
                      <a:r>
                        <a:rPr lang="en-US" sz="2800" dirty="0">
                          <a:effectLst>
                            <a:outerShdw blurRad="38100" dist="38100" dir="2700000" algn="tl">
                              <a:srgbClr val="000000">
                                <a:alpha val="43137"/>
                              </a:srgbClr>
                            </a:outerShdw>
                          </a:effectLst>
                        </a:rPr>
                        <a:t>8</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h="50800" prst="divot"/>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You Washed in the Blood</a:t>
                      </a:r>
                    </a:p>
                  </a:txBody>
                  <a:tcPr>
                    <a:cell3D prstMaterial="dkEdge">
                      <a:bevel h="50800" prst="divot"/>
                      <a:lightRig rig="flood" dir="t"/>
                    </a:cell3D>
                  </a:tcPr>
                </a:tc>
                <a:extLst>
                  <a:ext uri="{0D108BD9-81ED-4DB2-BD59-A6C34878D82A}">
                    <a16:rowId xmlns:a16="http://schemas.microsoft.com/office/drawing/2014/main" xmlns="" val="1445669804"/>
                  </a:ext>
                </a:extLst>
              </a:tr>
              <a:tr h="362373">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h="50800" prst="divot"/>
                      <a:lightRig rig="flood" dir="t"/>
                    </a:cell3D>
                  </a:tcPr>
                </a:tc>
                <a:tc>
                  <a:txBody>
                    <a:bodyPr/>
                    <a:lstStyle/>
                    <a:p>
                      <a:pPr algn="ctr"/>
                      <a:r>
                        <a:rPr lang="en-US" sz="2800" dirty="0">
                          <a:effectLst>
                            <a:outerShdw blurRad="38100" dist="38100" dir="2700000" algn="tl">
                              <a:srgbClr val="000000">
                                <a:alpha val="43137"/>
                              </a:srgbClr>
                            </a:outerShdw>
                          </a:effectLst>
                        </a:rPr>
                        <a:t>641</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h="50800" prst="divot"/>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No One Stands Alone</a:t>
                      </a:r>
                    </a:p>
                  </a:txBody>
                  <a:tcPr>
                    <a:cell3D prstMaterial="dkEdge">
                      <a:bevel h="50800" prst="divot"/>
                      <a:lightRig rig="flood" dir="t"/>
                    </a:cell3D>
                  </a:tcPr>
                </a:tc>
                <a:extLst>
                  <a:ext uri="{0D108BD9-81ED-4DB2-BD59-A6C34878D82A}">
                    <a16:rowId xmlns:a16="http://schemas.microsoft.com/office/drawing/2014/main" xmlns="" val="368706665"/>
                  </a:ext>
                </a:extLst>
              </a:tr>
              <a:tr h="362373">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h="50800" prst="divot"/>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h="50800" prst="divot"/>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h="50800" prst="divot"/>
                      <a:lightRig rig="flood" dir="t"/>
                    </a:cell3D>
                  </a:tcPr>
                </a:tc>
                <a:extLst>
                  <a:ext uri="{0D108BD9-81ED-4DB2-BD59-A6C34878D82A}">
                    <a16:rowId xmlns:a16="http://schemas.microsoft.com/office/drawing/2014/main" xmlns="" val="1299940329"/>
                  </a:ext>
                </a:extLst>
              </a:tr>
            </a:tbl>
          </a:graphicData>
        </a:graphic>
      </p:graphicFrame>
    </p:spTree>
    <p:extLst>
      <p:ext uri="{BB962C8B-B14F-4D97-AF65-F5344CB8AC3E}">
        <p14:creationId xmlns:p14="http://schemas.microsoft.com/office/powerpoint/2010/main" val="165451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out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out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out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out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out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D:\1993\02FEB93\BIBLE4.TIF">
            <a:extLst>
              <a:ext uri="{FF2B5EF4-FFF2-40B4-BE49-F238E27FC236}">
                <a16:creationId xmlns:a16="http://schemas.microsoft.com/office/drawing/2014/main" xmlns="" id="{8798E135-F410-4ACA-A79B-14E594B12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1069976"/>
            <a:ext cx="2119313" cy="3349625"/>
          </a:xfrm>
          <a:prstGeom prst="rect">
            <a:avLst/>
          </a:prstGeom>
          <a:noFill/>
          <a:extLst>
            <a:ext uri="{909E8E84-426E-40DD-AFC4-6F175D3DCCD1}">
              <a14:hiddenFill xmlns:a14="http://schemas.microsoft.com/office/drawing/2010/main">
                <a:solidFill>
                  <a:srgbClr val="FFFFFF"/>
                </a:solidFill>
              </a14:hiddenFill>
            </a:ext>
          </a:extLst>
        </p:spPr>
      </p:pic>
      <p:sp>
        <p:nvSpPr>
          <p:cNvPr id="90119" name="WordArt 7">
            <a:extLst>
              <a:ext uri="{FF2B5EF4-FFF2-40B4-BE49-F238E27FC236}">
                <a16:creationId xmlns:a16="http://schemas.microsoft.com/office/drawing/2014/main" xmlns="" id="{A56D1234-D568-489F-871E-7293A34E5652}"/>
              </a:ext>
            </a:extLst>
          </p:cNvPr>
          <p:cNvSpPr>
            <a:spLocks noChangeArrowheads="1" noChangeShapeType="1" noTextEdit="1"/>
          </p:cNvSpPr>
          <p:nvPr/>
        </p:nvSpPr>
        <p:spPr bwMode="auto">
          <a:xfrm>
            <a:off x="2057400" y="4176714"/>
            <a:ext cx="8343900" cy="1614487"/>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a:r>
              <a:rPr lang="en-US" sz="6000" kern="10" dirty="0">
                <a:ln w="9525">
                  <a:solidFill>
                    <a:srgbClr val="000000"/>
                  </a:solidFill>
                  <a:round/>
                  <a:headEnd/>
                  <a:tailEnd/>
                </a:ln>
                <a:solidFill>
                  <a:srgbClr val="000000"/>
                </a:solidFill>
                <a:latin typeface="Arial Black" panose="020B0A04020102020204" pitchFamily="34" charset="0"/>
              </a:rPr>
              <a:t>What Is the Gospel?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xmlns="" id="{D95FC40B-A58D-40EC-B649-0A92C2AB4FA6}"/>
              </a:ext>
            </a:extLst>
          </p:cNvPr>
          <p:cNvSpPr txBox="1">
            <a:spLocks noChangeArrowheads="1"/>
          </p:cNvSpPr>
          <p:nvPr/>
        </p:nvSpPr>
        <p:spPr bwMode="auto">
          <a:xfrm>
            <a:off x="457200" y="1372850"/>
            <a:ext cx="11277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000" dirty="0">
                <a:latin typeface="Arial" panose="020B0604020202020204" pitchFamily="34" charset="0"/>
              </a:rPr>
              <a:t>“Gospel” is a common word – recognized religious term, associated with Christianity</a:t>
            </a:r>
          </a:p>
        </p:txBody>
      </p:sp>
      <p:sp>
        <p:nvSpPr>
          <p:cNvPr id="91139" name="Text Box 3">
            <a:extLst>
              <a:ext uri="{FF2B5EF4-FFF2-40B4-BE49-F238E27FC236}">
                <a16:creationId xmlns:a16="http://schemas.microsoft.com/office/drawing/2014/main" xmlns="" id="{88641D04-9A9F-47E6-ABCA-49E171DC2B2C}"/>
              </a:ext>
            </a:extLst>
          </p:cNvPr>
          <p:cNvSpPr txBox="1">
            <a:spLocks noChangeArrowheads="1"/>
          </p:cNvSpPr>
          <p:nvPr/>
        </p:nvSpPr>
        <p:spPr bwMode="auto">
          <a:xfrm>
            <a:off x="1143000" y="2914233"/>
            <a:ext cx="10439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LcPeriod"/>
            </a:pPr>
            <a:r>
              <a:rPr lang="en-US" altLang="en-US" sz="4000" dirty="0">
                <a:latin typeface="Arial" panose="020B0604020202020204" pitchFamily="34" charset="0"/>
              </a:rPr>
              <a:t>Familiarity does not mean understanding</a:t>
            </a:r>
          </a:p>
          <a:p>
            <a:pPr eaLnBrk="1" hangingPunct="1">
              <a:buFontTx/>
              <a:buAutoNum type="alphaLcPeriod"/>
            </a:pPr>
            <a:r>
              <a:rPr lang="en-US" altLang="en-US" sz="4000" dirty="0">
                <a:latin typeface="Arial" panose="020B0604020202020204" pitchFamily="34" charset="0"/>
              </a:rPr>
              <a:t>“Gospel” = good news, glad tidings</a:t>
            </a:r>
          </a:p>
          <a:p>
            <a:pPr eaLnBrk="1" hangingPunct="1">
              <a:buFontTx/>
              <a:buAutoNum type="alphaLcPeriod"/>
            </a:pPr>
            <a:r>
              <a:rPr lang="en-US" altLang="en-US" sz="4000" dirty="0">
                <a:latin typeface="Arial" panose="020B0604020202020204" pitchFamily="34" charset="0"/>
              </a:rPr>
              <a:t>Do you associate joy and happiness with the Gospel?</a:t>
            </a:r>
          </a:p>
        </p:txBody>
      </p:sp>
      <p:sp>
        <p:nvSpPr>
          <p:cNvPr id="91140" name="Text Box 4">
            <a:extLst>
              <a:ext uri="{FF2B5EF4-FFF2-40B4-BE49-F238E27FC236}">
                <a16:creationId xmlns:a16="http://schemas.microsoft.com/office/drawing/2014/main" xmlns="" id="{4B34ADB1-5B47-4181-AA7B-F6B45CBE89BA}"/>
              </a:ext>
            </a:extLst>
          </p:cNvPr>
          <p:cNvSpPr txBox="1">
            <a:spLocks noChangeArrowheads="1"/>
          </p:cNvSpPr>
          <p:nvPr/>
        </p:nvSpPr>
        <p:spPr bwMode="auto">
          <a:xfrm>
            <a:off x="4580322" y="678359"/>
            <a:ext cx="3039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xmlns="" id="{E7EE5036-9D11-4A85-A459-4C7237C52F31}"/>
              </a:ext>
            </a:extLst>
          </p:cNvPr>
          <p:cNvSpPr txBox="1">
            <a:spLocks noChangeArrowheads="1"/>
          </p:cNvSpPr>
          <p:nvPr/>
        </p:nvSpPr>
        <p:spPr bwMode="auto">
          <a:xfrm>
            <a:off x="609600" y="21055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en-US" altLang="en-US" sz="4000" dirty="0">
                <a:latin typeface="Arial" panose="020B0604020202020204" pitchFamily="34" charset="0"/>
              </a:rPr>
              <a:t>This lesson:  study the biblical use of the word “gospel”</a:t>
            </a:r>
          </a:p>
        </p:txBody>
      </p:sp>
      <p:sp>
        <p:nvSpPr>
          <p:cNvPr id="92163" name="Text Box 3">
            <a:extLst>
              <a:ext uri="{FF2B5EF4-FFF2-40B4-BE49-F238E27FC236}">
                <a16:creationId xmlns:a16="http://schemas.microsoft.com/office/drawing/2014/main" xmlns="" id="{84A8855D-A8BB-4117-97B4-E43E42B6E6CB}"/>
              </a:ext>
            </a:extLst>
          </p:cNvPr>
          <p:cNvSpPr txBox="1">
            <a:spLocks noChangeArrowheads="1"/>
          </p:cNvSpPr>
          <p:nvPr/>
        </p:nvSpPr>
        <p:spPr bwMode="auto">
          <a:xfrm>
            <a:off x="1066800" y="3505200"/>
            <a:ext cx="10515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lphaLcPeriod"/>
            </a:pPr>
            <a:r>
              <a:rPr lang="en-US" altLang="en-US" sz="4000" dirty="0">
                <a:latin typeface="Arial" panose="020B0604020202020204" pitchFamily="34" charset="0"/>
              </a:rPr>
              <a:t>The study will involve noticing the phrases in which the word “gospel” appears</a:t>
            </a:r>
          </a:p>
        </p:txBody>
      </p:sp>
      <p:sp>
        <p:nvSpPr>
          <p:cNvPr id="92164" name="Text Box 4">
            <a:extLst>
              <a:ext uri="{FF2B5EF4-FFF2-40B4-BE49-F238E27FC236}">
                <a16:creationId xmlns:a16="http://schemas.microsoft.com/office/drawing/2014/main" xmlns="" id="{37EA1CB4-D3B6-4EE5-90B6-E5D7CB6E4813}"/>
              </a:ext>
            </a:extLst>
          </p:cNvPr>
          <p:cNvSpPr txBox="1">
            <a:spLocks noChangeArrowheads="1"/>
          </p:cNvSpPr>
          <p:nvPr/>
        </p:nvSpPr>
        <p:spPr bwMode="auto">
          <a:xfrm>
            <a:off x="4580322" y="754559"/>
            <a:ext cx="30396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xmlns="" id="{96D9E650-01EE-4FDB-8EEE-33DCE2D232D5}"/>
              </a:ext>
            </a:extLst>
          </p:cNvPr>
          <p:cNvSpPr txBox="1">
            <a:spLocks noChangeArrowheads="1"/>
          </p:cNvSpPr>
          <p:nvPr/>
        </p:nvSpPr>
        <p:spPr bwMode="auto">
          <a:xfrm>
            <a:off x="609600" y="1600200"/>
            <a:ext cx="11049000" cy="76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Tx/>
              <a:buAutoNum type="alphaUcPeriod"/>
            </a:pPr>
            <a:r>
              <a:rPr lang="en-US" altLang="en-US" sz="4000" dirty="0">
                <a:latin typeface="Arial" panose="020B0604020202020204" pitchFamily="34" charset="0"/>
              </a:rPr>
              <a:t>The Gospel of Christ (</a:t>
            </a:r>
            <a:r>
              <a:rPr lang="en-US" altLang="en-US" sz="4000" b="1" dirty="0">
                <a:latin typeface="Arial" panose="020B0604020202020204" pitchFamily="34" charset="0"/>
              </a:rPr>
              <a:t>Mark 1:1</a:t>
            </a:r>
            <a:r>
              <a:rPr lang="en-US" altLang="en-US" sz="4000" dirty="0">
                <a:latin typeface="Arial" panose="020B0604020202020204" pitchFamily="34" charset="0"/>
              </a:rPr>
              <a:t>)</a:t>
            </a:r>
          </a:p>
        </p:txBody>
      </p:sp>
      <p:sp>
        <p:nvSpPr>
          <p:cNvPr id="93187" name="Text Box 3">
            <a:extLst>
              <a:ext uri="{FF2B5EF4-FFF2-40B4-BE49-F238E27FC236}">
                <a16:creationId xmlns:a16="http://schemas.microsoft.com/office/drawing/2014/main" xmlns="" id="{9C294DF9-6DD5-43A8-96C0-33787CA1935E}"/>
              </a:ext>
            </a:extLst>
          </p:cNvPr>
          <p:cNvSpPr txBox="1">
            <a:spLocks noChangeArrowheads="1"/>
          </p:cNvSpPr>
          <p:nvPr/>
        </p:nvSpPr>
        <p:spPr bwMode="auto">
          <a:xfrm>
            <a:off x="3108325" y="25401"/>
            <a:ext cx="60531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800" dirty="0"/>
              <a:t>What Is the Gospel?</a:t>
            </a:r>
          </a:p>
        </p:txBody>
      </p:sp>
      <p:sp>
        <p:nvSpPr>
          <p:cNvPr id="93188" name="Line 4">
            <a:extLst>
              <a:ext uri="{FF2B5EF4-FFF2-40B4-BE49-F238E27FC236}">
                <a16:creationId xmlns:a16="http://schemas.microsoft.com/office/drawing/2014/main" xmlns="" id="{386FF80B-165D-4DD6-9D21-2536C9752B40}"/>
              </a:ext>
            </a:extLst>
          </p:cNvPr>
          <p:cNvSpPr>
            <a:spLocks noChangeShapeType="1"/>
          </p:cNvSpPr>
          <p:nvPr/>
        </p:nvSpPr>
        <p:spPr bwMode="auto">
          <a:xfrm>
            <a:off x="1524000" y="914400"/>
            <a:ext cx="9144000"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 name="Text Box 6">
            <a:extLst>
              <a:ext uri="{FF2B5EF4-FFF2-40B4-BE49-F238E27FC236}">
                <a16:creationId xmlns:a16="http://schemas.microsoft.com/office/drawing/2014/main" xmlns="" id="{357A1545-FBDA-4319-A685-1755794DEF33}"/>
              </a:ext>
            </a:extLst>
          </p:cNvPr>
          <p:cNvSpPr txBox="1">
            <a:spLocks noChangeArrowheads="1"/>
          </p:cNvSpPr>
          <p:nvPr/>
        </p:nvSpPr>
        <p:spPr bwMode="auto">
          <a:xfrm rot="10800000">
            <a:off x="10896599" y="16002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è"/>
            </a:pPr>
            <a:r>
              <a:rPr lang="en-US" altLang="en-US" sz="4400" dirty="0">
                <a:solidFill>
                  <a:srgbClr val="FF0000"/>
                </a:solidFill>
                <a:latin typeface="Arial" panose="020B060402020202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descr="C:\Documents and Settings\Owner\Application Data\Microsoft\Media Catalog\Downloaded Clips\cl0\DD01077_.wmf">
            <a:extLst>
              <a:ext uri="{FF2B5EF4-FFF2-40B4-BE49-F238E27FC236}">
                <a16:creationId xmlns:a16="http://schemas.microsoft.com/office/drawing/2014/main" xmlns="" id="{D51ABC6E-292A-4309-BEC8-6099A4CF5F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09600"/>
            <a:ext cx="5562600" cy="990600"/>
          </a:xfrm>
          <a:prstGeom prst="rect">
            <a:avLst/>
          </a:prstGeom>
          <a:noFill/>
          <a:extLst>
            <a:ext uri="{909E8E84-426E-40DD-AFC4-6F175D3DCCD1}">
              <a14:hiddenFill xmlns:a14="http://schemas.microsoft.com/office/drawing/2010/main">
                <a:solidFill>
                  <a:srgbClr val="FFFFFF"/>
                </a:solidFill>
              </a14:hiddenFill>
            </a:ext>
          </a:extLst>
        </p:spPr>
      </p:pic>
      <p:sp>
        <p:nvSpPr>
          <p:cNvPr id="97282" name="Text Box 2">
            <a:extLst>
              <a:ext uri="{FF2B5EF4-FFF2-40B4-BE49-F238E27FC236}">
                <a16:creationId xmlns:a16="http://schemas.microsoft.com/office/drawing/2014/main" xmlns="" id="{F07E10CB-6172-4FA7-A8CA-C5890BBB2397}"/>
              </a:ext>
            </a:extLst>
          </p:cNvPr>
          <p:cNvSpPr txBox="1">
            <a:spLocks noChangeArrowheads="1"/>
          </p:cNvSpPr>
          <p:nvPr/>
        </p:nvSpPr>
        <p:spPr bwMode="auto">
          <a:xfrm>
            <a:off x="4255256" y="678359"/>
            <a:ext cx="382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Gospel of Christ</a:t>
            </a:r>
          </a:p>
        </p:txBody>
      </p:sp>
      <p:sp>
        <p:nvSpPr>
          <p:cNvPr id="97283" name="Text Box 3">
            <a:extLst>
              <a:ext uri="{FF2B5EF4-FFF2-40B4-BE49-F238E27FC236}">
                <a16:creationId xmlns:a16="http://schemas.microsoft.com/office/drawing/2014/main" xmlns="" id="{15890A40-FC02-437B-AA81-0179CCFFD740}"/>
              </a:ext>
            </a:extLst>
          </p:cNvPr>
          <p:cNvSpPr txBox="1">
            <a:spLocks noChangeArrowheads="1"/>
          </p:cNvSpPr>
          <p:nvPr/>
        </p:nvSpPr>
        <p:spPr bwMode="auto">
          <a:xfrm>
            <a:off x="609600" y="1525250"/>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Phrase comes into use after Jesus death and resurrection</a:t>
            </a:r>
          </a:p>
        </p:txBody>
      </p:sp>
      <p:sp>
        <p:nvSpPr>
          <p:cNvPr id="97284" name="Text Box 4">
            <a:extLst>
              <a:ext uri="{FF2B5EF4-FFF2-40B4-BE49-F238E27FC236}">
                <a16:creationId xmlns:a16="http://schemas.microsoft.com/office/drawing/2014/main" xmlns="" id="{675DBF6F-7C10-4AB3-A314-0E70940AC1B2}"/>
              </a:ext>
            </a:extLst>
          </p:cNvPr>
          <p:cNvSpPr txBox="1">
            <a:spLocks noChangeArrowheads="1"/>
          </p:cNvSpPr>
          <p:nvPr/>
        </p:nvSpPr>
        <p:spPr bwMode="auto">
          <a:xfrm>
            <a:off x="1066800" y="2846725"/>
            <a:ext cx="10515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Christ’s earthly work was necessary before for there to be a Gospel (</a:t>
            </a:r>
            <a:r>
              <a:rPr lang="en-US" altLang="en-US" sz="4000" b="1" dirty="0">
                <a:latin typeface="Arial" panose="020B0604020202020204" pitchFamily="34" charset="0"/>
              </a:rPr>
              <a:t>Lk. 24:44-49</a:t>
            </a:r>
            <a:r>
              <a:rPr lang="en-US" altLang="en-US" sz="4000" dirty="0">
                <a:latin typeface="Arial" panose="020B0604020202020204" pitchFamily="34" charset="0"/>
              </a:rPr>
              <a:t>)</a:t>
            </a:r>
          </a:p>
          <a:p>
            <a:pPr eaLnBrk="1" hangingPunct="1">
              <a:buFontTx/>
              <a:buChar char="•"/>
            </a:pPr>
            <a:r>
              <a:rPr lang="en-US" altLang="en-US" sz="4000" dirty="0">
                <a:latin typeface="Arial" panose="020B0604020202020204" pitchFamily="34" charset="0"/>
              </a:rPr>
              <a:t>Without Jesus, there is no Gospel (</a:t>
            </a:r>
            <a:r>
              <a:rPr lang="en-US" altLang="en-US" sz="4000" b="1" dirty="0">
                <a:latin typeface="Arial" panose="020B0604020202020204" pitchFamily="34" charset="0"/>
              </a:rPr>
              <a:t>John 6:67-68; Acts 4:12</a:t>
            </a:r>
            <a:r>
              <a:rPr lang="en-US" altLang="en-US" sz="4000" dirty="0">
                <a:latin typeface="Arial" panose="020B0604020202020204" pitchFamily="3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14" name="Picture 10" descr="C:\Documents and Settings\Owner\Application Data\Microsoft\Media Catalog\Downloaded Clips\cl0\DD01077_.wmf">
            <a:extLst>
              <a:ext uri="{FF2B5EF4-FFF2-40B4-BE49-F238E27FC236}">
                <a16:creationId xmlns:a16="http://schemas.microsoft.com/office/drawing/2014/main" xmlns="" id="{718B35E3-7577-417C-AF85-7705D28FA6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09600"/>
            <a:ext cx="5562600" cy="990600"/>
          </a:xfrm>
          <a:prstGeom prst="rect">
            <a:avLst/>
          </a:prstGeom>
          <a:noFill/>
          <a:extLst>
            <a:ext uri="{909E8E84-426E-40DD-AFC4-6F175D3DCCD1}">
              <a14:hiddenFill xmlns:a14="http://schemas.microsoft.com/office/drawing/2010/main">
                <a:solidFill>
                  <a:srgbClr val="FFFFFF"/>
                </a:solidFill>
              </a14:hiddenFill>
            </a:ext>
          </a:extLst>
        </p:spPr>
      </p:pic>
      <p:sp>
        <p:nvSpPr>
          <p:cNvPr id="98307" name="Text Box 3">
            <a:extLst>
              <a:ext uri="{FF2B5EF4-FFF2-40B4-BE49-F238E27FC236}">
                <a16:creationId xmlns:a16="http://schemas.microsoft.com/office/drawing/2014/main" xmlns="" id="{4470EA30-0605-40E9-8AA8-486A90430DC1}"/>
              </a:ext>
            </a:extLst>
          </p:cNvPr>
          <p:cNvSpPr txBox="1">
            <a:spLocks noChangeArrowheads="1"/>
          </p:cNvSpPr>
          <p:nvPr/>
        </p:nvSpPr>
        <p:spPr bwMode="auto">
          <a:xfrm>
            <a:off x="609601" y="1753850"/>
            <a:ext cx="1097279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Called “Gospel </a:t>
            </a:r>
            <a:r>
              <a:rPr lang="en-US" altLang="en-US" sz="4000" u="sng" dirty="0">
                <a:latin typeface="Arial" panose="020B0604020202020204" pitchFamily="34" charset="0"/>
              </a:rPr>
              <a:t>of Christ</a:t>
            </a:r>
            <a:r>
              <a:rPr lang="en-US" altLang="en-US" sz="4000" dirty="0">
                <a:latin typeface="Arial" panose="020B0604020202020204" pitchFamily="34" charset="0"/>
              </a:rPr>
              <a:t>” because Jesus is the author and subject of this message</a:t>
            </a:r>
          </a:p>
        </p:txBody>
      </p:sp>
      <p:sp>
        <p:nvSpPr>
          <p:cNvPr id="98309" name="Text Box 5">
            <a:extLst>
              <a:ext uri="{FF2B5EF4-FFF2-40B4-BE49-F238E27FC236}">
                <a16:creationId xmlns:a16="http://schemas.microsoft.com/office/drawing/2014/main" xmlns="" id="{E52EF42D-2027-4C13-80CC-570DEE4BB270}"/>
              </a:ext>
            </a:extLst>
          </p:cNvPr>
          <p:cNvSpPr txBox="1">
            <a:spLocks noChangeArrowheads="1"/>
          </p:cNvSpPr>
          <p:nvPr/>
        </p:nvSpPr>
        <p:spPr bwMode="auto">
          <a:xfrm>
            <a:off x="990600" y="3124201"/>
            <a:ext cx="105917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Good news because the story of Hs life and death are true, not myth nor fiction</a:t>
            </a:r>
          </a:p>
          <a:p>
            <a:pPr eaLnBrk="1" hangingPunct="1">
              <a:buFontTx/>
              <a:buChar char="•"/>
            </a:pPr>
            <a:r>
              <a:rPr lang="en-US" altLang="en-US" sz="4000" dirty="0">
                <a:latin typeface="Arial" panose="020B0604020202020204" pitchFamily="34" charset="0"/>
              </a:rPr>
              <a:t>God entering world to live and die for us (</a:t>
            </a:r>
            <a:r>
              <a:rPr lang="en-US" altLang="en-US" sz="4000" b="1" dirty="0">
                <a:latin typeface="Arial" panose="020B0604020202020204" pitchFamily="34" charset="0"/>
              </a:rPr>
              <a:t>Matt. 1:20-23</a:t>
            </a:r>
            <a:r>
              <a:rPr lang="en-US" altLang="en-US" sz="4000" dirty="0">
                <a:latin typeface="Arial" panose="020B0604020202020204" pitchFamily="34" charset="0"/>
              </a:rPr>
              <a:t>)</a:t>
            </a:r>
          </a:p>
        </p:txBody>
      </p:sp>
      <p:sp>
        <p:nvSpPr>
          <p:cNvPr id="98313" name="Text Box 9">
            <a:extLst>
              <a:ext uri="{FF2B5EF4-FFF2-40B4-BE49-F238E27FC236}">
                <a16:creationId xmlns:a16="http://schemas.microsoft.com/office/drawing/2014/main" xmlns="" id="{ABE20AE7-6710-4599-B761-66F5A64484C0}"/>
              </a:ext>
            </a:extLst>
          </p:cNvPr>
          <p:cNvSpPr txBox="1">
            <a:spLocks noChangeArrowheads="1"/>
          </p:cNvSpPr>
          <p:nvPr/>
        </p:nvSpPr>
        <p:spPr bwMode="auto">
          <a:xfrm>
            <a:off x="4179056" y="678359"/>
            <a:ext cx="382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Gospel of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xmlns="" id="{2E2005D2-4207-4CAA-940C-92EB30736EFE}"/>
              </a:ext>
            </a:extLst>
          </p:cNvPr>
          <p:cNvSpPr txBox="1">
            <a:spLocks noChangeArrowheads="1"/>
          </p:cNvSpPr>
          <p:nvPr/>
        </p:nvSpPr>
        <p:spPr bwMode="auto">
          <a:xfrm>
            <a:off x="609601" y="1876961"/>
            <a:ext cx="1097279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True needs of the world are fulfilled in the Gospel</a:t>
            </a:r>
          </a:p>
        </p:txBody>
      </p:sp>
      <p:sp>
        <p:nvSpPr>
          <p:cNvPr id="99331" name="Text Box 3">
            <a:extLst>
              <a:ext uri="{FF2B5EF4-FFF2-40B4-BE49-F238E27FC236}">
                <a16:creationId xmlns:a16="http://schemas.microsoft.com/office/drawing/2014/main" xmlns="" id="{DC345A22-93D7-4213-BF13-2E46DE14F870}"/>
              </a:ext>
            </a:extLst>
          </p:cNvPr>
          <p:cNvSpPr txBox="1">
            <a:spLocks noChangeArrowheads="1"/>
          </p:cNvSpPr>
          <p:nvPr/>
        </p:nvSpPr>
        <p:spPr bwMode="auto">
          <a:xfrm>
            <a:off x="838200" y="3236655"/>
            <a:ext cx="107441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Peace and gladness of the soul (</a:t>
            </a:r>
            <a:r>
              <a:rPr lang="en-US" altLang="en-US" sz="4000" b="1" dirty="0">
                <a:latin typeface="Arial" panose="020B0604020202020204" pitchFamily="34" charset="0"/>
              </a:rPr>
              <a:t>Col. 3:15</a:t>
            </a:r>
            <a:r>
              <a:rPr lang="en-US" altLang="en-US" sz="4000" dirty="0">
                <a:latin typeface="Arial" panose="020B0604020202020204" pitchFamily="34" charset="0"/>
              </a:rPr>
              <a:t>)</a:t>
            </a:r>
          </a:p>
          <a:p>
            <a:pPr eaLnBrk="1" hangingPunct="1">
              <a:buFontTx/>
              <a:buChar char="•"/>
            </a:pPr>
            <a:r>
              <a:rPr lang="en-US" altLang="en-US" sz="4000" dirty="0">
                <a:latin typeface="Arial" panose="020B0604020202020204" pitchFamily="34" charset="0"/>
              </a:rPr>
              <a:t>Understanding of life and eternity (</a:t>
            </a:r>
            <a:r>
              <a:rPr lang="en-US" altLang="en-US" sz="4000" b="1" dirty="0">
                <a:latin typeface="Arial" panose="020B0604020202020204" pitchFamily="34" charset="0"/>
              </a:rPr>
              <a:t>John 1:4</a:t>
            </a:r>
            <a:r>
              <a:rPr lang="en-US" altLang="en-US" sz="4000" dirty="0">
                <a:latin typeface="Arial" panose="020B0604020202020204" pitchFamily="34" charset="0"/>
              </a:rPr>
              <a:t>)</a:t>
            </a:r>
          </a:p>
          <a:p>
            <a:pPr eaLnBrk="1" hangingPunct="1">
              <a:buFontTx/>
              <a:buChar char="•"/>
            </a:pPr>
            <a:r>
              <a:rPr lang="en-US" altLang="en-US" sz="4000" dirty="0">
                <a:latin typeface="Arial" panose="020B0604020202020204" pitchFamily="34" charset="0"/>
              </a:rPr>
              <a:t>Cleansing of the conscience (</a:t>
            </a:r>
            <a:r>
              <a:rPr lang="en-US" altLang="en-US" sz="4000" b="1" dirty="0">
                <a:latin typeface="Arial" panose="020B0604020202020204" pitchFamily="34" charset="0"/>
              </a:rPr>
              <a:t>Isa. 53:4-6; 1 Pet. 3:21</a:t>
            </a:r>
            <a:r>
              <a:rPr lang="en-US" altLang="en-US" sz="4000" dirty="0">
                <a:latin typeface="Arial" panose="020B0604020202020204" pitchFamily="34" charset="0"/>
              </a:rPr>
              <a:t>)</a:t>
            </a:r>
          </a:p>
        </p:txBody>
      </p:sp>
      <p:sp>
        <p:nvSpPr>
          <p:cNvPr id="99332" name="Text Box 4">
            <a:extLst>
              <a:ext uri="{FF2B5EF4-FFF2-40B4-BE49-F238E27FC236}">
                <a16:creationId xmlns:a16="http://schemas.microsoft.com/office/drawing/2014/main" xmlns="" id="{9FEF1223-668C-41D0-A8C9-E3AF755B1B6E}"/>
              </a:ext>
            </a:extLst>
          </p:cNvPr>
          <p:cNvSpPr txBox="1">
            <a:spLocks noChangeArrowheads="1"/>
          </p:cNvSpPr>
          <p:nvPr/>
        </p:nvSpPr>
        <p:spPr bwMode="auto">
          <a:xfrm>
            <a:off x="4179056" y="762000"/>
            <a:ext cx="382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Gospel of Christ</a:t>
            </a:r>
          </a:p>
        </p:txBody>
      </p:sp>
      <p:pic>
        <p:nvPicPr>
          <p:cNvPr id="99333" name="Picture 5" descr="C:\Documents and Settings\Owner\Application Data\Microsoft\Media Catalog\Downloaded Clips\cl0\DD01077_.wmf">
            <a:extLst>
              <a:ext uri="{FF2B5EF4-FFF2-40B4-BE49-F238E27FC236}">
                <a16:creationId xmlns:a16="http://schemas.microsoft.com/office/drawing/2014/main" xmlns="" id="{D3C7A3A0-FB18-43B3-8C50-940FF78AA4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85800"/>
            <a:ext cx="5562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9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xmlns="" id="{9433D326-43F8-4F5C-AA6A-0882260C29C8}"/>
              </a:ext>
            </a:extLst>
          </p:cNvPr>
          <p:cNvSpPr txBox="1">
            <a:spLocks noChangeArrowheads="1"/>
          </p:cNvSpPr>
          <p:nvPr/>
        </p:nvSpPr>
        <p:spPr bwMode="auto">
          <a:xfrm>
            <a:off x="609600" y="17245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True needs of the world are fulfilled in the Gospel</a:t>
            </a:r>
            <a:endParaRPr lang="en-US" altLang="en-US" sz="4000" dirty="0">
              <a:solidFill>
                <a:srgbClr val="CC0000"/>
              </a:solidFill>
              <a:latin typeface="Arial" panose="020B0604020202020204" pitchFamily="34" charset="0"/>
            </a:endParaRPr>
          </a:p>
        </p:txBody>
      </p:sp>
      <p:sp>
        <p:nvSpPr>
          <p:cNvPr id="100355" name="Text Box 3">
            <a:extLst>
              <a:ext uri="{FF2B5EF4-FFF2-40B4-BE49-F238E27FC236}">
                <a16:creationId xmlns:a16="http://schemas.microsoft.com/office/drawing/2014/main" xmlns="" id="{0F3E3F2E-1D7C-49D9-85A3-A7F3A2F28963}"/>
              </a:ext>
            </a:extLst>
          </p:cNvPr>
          <p:cNvSpPr txBox="1">
            <a:spLocks noChangeArrowheads="1"/>
          </p:cNvSpPr>
          <p:nvPr/>
        </p:nvSpPr>
        <p:spPr bwMode="auto">
          <a:xfrm>
            <a:off x="1066800" y="3002101"/>
            <a:ext cx="1051559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dirty="0">
                <a:latin typeface="Arial" panose="020B0604020202020204" pitchFamily="34" charset="0"/>
              </a:rPr>
              <a:t>Hope for life after death (</a:t>
            </a:r>
            <a:r>
              <a:rPr lang="en-US" altLang="en-US" sz="4000" b="1" dirty="0">
                <a:latin typeface="Arial" panose="020B0604020202020204" pitchFamily="34" charset="0"/>
              </a:rPr>
              <a:t>1 Pet. 1:3; 1 Thess. 4:13-14</a:t>
            </a:r>
            <a:r>
              <a:rPr lang="en-US" altLang="en-US" sz="4000" dirty="0">
                <a:latin typeface="Arial" panose="020B0604020202020204" pitchFamily="34" charset="0"/>
              </a:rPr>
              <a:t>)</a:t>
            </a:r>
          </a:p>
          <a:p>
            <a:pPr eaLnBrk="1" hangingPunct="1">
              <a:buFontTx/>
              <a:buChar char="•"/>
            </a:pPr>
            <a:r>
              <a:rPr lang="en-US" altLang="en-US" sz="4000" dirty="0">
                <a:latin typeface="Arial" panose="020B0604020202020204" pitchFamily="34" charset="0"/>
              </a:rPr>
              <a:t>Strength to persevere in times of difficulty (</a:t>
            </a:r>
            <a:r>
              <a:rPr lang="en-US" altLang="en-US" sz="4000" b="1" dirty="0">
                <a:latin typeface="Arial" panose="020B0604020202020204" pitchFamily="34" charset="0"/>
              </a:rPr>
              <a:t>Phil. 4:13</a:t>
            </a:r>
            <a:r>
              <a:rPr lang="en-US" altLang="en-US" sz="4000" dirty="0">
                <a:latin typeface="Arial" panose="020B0604020202020204" pitchFamily="34" charset="0"/>
              </a:rPr>
              <a:t>)</a:t>
            </a:r>
          </a:p>
          <a:p>
            <a:pPr eaLnBrk="1" hangingPunct="1">
              <a:buFontTx/>
              <a:buChar char="•"/>
            </a:pPr>
            <a:r>
              <a:rPr lang="en-US" altLang="en-US" sz="4000" dirty="0">
                <a:latin typeface="Arial" panose="020B0604020202020204" pitchFamily="34" charset="0"/>
              </a:rPr>
              <a:t>Comfort in times of trials (</a:t>
            </a:r>
            <a:r>
              <a:rPr lang="en-US" altLang="en-US" sz="4000" b="1" dirty="0">
                <a:latin typeface="Arial" panose="020B0604020202020204" pitchFamily="34" charset="0"/>
              </a:rPr>
              <a:t>2 Cor. 1:3-5</a:t>
            </a:r>
            <a:r>
              <a:rPr lang="en-US" altLang="en-US" sz="4000" dirty="0">
                <a:latin typeface="Arial" panose="020B0604020202020204" pitchFamily="34" charset="0"/>
              </a:rPr>
              <a:t>)</a:t>
            </a:r>
            <a:endParaRPr lang="en-US" altLang="en-US" sz="4000" u="sng" dirty="0">
              <a:latin typeface="Arial" panose="020B0604020202020204" pitchFamily="34" charset="0"/>
            </a:endParaRPr>
          </a:p>
        </p:txBody>
      </p:sp>
      <p:sp>
        <p:nvSpPr>
          <p:cNvPr id="100356" name="Text Box 4">
            <a:extLst>
              <a:ext uri="{FF2B5EF4-FFF2-40B4-BE49-F238E27FC236}">
                <a16:creationId xmlns:a16="http://schemas.microsoft.com/office/drawing/2014/main" xmlns="" id="{6FF1AD05-BF39-4542-B520-1AA08D8DAE72}"/>
              </a:ext>
            </a:extLst>
          </p:cNvPr>
          <p:cNvSpPr txBox="1">
            <a:spLocks noChangeArrowheads="1"/>
          </p:cNvSpPr>
          <p:nvPr/>
        </p:nvSpPr>
        <p:spPr bwMode="auto">
          <a:xfrm>
            <a:off x="4179056" y="830759"/>
            <a:ext cx="38219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dirty="0"/>
              <a:t>Gospel of Christ</a:t>
            </a:r>
          </a:p>
        </p:txBody>
      </p:sp>
      <p:pic>
        <p:nvPicPr>
          <p:cNvPr id="100357" name="Picture 5" descr="C:\Documents and Settings\Owner\Application Data\Microsoft\Media Catalog\Downloaded Clips\cl0\DD01077_.wmf">
            <a:extLst>
              <a:ext uri="{FF2B5EF4-FFF2-40B4-BE49-F238E27FC236}">
                <a16:creationId xmlns:a16="http://schemas.microsoft.com/office/drawing/2014/main" xmlns="" id="{F358F99D-1A00-4840-85B1-A6593071BF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85800"/>
            <a:ext cx="55626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0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0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1331</TotalTime>
  <Words>2487</Words>
  <Application>Microsoft Office PowerPoint</Application>
  <PresentationFormat>Custom</PresentationFormat>
  <Paragraphs>200</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62</cp:revision>
  <dcterms:created xsi:type="dcterms:W3CDTF">1601-01-01T00:00:00Z</dcterms:created>
  <dcterms:modified xsi:type="dcterms:W3CDTF">2018-03-26T06:58:11Z</dcterms:modified>
</cp:coreProperties>
</file>