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3" r:id="rId1"/>
  </p:sldMasterIdLst>
  <p:notesMasterIdLst>
    <p:notesMasterId r:id="rId44"/>
  </p:notesMasterIdLst>
  <p:sldIdLst>
    <p:sldId id="300" r:id="rId2"/>
    <p:sldId id="301" r:id="rId3"/>
    <p:sldId id="258" r:id="rId4"/>
    <p:sldId id="294" r:id="rId5"/>
    <p:sldId id="259" r:id="rId6"/>
    <p:sldId id="260" r:id="rId7"/>
    <p:sldId id="261" r:id="rId8"/>
    <p:sldId id="299" r:id="rId9"/>
    <p:sldId id="263" r:id="rId10"/>
    <p:sldId id="269" r:id="rId11"/>
    <p:sldId id="270" r:id="rId12"/>
    <p:sldId id="271" r:id="rId13"/>
    <p:sldId id="264" r:id="rId14"/>
    <p:sldId id="265" r:id="rId15"/>
    <p:sldId id="266" r:id="rId16"/>
    <p:sldId id="273" r:id="rId17"/>
    <p:sldId id="274" r:id="rId18"/>
    <p:sldId id="272" r:id="rId19"/>
    <p:sldId id="276" r:id="rId20"/>
    <p:sldId id="268" r:id="rId21"/>
    <p:sldId id="295" r:id="rId22"/>
    <p:sldId id="296" r:id="rId23"/>
    <p:sldId id="297" r:id="rId24"/>
    <p:sldId id="298" r:id="rId25"/>
    <p:sldId id="277" r:id="rId26"/>
    <p:sldId id="278" r:id="rId27"/>
    <p:sldId id="279" r:id="rId28"/>
    <p:sldId id="283" r:id="rId29"/>
    <p:sldId id="284" r:id="rId30"/>
    <p:sldId id="280" r:id="rId31"/>
    <p:sldId id="285" r:id="rId32"/>
    <p:sldId id="287" r:id="rId33"/>
    <p:sldId id="286" r:id="rId34"/>
    <p:sldId id="281" r:id="rId35"/>
    <p:sldId id="282" r:id="rId36"/>
    <p:sldId id="293" r:id="rId37"/>
    <p:sldId id="288" r:id="rId38"/>
    <p:sldId id="289" r:id="rId39"/>
    <p:sldId id="290" r:id="rId40"/>
    <p:sldId id="291" r:id="rId41"/>
    <p:sldId id="292" r:id="rId42"/>
    <p:sldId id="302"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0000"/>
    <a:srgbClr val="CCCCCC"/>
    <a:srgbClr val="AAAAAA"/>
    <a:srgbClr val="13016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6" autoAdjust="0"/>
    <p:restoredTop sz="56516" autoAdjust="0"/>
  </p:normalViewPr>
  <p:slideViewPr>
    <p:cSldViewPr>
      <p:cViewPr varScale="1">
        <p:scale>
          <a:sx n="45" d="100"/>
          <a:sy n="45" d="100"/>
        </p:scale>
        <p:origin x="2016" y="3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8770" name="Rectangle 2">
            <a:extLst>
              <a:ext uri="{FF2B5EF4-FFF2-40B4-BE49-F238E27FC236}">
                <a16:creationId xmlns:a16="http://schemas.microsoft.com/office/drawing/2014/main" id="{3A4C292B-2A66-471C-9C71-EE53715F691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288771" name="Rectangle 3">
            <a:extLst>
              <a:ext uri="{FF2B5EF4-FFF2-40B4-BE49-F238E27FC236}">
                <a16:creationId xmlns:a16="http://schemas.microsoft.com/office/drawing/2014/main" id="{23CE506F-5D86-4DEC-94AE-E0C80209147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88772" name="Rectangle 4">
            <a:extLst>
              <a:ext uri="{FF2B5EF4-FFF2-40B4-BE49-F238E27FC236}">
                <a16:creationId xmlns:a16="http://schemas.microsoft.com/office/drawing/2014/main" id="{C04AB049-34A1-48B4-BE68-A145DC39015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8773" name="Rectangle 5">
            <a:extLst>
              <a:ext uri="{FF2B5EF4-FFF2-40B4-BE49-F238E27FC236}">
                <a16:creationId xmlns:a16="http://schemas.microsoft.com/office/drawing/2014/main" id="{2C17E50B-49E5-4C8B-9DEC-D43DCCEA8717}"/>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8774" name="Rectangle 6">
            <a:extLst>
              <a:ext uri="{FF2B5EF4-FFF2-40B4-BE49-F238E27FC236}">
                <a16:creationId xmlns:a16="http://schemas.microsoft.com/office/drawing/2014/main" id="{7D2EB68F-9E62-4C20-918D-4B9D1B212017}"/>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288775" name="Rectangle 7">
            <a:extLst>
              <a:ext uri="{FF2B5EF4-FFF2-40B4-BE49-F238E27FC236}">
                <a16:creationId xmlns:a16="http://schemas.microsoft.com/office/drawing/2014/main" id="{74FABE83-518F-419B-B602-DED76ADCCCD7}"/>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B51BDDB-CB11-4C00-B953-D9CC28A45EB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en.wikipedia.org/wiki/Disciples_of_Christ_(Campbell_Movement)" TargetMode="External"/><Relationship Id="rId3" Type="http://schemas.openxmlformats.org/officeDocument/2006/relationships/hyperlink" Target="https://en.wikipedia.org/wiki/Barton_W._Stone" TargetMode="External"/><Relationship Id="rId7" Type="http://schemas.openxmlformats.org/officeDocument/2006/relationships/hyperlink" Target="https://en.wikipedia.org/wiki/Alexander_Campbell_(clergyman)"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en.wikipedia.org/wiki/Thomas_Campbell_(clergyman)" TargetMode="External"/><Relationship Id="rId5" Type="http://schemas.openxmlformats.org/officeDocument/2006/relationships/hyperlink" Target="https://en.wikipedia.org/wiki/Christians_(Stone_Movement)" TargetMode="External"/><Relationship Id="rId10" Type="http://schemas.openxmlformats.org/officeDocument/2006/relationships/hyperlink" Target="https://en.wikipedia.org/wiki/Creed" TargetMode="External"/><Relationship Id="rId4" Type="http://schemas.openxmlformats.org/officeDocument/2006/relationships/hyperlink" Target="https://en.wikipedia.org/wiki/Cane_Ridge" TargetMode="External"/><Relationship Id="rId9" Type="http://schemas.openxmlformats.org/officeDocument/2006/relationships/hyperlink" Target="https://en.wikipedia.org/wiki/New_Testament"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Is the church that building you see in the background?</a:t>
            </a:r>
          </a:p>
          <a:p>
            <a:r>
              <a:rPr lang="en-US" dirty="0"/>
              <a:t>    2. Is this what Jesus told Peter He would build and give him the keys?</a:t>
            </a:r>
          </a:p>
          <a:p>
            <a:r>
              <a:rPr lang="en-US" dirty="0"/>
              <a:t>    3. Or is the church the spiritual kingdom of heaven.?</a:t>
            </a:r>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a:t>
            </a:fld>
            <a:endParaRPr lang="en-US" altLang="en-US"/>
          </a:p>
        </p:txBody>
      </p:sp>
    </p:spTree>
    <p:extLst>
      <p:ext uri="{BB962C8B-B14F-4D97-AF65-F5344CB8AC3E}">
        <p14:creationId xmlns:p14="http://schemas.microsoft.com/office/powerpoint/2010/main" val="2890204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80000"/>
              </a:lnSpc>
              <a:buNone/>
            </a:pPr>
            <a:r>
              <a:rPr lang="en-US" altLang="en-US" sz="1200" dirty="0">
                <a:latin typeface="Times New Roman" panose="02020603050405020304" pitchFamily="18" charset="0"/>
                <a:cs typeface="Times New Roman" panose="02020603050405020304" pitchFamily="18" charset="0"/>
              </a:rPr>
              <a:t>    Then the dominoes began to fall. </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&gt;&gt;&gt;&gt;&gt;&gt;&gt;&gt;&gt;&gt;&gt;&gt;&gt;&gt;&gt;&gt;</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    1. </a:t>
            </a:r>
            <a:r>
              <a:rPr lang="en-US" altLang="en-US" sz="1200" b="1" dirty="0">
                <a:latin typeface="Times New Roman" panose="02020603050405020304" pitchFamily="18" charset="0"/>
                <a:cs typeface="Times New Roman" panose="02020603050405020304" pitchFamily="18" charset="0"/>
              </a:rPr>
              <a:t>1534</a:t>
            </a:r>
            <a:r>
              <a:rPr lang="en-US" altLang="en-US" sz="1200" dirty="0">
                <a:latin typeface="Times New Roman" panose="02020603050405020304" pitchFamily="18" charset="0"/>
                <a:cs typeface="Times New Roman" panose="02020603050405020304" pitchFamily="18" charset="0"/>
              </a:rPr>
              <a:t> Anglican - King Henry VIII of England</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&gt;&gt;&gt;&gt;&gt;&gt;&gt;&gt;&gt;&gt;&gt;&gt;&gt;&gt;&gt;&gt;</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    2. </a:t>
            </a:r>
            <a:r>
              <a:rPr lang="en-US" altLang="en-US" sz="1200" b="1" dirty="0">
                <a:latin typeface="Times New Roman" panose="02020603050405020304" pitchFamily="18" charset="0"/>
                <a:cs typeface="Times New Roman" panose="02020603050405020304" pitchFamily="18" charset="0"/>
              </a:rPr>
              <a:t>1540</a:t>
            </a:r>
            <a:r>
              <a:rPr lang="en-US" altLang="en-US" sz="1200" dirty="0">
                <a:latin typeface="Times New Roman" panose="02020603050405020304" pitchFamily="18" charset="0"/>
                <a:cs typeface="Times New Roman" panose="02020603050405020304" pitchFamily="18" charset="0"/>
              </a:rPr>
              <a:t>'s Presbyterian - John Knox in Scotland</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&gt;&gt;&gt;&gt;&gt;&gt;&gt;&gt;&gt;&gt;&gt;&gt;&gt;&gt;&gt;&gt;</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    3. </a:t>
            </a:r>
            <a:r>
              <a:rPr lang="en-US" altLang="en-US" sz="1200" b="1" dirty="0">
                <a:latin typeface="Times New Roman" panose="02020603050405020304" pitchFamily="18" charset="0"/>
                <a:cs typeface="Times New Roman" panose="02020603050405020304" pitchFamily="18" charset="0"/>
              </a:rPr>
              <a:t>1607</a:t>
            </a:r>
            <a:r>
              <a:rPr lang="en-US" altLang="en-US" sz="1200" dirty="0">
                <a:latin typeface="Times New Roman" panose="02020603050405020304" pitchFamily="18" charset="0"/>
                <a:cs typeface="Times New Roman" panose="02020603050405020304" pitchFamily="18" charset="0"/>
              </a:rPr>
              <a:t> Baptist - John Smyth in England</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&gt;&gt;&gt;&gt;&gt;&gt;&gt;&gt;&gt;&gt;&gt;&gt;&gt;&gt;&gt;&gt;</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    4. </a:t>
            </a:r>
            <a:r>
              <a:rPr lang="en-US" altLang="en-US" sz="1200" b="1" dirty="0">
                <a:latin typeface="Times New Roman" panose="02020603050405020304" pitchFamily="18" charset="0"/>
                <a:cs typeface="Times New Roman" panose="02020603050405020304" pitchFamily="18" charset="0"/>
              </a:rPr>
              <a:t>1739</a:t>
            </a:r>
            <a:r>
              <a:rPr lang="en-US" altLang="en-US" sz="1200" dirty="0">
                <a:latin typeface="Times New Roman" panose="02020603050405020304" pitchFamily="18" charset="0"/>
                <a:cs typeface="Times New Roman" panose="02020603050405020304" pitchFamily="18" charset="0"/>
              </a:rPr>
              <a:t> Methodist - John and Charles Wesley in England</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&gt;&gt;&gt;&gt;&gt;&gt;&gt;&gt;&gt;&gt;&gt;&gt;&gt;&gt;&gt;&gt;</a:t>
            </a:r>
          </a:p>
          <a:p>
            <a:pPr marL="0" indent="0">
              <a:lnSpc>
                <a:spcPct val="80000"/>
              </a:lnSpc>
              <a:buNone/>
            </a:pPr>
            <a:r>
              <a:rPr lang="en-US" altLang="en-US" sz="1200" dirty="0">
                <a:latin typeface="Times New Roman" panose="02020603050405020304" pitchFamily="18" charset="0"/>
                <a:cs typeface="Times New Roman" panose="02020603050405020304" pitchFamily="18" charset="0"/>
              </a:rPr>
              <a:t>    5. </a:t>
            </a:r>
            <a:r>
              <a:rPr lang="en-US" altLang="en-US" sz="1200" b="1" dirty="0">
                <a:latin typeface="Times New Roman" panose="02020603050405020304" pitchFamily="18" charset="0"/>
                <a:cs typeface="Times New Roman" panose="02020603050405020304" pitchFamily="18" charset="0"/>
              </a:rPr>
              <a:t>1901 </a:t>
            </a:r>
            <a:r>
              <a:rPr lang="en-US" altLang="en-US" sz="1200" dirty="0">
                <a:latin typeface="Times New Roman" panose="02020603050405020304" pitchFamily="18" charset="0"/>
                <a:cs typeface="Times New Roman" panose="02020603050405020304" pitchFamily="18" charset="0"/>
              </a:rPr>
              <a:t>Assembly of God - Topeka KS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12</a:t>
            </a:fld>
            <a:endParaRPr lang="en-US" altLang="en-US"/>
          </a:p>
        </p:txBody>
      </p:sp>
    </p:spTree>
    <p:extLst>
      <p:ext uri="{BB962C8B-B14F-4D97-AF65-F5344CB8AC3E}">
        <p14:creationId xmlns:p14="http://schemas.microsoft.com/office/powerpoint/2010/main" val="3028155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latin typeface="Times New Roman" panose="02020603050405020304" pitchFamily="18" charset="0"/>
                <a:cs typeface="Times New Roman" panose="02020603050405020304" pitchFamily="18" charset="0"/>
              </a:rPr>
              <a:t>    1. </a:t>
            </a:r>
            <a:r>
              <a:rPr lang="en-US" altLang="en-US" sz="1200" b="1" dirty="0">
                <a:latin typeface="Times New Roman" panose="02020603050405020304" pitchFamily="18" charset="0"/>
                <a:cs typeface="Times New Roman" panose="02020603050405020304" pitchFamily="18" charset="0"/>
              </a:rPr>
              <a:t>What did the Campbells, Stone, &amp; others do that differed from these men?</a:t>
            </a:r>
            <a:endParaRPr lang="en-US" altLang="en-US" sz="1200" b="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imes New Roman" panose="02020603050405020304" pitchFamily="18" charset="0"/>
                <a:cs typeface="Times New Roman" panose="02020603050405020304" pitchFamily="18" charset="0"/>
              </a:rPr>
              <a:t>&gt;&gt;&gt;&gt;&gt;&gt;&gt;&gt;&gt;&gt;&gt;&gt;&gt;&gt;&gt;&gt;&gt;&gt;&gt;&gt;&gt;&gt;&gt;</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2. </a:t>
            </a:r>
            <a:r>
              <a:rPr lang="en-US" altLang="en-US" sz="1200" dirty="0"/>
              <a:t>The difference - is make it the same as it was - before and without the need for Reformation and Restoration efforts, it was to be as Christ had established it in the beginning.</a:t>
            </a: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13</a:t>
            </a:fld>
            <a:endParaRPr lang="en-US" altLang="en-US"/>
          </a:p>
        </p:txBody>
      </p:sp>
    </p:spTree>
    <p:extLst>
      <p:ext uri="{BB962C8B-B14F-4D97-AF65-F5344CB8AC3E}">
        <p14:creationId xmlns:p14="http://schemas.microsoft.com/office/powerpoint/2010/main" val="3674962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The Restoration sought to abandon all doctrines of men and </a:t>
            </a:r>
            <a:r>
              <a:rPr lang="en-US" altLang="en-US" sz="1200" b="1" dirty="0">
                <a:latin typeface="Times New Roman" panose="02020603050405020304" pitchFamily="18" charset="0"/>
                <a:cs typeface="Times New Roman" panose="02020603050405020304" pitchFamily="18" charset="0"/>
              </a:rPr>
              <a:t>restore</a:t>
            </a:r>
            <a:r>
              <a:rPr lang="en-US" altLang="en-US" sz="1200" dirty="0">
                <a:latin typeface="Times New Roman" panose="02020603050405020304" pitchFamily="18" charset="0"/>
                <a:cs typeface="Times New Roman" panose="02020603050405020304" pitchFamily="18" charset="0"/>
              </a:rPr>
              <a:t> the church to the foundation of the church found in the New Testament.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2. The Reformation’s attempt was to reform the church and some of men’s ideas, but not all of them, just the most disagreeable and </a:t>
            </a:r>
            <a:r>
              <a:rPr lang="en-US" altLang="en-US" sz="1200" dirty="0" err="1">
                <a:latin typeface="Times New Roman" panose="02020603050405020304" pitchFamily="18" charset="0"/>
                <a:cs typeface="Times New Roman" panose="02020603050405020304" pitchFamily="18" charset="0"/>
              </a:rPr>
              <a:t>agregious</a:t>
            </a:r>
            <a:r>
              <a:rPr lang="en-US" altLang="en-US" sz="1200" dirty="0">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14</a:t>
            </a:fld>
            <a:endParaRPr lang="en-US" altLang="en-US"/>
          </a:p>
        </p:txBody>
      </p:sp>
    </p:spTree>
    <p:extLst>
      <p:ext uri="{BB962C8B-B14F-4D97-AF65-F5344CB8AC3E}">
        <p14:creationId xmlns:p14="http://schemas.microsoft.com/office/powerpoint/2010/main" val="1309569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1. During Josiah’s temple reparations, a scribe found the book of the law.  The book was read to the king - </a:t>
            </a:r>
            <a:r>
              <a:rPr lang="en-US" altLang="en-US" sz="1200" b="1" dirty="0">
                <a:latin typeface="Times New Roman" panose="02020603050405020304" pitchFamily="18" charset="0"/>
                <a:cs typeface="Times New Roman" panose="02020603050405020304" pitchFamily="18" charset="0"/>
              </a:rPr>
              <a:t>2 Kings 22:3-11</a:t>
            </a:r>
          </a:p>
          <a:p>
            <a:pPr rtl="0"/>
            <a:r>
              <a:rPr lang="en-US" sz="1200" b="0" i="1" u="none" strike="noStrike" baseline="0" dirty="0">
                <a:latin typeface="Times New Roman" panose="02020603050405020304" pitchFamily="18" charset="0"/>
              </a:rPr>
              <a:t>Then Hilkiah the high priest said to </a:t>
            </a:r>
            <a:r>
              <a:rPr lang="en-US" sz="1200" b="0" i="1" u="none" strike="noStrike" baseline="0" dirty="0" err="1">
                <a:latin typeface="Times New Roman" panose="02020603050405020304" pitchFamily="18" charset="0"/>
              </a:rPr>
              <a:t>Shaphan</a:t>
            </a:r>
            <a:r>
              <a:rPr lang="en-US" sz="1200" b="0" i="1" u="none" strike="noStrike" baseline="0" dirty="0">
                <a:latin typeface="Times New Roman" panose="02020603050405020304" pitchFamily="18" charset="0"/>
              </a:rPr>
              <a:t> the scribe, "</a:t>
            </a:r>
            <a:r>
              <a:rPr lang="en-US" sz="1200" b="1" i="1" u="none" strike="noStrike" baseline="0" dirty="0">
                <a:latin typeface="Times New Roman" panose="02020603050405020304" pitchFamily="18" charset="0"/>
              </a:rPr>
              <a:t>I have found the Book of the Law in the house of the LORD</a:t>
            </a:r>
            <a:r>
              <a:rPr lang="en-US" sz="1200" b="0" i="1" u="none" strike="noStrike" baseline="0" dirty="0">
                <a:latin typeface="Times New Roman" panose="02020603050405020304" pitchFamily="18" charset="0"/>
              </a:rPr>
              <a:t>." And Hilkiah gave the book to </a:t>
            </a:r>
            <a:r>
              <a:rPr lang="en-US" sz="1200" b="0" i="1" u="none" strike="noStrike" baseline="0" dirty="0" err="1">
                <a:latin typeface="Times New Roman" panose="02020603050405020304" pitchFamily="18" charset="0"/>
              </a:rPr>
              <a:t>Shaphan</a:t>
            </a:r>
            <a:r>
              <a:rPr lang="en-US" sz="1200" b="0" i="1" u="none" strike="noStrike" baseline="0" dirty="0">
                <a:latin typeface="Times New Roman" panose="02020603050405020304" pitchFamily="18" charset="0"/>
              </a:rPr>
              <a:t>, and he read it. So </a:t>
            </a:r>
            <a:r>
              <a:rPr lang="en-US" sz="1200" b="0" i="1" u="none" strike="noStrike" baseline="0" dirty="0" err="1">
                <a:latin typeface="Times New Roman" panose="02020603050405020304" pitchFamily="18" charset="0"/>
              </a:rPr>
              <a:t>Shaphan</a:t>
            </a:r>
            <a:r>
              <a:rPr lang="en-US" sz="1200" b="0" i="1" u="none" strike="noStrike" baseline="0" dirty="0">
                <a:latin typeface="Times New Roman" panose="02020603050405020304" pitchFamily="18" charset="0"/>
              </a:rPr>
              <a:t> the scribe went to the king, bringing the king word, saying, "Your servants have gathered the money that was found in the house, and have delivered it into the hand of those who do the work, who oversee the house of the LORD." Then </a:t>
            </a:r>
            <a:r>
              <a:rPr lang="en-US" sz="1200" b="0" i="1" u="none" strike="noStrike" baseline="0" dirty="0" err="1">
                <a:latin typeface="Times New Roman" panose="02020603050405020304" pitchFamily="18" charset="0"/>
              </a:rPr>
              <a:t>Shaphan</a:t>
            </a:r>
            <a:r>
              <a:rPr lang="en-US" sz="1200" b="0" i="1" u="none" strike="noStrike" baseline="0" dirty="0">
                <a:latin typeface="Times New Roman" panose="02020603050405020304" pitchFamily="18" charset="0"/>
              </a:rPr>
              <a:t> the scribe showed the king, saying, "</a:t>
            </a:r>
            <a:r>
              <a:rPr lang="en-US" sz="1200" b="1" i="1" u="none" strike="noStrike" baseline="0" dirty="0">
                <a:latin typeface="Times New Roman" panose="02020603050405020304" pitchFamily="18" charset="0"/>
              </a:rPr>
              <a:t>Hilkiah the priest has given me a book." And </a:t>
            </a:r>
            <a:r>
              <a:rPr lang="en-US" sz="1200" b="1" i="1" u="none" strike="noStrike" baseline="0" dirty="0" err="1">
                <a:latin typeface="Times New Roman" panose="02020603050405020304" pitchFamily="18" charset="0"/>
              </a:rPr>
              <a:t>Shaphan</a:t>
            </a:r>
            <a:r>
              <a:rPr lang="en-US" sz="1200" b="1" i="1" u="none" strike="noStrike" baseline="0" dirty="0">
                <a:latin typeface="Times New Roman" panose="02020603050405020304" pitchFamily="18" charset="0"/>
              </a:rPr>
              <a:t> read it before the king</a:t>
            </a:r>
            <a:r>
              <a:rPr lang="en-US" sz="1200" b="0" i="1" u="none" strike="noStrike" baseline="0" dirty="0">
                <a:latin typeface="Times New Roman" panose="02020603050405020304" pitchFamily="18" charset="0"/>
              </a:rPr>
              <a:t>. Now it happened, when the king heard the words of the Book of the Law, that he tore his clothes.</a:t>
            </a:r>
            <a:r>
              <a:rPr lang="en-US" sz="1200" b="0" i="0" u="none" strike="noStrike" baseline="0" dirty="0">
                <a:latin typeface="Times New Roman" panose="02020603050405020304" pitchFamily="18" charset="0"/>
              </a:rPr>
              <a:t> (</a:t>
            </a:r>
            <a:r>
              <a:rPr lang="en-US" sz="1200" b="1" i="0" u="none" strike="noStrike" baseline="0" dirty="0">
                <a:latin typeface="Times New Roman" panose="02020603050405020304" pitchFamily="18" charset="0"/>
              </a:rPr>
              <a:t>2 Kings 22:8-11</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15</a:t>
            </a:fld>
            <a:endParaRPr lang="en-US" altLang="en-US"/>
          </a:p>
        </p:txBody>
      </p:sp>
    </p:spTree>
    <p:extLst>
      <p:ext uri="{BB962C8B-B14F-4D97-AF65-F5344CB8AC3E}">
        <p14:creationId xmlns:p14="http://schemas.microsoft.com/office/powerpoint/2010/main" val="1538271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&gt;&gt;&gt;&gt;&gt;&gt;&gt;&gt;&gt;&gt;&gt;&gt;&gt;&gt;&gt;&gt;&gt;&gt;&gt;&gt;&gt;&gt;&gt;&gt;&gt;&gt;&gt;&gt;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Josiah commanded the law to be read in the hearing of all the people – </a:t>
            </a:r>
            <a:r>
              <a:rPr lang="en-US" altLang="en-US" sz="1200" b="1" dirty="0">
                <a:latin typeface="Times New Roman" panose="02020603050405020304" pitchFamily="18" charset="0"/>
                <a:cs typeface="Times New Roman" panose="02020603050405020304" pitchFamily="18" charset="0"/>
              </a:rPr>
              <a:t>2 Kings 23:1-3</a:t>
            </a:r>
          </a:p>
          <a:p>
            <a:pPr rtl="0"/>
            <a:r>
              <a:rPr lang="en-US" sz="1200" b="0" i="0" u="none" strike="noStrike" baseline="0" dirty="0">
                <a:latin typeface="Times New Roman" panose="02020603050405020304" pitchFamily="18" charset="0"/>
              </a:rPr>
              <a:t>Now the king sent them to gather all the elders of Judah and Jerusalem to him. The king went up to the house of the LORD with all the men of Judah, and with him all the inhabitants of Jerusalem—the priests and the prophets and all the people, both small and great. And he read in their hearing all the words of the Book of the Covenant which had been found in the house of the LORD. </a:t>
            </a:r>
            <a:r>
              <a:rPr lang="en-US" sz="1200" b="1" i="0" u="none" strike="noStrike" baseline="0" dirty="0">
                <a:latin typeface="Times New Roman" panose="02020603050405020304" pitchFamily="18" charset="0"/>
              </a:rPr>
              <a:t>Then the king stood by a pillar and made a covenant before the LORD</a:t>
            </a:r>
            <a:r>
              <a:rPr lang="en-US" sz="1200" b="0" i="0" u="none" strike="noStrike" baseline="0" dirty="0">
                <a:latin typeface="Times New Roman" panose="02020603050405020304" pitchFamily="18" charset="0"/>
              </a:rPr>
              <a:t>, to follow the LORD and to keep His commandments and His testimonies and His statutes, with all his heart and all his soul, to perform the words of this covenant that were written in this book. </a:t>
            </a:r>
            <a:r>
              <a:rPr lang="en-US" sz="1200" b="1" i="0" u="none" strike="noStrike" baseline="0" dirty="0">
                <a:latin typeface="Times New Roman" panose="02020603050405020304" pitchFamily="18" charset="0"/>
              </a:rPr>
              <a:t>And all the people took a stand for the covenant</a:t>
            </a:r>
            <a:r>
              <a:rPr lang="en-US" sz="1200" b="0" i="0" u="none" strike="noStrike" baseline="0" dirty="0">
                <a:latin typeface="Times New Roman" panose="02020603050405020304" pitchFamily="18" charset="0"/>
              </a:rPr>
              <a:t>. (</a:t>
            </a:r>
            <a:r>
              <a:rPr lang="en-US" sz="1200" b="1" i="0" u="none" strike="noStrike" baseline="0" dirty="0">
                <a:latin typeface="Times New Roman" panose="02020603050405020304" pitchFamily="18" charset="0"/>
              </a:rPr>
              <a:t>2 Kings 23:1-3</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    2. This account is also repeated in </a:t>
            </a:r>
            <a:r>
              <a:rPr lang="en-US" sz="1200" b="1" i="0" u="none" strike="noStrike" baseline="0" dirty="0">
                <a:latin typeface="Times New Roman" panose="02020603050405020304" pitchFamily="18" charset="0"/>
              </a:rPr>
              <a:t>2 Chronicles 34-35</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16</a:t>
            </a:fld>
            <a:endParaRPr lang="en-US" altLang="en-US"/>
          </a:p>
        </p:txBody>
      </p:sp>
    </p:spTree>
    <p:extLst>
      <p:ext uri="{BB962C8B-B14F-4D97-AF65-F5344CB8AC3E}">
        <p14:creationId xmlns:p14="http://schemas.microsoft.com/office/powerpoint/2010/main" val="2149533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dirty="0"/>
              <a:t>&gt;&gt;&gt;&gt;&gt;&gt;&gt;&gt;&gt;&gt;&gt;&gt;&gt;&gt;&gt;&gt;&gt;&gt;&gt;&gt;&gt;</a:t>
            </a:r>
          </a:p>
          <a:p>
            <a:pPr marL="0" indent="0" algn="l">
              <a:buNone/>
            </a:pPr>
            <a:r>
              <a:rPr lang="en-US" dirty="0"/>
              <a:t>    1. </a:t>
            </a:r>
            <a:r>
              <a:rPr lang="en-US" altLang="en-US" sz="1200" dirty="0">
                <a:latin typeface="Times New Roman" panose="02020603050405020304" pitchFamily="18" charset="0"/>
                <a:cs typeface="Times New Roman" panose="02020603050405020304" pitchFamily="18" charset="0"/>
              </a:rPr>
              <a:t>Josiah “cleaned house” in Judah and restored the proper worship, including the Passover feast </a:t>
            </a:r>
            <a:r>
              <a:rPr lang="en-US" altLang="en-US" sz="1200" b="1" dirty="0">
                <a:latin typeface="Times New Roman" panose="02020603050405020304" pitchFamily="18" charset="0"/>
                <a:cs typeface="Times New Roman" panose="02020603050405020304" pitchFamily="18" charset="0"/>
              </a:rPr>
              <a:t>2 Kings 23:21-23</a:t>
            </a:r>
          </a:p>
          <a:p>
            <a:pPr rtl="0"/>
            <a:r>
              <a:rPr lang="en-US" sz="1200" b="0" i="1" u="none" strike="noStrike" baseline="0" dirty="0">
                <a:latin typeface="Times New Roman" panose="02020603050405020304" pitchFamily="18" charset="0"/>
              </a:rPr>
              <a:t>Then the king commanded all the people, saying, "Keep the Passover to the LORD your God, as it is written in this Book of the Covenant." Such a Passover surely had never been held since the days of the judges who judged Israel, nor in all the days of the kings of Israel and the kings of Judah. </a:t>
            </a:r>
          </a:p>
          <a:p>
            <a:pPr rtl="0"/>
            <a:r>
              <a:rPr lang="en-US" sz="1200" b="0" i="1" u="none" strike="noStrike" baseline="0" dirty="0">
                <a:latin typeface="Times New Roman" panose="02020603050405020304" pitchFamily="18" charset="0"/>
              </a:rPr>
              <a:t>But in the eighteenth year of King Josiah this Passover was held before the LORD in Jerusalem. Moreover Josiah put away those who consulted </a:t>
            </a:r>
            <a:r>
              <a:rPr lang="en-US" sz="1200" b="1" i="1" u="none" strike="noStrike" baseline="0" dirty="0">
                <a:latin typeface="Times New Roman" panose="02020603050405020304" pitchFamily="18" charset="0"/>
              </a:rPr>
              <a:t>mediums and </a:t>
            </a:r>
            <a:r>
              <a:rPr lang="en-US" sz="1200" b="1" i="1" u="none" strike="noStrike" baseline="0" dirty="0" err="1">
                <a:latin typeface="Times New Roman" panose="02020603050405020304" pitchFamily="18" charset="0"/>
              </a:rPr>
              <a:t>spiritists</a:t>
            </a:r>
            <a:r>
              <a:rPr lang="en-US" sz="1200" b="0" i="1" u="none" strike="noStrike" baseline="0" dirty="0">
                <a:latin typeface="Times New Roman" panose="02020603050405020304" pitchFamily="18" charset="0"/>
              </a:rPr>
              <a:t>, the household </a:t>
            </a:r>
            <a:r>
              <a:rPr lang="en-US" sz="1200" b="1" i="1" u="none" strike="noStrike" baseline="0" dirty="0">
                <a:latin typeface="Times New Roman" panose="02020603050405020304" pitchFamily="18" charset="0"/>
              </a:rPr>
              <a:t>gods and idols</a:t>
            </a:r>
            <a:r>
              <a:rPr lang="en-US" sz="1200" b="0" i="1" u="none" strike="noStrike" baseline="0" dirty="0">
                <a:latin typeface="Times New Roman" panose="02020603050405020304" pitchFamily="18" charset="0"/>
              </a:rPr>
              <a:t>, </a:t>
            </a:r>
            <a:r>
              <a:rPr lang="en-US" sz="1200" b="1" i="1" u="none" strike="noStrike" baseline="0" dirty="0">
                <a:latin typeface="Times New Roman" panose="02020603050405020304" pitchFamily="18" charset="0"/>
              </a:rPr>
              <a:t>all the abominations </a:t>
            </a:r>
            <a:r>
              <a:rPr lang="en-US" sz="1200" b="0" i="1" u="none" strike="noStrike" baseline="0" dirty="0">
                <a:latin typeface="Times New Roman" panose="02020603050405020304" pitchFamily="18" charset="0"/>
              </a:rPr>
              <a:t>that were seen in the land of Judah and in Jerusalem, that he </a:t>
            </a:r>
            <a:r>
              <a:rPr lang="en-US" sz="1200" b="1" i="1" u="none" strike="noStrike" baseline="0" dirty="0">
                <a:latin typeface="Times New Roman" panose="02020603050405020304" pitchFamily="18" charset="0"/>
              </a:rPr>
              <a:t>might perform the words of the law</a:t>
            </a:r>
            <a:r>
              <a:rPr lang="en-US" sz="1200" b="0" i="1" u="none" strike="noStrike" baseline="0" dirty="0">
                <a:latin typeface="Times New Roman" panose="02020603050405020304" pitchFamily="18" charset="0"/>
              </a:rPr>
              <a:t> which were written in the book that Hilkiah the priest found in the house of the LORD.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2 Kings 23:21-24</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17</a:t>
            </a:fld>
            <a:endParaRPr lang="en-US" altLang="en-US"/>
          </a:p>
        </p:txBody>
      </p:sp>
    </p:spTree>
    <p:extLst>
      <p:ext uri="{BB962C8B-B14F-4D97-AF65-F5344CB8AC3E}">
        <p14:creationId xmlns:p14="http://schemas.microsoft.com/office/powerpoint/2010/main" val="944924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When Josiah restored the priesthood and Passover during his reign, did he invent a new religion?</a:t>
            </a: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18</a:t>
            </a:fld>
            <a:endParaRPr lang="en-US" altLang="en-US"/>
          </a:p>
        </p:txBody>
      </p:sp>
    </p:spTree>
    <p:extLst>
      <p:ext uri="{BB962C8B-B14F-4D97-AF65-F5344CB8AC3E}">
        <p14:creationId xmlns:p14="http://schemas.microsoft.com/office/powerpoint/2010/main" val="2182265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b="1" dirty="0"/>
              <a:t>No!!!</a:t>
            </a:r>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19</a:t>
            </a:fld>
            <a:endParaRPr lang="en-US" altLang="en-US"/>
          </a:p>
        </p:txBody>
      </p:sp>
    </p:spTree>
    <p:extLst>
      <p:ext uri="{BB962C8B-B14F-4D97-AF65-F5344CB8AC3E}">
        <p14:creationId xmlns:p14="http://schemas.microsoft.com/office/powerpoint/2010/main" val="1763011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b="1" dirty="0">
                <a:latin typeface="Times New Roman" panose="02020603050405020304" pitchFamily="18" charset="0"/>
                <a:cs typeface="Times New Roman" panose="02020603050405020304" pitchFamily="18" charset="0"/>
              </a:rPr>
              <a:t>And neither did the Campbells &amp; Stone!</a:t>
            </a:r>
            <a:r>
              <a:rPr lang="en-US" dirty="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2. </a:t>
            </a: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THEY RESTORED GOD’S PLAN!!!</a:t>
            </a:r>
          </a:p>
          <a:p>
            <a:endParaRPr lang="en-US" dirty="0"/>
          </a:p>
          <a:p>
            <a:endParaRPr lang="en-US" dirty="0"/>
          </a:p>
          <a:p>
            <a:pPr rtl="0"/>
            <a:r>
              <a:rPr lang="en-US" sz="1200" b="0" i="0" u="none" strike="noStrike" kern="1200" dirty="0">
                <a:solidFill>
                  <a:schemeClr val="tx1"/>
                </a:solidFill>
                <a:effectLst/>
                <a:latin typeface="Times New Roman" panose="02020603050405020304" pitchFamily="18" charset="0"/>
                <a:ea typeface="+mn-ea"/>
                <a:cs typeface="+mn-cs"/>
              </a:rPr>
              <a:t>The Restoration Movement is a Christian movement that began on the United States frontier during the Second Great Awakening of the early 19th century. </a:t>
            </a:r>
          </a:p>
          <a:p>
            <a:pPr rtl="0"/>
            <a:r>
              <a:rPr lang="en-US" sz="1200" b="0" i="0" u="none" strike="noStrike" kern="1200" dirty="0">
                <a:solidFill>
                  <a:schemeClr val="tx1"/>
                </a:solidFill>
                <a:effectLst/>
                <a:latin typeface="Times New Roman" panose="02020603050405020304" pitchFamily="18" charset="0"/>
                <a:ea typeface="+mn-ea"/>
                <a:cs typeface="+mn-cs"/>
              </a:rPr>
              <a:t>The pioneers of this movement were seeking to reform the church from within and sought "the unification of all Christians in a single body patterned after the church of the New Testament." </a:t>
            </a:r>
          </a:p>
          <a:p>
            <a:pPr rtl="0"/>
            <a:r>
              <a:rPr lang="en-US" sz="1200" b="0" i="0" u="none" strike="noStrike" kern="1200" dirty="0">
                <a:solidFill>
                  <a:schemeClr val="tx1"/>
                </a:solidFill>
                <a:effectLst/>
                <a:latin typeface="Times New Roman" panose="02020603050405020304" pitchFamily="18" charset="0"/>
                <a:ea typeface="+mn-ea"/>
                <a:cs typeface="+mn-cs"/>
              </a:rPr>
              <a:t>Especially since the mid-20th century, members of these churches do not identify as Protestant but simply as Christian. </a:t>
            </a:r>
          </a:p>
          <a:p>
            <a:pPr rtl="0"/>
            <a:endParaRPr lang="en-US" sz="1200" b="0" i="0" u="none" strike="noStrike" kern="1200" baseline="0" dirty="0">
              <a:solidFill>
                <a:schemeClr val="tx1"/>
              </a:solidFill>
              <a:effectLst/>
              <a:latin typeface="Times New Roman" panose="02020603050405020304" pitchFamily="18" charset="0"/>
              <a:ea typeface="+mn-ea"/>
              <a:cs typeface="+mn-cs"/>
            </a:endParaRPr>
          </a:p>
          <a:p>
            <a:pPr rtl="0"/>
            <a:r>
              <a:rPr lang="en-US" sz="1200" b="0" i="0" u="none" strike="noStrike" kern="1200" dirty="0">
                <a:solidFill>
                  <a:schemeClr val="tx1"/>
                </a:solidFill>
                <a:effectLst/>
                <a:latin typeface="Times New Roman" panose="02020603050405020304" pitchFamily="18" charset="0"/>
                <a:ea typeface="+mn-ea"/>
                <a:cs typeface="+mn-cs"/>
              </a:rPr>
              <a:t>The Restoration Movement developed from several independent strands of religious revival that idealized early Christianity. </a:t>
            </a:r>
          </a:p>
          <a:p>
            <a:pPr rtl="0"/>
            <a:r>
              <a:rPr lang="en-US" sz="1200" b="0" i="0" u="none" strike="noStrike" kern="1200" dirty="0">
                <a:solidFill>
                  <a:schemeClr val="tx1"/>
                </a:solidFill>
                <a:effectLst/>
                <a:latin typeface="Times New Roman" panose="02020603050405020304" pitchFamily="18" charset="0"/>
                <a:ea typeface="+mn-ea"/>
                <a:cs typeface="+mn-cs"/>
              </a:rPr>
              <a:t>Two groups, which independently developed similar approaches to the Christian faith, were particularly important</a:t>
            </a:r>
            <a:r>
              <a:rPr lang="en-US" sz="1200" b="1" i="0" u="none" strike="noStrike" kern="1200" dirty="0">
                <a:solidFill>
                  <a:schemeClr val="tx1"/>
                </a:solidFill>
                <a:effectLst/>
                <a:latin typeface="Times New Roman" panose="02020603050405020304" pitchFamily="18" charset="0"/>
                <a:ea typeface="+mn-ea"/>
                <a:cs typeface="+mn-cs"/>
              </a:rPr>
              <a:t>.</a:t>
            </a:r>
            <a:r>
              <a:rPr lang="en-US" sz="1200" b="0" i="0" u="none" strike="noStrike" kern="1200" dirty="0">
                <a:solidFill>
                  <a:schemeClr val="tx1"/>
                </a:solidFill>
                <a:effectLst/>
                <a:latin typeface="Times New Roman" panose="02020603050405020304" pitchFamily="18" charset="0"/>
                <a:ea typeface="+mn-ea"/>
                <a:cs typeface="+mn-cs"/>
              </a:rPr>
              <a:t> The first, led by </a:t>
            </a:r>
            <a:r>
              <a:rPr lang="en-US" sz="1200" b="1" i="0" u="sng" strike="noStrike" kern="1200" dirty="0">
                <a:solidFill>
                  <a:schemeClr val="tx1"/>
                </a:solidFill>
                <a:effectLst/>
                <a:latin typeface="Times New Roman" panose="02020603050405020304" pitchFamily="18" charset="0"/>
                <a:ea typeface="+mn-ea"/>
                <a:cs typeface="+mn-cs"/>
                <a:hlinkClick r:id="rId3" tooltip="Barton W. Stone">
                  <a:extLst>
                    <a:ext uri="{A12FA001-AC4F-418D-AE19-62706E023703}">
                      <ahyp:hlinkClr xmlns:ahyp="http://schemas.microsoft.com/office/drawing/2018/hyperlinkcolor" val="tx"/>
                    </a:ext>
                  </a:extLst>
                </a:hlinkClick>
              </a:rPr>
              <a:t>Barton W. Stone</a:t>
            </a:r>
            <a:r>
              <a:rPr lang="en-US" sz="1200" b="0" i="0" u="sng" strike="noStrike" kern="1200" dirty="0">
                <a:solidFill>
                  <a:schemeClr val="tx1"/>
                </a:solidFill>
                <a:effectLst/>
                <a:latin typeface="Times New Roman" panose="02020603050405020304" pitchFamily="18" charset="0"/>
                <a:ea typeface="+mn-ea"/>
                <a:cs typeface="+mn-cs"/>
              </a:rPr>
              <a:t>, </a:t>
            </a:r>
            <a:r>
              <a:rPr lang="en-US" sz="1200" b="0" i="0" u="none" strike="noStrike" kern="1200" dirty="0">
                <a:solidFill>
                  <a:schemeClr val="tx1"/>
                </a:solidFill>
                <a:effectLst/>
                <a:latin typeface="Times New Roman" panose="02020603050405020304" pitchFamily="18" charset="0"/>
                <a:ea typeface="+mn-ea"/>
                <a:cs typeface="+mn-cs"/>
              </a:rPr>
              <a:t>began at </a:t>
            </a:r>
            <a:r>
              <a:rPr lang="en-US" sz="1200" b="1" i="0" u="none" strike="noStrike" kern="1200" dirty="0">
                <a:solidFill>
                  <a:schemeClr val="tx1"/>
                </a:solidFill>
                <a:effectLst/>
                <a:latin typeface="Times New Roman" panose="02020603050405020304" pitchFamily="18" charset="0"/>
                <a:ea typeface="+mn-ea"/>
                <a:cs typeface="+mn-cs"/>
                <a:hlinkClick r:id="rId4" tooltip="Cane Ridge">
                  <a:extLst>
                    <a:ext uri="{A12FA001-AC4F-418D-AE19-62706E023703}">
                      <ahyp:hlinkClr xmlns:ahyp="http://schemas.microsoft.com/office/drawing/2018/hyperlinkcolor" val="tx"/>
                    </a:ext>
                  </a:extLst>
                </a:hlinkClick>
              </a:rPr>
              <a:t>Cane Ridge</a:t>
            </a:r>
            <a:r>
              <a:rPr lang="en-US" sz="1200" b="1" i="0" u="none" strike="noStrike" kern="1200" dirty="0">
                <a:solidFill>
                  <a:schemeClr val="tx1"/>
                </a:solidFill>
                <a:effectLst/>
                <a:latin typeface="Times New Roman" panose="02020603050405020304" pitchFamily="18" charset="0"/>
                <a:ea typeface="+mn-ea"/>
                <a:cs typeface="+mn-cs"/>
              </a:rPr>
              <a:t>, </a:t>
            </a:r>
            <a:r>
              <a:rPr lang="en-US" sz="1200" b="0" i="0" u="none" strike="noStrike" kern="1200" dirty="0">
                <a:solidFill>
                  <a:schemeClr val="tx1"/>
                </a:solidFill>
                <a:effectLst/>
                <a:latin typeface="Times New Roman" panose="02020603050405020304" pitchFamily="18" charset="0"/>
                <a:ea typeface="+mn-ea"/>
                <a:cs typeface="+mn-cs"/>
              </a:rPr>
              <a:t>Kentucky, and identified as "</a:t>
            </a:r>
            <a:r>
              <a:rPr lang="en-US" sz="1200" b="1" i="0" u="none" strike="noStrike" kern="1200" dirty="0">
                <a:solidFill>
                  <a:schemeClr val="tx1"/>
                </a:solidFill>
                <a:effectLst/>
                <a:latin typeface="Times New Roman" panose="02020603050405020304" pitchFamily="18" charset="0"/>
                <a:ea typeface="+mn-ea"/>
                <a:cs typeface="+mn-cs"/>
                <a:hlinkClick r:id="rId5" tooltip="Christians (Stone Movement)">
                  <a:extLst>
                    <a:ext uri="{A12FA001-AC4F-418D-AE19-62706E023703}">
                      <ahyp:hlinkClr xmlns:ahyp="http://schemas.microsoft.com/office/drawing/2018/hyperlinkcolor" val="tx"/>
                    </a:ext>
                  </a:extLst>
                </a:hlinkClick>
              </a:rPr>
              <a:t>Christians</a:t>
            </a:r>
            <a:r>
              <a:rPr lang="en-US" sz="1200" b="0" i="0" u="none" strike="noStrike" kern="1200" dirty="0">
                <a:solidFill>
                  <a:schemeClr val="tx1"/>
                </a:solidFill>
                <a:effectLst/>
                <a:latin typeface="Times New Roman" panose="02020603050405020304" pitchFamily="18" charset="0"/>
                <a:ea typeface="+mn-ea"/>
                <a:cs typeface="+mn-cs"/>
              </a:rPr>
              <a:t>". </a:t>
            </a:r>
          </a:p>
          <a:p>
            <a:pPr rtl="0"/>
            <a:r>
              <a:rPr lang="en-US" sz="1200" b="0" i="0" u="none" strike="noStrike" kern="1200" dirty="0">
                <a:solidFill>
                  <a:schemeClr val="tx1"/>
                </a:solidFill>
                <a:effectLst/>
                <a:latin typeface="Times New Roman" panose="02020603050405020304" pitchFamily="18" charset="0"/>
                <a:ea typeface="+mn-ea"/>
                <a:cs typeface="+mn-cs"/>
              </a:rPr>
              <a:t>The second began in western Pennsylvania and Virginia (now West Virginia) and was led by </a:t>
            </a:r>
            <a:r>
              <a:rPr lang="en-US" sz="1200" b="1" i="0" u="none" strike="noStrike" kern="1200" dirty="0">
                <a:solidFill>
                  <a:schemeClr val="tx1"/>
                </a:solidFill>
                <a:effectLst/>
                <a:latin typeface="Times New Roman" panose="02020603050405020304" pitchFamily="18" charset="0"/>
                <a:ea typeface="+mn-ea"/>
                <a:cs typeface="+mn-cs"/>
                <a:hlinkClick r:id="rId6" tooltip="Thomas Campbell (clergyman)">
                  <a:extLst>
                    <a:ext uri="{A12FA001-AC4F-418D-AE19-62706E023703}">
                      <ahyp:hlinkClr xmlns:ahyp="http://schemas.microsoft.com/office/drawing/2018/hyperlinkcolor" val="tx"/>
                    </a:ext>
                  </a:extLst>
                </a:hlinkClick>
              </a:rPr>
              <a:t>Thomas Campbell</a:t>
            </a:r>
            <a:r>
              <a:rPr lang="en-US" sz="1200" b="1" i="0" u="none" strike="noStrike" kern="1200" dirty="0">
                <a:solidFill>
                  <a:schemeClr val="tx1"/>
                </a:solidFill>
                <a:effectLst/>
                <a:latin typeface="Times New Roman" panose="02020603050405020304" pitchFamily="18" charset="0"/>
                <a:ea typeface="+mn-ea"/>
                <a:cs typeface="+mn-cs"/>
              </a:rPr>
              <a:t> </a:t>
            </a:r>
            <a:r>
              <a:rPr lang="en-US" sz="1200" b="0" i="0" u="none" strike="noStrike" kern="1200" dirty="0">
                <a:solidFill>
                  <a:schemeClr val="tx1"/>
                </a:solidFill>
                <a:effectLst/>
                <a:latin typeface="Times New Roman" panose="02020603050405020304" pitchFamily="18" charset="0"/>
                <a:ea typeface="+mn-ea"/>
                <a:cs typeface="+mn-cs"/>
              </a:rPr>
              <a:t>and his son, </a:t>
            </a:r>
            <a:r>
              <a:rPr lang="en-US" sz="1200" b="1" i="0" u="none" strike="noStrike" kern="1200" dirty="0">
                <a:solidFill>
                  <a:schemeClr val="tx1"/>
                </a:solidFill>
                <a:effectLst/>
                <a:latin typeface="Times New Roman" panose="02020603050405020304" pitchFamily="18" charset="0"/>
                <a:ea typeface="+mn-ea"/>
                <a:cs typeface="+mn-cs"/>
                <a:hlinkClick r:id="rId7" tooltip="Alexander Campbell (clergyman)">
                  <a:extLst>
                    <a:ext uri="{A12FA001-AC4F-418D-AE19-62706E023703}">
                      <ahyp:hlinkClr xmlns:ahyp="http://schemas.microsoft.com/office/drawing/2018/hyperlinkcolor" val="tx"/>
                    </a:ext>
                  </a:extLst>
                </a:hlinkClick>
              </a:rPr>
              <a:t>Alexander Campbell</a:t>
            </a:r>
            <a:r>
              <a:rPr lang="en-US" sz="1200" b="0" i="0" u="none" strike="noStrike" kern="1200" dirty="0">
                <a:solidFill>
                  <a:schemeClr val="tx1"/>
                </a:solidFill>
                <a:effectLst/>
                <a:latin typeface="Times New Roman" panose="02020603050405020304" pitchFamily="18" charset="0"/>
                <a:ea typeface="+mn-ea"/>
                <a:cs typeface="+mn-cs"/>
              </a:rPr>
              <a:t>, both educated in Scotland; they eventually used the name "</a:t>
            </a:r>
            <a:r>
              <a:rPr lang="en-US" sz="1200" b="1" i="0" u="none" strike="noStrike" kern="1200" dirty="0">
                <a:solidFill>
                  <a:schemeClr val="tx1"/>
                </a:solidFill>
                <a:effectLst/>
                <a:latin typeface="Times New Roman" panose="02020603050405020304" pitchFamily="18" charset="0"/>
                <a:ea typeface="+mn-ea"/>
                <a:cs typeface="+mn-cs"/>
                <a:hlinkClick r:id="rId8" tooltip="Disciples of Christ (Campbell Movement)">
                  <a:extLst>
                    <a:ext uri="{A12FA001-AC4F-418D-AE19-62706E023703}">
                      <ahyp:hlinkClr xmlns:ahyp="http://schemas.microsoft.com/office/drawing/2018/hyperlinkcolor" val="tx"/>
                    </a:ext>
                  </a:extLst>
                </a:hlinkClick>
              </a:rPr>
              <a:t>Disciples of Christ</a:t>
            </a:r>
            <a:r>
              <a:rPr lang="en-US" sz="1200" b="0" i="0" u="none" strike="noStrike" kern="1200" dirty="0">
                <a:solidFill>
                  <a:schemeClr val="tx1"/>
                </a:solidFill>
                <a:effectLst/>
                <a:latin typeface="Times New Roman" panose="02020603050405020304" pitchFamily="18" charset="0"/>
                <a:ea typeface="+mn-ea"/>
                <a:cs typeface="+mn-cs"/>
              </a:rPr>
              <a:t>". Both groups sought to restore the whole Christian church on the pattern set forth in </a:t>
            </a:r>
            <a:r>
              <a:rPr lang="en-US" sz="1200" b="1" i="1" u="none" strike="noStrike" kern="1200" dirty="0">
                <a:solidFill>
                  <a:schemeClr val="tx1"/>
                </a:solidFill>
                <a:effectLst/>
                <a:latin typeface="Times New Roman" panose="02020603050405020304" pitchFamily="18" charset="0"/>
                <a:ea typeface="+mn-ea"/>
                <a:cs typeface="+mn-cs"/>
              </a:rPr>
              <a:t>the </a:t>
            </a:r>
            <a:r>
              <a:rPr lang="en-US" sz="1200" b="1" i="1" u="none" strike="noStrike" kern="1200" dirty="0">
                <a:solidFill>
                  <a:schemeClr val="tx1"/>
                </a:solidFill>
                <a:effectLst/>
                <a:latin typeface="Times New Roman" panose="02020603050405020304" pitchFamily="18" charset="0"/>
                <a:ea typeface="+mn-ea"/>
                <a:cs typeface="+mn-cs"/>
                <a:hlinkClick r:id="rId9" tooltip="New Testament">
                  <a:extLst>
                    <a:ext uri="{A12FA001-AC4F-418D-AE19-62706E023703}">
                      <ahyp:hlinkClr xmlns:ahyp="http://schemas.microsoft.com/office/drawing/2018/hyperlinkcolor" val="tx"/>
                    </a:ext>
                  </a:extLst>
                </a:hlinkClick>
              </a:rPr>
              <a:t>New Testament</a:t>
            </a:r>
            <a:r>
              <a:rPr lang="en-US" sz="1200" b="1" i="0" u="none" strike="noStrike" kern="1200" dirty="0">
                <a:solidFill>
                  <a:schemeClr val="tx1"/>
                </a:solidFill>
                <a:effectLst/>
                <a:latin typeface="Times New Roman" panose="02020603050405020304" pitchFamily="18" charset="0"/>
                <a:ea typeface="+mn-ea"/>
                <a:cs typeface="+mn-cs"/>
              </a:rPr>
              <a:t>,</a:t>
            </a:r>
            <a:r>
              <a:rPr lang="en-US" sz="1200" b="0" i="0" u="none" strike="noStrike" kern="1200" dirty="0">
                <a:solidFill>
                  <a:schemeClr val="tx1"/>
                </a:solidFill>
                <a:effectLst/>
                <a:latin typeface="Times New Roman" panose="02020603050405020304" pitchFamily="18" charset="0"/>
                <a:ea typeface="+mn-ea"/>
                <a:cs typeface="+mn-cs"/>
              </a:rPr>
              <a:t> and both believed that </a:t>
            </a:r>
            <a:r>
              <a:rPr lang="en-US" sz="1200" b="0" i="0" u="none" strike="noStrike" kern="1200" dirty="0">
                <a:solidFill>
                  <a:schemeClr val="tx1"/>
                </a:solidFill>
                <a:effectLst/>
                <a:latin typeface="Times New Roman" panose="02020603050405020304" pitchFamily="18" charset="0"/>
                <a:ea typeface="+mn-ea"/>
                <a:cs typeface="+mn-cs"/>
                <a:hlinkClick r:id="rId10" tooltip="Creed">
                  <a:extLst>
                    <a:ext uri="{A12FA001-AC4F-418D-AE19-62706E023703}">
                      <ahyp:hlinkClr xmlns:ahyp="http://schemas.microsoft.com/office/drawing/2018/hyperlinkcolor" val="tx"/>
                    </a:ext>
                  </a:extLst>
                </a:hlinkClick>
              </a:rPr>
              <a:t>creeds</a:t>
            </a:r>
            <a:r>
              <a:rPr lang="en-US" sz="1200" b="0" i="0" u="none" strike="noStrike" kern="1200" dirty="0">
                <a:solidFill>
                  <a:schemeClr val="tx1"/>
                </a:solidFill>
                <a:effectLst/>
                <a:latin typeface="Times New Roman" panose="02020603050405020304" pitchFamily="18" charset="0"/>
                <a:ea typeface="+mn-ea"/>
                <a:cs typeface="+mn-cs"/>
              </a:rPr>
              <a:t> kept Christianity divided. </a:t>
            </a:r>
          </a:p>
          <a:p>
            <a:pPr rtl="0"/>
            <a:r>
              <a:rPr lang="en-US" sz="1200" b="0" i="0" u="none" strike="noStrike" kern="1200" dirty="0">
                <a:solidFill>
                  <a:schemeClr val="tx1"/>
                </a:solidFill>
                <a:effectLst/>
                <a:latin typeface="Times New Roman" panose="02020603050405020304" pitchFamily="18" charset="0"/>
                <a:ea typeface="+mn-ea"/>
                <a:cs typeface="+mn-cs"/>
              </a:rPr>
              <a:t>In </a:t>
            </a:r>
            <a:r>
              <a:rPr lang="en-US" sz="1200" b="1" i="0" u="none" strike="noStrike" kern="1200" dirty="0">
                <a:solidFill>
                  <a:schemeClr val="tx1"/>
                </a:solidFill>
                <a:effectLst/>
                <a:latin typeface="Times New Roman" panose="02020603050405020304" pitchFamily="18" charset="0"/>
                <a:ea typeface="+mn-ea"/>
                <a:cs typeface="+mn-cs"/>
              </a:rPr>
              <a:t>1832 </a:t>
            </a:r>
            <a:r>
              <a:rPr lang="en-US" sz="1200" b="0" i="0" u="none" strike="noStrike" kern="1200" dirty="0">
                <a:solidFill>
                  <a:schemeClr val="tx1"/>
                </a:solidFill>
                <a:effectLst/>
                <a:latin typeface="Times New Roman" panose="02020603050405020304" pitchFamily="18" charset="0"/>
                <a:ea typeface="+mn-ea"/>
                <a:cs typeface="+mn-cs"/>
              </a:rPr>
              <a:t>they joined in fellowship with a handshake. </a:t>
            </a:r>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20</a:t>
            </a:fld>
            <a:endParaRPr lang="en-US" altLang="en-US"/>
          </a:p>
        </p:txBody>
      </p:sp>
    </p:spTree>
    <p:extLst>
      <p:ext uri="{BB962C8B-B14F-4D97-AF65-F5344CB8AC3E}">
        <p14:creationId xmlns:p14="http://schemas.microsoft.com/office/powerpoint/2010/main" val="3894716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0" dirty="0">
                <a:latin typeface="Times New Roman" panose="02020603050405020304" pitchFamily="18" charset="0"/>
                <a:cs typeface="Times New Roman" panose="02020603050405020304" pitchFamily="18" charset="0"/>
              </a:rPr>
              <a:t>When we are baptized into Christ, we are restored to God.</a:t>
            </a:r>
          </a:p>
          <a:p>
            <a:r>
              <a:rPr lang="en-US" altLang="en-US" sz="1200" b="0" dirty="0">
                <a:latin typeface="Times New Roman" panose="02020603050405020304" pitchFamily="18" charset="0"/>
                <a:cs typeface="Times New Roman" panose="02020603050405020304" pitchFamily="18" charset="0"/>
              </a:rPr>
              <a: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imes New Roman" panose="02020603050405020304" pitchFamily="18" charset="0"/>
                <a:cs typeface="Times New Roman" panose="02020603050405020304" pitchFamily="18" charset="0"/>
              </a:rPr>
              <a:t>    2. </a:t>
            </a:r>
            <a:r>
              <a:rPr lang="en-US" altLang="en-US" sz="1200" b="1" dirty="0">
                <a:latin typeface="Times New Roman" panose="02020603050405020304" pitchFamily="18" charset="0"/>
                <a:cs typeface="Times New Roman" panose="02020603050405020304" pitchFamily="18" charset="0"/>
              </a:rPr>
              <a:t>Yes</a:t>
            </a:r>
            <a:r>
              <a:rPr lang="en-US" altLang="en-US" sz="1200" dirty="0">
                <a:latin typeface="Times New Roman" panose="02020603050405020304" pitchFamily="18" charset="0"/>
                <a:cs typeface="Times New Roman" panose="02020603050405020304" pitchFamily="18" charset="0"/>
              </a:rPr>
              <a:t>, there is a reformation of life that must take place, but the spiritual self is restored to its original condition.</a:t>
            </a:r>
          </a:p>
          <a:p>
            <a:endParaRPr lang="en-US" b="0"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21</a:t>
            </a:fld>
            <a:endParaRPr lang="en-US" altLang="en-US"/>
          </a:p>
        </p:txBody>
      </p:sp>
    </p:spTree>
    <p:extLst>
      <p:ext uri="{BB962C8B-B14F-4D97-AF65-F5344CB8AC3E}">
        <p14:creationId xmlns:p14="http://schemas.microsoft.com/office/powerpoint/2010/main" val="607680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dirty="0">
                <a:solidFill>
                  <a:schemeClr val="tx1"/>
                </a:solidFill>
                <a:latin typeface="Times New Roman" panose="02020603050405020304" pitchFamily="18" charset="0"/>
                <a:cs typeface="Times New Roman" panose="02020603050405020304" pitchFamily="18" charset="0"/>
              </a:rPr>
              <a:t>“Is the church of Christ a denomination?”</a:t>
            </a:r>
          </a:p>
          <a:p>
            <a:r>
              <a:rPr lang="en-US" altLang="en-US" sz="1200" dirty="0">
                <a:solidFill>
                  <a:schemeClr val="tx1"/>
                </a:solidFill>
                <a:latin typeface="Times New Roman" panose="02020603050405020304" pitchFamily="18" charset="0"/>
                <a:cs typeface="Times New Roman" panose="02020603050405020304" pitchFamily="18" charset="0"/>
              </a:rPr>
              <a: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tx1"/>
                </a:solidFill>
                <a:latin typeface="Times New Roman" panose="02020603050405020304" pitchFamily="18" charset="0"/>
                <a:cs typeface="Times New Roman" panose="02020603050405020304" pitchFamily="18" charset="0"/>
              </a:rPr>
              <a:t>    2. </a:t>
            </a:r>
            <a:r>
              <a:rPr lang="en-US" altLang="en-US" sz="1200" dirty="0">
                <a:solidFill>
                  <a:schemeClr val="folHlink"/>
                </a:solidFill>
              </a:rPr>
              <a:t>A denomination is a religious body </a:t>
            </a:r>
            <a:r>
              <a:rPr lang="en-US" altLang="en-US" sz="1200" b="1" dirty="0">
                <a:solidFill>
                  <a:schemeClr val="folHlink"/>
                </a:solidFill>
              </a:rPr>
              <a:t>LARGER</a:t>
            </a:r>
            <a:r>
              <a:rPr lang="en-US" altLang="en-US" sz="1200" dirty="0">
                <a:solidFill>
                  <a:schemeClr val="folHlink"/>
                </a:solidFill>
              </a:rPr>
              <a:t> than the local congregation, and </a:t>
            </a:r>
            <a:r>
              <a:rPr lang="en-US" altLang="en-US" sz="1200" b="1" dirty="0">
                <a:solidFill>
                  <a:schemeClr val="folHlink"/>
                </a:solidFill>
              </a:rPr>
              <a:t>SMALLER</a:t>
            </a:r>
            <a:r>
              <a:rPr lang="en-US" altLang="en-US" sz="1200" dirty="0">
                <a:solidFill>
                  <a:schemeClr val="folHlink"/>
                </a:solidFill>
              </a:rPr>
              <a:t> than the universal church.</a:t>
            </a: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4</a:t>
            </a:fld>
            <a:endParaRPr lang="en-US" altLang="en-US"/>
          </a:p>
        </p:txBody>
      </p:sp>
    </p:spTree>
    <p:extLst>
      <p:ext uri="{BB962C8B-B14F-4D97-AF65-F5344CB8AC3E}">
        <p14:creationId xmlns:p14="http://schemas.microsoft.com/office/powerpoint/2010/main" val="2362856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latin typeface="Times New Roman" panose="02020603050405020304" pitchFamily="18" charset="0"/>
                <a:cs typeface="Times New Roman" panose="02020603050405020304" pitchFamily="18" charset="0"/>
              </a:rPr>
              <a:t>    1. When the Christian repents and prays for forgiveness, he is restored to God.</a:t>
            </a:r>
          </a:p>
          <a:p>
            <a:r>
              <a:rPr lang="en-US" altLang="en-US" sz="1200" dirty="0">
                <a:latin typeface="Times New Roman" panose="02020603050405020304" pitchFamily="18" charset="0"/>
                <a:cs typeface="Times New Roman" panose="02020603050405020304" pitchFamily="18" charset="0"/>
              </a:rPr>
              <a:t>&gt;&gt;&gt;&gt;&gt;&gt;&gt;&gt;&gt;&gt;&gt;&gt;&gt;&gt;&gt;&gt;&gt;&gt;&gt;&gt;&gt;&gt;&gt;&gt;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latin typeface="Times New Roman" panose="02020603050405020304" pitchFamily="18" charset="0"/>
                <a:cs typeface="Times New Roman" panose="02020603050405020304" pitchFamily="18" charset="0"/>
              </a:rPr>
              <a:t>    2. </a:t>
            </a:r>
            <a:r>
              <a:rPr lang="en-US" altLang="en-US" dirty="0">
                <a:latin typeface="Times New Roman" panose="02020603050405020304" pitchFamily="18" charset="0"/>
                <a:cs typeface="Times New Roman" panose="02020603050405020304" pitchFamily="18" charset="0"/>
              </a:rPr>
              <a:t>It matters not how far one has deviated from God’s plan for living, so long as the original plan is sought and implemented.</a:t>
            </a: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22</a:t>
            </a:fld>
            <a:endParaRPr lang="en-US" altLang="en-US"/>
          </a:p>
        </p:txBody>
      </p:sp>
    </p:spTree>
    <p:extLst>
      <p:ext uri="{BB962C8B-B14F-4D97-AF65-F5344CB8AC3E}">
        <p14:creationId xmlns:p14="http://schemas.microsoft.com/office/powerpoint/2010/main" val="2241857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dirty="0">
                <a:latin typeface="Times New Roman" panose="02020603050405020304" pitchFamily="18" charset="0"/>
                <a:cs typeface="Times New Roman" panose="02020603050405020304" pitchFamily="18" charset="0"/>
              </a:rPr>
              <a:t>Do you need to be restored today?</a:t>
            </a:r>
          </a:p>
          <a:p>
            <a:r>
              <a:rPr lang="en-US" sz="1200" dirty="0">
                <a:latin typeface="Times New Roman" panose="02020603050405020304" pitchFamily="18" charset="0"/>
                <a:cs typeface="Times New Roman" panose="02020603050405020304" pitchFamily="18" charset="0"/>
              </a:rPr>
              <a:t>    2. We are here today, just to let you know, and assist you, in that restoration - if you need to return to God.</a:t>
            </a:r>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23</a:t>
            </a:fld>
            <a:endParaRPr lang="en-US" altLang="en-US"/>
          </a:p>
        </p:txBody>
      </p:sp>
    </p:spTree>
    <p:extLst>
      <p:ext uri="{BB962C8B-B14F-4D97-AF65-F5344CB8AC3E}">
        <p14:creationId xmlns:p14="http://schemas.microsoft.com/office/powerpoint/2010/main" val="2702425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This brings us back to the question “</a:t>
            </a:r>
            <a:r>
              <a:rPr lang="en-US" altLang="en-US" sz="1200" b="1" dirty="0">
                <a:solidFill>
                  <a:schemeClr val="tx1"/>
                </a:solidFill>
                <a:latin typeface="Times New Roman" panose="02020603050405020304" pitchFamily="18" charset="0"/>
                <a:cs typeface="Times New Roman" panose="02020603050405020304" pitchFamily="18" charset="0"/>
              </a:rPr>
              <a:t>What is the Church?</a:t>
            </a:r>
            <a:r>
              <a:rPr lang="en-US" altLang="en-US" sz="1200" b="0" dirty="0">
                <a:solidFill>
                  <a:schemeClr val="tx1"/>
                </a:solidFill>
                <a:latin typeface="Times New Roman" panose="02020603050405020304" pitchFamily="18" charset="0"/>
                <a:cs typeface="Times New Roman" panose="02020603050405020304" pitchFamily="18" charset="0"/>
              </a:rPr>
              <a:t>”</a:t>
            </a:r>
            <a:endParaRPr lang="en-US" b="0"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24</a:t>
            </a:fld>
            <a:endParaRPr lang="en-US" altLang="en-US"/>
          </a:p>
        </p:txBody>
      </p:sp>
    </p:spTree>
    <p:extLst>
      <p:ext uri="{BB962C8B-B14F-4D97-AF65-F5344CB8AC3E}">
        <p14:creationId xmlns:p14="http://schemas.microsoft.com/office/powerpoint/2010/main" val="1381421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It is important for us to be able to answer the question “</a:t>
            </a:r>
            <a:r>
              <a:rPr lang="en-US" altLang="en-US" sz="1200" dirty="0">
                <a:latin typeface="Times New Roman" panose="02020603050405020304" pitchFamily="18" charset="0"/>
                <a:cs typeface="Times New Roman" panose="02020603050405020304" pitchFamily="18" charset="0"/>
              </a:rPr>
              <a:t>How does the Bible use the word “church?””.</a:t>
            </a:r>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25</a:t>
            </a:fld>
            <a:endParaRPr lang="en-US" altLang="en-US"/>
          </a:p>
        </p:txBody>
      </p:sp>
    </p:spTree>
    <p:extLst>
      <p:ext uri="{BB962C8B-B14F-4D97-AF65-F5344CB8AC3E}">
        <p14:creationId xmlns:p14="http://schemas.microsoft.com/office/powerpoint/2010/main" val="27374747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The word church is used t</a:t>
            </a:r>
            <a:r>
              <a:rPr lang="en-US" altLang="en-US" sz="1200" dirty="0">
                <a:latin typeface="Times New Roman" panose="02020603050405020304" pitchFamily="18" charset="0"/>
                <a:cs typeface="Times New Roman" panose="02020603050405020304" pitchFamily="18" charset="0"/>
              </a:rPr>
              <a:t>o describe the universal body of believers:</a:t>
            </a:r>
          </a:p>
          <a:p>
            <a:r>
              <a:rPr lang="en-US" altLang="en-US" sz="1200" dirty="0">
                <a:latin typeface="Times New Roman" panose="02020603050405020304" pitchFamily="18" charset="0"/>
                <a:cs typeface="Times New Roman" panose="02020603050405020304" pitchFamily="18" charset="0"/>
              </a:rPr>
              <a:t>&gt;&gt;&gt;&gt;&gt;&gt;&gt;&gt;&gt;&gt;&gt;&gt;&gt;&gt;&gt;&gt;&gt;&gt;&gt;&gt;&gt;&gt;&gt;&gt;&gt;&gt;</a:t>
            </a:r>
          </a:p>
          <a:p>
            <a:pPr marL="0" indent="0">
              <a:buNone/>
            </a:pPr>
            <a:r>
              <a:rPr lang="en-US" sz="1200" dirty="0">
                <a:latin typeface="Times New Roman" panose="02020603050405020304" pitchFamily="18" charset="0"/>
                <a:cs typeface="Times New Roman" panose="02020603050405020304" pitchFamily="18" charset="0"/>
              </a:rPr>
              <a:t>    2. </a:t>
            </a:r>
            <a:r>
              <a:rPr lang="en-US" altLang="en-US" sz="1200" b="1" dirty="0">
                <a:latin typeface="Times New Roman" panose="02020603050405020304" pitchFamily="18" charset="0"/>
                <a:cs typeface="Times New Roman" panose="02020603050405020304" pitchFamily="18" charset="0"/>
              </a:rPr>
              <a:t>Matt 16:16-18 </a:t>
            </a:r>
            <a:r>
              <a:rPr lang="en-US" altLang="en-US" sz="1200" dirty="0">
                <a:latin typeface="Times New Roman" panose="02020603050405020304" pitchFamily="18" charset="0"/>
                <a:cs typeface="Times New Roman" panose="02020603050405020304" pitchFamily="18" charset="0"/>
              </a:rPr>
              <a:t>– I will build my </a:t>
            </a:r>
            <a:r>
              <a:rPr lang="en-US" altLang="en-US" sz="1200" b="1" dirty="0">
                <a:latin typeface="Times New Roman" panose="02020603050405020304" pitchFamily="18" charset="0"/>
                <a:cs typeface="Times New Roman" panose="02020603050405020304" pitchFamily="18" charset="0"/>
              </a:rPr>
              <a:t>CHURCH</a:t>
            </a:r>
            <a:endParaRPr lang="en-US" altLang="en-US" sz="1200" dirty="0">
              <a:latin typeface="Times New Roman" panose="02020603050405020304" pitchFamily="18" charset="0"/>
              <a:cs typeface="Times New Roman" panose="02020603050405020304" pitchFamily="18" charset="0"/>
            </a:endParaRPr>
          </a:p>
          <a:p>
            <a:pPr rtl="0"/>
            <a:r>
              <a:rPr lang="en-US" sz="1200" b="0" i="0" u="none" strike="noStrike" baseline="0" dirty="0">
                <a:latin typeface="Times New Roman" panose="02020603050405020304" pitchFamily="18" charset="0"/>
              </a:rPr>
              <a:t>Simon Peter answered and said, "You are the Christ, the Son of the living God." Jesus answered and said to him, "Blessed are you, Simon Bar-Jonah, for flesh and blood has not revealed this to you, but My Father who is in heaven. And I also say to you that you are Peter, and on this rock I will build My church, and the gates of Hades shall not prevail against it. </a:t>
            </a:r>
          </a:p>
          <a:p>
            <a:pPr rtl="0"/>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Matthew 16:16-18</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&gt;&gt;&gt;&gt;&gt;&gt;&gt;&gt;&gt;&gt;&gt;&gt;&gt;&gt;&gt;&gt;&gt;&gt;&gt;&gt;&gt;&gt;&gt;&gt;&gt;&gt;</a:t>
            </a:r>
            <a:endParaRPr lang="en-US" altLang="en-US" sz="1200" dirty="0">
              <a:latin typeface="Times New Roman" panose="02020603050405020304" pitchFamily="18" charset="0"/>
              <a:cs typeface="Times New Roman" panose="02020603050405020304" pitchFamily="18" charset="0"/>
            </a:endParaRPr>
          </a:p>
          <a:p>
            <a:pPr marL="0" indent="0">
              <a:buNone/>
            </a:pPr>
            <a:r>
              <a:rPr lang="en-US" altLang="en-US" sz="1200" dirty="0">
                <a:latin typeface="Times New Roman" panose="02020603050405020304" pitchFamily="18" charset="0"/>
                <a:cs typeface="Times New Roman" panose="02020603050405020304" pitchFamily="18" charset="0"/>
              </a:rPr>
              <a:t>    3. </a:t>
            </a:r>
            <a:r>
              <a:rPr lang="en-US" altLang="en-US" sz="1200" b="1" dirty="0">
                <a:latin typeface="Times New Roman" panose="02020603050405020304" pitchFamily="18" charset="0"/>
                <a:cs typeface="Times New Roman" panose="02020603050405020304" pitchFamily="18" charset="0"/>
              </a:rPr>
              <a:t>Eph 5:23-32 </a:t>
            </a:r>
            <a:r>
              <a:rPr lang="en-US" altLang="en-US" sz="1200" dirty="0">
                <a:latin typeface="Times New Roman" panose="02020603050405020304" pitchFamily="18" charset="0"/>
                <a:cs typeface="Times New Roman" panose="02020603050405020304" pitchFamily="18" charset="0"/>
              </a:rPr>
              <a:t>– the Lord is head of the </a:t>
            </a:r>
            <a:r>
              <a:rPr lang="en-US" altLang="en-US" sz="1200" b="1" dirty="0">
                <a:latin typeface="Times New Roman" panose="02020603050405020304" pitchFamily="18" charset="0"/>
                <a:cs typeface="Times New Roman" panose="02020603050405020304" pitchFamily="18" charset="0"/>
              </a:rPr>
              <a:t>CHURCH</a:t>
            </a:r>
          </a:p>
          <a:p>
            <a:pPr rtl="0"/>
            <a:r>
              <a:rPr lang="en-US" sz="1200" b="0" i="1" u="none" strike="noStrike" baseline="0" dirty="0">
                <a:latin typeface="Times New Roman" panose="02020603050405020304" pitchFamily="18" charset="0"/>
              </a:rPr>
              <a:t>For no one ever hated his own flesh, but nourishes and cherishes it, just as the Lord does the church. </a:t>
            </a:r>
            <a:r>
              <a:rPr lang="en-US" sz="1200" b="1" i="1" u="none" strike="noStrike" baseline="0" dirty="0">
                <a:latin typeface="Times New Roman" panose="02020603050405020304" pitchFamily="18" charset="0"/>
              </a:rPr>
              <a:t>For we are members of His body, of His flesh and of His bones.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Ephesians 5:29-30</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26</a:t>
            </a:fld>
            <a:endParaRPr lang="en-US" altLang="en-US"/>
          </a:p>
        </p:txBody>
      </p:sp>
    </p:spTree>
    <p:extLst>
      <p:ext uri="{BB962C8B-B14F-4D97-AF65-F5344CB8AC3E}">
        <p14:creationId xmlns:p14="http://schemas.microsoft.com/office/powerpoint/2010/main" val="1350977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If I want to </a:t>
            </a:r>
            <a:r>
              <a:rPr lang="en-US" altLang="en-US" sz="1200" dirty="0">
                <a:latin typeface="Times New Roman" panose="02020603050405020304" pitchFamily="18" charset="0"/>
                <a:cs typeface="Times New Roman" panose="02020603050405020304" pitchFamily="18" charset="0"/>
              </a:rPr>
              <a:t>describe a local group of believers: I could go to </a:t>
            </a:r>
            <a:r>
              <a:rPr lang="en-US" altLang="en-US" sz="1200" b="1" dirty="0">
                <a:latin typeface="Times New Roman" panose="02020603050405020304" pitchFamily="18" charset="0"/>
                <a:cs typeface="Times New Roman" panose="02020603050405020304" pitchFamily="18" charset="0"/>
              </a:rPr>
              <a:t>1 Cor 1:2</a:t>
            </a:r>
          </a:p>
          <a:p>
            <a:pPr rtl="0"/>
            <a:r>
              <a:rPr lang="en-US" sz="1200" b="0" i="1" u="none" strike="noStrike" baseline="0" dirty="0">
                <a:latin typeface="Times New Roman" panose="02020603050405020304" pitchFamily="18" charset="0"/>
              </a:rPr>
              <a:t>To the church of God which is at Corinth, to those who are sanctified in Christ Jesus, called to be saints, with all who in every place call on the name of Jesus Christ our Lord, both theirs and ours: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1 Corinthians 1:2</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&gt;&gt;&gt;&gt;&gt;&gt;&gt;&gt;&gt;&gt;&gt;&gt;&gt;&gt;&gt;&gt;&gt;&gt;&gt;&gt;&gt;&gt;&gt;</a:t>
            </a:r>
            <a:endParaRPr lang="en-US" sz="1200" b="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imes New Roman" panose="02020603050405020304" pitchFamily="18" charset="0"/>
                <a:cs typeface="Times New Roman" panose="02020603050405020304" pitchFamily="18" charset="0"/>
              </a:rPr>
              <a:t>    2. </a:t>
            </a:r>
            <a:r>
              <a:rPr lang="en-US" altLang="en-US" sz="1200" dirty="0">
                <a:latin typeface="Times New Roman" panose="02020603050405020304" pitchFamily="18" charset="0"/>
                <a:cs typeface="Times New Roman" panose="02020603050405020304" pitchFamily="18" charset="0"/>
              </a:rPr>
              <a:t>the </a:t>
            </a:r>
            <a:r>
              <a:rPr lang="en-US" altLang="en-US" sz="1200" b="1" dirty="0">
                <a:latin typeface="Times New Roman" panose="02020603050405020304" pitchFamily="18" charset="0"/>
                <a:cs typeface="Times New Roman" panose="02020603050405020304" pitchFamily="18" charset="0"/>
              </a:rPr>
              <a:t>CHURCH</a:t>
            </a:r>
            <a:r>
              <a:rPr lang="en-US" altLang="en-US" sz="1200" dirty="0">
                <a:latin typeface="Times New Roman" panose="02020603050405020304" pitchFamily="18" charset="0"/>
                <a:cs typeface="Times New Roman" panose="02020603050405020304" pitchFamily="18" charset="0"/>
              </a:rPr>
              <a:t> (</a:t>
            </a:r>
            <a:r>
              <a:rPr lang="en-US" altLang="en-US" sz="1200" b="1" dirty="0">
                <a:latin typeface="Times New Roman" panose="02020603050405020304" pitchFamily="18" charset="0"/>
                <a:cs typeface="Times New Roman" panose="02020603050405020304" pitchFamily="18" charset="0"/>
              </a:rPr>
              <a:t>Acts 2:47 </a:t>
            </a:r>
            <a:r>
              <a:rPr lang="en-US" altLang="en-US" sz="1200" dirty="0">
                <a:latin typeface="Times New Roman" panose="02020603050405020304" pitchFamily="18" charset="0"/>
                <a:cs typeface="Times New Roman" panose="02020603050405020304" pitchFamily="18" charset="0"/>
              </a:rPr>
              <a:t>= those who are </a:t>
            </a:r>
            <a:r>
              <a:rPr lang="en-US" altLang="en-US" sz="1200" b="1" dirty="0">
                <a:latin typeface="Times New Roman" panose="02020603050405020304" pitchFamily="18" charset="0"/>
                <a:cs typeface="Times New Roman" panose="02020603050405020304" pitchFamily="18" charset="0"/>
              </a:rPr>
              <a:t>SAVED</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baseline="0" dirty="0">
                <a:latin typeface="Times New Roman" panose="02020603050405020304" pitchFamily="18" charset="0"/>
              </a:rPr>
              <a:t>praising God and having favor with all the people. And </a:t>
            </a:r>
            <a:r>
              <a:rPr lang="en-US" sz="1200" b="1" i="1" u="none" strike="noStrike" baseline="0" dirty="0">
                <a:latin typeface="Times New Roman" panose="02020603050405020304" pitchFamily="18" charset="0"/>
              </a:rPr>
              <a:t>the Lord added to the church</a:t>
            </a:r>
            <a:r>
              <a:rPr lang="en-US" sz="1200" b="0" i="1" u="none" strike="noStrike" baseline="0" dirty="0">
                <a:latin typeface="Times New Roman" panose="02020603050405020304" pitchFamily="18" charset="0"/>
              </a:rPr>
              <a:t> daily those who were being saved.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Acts 2:47</a:t>
            </a:r>
            <a:r>
              <a:rPr lang="en-US" sz="1200" b="0" i="0" u="none" strike="noStrike" baseline="0" dirty="0">
                <a:latin typeface="Times New Roman" panose="02020603050405020304" pitchFamily="18" charset="0"/>
              </a:rPr>
              <a:t>)</a:t>
            </a:r>
          </a:p>
          <a:p>
            <a:pPr rtl="0"/>
            <a:r>
              <a:rPr lang="en-US" altLang="en-US" sz="1200" b="0" i="0" u="none" strike="noStrike" baseline="0" dirty="0">
                <a:latin typeface="Times New Roman" panose="02020603050405020304" pitchFamily="18" charset="0"/>
                <a:cs typeface="Times New Roman" panose="02020603050405020304" pitchFamily="18" charset="0"/>
              </a:rPr>
              <a:t>&gt;&gt;&gt;&gt;&gt;&gt;&gt;&gt;&gt;&gt;&gt;&gt;&gt;&gt;&gt;&gt;&gt;&gt;&gt;&gt;&gt;&gt;&gt;</a:t>
            </a:r>
            <a:endParaRPr lang="en-US" altLang="en-US" sz="12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    3. </a:t>
            </a:r>
            <a:r>
              <a:rPr lang="en-US" altLang="en-US" sz="1200" b="1" dirty="0">
                <a:latin typeface="Times New Roman" panose="02020603050405020304" pitchFamily="18" charset="0"/>
                <a:cs typeface="Times New Roman" panose="02020603050405020304" pitchFamily="18" charset="0"/>
              </a:rPr>
              <a:t>SANCTIFIED </a:t>
            </a:r>
            <a:r>
              <a:rPr lang="en-US" altLang="en-US" sz="1200" dirty="0">
                <a:latin typeface="Times New Roman" panose="02020603050405020304" pitchFamily="18" charset="0"/>
                <a:cs typeface="Times New Roman" panose="02020603050405020304" pitchFamily="18" charset="0"/>
              </a:rPr>
              <a:t>in Christ Jesus (</a:t>
            </a:r>
            <a:r>
              <a:rPr lang="en-US" altLang="en-US" sz="1200" b="1" dirty="0">
                <a:latin typeface="Times New Roman" panose="02020603050405020304" pitchFamily="18" charset="0"/>
                <a:cs typeface="Times New Roman" panose="02020603050405020304" pitchFamily="18" charset="0"/>
              </a:rPr>
              <a:t>1 Cor 6:11 </a:t>
            </a:r>
            <a:r>
              <a:rPr lang="en-US" altLang="en-US" sz="1200" dirty="0">
                <a:latin typeface="Times New Roman" panose="02020603050405020304" pitchFamily="18" charset="0"/>
                <a:cs typeface="Times New Roman" panose="02020603050405020304" pitchFamily="18" charset="0"/>
              </a:rPr>
              <a:t>- </a:t>
            </a:r>
            <a:r>
              <a:rPr lang="en-US" altLang="en-US" sz="1200" b="1" dirty="0">
                <a:latin typeface="Times New Roman" panose="02020603050405020304" pitchFamily="18" charset="0"/>
                <a:cs typeface="Times New Roman" panose="02020603050405020304" pitchFamily="18" charset="0"/>
              </a:rPr>
              <a:t>WASHED</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baseline="0" dirty="0">
                <a:latin typeface="Times New Roman" panose="02020603050405020304" pitchFamily="18" charset="0"/>
              </a:rPr>
              <a:t>And such were some of you. But you were washed, but you were sanctified, but you were justified in the name of the Lord Jesus and by the Spirit of our God. </a:t>
            </a:r>
            <a:r>
              <a:rPr lang="en-US" sz="1200" b="1" i="0" u="none" strike="noStrike" baseline="0" dirty="0">
                <a:latin typeface="Times New Roman" panose="02020603050405020304" pitchFamily="18" charset="0"/>
              </a:rPr>
              <a:t>(1 Corinthians 6:11</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b="0"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27</a:t>
            </a:fld>
            <a:endParaRPr lang="en-US" altLang="en-US"/>
          </a:p>
        </p:txBody>
      </p:sp>
    </p:spTree>
    <p:extLst>
      <p:ext uri="{BB962C8B-B14F-4D97-AF65-F5344CB8AC3E}">
        <p14:creationId xmlns:p14="http://schemas.microsoft.com/office/powerpoint/2010/main" val="4233798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1" dirty="0">
                <a:latin typeface="Times New Roman" panose="02020603050405020304" pitchFamily="18" charset="0"/>
                <a:cs typeface="Times New Roman" panose="02020603050405020304" pitchFamily="18" charset="0"/>
              </a:rPr>
              <a:t>To describe a local group of believers: 1 Cor 1:2</a:t>
            </a:r>
            <a:endParaRPr lang="en-US" altLang="en-US" sz="1200" b="0" dirty="0">
              <a:latin typeface="Times New Roman" panose="02020603050405020304" pitchFamily="18" charset="0"/>
              <a:cs typeface="Times New Roman" panose="02020603050405020304" pitchFamily="18" charset="0"/>
            </a:endParaRPr>
          </a:p>
          <a:p>
            <a:r>
              <a:rPr lang="en-US" sz="1200" b="0" dirty="0">
                <a:latin typeface="Times New Roman" panose="02020603050405020304" pitchFamily="18" charset="0"/>
                <a:cs typeface="Times New Roman" panose="02020603050405020304" pitchFamily="18" charset="0"/>
              </a:rPr>
              <a:t>    2. </a:t>
            </a:r>
            <a:r>
              <a:rPr lang="en-US" altLang="en-US" sz="1200" dirty="0">
                <a:latin typeface="Times New Roman" panose="02020603050405020304" pitchFamily="18" charset="0"/>
                <a:cs typeface="Times New Roman" panose="02020603050405020304" pitchFamily="18" charset="0"/>
              </a:rPr>
              <a:t>called</a:t>
            </a:r>
            <a:r>
              <a:rPr lang="en-US" altLang="en-US" sz="1200" b="1" dirty="0">
                <a:latin typeface="Times New Roman" panose="02020603050405020304" pitchFamily="18" charset="0"/>
                <a:cs typeface="Times New Roman" panose="02020603050405020304" pitchFamily="18" charset="0"/>
              </a:rPr>
              <a:t> </a:t>
            </a:r>
            <a:r>
              <a:rPr lang="en-US" altLang="en-US" sz="1200" dirty="0">
                <a:latin typeface="Times New Roman" panose="02020603050405020304" pitchFamily="18" charset="0"/>
                <a:cs typeface="Times New Roman" panose="02020603050405020304" pitchFamily="18" charset="0"/>
              </a:rPr>
              <a:t>to be </a:t>
            </a:r>
            <a:r>
              <a:rPr lang="en-US" altLang="en-US" sz="1200" b="1" dirty="0">
                <a:latin typeface="Times New Roman" panose="02020603050405020304" pitchFamily="18" charset="0"/>
                <a:cs typeface="Times New Roman" panose="02020603050405020304" pitchFamily="18" charset="0"/>
              </a:rPr>
              <a:t>SAINTS</a:t>
            </a:r>
            <a:r>
              <a:rPr lang="en-US" altLang="en-US" sz="1200" dirty="0">
                <a:latin typeface="Times New Roman" panose="02020603050405020304" pitchFamily="18" charset="0"/>
                <a:cs typeface="Times New Roman" panose="02020603050405020304" pitchFamily="18" charset="0"/>
              </a:rPr>
              <a:t> (saints = </a:t>
            </a:r>
            <a:r>
              <a:rPr lang="en-US" altLang="en-US" sz="1200" b="1" dirty="0">
                <a:latin typeface="Times New Roman" panose="02020603050405020304" pitchFamily="18" charset="0"/>
                <a:cs typeface="Times New Roman" panose="02020603050405020304" pitchFamily="18" charset="0"/>
              </a:rPr>
              <a:t>HOLY </a:t>
            </a:r>
            <a:r>
              <a:rPr lang="en-US" altLang="en-US" sz="1200" dirty="0">
                <a:latin typeface="Times New Roman" panose="02020603050405020304" pitchFamily="18" charset="0"/>
                <a:cs typeface="Times New Roman" panose="02020603050405020304" pitchFamily="18" charset="0"/>
              </a:rPr>
              <a:t>ones)</a:t>
            </a:r>
          </a:p>
          <a:p>
            <a:r>
              <a:rPr lang="en-US" altLang="en-US" sz="1200" dirty="0">
                <a:latin typeface="Times New Roman" panose="02020603050405020304" pitchFamily="18" charset="0"/>
                <a:cs typeface="Times New Roman" panose="02020603050405020304" pitchFamily="18" charset="0"/>
              </a:rPr>
              <a:t>&gt;&gt;&gt;&gt;&gt;&gt;&gt;&gt;&gt;&gt;&gt;&gt;&gt;&gt;&gt;&gt;&gt;&gt;&gt;</a:t>
            </a:r>
          </a:p>
          <a:p>
            <a:r>
              <a:rPr lang="en-US" altLang="en-US" sz="1200" dirty="0">
                <a:latin typeface="Times New Roman" panose="02020603050405020304" pitchFamily="18" charset="0"/>
                <a:cs typeface="Times New Roman" panose="02020603050405020304" pitchFamily="18" charset="0"/>
              </a:rPr>
              <a:t>    3. with </a:t>
            </a:r>
            <a:r>
              <a:rPr lang="en-US" altLang="en-US" sz="1200" b="1" dirty="0">
                <a:latin typeface="Times New Roman" panose="02020603050405020304" pitchFamily="18" charset="0"/>
                <a:cs typeface="Times New Roman" panose="02020603050405020304" pitchFamily="18" charset="0"/>
              </a:rPr>
              <a:t>ALL </a:t>
            </a:r>
            <a:r>
              <a:rPr lang="en-US" altLang="en-US" sz="1200" dirty="0">
                <a:latin typeface="Times New Roman" panose="02020603050405020304" pitchFamily="18" charset="0"/>
                <a:cs typeface="Times New Roman" panose="02020603050405020304" pitchFamily="18" charset="0"/>
              </a:rPr>
              <a:t>in </a:t>
            </a:r>
            <a:r>
              <a:rPr lang="en-US" altLang="en-US" sz="1200" b="1" dirty="0">
                <a:latin typeface="Times New Roman" panose="02020603050405020304" pitchFamily="18" charset="0"/>
                <a:cs typeface="Times New Roman" panose="02020603050405020304" pitchFamily="18" charset="0"/>
              </a:rPr>
              <a:t>EVERY PLACE </a:t>
            </a:r>
            <a:r>
              <a:rPr lang="en-US" altLang="en-US" sz="1200" dirty="0">
                <a:latin typeface="Times New Roman" panose="02020603050405020304" pitchFamily="18" charset="0"/>
                <a:cs typeface="Times New Roman" panose="02020603050405020304" pitchFamily="18" charset="0"/>
              </a:rPr>
              <a:t>who </a:t>
            </a:r>
            <a:r>
              <a:rPr lang="en-US" altLang="en-US" sz="1200" b="1" dirty="0">
                <a:latin typeface="Times New Roman" panose="02020603050405020304" pitchFamily="18" charset="0"/>
                <a:cs typeface="Times New Roman" panose="02020603050405020304" pitchFamily="18" charset="0"/>
              </a:rPr>
              <a:t>CALL </a:t>
            </a:r>
            <a:r>
              <a:rPr lang="en-US" altLang="en-US" sz="1200" dirty="0">
                <a:latin typeface="Times New Roman" panose="02020603050405020304" pitchFamily="18" charset="0"/>
                <a:cs typeface="Times New Roman" panose="02020603050405020304" pitchFamily="18" charset="0"/>
              </a:rPr>
              <a:t>upon the name of the Lord (</a:t>
            </a:r>
            <a:r>
              <a:rPr lang="en-US" altLang="en-US" sz="1200" b="1" dirty="0">
                <a:latin typeface="Times New Roman" panose="02020603050405020304" pitchFamily="18" charset="0"/>
                <a:cs typeface="Times New Roman" panose="02020603050405020304" pitchFamily="18" charset="0"/>
              </a:rPr>
              <a:t>Acts 2:21; Romans 10:13; Acts 22:16</a:t>
            </a:r>
            <a:r>
              <a:rPr lang="en-US" altLang="en-US" sz="1200" dirty="0">
                <a:latin typeface="Times New Roman" panose="02020603050405020304" pitchFamily="18" charset="0"/>
                <a:cs typeface="Times New Roman" panose="02020603050405020304" pitchFamily="18" charset="0"/>
              </a:rPr>
              <a:t>)</a:t>
            </a:r>
          </a:p>
          <a:p>
            <a:pPr rtl="0"/>
            <a:r>
              <a:rPr lang="en-US" sz="1200" b="0" i="1" u="none" strike="noStrike" baseline="0" dirty="0">
                <a:latin typeface="Times New Roman" panose="02020603050405020304" pitchFamily="18" charset="0"/>
              </a:rPr>
              <a:t>AND IT SHALL COME TO PASS THAT WHOEVER CALLS ON THE NAME OF THE LORD SHALL BE SAVED.’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Acts 2:21</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&gt;&gt;&gt;&gt;&gt;&gt;&gt;&gt;&gt;&gt;&gt;&gt;&gt;&gt;&gt;&gt;&gt;&gt;&gt;&gt;</a:t>
            </a:r>
          </a:p>
          <a:p>
            <a:pPr rtl="0"/>
            <a:r>
              <a:rPr lang="en-US" sz="1200" b="0" i="1" u="none" strike="noStrike" baseline="0" dirty="0">
                <a:latin typeface="Times New Roman" panose="02020603050405020304" pitchFamily="18" charset="0"/>
              </a:rPr>
              <a:t>For "WHOEVER CALLS ON THE NAME OF THE LORD SHALL BE SAVED."  </a:t>
            </a:r>
            <a:r>
              <a:rPr lang="en-US" sz="1200" b="0" i="0" u="none" strike="noStrike" baseline="0" dirty="0">
                <a:latin typeface="Times New Roman" panose="02020603050405020304" pitchFamily="18" charset="0"/>
              </a:rPr>
              <a:t> (</a:t>
            </a:r>
            <a:r>
              <a:rPr lang="en-US" sz="1200" b="1" i="0" u="none" strike="noStrike" baseline="0" dirty="0">
                <a:latin typeface="Times New Roman" panose="02020603050405020304" pitchFamily="18" charset="0"/>
              </a:rPr>
              <a:t>Romans 10:13</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&gt;&gt;&gt;&gt;&gt;&gt;&gt;&gt;&gt;&gt;&gt;&gt;&gt;&gt;&gt;&gt;&gt;&gt;&gt;&gt;</a:t>
            </a:r>
          </a:p>
          <a:p>
            <a:pPr rtl="0"/>
            <a:r>
              <a:rPr lang="en-US" sz="1200" b="0" i="1" u="none" strike="noStrike" baseline="0" dirty="0">
                <a:latin typeface="Times New Roman" panose="02020603050405020304" pitchFamily="18" charset="0"/>
              </a:rPr>
              <a:t>And now why are you waiting? Arise and be baptized, and wash away your sins, calling on the name of the Lord.’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Acts 22:16</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pPr rtl="0"/>
            <a:endParaRPr lang="en-US" sz="1200" b="0" i="0" u="none" strike="noStrike" baseline="0" dirty="0">
              <a:latin typeface="Times New Roman" panose="02020603050405020304" pitchFamily="18" charset="0"/>
            </a:endParaRPr>
          </a:p>
          <a:p>
            <a:pPr rtl="0"/>
            <a:endParaRPr lang="en-US" sz="1200" b="0" i="0" u="none" strike="noStrike" baseline="0" dirty="0">
              <a:latin typeface="Times New Roman" panose="02020603050405020304" pitchFamily="18" charset="0"/>
            </a:endParaRPr>
          </a:p>
          <a:p>
            <a:pPr rtl="0"/>
            <a:endParaRPr lang="en-US" sz="1200" b="0" i="0" u="none" strike="noStrike" baseline="0" dirty="0">
              <a:latin typeface="Times New Roman" panose="02020603050405020304" pitchFamily="18" charset="0"/>
            </a:endParaRPr>
          </a:p>
          <a:p>
            <a:pPr rtl="0"/>
            <a:endParaRPr lang="en-US" sz="1200" b="0" i="0" u="none" strike="noStrike" baseline="0" dirty="0">
              <a:latin typeface="Times New Roman" panose="02020603050405020304" pitchFamily="18" charset="0"/>
            </a:endParaRPr>
          </a:p>
          <a:p>
            <a:endParaRPr lang="en-US" alt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28</a:t>
            </a:fld>
            <a:endParaRPr lang="en-US" altLang="en-US"/>
          </a:p>
        </p:txBody>
      </p:sp>
    </p:spTree>
    <p:extLst>
      <p:ext uri="{BB962C8B-B14F-4D97-AF65-F5344CB8AC3E}">
        <p14:creationId xmlns:p14="http://schemas.microsoft.com/office/powerpoint/2010/main" val="27966682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0" dirty="0">
                <a:solidFill>
                  <a:schemeClr val="tx1"/>
                </a:solidFill>
                <a:latin typeface="Times New Roman" panose="02020603050405020304" pitchFamily="18" charset="0"/>
                <a:cs typeface="Times New Roman" panose="02020603050405020304" pitchFamily="18" charset="0"/>
              </a:rPr>
              <a:t>The denominational concept of religion is contradictory to the New Testament and all of it’s teachings:</a:t>
            </a:r>
            <a:r>
              <a:rPr lang="en-US" altLang="en-US" sz="1200" dirty="0">
                <a:latin typeface="Times New Roman" panose="02020603050405020304" pitchFamily="18"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29</a:t>
            </a:fld>
            <a:endParaRPr lang="en-US" altLang="en-US"/>
          </a:p>
        </p:txBody>
      </p:sp>
    </p:spTree>
    <p:extLst>
      <p:ext uri="{BB962C8B-B14F-4D97-AF65-F5344CB8AC3E}">
        <p14:creationId xmlns:p14="http://schemas.microsoft.com/office/powerpoint/2010/main" val="38655970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0" dirty="0">
                <a:latin typeface="Times New Roman" panose="02020603050405020304" pitchFamily="18" charset="0"/>
                <a:cs typeface="Times New Roman" panose="02020603050405020304" pitchFamily="18" charset="0"/>
              </a:rPr>
              <a:t>It contradicts Jesus’ prayer for </a:t>
            </a:r>
            <a:r>
              <a:rPr lang="en-US" altLang="en-US" sz="1200" dirty="0">
                <a:latin typeface="Times New Roman" panose="02020603050405020304" pitchFamily="18" charset="0"/>
                <a:cs typeface="Times New Roman" panose="02020603050405020304" pitchFamily="18" charset="0"/>
              </a:rPr>
              <a:t>UNITY </a:t>
            </a:r>
            <a:r>
              <a:rPr lang="en-US" altLang="en-US" sz="1200" b="0" dirty="0">
                <a:latin typeface="Times New Roman" panose="02020603050405020304" pitchFamily="18" charset="0"/>
                <a:cs typeface="Times New Roman" panose="02020603050405020304" pitchFamily="18" charset="0"/>
              </a:rPr>
              <a:t>– </a:t>
            </a:r>
            <a:r>
              <a:rPr lang="en-US" altLang="en-US" sz="1200" b="1" dirty="0">
                <a:latin typeface="Times New Roman" panose="02020603050405020304" pitchFamily="18" charset="0"/>
                <a:cs typeface="Times New Roman" panose="02020603050405020304" pitchFamily="18" charset="0"/>
              </a:rPr>
              <a:t>John 17:17-21</a:t>
            </a:r>
          </a:p>
          <a:p>
            <a:r>
              <a:rPr lang="en-US" altLang="en-US" sz="1200" b="1" dirty="0">
                <a:latin typeface="Times New Roman" panose="02020603050405020304" pitchFamily="18" charset="0"/>
                <a:cs typeface="Times New Roman" panose="02020603050405020304" pitchFamily="18" charset="0"/>
              </a:rPr>
              <a: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imes New Roman" panose="02020603050405020304" pitchFamily="18" charset="0"/>
                <a:cs typeface="Times New Roman" panose="02020603050405020304" pitchFamily="18" charset="0"/>
              </a:rPr>
              <a:t>    2. </a:t>
            </a:r>
            <a:r>
              <a:rPr lang="en-US" altLang="en-US" sz="1200" dirty="0"/>
              <a:t>Sanctify them thru </a:t>
            </a:r>
            <a:r>
              <a:rPr lang="en-US" altLang="en-US" sz="1200" b="1" dirty="0"/>
              <a:t>THY TRUTH</a:t>
            </a:r>
            <a:r>
              <a:rPr lang="en-US" altLang="en-US" sz="1200" dirty="0"/>
              <a:t>, thy </a:t>
            </a:r>
            <a:r>
              <a:rPr lang="en-US" altLang="en-US" sz="1200" b="1" dirty="0"/>
              <a:t>WORD </a:t>
            </a:r>
            <a:r>
              <a:rPr lang="en-US" altLang="en-US" sz="1200" dirty="0"/>
              <a:t>is </a:t>
            </a:r>
            <a:r>
              <a:rPr lang="en-US" altLang="en-US" sz="1200" b="1" dirty="0"/>
              <a:t>TRUTH</a:t>
            </a:r>
            <a:r>
              <a:rPr lang="en-US" altLang="en-US" sz="1200" dirty="0"/>
              <a:t>”</a:t>
            </a:r>
          </a:p>
          <a:p>
            <a:pPr rtl="0"/>
            <a:r>
              <a:rPr lang="en-US" sz="1200" b="0" i="1" u="none" strike="noStrike" baseline="0" dirty="0">
                <a:latin typeface="Times New Roman" panose="02020603050405020304" pitchFamily="18" charset="0"/>
              </a:rPr>
              <a:t>Sanctify them by Your truth. Your word is truth. As You sent Me into the world, I also have sent them into the world. And for their sakes I sanctify Myself, that they also may be sanctified by the truth. "I do not pray for these alone, but also for those who will believe in Me through their word; that they all may be one, as You, Father, are in Me, and I in You; that they also may be one in Us, that the world may believe that You sent Me.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John 17:17-21</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30</a:t>
            </a:fld>
            <a:endParaRPr lang="en-US" altLang="en-US"/>
          </a:p>
        </p:txBody>
      </p:sp>
    </p:spTree>
    <p:extLst>
      <p:ext uri="{BB962C8B-B14F-4D97-AF65-F5344CB8AC3E}">
        <p14:creationId xmlns:p14="http://schemas.microsoft.com/office/powerpoint/2010/main" val="1939598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dirty="0"/>
              <a:t>    1. </a:t>
            </a:r>
            <a:r>
              <a:rPr lang="en-US" altLang="en-US" sz="1200" dirty="0"/>
              <a:t>“Neither pray I for these alone, but also for them who shall believe on me through their word”</a:t>
            </a:r>
          </a:p>
          <a:p>
            <a:pPr marL="0" indent="0" algn="l">
              <a:buNone/>
            </a:pPr>
            <a:r>
              <a:rPr lang="en-US" altLang="en-US" sz="1200" dirty="0"/>
              <a:t>&gt;&gt;&gt;&gt;&gt;&gt;&gt;&gt;&gt;&gt;&gt;&gt;&gt;&gt;&gt;&gt;&gt;&gt;&gt;&gt;&gt;&gt;&gt;&gt;</a:t>
            </a:r>
          </a:p>
          <a:p>
            <a:pPr marL="0" indent="0" algn="l">
              <a:buNone/>
            </a:pPr>
            <a:r>
              <a:rPr lang="en-US" altLang="en-US" sz="1200" b="0" dirty="0"/>
              <a:t>    2. </a:t>
            </a:r>
            <a:r>
              <a:rPr lang="en-US" altLang="en-US" sz="1200" b="1" dirty="0"/>
              <a:t>THAT”S US!  - </a:t>
            </a:r>
            <a:r>
              <a:rPr lang="en-US" altLang="en-US" sz="1200" b="0" dirty="0"/>
              <a:t>We who believe the word of God.</a:t>
            </a:r>
            <a:endParaRPr lang="en-US" altLang="en-US" sz="1200" b="1" dirty="0"/>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31</a:t>
            </a:fld>
            <a:endParaRPr lang="en-US" altLang="en-US"/>
          </a:p>
        </p:txBody>
      </p:sp>
    </p:spTree>
    <p:extLst>
      <p:ext uri="{BB962C8B-B14F-4D97-AF65-F5344CB8AC3E}">
        <p14:creationId xmlns:p14="http://schemas.microsoft.com/office/powerpoint/2010/main" val="421364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dirty="0">
                <a:latin typeface="Times New Roman" panose="02020603050405020304" pitchFamily="18" charset="0"/>
                <a:cs typeface="Times New Roman" panose="02020603050405020304" pitchFamily="18" charset="0"/>
              </a:rPr>
              <a:t>    1. Denominations are held together by a man-made creed, book of discipline, church manual, catechism, or convention.</a:t>
            </a:r>
          </a:p>
          <a:p>
            <a:r>
              <a:rPr lang="en-US" sz="1200" b="0" dirty="0">
                <a:latin typeface="Times New Roman" panose="02020603050405020304" pitchFamily="18" charset="0"/>
                <a:cs typeface="Times New Roman" panose="02020603050405020304" pitchFamily="18" charset="0"/>
              </a:rPr>
              <a:t>&gt;&gt;&gt;&gt;&gt;&gt;&gt;&gt;&gt;&gt;&gt;&gt;&gt;&gt;&gt;&gt;&gt;&gt;&gt;&gt;&gt;&gt;</a:t>
            </a:r>
          </a:p>
          <a:p>
            <a:r>
              <a:rPr lang="en-US" sz="1200" b="0" dirty="0">
                <a:latin typeface="Times New Roman" panose="02020603050405020304" pitchFamily="18" charset="0"/>
                <a:cs typeface="Times New Roman" panose="02020603050405020304" pitchFamily="18" charset="0"/>
              </a:rPr>
              <a:t>    2. Why does the church of Christ not have creed books, discipline books, church manuals or conventions?    </a:t>
            </a:r>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5</a:t>
            </a:fld>
            <a:endParaRPr lang="en-US" altLang="en-US"/>
          </a:p>
        </p:txBody>
      </p:sp>
    </p:spTree>
    <p:extLst>
      <p:ext uri="{BB962C8B-B14F-4D97-AF65-F5344CB8AC3E}">
        <p14:creationId xmlns:p14="http://schemas.microsoft.com/office/powerpoint/2010/main" val="21103377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altLang="en-US" sz="1200" dirty="0">
                <a:latin typeface="Times New Roman" panose="02020603050405020304" pitchFamily="18" charset="0"/>
                <a:cs typeface="Times New Roman" panose="02020603050405020304" pitchFamily="18" charset="0"/>
              </a:rPr>
              <a:t>    1. That they may </a:t>
            </a:r>
            <a:r>
              <a:rPr lang="en-US" altLang="en-US" sz="1200" b="1" dirty="0">
                <a:latin typeface="Times New Roman" panose="02020603050405020304" pitchFamily="18" charset="0"/>
                <a:cs typeface="Times New Roman" panose="02020603050405020304" pitchFamily="18" charset="0"/>
              </a:rPr>
              <a:t>ALL </a:t>
            </a:r>
            <a:r>
              <a:rPr lang="en-US" altLang="en-US" sz="1200" dirty="0">
                <a:latin typeface="Times New Roman" panose="02020603050405020304" pitchFamily="18" charset="0"/>
                <a:cs typeface="Times New Roman" panose="02020603050405020304" pitchFamily="18" charset="0"/>
              </a:rPr>
              <a:t>be </a:t>
            </a:r>
            <a:r>
              <a:rPr lang="en-US" altLang="en-US" sz="1200" b="1" dirty="0">
                <a:latin typeface="Times New Roman" panose="02020603050405020304" pitchFamily="18" charset="0"/>
                <a:cs typeface="Times New Roman" panose="02020603050405020304" pitchFamily="18" charset="0"/>
              </a:rPr>
              <a:t>ONE</a:t>
            </a:r>
            <a:r>
              <a:rPr lang="en-US" altLang="en-US" sz="1200" dirty="0">
                <a:latin typeface="Times New Roman" panose="02020603050405020304" pitchFamily="18" charset="0"/>
                <a:cs typeface="Times New Roman" panose="02020603050405020304" pitchFamily="18" charset="0"/>
              </a:rPr>
              <a:t>”</a:t>
            </a:r>
          </a:p>
          <a:p>
            <a:pPr marL="0" indent="0" algn="l">
              <a:buNone/>
            </a:pPr>
            <a:r>
              <a:rPr lang="en-US" altLang="en-US" sz="1200" dirty="0">
                <a:latin typeface="Times New Roman" panose="02020603050405020304" pitchFamily="18" charset="0"/>
                <a:cs typeface="Times New Roman" panose="02020603050405020304" pitchFamily="18" charset="0"/>
              </a:rPr>
              <a:t>&gt;&gt;&gt;&gt;&gt;&gt;&gt;&gt;&gt;&gt;&gt;&gt;&gt;&gt;&gt;&gt;&gt;&gt;</a:t>
            </a:r>
          </a:p>
          <a:p>
            <a:pPr marL="0" indent="0" algn="l">
              <a:buNone/>
            </a:pPr>
            <a:r>
              <a:rPr lang="en-US" altLang="en-US" sz="1200" dirty="0">
                <a:latin typeface="Times New Roman" panose="02020603050405020304" pitchFamily="18" charset="0"/>
                <a:cs typeface="Times New Roman" panose="02020603050405020304" pitchFamily="18" charset="0"/>
              </a:rPr>
              <a:t>    2. “As thou </a:t>
            </a:r>
            <a:r>
              <a:rPr lang="en-US" altLang="en-US" sz="1200" b="1" dirty="0">
                <a:latin typeface="Times New Roman" panose="02020603050405020304" pitchFamily="18" charset="0"/>
                <a:cs typeface="Times New Roman" panose="02020603050405020304" pitchFamily="18" charset="0"/>
              </a:rPr>
              <a:t>FATHER </a:t>
            </a:r>
            <a:r>
              <a:rPr lang="en-US" altLang="en-US" sz="1200" dirty="0">
                <a:latin typeface="Times New Roman" panose="02020603050405020304" pitchFamily="18" charset="0"/>
                <a:cs typeface="Times New Roman" panose="02020603050405020304" pitchFamily="18" charset="0"/>
              </a:rPr>
              <a:t>art in </a:t>
            </a:r>
            <a:r>
              <a:rPr lang="en-US" altLang="en-US" sz="1200" b="1" dirty="0">
                <a:latin typeface="Times New Roman" panose="02020603050405020304" pitchFamily="18" charset="0"/>
                <a:cs typeface="Times New Roman" panose="02020603050405020304" pitchFamily="18" charset="0"/>
              </a:rPr>
              <a:t>ME</a:t>
            </a:r>
            <a:r>
              <a:rPr lang="en-US" altLang="en-US" sz="1200" dirty="0">
                <a:latin typeface="Times New Roman" panose="02020603050405020304" pitchFamily="18" charset="0"/>
                <a:cs typeface="Times New Roman" panose="02020603050405020304" pitchFamily="18" charset="0"/>
              </a:rPr>
              <a:t>, and I in </a:t>
            </a:r>
            <a:r>
              <a:rPr lang="en-US" altLang="en-US" sz="1200" b="1" dirty="0">
                <a:latin typeface="Times New Roman" panose="02020603050405020304" pitchFamily="18" charset="0"/>
                <a:cs typeface="Times New Roman" panose="02020603050405020304" pitchFamily="18" charset="0"/>
              </a:rPr>
              <a:t>THEE</a:t>
            </a:r>
            <a:r>
              <a:rPr lang="en-US" altLang="en-US" sz="1200" dirty="0">
                <a:latin typeface="Times New Roman" panose="02020603050405020304" pitchFamily="18" charset="0"/>
                <a:cs typeface="Times New Roman" panose="02020603050405020304" pitchFamily="18" charset="0"/>
              </a:rPr>
              <a:t>”</a:t>
            </a:r>
          </a:p>
          <a:p>
            <a:pPr marL="0" indent="0" algn="l">
              <a:buNone/>
            </a:pPr>
            <a:r>
              <a:rPr lang="en-US" altLang="en-US" sz="1200" dirty="0">
                <a:latin typeface="Times New Roman" panose="02020603050405020304" pitchFamily="18" charset="0"/>
                <a:cs typeface="Times New Roman" panose="02020603050405020304" pitchFamily="18" charset="0"/>
              </a:rPr>
              <a:t>&gt;&gt;&gt;&gt;&gt;&gt;&gt;&gt;&gt;&gt;&gt;&gt;&gt;&gt;&gt;&gt;&gt;&gt;</a:t>
            </a:r>
          </a:p>
          <a:p>
            <a:pPr marL="0" indent="0" algn="l">
              <a:buNone/>
            </a:pPr>
            <a:r>
              <a:rPr lang="en-US" altLang="en-US" sz="1200" dirty="0">
                <a:latin typeface="Times New Roman" panose="02020603050405020304" pitchFamily="18" charset="0"/>
                <a:cs typeface="Times New Roman" panose="02020603050405020304" pitchFamily="18" charset="0"/>
              </a:rPr>
              <a:t>    3. “That they also may be </a:t>
            </a:r>
            <a:r>
              <a:rPr lang="en-US" altLang="en-US" sz="1200" b="1" dirty="0">
                <a:latin typeface="Times New Roman" panose="02020603050405020304" pitchFamily="18" charset="0"/>
                <a:cs typeface="Times New Roman" panose="02020603050405020304" pitchFamily="18" charset="0"/>
              </a:rPr>
              <a:t>ONE </a:t>
            </a:r>
            <a:r>
              <a:rPr lang="en-US" altLang="en-US" sz="1200" dirty="0">
                <a:latin typeface="Times New Roman" panose="02020603050405020304" pitchFamily="18" charset="0"/>
                <a:cs typeface="Times New Roman" panose="02020603050405020304" pitchFamily="18" charset="0"/>
              </a:rPr>
              <a:t>in </a:t>
            </a:r>
            <a:r>
              <a:rPr lang="en-US" altLang="en-US" sz="1200" b="1" dirty="0">
                <a:latin typeface="Times New Roman" panose="02020603050405020304" pitchFamily="18" charset="0"/>
                <a:cs typeface="Times New Roman" panose="02020603050405020304" pitchFamily="18" charset="0"/>
              </a:rPr>
              <a:t>US</a:t>
            </a:r>
            <a:r>
              <a:rPr lang="en-US" altLang="en-US" sz="1200" dirty="0">
                <a:latin typeface="Times New Roman" panose="02020603050405020304" pitchFamily="18" charset="0"/>
                <a:cs typeface="Times New Roman" panose="02020603050405020304" pitchFamily="18" charset="0"/>
              </a:rPr>
              <a:t>”</a:t>
            </a:r>
          </a:p>
          <a:p>
            <a:pPr algn="l"/>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32</a:t>
            </a:fld>
            <a:endParaRPr lang="en-US" altLang="en-US"/>
          </a:p>
        </p:txBody>
      </p:sp>
    </p:spTree>
    <p:extLst>
      <p:ext uri="{BB962C8B-B14F-4D97-AF65-F5344CB8AC3E}">
        <p14:creationId xmlns:p14="http://schemas.microsoft.com/office/powerpoint/2010/main" val="1142873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“That the </a:t>
            </a:r>
            <a:r>
              <a:rPr lang="en-US" altLang="en-US" sz="1200" b="1" dirty="0">
                <a:latin typeface="Times New Roman" panose="02020603050405020304" pitchFamily="18" charset="0"/>
                <a:cs typeface="Times New Roman" panose="02020603050405020304" pitchFamily="18" charset="0"/>
              </a:rPr>
              <a:t>WORLD </a:t>
            </a:r>
            <a:r>
              <a:rPr lang="en-US" altLang="en-US" sz="1200" dirty="0">
                <a:latin typeface="Times New Roman" panose="02020603050405020304" pitchFamily="18" charset="0"/>
                <a:cs typeface="Times New Roman" panose="02020603050405020304" pitchFamily="18" charset="0"/>
              </a:rPr>
              <a:t>may believe that thou hast sent me.”</a:t>
            </a:r>
          </a:p>
          <a:p>
            <a:r>
              <a:rPr lang="en-US" dirty="0"/>
              <a:t>    2. Without unity, all of the world cannot believe that God sent His Son Jesus to die for our sins.</a:t>
            </a:r>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33</a:t>
            </a:fld>
            <a:endParaRPr lang="en-US" altLang="en-US"/>
          </a:p>
        </p:txBody>
      </p:sp>
    </p:spTree>
    <p:extLst>
      <p:ext uri="{BB962C8B-B14F-4D97-AF65-F5344CB8AC3E}">
        <p14:creationId xmlns:p14="http://schemas.microsoft.com/office/powerpoint/2010/main" val="11343310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dirty="0">
                <a:solidFill>
                  <a:srgbClr val="FF0000"/>
                </a:solidFill>
              </a:rPr>
              <a:t>Denominationalism is the single greatest cause of UNBELIEF in the world!</a:t>
            </a:r>
            <a:r>
              <a:rPr lang="en-US" dirty="0"/>
              <a:t> </a:t>
            </a:r>
          </a:p>
          <a:p>
            <a:r>
              <a:rPr lang="en-US" dirty="0"/>
              <a:t>&gt;&gt;&gt;&gt;&gt;&gt;&gt;&gt;&gt;&gt;&gt;&gt;&gt;&gt;&gt;&gt;&gt;&gt;&gt;&gt;&gt;&gt;</a:t>
            </a:r>
          </a:p>
          <a:p>
            <a:r>
              <a:rPr lang="en-US" dirty="0"/>
              <a:t>    2. It contradicts unity in Christ and unity with the Father.</a:t>
            </a:r>
          </a:p>
          <a:p>
            <a:r>
              <a:rPr lang="en-US" dirty="0"/>
              <a:t>    3. It contradicts the unity of the church.</a:t>
            </a:r>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34</a:t>
            </a:fld>
            <a:endParaRPr lang="en-US" altLang="en-US"/>
          </a:p>
        </p:txBody>
      </p:sp>
    </p:spTree>
    <p:extLst>
      <p:ext uri="{BB962C8B-B14F-4D97-AF65-F5344CB8AC3E}">
        <p14:creationId xmlns:p14="http://schemas.microsoft.com/office/powerpoint/2010/main" val="16835684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0" dirty="0">
                <a:latin typeface="Times New Roman" panose="02020603050405020304" pitchFamily="18" charset="0"/>
                <a:cs typeface="Times New Roman" panose="02020603050405020304" pitchFamily="18" charset="0"/>
              </a:rPr>
              <a:t>It also contradicts Paul’s charge for UNITY </a:t>
            </a:r>
            <a:r>
              <a:rPr lang="en-US" altLang="en-US" sz="1200" b="1" dirty="0">
                <a:latin typeface="Times New Roman" panose="02020603050405020304" pitchFamily="18" charset="0"/>
                <a:cs typeface="Times New Roman" panose="02020603050405020304" pitchFamily="18" charset="0"/>
              </a:rPr>
              <a:t> (1 Cor 1:10</a:t>
            </a:r>
            <a:r>
              <a:rPr lang="en-US" altLang="en-US" sz="1200" b="0" dirty="0">
                <a:latin typeface="Times New Roman" panose="02020603050405020304" pitchFamily="18" charset="0"/>
                <a:cs typeface="Times New Roman" panose="02020603050405020304" pitchFamily="18" charset="0"/>
              </a:rPr>
              <a:t>)</a:t>
            </a:r>
          </a:p>
          <a:p>
            <a:pPr rtl="0"/>
            <a:r>
              <a:rPr lang="en-US" sz="1200" b="0" i="1" u="none" strike="noStrike" baseline="0" dirty="0">
                <a:latin typeface="Times New Roman" panose="02020603050405020304" pitchFamily="18" charset="0"/>
              </a:rPr>
              <a:t>Now I plead with you, brethren, by the name of our Lord Jesus Christ, that you all speak the same thing, and that there be no divisions among you, but that you be perfectly joined together in the same mind and in the same judgment.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1 Corinthians 1:10</a:t>
            </a:r>
            <a:r>
              <a:rPr lang="en-US" sz="1200" b="0" i="0" u="none" strike="noStrike" baseline="0" dirty="0">
                <a:latin typeface="Times New Roman" panose="02020603050405020304" pitchFamily="18" charset="0"/>
              </a:rPr>
              <a:t>)</a:t>
            </a:r>
          </a:p>
          <a:p>
            <a:pPr rtl="0"/>
            <a:r>
              <a:rPr lang="en-US" altLang="en-US" sz="1200" b="0" i="0" u="none" strike="noStrike" baseline="0" dirty="0">
                <a:latin typeface="Times New Roman" panose="02020603050405020304" pitchFamily="18" charset="0"/>
                <a:cs typeface="Times New Roman" panose="02020603050405020304" pitchFamily="18" charset="0"/>
              </a:rPr>
              <a:t>&gt;&gt;&gt;&gt;&gt;&gt;&gt;&gt;&gt;&gt;&gt;&gt;&gt;&gt;&gt;&gt;&gt;&gt;&gt;</a:t>
            </a:r>
            <a:endParaRPr lang="en-US" altLang="en-US" sz="1200" b="0" dirty="0">
              <a:latin typeface="Times New Roman" panose="02020603050405020304" pitchFamily="18" charset="0"/>
              <a:cs typeface="Times New Roman" panose="02020603050405020304" pitchFamily="18" charset="0"/>
            </a:endParaRPr>
          </a:p>
          <a:p>
            <a:pPr marL="0" indent="0">
              <a:buNone/>
            </a:pPr>
            <a:r>
              <a:rPr lang="en-US" sz="1200" b="0" dirty="0">
                <a:latin typeface="Times New Roman" panose="02020603050405020304" pitchFamily="18" charset="0"/>
                <a:cs typeface="Times New Roman" panose="02020603050405020304" pitchFamily="18" charset="0"/>
              </a:rPr>
              <a:t>    2. </a:t>
            </a:r>
            <a:r>
              <a:rPr lang="en-US" altLang="en-US" sz="1200" dirty="0">
                <a:latin typeface="Times New Roman" panose="02020603050405020304" pitchFamily="18" charset="0"/>
                <a:cs typeface="Times New Roman" panose="02020603050405020304" pitchFamily="18" charset="0"/>
              </a:rPr>
              <a:t>You </a:t>
            </a:r>
            <a:r>
              <a:rPr lang="en-US" altLang="en-US" sz="1200" b="1" dirty="0">
                <a:latin typeface="Times New Roman" panose="02020603050405020304" pitchFamily="18" charset="0"/>
                <a:cs typeface="Times New Roman" panose="02020603050405020304" pitchFamily="18" charset="0"/>
              </a:rPr>
              <a:t>ALL </a:t>
            </a:r>
            <a:r>
              <a:rPr lang="en-US" altLang="en-US" sz="1200" dirty="0">
                <a:latin typeface="Times New Roman" panose="02020603050405020304" pitchFamily="18" charset="0"/>
                <a:cs typeface="Times New Roman" panose="02020603050405020304" pitchFamily="18" charset="0"/>
              </a:rPr>
              <a:t>speak the </a:t>
            </a:r>
            <a:r>
              <a:rPr lang="en-US" altLang="en-US" sz="1200" b="1" dirty="0">
                <a:latin typeface="Times New Roman" panose="02020603050405020304" pitchFamily="18" charset="0"/>
                <a:cs typeface="Times New Roman" panose="02020603050405020304" pitchFamily="18" charset="0"/>
              </a:rPr>
              <a:t>SAME </a:t>
            </a:r>
            <a:r>
              <a:rPr lang="en-US" altLang="en-US" sz="1200" dirty="0">
                <a:latin typeface="Times New Roman" panose="02020603050405020304" pitchFamily="18" charset="0"/>
                <a:cs typeface="Times New Roman" panose="02020603050405020304" pitchFamily="18" charset="0"/>
              </a:rPr>
              <a:t>thing</a:t>
            </a:r>
          </a:p>
          <a:p>
            <a:pPr marL="0" indent="0">
              <a:buNone/>
            </a:pPr>
            <a:r>
              <a:rPr lang="en-US" altLang="en-US" sz="1200" dirty="0">
                <a:latin typeface="Times New Roman" panose="02020603050405020304" pitchFamily="18" charset="0"/>
                <a:cs typeface="Times New Roman" panose="02020603050405020304" pitchFamily="18" charset="0"/>
              </a:rPr>
              <a:t>&gt;&gt;&gt;&gt;&gt;&gt;&gt;&gt;&gt;&gt;&gt;&gt;&gt;&gt;&gt;&gt;&gt;&gt;&gt;</a:t>
            </a:r>
          </a:p>
          <a:p>
            <a:pPr marL="0" indent="0">
              <a:buNone/>
            </a:pPr>
            <a:r>
              <a:rPr lang="en-US" altLang="en-US" sz="1200" dirty="0">
                <a:latin typeface="Times New Roman" panose="02020603050405020304" pitchFamily="18" charset="0"/>
                <a:cs typeface="Times New Roman" panose="02020603050405020304" pitchFamily="18" charset="0"/>
              </a:rPr>
              <a:t>    3. That there be </a:t>
            </a:r>
            <a:r>
              <a:rPr lang="en-US" altLang="en-US" sz="1200" b="1" dirty="0">
                <a:latin typeface="Times New Roman" panose="02020603050405020304" pitchFamily="18" charset="0"/>
                <a:cs typeface="Times New Roman" panose="02020603050405020304" pitchFamily="18" charset="0"/>
              </a:rPr>
              <a:t>NO DIVISIONS </a:t>
            </a:r>
            <a:r>
              <a:rPr lang="en-US" altLang="en-US" sz="1200" dirty="0">
                <a:latin typeface="Times New Roman" panose="02020603050405020304" pitchFamily="18" charset="0"/>
                <a:cs typeface="Times New Roman" panose="02020603050405020304" pitchFamily="18" charset="0"/>
              </a:rPr>
              <a:t>among you</a:t>
            </a:r>
          </a:p>
          <a:p>
            <a:endParaRPr lang="en-US" b="1"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35</a:t>
            </a:fld>
            <a:endParaRPr lang="en-US" altLang="en-US"/>
          </a:p>
        </p:txBody>
      </p:sp>
    </p:spTree>
    <p:extLst>
      <p:ext uri="{BB962C8B-B14F-4D97-AF65-F5344CB8AC3E}">
        <p14:creationId xmlns:p14="http://schemas.microsoft.com/office/powerpoint/2010/main" val="716818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altLang="en-US" sz="1200" b="0" dirty="0">
                <a:latin typeface="Times New Roman" panose="02020603050405020304" pitchFamily="18" charset="0"/>
                <a:cs typeface="Times New Roman" panose="02020603050405020304" pitchFamily="18" charset="0"/>
              </a:rPr>
              <a:t>    1. </a:t>
            </a:r>
            <a:r>
              <a:rPr lang="en-US" altLang="en-US" sz="1200" b="1" dirty="0">
                <a:latin typeface="Times New Roman" panose="02020603050405020304" pitchFamily="18" charset="0"/>
                <a:cs typeface="Times New Roman" panose="02020603050405020304" pitchFamily="18" charset="0"/>
              </a:rPr>
              <a:t>PERFECTLY</a:t>
            </a:r>
            <a:r>
              <a:rPr lang="en-US" altLang="en-US" sz="1200" dirty="0">
                <a:latin typeface="Times New Roman" panose="02020603050405020304" pitchFamily="18" charset="0"/>
                <a:cs typeface="Times New Roman" panose="02020603050405020304" pitchFamily="18" charset="0"/>
              </a:rPr>
              <a:t> joined </a:t>
            </a:r>
            <a:r>
              <a:rPr lang="en-US" altLang="en-US" sz="1200" b="1" dirty="0">
                <a:latin typeface="Times New Roman" panose="02020603050405020304" pitchFamily="18" charset="0"/>
                <a:cs typeface="Times New Roman" panose="02020603050405020304" pitchFamily="18" charset="0"/>
              </a:rPr>
              <a:t>TOGETHER</a:t>
            </a:r>
            <a:endParaRPr lang="en-US" altLang="en-US" sz="1200" b="0" dirty="0">
              <a:latin typeface="Times New Roman" panose="02020603050405020304" pitchFamily="18" charset="0"/>
              <a:cs typeface="Times New Roman" panose="02020603050405020304" pitchFamily="18" charset="0"/>
            </a:endParaRPr>
          </a:p>
          <a:p>
            <a:pPr marL="0" indent="0" algn="l">
              <a:buNone/>
            </a:pPr>
            <a:r>
              <a:rPr lang="en-US" altLang="en-US" sz="1200" b="0" dirty="0">
                <a:latin typeface="Times New Roman" panose="02020603050405020304" pitchFamily="18" charset="0"/>
                <a:cs typeface="Times New Roman" panose="02020603050405020304" pitchFamily="18" charset="0"/>
              </a:rPr>
              <a:t>        a. Do the denominations think that they are perfectly joined together in the word of God?</a:t>
            </a:r>
            <a:endParaRPr lang="en-US" altLang="en-US" sz="1200" dirty="0">
              <a:latin typeface="Times New Roman" panose="02020603050405020304" pitchFamily="18" charset="0"/>
              <a:cs typeface="Times New Roman" panose="02020603050405020304" pitchFamily="18" charset="0"/>
            </a:endParaRPr>
          </a:p>
          <a:p>
            <a:pPr marL="0" indent="0" algn="l">
              <a:buNone/>
            </a:pPr>
            <a:r>
              <a:rPr lang="en-US" altLang="en-US" sz="1200" b="0" dirty="0">
                <a:latin typeface="Times New Roman" panose="02020603050405020304" pitchFamily="18" charset="0"/>
                <a:cs typeface="Times New Roman" panose="02020603050405020304" pitchFamily="18" charset="0"/>
              </a:rPr>
              <a:t>&gt;&gt;&gt;&gt;&gt;&gt;&gt;&gt;&gt;&gt;&gt;&gt;&gt;&gt;&gt;&gt;&gt;&gt;&gt;</a:t>
            </a:r>
          </a:p>
          <a:p>
            <a:pPr marL="0" indent="0" algn="l">
              <a:buNone/>
            </a:pPr>
            <a:r>
              <a:rPr lang="en-US" altLang="en-US" sz="1200" b="0" dirty="0">
                <a:latin typeface="Times New Roman" panose="02020603050405020304" pitchFamily="18" charset="0"/>
                <a:cs typeface="Times New Roman" panose="02020603050405020304" pitchFamily="18" charset="0"/>
              </a:rPr>
              <a:t>    2. </a:t>
            </a:r>
            <a:r>
              <a:rPr lang="en-US" altLang="en-US" sz="1200" b="1" dirty="0">
                <a:latin typeface="Times New Roman" panose="02020603050405020304" pitchFamily="18" charset="0"/>
                <a:cs typeface="Times New Roman" panose="02020603050405020304" pitchFamily="18" charset="0"/>
              </a:rPr>
              <a:t>SAME MIND</a:t>
            </a:r>
            <a:r>
              <a:rPr lang="en-US" altLang="en-US" sz="1200" dirty="0">
                <a:latin typeface="Times New Roman" panose="02020603050405020304" pitchFamily="18" charset="0"/>
                <a:cs typeface="Times New Roman" panose="02020603050405020304" pitchFamily="18" charset="0"/>
              </a:rPr>
              <a:t> and </a:t>
            </a:r>
            <a:r>
              <a:rPr lang="en-US" altLang="en-US" sz="1200" b="1" dirty="0">
                <a:latin typeface="Times New Roman" panose="02020603050405020304" pitchFamily="18" charset="0"/>
                <a:cs typeface="Times New Roman" panose="02020603050405020304" pitchFamily="18" charset="0"/>
              </a:rPr>
              <a:t>JUDGMENT</a:t>
            </a:r>
          </a:p>
          <a:p>
            <a:pPr algn="l"/>
            <a:r>
              <a:rPr lang="en-US" dirty="0"/>
              <a:t>    3. How can this apply to the denominational world?</a:t>
            </a:r>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36</a:t>
            </a:fld>
            <a:endParaRPr lang="en-US" altLang="en-US"/>
          </a:p>
        </p:txBody>
      </p:sp>
    </p:spTree>
    <p:extLst>
      <p:ext uri="{BB962C8B-B14F-4D97-AF65-F5344CB8AC3E}">
        <p14:creationId xmlns:p14="http://schemas.microsoft.com/office/powerpoint/2010/main" val="22118796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0" dirty="0">
                <a:solidFill>
                  <a:schemeClr val="tx1"/>
                </a:solidFill>
                <a:latin typeface="Times New Roman" panose="02020603050405020304" pitchFamily="18" charset="0"/>
                <a:cs typeface="Times New Roman" panose="02020603050405020304" pitchFamily="18" charset="0"/>
              </a:rPr>
              <a:t>Denominationalism seeks to </a:t>
            </a:r>
            <a:r>
              <a:rPr lang="en-US" altLang="en-US" sz="1200" dirty="0">
                <a:solidFill>
                  <a:schemeClr val="tx1"/>
                </a:solidFill>
                <a:latin typeface="Times New Roman" panose="02020603050405020304" pitchFamily="18" charset="0"/>
                <a:cs typeface="Times New Roman" panose="02020603050405020304" pitchFamily="18" charset="0"/>
              </a:rPr>
              <a:t>DIVIDE </a:t>
            </a:r>
            <a:r>
              <a:rPr lang="en-US" altLang="en-US" sz="1200" b="0" dirty="0">
                <a:solidFill>
                  <a:schemeClr val="tx1"/>
                </a:solidFill>
                <a:latin typeface="Times New Roman" panose="02020603050405020304" pitchFamily="18" charset="0"/>
                <a:cs typeface="Times New Roman" panose="02020603050405020304" pitchFamily="18" charset="0"/>
              </a:rPr>
              <a:t>men based upon the doctrines of </a:t>
            </a:r>
            <a:r>
              <a:rPr lang="en-US" altLang="en-US" sz="1200" dirty="0">
                <a:solidFill>
                  <a:schemeClr val="tx1"/>
                </a:solidFill>
                <a:latin typeface="Times New Roman" panose="02020603050405020304" pitchFamily="18" charset="0"/>
                <a:cs typeface="Times New Roman" panose="02020603050405020304" pitchFamily="18" charset="0"/>
              </a:rPr>
              <a:t>MEN</a:t>
            </a:r>
            <a:r>
              <a:rPr lang="en-US" altLang="en-US" sz="1200" b="0" dirty="0">
                <a:solidFill>
                  <a:schemeClr val="tx1"/>
                </a:solidFill>
                <a:latin typeface="Times New Roman" panose="02020603050405020304" pitchFamily="18" charset="0"/>
                <a:cs typeface="Times New Roman" panose="02020603050405020304" pitchFamily="18" charset="0"/>
              </a:rPr>
              <a:t>.</a:t>
            </a:r>
          </a:p>
          <a:p>
            <a:r>
              <a:rPr lang="en-US" altLang="en-US" sz="1200" b="0" dirty="0">
                <a:solidFill>
                  <a:schemeClr val="tx1"/>
                </a:solidFill>
                <a:latin typeface="Times New Roman" panose="02020603050405020304" pitchFamily="18" charset="0"/>
                <a:cs typeface="Times New Roman" panose="02020603050405020304" pitchFamily="18" charset="0"/>
              </a:rPr>
              <a:t>&gt;&gt;&gt;&gt;&gt;&gt;&gt;&gt;&gt;&gt;&gt;&gt;&gt;&gt;&gt;&gt;&gt;&gt;&gt;&gt;</a:t>
            </a:r>
          </a:p>
          <a:p>
            <a:r>
              <a:rPr lang="en-US" sz="1200" b="0" dirty="0">
                <a:solidFill>
                  <a:schemeClr val="tx1"/>
                </a:solidFill>
                <a:latin typeface="Times New Roman" panose="02020603050405020304" pitchFamily="18" charset="0"/>
                <a:cs typeface="Times New Roman" panose="02020603050405020304" pitchFamily="18" charset="0"/>
              </a:rPr>
              <a:t>    2. If they held to unity, they would be of the same belief and doctrine.</a:t>
            </a:r>
          </a:p>
          <a:p>
            <a:r>
              <a:rPr lang="en-US" sz="1200" b="0" dirty="0">
                <a:solidFill>
                  <a:schemeClr val="tx1"/>
                </a:solidFill>
                <a:latin typeface="Times New Roman" panose="02020603050405020304" pitchFamily="18" charset="0"/>
                <a:cs typeface="Times New Roman" panose="02020603050405020304" pitchFamily="18" charset="0"/>
              </a:rPr>
              <a:t>    3. Therefore they have different beliefs.</a:t>
            </a:r>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37</a:t>
            </a:fld>
            <a:endParaRPr lang="en-US" altLang="en-US"/>
          </a:p>
        </p:txBody>
      </p:sp>
    </p:spTree>
    <p:extLst>
      <p:ext uri="{BB962C8B-B14F-4D97-AF65-F5344CB8AC3E}">
        <p14:creationId xmlns:p14="http://schemas.microsoft.com/office/powerpoint/2010/main" val="2468177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0" dirty="0">
                <a:solidFill>
                  <a:schemeClr val="tx1"/>
                </a:solidFill>
                <a:latin typeface="Times New Roman" panose="02020603050405020304" pitchFamily="18" charset="0"/>
                <a:cs typeface="Times New Roman" panose="02020603050405020304" pitchFamily="18" charset="0"/>
              </a:rPr>
              <a:t>The BIBLE commands all men to be UNITED according the word of God.</a:t>
            </a:r>
            <a:endParaRPr lang="en-US" b="0" dirty="0"/>
          </a:p>
          <a:p>
            <a:r>
              <a:rPr lang="en-US" dirty="0"/>
              <a:t>&gt;&gt;&gt;&gt;&gt;&gt;&gt;&gt;&gt;&gt;&gt;&gt;&gt;&gt;&gt;&gt;&gt;&gt;&gt;&gt;&gt;&gt;&gt;&gt;&gt;&gt;&gt;</a:t>
            </a:r>
          </a:p>
          <a:p>
            <a:r>
              <a:rPr lang="en-US" dirty="0"/>
              <a:t>    2. </a:t>
            </a:r>
            <a:r>
              <a:rPr lang="en-US" altLang="en-US" sz="1200" b="0" dirty="0">
                <a:solidFill>
                  <a:schemeClr val="tx1"/>
                </a:solidFill>
                <a:latin typeface="Times New Roman" panose="02020603050405020304" pitchFamily="18" charset="0"/>
                <a:cs typeface="Times New Roman" panose="02020603050405020304" pitchFamily="18" charset="0"/>
              </a:rPr>
              <a:t>Denominationalism seeks to </a:t>
            </a:r>
            <a:r>
              <a:rPr lang="en-US" altLang="en-US" sz="1200" dirty="0">
                <a:solidFill>
                  <a:schemeClr val="tx1"/>
                </a:solidFill>
                <a:latin typeface="Times New Roman" panose="02020603050405020304" pitchFamily="18" charset="0"/>
                <a:cs typeface="Times New Roman" panose="02020603050405020304" pitchFamily="18" charset="0"/>
              </a:rPr>
              <a:t>DIVIDE </a:t>
            </a:r>
            <a:r>
              <a:rPr lang="en-US" altLang="en-US" sz="1200" b="0" dirty="0">
                <a:solidFill>
                  <a:schemeClr val="tx1"/>
                </a:solidFill>
                <a:latin typeface="Times New Roman" panose="02020603050405020304" pitchFamily="18" charset="0"/>
                <a:cs typeface="Times New Roman" panose="02020603050405020304" pitchFamily="18" charset="0"/>
              </a:rPr>
              <a:t>men, not unite them, and that is based upon the doctrines of </a:t>
            </a:r>
            <a:r>
              <a:rPr lang="en-US" altLang="en-US" sz="1200" dirty="0">
                <a:solidFill>
                  <a:schemeClr val="tx1"/>
                </a:solidFill>
                <a:latin typeface="Times New Roman" panose="02020603050405020304" pitchFamily="18" charset="0"/>
                <a:cs typeface="Times New Roman" panose="02020603050405020304" pitchFamily="18" charset="0"/>
              </a:rPr>
              <a:t>MEN</a:t>
            </a:r>
            <a:r>
              <a:rPr lang="en-US" altLang="en-US" sz="1200" b="0" dirty="0">
                <a:solidFill>
                  <a:schemeClr val="tx1"/>
                </a:solidFill>
                <a:latin typeface="Times New Roman" panose="02020603050405020304" pitchFamily="18" charset="0"/>
                <a:cs typeface="Times New Roman" panose="02020603050405020304" pitchFamily="18" charset="0"/>
              </a:rPr>
              <a:t>, not the doctrine according to the word of God,</a:t>
            </a:r>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38</a:t>
            </a:fld>
            <a:endParaRPr lang="en-US" altLang="en-US"/>
          </a:p>
        </p:txBody>
      </p:sp>
    </p:spTree>
    <p:extLst>
      <p:ext uri="{BB962C8B-B14F-4D97-AF65-F5344CB8AC3E}">
        <p14:creationId xmlns:p14="http://schemas.microsoft.com/office/powerpoint/2010/main" val="12521670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0" dirty="0">
                <a:solidFill>
                  <a:schemeClr val="tx1"/>
                </a:solidFill>
                <a:latin typeface="Times New Roman" panose="02020603050405020304" pitchFamily="18" charset="0"/>
                <a:cs typeface="Times New Roman" panose="02020603050405020304" pitchFamily="18" charset="0"/>
              </a:rPr>
              <a:t>All can be united with one another when they are united in Christ.</a:t>
            </a:r>
          </a:p>
          <a:p>
            <a:r>
              <a:rPr lang="en-US" sz="1200" b="0" dirty="0">
                <a:solidFill>
                  <a:schemeClr val="tx1"/>
                </a:solidFill>
                <a:latin typeface="Times New Roman" panose="02020603050405020304" pitchFamily="18" charset="0"/>
                <a:cs typeface="Times New Roman" panose="02020603050405020304" pitchFamily="18" charset="0"/>
              </a:rPr>
              <a:t>&gt;&gt;&gt;&gt;&gt;&gt;&gt;&gt;&gt;&gt;&gt;&gt;&gt;&gt;&gt;&gt;&gt;&gt;&gt;</a:t>
            </a:r>
          </a:p>
          <a:p>
            <a:pPr marL="0" indent="0" algn="l">
              <a:buNone/>
            </a:pPr>
            <a:r>
              <a:rPr lang="en-US" sz="1200" b="0" dirty="0">
                <a:solidFill>
                  <a:schemeClr val="tx1"/>
                </a:solidFill>
                <a:latin typeface="Times New Roman" panose="02020603050405020304" pitchFamily="18" charset="0"/>
                <a:cs typeface="Times New Roman" panose="02020603050405020304" pitchFamily="18" charset="0"/>
              </a:rPr>
              <a:t>    2. </a:t>
            </a:r>
            <a:r>
              <a:rPr lang="en-US" altLang="en-US" sz="1200" b="1" dirty="0"/>
              <a:t>Galatians 3:27</a:t>
            </a:r>
          </a:p>
          <a:p>
            <a:pPr rtl="0"/>
            <a:r>
              <a:rPr lang="en-US" sz="1200" b="0" i="1" u="none" strike="noStrike" baseline="0" dirty="0">
                <a:latin typeface="Times New Roman" panose="02020603050405020304" pitchFamily="18" charset="0"/>
              </a:rPr>
              <a:t>For as many of you as were baptized into Christ have put on Christ.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Galatians 3:27</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To reject baptism is to reject the body of Christ and His justification of you!</a:t>
            </a:r>
          </a:p>
          <a:p>
            <a:pPr marL="0" indent="0" algn="l">
              <a:buNone/>
            </a:pPr>
            <a:r>
              <a:rPr lang="en-US" altLang="en-US" sz="1200" b="0" dirty="0"/>
              <a:t>&gt;&gt;&gt;&gt;&gt;&gt;&gt;&gt;&gt;&gt;&gt;&gt;&gt;&gt;&gt;&gt;&gt;&gt;&gt;</a:t>
            </a:r>
          </a:p>
          <a:p>
            <a:pPr marL="0" indent="0" algn="l">
              <a:buNone/>
            </a:pPr>
            <a:r>
              <a:rPr lang="en-US" altLang="en-US" sz="1200" b="0" dirty="0"/>
              <a:t>    3. </a:t>
            </a:r>
            <a:r>
              <a:rPr lang="en-US" altLang="en-US" sz="1200" b="1" dirty="0"/>
              <a:t>Romans 6:3-5</a:t>
            </a:r>
          </a:p>
          <a:p>
            <a:pPr rtl="0"/>
            <a:r>
              <a:rPr lang="en-US" sz="1200" b="0" i="0" u="none" strike="noStrike" baseline="0" dirty="0">
                <a:latin typeface="Times New Roman" panose="02020603050405020304" pitchFamily="18" charset="0"/>
              </a:rPr>
              <a:t>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 For if we have been united together in the likeness of His death, certainly we also shall be in the likeness of His resurrection, </a:t>
            </a:r>
          </a:p>
          <a:p>
            <a:pPr rtl="0"/>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Romans 6:3-5</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pPr algn="l"/>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39</a:t>
            </a:fld>
            <a:endParaRPr lang="en-US" altLang="en-US"/>
          </a:p>
        </p:txBody>
      </p:sp>
    </p:spTree>
    <p:extLst>
      <p:ext uri="{BB962C8B-B14F-4D97-AF65-F5344CB8AC3E}">
        <p14:creationId xmlns:p14="http://schemas.microsoft.com/office/powerpoint/2010/main" val="6002859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t>
            </a:r>
            <a:r>
              <a:rPr lang="en-US" altLang="en-US" sz="1200" b="0" dirty="0">
                <a:solidFill>
                  <a:schemeClr val="tx1"/>
                </a:solidFill>
                <a:latin typeface="Times New Roman" panose="02020603050405020304" pitchFamily="18" charset="0"/>
                <a:cs typeface="Times New Roman" panose="02020603050405020304" pitchFamily="18" charset="0"/>
              </a:rPr>
              <a:t>We are united with Christ when we are </a:t>
            </a:r>
            <a:r>
              <a:rPr lang="en-US" altLang="en-US" sz="1200" dirty="0">
                <a:solidFill>
                  <a:schemeClr val="tx1"/>
                </a:solidFill>
                <a:latin typeface="Times New Roman" panose="02020603050405020304" pitchFamily="18" charset="0"/>
                <a:cs typeface="Times New Roman" panose="02020603050405020304" pitchFamily="18" charset="0"/>
              </a:rPr>
              <a:t>BAPTIZED </a:t>
            </a:r>
            <a:r>
              <a:rPr lang="en-US" altLang="en-US" sz="1200" b="0" dirty="0">
                <a:solidFill>
                  <a:schemeClr val="tx1"/>
                </a:solidFill>
                <a:latin typeface="Times New Roman" panose="02020603050405020304" pitchFamily="18" charset="0"/>
                <a:cs typeface="Times New Roman" panose="02020603050405020304" pitchFamily="18" charset="0"/>
              </a:rPr>
              <a:t>in obedience to the gospel.</a:t>
            </a:r>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40</a:t>
            </a:fld>
            <a:endParaRPr lang="en-US" altLang="en-US"/>
          </a:p>
        </p:txBody>
      </p:sp>
    </p:spTree>
    <p:extLst>
      <p:ext uri="{BB962C8B-B14F-4D97-AF65-F5344CB8AC3E}">
        <p14:creationId xmlns:p14="http://schemas.microsoft.com/office/powerpoint/2010/main" val="742755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a:t>
            </a:r>
            <a:r>
              <a:rPr lang="en-US" b="1" dirty="0"/>
              <a:t>. </a:t>
            </a:r>
            <a:r>
              <a:rPr lang="en-US" altLang="en-US" sz="1200" b="1" dirty="0">
                <a:solidFill>
                  <a:schemeClr val="tx1"/>
                </a:solidFill>
                <a:latin typeface="Times New Roman" panose="02020603050405020304" pitchFamily="18" charset="0"/>
                <a:cs typeface="Times New Roman" panose="02020603050405020304" pitchFamily="18" charset="0"/>
              </a:rPr>
              <a:t>The call of the gospel is a call to UNITY</a:t>
            </a:r>
          </a:p>
          <a:p>
            <a:r>
              <a:rPr lang="en-US" sz="1200" b="0" dirty="0">
                <a:solidFill>
                  <a:schemeClr val="tx1"/>
                </a:solidFill>
                <a:latin typeface="Times New Roman" panose="02020603050405020304" pitchFamily="18" charset="0"/>
                <a:cs typeface="Times New Roman" panose="02020603050405020304" pitchFamily="18" charset="0"/>
              </a:rPr>
              <a: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chemeClr val="tx1"/>
                </a:solidFill>
                <a:latin typeface="Times New Roman" panose="02020603050405020304" pitchFamily="18" charset="0"/>
                <a:cs typeface="Times New Roman" panose="02020603050405020304" pitchFamily="18" charset="0"/>
              </a:rPr>
              <a:t>    2. </a:t>
            </a:r>
            <a:r>
              <a:rPr lang="en-US" altLang="en-US" sz="1200" b="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 you need to answer that call today?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&gt;&gt;&gt;&gt;&gt;&gt;&gt;&gt;&gt;&gt;&gt;&gt;&gt;&gt;&gt;&gt;&gt;</a:t>
            </a:r>
          </a:p>
          <a:p>
            <a:r>
              <a:rPr lang="en-US" altLang="en-US" sz="1200" b="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3. </a:t>
            </a:r>
            <a:r>
              <a:rPr lang="en-US" sz="1200" kern="1200" dirty="0">
                <a:solidFill>
                  <a:schemeClr val="tx1"/>
                </a:solidFill>
                <a:effectLst/>
                <a:latin typeface="Times New Roman" panose="02020603050405020304" pitchFamily="18" charset="0"/>
                <a:ea typeface="+mn-ea"/>
                <a:cs typeface="+mn-cs"/>
              </a:rPr>
              <a:t>Repent of Sins – </a:t>
            </a:r>
            <a:r>
              <a:rPr lang="en-US" sz="1200" b="1" kern="1200" dirty="0">
                <a:solidFill>
                  <a:schemeClr val="tx1"/>
                </a:solidFill>
                <a:effectLst/>
                <a:latin typeface="Times New Roman" panose="02020603050405020304" pitchFamily="18" charset="0"/>
                <a:ea typeface="+mn-ea"/>
                <a:cs typeface="+mn-cs"/>
              </a:rPr>
              <a:t>Acts 17:30</a:t>
            </a:r>
            <a:endParaRPr lang="en-US" sz="1200" kern="1200" dirty="0">
              <a:solidFill>
                <a:schemeClr val="tx1"/>
              </a:solidFill>
              <a:effectLst/>
              <a:latin typeface="Times New Roman" panose="02020603050405020304" pitchFamily="18" charset="0"/>
              <a:ea typeface="+mn-ea"/>
              <a:cs typeface="+mn-cs"/>
            </a:endParaRPr>
          </a:p>
          <a:p>
            <a:r>
              <a:rPr lang="en-US" sz="1200" i="1" kern="1200" dirty="0">
                <a:solidFill>
                  <a:schemeClr val="tx1"/>
                </a:solidFill>
                <a:effectLst/>
                <a:latin typeface="Times New Roman" panose="02020603050405020304" pitchFamily="18" charset="0"/>
                <a:ea typeface="+mn-ea"/>
                <a:cs typeface="+mn-cs"/>
              </a:rPr>
              <a:t>Truly, these times of ignorance God overlooked, but now commands all men everywhere to repent, </a:t>
            </a:r>
            <a:r>
              <a:rPr lang="en-US" sz="1200" kern="1200" dirty="0">
                <a:solidFill>
                  <a:schemeClr val="tx1"/>
                </a:solidFill>
                <a:effectLst/>
                <a:latin typeface="Times New Roman" panose="02020603050405020304" pitchFamily="18" charset="0"/>
                <a:ea typeface="+mn-ea"/>
                <a:cs typeface="+mn-cs"/>
              </a:rPr>
              <a:t>(</a:t>
            </a:r>
            <a:r>
              <a:rPr lang="en-US" sz="1200" b="1" kern="1200" dirty="0">
                <a:solidFill>
                  <a:schemeClr val="tx1"/>
                </a:solidFill>
                <a:effectLst/>
                <a:latin typeface="Times New Roman" panose="02020603050405020304" pitchFamily="18" charset="0"/>
                <a:ea typeface="+mn-ea"/>
                <a:cs typeface="+mn-cs"/>
              </a:rPr>
              <a:t>Acts 17:30</a:t>
            </a:r>
            <a:r>
              <a:rPr lang="en-US" sz="1200" kern="1200" dirty="0">
                <a:solidFill>
                  <a:schemeClr val="tx1"/>
                </a:solidFill>
                <a:effectLst/>
                <a:latin typeface="Times New Roman" panose="02020603050405020304" pitchFamily="18" charset="0"/>
                <a:ea typeface="+mn-ea"/>
                <a:cs typeface="+mn-cs"/>
              </a:rPr>
              <a:t>)</a:t>
            </a:r>
          </a:p>
          <a:p>
            <a:r>
              <a:rPr lang="en-US" sz="1200" kern="1200" dirty="0">
                <a:solidFill>
                  <a:schemeClr val="tx1"/>
                </a:solidFill>
                <a:effectLst/>
                <a:latin typeface="Times New Roman" panose="02020603050405020304" pitchFamily="18" charset="0"/>
                <a:ea typeface="+mn-ea"/>
                <a:cs typeface="+mn-cs"/>
              </a:rPr>
              <a:t>&gt;&gt;&gt;&gt;&gt;&gt;&gt;&gt;&gt;&gt;&gt;&gt;&gt;&gt; </a:t>
            </a:r>
          </a:p>
          <a:p>
            <a:r>
              <a:rPr lang="en-US" sz="1200" kern="1200" dirty="0">
                <a:solidFill>
                  <a:schemeClr val="tx1"/>
                </a:solidFill>
                <a:effectLst/>
                <a:latin typeface="Times New Roman" panose="02020603050405020304" pitchFamily="18" charset="0"/>
                <a:ea typeface="+mn-ea"/>
                <a:cs typeface="+mn-cs"/>
              </a:rPr>
              <a:t>    4. Confess Jesus – </a:t>
            </a:r>
            <a:r>
              <a:rPr lang="en-US" sz="1200" b="1" kern="1200" dirty="0">
                <a:solidFill>
                  <a:schemeClr val="tx1"/>
                </a:solidFill>
                <a:effectLst/>
                <a:latin typeface="Times New Roman" panose="02020603050405020304" pitchFamily="18" charset="0"/>
                <a:ea typeface="+mn-ea"/>
                <a:cs typeface="+mn-cs"/>
              </a:rPr>
              <a:t>Romans 10:10</a:t>
            </a:r>
            <a:endParaRPr lang="en-US" sz="1200" kern="1200" dirty="0">
              <a:solidFill>
                <a:schemeClr val="tx1"/>
              </a:solidFill>
              <a:effectLst/>
              <a:latin typeface="Times New Roman" panose="02020603050405020304" pitchFamily="18" charset="0"/>
              <a:ea typeface="+mn-ea"/>
              <a:cs typeface="+mn-cs"/>
            </a:endParaRPr>
          </a:p>
          <a:p>
            <a:r>
              <a:rPr lang="en-US" sz="1200" i="1" kern="1200" dirty="0">
                <a:solidFill>
                  <a:schemeClr val="tx1"/>
                </a:solidFill>
                <a:effectLst/>
                <a:latin typeface="Times New Roman" panose="02020603050405020304" pitchFamily="18" charset="0"/>
                <a:ea typeface="+mn-ea"/>
                <a:cs typeface="+mn-cs"/>
              </a:rPr>
              <a:t>For with the heart one believes unto righteousness, and with the mouth confession is made unto salvation. </a:t>
            </a:r>
            <a:r>
              <a:rPr lang="en-US" sz="1200" kern="1200" dirty="0">
                <a:solidFill>
                  <a:schemeClr val="tx1"/>
                </a:solidFill>
                <a:effectLst/>
                <a:latin typeface="Times New Roman" panose="02020603050405020304" pitchFamily="18" charset="0"/>
                <a:ea typeface="+mn-ea"/>
                <a:cs typeface="+mn-cs"/>
              </a:rPr>
              <a:t>(</a:t>
            </a:r>
            <a:r>
              <a:rPr lang="en-US" sz="1200" b="1" kern="1200" dirty="0">
                <a:solidFill>
                  <a:schemeClr val="tx1"/>
                </a:solidFill>
                <a:effectLst/>
                <a:latin typeface="Times New Roman" panose="02020603050405020304" pitchFamily="18" charset="0"/>
                <a:ea typeface="+mn-ea"/>
                <a:cs typeface="+mn-cs"/>
              </a:rPr>
              <a:t>Romans 10:10</a:t>
            </a:r>
            <a:r>
              <a:rPr lang="en-US" sz="1200" kern="1200" dirty="0">
                <a:solidFill>
                  <a:schemeClr val="tx1"/>
                </a:solidFill>
                <a:effectLst/>
                <a:latin typeface="Times New Roman" panose="02020603050405020304" pitchFamily="18" charset="0"/>
                <a:ea typeface="+mn-ea"/>
                <a:cs typeface="+mn-cs"/>
              </a:rPr>
              <a:t>)</a:t>
            </a:r>
          </a:p>
          <a:p>
            <a:r>
              <a:rPr lang="en-US" sz="1200" kern="1200" dirty="0">
                <a:solidFill>
                  <a:schemeClr val="tx1"/>
                </a:solidFill>
                <a:effectLst/>
                <a:latin typeface="Times New Roman" panose="02020603050405020304" pitchFamily="18" charset="0"/>
                <a:ea typeface="+mn-ea"/>
                <a:cs typeface="+mn-cs"/>
              </a:rPr>
              <a:t>&gt;&gt;&gt;&gt;&gt;&gt;&gt;&gt;&gt;&gt;&gt;&gt;&gt;&gt; </a:t>
            </a:r>
          </a:p>
          <a:p>
            <a:r>
              <a:rPr lang="en-US" sz="1200" kern="1200" dirty="0">
                <a:solidFill>
                  <a:schemeClr val="tx1"/>
                </a:solidFill>
                <a:effectLst/>
                <a:latin typeface="Times New Roman" panose="02020603050405020304" pitchFamily="18" charset="0"/>
                <a:ea typeface="+mn-ea"/>
                <a:cs typeface="+mn-cs"/>
              </a:rPr>
              <a:t>    5. Baptized for Forgiveness of sins – </a:t>
            </a:r>
            <a:r>
              <a:rPr lang="en-US" sz="1200" b="1" kern="1200" dirty="0">
                <a:solidFill>
                  <a:schemeClr val="tx1"/>
                </a:solidFill>
                <a:effectLst/>
                <a:latin typeface="Times New Roman" panose="02020603050405020304" pitchFamily="18" charset="0"/>
                <a:ea typeface="+mn-ea"/>
                <a:cs typeface="+mn-cs"/>
              </a:rPr>
              <a:t>Acts 22:16</a:t>
            </a:r>
            <a:endParaRPr lang="en-US" sz="1200" kern="1200" dirty="0">
              <a:solidFill>
                <a:schemeClr val="tx1"/>
              </a:solidFill>
              <a:effectLst/>
              <a:latin typeface="Times New Roman" panose="02020603050405020304" pitchFamily="18" charset="0"/>
              <a:ea typeface="+mn-ea"/>
              <a:cs typeface="+mn-cs"/>
            </a:endParaRPr>
          </a:p>
          <a:p>
            <a:r>
              <a:rPr lang="en-US" sz="1200" kern="1200" dirty="0">
                <a:solidFill>
                  <a:schemeClr val="tx1"/>
                </a:solidFill>
                <a:effectLst/>
                <a:latin typeface="Times New Roman" panose="02020603050405020304" pitchFamily="18" charset="0"/>
                <a:ea typeface="+mn-ea"/>
                <a:cs typeface="+mn-cs"/>
              </a:rPr>
              <a:t>And now why are you waiting? Arise and be baptized, and wash away your sins, calling on the name of the Lord.' (</a:t>
            </a:r>
            <a:r>
              <a:rPr lang="en-US" sz="1200" b="1" kern="1200" dirty="0">
                <a:solidFill>
                  <a:schemeClr val="tx1"/>
                </a:solidFill>
                <a:effectLst/>
                <a:latin typeface="Times New Roman" panose="02020603050405020304" pitchFamily="18" charset="0"/>
                <a:ea typeface="+mn-ea"/>
                <a:cs typeface="+mn-cs"/>
              </a:rPr>
              <a:t>Acts 22:16</a:t>
            </a:r>
            <a:r>
              <a:rPr lang="en-US" sz="1200" kern="1200" dirty="0">
                <a:solidFill>
                  <a:schemeClr val="tx1"/>
                </a:solidFill>
                <a:effectLst/>
                <a:latin typeface="Times New Roman" panose="02020603050405020304" pitchFamily="18" charset="0"/>
                <a:ea typeface="+mn-ea"/>
                <a:cs typeface="+mn-cs"/>
              </a:rPr>
              <a:t>)</a:t>
            </a:r>
            <a:endParaRPr lang="en-US" altLang="en-US" sz="1200" b="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b="0"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41</a:t>
            </a:fld>
            <a:endParaRPr lang="en-US" altLang="en-US"/>
          </a:p>
        </p:txBody>
      </p:sp>
    </p:spTree>
    <p:extLst>
      <p:ext uri="{BB962C8B-B14F-4D97-AF65-F5344CB8AC3E}">
        <p14:creationId xmlns:p14="http://schemas.microsoft.com/office/powerpoint/2010/main" val="3875708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After Pentecost, we began to see d</a:t>
            </a:r>
            <a:r>
              <a:rPr lang="en-US" altLang="en-US" sz="1200" b="0" dirty="0">
                <a:latin typeface="Times New Roman" panose="02020603050405020304" pitchFamily="18" charset="0"/>
                <a:cs typeface="Times New Roman" panose="02020603050405020304" pitchFamily="18" charset="0"/>
              </a:rPr>
              <a:t>ivision and it existed among the 1</a:t>
            </a:r>
            <a:r>
              <a:rPr lang="en-US" altLang="en-US" sz="1200" b="0" baseline="30000" dirty="0">
                <a:latin typeface="Times New Roman" panose="02020603050405020304" pitchFamily="18" charset="0"/>
                <a:cs typeface="Times New Roman" panose="02020603050405020304" pitchFamily="18" charset="0"/>
              </a:rPr>
              <a:t>st</a:t>
            </a:r>
            <a:r>
              <a:rPr lang="en-US" altLang="en-US" sz="1200" b="0" dirty="0">
                <a:latin typeface="Times New Roman" panose="02020603050405020304" pitchFamily="18" charset="0"/>
                <a:cs typeface="Times New Roman" panose="02020603050405020304" pitchFamily="18" charset="0"/>
              </a:rPr>
              <a:t>  century church.</a:t>
            </a:r>
          </a:p>
          <a:p>
            <a:r>
              <a:rPr lang="en-US" altLang="en-US" sz="1200" b="0" dirty="0">
                <a:latin typeface="Times New Roman" panose="02020603050405020304" pitchFamily="18" charset="0"/>
                <a:cs typeface="Times New Roman" panose="02020603050405020304" pitchFamily="18" charset="0"/>
              </a:rPr>
              <a:t>&gt;&gt;&gt;&gt;&gt;&gt;&gt;&gt;&gt;&gt;&gt;&gt;&gt;&gt;&gt;&gt; </a:t>
            </a:r>
          </a:p>
          <a:p>
            <a:r>
              <a:rPr lang="en-US" altLang="en-US" sz="1200" b="0" dirty="0">
                <a:latin typeface="Times New Roman" panose="02020603050405020304" pitchFamily="18" charset="0"/>
                <a:cs typeface="Times New Roman" panose="02020603050405020304" pitchFamily="18" charset="0"/>
              </a:rPr>
              <a:t>    2.  </a:t>
            </a:r>
            <a:r>
              <a:rPr lang="en-US" altLang="en-US" sz="1200" b="1" dirty="0">
                <a:latin typeface="Times New Roman" panose="02020603050405020304" pitchFamily="18" charset="0"/>
                <a:cs typeface="Times New Roman" panose="02020603050405020304" pitchFamily="18" charset="0"/>
              </a:rPr>
              <a:t>Acts 20:28-31</a:t>
            </a:r>
            <a:endParaRPr lang="en-US" altLang="en-US" sz="1200" b="0" dirty="0">
              <a:latin typeface="Times New Roman" panose="02020603050405020304" pitchFamily="18" charset="0"/>
              <a:cs typeface="Times New Roman" panose="02020603050405020304" pitchFamily="18" charset="0"/>
            </a:endParaRPr>
          </a:p>
          <a:p>
            <a:pPr rtl="0"/>
            <a:r>
              <a:rPr lang="en-US" sz="1200" b="0" i="1" u="none" strike="noStrike" baseline="0" dirty="0">
                <a:latin typeface="Times New Roman" panose="02020603050405020304" pitchFamily="18" charset="0"/>
              </a:rPr>
              <a:t>Therefore take heed to yourselves and to all the flock, among which the Holy Spirit has made you overseers, to shepherd the church of God which He purchased with His own blood. For I know this, that after my departure savage wolves will come in among you, not sparing the flock. Also from among yourselves men will rise up, speaking perverse things, to draw away the disciples after themselves. Therefore watch, and remember that for three years I did not cease to warn everyone night and day with tears.</a:t>
            </a:r>
            <a:r>
              <a:rPr lang="en-US" sz="1200" b="0" i="0" u="none" strike="noStrike" baseline="0" dirty="0">
                <a:latin typeface="Times New Roman" panose="02020603050405020304" pitchFamily="18" charset="0"/>
              </a:rPr>
              <a:t> (</a:t>
            </a:r>
            <a:r>
              <a:rPr lang="en-US" sz="1200" b="1" i="0" u="none" strike="noStrike" baseline="0" dirty="0">
                <a:latin typeface="Times New Roman" panose="02020603050405020304" pitchFamily="18" charset="0"/>
              </a:rPr>
              <a:t>Acts 20:28-31</a:t>
            </a:r>
            <a:r>
              <a:rPr lang="en-US" sz="1200" b="0" i="0" u="none" strike="noStrike" baseline="0" dirty="0">
                <a:latin typeface="Times New Roman" panose="02020603050405020304" pitchFamily="18" charset="0"/>
              </a:rPr>
              <a:t>)</a:t>
            </a:r>
            <a:endParaRPr lang="en-US" altLang="en-US" sz="1200" b="1" dirty="0">
              <a:latin typeface="Times New Roman" panose="02020603050405020304" pitchFamily="18" charset="0"/>
              <a:cs typeface="Times New Roman" panose="02020603050405020304" pitchFamily="18" charset="0"/>
            </a:endParaRPr>
          </a:p>
          <a:p>
            <a:r>
              <a:rPr lang="en-US" altLang="en-US" sz="1200" b="0" dirty="0">
                <a:latin typeface="Times New Roman" panose="02020603050405020304" pitchFamily="18" charset="0"/>
                <a:cs typeface="Times New Roman" panose="02020603050405020304" pitchFamily="18" charset="0"/>
              </a:rPr>
              <a:t>&gt;&gt;&gt;&gt;&gt;&gt;&gt;&gt;&gt;&gt;&gt;&gt;&gt;&gt;&gt;&gt;</a:t>
            </a:r>
          </a:p>
          <a:p>
            <a:r>
              <a:rPr lang="en-US" altLang="en-US" sz="1200" b="0" dirty="0">
                <a:latin typeface="Times New Roman" panose="02020603050405020304" pitchFamily="18" charset="0"/>
                <a:cs typeface="Times New Roman" panose="02020603050405020304" pitchFamily="18" charset="0"/>
              </a:rPr>
              <a:t>    3. </a:t>
            </a:r>
            <a:r>
              <a:rPr lang="en-US" altLang="en-US" sz="1200" b="1" dirty="0">
                <a:latin typeface="Times New Roman" panose="02020603050405020304" pitchFamily="18" charset="0"/>
                <a:cs typeface="Times New Roman" panose="02020603050405020304" pitchFamily="18" charset="0"/>
              </a:rPr>
              <a:t>2 Tim 2:15-18</a:t>
            </a:r>
          </a:p>
          <a:p>
            <a:pPr rtl="0"/>
            <a:r>
              <a:rPr lang="en-US" sz="1200" b="0" i="1" u="none" strike="noStrike" baseline="0" dirty="0">
                <a:latin typeface="Times New Roman" panose="02020603050405020304" pitchFamily="18" charset="0"/>
              </a:rPr>
              <a:t>Be diligent to present yourself approved to God, a worker who does not need to be ashamed, rightly dividing the word of truth. But shun profane and idle babblings, for they will increase to more ungodliness. And their message will spread like cancer. Hymenaeus and </a:t>
            </a:r>
            <a:r>
              <a:rPr lang="en-US" sz="1200" b="0" i="1" u="none" strike="noStrike" baseline="0" dirty="0" err="1">
                <a:latin typeface="Times New Roman" panose="02020603050405020304" pitchFamily="18" charset="0"/>
              </a:rPr>
              <a:t>Philetus</a:t>
            </a:r>
            <a:r>
              <a:rPr lang="en-US" sz="1200" b="0" i="1" u="none" strike="noStrike" baseline="0" dirty="0">
                <a:latin typeface="Times New Roman" panose="02020603050405020304" pitchFamily="18" charset="0"/>
              </a:rPr>
              <a:t> are of this sort, who have strayed concerning the truth, saying that the resurrection is already past; and they overthrow the faith of some.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2 Timothy 2:15-18</a:t>
            </a:r>
            <a:r>
              <a:rPr lang="en-US" sz="1200" b="0" i="0" u="none" strike="noStrike" baseline="0" dirty="0">
                <a:latin typeface="Times New Roman" panose="02020603050405020304" pitchFamily="18" charset="0"/>
              </a:rPr>
              <a:t>)</a:t>
            </a:r>
            <a:r>
              <a:rPr lang="en-US" altLang="en-US" sz="1200" b="0" dirty="0">
                <a:latin typeface="Times New Roman" panose="02020603050405020304" pitchFamily="18" charset="0"/>
                <a:cs typeface="Times New Roman" panose="02020603050405020304" pitchFamily="18" charset="0"/>
              </a:rPr>
              <a:t> </a:t>
            </a:r>
          </a:p>
          <a:p>
            <a:r>
              <a:rPr lang="en-US" altLang="en-US" sz="1200" b="0" dirty="0">
                <a:latin typeface="Times New Roman" panose="02020603050405020304" pitchFamily="18" charset="0"/>
                <a:cs typeface="Times New Roman" panose="02020603050405020304" pitchFamily="18" charset="0"/>
              </a:rPr>
              <a:t>&gt;&gt;&gt;&gt;&gt;&gt;&gt;&gt;&gt;&gt;&gt;&gt;&gt;&gt;&gt;&gt;&gt;</a:t>
            </a:r>
          </a:p>
          <a:p>
            <a:r>
              <a:rPr lang="en-US" altLang="en-US" sz="1200" b="0" dirty="0">
                <a:latin typeface="Times New Roman" panose="02020603050405020304" pitchFamily="18" charset="0"/>
                <a:cs typeface="Times New Roman" panose="02020603050405020304" pitchFamily="18" charset="0"/>
              </a:rPr>
              <a:t>    4. </a:t>
            </a:r>
            <a:r>
              <a:rPr lang="en-US" altLang="en-US" sz="1200" b="1" dirty="0">
                <a:latin typeface="Times New Roman" panose="02020603050405020304" pitchFamily="18" charset="0"/>
                <a:cs typeface="Times New Roman" panose="02020603050405020304" pitchFamily="18" charset="0"/>
              </a:rPr>
              <a:t>Rom 16:17-18</a:t>
            </a:r>
            <a:endParaRPr lang="en-US" altLang="en-US" sz="1200" b="0" dirty="0">
              <a:latin typeface="Times New Roman" panose="02020603050405020304" pitchFamily="18" charset="0"/>
              <a:cs typeface="Times New Roman" panose="02020603050405020304" pitchFamily="18" charset="0"/>
            </a:endParaRPr>
          </a:p>
          <a:p>
            <a:pPr rtl="0"/>
            <a:r>
              <a:rPr lang="en-US" sz="1200" b="0" i="1" u="none" strike="noStrike" baseline="0" dirty="0">
                <a:latin typeface="Times New Roman" panose="02020603050405020304" pitchFamily="18" charset="0"/>
              </a:rPr>
              <a:t>Now I urge you, brethren, note those who cause divisions and offenses, contrary to the doctrine which you learned, and avoid them. For those who are such do not serve our Lord Jesus Christ, but their own belly, and by smooth words and flattering speech deceive the hearts of the simple.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Romans 16:17-18</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sz="1200" b="0" dirty="0">
              <a:latin typeface="Times New Roman" panose="02020603050405020304" pitchFamily="18" charset="0"/>
              <a:cs typeface="Times New Roman" panose="02020603050405020304" pitchFamily="18" charset="0"/>
            </a:endParaRPr>
          </a:p>
          <a:p>
            <a:endParaRPr lang="en-US" b="1"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6</a:t>
            </a:fld>
            <a:endParaRPr lang="en-US" altLang="en-US"/>
          </a:p>
        </p:txBody>
      </p:sp>
    </p:spTree>
    <p:extLst>
      <p:ext uri="{BB962C8B-B14F-4D97-AF65-F5344CB8AC3E}">
        <p14:creationId xmlns:p14="http://schemas.microsoft.com/office/powerpoint/2010/main" val="3643920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    1. </a:t>
            </a:r>
            <a:r>
              <a:rPr lang="en-US" altLang="en-US" sz="1200" b="0" dirty="0">
                <a:solidFill>
                  <a:schemeClr val="tx1"/>
                </a:solidFill>
                <a:latin typeface="Times New Roman" panose="02020603050405020304" pitchFamily="18" charset="0"/>
                <a:cs typeface="Times New Roman" panose="02020603050405020304" pitchFamily="18" charset="0"/>
              </a:rPr>
              <a:t>Denominationalism did not come into existence until </a:t>
            </a:r>
            <a:r>
              <a:rPr lang="en-US" altLang="en-US" sz="1200" b="1" dirty="0">
                <a:solidFill>
                  <a:schemeClr val="tx1"/>
                </a:solidFill>
                <a:latin typeface="Times New Roman" panose="02020603050405020304" pitchFamily="18" charset="0"/>
                <a:cs typeface="Times New Roman" panose="02020603050405020304" pitchFamily="18" charset="0"/>
              </a:rPr>
              <a:t>1500 years</a:t>
            </a:r>
            <a:r>
              <a:rPr lang="en-US" altLang="en-US" sz="1200" b="0" dirty="0">
                <a:solidFill>
                  <a:schemeClr val="tx1"/>
                </a:solidFill>
                <a:latin typeface="Times New Roman" panose="02020603050405020304" pitchFamily="18" charset="0"/>
                <a:cs typeface="Times New Roman" panose="02020603050405020304" pitchFamily="18" charset="0"/>
              </a:rPr>
              <a:t> after the establishment of the church</a:t>
            </a:r>
            <a:r>
              <a:rPr lang="en-US" altLang="en-US" sz="1200" b="0" dirty="0">
                <a:latin typeface="Times New Roman" panose="02020603050405020304" pitchFamily="18" charset="0"/>
                <a:cs typeface="Times New Roman" panose="02020603050405020304" pitchFamily="18" charset="0"/>
              </a:rPr>
              <a:t>.</a:t>
            </a:r>
          </a:p>
          <a:p>
            <a:pPr rtl="0"/>
            <a:r>
              <a:rPr lang="en-US" sz="1200" b="0" i="0" u="none" strike="noStrike" baseline="0" dirty="0">
                <a:latin typeface="Times New Roman" panose="02020603050405020304" pitchFamily="18" charset="0"/>
              </a:rPr>
              <a:t>Webster defines for us the word </a:t>
            </a:r>
            <a:r>
              <a:rPr lang="en-US" sz="1200" b="1" i="0" u="none" strike="noStrike" baseline="0" dirty="0">
                <a:latin typeface="Times New Roman" panose="02020603050405020304" pitchFamily="18" charset="0"/>
              </a:rPr>
              <a:t>CATHOLIC</a:t>
            </a:r>
            <a:r>
              <a:rPr lang="en-US" sz="1200" b="0" i="0" u="none" strike="noStrike" baseline="0" dirty="0">
                <a:latin typeface="Times New Roman" panose="02020603050405020304" pitchFamily="18" charset="0"/>
              </a:rPr>
              <a:t>, </a:t>
            </a:r>
          </a:p>
          <a:p>
            <a:pPr rtl="0"/>
            <a:r>
              <a:rPr lang="en-US" sz="1200" b="0" i="0" u="none" strike="noStrike" baseline="0" dirty="0">
                <a:latin typeface="Times New Roman" panose="02020603050405020304" pitchFamily="18" charset="0"/>
              </a:rPr>
              <a:t>            a. 1. </a:t>
            </a:r>
            <a:r>
              <a:rPr lang="en-US" sz="1200" b="1" i="0" u="none" strike="noStrike" baseline="0" dirty="0">
                <a:latin typeface="Times New Roman" panose="02020603050405020304" pitchFamily="18" charset="0"/>
              </a:rPr>
              <a:t>Universal</a:t>
            </a:r>
            <a:r>
              <a:rPr lang="en-US" sz="1200" b="0" i="0" u="none" strike="noStrike" baseline="0" dirty="0">
                <a:latin typeface="Times New Roman" panose="02020603050405020304" pitchFamily="18" charset="0"/>
              </a:rPr>
              <a:t> or </a:t>
            </a:r>
            <a:r>
              <a:rPr lang="en-US" sz="1200" b="1" i="0" u="none" strike="noStrike" baseline="0" dirty="0">
                <a:latin typeface="Times New Roman" panose="02020603050405020304" pitchFamily="18" charset="0"/>
              </a:rPr>
              <a:t>general</a:t>
            </a:r>
            <a:r>
              <a:rPr lang="en-US" sz="1200" b="0" i="0" u="none" strike="noStrike" baseline="0" dirty="0">
                <a:latin typeface="Times New Roman" panose="02020603050405020304" pitchFamily="18" charset="0"/>
              </a:rPr>
              <a:t>; as the Catholic church. Originally this epithet was given to the </a:t>
            </a:r>
            <a:r>
              <a:rPr lang="en-US" sz="1200" b="1" i="0" u="none" strike="noStrike" baseline="0" dirty="0">
                <a:latin typeface="Times New Roman" panose="02020603050405020304" pitchFamily="18" charset="0"/>
              </a:rPr>
              <a:t>Christian church</a:t>
            </a:r>
            <a:r>
              <a:rPr lang="en-US" sz="1200" b="0" i="0" u="none" strike="noStrike" baseline="0" dirty="0">
                <a:latin typeface="Times New Roman" panose="02020603050405020304" pitchFamily="18" charset="0"/>
              </a:rPr>
              <a:t> in general, but now it has been appropriated by the Romish church, and in all strictness there is no Catholic church, or universal Christian communion.</a:t>
            </a:r>
          </a:p>
          <a:p>
            <a:pPr rtl="0"/>
            <a:r>
              <a:rPr lang="en-US" sz="1200" b="0" i="0" u="none" strike="noStrike" baseline="0" dirty="0">
                <a:latin typeface="Times New Roman" panose="02020603050405020304" pitchFamily="18" charset="0"/>
              </a:rPr>
              <a:t>    2. Webster failed to recognize the fact that Jesus built only one church, His church, and it is universal, catholic, Christian communion - in all sense of the word.</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7</a:t>
            </a:fld>
            <a:endParaRPr lang="en-US" altLang="en-US"/>
          </a:p>
        </p:txBody>
      </p:sp>
    </p:spTree>
    <p:extLst>
      <p:ext uri="{BB962C8B-B14F-4D97-AF65-F5344CB8AC3E}">
        <p14:creationId xmlns:p14="http://schemas.microsoft.com/office/powerpoint/2010/main" val="837531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1. The Bible </a:t>
            </a:r>
            <a:r>
              <a:rPr lang="en-US" altLang="en-US" sz="1200" b="1" dirty="0">
                <a:latin typeface="Times New Roman" panose="02020603050405020304" pitchFamily="18" charset="0"/>
                <a:cs typeface="Times New Roman" panose="02020603050405020304" pitchFamily="18" charset="0"/>
              </a:rPr>
              <a:t>NEVER</a:t>
            </a:r>
            <a:r>
              <a:rPr lang="en-US" altLang="en-US" sz="1200" dirty="0">
                <a:latin typeface="Times New Roman" panose="02020603050405020304" pitchFamily="18" charset="0"/>
                <a:cs typeface="Times New Roman" panose="02020603050405020304" pitchFamily="18" charset="0"/>
              </a:rPr>
              <a:t> speaks of the church in denominational terms!!!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2. For the first 1500 years, there was only one church through out the known world.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8</a:t>
            </a:fld>
            <a:endParaRPr lang="en-US" altLang="en-US"/>
          </a:p>
        </p:txBody>
      </p:sp>
    </p:spTree>
    <p:extLst>
      <p:ext uri="{BB962C8B-B14F-4D97-AF65-F5344CB8AC3E}">
        <p14:creationId xmlns:p14="http://schemas.microsoft.com/office/powerpoint/2010/main" val="3918903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solidFill>
                  <a:schemeClr val="tx1"/>
                </a:solidFill>
                <a:latin typeface="Times New Roman" panose="02020603050405020304" pitchFamily="18" charset="0"/>
                <a:cs typeface="Times New Roman" panose="02020603050405020304" pitchFamily="18" charset="0"/>
              </a:rPr>
              <a:t>    1. </a:t>
            </a:r>
            <a:r>
              <a:rPr lang="en-US" altLang="en-US" sz="1200" b="1" dirty="0">
                <a:solidFill>
                  <a:schemeClr val="tx1"/>
                </a:solidFill>
                <a:latin typeface="Times New Roman" panose="02020603050405020304" pitchFamily="18" charset="0"/>
                <a:cs typeface="Times New Roman" panose="02020603050405020304" pitchFamily="18" charset="0"/>
              </a:rPr>
              <a:t>How did denominations get started?</a:t>
            </a:r>
            <a:endParaRPr lang="en-US" altLang="en-US" sz="1200" b="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solidFill>
                  <a:schemeClr val="tx1"/>
                </a:solidFill>
                <a:latin typeface="Times New Roman" panose="02020603050405020304" pitchFamily="18" charset="0"/>
                <a:cs typeface="Times New Roman" panose="02020603050405020304" pitchFamily="18" charset="0"/>
              </a:rPr>
              <a:t>a. As the one universal church grew and spread, the desire of Elders for more and more power and control, led some to seeking preeminence above and over others.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solidFill>
                  <a:schemeClr val="tx1"/>
                </a:solidFill>
                <a:latin typeface="Times New Roman" panose="02020603050405020304" pitchFamily="18" charset="0"/>
                <a:cs typeface="Times New Roman" panose="02020603050405020304" pitchFamily="18" charset="0"/>
              </a:rPr>
              <a:t>        b. This resulted in the east and west split of the church to settle who would be over church and be the first pope of the universal church.</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solidFill>
                  <a:schemeClr val="tx1"/>
                </a:solidFill>
                <a:latin typeface="Times New Roman" panose="02020603050405020304" pitchFamily="18" charset="0"/>
                <a:cs typeface="Times New Roman" panose="02020603050405020304" pitchFamily="18" charset="0"/>
              </a:rPr>
              <a:t>        c. This was a lateral split and not a division of the church as such.</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solidFill>
                  <a:schemeClr val="tx1"/>
                </a:solidFill>
                <a:latin typeface="Times New Roman" panose="02020603050405020304" pitchFamily="18" charset="0"/>
                <a:cs typeface="Times New Roman" panose="02020603050405020304" pitchFamily="18" charset="0"/>
              </a:rPr>
              <a:t>        d. As man’s doctrine in the church grew within the church, so did the need for reforming the church, building it back to the original church Christ had built.</a:t>
            </a:r>
            <a:endParaRPr lang="en-US" altLang="en-US" sz="1200" b="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solidFill>
                  <a:schemeClr val="tx1"/>
                </a:solidFill>
                <a:latin typeface="Times New Roman" panose="02020603050405020304" pitchFamily="18" charset="0"/>
                <a:cs typeface="Times New Roman" panose="02020603050405020304" pitchFamily="18" charset="0"/>
              </a:rPr>
              <a: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latin typeface="Times New Roman" panose="02020603050405020304" pitchFamily="18" charset="0"/>
                <a:cs typeface="Times New Roman" panose="02020603050405020304" pitchFamily="18" charset="0"/>
              </a:rPr>
              <a:t>    2. </a:t>
            </a:r>
            <a:r>
              <a:rPr lang="en-US" altLang="en-US" sz="1200" b="1" dirty="0">
                <a:latin typeface="Times New Roman" panose="02020603050405020304" pitchFamily="18" charset="0"/>
                <a:cs typeface="Times New Roman" panose="02020603050405020304" pitchFamily="18" charset="0"/>
              </a:rPr>
              <a:t>1517 In </a:t>
            </a:r>
            <a:r>
              <a:rPr lang="en-US" altLang="en-US" sz="1200" dirty="0">
                <a:latin typeface="Times New Roman" panose="02020603050405020304" pitchFamily="18" charset="0"/>
                <a:cs typeface="Times New Roman" panose="02020603050405020304" pitchFamily="18" charset="0"/>
              </a:rPr>
              <a:t>Wittenberg Germany . . . Martin Luther posted his </a:t>
            </a:r>
            <a:r>
              <a:rPr lang="en-US" altLang="en-US" sz="1200" b="1" dirty="0">
                <a:latin typeface="Times New Roman" panose="02020603050405020304" pitchFamily="18" charset="0"/>
                <a:cs typeface="Times New Roman" panose="02020603050405020304" pitchFamily="18" charset="0"/>
              </a:rPr>
              <a:t>95 Thesis </a:t>
            </a:r>
            <a:r>
              <a:rPr lang="en-US" altLang="en-US" sz="1200" b="0" dirty="0">
                <a:latin typeface="Times New Roman" panose="02020603050405020304" pitchFamily="18" charset="0"/>
                <a:cs typeface="Times New Roman" panose="02020603050405020304" pitchFamily="18" charset="0"/>
              </a:rPr>
              <a:t>on the church door, in </a:t>
            </a:r>
            <a:r>
              <a:rPr lang="en-US" altLang="en-US" sz="1200" dirty="0">
                <a:latin typeface="Times New Roman" panose="02020603050405020304" pitchFamily="18" charset="0"/>
                <a:cs typeface="Times New Roman" panose="02020603050405020304" pitchFamily="18" charset="0"/>
              </a:rPr>
              <a:t>an attempt to reform the teachings of the Catholic Church.</a:t>
            </a: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9</a:t>
            </a:fld>
            <a:endParaRPr lang="en-US" altLang="en-US"/>
          </a:p>
        </p:txBody>
      </p:sp>
    </p:spTree>
    <p:extLst>
      <p:ext uri="{BB962C8B-B14F-4D97-AF65-F5344CB8AC3E}">
        <p14:creationId xmlns:p14="http://schemas.microsoft.com/office/powerpoint/2010/main" val="1037326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This inaugurated what is now called the </a:t>
            </a:r>
            <a:r>
              <a:rPr lang="en-US" altLang="en-US" sz="1200" b="1" dirty="0">
                <a:latin typeface="Times New Roman" panose="02020603050405020304" pitchFamily="18" charset="0"/>
                <a:cs typeface="Times New Roman" panose="02020603050405020304" pitchFamily="18" charset="0"/>
              </a:rPr>
              <a:t>Reformation Movement </a:t>
            </a:r>
            <a:r>
              <a:rPr lang="en-US" altLang="en-US" sz="1200" dirty="0">
                <a:latin typeface="Times New Roman" panose="02020603050405020304" pitchFamily="18" charset="0"/>
                <a:cs typeface="Times New Roman" panose="02020603050405020304" pitchFamily="18" charset="0"/>
              </a:rPr>
              <a:t>and led to the founding of the </a:t>
            </a:r>
            <a:r>
              <a:rPr lang="en-US" altLang="en-US" sz="1200" b="1" dirty="0">
                <a:latin typeface="Times New Roman" panose="02020603050405020304" pitchFamily="18" charset="0"/>
                <a:cs typeface="Times New Roman" panose="02020603050405020304" pitchFamily="18" charset="0"/>
              </a:rPr>
              <a:t>Lutheran church</a:t>
            </a:r>
            <a:r>
              <a:rPr lang="en-US" altLang="en-US" sz="1200" dirty="0">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2. So now we have our first division of the church.</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    3. And there were many more to come after this first split.</a:t>
            </a: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10</a:t>
            </a:fld>
            <a:endParaRPr lang="en-US" altLang="en-US"/>
          </a:p>
        </p:txBody>
      </p:sp>
    </p:spTree>
    <p:extLst>
      <p:ext uri="{BB962C8B-B14F-4D97-AF65-F5344CB8AC3E}">
        <p14:creationId xmlns:p14="http://schemas.microsoft.com/office/powerpoint/2010/main" val="3842387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From there, additional breaks and splits over various doctrines created new religious bodies, as we know that it would and has:</a:t>
            </a:r>
          </a:p>
          <a:p>
            <a:endParaRPr lang="en-US" dirty="0"/>
          </a:p>
        </p:txBody>
      </p:sp>
      <p:sp>
        <p:nvSpPr>
          <p:cNvPr id="4" name="Slide Number Placeholder 3"/>
          <p:cNvSpPr>
            <a:spLocks noGrp="1"/>
          </p:cNvSpPr>
          <p:nvPr>
            <p:ph type="sldNum" sz="quarter" idx="5"/>
          </p:nvPr>
        </p:nvSpPr>
        <p:spPr/>
        <p:txBody>
          <a:bodyPr/>
          <a:lstStyle/>
          <a:p>
            <a:fld id="{5B51BDDB-CB11-4C00-B953-D9CC28A45EB6}" type="slidenum">
              <a:rPr lang="en-US" altLang="en-US" smtClean="0"/>
              <a:pPr/>
              <a:t>11</a:t>
            </a:fld>
            <a:endParaRPr lang="en-US" altLang="en-US"/>
          </a:p>
        </p:txBody>
      </p:sp>
    </p:spTree>
    <p:extLst>
      <p:ext uri="{BB962C8B-B14F-4D97-AF65-F5344CB8AC3E}">
        <p14:creationId xmlns:p14="http://schemas.microsoft.com/office/powerpoint/2010/main" val="3811583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47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6265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491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000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3464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9407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8454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8322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8283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7159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5076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11/24/2018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6634095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10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410E8A-92FD-4523-8CE0-30CD9A8E35DC}"/>
              </a:ext>
            </a:extLst>
          </p:cNvPr>
          <p:cNvSpPr txBox="1"/>
          <p:nvPr/>
        </p:nvSpPr>
        <p:spPr>
          <a:xfrm>
            <a:off x="685800" y="685800"/>
            <a:ext cx="6500241" cy="1015663"/>
          </a:xfrm>
          <a:prstGeom prst="rect">
            <a:avLst/>
          </a:prstGeom>
          <a:noFill/>
        </p:spPr>
        <p:txBody>
          <a:bodyPr wrap="none" rtlCol="0">
            <a:spAutoFit/>
          </a:bodyPr>
          <a:lstStyle/>
          <a:p>
            <a:r>
              <a:rPr lang="en-US" sz="6000" dirty="0">
                <a:latin typeface="Times New Roman" panose="02020603050405020304" pitchFamily="18" charset="0"/>
                <a:cs typeface="Times New Roman" panose="02020603050405020304" pitchFamily="18" charset="0"/>
              </a:rPr>
              <a:t>A Time For Worship</a:t>
            </a:r>
          </a:p>
        </p:txBody>
      </p:sp>
      <p:sp>
        <p:nvSpPr>
          <p:cNvPr id="3" name="TextBox 2">
            <a:extLst>
              <a:ext uri="{FF2B5EF4-FFF2-40B4-BE49-F238E27FC236}">
                <a16:creationId xmlns:a16="http://schemas.microsoft.com/office/drawing/2014/main" id="{D2B937A5-2DB2-4B04-9720-B3A7E213A8FC}"/>
              </a:ext>
            </a:extLst>
          </p:cNvPr>
          <p:cNvSpPr txBox="1"/>
          <p:nvPr/>
        </p:nvSpPr>
        <p:spPr>
          <a:xfrm>
            <a:off x="8001000" y="6062990"/>
            <a:ext cx="3722494" cy="523220"/>
          </a:xfrm>
          <a:prstGeom prst="rect">
            <a:avLst/>
          </a:prstGeom>
          <a:noFill/>
        </p:spPr>
        <p:txBody>
          <a:bodyPr wrap="none" rtlCol="0">
            <a:spAutoFit/>
          </a:bodyPr>
          <a:lstStyle/>
          <a:p>
            <a:r>
              <a:rPr lang="en-US" sz="2800" dirty="0">
                <a:solidFill>
                  <a:schemeClr val="bg1"/>
                </a:solidFill>
                <a:latin typeface="Times New Roman" panose="02020603050405020304" pitchFamily="18" charset="0"/>
                <a:cs typeface="Times New Roman" panose="02020603050405020304" pitchFamily="18" charset="0"/>
              </a:rPr>
              <a:t>Ranger Church of Christ</a:t>
            </a:r>
          </a:p>
        </p:txBody>
      </p:sp>
    </p:spTree>
    <p:extLst>
      <p:ext uri="{BB962C8B-B14F-4D97-AF65-F5344CB8AC3E}">
        <p14:creationId xmlns:p14="http://schemas.microsoft.com/office/powerpoint/2010/main" val="185632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id="{CDD599EA-9D82-4230-A3CD-9815351A56EB}"/>
              </a:ext>
            </a:extLst>
          </p:cNvPr>
          <p:cNvSpPr>
            <a:spLocks noGrp="1" noChangeArrowheads="1"/>
          </p:cNvSpPr>
          <p:nvPr>
            <p:ph type="title"/>
          </p:nvPr>
        </p:nvSpPr>
        <p:spPr>
          <a:xfrm>
            <a:off x="609600" y="685800"/>
            <a:ext cx="11049000" cy="990600"/>
          </a:xfrm>
        </p:spPr>
        <p:txBody>
          <a:bodyPr>
            <a:normAutofit/>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How did denominations get started?</a:t>
            </a:r>
          </a:p>
        </p:txBody>
      </p:sp>
      <p:sp>
        <p:nvSpPr>
          <p:cNvPr id="331779" name="Rectangle 3">
            <a:extLst>
              <a:ext uri="{FF2B5EF4-FFF2-40B4-BE49-F238E27FC236}">
                <a16:creationId xmlns:a16="http://schemas.microsoft.com/office/drawing/2014/main" id="{03B546B0-ABC3-4075-BB9E-F8F205F53495}"/>
              </a:ext>
            </a:extLst>
          </p:cNvPr>
          <p:cNvSpPr>
            <a:spLocks noGrp="1" noChangeArrowheads="1"/>
          </p:cNvSpPr>
          <p:nvPr>
            <p:ph idx="1"/>
          </p:nvPr>
        </p:nvSpPr>
        <p:spPr>
          <a:xfrm>
            <a:off x="609600" y="1679713"/>
            <a:ext cx="11049000" cy="1749287"/>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This inaugurated what is now called the Reformation Movement and led to the founding of the Lutheran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331779">
                                            <p:txEl>
                                              <p:pRg st="0" end="0"/>
                                            </p:txEl>
                                          </p:spTgt>
                                        </p:tgtEl>
                                        <p:attrNameLst>
                                          <p:attrName>style.visibility</p:attrName>
                                        </p:attrNameLst>
                                      </p:cBhvr>
                                      <p:to>
                                        <p:strVal val="visible"/>
                                      </p:to>
                                    </p:set>
                                    <p:animEffect transition="in" filter="barn(outHorizontal)">
                                      <p:cBhvr>
                                        <p:cTn id="7" dur="500"/>
                                        <p:tgtEl>
                                          <p:spTgt spid="331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2802" name="Rectangle 2">
            <a:extLst>
              <a:ext uri="{FF2B5EF4-FFF2-40B4-BE49-F238E27FC236}">
                <a16:creationId xmlns:a16="http://schemas.microsoft.com/office/drawing/2014/main" id="{1321A37C-2969-4773-97DF-938BD92AF0CA}"/>
              </a:ext>
            </a:extLst>
          </p:cNvPr>
          <p:cNvSpPr>
            <a:spLocks noGrp="1" noChangeArrowheads="1"/>
          </p:cNvSpPr>
          <p:nvPr>
            <p:ph type="title"/>
          </p:nvPr>
        </p:nvSpPr>
        <p:spPr>
          <a:xfrm>
            <a:off x="609600" y="685800"/>
            <a:ext cx="10972800" cy="838200"/>
          </a:xfrm>
        </p:spPr>
        <p:txBody>
          <a:bodyPr>
            <a:normAutofit/>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How did denominations get started?</a:t>
            </a:r>
          </a:p>
        </p:txBody>
      </p:sp>
      <p:sp>
        <p:nvSpPr>
          <p:cNvPr id="332803" name="Rectangle 3">
            <a:extLst>
              <a:ext uri="{FF2B5EF4-FFF2-40B4-BE49-F238E27FC236}">
                <a16:creationId xmlns:a16="http://schemas.microsoft.com/office/drawing/2014/main" id="{97E0D685-C7DA-494D-984C-17488B348994}"/>
              </a:ext>
            </a:extLst>
          </p:cNvPr>
          <p:cNvSpPr>
            <a:spLocks noGrp="1" noChangeArrowheads="1"/>
          </p:cNvSpPr>
          <p:nvPr>
            <p:ph idx="1"/>
          </p:nvPr>
        </p:nvSpPr>
        <p:spPr>
          <a:xfrm>
            <a:off x="609600" y="1653209"/>
            <a:ext cx="10934700" cy="1318591"/>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From there, additional breaks and splits over various doctrines created new religious bodies: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32803">
                                            <p:txEl>
                                              <p:pRg st="0" end="0"/>
                                            </p:txEl>
                                          </p:spTgt>
                                        </p:tgtEl>
                                        <p:attrNameLst>
                                          <p:attrName>style.visibility</p:attrName>
                                        </p:attrNameLst>
                                      </p:cBhvr>
                                      <p:to>
                                        <p:strVal val="visible"/>
                                      </p:to>
                                    </p:set>
                                    <p:animEffect transition="in" filter="barn(inVertical)">
                                      <p:cBhvr>
                                        <p:cTn id="7" dur="500"/>
                                        <p:tgtEl>
                                          <p:spTgt spid="3328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4850" name="Rectangle 2">
            <a:extLst>
              <a:ext uri="{FF2B5EF4-FFF2-40B4-BE49-F238E27FC236}">
                <a16:creationId xmlns:a16="http://schemas.microsoft.com/office/drawing/2014/main" id="{5427169C-AA9E-47FD-AE4F-782C8BC27DCE}"/>
              </a:ext>
            </a:extLst>
          </p:cNvPr>
          <p:cNvSpPr>
            <a:spLocks noGrp="1" noChangeArrowheads="1"/>
          </p:cNvSpPr>
          <p:nvPr>
            <p:ph type="title"/>
          </p:nvPr>
        </p:nvSpPr>
        <p:spPr>
          <a:xfrm>
            <a:off x="685800" y="0"/>
            <a:ext cx="10896600" cy="1676400"/>
          </a:xfrm>
        </p:spPr>
        <p:txBody>
          <a:bodyPr>
            <a:normAutofit/>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How did denominations get started?</a:t>
            </a:r>
          </a:p>
        </p:txBody>
      </p:sp>
      <p:sp>
        <p:nvSpPr>
          <p:cNvPr id="334851" name="Rectangle 3">
            <a:extLst>
              <a:ext uri="{FF2B5EF4-FFF2-40B4-BE49-F238E27FC236}">
                <a16:creationId xmlns:a16="http://schemas.microsoft.com/office/drawing/2014/main" id="{97762896-4778-480C-BF7A-C205EA540CD1}"/>
              </a:ext>
            </a:extLst>
          </p:cNvPr>
          <p:cNvSpPr>
            <a:spLocks noGrp="1" noChangeArrowheads="1"/>
          </p:cNvSpPr>
          <p:nvPr>
            <p:ph idx="1"/>
          </p:nvPr>
        </p:nvSpPr>
        <p:spPr>
          <a:xfrm>
            <a:off x="722243" y="1371600"/>
            <a:ext cx="10896600" cy="5029200"/>
          </a:xfrm>
        </p:spPr>
        <p:txBody>
          <a:bodyPr>
            <a:normAutofit/>
          </a:bodyPr>
          <a:lstStyle/>
          <a:p>
            <a:pPr marL="0" indent="0">
              <a:lnSpc>
                <a:spcPct val="80000"/>
              </a:lnSpc>
              <a:buNone/>
            </a:pPr>
            <a:r>
              <a:rPr lang="en-US" altLang="en-US" sz="4000" b="1" dirty="0">
                <a:latin typeface="Times New Roman" panose="02020603050405020304" pitchFamily="18" charset="0"/>
                <a:cs typeface="Times New Roman" panose="02020603050405020304" pitchFamily="18" charset="0"/>
              </a:rPr>
              <a:t>1534</a:t>
            </a:r>
            <a:r>
              <a:rPr lang="en-US" altLang="en-US" sz="4000" dirty="0">
                <a:latin typeface="Times New Roman" panose="02020603050405020304" pitchFamily="18" charset="0"/>
                <a:cs typeface="Times New Roman" panose="02020603050405020304" pitchFamily="18" charset="0"/>
              </a:rPr>
              <a:t> Anglican - King Henry VIII of England</a:t>
            </a:r>
          </a:p>
          <a:p>
            <a:pPr marL="0" indent="0">
              <a:lnSpc>
                <a:spcPct val="80000"/>
              </a:lnSpc>
              <a:buNone/>
            </a:pPr>
            <a:r>
              <a:rPr lang="en-US" altLang="en-US" sz="4000" b="1" dirty="0">
                <a:latin typeface="Times New Roman" panose="02020603050405020304" pitchFamily="18" charset="0"/>
                <a:cs typeface="Times New Roman" panose="02020603050405020304" pitchFamily="18" charset="0"/>
              </a:rPr>
              <a:t>1540's</a:t>
            </a:r>
            <a:r>
              <a:rPr lang="en-US" altLang="en-US" sz="4000" dirty="0">
                <a:latin typeface="Times New Roman" panose="02020603050405020304" pitchFamily="18" charset="0"/>
                <a:cs typeface="Times New Roman" panose="02020603050405020304" pitchFamily="18" charset="0"/>
              </a:rPr>
              <a:t> Presbyterian - John Knox in Scotland</a:t>
            </a:r>
          </a:p>
          <a:p>
            <a:pPr marL="0" indent="0">
              <a:lnSpc>
                <a:spcPct val="80000"/>
              </a:lnSpc>
              <a:buNone/>
            </a:pPr>
            <a:r>
              <a:rPr lang="en-US" altLang="en-US" sz="4000" b="1" dirty="0">
                <a:latin typeface="Times New Roman" panose="02020603050405020304" pitchFamily="18" charset="0"/>
                <a:cs typeface="Times New Roman" panose="02020603050405020304" pitchFamily="18" charset="0"/>
              </a:rPr>
              <a:t>1607</a:t>
            </a:r>
            <a:r>
              <a:rPr lang="en-US" altLang="en-US" sz="4000" dirty="0">
                <a:latin typeface="Times New Roman" panose="02020603050405020304" pitchFamily="18" charset="0"/>
                <a:cs typeface="Times New Roman" panose="02020603050405020304" pitchFamily="18" charset="0"/>
              </a:rPr>
              <a:t> Baptist - John Smyth in England</a:t>
            </a:r>
          </a:p>
          <a:p>
            <a:pPr marL="1139825" indent="-1139825">
              <a:lnSpc>
                <a:spcPct val="80000"/>
              </a:lnSpc>
              <a:buNone/>
            </a:pPr>
            <a:r>
              <a:rPr lang="en-US" altLang="en-US" sz="4000" b="1" dirty="0">
                <a:latin typeface="Times New Roman" panose="02020603050405020304" pitchFamily="18" charset="0"/>
                <a:cs typeface="Times New Roman" panose="02020603050405020304" pitchFamily="18" charset="0"/>
              </a:rPr>
              <a:t>1739 </a:t>
            </a:r>
            <a:r>
              <a:rPr lang="en-US" altLang="en-US" sz="4000" dirty="0">
                <a:latin typeface="Times New Roman" panose="02020603050405020304" pitchFamily="18" charset="0"/>
                <a:cs typeface="Times New Roman" panose="02020603050405020304" pitchFamily="18" charset="0"/>
              </a:rPr>
              <a:t>Methodist - John and Charles Wesley in England</a:t>
            </a:r>
          </a:p>
          <a:p>
            <a:pPr marL="0" indent="0">
              <a:lnSpc>
                <a:spcPct val="80000"/>
              </a:lnSpc>
              <a:buNone/>
            </a:pPr>
            <a:r>
              <a:rPr lang="en-US" altLang="en-US" sz="4000" b="1" dirty="0">
                <a:latin typeface="Times New Roman" panose="02020603050405020304" pitchFamily="18" charset="0"/>
                <a:cs typeface="Times New Roman" panose="02020603050405020304" pitchFamily="18" charset="0"/>
              </a:rPr>
              <a:t>1901 </a:t>
            </a:r>
            <a:r>
              <a:rPr lang="en-US" altLang="en-US" sz="4000" dirty="0">
                <a:latin typeface="Times New Roman" panose="02020603050405020304" pitchFamily="18" charset="0"/>
                <a:cs typeface="Times New Roman" panose="02020603050405020304" pitchFamily="18" charset="0"/>
              </a:rPr>
              <a:t>Assembly of God - Topeka 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34851">
                                            <p:txEl>
                                              <p:pRg st="0" end="0"/>
                                            </p:txEl>
                                          </p:spTgt>
                                        </p:tgtEl>
                                        <p:attrNameLst>
                                          <p:attrName>style.visibility</p:attrName>
                                        </p:attrNameLst>
                                      </p:cBhvr>
                                      <p:to>
                                        <p:strVal val="visible"/>
                                      </p:to>
                                    </p:set>
                                    <p:animEffect transition="in" filter="fade">
                                      <p:cBhvr>
                                        <p:cTn id="7" dur="1000"/>
                                        <p:tgtEl>
                                          <p:spTgt spid="334851">
                                            <p:txEl>
                                              <p:pRg st="0" end="0"/>
                                            </p:txEl>
                                          </p:spTgt>
                                        </p:tgtEl>
                                      </p:cBhvr>
                                    </p:animEffect>
                                    <p:anim calcmode="lin" valueType="num">
                                      <p:cBhvr>
                                        <p:cTn id="8" dur="1000" fill="hold"/>
                                        <p:tgtEl>
                                          <p:spTgt spid="334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4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34851">
                                            <p:txEl>
                                              <p:pRg st="1" end="1"/>
                                            </p:txEl>
                                          </p:spTgt>
                                        </p:tgtEl>
                                        <p:attrNameLst>
                                          <p:attrName>style.visibility</p:attrName>
                                        </p:attrNameLst>
                                      </p:cBhvr>
                                      <p:to>
                                        <p:strVal val="visible"/>
                                      </p:to>
                                    </p:set>
                                    <p:animEffect transition="in" filter="fade">
                                      <p:cBhvr>
                                        <p:cTn id="14" dur="1000"/>
                                        <p:tgtEl>
                                          <p:spTgt spid="334851">
                                            <p:txEl>
                                              <p:pRg st="1" end="1"/>
                                            </p:txEl>
                                          </p:spTgt>
                                        </p:tgtEl>
                                      </p:cBhvr>
                                    </p:animEffect>
                                    <p:anim calcmode="lin" valueType="num">
                                      <p:cBhvr>
                                        <p:cTn id="15" dur="1000" fill="hold"/>
                                        <p:tgtEl>
                                          <p:spTgt spid="3348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348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34851">
                                            <p:txEl>
                                              <p:pRg st="2" end="2"/>
                                            </p:txEl>
                                          </p:spTgt>
                                        </p:tgtEl>
                                        <p:attrNameLst>
                                          <p:attrName>style.visibility</p:attrName>
                                        </p:attrNameLst>
                                      </p:cBhvr>
                                      <p:to>
                                        <p:strVal val="visible"/>
                                      </p:to>
                                    </p:set>
                                    <p:animEffect transition="in" filter="fade">
                                      <p:cBhvr>
                                        <p:cTn id="21" dur="1000"/>
                                        <p:tgtEl>
                                          <p:spTgt spid="334851">
                                            <p:txEl>
                                              <p:pRg st="2" end="2"/>
                                            </p:txEl>
                                          </p:spTgt>
                                        </p:tgtEl>
                                      </p:cBhvr>
                                    </p:animEffect>
                                    <p:anim calcmode="lin" valueType="num">
                                      <p:cBhvr>
                                        <p:cTn id="22" dur="1000" fill="hold"/>
                                        <p:tgtEl>
                                          <p:spTgt spid="3348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348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34851">
                                            <p:txEl>
                                              <p:pRg st="3" end="3"/>
                                            </p:txEl>
                                          </p:spTgt>
                                        </p:tgtEl>
                                        <p:attrNameLst>
                                          <p:attrName>style.visibility</p:attrName>
                                        </p:attrNameLst>
                                      </p:cBhvr>
                                      <p:to>
                                        <p:strVal val="visible"/>
                                      </p:to>
                                    </p:set>
                                    <p:animEffect transition="in" filter="fade">
                                      <p:cBhvr>
                                        <p:cTn id="28" dur="1000"/>
                                        <p:tgtEl>
                                          <p:spTgt spid="334851">
                                            <p:txEl>
                                              <p:pRg st="3" end="3"/>
                                            </p:txEl>
                                          </p:spTgt>
                                        </p:tgtEl>
                                      </p:cBhvr>
                                    </p:animEffect>
                                    <p:anim calcmode="lin" valueType="num">
                                      <p:cBhvr>
                                        <p:cTn id="29" dur="1000" fill="hold"/>
                                        <p:tgtEl>
                                          <p:spTgt spid="3348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348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34851">
                                            <p:txEl>
                                              <p:pRg st="4" end="4"/>
                                            </p:txEl>
                                          </p:spTgt>
                                        </p:tgtEl>
                                        <p:attrNameLst>
                                          <p:attrName>style.visibility</p:attrName>
                                        </p:attrNameLst>
                                      </p:cBhvr>
                                      <p:to>
                                        <p:strVal val="visible"/>
                                      </p:to>
                                    </p:set>
                                    <p:animEffect transition="in" filter="fade">
                                      <p:cBhvr>
                                        <p:cTn id="35" dur="1000"/>
                                        <p:tgtEl>
                                          <p:spTgt spid="334851">
                                            <p:txEl>
                                              <p:pRg st="4" end="4"/>
                                            </p:txEl>
                                          </p:spTgt>
                                        </p:tgtEl>
                                      </p:cBhvr>
                                    </p:animEffect>
                                    <p:anim calcmode="lin" valueType="num">
                                      <p:cBhvr>
                                        <p:cTn id="36" dur="1000" fill="hold"/>
                                        <p:tgtEl>
                                          <p:spTgt spid="3348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348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a:extLst>
              <a:ext uri="{FF2B5EF4-FFF2-40B4-BE49-F238E27FC236}">
                <a16:creationId xmlns:a16="http://schemas.microsoft.com/office/drawing/2014/main" id="{7235CC00-93FF-4F86-B003-74D1C2B257AC}"/>
              </a:ext>
            </a:extLst>
          </p:cNvPr>
          <p:cNvSpPr>
            <a:spLocks noGrp="1" noChangeArrowheads="1"/>
          </p:cNvSpPr>
          <p:nvPr>
            <p:ph type="title"/>
          </p:nvPr>
        </p:nvSpPr>
        <p:spPr>
          <a:xfrm>
            <a:off x="533400" y="0"/>
            <a:ext cx="11125200" cy="2514600"/>
          </a:xfrm>
        </p:spPr>
        <p:txBody>
          <a:bodyPr/>
          <a:lstStyle/>
          <a:p>
            <a:pPr algn="ctr"/>
            <a:r>
              <a:rPr lang="en-US" altLang="en-US" sz="4800" b="1" dirty="0">
                <a:latin typeface="Times New Roman" panose="02020603050405020304" pitchFamily="18" charset="0"/>
                <a:cs typeface="Times New Roman" panose="02020603050405020304" pitchFamily="18" charset="0"/>
              </a:rPr>
              <a:t>What did the Campbells, Stone, &amp; others do that differed from these men?</a:t>
            </a:r>
          </a:p>
        </p:txBody>
      </p:sp>
      <p:sp>
        <p:nvSpPr>
          <p:cNvPr id="326659" name="Rectangle 3">
            <a:extLst>
              <a:ext uri="{FF2B5EF4-FFF2-40B4-BE49-F238E27FC236}">
                <a16:creationId xmlns:a16="http://schemas.microsoft.com/office/drawing/2014/main" id="{3F558706-AAFF-4534-B079-184D4095E940}"/>
              </a:ext>
            </a:extLst>
          </p:cNvPr>
          <p:cNvSpPr>
            <a:spLocks noGrp="1" noChangeArrowheads="1"/>
          </p:cNvSpPr>
          <p:nvPr>
            <p:ph idx="1"/>
          </p:nvPr>
        </p:nvSpPr>
        <p:spPr>
          <a:xfrm>
            <a:off x="533400" y="2133600"/>
            <a:ext cx="11125200" cy="1143000"/>
          </a:xfrm>
        </p:spPr>
        <p:txBody>
          <a:bodyPr>
            <a:normAutofit lnSpcReduction="10000"/>
          </a:bodyPr>
          <a:lstStyle/>
          <a:p>
            <a:pPr marL="0" indent="0" algn="r">
              <a:buNone/>
            </a:pPr>
            <a:r>
              <a:rPr lang="en-US" altLang="en-US" sz="4000" dirty="0">
                <a:latin typeface="Times New Roman" panose="02020603050405020304" pitchFamily="18" charset="0"/>
                <a:cs typeface="Times New Roman" panose="02020603050405020304" pitchFamily="18" charset="0"/>
              </a:rPr>
              <a:t>The difference is the same as that before and without the Reformation and Restoration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animEffect transition="in" filter="wipe(down)">
                                      <p:cBhvr>
                                        <p:cTn id="7" dur="500"/>
                                        <p:tgtEl>
                                          <p:spTgt spid="3266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a:extLst>
              <a:ext uri="{FF2B5EF4-FFF2-40B4-BE49-F238E27FC236}">
                <a16:creationId xmlns:a16="http://schemas.microsoft.com/office/drawing/2014/main" id="{15EB9C00-C133-4CD6-A70F-A90D7D408F62}"/>
              </a:ext>
            </a:extLst>
          </p:cNvPr>
          <p:cNvSpPr>
            <a:spLocks noGrp="1" noChangeArrowheads="1"/>
          </p:cNvSpPr>
          <p:nvPr>
            <p:ph type="title"/>
          </p:nvPr>
        </p:nvSpPr>
        <p:spPr>
          <a:xfrm>
            <a:off x="609600" y="304800"/>
            <a:ext cx="11125200" cy="1524000"/>
          </a:xfrm>
        </p:spPr>
        <p:txBody>
          <a:bodyPr>
            <a:normAutofit/>
          </a:bodyPr>
          <a:lstStyle/>
          <a:p>
            <a:r>
              <a:rPr lang="en-US" altLang="en-US" sz="4800" b="1" dirty="0">
                <a:latin typeface="Times New Roman" panose="02020603050405020304" pitchFamily="18" charset="0"/>
                <a:cs typeface="Times New Roman" panose="02020603050405020304" pitchFamily="18" charset="0"/>
              </a:rPr>
              <a:t>The Reformation reformed present denominational bodies . . . </a:t>
            </a:r>
          </a:p>
        </p:txBody>
      </p:sp>
      <p:sp>
        <p:nvSpPr>
          <p:cNvPr id="327683" name="Rectangle 3">
            <a:extLst>
              <a:ext uri="{FF2B5EF4-FFF2-40B4-BE49-F238E27FC236}">
                <a16:creationId xmlns:a16="http://schemas.microsoft.com/office/drawing/2014/main" id="{BB1DDC2E-1C7E-4A24-85D1-6F90B6591C5E}"/>
              </a:ext>
            </a:extLst>
          </p:cNvPr>
          <p:cNvSpPr>
            <a:spLocks noGrp="1" noChangeArrowheads="1"/>
          </p:cNvSpPr>
          <p:nvPr>
            <p:ph idx="1"/>
          </p:nvPr>
        </p:nvSpPr>
        <p:spPr>
          <a:xfrm>
            <a:off x="609600" y="1981200"/>
            <a:ext cx="10972800" cy="17526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The Restoration sought to abandon all doctrines of men and </a:t>
            </a:r>
            <a:r>
              <a:rPr lang="en-US" altLang="en-US" sz="4000" b="1" dirty="0">
                <a:latin typeface="Times New Roman" panose="02020603050405020304" pitchFamily="18" charset="0"/>
                <a:cs typeface="Times New Roman" panose="02020603050405020304" pitchFamily="18" charset="0"/>
              </a:rPr>
              <a:t>restore</a:t>
            </a:r>
            <a:r>
              <a:rPr lang="en-US" altLang="en-US" sz="4000" dirty="0">
                <a:latin typeface="Times New Roman" panose="02020603050405020304" pitchFamily="18" charset="0"/>
                <a:cs typeface="Times New Roman" panose="02020603050405020304" pitchFamily="18" charset="0"/>
              </a:rPr>
              <a:t> the church found in the New Testament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27683">
                                            <p:txEl>
                                              <p:pRg st="0" end="0"/>
                                            </p:txEl>
                                          </p:spTgt>
                                        </p:tgtEl>
                                        <p:attrNameLst>
                                          <p:attrName>style.visibility</p:attrName>
                                        </p:attrNameLst>
                                      </p:cBhvr>
                                      <p:to>
                                        <p:strVal val="visible"/>
                                      </p:to>
                                    </p:set>
                                    <p:animEffect transition="in" filter="wipe(up)">
                                      <p:cBhvr>
                                        <p:cTn id="7" dur="500"/>
                                        <p:tgtEl>
                                          <p:spTgt spid="327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8706" name="Rectangle 2">
            <a:extLst>
              <a:ext uri="{FF2B5EF4-FFF2-40B4-BE49-F238E27FC236}">
                <a16:creationId xmlns:a16="http://schemas.microsoft.com/office/drawing/2014/main" id="{B1B0546D-EB8B-4115-8A50-E751735ECAF1}"/>
              </a:ext>
            </a:extLst>
          </p:cNvPr>
          <p:cNvSpPr>
            <a:spLocks noGrp="1" noChangeArrowheads="1"/>
          </p:cNvSpPr>
          <p:nvPr>
            <p:ph type="title"/>
          </p:nvPr>
        </p:nvSpPr>
        <p:spPr>
          <a:xfrm>
            <a:off x="609600" y="685800"/>
            <a:ext cx="11049000" cy="914400"/>
          </a:xfrm>
        </p:spPr>
        <p:txBody>
          <a:bodyPr>
            <a:normAutofit/>
          </a:bodyPr>
          <a:lstStyle/>
          <a:p>
            <a:pPr algn="ctr"/>
            <a:r>
              <a:rPr lang="en-US" altLang="en-US" sz="4800" b="1" dirty="0">
                <a:latin typeface="Times New Roman" panose="02020603050405020304" pitchFamily="18" charset="0"/>
                <a:cs typeface="Times New Roman" panose="02020603050405020304" pitchFamily="18" charset="0"/>
              </a:rPr>
              <a:t>Josiah: 2 Kings 23-23; 2 Chronicles 34-35</a:t>
            </a:r>
          </a:p>
        </p:txBody>
      </p:sp>
      <p:sp>
        <p:nvSpPr>
          <p:cNvPr id="328707" name="Rectangle 3">
            <a:extLst>
              <a:ext uri="{FF2B5EF4-FFF2-40B4-BE49-F238E27FC236}">
                <a16:creationId xmlns:a16="http://schemas.microsoft.com/office/drawing/2014/main" id="{374FDEC0-CDB2-4AAB-8EC6-2BE7A10190FB}"/>
              </a:ext>
            </a:extLst>
          </p:cNvPr>
          <p:cNvSpPr>
            <a:spLocks noGrp="1" noChangeArrowheads="1"/>
          </p:cNvSpPr>
          <p:nvPr>
            <p:ph idx="1"/>
          </p:nvPr>
        </p:nvSpPr>
        <p:spPr>
          <a:xfrm>
            <a:off x="609600" y="1600200"/>
            <a:ext cx="11049000" cy="48006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During Josiah’s temple reparations, a scribe found the book of the law.  The book was read to the king - </a:t>
            </a:r>
            <a:r>
              <a:rPr lang="en-US" altLang="en-US" sz="4000" b="1" dirty="0">
                <a:latin typeface="Times New Roman" panose="02020603050405020304" pitchFamily="18" charset="0"/>
                <a:cs typeface="Times New Roman" panose="02020603050405020304" pitchFamily="18" charset="0"/>
              </a:rPr>
              <a:t>2 Kings 22:3-11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8707">
                                            <p:txEl>
                                              <p:pRg st="0" end="0"/>
                                            </p:txEl>
                                          </p:spTgt>
                                        </p:tgtEl>
                                        <p:attrNameLst>
                                          <p:attrName>style.visibility</p:attrName>
                                        </p:attrNameLst>
                                      </p:cBhvr>
                                      <p:to>
                                        <p:strVal val="visible"/>
                                      </p:to>
                                    </p:set>
                                    <p:animEffect transition="in" filter="wipe(left)">
                                      <p:cBhvr>
                                        <p:cTn id="7" dur="500"/>
                                        <p:tgtEl>
                                          <p:spTgt spid="328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6898" name="Rectangle 2">
            <a:extLst>
              <a:ext uri="{FF2B5EF4-FFF2-40B4-BE49-F238E27FC236}">
                <a16:creationId xmlns:a16="http://schemas.microsoft.com/office/drawing/2014/main" id="{65E72281-D669-4ABC-AEBE-47B7F3176D79}"/>
              </a:ext>
            </a:extLst>
          </p:cNvPr>
          <p:cNvSpPr>
            <a:spLocks noGrp="1" noChangeArrowheads="1"/>
          </p:cNvSpPr>
          <p:nvPr>
            <p:ph type="title"/>
          </p:nvPr>
        </p:nvSpPr>
        <p:spPr>
          <a:xfrm>
            <a:off x="533400" y="685800"/>
            <a:ext cx="11201400" cy="914400"/>
          </a:xfrm>
        </p:spPr>
        <p:txBody>
          <a:bodyPr>
            <a:normAutofit/>
          </a:bodyPr>
          <a:lstStyle/>
          <a:p>
            <a:pPr algn="ctr"/>
            <a:r>
              <a:rPr lang="en-US" altLang="en-US" sz="4800" b="1" dirty="0">
                <a:latin typeface="Times New Roman" panose="02020603050405020304" pitchFamily="18" charset="0"/>
                <a:cs typeface="Times New Roman" panose="02020603050405020304" pitchFamily="18" charset="0"/>
              </a:rPr>
              <a:t>Josiah: 2 Kings 23-23; 2 Chronicles 34-35</a:t>
            </a:r>
            <a:endParaRPr lang="en-US" altLang="en-US" sz="4800" dirty="0"/>
          </a:p>
        </p:txBody>
      </p:sp>
      <p:sp>
        <p:nvSpPr>
          <p:cNvPr id="336899" name="Rectangle 3">
            <a:extLst>
              <a:ext uri="{FF2B5EF4-FFF2-40B4-BE49-F238E27FC236}">
                <a16:creationId xmlns:a16="http://schemas.microsoft.com/office/drawing/2014/main" id="{8069A1C4-94A5-42AB-8074-A1E339AB1838}"/>
              </a:ext>
            </a:extLst>
          </p:cNvPr>
          <p:cNvSpPr>
            <a:spLocks noGrp="1" noChangeArrowheads="1"/>
          </p:cNvSpPr>
          <p:nvPr>
            <p:ph idx="1"/>
          </p:nvPr>
        </p:nvSpPr>
        <p:spPr>
          <a:xfrm>
            <a:off x="685800" y="1828800"/>
            <a:ext cx="10896600" cy="42672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Josiah commanded the law to be read in the hearing of all the people – </a:t>
            </a:r>
            <a:r>
              <a:rPr lang="en-US" altLang="en-US" sz="4000" b="1" dirty="0">
                <a:latin typeface="Times New Roman" panose="02020603050405020304" pitchFamily="18" charset="0"/>
                <a:cs typeface="Times New Roman" panose="02020603050405020304" pitchFamily="18" charset="0"/>
              </a:rPr>
              <a:t>2 Kings 23:1-3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animEffect transition="in" filter="wipe(right)">
                                      <p:cBhvr>
                                        <p:cTn id="7" dur="500"/>
                                        <p:tgtEl>
                                          <p:spTgt spid="3368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2F380E91-4EEE-48D9-A4E9-B7E21255F5B8}"/>
              </a:ext>
            </a:extLst>
          </p:cNvPr>
          <p:cNvSpPr>
            <a:spLocks noGrp="1" noChangeArrowheads="1"/>
          </p:cNvSpPr>
          <p:nvPr>
            <p:ph type="title"/>
          </p:nvPr>
        </p:nvSpPr>
        <p:spPr>
          <a:xfrm>
            <a:off x="609600" y="0"/>
            <a:ext cx="10972800" cy="1828800"/>
          </a:xfrm>
        </p:spPr>
        <p:txBody>
          <a:bodyPr>
            <a:normAutofit/>
          </a:bodyPr>
          <a:lstStyle/>
          <a:p>
            <a:pPr algn="ctr"/>
            <a:r>
              <a:rPr lang="en-US" altLang="en-US" sz="4800" b="1" dirty="0">
                <a:latin typeface="Times New Roman" panose="02020603050405020304" pitchFamily="18" charset="0"/>
                <a:cs typeface="Times New Roman" panose="02020603050405020304" pitchFamily="18" charset="0"/>
              </a:rPr>
              <a:t>Josiah: 2 Kings 23-23; 2 Chronicles 34-35</a:t>
            </a:r>
            <a:endParaRPr lang="en-US" altLang="en-US" sz="4800" dirty="0"/>
          </a:p>
        </p:txBody>
      </p:sp>
      <p:sp>
        <p:nvSpPr>
          <p:cNvPr id="337923" name="Rectangle 3">
            <a:extLst>
              <a:ext uri="{FF2B5EF4-FFF2-40B4-BE49-F238E27FC236}">
                <a16:creationId xmlns:a16="http://schemas.microsoft.com/office/drawing/2014/main" id="{7173B2AC-73FD-4C64-9C3A-82C10995D4ED}"/>
              </a:ext>
            </a:extLst>
          </p:cNvPr>
          <p:cNvSpPr>
            <a:spLocks noGrp="1" noChangeArrowheads="1"/>
          </p:cNvSpPr>
          <p:nvPr>
            <p:ph idx="1"/>
          </p:nvPr>
        </p:nvSpPr>
        <p:spPr>
          <a:xfrm>
            <a:off x="609600" y="1447800"/>
            <a:ext cx="10972800" cy="48006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Josiah “cleaned house” in Judah and restored the proper worship, including the Passover feast</a:t>
            </a:r>
          </a:p>
          <a:p>
            <a:pPr marL="0" indent="0" algn="r">
              <a:buNone/>
            </a:pPr>
            <a:r>
              <a:rPr lang="en-US" altLang="en-US" sz="4000" b="1" dirty="0">
                <a:latin typeface="Times New Roman" panose="02020603050405020304" pitchFamily="18" charset="0"/>
                <a:cs typeface="Times New Roman" panose="02020603050405020304" pitchFamily="18" charset="0"/>
              </a:rPr>
              <a:t>2 Kings 23:21-23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animEffect transition="in" filter="wipe(right)">
                                      <p:cBhvr>
                                        <p:cTn id="7" dur="500"/>
                                        <p:tgtEl>
                                          <p:spTgt spid="337923">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337923">
                                            <p:txEl>
                                              <p:pRg st="1" end="1"/>
                                            </p:txEl>
                                          </p:spTgt>
                                        </p:tgtEl>
                                        <p:attrNameLst>
                                          <p:attrName>style.visibility</p:attrName>
                                        </p:attrNameLst>
                                      </p:cBhvr>
                                      <p:to>
                                        <p:strVal val="visible"/>
                                      </p:to>
                                    </p:set>
                                    <p:animEffect transition="in" filter="wipe(right)">
                                      <p:cBhvr>
                                        <p:cTn id="10" dur="500"/>
                                        <p:tgtEl>
                                          <p:spTgt spid="337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5874" name="Rectangle 2">
            <a:extLst>
              <a:ext uri="{FF2B5EF4-FFF2-40B4-BE49-F238E27FC236}">
                <a16:creationId xmlns:a16="http://schemas.microsoft.com/office/drawing/2014/main" id="{F42D802F-1B31-43DE-88BE-FB5B6E1760B8}"/>
              </a:ext>
            </a:extLst>
          </p:cNvPr>
          <p:cNvSpPr>
            <a:spLocks noGrp="1" noChangeArrowheads="1"/>
          </p:cNvSpPr>
          <p:nvPr>
            <p:ph type="title"/>
          </p:nvPr>
        </p:nvSpPr>
        <p:spPr>
          <a:xfrm>
            <a:off x="609600" y="685800"/>
            <a:ext cx="10972800" cy="914400"/>
          </a:xfrm>
        </p:spPr>
        <p:txBody>
          <a:bodyPr>
            <a:normAutofit/>
          </a:bodyPr>
          <a:lstStyle/>
          <a:p>
            <a:pPr algn="ctr"/>
            <a:r>
              <a:rPr lang="en-US" altLang="en-US" sz="4800" b="1" dirty="0">
                <a:latin typeface="Times New Roman" panose="02020603050405020304" pitchFamily="18" charset="0"/>
                <a:cs typeface="Times New Roman" panose="02020603050405020304" pitchFamily="18" charset="0"/>
              </a:rPr>
              <a:t>Josiah: 2 Kings 23-23; 2 Chronicles 34-35</a:t>
            </a:r>
            <a:endParaRPr lang="en-US" altLang="en-US" sz="4800" dirty="0">
              <a:latin typeface="Times New Roman" panose="02020603050405020304" pitchFamily="18" charset="0"/>
              <a:cs typeface="Times New Roman" panose="02020603050405020304" pitchFamily="18" charset="0"/>
            </a:endParaRPr>
          </a:p>
        </p:txBody>
      </p:sp>
      <p:sp>
        <p:nvSpPr>
          <p:cNvPr id="335875" name="Rectangle 3">
            <a:extLst>
              <a:ext uri="{FF2B5EF4-FFF2-40B4-BE49-F238E27FC236}">
                <a16:creationId xmlns:a16="http://schemas.microsoft.com/office/drawing/2014/main" id="{E8B41DA2-A5E5-4494-BF45-E25FEA3D130A}"/>
              </a:ext>
            </a:extLst>
          </p:cNvPr>
          <p:cNvSpPr>
            <a:spLocks noGrp="1" noChangeArrowheads="1"/>
          </p:cNvSpPr>
          <p:nvPr>
            <p:ph idx="1"/>
          </p:nvPr>
        </p:nvSpPr>
        <p:spPr>
          <a:xfrm>
            <a:off x="609600" y="1600200"/>
            <a:ext cx="10972800" cy="4419600"/>
          </a:xfrm>
        </p:spPr>
        <p:txBody>
          <a:bodyPr>
            <a:normAutofit/>
          </a:bodyPr>
          <a:lstStyle/>
          <a:p>
            <a:pPr marL="0" indent="0">
              <a:buNone/>
            </a:pPr>
            <a:r>
              <a:rPr lang="en-US" altLang="en-US" sz="4000" dirty="0">
                <a:latin typeface="Times New Roman" panose="02020603050405020304" pitchFamily="18" charset="0"/>
                <a:cs typeface="Times New Roman" panose="02020603050405020304" pitchFamily="18" charset="0"/>
              </a:rPr>
              <a:t>When Josiah restored the priesthood and Passover during his reign, did he invent a new religion?</a:t>
            </a:r>
          </a:p>
        </p:txBody>
      </p:sp>
      <p:sp>
        <p:nvSpPr>
          <p:cNvPr id="335877" name="Text Box 5">
            <a:extLst>
              <a:ext uri="{FF2B5EF4-FFF2-40B4-BE49-F238E27FC236}">
                <a16:creationId xmlns:a16="http://schemas.microsoft.com/office/drawing/2014/main" id="{1EA20CF6-F7C1-4CE3-B6B7-49A9120F3134}"/>
              </a:ext>
            </a:extLst>
          </p:cNvPr>
          <p:cNvSpPr txBox="1">
            <a:spLocks noChangeArrowheads="1"/>
          </p:cNvSpPr>
          <p:nvPr/>
        </p:nvSpPr>
        <p:spPr bwMode="auto">
          <a:xfrm>
            <a:off x="4419600" y="4495800"/>
            <a:ext cx="56388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96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animEffect transition="in" filter="wipe(left)">
                                      <p:cBhvr>
                                        <p:cTn id="7" dur="500"/>
                                        <p:tgtEl>
                                          <p:spTgt spid="3358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a:extLst>
              <a:ext uri="{FF2B5EF4-FFF2-40B4-BE49-F238E27FC236}">
                <a16:creationId xmlns:a16="http://schemas.microsoft.com/office/drawing/2014/main" id="{1C0299FD-F209-44DC-953F-22450A582888}"/>
              </a:ext>
            </a:extLst>
          </p:cNvPr>
          <p:cNvSpPr>
            <a:spLocks noGrp="1" noChangeArrowheads="1"/>
          </p:cNvSpPr>
          <p:nvPr>
            <p:ph type="title"/>
          </p:nvPr>
        </p:nvSpPr>
        <p:spPr>
          <a:xfrm>
            <a:off x="3048000" y="647700"/>
            <a:ext cx="6096000" cy="990600"/>
          </a:xfrm>
          <a:noFill/>
        </p:spPr>
        <p:txBody>
          <a:bodyPr>
            <a:normAutofit/>
          </a:bodyPr>
          <a:lstStyle/>
          <a:p>
            <a:pPr algn="ctr"/>
            <a:r>
              <a:rPr lang="en-US" altLang="en-US" sz="6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a:t>
            </a:r>
          </a:p>
        </p:txBody>
      </p:sp>
      <p:sp>
        <p:nvSpPr>
          <p:cNvPr id="339972" name="Text Box 4">
            <a:extLst>
              <a:ext uri="{FF2B5EF4-FFF2-40B4-BE49-F238E27FC236}">
                <a16:creationId xmlns:a16="http://schemas.microsoft.com/office/drawing/2014/main" id="{10EA909D-74A9-4232-AC34-726E898D69C2}"/>
              </a:ext>
            </a:extLst>
          </p:cNvPr>
          <p:cNvSpPr txBox="1">
            <a:spLocks noChangeArrowheads="1"/>
          </p:cNvSpPr>
          <p:nvPr/>
        </p:nvSpPr>
        <p:spPr bwMode="auto">
          <a:xfrm>
            <a:off x="2133600" y="31242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3000" fill="remove" grpId="0" nodeType="clickEffect">
                                  <p:stCondLst>
                                    <p:cond delay="0"/>
                                  </p:stCondLst>
                                  <p:childTnLst>
                                    <p:animClr clrSpc="rgb" dir="cw">
                                      <p:cBhvr override="childStyle">
                                        <p:cTn id="6" dur="500" autoRev="1" fill="remove"/>
                                        <p:tgtEl>
                                          <p:spTgt spid="339970"/>
                                        </p:tgtEl>
                                        <p:attrNameLst>
                                          <p:attrName>style.color</p:attrName>
                                        </p:attrNameLst>
                                      </p:cBhvr>
                                      <p:to>
                                        <a:schemeClr val="bg1"/>
                                      </p:to>
                                    </p:animClr>
                                    <p:animClr clrSpc="rgb" dir="cw">
                                      <p:cBhvr>
                                        <p:cTn id="7" dur="500" autoRev="1" fill="remove"/>
                                        <p:tgtEl>
                                          <p:spTgt spid="339970"/>
                                        </p:tgtEl>
                                        <p:attrNameLst>
                                          <p:attrName>fillcolor</p:attrName>
                                        </p:attrNameLst>
                                      </p:cBhvr>
                                      <p:to>
                                        <a:schemeClr val="bg1"/>
                                      </p:to>
                                    </p:animClr>
                                    <p:set>
                                      <p:cBhvr>
                                        <p:cTn id="8" dur="500" autoRev="1" fill="remove"/>
                                        <p:tgtEl>
                                          <p:spTgt spid="339970"/>
                                        </p:tgtEl>
                                        <p:attrNameLst>
                                          <p:attrName>fill.type</p:attrName>
                                        </p:attrNameLst>
                                      </p:cBhvr>
                                      <p:to>
                                        <p:strVal val="solid"/>
                                      </p:to>
                                    </p:set>
                                    <p:set>
                                      <p:cBhvr>
                                        <p:cTn id="9" dur="500" autoRev="1" fill="remove"/>
                                        <p:tgtEl>
                                          <p:spTgt spid="33997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E28BC75-2EFC-461B-BBC9-96BB3457C106}"/>
              </a:ext>
            </a:extLst>
          </p:cNvPr>
          <p:cNvGraphicFramePr>
            <a:graphicFrameLocks noGrp="1"/>
          </p:cNvGraphicFramePr>
          <p:nvPr>
            <p:extLst>
              <p:ext uri="{D42A27DB-BD31-4B8C-83A1-F6EECF244321}">
                <p14:modId xmlns:p14="http://schemas.microsoft.com/office/powerpoint/2010/main" val="1697060891"/>
              </p:ext>
            </p:extLst>
          </p:nvPr>
        </p:nvGraphicFramePr>
        <p:xfrm>
          <a:off x="1" y="76199"/>
          <a:ext cx="12191999" cy="6858001"/>
        </p:xfrm>
        <a:graphic>
          <a:graphicData uri="http://schemas.openxmlformats.org/drawingml/2006/table">
            <a:tbl>
              <a:tblPr firstRow="1" bandRow="1">
                <a:tableStyleId>{00A15C55-8517-42AA-B614-E9B94910E393}</a:tableStyleId>
              </a:tblPr>
              <a:tblGrid>
                <a:gridCol w="2974109">
                  <a:extLst>
                    <a:ext uri="{9D8B030D-6E8A-4147-A177-3AD203B41FA5}">
                      <a16:colId xmlns:a16="http://schemas.microsoft.com/office/drawing/2014/main" val="916488372"/>
                    </a:ext>
                  </a:extLst>
                </a:gridCol>
                <a:gridCol w="1394691">
                  <a:extLst>
                    <a:ext uri="{9D8B030D-6E8A-4147-A177-3AD203B41FA5}">
                      <a16:colId xmlns:a16="http://schemas.microsoft.com/office/drawing/2014/main" val="1872754321"/>
                    </a:ext>
                  </a:extLst>
                </a:gridCol>
                <a:gridCol w="7823199">
                  <a:extLst>
                    <a:ext uri="{9D8B030D-6E8A-4147-A177-3AD203B41FA5}">
                      <a16:colId xmlns:a16="http://schemas.microsoft.com/office/drawing/2014/main" val="3353557952"/>
                    </a:ext>
                  </a:extLst>
                </a:gridCol>
              </a:tblGrid>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Announcements</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Songs</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Title</a:t>
                      </a:r>
                    </a:p>
                  </a:txBody>
                  <a:tcPr>
                    <a:cell3D prstMaterial="dkEdge">
                      <a:bevel prst="artDeco"/>
                      <a:lightRig rig="flood" dir="t"/>
                    </a:cell3D>
                  </a:tcPr>
                </a:tc>
                <a:extLst>
                  <a:ext uri="{0D108BD9-81ED-4DB2-BD59-A6C34878D82A}">
                    <a16:rowId xmlns:a16="http://schemas.microsoft.com/office/drawing/2014/main" val="1591719590"/>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74</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Holy, Holy, Holy</a:t>
                      </a:r>
                    </a:p>
                  </a:txBody>
                  <a:tcPr>
                    <a:cell3D prstMaterial="dkEdge">
                      <a:bevel prst="artDeco"/>
                      <a:lightRig rig="flood" dir="t"/>
                    </a:cell3D>
                  </a:tcPr>
                </a:tc>
                <a:extLst>
                  <a:ext uri="{0D108BD9-81ED-4DB2-BD59-A6C34878D82A}">
                    <a16:rowId xmlns:a16="http://schemas.microsoft.com/office/drawing/2014/main" val="397312106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35</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Thank Thee</a:t>
                      </a:r>
                    </a:p>
                  </a:txBody>
                  <a:tcPr>
                    <a:cell3D prstMaterial="dkEdge">
                      <a:bevel prst="artDeco"/>
                      <a:lightRig rig="flood" dir="t"/>
                    </a:cell3D>
                  </a:tcPr>
                </a:tc>
                <a:extLst>
                  <a:ext uri="{0D108BD9-81ED-4DB2-BD59-A6C34878D82A}">
                    <a16:rowId xmlns:a16="http://schemas.microsoft.com/office/drawing/2014/main" val="565841358"/>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Opening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148510961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134</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More Holiness Give Me</a:t>
                      </a:r>
                    </a:p>
                  </a:txBody>
                  <a:tcPr>
                    <a:cell3D prstMaterial="dkEdge">
                      <a:bevel prst="artDeco"/>
                      <a:lightRig rig="flood" dir="t"/>
                    </a:cell3D>
                  </a:tcPr>
                </a:tc>
                <a:extLst>
                  <a:ext uri="{0D108BD9-81ED-4DB2-BD59-A6C34878D82A}">
                    <a16:rowId xmlns:a16="http://schemas.microsoft.com/office/drawing/2014/main" val="266502430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44s</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Lamb of God</a:t>
                      </a:r>
                    </a:p>
                  </a:txBody>
                  <a:tcPr>
                    <a:cell3D prstMaterial="dkEdge">
                      <a:bevel prst="artDeco"/>
                      <a:lightRig rig="flood" dir="t"/>
                    </a:cell3D>
                  </a:tcPr>
                </a:tc>
                <a:extLst>
                  <a:ext uri="{0D108BD9-81ED-4DB2-BD59-A6C34878D82A}">
                    <a16:rowId xmlns:a16="http://schemas.microsoft.com/office/drawing/2014/main" val="2871370803"/>
                  </a:ext>
                </a:extLst>
              </a:tr>
              <a:tr h="520861">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Lords</a:t>
                      </a:r>
                      <a:r>
                        <a:rPr lang="en-US" sz="2800" b="0" i="1" baseline="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Supper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1114545678"/>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Offering</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3684854842"/>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49s</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Open My Eyes, That I May See</a:t>
                      </a:r>
                    </a:p>
                  </a:txBody>
                  <a:tcPr>
                    <a:cell3D prstMaterial="dkEdge">
                      <a:bevel prst="artDeco"/>
                      <a:lightRig rig="flood" dir="t"/>
                    </a:cell3D>
                  </a:tcPr>
                </a:tc>
                <a:extLst>
                  <a:ext uri="{0D108BD9-81ED-4DB2-BD59-A6C34878D82A}">
                    <a16:rowId xmlns:a16="http://schemas.microsoft.com/office/drawing/2014/main" val="70268350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Sermon</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3224455297"/>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Invitation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316</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I Come</a:t>
                      </a:r>
                    </a:p>
                  </a:txBody>
                  <a:tcPr>
                    <a:cell3D prstMaterial="dkEdge">
                      <a:bevel prst="artDeco"/>
                      <a:lightRig rig="flood" dir="t"/>
                    </a:cell3D>
                  </a:tcPr>
                </a:tc>
                <a:extLst>
                  <a:ext uri="{0D108BD9-81ED-4DB2-BD59-A6C34878D82A}">
                    <a16:rowId xmlns:a16="http://schemas.microsoft.com/office/drawing/2014/main" val="28905554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550</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Won’t it be Wonderful There</a:t>
                      </a:r>
                    </a:p>
                  </a:txBody>
                  <a:tcPr>
                    <a:cell3D prstMaterial="dkEdge">
                      <a:bevel prst="artDeco"/>
                      <a:lightRig rig="flood" dir="t"/>
                    </a:cell3D>
                  </a:tcPr>
                </a:tc>
                <a:extLst>
                  <a:ext uri="{0D108BD9-81ED-4DB2-BD59-A6C34878D82A}">
                    <a16:rowId xmlns:a16="http://schemas.microsoft.com/office/drawing/2014/main" val="734615400"/>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1789948718"/>
                  </a:ext>
                </a:extLst>
              </a:tr>
            </a:tbl>
          </a:graphicData>
        </a:graphic>
      </p:graphicFrame>
    </p:spTree>
    <p:extLst>
      <p:ext uri="{BB962C8B-B14F-4D97-AF65-F5344CB8AC3E}">
        <p14:creationId xmlns:p14="http://schemas.microsoft.com/office/powerpoint/2010/main" val="3469928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71E7E0C0-71BE-4CE9-A5B3-3F2D697BEE2C}"/>
              </a:ext>
            </a:extLst>
          </p:cNvPr>
          <p:cNvSpPr>
            <a:spLocks noGrp="1" noChangeArrowheads="1"/>
          </p:cNvSpPr>
          <p:nvPr>
            <p:ph type="title"/>
          </p:nvPr>
        </p:nvSpPr>
        <p:spPr>
          <a:xfrm>
            <a:off x="609600" y="685800"/>
            <a:ext cx="11049000" cy="1066800"/>
          </a:xfrm>
        </p:spPr>
        <p:txBody>
          <a:bodyPr>
            <a:normAutofit/>
          </a:bodyPr>
          <a:lstStyle/>
          <a:p>
            <a:pPr algn="ctr"/>
            <a:r>
              <a:rPr lang="en-US" altLang="en-US" sz="4800" b="1" dirty="0">
                <a:latin typeface="Times New Roman" panose="02020603050405020304" pitchFamily="18" charset="0"/>
                <a:cs typeface="Times New Roman" panose="02020603050405020304" pitchFamily="18" charset="0"/>
              </a:rPr>
              <a:t>And neither did the Campbells &amp; Stone!</a:t>
            </a:r>
          </a:p>
        </p:txBody>
      </p:sp>
      <p:sp>
        <p:nvSpPr>
          <p:cNvPr id="330755" name="Rectangle 3">
            <a:extLst>
              <a:ext uri="{FF2B5EF4-FFF2-40B4-BE49-F238E27FC236}">
                <a16:creationId xmlns:a16="http://schemas.microsoft.com/office/drawing/2014/main" id="{DBB1F719-BD67-4FC6-9FFD-199FA8437875}"/>
              </a:ext>
            </a:extLst>
          </p:cNvPr>
          <p:cNvSpPr>
            <a:spLocks noGrp="1" noChangeArrowheads="1"/>
          </p:cNvSpPr>
          <p:nvPr>
            <p:ph idx="1"/>
          </p:nvPr>
        </p:nvSpPr>
        <p:spPr>
          <a:xfrm>
            <a:off x="609600" y="1905000"/>
            <a:ext cx="10972800" cy="685800"/>
          </a:xfrm>
        </p:spPr>
        <p:txBody>
          <a:bodyPr/>
          <a:lstStyle/>
          <a:p>
            <a:pPr marL="0" indent="0" algn="r">
              <a:buNone/>
            </a:pPr>
            <a:r>
              <a:rPr lang="en-US" altLang="en-US" sz="4000" dirty="0">
                <a:latin typeface="Times New Roman" panose="02020603050405020304" pitchFamily="18" charset="0"/>
                <a:cs typeface="Times New Roman" panose="02020603050405020304" pitchFamily="18" charset="0"/>
              </a:rPr>
              <a:t>THEY RESTORED GOD’S PLAN!!!</a:t>
            </a:r>
          </a:p>
          <a:p>
            <a:pPr algn="r"/>
            <a:endParaRPr lang="en-US" altLang="en-US"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330755">
                                            <p:txEl>
                                              <p:pRg st="0" end="0"/>
                                            </p:txEl>
                                          </p:spTgt>
                                        </p:tgtEl>
                                        <p:attrNameLst>
                                          <p:attrName>style.visibility</p:attrName>
                                        </p:attrNameLst>
                                      </p:cBhvr>
                                      <p:to>
                                        <p:strVal val="visible"/>
                                      </p:to>
                                    </p:set>
                                    <p:animEffect transition="in" filter="wheel(2)">
                                      <p:cBhvr>
                                        <p:cTn id="7" dur="2000"/>
                                        <p:tgtEl>
                                          <p:spTgt spid="330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3522" name="Rectangle 2">
            <a:extLst>
              <a:ext uri="{FF2B5EF4-FFF2-40B4-BE49-F238E27FC236}">
                <a16:creationId xmlns:a16="http://schemas.microsoft.com/office/drawing/2014/main" id="{16CAB991-6A9E-4660-A34E-0BB3F284C250}"/>
              </a:ext>
            </a:extLst>
          </p:cNvPr>
          <p:cNvSpPr>
            <a:spLocks noGrp="1" noChangeArrowheads="1"/>
          </p:cNvSpPr>
          <p:nvPr>
            <p:ph type="title"/>
          </p:nvPr>
        </p:nvSpPr>
        <p:spPr>
          <a:xfrm>
            <a:off x="609600" y="533400"/>
            <a:ext cx="11049000" cy="1524000"/>
          </a:xfrm>
        </p:spPr>
        <p:txBody>
          <a:bodyPr/>
          <a:lstStyle/>
          <a:p>
            <a:pPr algn="ctr"/>
            <a:r>
              <a:rPr lang="en-US" altLang="en-US" sz="4800" b="1" dirty="0">
                <a:latin typeface="Times New Roman" panose="02020603050405020304" pitchFamily="18" charset="0"/>
                <a:cs typeface="Times New Roman" panose="02020603050405020304" pitchFamily="18" charset="0"/>
              </a:rPr>
              <a:t>When we are baptized into Christ, we are restored to God.</a:t>
            </a:r>
          </a:p>
        </p:txBody>
      </p:sp>
      <p:sp>
        <p:nvSpPr>
          <p:cNvPr id="363523" name="Rectangle 3">
            <a:extLst>
              <a:ext uri="{FF2B5EF4-FFF2-40B4-BE49-F238E27FC236}">
                <a16:creationId xmlns:a16="http://schemas.microsoft.com/office/drawing/2014/main" id="{F070E0BF-5E13-405E-BF72-BC22639587EB}"/>
              </a:ext>
            </a:extLst>
          </p:cNvPr>
          <p:cNvSpPr>
            <a:spLocks noGrp="1" noChangeArrowheads="1"/>
          </p:cNvSpPr>
          <p:nvPr>
            <p:ph idx="1"/>
          </p:nvPr>
        </p:nvSpPr>
        <p:spPr>
          <a:xfrm>
            <a:off x="609600" y="2057400"/>
            <a:ext cx="11049000" cy="1828800"/>
          </a:xfrm>
        </p:spPr>
        <p:txBody>
          <a:bodyPr>
            <a:normAutofit/>
          </a:bodyPr>
          <a:lstStyle/>
          <a:p>
            <a:pPr marL="0" indent="0" algn="r">
              <a:buNone/>
            </a:pPr>
            <a:r>
              <a:rPr lang="en-US" altLang="en-US" sz="4000" b="1" dirty="0">
                <a:latin typeface="Times New Roman" panose="02020603050405020304" pitchFamily="18" charset="0"/>
                <a:cs typeface="Times New Roman" panose="02020603050405020304" pitchFamily="18" charset="0"/>
              </a:rPr>
              <a:t>Yes</a:t>
            </a:r>
            <a:r>
              <a:rPr lang="en-US" altLang="en-US" sz="4000" dirty="0">
                <a:latin typeface="Times New Roman" panose="02020603050405020304" pitchFamily="18" charset="0"/>
                <a:cs typeface="Times New Roman" panose="02020603050405020304" pitchFamily="18" charset="0"/>
              </a:rPr>
              <a:t>, there is a reformation of life that must take place, but the spiritual self is restored to its original condition.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363523">
                                            <p:txEl>
                                              <p:pRg st="0" end="0"/>
                                            </p:txEl>
                                          </p:spTgt>
                                        </p:tgtEl>
                                        <p:attrNameLst>
                                          <p:attrName>style.visibility</p:attrName>
                                        </p:attrNameLst>
                                      </p:cBhvr>
                                      <p:to>
                                        <p:strVal val="visible"/>
                                      </p:to>
                                    </p:set>
                                    <p:animEffect transition="in" filter="wheel(2)">
                                      <p:cBhvr>
                                        <p:cTn id="7" dur="2000"/>
                                        <p:tgtEl>
                                          <p:spTgt spid="3635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4546" name="Rectangle 2">
            <a:extLst>
              <a:ext uri="{FF2B5EF4-FFF2-40B4-BE49-F238E27FC236}">
                <a16:creationId xmlns:a16="http://schemas.microsoft.com/office/drawing/2014/main" id="{8762B860-657A-4984-844A-2FAFB70A8491}"/>
              </a:ext>
            </a:extLst>
          </p:cNvPr>
          <p:cNvSpPr>
            <a:spLocks noGrp="1" noChangeArrowheads="1"/>
          </p:cNvSpPr>
          <p:nvPr>
            <p:ph type="title"/>
          </p:nvPr>
        </p:nvSpPr>
        <p:spPr>
          <a:xfrm>
            <a:off x="609600" y="228600"/>
            <a:ext cx="10972800" cy="1828800"/>
          </a:xfrm>
        </p:spPr>
        <p:txBody>
          <a:bodyPr>
            <a:normAutofit/>
          </a:bodyPr>
          <a:lstStyle/>
          <a:p>
            <a:pPr algn="ctr"/>
            <a:r>
              <a:rPr lang="en-US" altLang="en-US" sz="4800" b="1" dirty="0">
                <a:latin typeface="Times New Roman" panose="02020603050405020304" pitchFamily="18" charset="0"/>
                <a:cs typeface="Times New Roman" panose="02020603050405020304" pitchFamily="18" charset="0"/>
              </a:rPr>
              <a:t>When the Christian repents and prays for forgiveness, he is restored to God.</a:t>
            </a:r>
          </a:p>
        </p:txBody>
      </p:sp>
      <p:sp>
        <p:nvSpPr>
          <p:cNvPr id="364547" name="Rectangle 3">
            <a:extLst>
              <a:ext uri="{FF2B5EF4-FFF2-40B4-BE49-F238E27FC236}">
                <a16:creationId xmlns:a16="http://schemas.microsoft.com/office/drawing/2014/main" id="{1589D0F6-BFB5-4BBC-86B7-2277A24CC243}"/>
              </a:ext>
            </a:extLst>
          </p:cNvPr>
          <p:cNvSpPr>
            <a:spLocks noGrp="1" noChangeArrowheads="1"/>
          </p:cNvSpPr>
          <p:nvPr>
            <p:ph idx="1"/>
          </p:nvPr>
        </p:nvSpPr>
        <p:spPr>
          <a:xfrm>
            <a:off x="609600" y="2362200"/>
            <a:ext cx="10972800" cy="1676400"/>
          </a:xfrm>
        </p:spPr>
        <p:txBody>
          <a:bodyPr>
            <a:normAutofit lnSpcReduction="10000"/>
          </a:bodyPr>
          <a:lstStyle/>
          <a:p>
            <a:pPr marL="0" indent="0" algn="r">
              <a:buNone/>
            </a:pPr>
            <a:r>
              <a:rPr lang="en-US" altLang="en-US" sz="4000" dirty="0">
                <a:latin typeface="Times New Roman" panose="02020603050405020304" pitchFamily="18" charset="0"/>
                <a:cs typeface="Times New Roman" panose="02020603050405020304" pitchFamily="18" charset="0"/>
              </a:rPr>
              <a:t>It matters not how far one has deviated from God’s plan for living, so long as the original plan is sought and implemented.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364547">
                                            <p:txEl>
                                              <p:pRg st="0" end="0"/>
                                            </p:txEl>
                                          </p:spTgt>
                                        </p:tgtEl>
                                        <p:attrNameLst>
                                          <p:attrName>style.visibility</p:attrName>
                                        </p:attrNameLst>
                                      </p:cBhvr>
                                      <p:to>
                                        <p:strVal val="visible"/>
                                      </p:to>
                                    </p:set>
                                    <p:animEffect transition="in" filter="wheel(3)">
                                      <p:cBhvr>
                                        <p:cTn id="7" dur="2000"/>
                                        <p:tgtEl>
                                          <p:spTgt spid="3645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a:extLst>
              <a:ext uri="{FF2B5EF4-FFF2-40B4-BE49-F238E27FC236}">
                <a16:creationId xmlns:a16="http://schemas.microsoft.com/office/drawing/2014/main" id="{1D02A22F-909E-4547-AFDF-9081C6A498E5}"/>
              </a:ext>
            </a:extLst>
          </p:cNvPr>
          <p:cNvSpPr>
            <a:spLocks noGrp="1" noChangeArrowheads="1"/>
          </p:cNvSpPr>
          <p:nvPr>
            <p:ph type="title"/>
          </p:nvPr>
        </p:nvSpPr>
        <p:spPr>
          <a:xfrm>
            <a:off x="609600" y="685800"/>
            <a:ext cx="10972800" cy="914400"/>
          </a:xfrm>
        </p:spPr>
        <p:txBody>
          <a:bodyPr>
            <a:normAutofit/>
          </a:bodyPr>
          <a:lstStyle/>
          <a:p>
            <a:pPr algn="ctr"/>
            <a:r>
              <a:rPr lang="en-US" altLang="en-US" sz="4800" b="1" dirty="0">
                <a:latin typeface="Times New Roman" panose="02020603050405020304" pitchFamily="18" charset="0"/>
                <a:cs typeface="Times New Roman" panose="02020603050405020304" pitchFamily="18" charset="0"/>
              </a:rPr>
              <a:t>Do you need to be restored today?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a:extLst>
              <a:ext uri="{FF2B5EF4-FFF2-40B4-BE49-F238E27FC236}">
                <a16:creationId xmlns:a16="http://schemas.microsoft.com/office/drawing/2014/main" id="{1B5BDD1D-D27A-4642-A13E-ABC05A53A173}"/>
              </a:ext>
            </a:extLst>
          </p:cNvPr>
          <p:cNvSpPr>
            <a:spLocks noGrp="1" noChangeArrowheads="1"/>
          </p:cNvSpPr>
          <p:nvPr>
            <p:ph type="title"/>
          </p:nvPr>
        </p:nvSpPr>
        <p:spPr>
          <a:xfrm>
            <a:off x="1524000" y="304800"/>
            <a:ext cx="8915400" cy="1295400"/>
          </a:xfrm>
        </p:spPr>
        <p:txBody>
          <a:bodyPr>
            <a:normAutofit/>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What is the Church?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a:extLst>
              <a:ext uri="{FF2B5EF4-FFF2-40B4-BE49-F238E27FC236}">
                <a16:creationId xmlns:a16="http://schemas.microsoft.com/office/drawing/2014/main" id="{02DBC0EB-C3E1-4600-8EA8-376E47D55024}"/>
              </a:ext>
            </a:extLst>
          </p:cNvPr>
          <p:cNvSpPr>
            <a:spLocks noGrp="1" noChangeArrowheads="1"/>
          </p:cNvSpPr>
          <p:nvPr>
            <p:ph type="title"/>
          </p:nvPr>
        </p:nvSpPr>
        <p:spPr>
          <a:xfrm>
            <a:off x="304800" y="685800"/>
            <a:ext cx="11582400" cy="1066800"/>
          </a:xfrm>
        </p:spPr>
        <p:txBody>
          <a:bodyPr/>
          <a:lstStyle/>
          <a:p>
            <a:r>
              <a:rPr lang="en-US" altLang="en-US" sz="4800" b="1" dirty="0">
                <a:latin typeface="Times New Roman" panose="02020603050405020304" pitchFamily="18" charset="0"/>
                <a:cs typeface="Times New Roman" panose="02020603050405020304" pitchFamily="18" charset="0"/>
              </a:rPr>
              <a:t>How does the Bible use the word “church?”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2018" name="Rectangle 2">
            <a:extLst>
              <a:ext uri="{FF2B5EF4-FFF2-40B4-BE49-F238E27FC236}">
                <a16:creationId xmlns:a16="http://schemas.microsoft.com/office/drawing/2014/main" id="{B2DBCF46-8E52-46BC-9ED4-EC5AB3AA9BA8}"/>
              </a:ext>
            </a:extLst>
          </p:cNvPr>
          <p:cNvSpPr>
            <a:spLocks noGrp="1" noChangeArrowheads="1"/>
          </p:cNvSpPr>
          <p:nvPr>
            <p:ph type="title"/>
          </p:nvPr>
        </p:nvSpPr>
        <p:spPr>
          <a:xfrm>
            <a:off x="609600" y="609600"/>
            <a:ext cx="11125200" cy="914400"/>
          </a:xfrm>
        </p:spPr>
        <p:txBody>
          <a:bodyPr/>
          <a:lstStyle/>
          <a:p>
            <a:pPr algn="ctr"/>
            <a:r>
              <a:rPr lang="en-US" altLang="en-US" sz="4800" dirty="0">
                <a:latin typeface="Times New Roman" panose="02020603050405020304" pitchFamily="18" charset="0"/>
                <a:cs typeface="Times New Roman" panose="02020603050405020304" pitchFamily="18" charset="0"/>
              </a:rPr>
              <a:t>To describe the universal body of believers:</a:t>
            </a:r>
          </a:p>
        </p:txBody>
      </p:sp>
      <p:sp>
        <p:nvSpPr>
          <p:cNvPr id="342019" name="Rectangle 3">
            <a:extLst>
              <a:ext uri="{FF2B5EF4-FFF2-40B4-BE49-F238E27FC236}">
                <a16:creationId xmlns:a16="http://schemas.microsoft.com/office/drawing/2014/main" id="{CB35357E-CB3A-443D-9778-0738EB8BEB0B}"/>
              </a:ext>
            </a:extLst>
          </p:cNvPr>
          <p:cNvSpPr>
            <a:spLocks noGrp="1" noChangeArrowheads="1"/>
          </p:cNvSpPr>
          <p:nvPr>
            <p:ph idx="1"/>
          </p:nvPr>
        </p:nvSpPr>
        <p:spPr>
          <a:xfrm>
            <a:off x="609600" y="1752600"/>
            <a:ext cx="10972800" cy="1371600"/>
          </a:xfrm>
        </p:spPr>
        <p:txBody>
          <a:bodyPr>
            <a:normAutofit/>
          </a:bodyPr>
          <a:lstStyle/>
          <a:p>
            <a:pPr marL="0" indent="0" algn="r">
              <a:buNone/>
            </a:pPr>
            <a:r>
              <a:rPr lang="en-US" altLang="en-US" sz="4000" b="1" dirty="0">
                <a:latin typeface="Times New Roman" panose="02020603050405020304" pitchFamily="18" charset="0"/>
                <a:cs typeface="Times New Roman" panose="02020603050405020304" pitchFamily="18" charset="0"/>
              </a:rPr>
              <a:t>Matt 16:16-18 </a:t>
            </a:r>
            <a:r>
              <a:rPr lang="en-US" altLang="en-US" sz="4000" dirty="0">
                <a:latin typeface="Times New Roman" panose="02020603050405020304" pitchFamily="18" charset="0"/>
                <a:cs typeface="Times New Roman" panose="02020603050405020304" pitchFamily="18" charset="0"/>
              </a:rPr>
              <a:t>– I will build my </a:t>
            </a:r>
            <a:r>
              <a:rPr lang="en-US" altLang="en-US" sz="4000" b="1" dirty="0">
                <a:latin typeface="Times New Roman" panose="02020603050405020304" pitchFamily="18" charset="0"/>
                <a:cs typeface="Times New Roman" panose="02020603050405020304" pitchFamily="18" charset="0"/>
              </a:rPr>
              <a:t>CHURCH</a:t>
            </a:r>
            <a:endParaRPr lang="en-US" altLang="en-US" sz="4000" dirty="0">
              <a:latin typeface="Times New Roman" panose="02020603050405020304" pitchFamily="18" charset="0"/>
              <a:cs typeface="Times New Roman" panose="02020603050405020304" pitchFamily="18" charset="0"/>
            </a:endParaRPr>
          </a:p>
          <a:p>
            <a:pPr marL="0" indent="0" algn="r">
              <a:buNone/>
            </a:pPr>
            <a:r>
              <a:rPr lang="en-US" altLang="en-US" sz="4000" b="1" dirty="0">
                <a:latin typeface="Times New Roman" panose="02020603050405020304" pitchFamily="18" charset="0"/>
                <a:cs typeface="Times New Roman" panose="02020603050405020304" pitchFamily="18" charset="0"/>
              </a:rPr>
              <a:t>Eph 5:23-32 </a:t>
            </a:r>
            <a:r>
              <a:rPr lang="en-US" altLang="en-US" sz="4000" dirty="0">
                <a:latin typeface="Times New Roman" panose="02020603050405020304" pitchFamily="18" charset="0"/>
                <a:cs typeface="Times New Roman" panose="02020603050405020304" pitchFamily="18" charset="0"/>
              </a:rPr>
              <a:t>– the Lord is head of the </a:t>
            </a:r>
            <a:r>
              <a:rPr lang="en-US" altLang="en-US" sz="4000" b="1" dirty="0">
                <a:latin typeface="Times New Roman" panose="02020603050405020304" pitchFamily="18" charset="0"/>
                <a:cs typeface="Times New Roman" panose="02020603050405020304" pitchFamily="18" charset="0"/>
              </a:rPr>
              <a:t>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42019">
                                            <p:txEl>
                                              <p:pRg st="0" end="0"/>
                                            </p:txEl>
                                          </p:spTgt>
                                        </p:tgtEl>
                                        <p:attrNameLst>
                                          <p:attrName>style.visibility</p:attrName>
                                        </p:attrNameLst>
                                      </p:cBhvr>
                                      <p:to>
                                        <p:strVal val="visible"/>
                                      </p:to>
                                    </p:set>
                                    <p:animEffect transition="in" filter="circle(in)">
                                      <p:cBhvr>
                                        <p:cTn id="7" dur="2000"/>
                                        <p:tgtEl>
                                          <p:spTgt spid="342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42019">
                                            <p:txEl>
                                              <p:pRg st="1" end="1"/>
                                            </p:txEl>
                                          </p:spTgt>
                                        </p:tgtEl>
                                        <p:attrNameLst>
                                          <p:attrName>style.visibility</p:attrName>
                                        </p:attrNameLst>
                                      </p:cBhvr>
                                      <p:to>
                                        <p:strVal val="visible"/>
                                      </p:to>
                                    </p:set>
                                    <p:animEffect transition="in" filter="circle(in)">
                                      <p:cBhvr>
                                        <p:cTn id="12" dur="2000"/>
                                        <p:tgtEl>
                                          <p:spTgt spid="342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3042" name="Rectangle 2">
            <a:extLst>
              <a:ext uri="{FF2B5EF4-FFF2-40B4-BE49-F238E27FC236}">
                <a16:creationId xmlns:a16="http://schemas.microsoft.com/office/drawing/2014/main" id="{CBE36F76-79A3-4638-A25E-941461EF1507}"/>
              </a:ext>
            </a:extLst>
          </p:cNvPr>
          <p:cNvSpPr>
            <a:spLocks noGrp="1" noChangeArrowheads="1"/>
          </p:cNvSpPr>
          <p:nvPr>
            <p:ph type="title"/>
          </p:nvPr>
        </p:nvSpPr>
        <p:spPr>
          <a:xfrm>
            <a:off x="533400" y="609600"/>
            <a:ext cx="11125200" cy="990600"/>
          </a:xfrm>
        </p:spPr>
        <p:txBody>
          <a:bodyPr>
            <a:normAutofit/>
          </a:bodyPr>
          <a:lstStyle/>
          <a:p>
            <a:pPr algn="ctr"/>
            <a:r>
              <a:rPr lang="en-US" altLang="en-US" sz="4000" b="1" dirty="0">
                <a:latin typeface="Times New Roman" panose="02020603050405020304" pitchFamily="18" charset="0"/>
                <a:cs typeface="Times New Roman" panose="02020603050405020304" pitchFamily="18" charset="0"/>
              </a:rPr>
              <a:t>To describe a local group of believers: 1 Cor 1:2</a:t>
            </a:r>
          </a:p>
        </p:txBody>
      </p:sp>
      <p:sp>
        <p:nvSpPr>
          <p:cNvPr id="343043" name="Rectangle 3">
            <a:extLst>
              <a:ext uri="{FF2B5EF4-FFF2-40B4-BE49-F238E27FC236}">
                <a16:creationId xmlns:a16="http://schemas.microsoft.com/office/drawing/2014/main" id="{63E29B48-E797-408F-A122-C1A1B59E4E08}"/>
              </a:ext>
            </a:extLst>
          </p:cNvPr>
          <p:cNvSpPr>
            <a:spLocks noGrp="1" noChangeArrowheads="1"/>
          </p:cNvSpPr>
          <p:nvPr>
            <p:ph idx="1"/>
          </p:nvPr>
        </p:nvSpPr>
        <p:spPr>
          <a:xfrm>
            <a:off x="533400" y="1752600"/>
            <a:ext cx="11125200" cy="51054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the </a:t>
            </a:r>
            <a:r>
              <a:rPr lang="en-US" altLang="en-US" sz="4000" b="1" dirty="0">
                <a:latin typeface="Times New Roman" panose="02020603050405020304" pitchFamily="18" charset="0"/>
                <a:cs typeface="Times New Roman" panose="02020603050405020304" pitchFamily="18" charset="0"/>
              </a:rPr>
              <a:t>CHURCH</a:t>
            </a:r>
            <a:r>
              <a:rPr lang="en-US" altLang="en-US" sz="4000" dirty="0">
                <a:latin typeface="Times New Roman" panose="02020603050405020304" pitchFamily="18" charset="0"/>
                <a:cs typeface="Times New Roman" panose="02020603050405020304" pitchFamily="18" charset="0"/>
              </a:rPr>
              <a:t> (</a:t>
            </a:r>
            <a:r>
              <a:rPr lang="en-US" altLang="en-US" sz="4000" b="1" dirty="0">
                <a:latin typeface="Times New Roman" panose="02020603050405020304" pitchFamily="18" charset="0"/>
                <a:cs typeface="Times New Roman" panose="02020603050405020304" pitchFamily="18" charset="0"/>
              </a:rPr>
              <a:t>Acts 2:47 </a:t>
            </a:r>
            <a:r>
              <a:rPr lang="en-US" altLang="en-US" sz="4000" dirty="0">
                <a:latin typeface="Times New Roman" panose="02020603050405020304" pitchFamily="18" charset="0"/>
                <a:cs typeface="Times New Roman" panose="02020603050405020304" pitchFamily="18" charset="0"/>
              </a:rPr>
              <a:t>= those who are </a:t>
            </a:r>
            <a:r>
              <a:rPr lang="en-US" altLang="en-US" sz="4000" b="1" dirty="0">
                <a:latin typeface="Times New Roman" panose="02020603050405020304" pitchFamily="18" charset="0"/>
                <a:cs typeface="Times New Roman" panose="02020603050405020304" pitchFamily="18" charset="0"/>
              </a:rPr>
              <a:t>SAVED</a:t>
            </a:r>
            <a:r>
              <a:rPr lang="en-US" altLang="en-US" sz="4000" dirty="0">
                <a:latin typeface="Times New Roman" panose="02020603050405020304" pitchFamily="18" charset="0"/>
                <a:cs typeface="Times New Roman" panose="02020603050405020304" pitchFamily="18" charset="0"/>
              </a:rPr>
              <a:t>)</a:t>
            </a:r>
          </a:p>
          <a:p>
            <a:pPr marL="0" indent="0" algn="r">
              <a:buNone/>
            </a:pPr>
            <a:r>
              <a:rPr lang="en-US" altLang="en-US" sz="4000" b="1" dirty="0">
                <a:latin typeface="Times New Roman" panose="02020603050405020304" pitchFamily="18" charset="0"/>
                <a:cs typeface="Times New Roman" panose="02020603050405020304" pitchFamily="18" charset="0"/>
              </a:rPr>
              <a:t>SANCTIFIED </a:t>
            </a:r>
            <a:r>
              <a:rPr lang="en-US" altLang="en-US" sz="4000" dirty="0">
                <a:latin typeface="Times New Roman" panose="02020603050405020304" pitchFamily="18" charset="0"/>
                <a:cs typeface="Times New Roman" panose="02020603050405020304" pitchFamily="18" charset="0"/>
              </a:rPr>
              <a:t>in Christ Jesus (</a:t>
            </a:r>
            <a:r>
              <a:rPr lang="en-US" altLang="en-US" sz="4000" b="1" dirty="0">
                <a:latin typeface="Times New Roman" panose="02020603050405020304" pitchFamily="18" charset="0"/>
                <a:cs typeface="Times New Roman" panose="02020603050405020304" pitchFamily="18" charset="0"/>
              </a:rPr>
              <a:t>1 Cor 6:11 </a:t>
            </a:r>
            <a:r>
              <a:rPr lang="en-US" altLang="en-US" sz="4000" dirty="0">
                <a:latin typeface="Times New Roman" panose="02020603050405020304" pitchFamily="18" charset="0"/>
                <a:cs typeface="Times New Roman" panose="02020603050405020304" pitchFamily="18" charset="0"/>
              </a:rPr>
              <a:t>- </a:t>
            </a:r>
            <a:r>
              <a:rPr lang="en-US" altLang="en-US" sz="4000" b="1" dirty="0">
                <a:latin typeface="Times New Roman" panose="02020603050405020304" pitchFamily="18" charset="0"/>
                <a:cs typeface="Times New Roman" panose="02020603050405020304" pitchFamily="18" charset="0"/>
              </a:rPr>
              <a:t>WASHED</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animEffect transition="in" filter="randombar(vertical)">
                                      <p:cBhvr>
                                        <p:cTn id="7" dur="500"/>
                                        <p:tgtEl>
                                          <p:spTgt spid="343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43043">
                                            <p:txEl>
                                              <p:pRg st="1" end="1"/>
                                            </p:txEl>
                                          </p:spTgt>
                                        </p:tgtEl>
                                        <p:attrNameLst>
                                          <p:attrName>style.visibility</p:attrName>
                                        </p:attrNameLst>
                                      </p:cBhvr>
                                      <p:to>
                                        <p:strVal val="visible"/>
                                      </p:to>
                                    </p:set>
                                    <p:animEffect transition="in" filter="randombar(vertical)">
                                      <p:cBhvr>
                                        <p:cTn id="12" dur="500"/>
                                        <p:tgtEl>
                                          <p:spTgt spid="343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a:extLst>
              <a:ext uri="{FF2B5EF4-FFF2-40B4-BE49-F238E27FC236}">
                <a16:creationId xmlns:a16="http://schemas.microsoft.com/office/drawing/2014/main" id="{E4CC7449-93D4-46F3-BA5A-F8460CAE3B7E}"/>
              </a:ext>
            </a:extLst>
          </p:cNvPr>
          <p:cNvSpPr>
            <a:spLocks noGrp="1" noChangeArrowheads="1"/>
          </p:cNvSpPr>
          <p:nvPr>
            <p:ph type="title"/>
          </p:nvPr>
        </p:nvSpPr>
        <p:spPr>
          <a:xfrm>
            <a:off x="381000" y="304800"/>
            <a:ext cx="11430000" cy="1295400"/>
          </a:xfrm>
        </p:spPr>
        <p:txBody>
          <a:bodyPr>
            <a:noAutofit/>
          </a:bodyPr>
          <a:lstStyle/>
          <a:p>
            <a:pPr algn="ctr"/>
            <a:r>
              <a:rPr lang="en-US" altLang="en-US" sz="4000" b="1" dirty="0">
                <a:latin typeface="Times New Roman" panose="02020603050405020304" pitchFamily="18" charset="0"/>
                <a:cs typeface="Times New Roman" panose="02020603050405020304" pitchFamily="18" charset="0"/>
              </a:rPr>
              <a:t>To describe a local group of believers: 1 Cor 1:2</a:t>
            </a:r>
          </a:p>
        </p:txBody>
      </p:sp>
      <p:sp>
        <p:nvSpPr>
          <p:cNvPr id="347139" name="Rectangle 3">
            <a:extLst>
              <a:ext uri="{FF2B5EF4-FFF2-40B4-BE49-F238E27FC236}">
                <a16:creationId xmlns:a16="http://schemas.microsoft.com/office/drawing/2014/main" id="{FDDC2605-3272-459D-80C5-D73DA718D2FA}"/>
              </a:ext>
            </a:extLst>
          </p:cNvPr>
          <p:cNvSpPr>
            <a:spLocks noGrp="1" noChangeArrowheads="1"/>
          </p:cNvSpPr>
          <p:nvPr>
            <p:ph idx="1"/>
          </p:nvPr>
        </p:nvSpPr>
        <p:spPr>
          <a:xfrm>
            <a:off x="609600" y="1600200"/>
            <a:ext cx="10972800" cy="5257800"/>
          </a:xfrm>
        </p:spPr>
        <p:txBody>
          <a:bodyPr>
            <a:noAutofit/>
          </a:bodyPr>
          <a:lstStyle/>
          <a:p>
            <a:pPr marL="0" indent="0" algn="r">
              <a:buNone/>
            </a:pPr>
            <a:r>
              <a:rPr lang="en-US" altLang="en-US" sz="4000" dirty="0">
                <a:latin typeface="Times New Roman" panose="02020603050405020304" pitchFamily="18" charset="0"/>
                <a:cs typeface="Times New Roman" panose="02020603050405020304" pitchFamily="18" charset="0"/>
              </a:rPr>
              <a:t>called</a:t>
            </a:r>
            <a:r>
              <a:rPr lang="en-US" altLang="en-US" sz="4000" b="1" dirty="0">
                <a:latin typeface="Times New Roman" panose="02020603050405020304" pitchFamily="18" charset="0"/>
                <a:cs typeface="Times New Roman" panose="02020603050405020304" pitchFamily="18" charset="0"/>
              </a:rPr>
              <a:t> </a:t>
            </a:r>
            <a:r>
              <a:rPr lang="en-US" altLang="en-US" sz="4000" dirty="0">
                <a:latin typeface="Times New Roman" panose="02020603050405020304" pitchFamily="18" charset="0"/>
                <a:cs typeface="Times New Roman" panose="02020603050405020304" pitchFamily="18" charset="0"/>
              </a:rPr>
              <a:t>to be </a:t>
            </a:r>
            <a:r>
              <a:rPr lang="en-US" altLang="en-US" sz="4000" b="1" dirty="0">
                <a:latin typeface="Times New Roman" panose="02020603050405020304" pitchFamily="18" charset="0"/>
                <a:cs typeface="Times New Roman" panose="02020603050405020304" pitchFamily="18" charset="0"/>
              </a:rPr>
              <a:t>SAINTS</a:t>
            </a:r>
            <a:r>
              <a:rPr lang="en-US" altLang="en-US" sz="4000" dirty="0">
                <a:latin typeface="Times New Roman" panose="02020603050405020304" pitchFamily="18" charset="0"/>
                <a:cs typeface="Times New Roman" panose="02020603050405020304" pitchFamily="18" charset="0"/>
              </a:rPr>
              <a:t> (saints = </a:t>
            </a:r>
            <a:r>
              <a:rPr lang="en-US" altLang="en-US" sz="4000" b="1" dirty="0">
                <a:latin typeface="Times New Roman" panose="02020603050405020304" pitchFamily="18" charset="0"/>
                <a:cs typeface="Times New Roman" panose="02020603050405020304" pitchFamily="18" charset="0"/>
              </a:rPr>
              <a:t>HOLY </a:t>
            </a:r>
            <a:r>
              <a:rPr lang="en-US" altLang="en-US" sz="4000" dirty="0">
                <a:latin typeface="Times New Roman" panose="02020603050405020304" pitchFamily="18" charset="0"/>
                <a:cs typeface="Times New Roman" panose="02020603050405020304" pitchFamily="18" charset="0"/>
              </a:rPr>
              <a:t>ones)</a:t>
            </a:r>
          </a:p>
          <a:p>
            <a:pPr marL="0" indent="0" algn="r">
              <a:buNone/>
            </a:pPr>
            <a:r>
              <a:rPr lang="en-US" altLang="en-US" sz="4000" dirty="0">
                <a:latin typeface="Times New Roman" panose="02020603050405020304" pitchFamily="18" charset="0"/>
                <a:cs typeface="Times New Roman" panose="02020603050405020304" pitchFamily="18" charset="0"/>
              </a:rPr>
              <a:t>with </a:t>
            </a:r>
            <a:r>
              <a:rPr lang="en-US" altLang="en-US" sz="4000" b="1" dirty="0">
                <a:latin typeface="Times New Roman" panose="02020603050405020304" pitchFamily="18" charset="0"/>
                <a:cs typeface="Times New Roman" panose="02020603050405020304" pitchFamily="18" charset="0"/>
              </a:rPr>
              <a:t>ALL </a:t>
            </a:r>
            <a:r>
              <a:rPr lang="en-US" altLang="en-US" sz="4000" dirty="0">
                <a:latin typeface="Times New Roman" panose="02020603050405020304" pitchFamily="18" charset="0"/>
                <a:cs typeface="Times New Roman" panose="02020603050405020304" pitchFamily="18" charset="0"/>
              </a:rPr>
              <a:t>in </a:t>
            </a:r>
            <a:r>
              <a:rPr lang="en-US" altLang="en-US" sz="4000" b="1" dirty="0">
                <a:latin typeface="Times New Roman" panose="02020603050405020304" pitchFamily="18" charset="0"/>
                <a:cs typeface="Times New Roman" panose="02020603050405020304" pitchFamily="18" charset="0"/>
              </a:rPr>
              <a:t>EVERY PLACE </a:t>
            </a:r>
            <a:r>
              <a:rPr lang="en-US" altLang="en-US" sz="4000" dirty="0">
                <a:latin typeface="Times New Roman" panose="02020603050405020304" pitchFamily="18" charset="0"/>
                <a:cs typeface="Times New Roman" panose="02020603050405020304" pitchFamily="18" charset="0"/>
              </a:rPr>
              <a:t>who </a:t>
            </a:r>
            <a:r>
              <a:rPr lang="en-US" altLang="en-US" sz="4000" b="1" dirty="0">
                <a:latin typeface="Times New Roman" panose="02020603050405020304" pitchFamily="18" charset="0"/>
                <a:cs typeface="Times New Roman" panose="02020603050405020304" pitchFamily="18" charset="0"/>
              </a:rPr>
              <a:t>CALL </a:t>
            </a:r>
            <a:r>
              <a:rPr lang="en-US" altLang="en-US" sz="4000" dirty="0">
                <a:latin typeface="Times New Roman" panose="02020603050405020304" pitchFamily="18" charset="0"/>
                <a:cs typeface="Times New Roman" panose="02020603050405020304" pitchFamily="18" charset="0"/>
              </a:rPr>
              <a:t>upon the name of the Lord (</a:t>
            </a:r>
            <a:r>
              <a:rPr lang="en-US" altLang="en-US" sz="4000" b="1" dirty="0">
                <a:latin typeface="Times New Roman" panose="02020603050405020304" pitchFamily="18" charset="0"/>
                <a:cs typeface="Times New Roman" panose="02020603050405020304" pitchFamily="18" charset="0"/>
              </a:rPr>
              <a:t>Acts 2:21; Romans 10:13; </a:t>
            </a:r>
          </a:p>
          <a:p>
            <a:pPr marL="0" indent="0" algn="r">
              <a:buNone/>
            </a:pPr>
            <a:r>
              <a:rPr lang="en-US" altLang="en-US" sz="4000" b="1" dirty="0">
                <a:latin typeface="Times New Roman" panose="02020603050405020304" pitchFamily="18" charset="0"/>
                <a:cs typeface="Times New Roman" panose="02020603050405020304" pitchFamily="18" charset="0"/>
              </a:rPr>
              <a:t>Acts 22:16</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7139">
                                            <p:txEl>
                                              <p:pRg st="0" end="0"/>
                                            </p:txEl>
                                          </p:spTgt>
                                        </p:tgtEl>
                                        <p:attrNameLst>
                                          <p:attrName>style.visibility</p:attrName>
                                        </p:attrNameLst>
                                      </p:cBhvr>
                                      <p:to>
                                        <p:strVal val="visible"/>
                                      </p:to>
                                    </p:set>
                                    <p:anim calcmode="lin" valueType="num">
                                      <p:cBhvr additive="base">
                                        <p:cTn id="7" dur="500" fill="hold"/>
                                        <p:tgtEl>
                                          <p:spTgt spid="347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7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47139">
                                            <p:txEl>
                                              <p:pRg st="1" end="1"/>
                                            </p:txEl>
                                          </p:spTgt>
                                        </p:tgtEl>
                                        <p:attrNameLst>
                                          <p:attrName>style.visibility</p:attrName>
                                        </p:attrNameLst>
                                      </p:cBhvr>
                                      <p:to>
                                        <p:strVal val="visible"/>
                                      </p:to>
                                    </p:set>
                                    <p:anim calcmode="lin" valueType="num">
                                      <p:cBhvr additive="base">
                                        <p:cTn id="13" dur="500" fill="hold"/>
                                        <p:tgtEl>
                                          <p:spTgt spid="347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71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347139">
                                            <p:txEl>
                                              <p:pRg st="2" end="2"/>
                                            </p:txEl>
                                          </p:spTgt>
                                        </p:tgtEl>
                                        <p:attrNameLst>
                                          <p:attrName>style.visibility</p:attrName>
                                        </p:attrNameLst>
                                      </p:cBhvr>
                                      <p:to>
                                        <p:strVal val="visible"/>
                                      </p:to>
                                    </p:set>
                                    <p:anim calcmode="lin" valueType="num">
                                      <p:cBhvr additive="base">
                                        <p:cTn id="19" dur="500" fill="hold"/>
                                        <p:tgtEl>
                                          <p:spTgt spid="3471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71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2" name="Rectangle 2">
            <a:extLst>
              <a:ext uri="{FF2B5EF4-FFF2-40B4-BE49-F238E27FC236}">
                <a16:creationId xmlns:a16="http://schemas.microsoft.com/office/drawing/2014/main" id="{AA0838D2-9AD1-4289-AD28-9B7A4BCE9E25}"/>
              </a:ext>
            </a:extLst>
          </p:cNvPr>
          <p:cNvSpPr>
            <a:spLocks noGrp="1" noChangeArrowheads="1"/>
          </p:cNvSpPr>
          <p:nvPr>
            <p:ph type="title"/>
          </p:nvPr>
        </p:nvSpPr>
        <p:spPr>
          <a:xfrm>
            <a:off x="609600" y="381000"/>
            <a:ext cx="10972800" cy="1444625"/>
          </a:xfrm>
        </p:spPr>
        <p:txBody>
          <a:bodyPr>
            <a:normAutofit/>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The denominational concept of religion is contradictory to the New Testament:</a:t>
            </a:r>
            <a:r>
              <a:rPr lang="en-US" altLang="en-US" sz="4800" b="1"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50000"/>
            <a:lum/>
          </a:blip>
          <a:srcRect/>
          <a:stretch>
            <a:fillRect/>
          </a:stretch>
        </a:blipFill>
        <a:effectLst/>
      </p:bgPr>
    </p:bg>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F79457A9-4D85-4086-8948-3D854D8FF779}"/>
              </a:ext>
            </a:extLst>
          </p:cNvPr>
          <p:cNvSpPr>
            <a:spLocks noGrp="1" noChangeArrowheads="1"/>
          </p:cNvSpPr>
          <p:nvPr>
            <p:ph type="title"/>
          </p:nvPr>
        </p:nvSpPr>
        <p:spPr>
          <a:xfrm>
            <a:off x="1600200" y="609600"/>
            <a:ext cx="8915400" cy="990600"/>
          </a:xfrm>
        </p:spPr>
        <p:txBody>
          <a:bodyPr>
            <a:normAutofit/>
          </a:bodyPr>
          <a:lstStyle/>
          <a:p>
            <a:pPr algn="ctr"/>
            <a:r>
              <a:rPr lang="en-US" altLang="en-US" sz="4800" dirty="0">
                <a:solidFill>
                  <a:schemeClr val="tx1"/>
                </a:solidFill>
                <a:latin typeface="Times New Roman" panose="02020603050405020304" pitchFamily="18" charset="0"/>
                <a:cs typeface="Times New Roman" panose="02020603050405020304" pitchFamily="18" charset="0"/>
              </a:rPr>
              <a:t>What is the Church?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6" name="Rectangle 2">
            <a:extLst>
              <a:ext uri="{FF2B5EF4-FFF2-40B4-BE49-F238E27FC236}">
                <a16:creationId xmlns:a16="http://schemas.microsoft.com/office/drawing/2014/main" id="{815CEA51-DC1B-4F7F-AE18-1848AFD9A37E}"/>
              </a:ext>
            </a:extLst>
          </p:cNvPr>
          <p:cNvSpPr>
            <a:spLocks noGrp="1" noChangeArrowheads="1"/>
          </p:cNvSpPr>
          <p:nvPr>
            <p:ph type="title"/>
          </p:nvPr>
        </p:nvSpPr>
        <p:spPr>
          <a:xfrm>
            <a:off x="609600" y="0"/>
            <a:ext cx="11049000" cy="1752600"/>
          </a:xfrm>
        </p:spPr>
        <p:txBody>
          <a:bodyPr/>
          <a:lstStyle/>
          <a:p>
            <a:pPr algn="ctr"/>
            <a:r>
              <a:rPr lang="en-US" altLang="en-US" sz="4800" b="1" dirty="0">
                <a:latin typeface="Times New Roman" panose="02020603050405020304" pitchFamily="18" charset="0"/>
                <a:cs typeface="Times New Roman" panose="02020603050405020304" pitchFamily="18" charset="0"/>
              </a:rPr>
              <a:t>It contradicts Jesus’ prayer for UNITY  John 17:17-21</a:t>
            </a:r>
          </a:p>
        </p:txBody>
      </p:sp>
      <p:sp>
        <p:nvSpPr>
          <p:cNvPr id="344067" name="Rectangle 3">
            <a:extLst>
              <a:ext uri="{FF2B5EF4-FFF2-40B4-BE49-F238E27FC236}">
                <a16:creationId xmlns:a16="http://schemas.microsoft.com/office/drawing/2014/main" id="{11F19297-126E-4BF1-943A-D294E3129FF8}"/>
              </a:ext>
            </a:extLst>
          </p:cNvPr>
          <p:cNvSpPr>
            <a:spLocks noGrp="1" noChangeArrowheads="1"/>
          </p:cNvSpPr>
          <p:nvPr>
            <p:ph idx="1"/>
          </p:nvPr>
        </p:nvSpPr>
        <p:spPr>
          <a:xfrm>
            <a:off x="609600" y="1752600"/>
            <a:ext cx="11049000" cy="1524000"/>
          </a:xfrm>
        </p:spPr>
        <p:txBody>
          <a:bodyPr/>
          <a:lstStyle/>
          <a:p>
            <a:r>
              <a:rPr lang="en-US" altLang="en-US" sz="4400" dirty="0"/>
              <a:t>Sanctify them thru </a:t>
            </a:r>
            <a:r>
              <a:rPr lang="en-US" altLang="en-US" sz="4400" b="1" dirty="0"/>
              <a:t>THY TRUTH</a:t>
            </a:r>
            <a:r>
              <a:rPr lang="en-US" altLang="en-US" sz="4400" dirty="0"/>
              <a:t>, thy </a:t>
            </a:r>
            <a:r>
              <a:rPr lang="en-US" altLang="en-US" sz="4400" b="1" dirty="0"/>
              <a:t>WORD </a:t>
            </a:r>
            <a:r>
              <a:rPr lang="en-US" altLang="en-US" sz="4400" dirty="0"/>
              <a:t>is </a:t>
            </a:r>
            <a:r>
              <a:rPr lang="en-US" altLang="en-US" sz="4400" b="1" dirty="0"/>
              <a:t>TRUTH</a:t>
            </a:r>
            <a:r>
              <a:rPr lang="en-US" altLang="en-US" sz="4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44067">
                                            <p:txEl>
                                              <p:pRg st="0" end="0"/>
                                            </p:txEl>
                                          </p:spTgt>
                                        </p:tgtEl>
                                        <p:attrNameLst>
                                          <p:attrName>style.visibility</p:attrName>
                                        </p:attrNameLst>
                                      </p:cBhvr>
                                      <p:to>
                                        <p:strVal val="visible"/>
                                      </p:to>
                                    </p:set>
                                    <p:animEffect transition="in" filter="fade">
                                      <p:cBhvr>
                                        <p:cTn id="7" dur="1000"/>
                                        <p:tgtEl>
                                          <p:spTgt spid="344067">
                                            <p:txEl>
                                              <p:pRg st="0" end="0"/>
                                            </p:txEl>
                                          </p:spTgt>
                                        </p:tgtEl>
                                      </p:cBhvr>
                                    </p:animEffect>
                                    <p:anim calcmode="lin" valueType="num">
                                      <p:cBhvr>
                                        <p:cTn id="8" dur="1000" fill="hold"/>
                                        <p:tgtEl>
                                          <p:spTgt spid="3440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40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a:extLst>
              <a:ext uri="{FF2B5EF4-FFF2-40B4-BE49-F238E27FC236}">
                <a16:creationId xmlns:a16="http://schemas.microsoft.com/office/drawing/2014/main" id="{40CB35AC-3E9F-42CB-B24C-CD98E3C1AAE9}"/>
              </a:ext>
            </a:extLst>
          </p:cNvPr>
          <p:cNvSpPr>
            <a:spLocks noGrp="1" noChangeArrowheads="1"/>
          </p:cNvSpPr>
          <p:nvPr>
            <p:ph type="title"/>
          </p:nvPr>
        </p:nvSpPr>
        <p:spPr>
          <a:xfrm>
            <a:off x="533400" y="0"/>
            <a:ext cx="11125200" cy="1752600"/>
          </a:xfrm>
        </p:spPr>
        <p:txBody>
          <a:bodyPr/>
          <a:lstStyle/>
          <a:p>
            <a:pPr algn="ctr"/>
            <a:r>
              <a:rPr lang="en-US" altLang="en-US" sz="4800" b="1" dirty="0">
                <a:latin typeface="Times New Roman" panose="02020603050405020304" pitchFamily="18" charset="0"/>
                <a:cs typeface="Times New Roman" panose="02020603050405020304" pitchFamily="18" charset="0"/>
              </a:rPr>
              <a:t>It contradicts Jesus’ prayer for UNITY John 17:17-21</a:t>
            </a:r>
          </a:p>
        </p:txBody>
      </p:sp>
      <p:sp>
        <p:nvSpPr>
          <p:cNvPr id="349187" name="Rectangle 3">
            <a:extLst>
              <a:ext uri="{FF2B5EF4-FFF2-40B4-BE49-F238E27FC236}">
                <a16:creationId xmlns:a16="http://schemas.microsoft.com/office/drawing/2014/main" id="{2F37BA09-F13B-485D-A500-CE0E2580D828}"/>
              </a:ext>
            </a:extLst>
          </p:cNvPr>
          <p:cNvSpPr>
            <a:spLocks noGrp="1" noChangeArrowheads="1"/>
          </p:cNvSpPr>
          <p:nvPr>
            <p:ph idx="1"/>
          </p:nvPr>
        </p:nvSpPr>
        <p:spPr>
          <a:xfrm>
            <a:off x="533400" y="1752600"/>
            <a:ext cx="11125200" cy="2590800"/>
          </a:xfrm>
        </p:spPr>
        <p:txBody>
          <a:bodyPr>
            <a:normAutofit lnSpcReduction="10000"/>
          </a:bodyPr>
          <a:lstStyle/>
          <a:p>
            <a:pPr marL="0" indent="0" algn="r">
              <a:buNone/>
            </a:pPr>
            <a:r>
              <a:rPr lang="en-US" altLang="en-US" sz="4400" dirty="0"/>
              <a:t>“Neither pray I for these alone, but also for them who shall believe on me through their word”</a:t>
            </a:r>
          </a:p>
          <a:p>
            <a:pPr marL="0" indent="0" algn="r">
              <a:buNone/>
            </a:pPr>
            <a:r>
              <a:rPr lang="en-US" altLang="en-US" sz="4400" b="1" dirty="0"/>
              <a:t>THAT”S US!!!</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49187">
                                            <p:txEl>
                                              <p:pRg st="0" end="0"/>
                                            </p:txEl>
                                          </p:spTgt>
                                        </p:tgtEl>
                                        <p:attrNameLst>
                                          <p:attrName>style.visibility</p:attrName>
                                        </p:attrNameLst>
                                      </p:cBhvr>
                                      <p:to>
                                        <p:strVal val="visible"/>
                                      </p:to>
                                    </p:set>
                                    <p:animEffect transition="in" filter="fade">
                                      <p:cBhvr>
                                        <p:cTn id="7" dur="1000"/>
                                        <p:tgtEl>
                                          <p:spTgt spid="349187">
                                            <p:txEl>
                                              <p:pRg st="0" end="0"/>
                                            </p:txEl>
                                          </p:spTgt>
                                        </p:tgtEl>
                                      </p:cBhvr>
                                    </p:animEffect>
                                    <p:anim calcmode="lin" valueType="num">
                                      <p:cBhvr>
                                        <p:cTn id="8" dur="1000" fill="hold"/>
                                        <p:tgtEl>
                                          <p:spTgt spid="3491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91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49187">
                                            <p:txEl>
                                              <p:pRg st="1" end="1"/>
                                            </p:txEl>
                                          </p:spTgt>
                                        </p:tgtEl>
                                        <p:attrNameLst>
                                          <p:attrName>style.visibility</p:attrName>
                                        </p:attrNameLst>
                                      </p:cBhvr>
                                      <p:to>
                                        <p:strVal val="visible"/>
                                      </p:to>
                                    </p:set>
                                    <p:animEffect transition="in" filter="fade">
                                      <p:cBhvr>
                                        <p:cTn id="14" dur="1000"/>
                                        <p:tgtEl>
                                          <p:spTgt spid="349187">
                                            <p:txEl>
                                              <p:pRg st="1" end="1"/>
                                            </p:txEl>
                                          </p:spTgt>
                                        </p:tgtEl>
                                      </p:cBhvr>
                                    </p:animEffect>
                                    <p:anim calcmode="lin" valueType="num">
                                      <p:cBhvr>
                                        <p:cTn id="15" dur="1000" fill="hold"/>
                                        <p:tgtEl>
                                          <p:spTgt spid="3491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91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9E15E9E2-6985-4F48-BF3E-63A8F86AA8C4}"/>
              </a:ext>
            </a:extLst>
          </p:cNvPr>
          <p:cNvSpPr>
            <a:spLocks noGrp="1" noChangeArrowheads="1"/>
          </p:cNvSpPr>
          <p:nvPr>
            <p:ph type="title"/>
          </p:nvPr>
        </p:nvSpPr>
        <p:spPr>
          <a:xfrm>
            <a:off x="609600" y="0"/>
            <a:ext cx="11049000" cy="1752600"/>
          </a:xfrm>
        </p:spPr>
        <p:txBody>
          <a:bodyPr/>
          <a:lstStyle/>
          <a:p>
            <a:pPr algn="ctr"/>
            <a:r>
              <a:rPr lang="en-US" altLang="en-US" sz="4800" b="1" dirty="0">
                <a:latin typeface="Times New Roman" panose="02020603050405020304" pitchFamily="18" charset="0"/>
                <a:cs typeface="Times New Roman" panose="02020603050405020304" pitchFamily="18" charset="0"/>
              </a:rPr>
              <a:t>It contradicts Jesus’ prayer for UNITY</a:t>
            </a:r>
            <a:br>
              <a:rPr lang="en-US" altLang="en-US" sz="4800" b="1" dirty="0">
                <a:latin typeface="Times New Roman" panose="02020603050405020304" pitchFamily="18" charset="0"/>
                <a:cs typeface="Times New Roman" panose="02020603050405020304" pitchFamily="18" charset="0"/>
              </a:rPr>
            </a:br>
            <a:r>
              <a:rPr lang="en-US" altLang="en-US" sz="4800" b="1" dirty="0">
                <a:latin typeface="Times New Roman" panose="02020603050405020304" pitchFamily="18" charset="0"/>
                <a:cs typeface="Times New Roman" panose="02020603050405020304" pitchFamily="18" charset="0"/>
              </a:rPr>
              <a:t> John 17:17-21</a:t>
            </a:r>
          </a:p>
        </p:txBody>
      </p:sp>
      <p:sp>
        <p:nvSpPr>
          <p:cNvPr id="351235" name="Rectangle 3">
            <a:extLst>
              <a:ext uri="{FF2B5EF4-FFF2-40B4-BE49-F238E27FC236}">
                <a16:creationId xmlns:a16="http://schemas.microsoft.com/office/drawing/2014/main" id="{D4A6D1AF-B8D3-40D9-B1C8-62008AF80A66}"/>
              </a:ext>
            </a:extLst>
          </p:cNvPr>
          <p:cNvSpPr>
            <a:spLocks noGrp="1" noChangeArrowheads="1"/>
          </p:cNvSpPr>
          <p:nvPr>
            <p:ph idx="1"/>
          </p:nvPr>
        </p:nvSpPr>
        <p:spPr>
          <a:xfrm>
            <a:off x="609600" y="1752600"/>
            <a:ext cx="11049000" cy="20574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“That they may </a:t>
            </a:r>
            <a:r>
              <a:rPr lang="en-US" altLang="en-US" sz="4000" b="1" dirty="0">
                <a:latin typeface="Times New Roman" panose="02020603050405020304" pitchFamily="18" charset="0"/>
                <a:cs typeface="Times New Roman" panose="02020603050405020304" pitchFamily="18" charset="0"/>
              </a:rPr>
              <a:t>ALL </a:t>
            </a:r>
            <a:r>
              <a:rPr lang="en-US" altLang="en-US" sz="4000" dirty="0">
                <a:latin typeface="Times New Roman" panose="02020603050405020304" pitchFamily="18" charset="0"/>
                <a:cs typeface="Times New Roman" panose="02020603050405020304" pitchFamily="18" charset="0"/>
              </a:rPr>
              <a:t>be </a:t>
            </a:r>
            <a:r>
              <a:rPr lang="en-US" altLang="en-US" sz="4000" b="1" dirty="0">
                <a:latin typeface="Times New Roman" panose="02020603050405020304" pitchFamily="18" charset="0"/>
                <a:cs typeface="Times New Roman" panose="02020603050405020304" pitchFamily="18" charset="0"/>
              </a:rPr>
              <a:t>ONE</a:t>
            </a:r>
            <a:r>
              <a:rPr lang="en-US" altLang="en-US" sz="4000" dirty="0">
                <a:latin typeface="Times New Roman" panose="02020603050405020304" pitchFamily="18" charset="0"/>
                <a:cs typeface="Times New Roman" panose="02020603050405020304" pitchFamily="18" charset="0"/>
              </a:rPr>
              <a:t>”</a:t>
            </a:r>
          </a:p>
          <a:p>
            <a:pPr marL="0" indent="0" algn="r">
              <a:buNone/>
            </a:pPr>
            <a:r>
              <a:rPr lang="en-US" altLang="en-US" sz="4000" dirty="0">
                <a:latin typeface="Times New Roman" panose="02020603050405020304" pitchFamily="18" charset="0"/>
                <a:cs typeface="Times New Roman" panose="02020603050405020304" pitchFamily="18" charset="0"/>
              </a:rPr>
              <a:t>“As thou </a:t>
            </a:r>
            <a:r>
              <a:rPr lang="en-US" altLang="en-US" sz="4000" b="1" dirty="0">
                <a:latin typeface="Times New Roman" panose="02020603050405020304" pitchFamily="18" charset="0"/>
                <a:cs typeface="Times New Roman" panose="02020603050405020304" pitchFamily="18" charset="0"/>
              </a:rPr>
              <a:t>FATHER </a:t>
            </a:r>
            <a:r>
              <a:rPr lang="en-US" altLang="en-US" sz="4000" dirty="0">
                <a:latin typeface="Times New Roman" panose="02020603050405020304" pitchFamily="18" charset="0"/>
                <a:cs typeface="Times New Roman" panose="02020603050405020304" pitchFamily="18" charset="0"/>
              </a:rPr>
              <a:t>art in </a:t>
            </a:r>
            <a:r>
              <a:rPr lang="en-US" altLang="en-US" sz="4000" b="1" dirty="0">
                <a:latin typeface="Times New Roman" panose="02020603050405020304" pitchFamily="18" charset="0"/>
                <a:cs typeface="Times New Roman" panose="02020603050405020304" pitchFamily="18" charset="0"/>
              </a:rPr>
              <a:t>ME</a:t>
            </a:r>
            <a:r>
              <a:rPr lang="en-US" altLang="en-US" sz="4000" dirty="0">
                <a:latin typeface="Times New Roman" panose="02020603050405020304" pitchFamily="18" charset="0"/>
                <a:cs typeface="Times New Roman" panose="02020603050405020304" pitchFamily="18" charset="0"/>
              </a:rPr>
              <a:t>, and I in </a:t>
            </a:r>
            <a:r>
              <a:rPr lang="en-US" altLang="en-US" sz="4000" b="1" dirty="0">
                <a:latin typeface="Times New Roman" panose="02020603050405020304" pitchFamily="18" charset="0"/>
                <a:cs typeface="Times New Roman" panose="02020603050405020304" pitchFamily="18" charset="0"/>
              </a:rPr>
              <a:t>THEE</a:t>
            </a:r>
            <a:r>
              <a:rPr lang="en-US" altLang="en-US" sz="4000" dirty="0">
                <a:latin typeface="Times New Roman" panose="02020603050405020304" pitchFamily="18" charset="0"/>
                <a:cs typeface="Times New Roman" panose="02020603050405020304" pitchFamily="18" charset="0"/>
              </a:rPr>
              <a:t>”</a:t>
            </a:r>
          </a:p>
          <a:p>
            <a:pPr marL="0" indent="0" algn="r">
              <a:buNone/>
            </a:pPr>
            <a:r>
              <a:rPr lang="en-US" altLang="en-US" sz="4000" dirty="0">
                <a:latin typeface="Times New Roman" panose="02020603050405020304" pitchFamily="18" charset="0"/>
                <a:cs typeface="Times New Roman" panose="02020603050405020304" pitchFamily="18" charset="0"/>
              </a:rPr>
              <a:t>“That they also may be </a:t>
            </a:r>
            <a:r>
              <a:rPr lang="en-US" altLang="en-US" sz="4000" b="1" dirty="0">
                <a:latin typeface="Times New Roman" panose="02020603050405020304" pitchFamily="18" charset="0"/>
                <a:cs typeface="Times New Roman" panose="02020603050405020304" pitchFamily="18" charset="0"/>
              </a:rPr>
              <a:t>ONE </a:t>
            </a:r>
            <a:r>
              <a:rPr lang="en-US" altLang="en-US" sz="4000" dirty="0">
                <a:latin typeface="Times New Roman" panose="02020603050405020304" pitchFamily="18" charset="0"/>
                <a:cs typeface="Times New Roman" panose="02020603050405020304" pitchFamily="18" charset="0"/>
              </a:rPr>
              <a:t>in </a:t>
            </a:r>
            <a:r>
              <a:rPr lang="en-US" altLang="en-US" sz="4000" b="1" dirty="0">
                <a:latin typeface="Times New Roman" panose="02020603050405020304" pitchFamily="18" charset="0"/>
                <a:cs typeface="Times New Roman" panose="02020603050405020304" pitchFamily="18" charset="0"/>
              </a:rPr>
              <a:t>US</a:t>
            </a:r>
            <a:r>
              <a:rPr lang="en-US" altLang="en-US" sz="40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1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1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12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a:extLst>
              <a:ext uri="{FF2B5EF4-FFF2-40B4-BE49-F238E27FC236}">
                <a16:creationId xmlns:a16="http://schemas.microsoft.com/office/drawing/2014/main" id="{A09203C3-4240-4A39-92F5-7139EB23EDFC}"/>
              </a:ext>
            </a:extLst>
          </p:cNvPr>
          <p:cNvSpPr>
            <a:spLocks noGrp="1" noChangeArrowheads="1"/>
          </p:cNvSpPr>
          <p:nvPr>
            <p:ph type="title"/>
          </p:nvPr>
        </p:nvSpPr>
        <p:spPr>
          <a:xfrm>
            <a:off x="609600" y="0"/>
            <a:ext cx="10972800" cy="1752600"/>
          </a:xfrm>
        </p:spPr>
        <p:txBody>
          <a:bodyPr/>
          <a:lstStyle/>
          <a:p>
            <a:pPr algn="ctr"/>
            <a:r>
              <a:rPr lang="en-US" altLang="en-US" sz="4800" b="1" dirty="0">
                <a:latin typeface="Times New Roman" panose="02020603050405020304" pitchFamily="18" charset="0"/>
                <a:cs typeface="Times New Roman" panose="02020603050405020304" pitchFamily="18" charset="0"/>
              </a:rPr>
              <a:t>It contradicts Jesus’ prayer for UNITY </a:t>
            </a:r>
            <a:r>
              <a:rPr lang="en-US" altLang="en-US" sz="4800" b="1" dirty="0"/>
              <a:t>John 17:17-21</a:t>
            </a:r>
          </a:p>
        </p:txBody>
      </p:sp>
      <p:sp>
        <p:nvSpPr>
          <p:cNvPr id="350211" name="Rectangle 3">
            <a:extLst>
              <a:ext uri="{FF2B5EF4-FFF2-40B4-BE49-F238E27FC236}">
                <a16:creationId xmlns:a16="http://schemas.microsoft.com/office/drawing/2014/main" id="{D9A5036B-9680-40DB-A38F-064BA04909E1}"/>
              </a:ext>
            </a:extLst>
          </p:cNvPr>
          <p:cNvSpPr>
            <a:spLocks noGrp="1" noChangeArrowheads="1"/>
          </p:cNvSpPr>
          <p:nvPr>
            <p:ph idx="1"/>
          </p:nvPr>
        </p:nvSpPr>
        <p:spPr>
          <a:xfrm>
            <a:off x="609600" y="1828800"/>
            <a:ext cx="10972800" cy="1066800"/>
          </a:xfrm>
        </p:spPr>
        <p:txBody>
          <a:bodyPr>
            <a:normAutofit lnSpcReduction="10000"/>
          </a:bodyPr>
          <a:lstStyle/>
          <a:p>
            <a:pPr marL="0" indent="0" algn="r">
              <a:buNone/>
            </a:pPr>
            <a:r>
              <a:rPr lang="en-US" altLang="en-US" sz="4000" dirty="0">
                <a:latin typeface="Times New Roman" panose="02020603050405020304" pitchFamily="18" charset="0"/>
                <a:cs typeface="Times New Roman" panose="02020603050405020304" pitchFamily="18" charset="0"/>
              </a:rPr>
              <a:t>“That the </a:t>
            </a:r>
            <a:r>
              <a:rPr lang="en-US" altLang="en-US" sz="4000" b="1" dirty="0">
                <a:latin typeface="Times New Roman" panose="02020603050405020304" pitchFamily="18" charset="0"/>
                <a:cs typeface="Times New Roman" panose="02020603050405020304" pitchFamily="18" charset="0"/>
              </a:rPr>
              <a:t>WORLD </a:t>
            </a:r>
            <a:r>
              <a:rPr lang="en-US" altLang="en-US" sz="4000" dirty="0">
                <a:latin typeface="Times New Roman" panose="02020603050405020304" pitchFamily="18" charset="0"/>
                <a:cs typeface="Times New Roman" panose="02020603050405020304" pitchFamily="18" charset="0"/>
              </a:rPr>
              <a:t>may believe that thou hast sent me.”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665DDBBC-0139-4453-891A-F0E8375A8102}"/>
              </a:ext>
            </a:extLst>
          </p:cNvPr>
          <p:cNvSpPr>
            <a:spLocks noGrp="1" noChangeArrowheads="1"/>
          </p:cNvSpPr>
          <p:nvPr>
            <p:ph type="title"/>
          </p:nvPr>
        </p:nvSpPr>
        <p:spPr>
          <a:xfrm>
            <a:off x="609600" y="381000"/>
            <a:ext cx="10972800" cy="1676400"/>
          </a:xfrm>
        </p:spPr>
        <p:txBody>
          <a:bodyPr>
            <a:normAutofit/>
          </a:bodyPr>
          <a:lstStyle/>
          <a:p>
            <a:pPr algn="ctr"/>
            <a:r>
              <a:rPr lang="en-US" alt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Denominationalism is the single greatest cause of UNBELIEF in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45090"/>
                                        </p:tgtEl>
                                        <p:attrNameLst>
                                          <p:attrName>style.visibility</p:attrName>
                                        </p:attrNameLst>
                                      </p:cBhvr>
                                      <p:to>
                                        <p:strVal val="visible"/>
                                      </p:to>
                                    </p:set>
                                    <p:anim calcmode="lin" valueType="num">
                                      <p:cBhvr>
                                        <p:cTn id="7" dur="1000" fill="hold"/>
                                        <p:tgtEl>
                                          <p:spTgt spid="345090"/>
                                        </p:tgtEl>
                                        <p:attrNameLst>
                                          <p:attrName>ppt_w</p:attrName>
                                        </p:attrNameLst>
                                      </p:cBhvr>
                                      <p:tavLst>
                                        <p:tav tm="0">
                                          <p:val>
                                            <p:fltVal val="0"/>
                                          </p:val>
                                        </p:tav>
                                        <p:tav tm="100000">
                                          <p:val>
                                            <p:strVal val="#ppt_w"/>
                                          </p:val>
                                        </p:tav>
                                      </p:tavLst>
                                    </p:anim>
                                    <p:anim calcmode="lin" valueType="num">
                                      <p:cBhvr>
                                        <p:cTn id="8" dur="1000" fill="hold"/>
                                        <p:tgtEl>
                                          <p:spTgt spid="345090"/>
                                        </p:tgtEl>
                                        <p:attrNameLst>
                                          <p:attrName>ppt_h</p:attrName>
                                        </p:attrNameLst>
                                      </p:cBhvr>
                                      <p:tavLst>
                                        <p:tav tm="0">
                                          <p:val>
                                            <p:fltVal val="0"/>
                                          </p:val>
                                        </p:tav>
                                        <p:tav tm="100000">
                                          <p:val>
                                            <p:strVal val="#ppt_h"/>
                                          </p:val>
                                        </p:tav>
                                      </p:tavLst>
                                    </p:anim>
                                    <p:anim calcmode="lin" valueType="num">
                                      <p:cBhvr>
                                        <p:cTn id="9" dur="1000" fill="hold"/>
                                        <p:tgtEl>
                                          <p:spTgt spid="345090"/>
                                        </p:tgtEl>
                                        <p:attrNameLst>
                                          <p:attrName>style.rotation</p:attrName>
                                        </p:attrNameLst>
                                      </p:cBhvr>
                                      <p:tavLst>
                                        <p:tav tm="0">
                                          <p:val>
                                            <p:fltVal val="90"/>
                                          </p:val>
                                        </p:tav>
                                        <p:tav tm="100000">
                                          <p:val>
                                            <p:fltVal val="0"/>
                                          </p:val>
                                        </p:tav>
                                      </p:tavLst>
                                    </p:anim>
                                    <p:animEffect transition="in" filter="fade">
                                      <p:cBhvr>
                                        <p:cTn id="10" dur="1000"/>
                                        <p:tgtEl>
                                          <p:spTgt spid="345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0"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a:extLst>
              <a:ext uri="{FF2B5EF4-FFF2-40B4-BE49-F238E27FC236}">
                <a16:creationId xmlns:a16="http://schemas.microsoft.com/office/drawing/2014/main" id="{AEC996A6-5782-4B40-A111-9CB6C019CCF2}"/>
              </a:ext>
            </a:extLst>
          </p:cNvPr>
          <p:cNvSpPr>
            <a:spLocks noGrp="1" noChangeArrowheads="1"/>
          </p:cNvSpPr>
          <p:nvPr>
            <p:ph type="title"/>
          </p:nvPr>
        </p:nvSpPr>
        <p:spPr>
          <a:xfrm>
            <a:off x="685800" y="0"/>
            <a:ext cx="10896600" cy="1752600"/>
          </a:xfrm>
        </p:spPr>
        <p:txBody>
          <a:bodyPr/>
          <a:lstStyle/>
          <a:p>
            <a:pPr algn="ctr"/>
            <a:r>
              <a:rPr lang="en-US" altLang="en-US" sz="4800" b="1" dirty="0">
                <a:latin typeface="Times New Roman" panose="02020603050405020304" pitchFamily="18" charset="0"/>
                <a:cs typeface="Times New Roman" panose="02020603050405020304" pitchFamily="18" charset="0"/>
              </a:rPr>
              <a:t>It contradicts Paul’s charge for UNITY  1 Cor 1:10</a:t>
            </a:r>
          </a:p>
        </p:txBody>
      </p:sp>
      <p:sp>
        <p:nvSpPr>
          <p:cNvPr id="346115" name="Rectangle 3">
            <a:extLst>
              <a:ext uri="{FF2B5EF4-FFF2-40B4-BE49-F238E27FC236}">
                <a16:creationId xmlns:a16="http://schemas.microsoft.com/office/drawing/2014/main" id="{A9F123C6-52E5-4638-9B40-540D45FDBABE}"/>
              </a:ext>
            </a:extLst>
          </p:cNvPr>
          <p:cNvSpPr>
            <a:spLocks noGrp="1" noChangeArrowheads="1"/>
          </p:cNvSpPr>
          <p:nvPr>
            <p:ph idx="1"/>
          </p:nvPr>
        </p:nvSpPr>
        <p:spPr>
          <a:xfrm>
            <a:off x="685800" y="1676400"/>
            <a:ext cx="10896600" cy="13716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You </a:t>
            </a:r>
            <a:r>
              <a:rPr lang="en-US" altLang="en-US" sz="4000" b="1" dirty="0">
                <a:latin typeface="Times New Roman" panose="02020603050405020304" pitchFamily="18" charset="0"/>
                <a:cs typeface="Times New Roman" panose="02020603050405020304" pitchFamily="18" charset="0"/>
              </a:rPr>
              <a:t>ALL </a:t>
            </a:r>
            <a:r>
              <a:rPr lang="en-US" altLang="en-US" sz="4000" dirty="0">
                <a:latin typeface="Times New Roman" panose="02020603050405020304" pitchFamily="18" charset="0"/>
                <a:cs typeface="Times New Roman" panose="02020603050405020304" pitchFamily="18" charset="0"/>
              </a:rPr>
              <a:t>speak the </a:t>
            </a:r>
            <a:r>
              <a:rPr lang="en-US" altLang="en-US" sz="4000" b="1" dirty="0">
                <a:latin typeface="Times New Roman" panose="02020603050405020304" pitchFamily="18" charset="0"/>
                <a:cs typeface="Times New Roman" panose="02020603050405020304" pitchFamily="18" charset="0"/>
              </a:rPr>
              <a:t>SAME </a:t>
            </a:r>
            <a:r>
              <a:rPr lang="en-US" altLang="en-US" sz="4000" dirty="0">
                <a:latin typeface="Times New Roman" panose="02020603050405020304" pitchFamily="18" charset="0"/>
                <a:cs typeface="Times New Roman" panose="02020603050405020304" pitchFamily="18" charset="0"/>
              </a:rPr>
              <a:t>thing</a:t>
            </a:r>
          </a:p>
          <a:p>
            <a:pPr marL="0" indent="0" algn="r">
              <a:buNone/>
            </a:pPr>
            <a:r>
              <a:rPr lang="en-US" altLang="en-US" sz="4000" dirty="0">
                <a:latin typeface="Times New Roman" panose="02020603050405020304" pitchFamily="18" charset="0"/>
                <a:cs typeface="Times New Roman" panose="02020603050405020304" pitchFamily="18" charset="0"/>
              </a:rPr>
              <a:t>That there be </a:t>
            </a:r>
            <a:r>
              <a:rPr lang="en-US" altLang="en-US" sz="4000" b="1" dirty="0">
                <a:latin typeface="Times New Roman" panose="02020603050405020304" pitchFamily="18" charset="0"/>
                <a:cs typeface="Times New Roman" panose="02020603050405020304" pitchFamily="18" charset="0"/>
              </a:rPr>
              <a:t>NO DIVISIONS </a:t>
            </a:r>
            <a:r>
              <a:rPr lang="en-US" altLang="en-US" sz="4000" dirty="0">
                <a:latin typeface="Times New Roman" panose="02020603050405020304" pitchFamily="18" charset="0"/>
                <a:cs typeface="Times New Roman" panose="02020603050405020304" pitchFamily="18" charset="0"/>
              </a:rPr>
              <a:t>among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46115">
                                            <p:txEl>
                                              <p:pRg st="0" end="0"/>
                                            </p:txEl>
                                          </p:spTgt>
                                        </p:tgtEl>
                                        <p:attrNameLst>
                                          <p:attrName>style.visibility</p:attrName>
                                        </p:attrNameLst>
                                      </p:cBhvr>
                                      <p:to>
                                        <p:strVal val="visible"/>
                                      </p:to>
                                    </p:set>
                                    <p:animEffect transition="in" filter="randombar(horizontal)">
                                      <p:cBhvr>
                                        <p:cTn id="7" dur="500"/>
                                        <p:tgtEl>
                                          <p:spTgt spid="346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46115">
                                            <p:txEl>
                                              <p:pRg st="1" end="1"/>
                                            </p:txEl>
                                          </p:spTgt>
                                        </p:tgtEl>
                                        <p:attrNameLst>
                                          <p:attrName>style.visibility</p:attrName>
                                        </p:attrNameLst>
                                      </p:cBhvr>
                                      <p:to>
                                        <p:strVal val="visible"/>
                                      </p:to>
                                    </p:set>
                                    <p:animEffect transition="in" filter="randombar(horizontal)">
                                      <p:cBhvr>
                                        <p:cTn id="12" dur="500"/>
                                        <p:tgtEl>
                                          <p:spTgt spid="3461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7378" name="Rectangle 2">
            <a:extLst>
              <a:ext uri="{FF2B5EF4-FFF2-40B4-BE49-F238E27FC236}">
                <a16:creationId xmlns:a16="http://schemas.microsoft.com/office/drawing/2014/main" id="{F507A6A0-42E5-43EB-A762-238AF15AC0BC}"/>
              </a:ext>
            </a:extLst>
          </p:cNvPr>
          <p:cNvSpPr>
            <a:spLocks noGrp="1" noChangeArrowheads="1"/>
          </p:cNvSpPr>
          <p:nvPr>
            <p:ph type="title"/>
          </p:nvPr>
        </p:nvSpPr>
        <p:spPr>
          <a:xfrm>
            <a:off x="609600" y="0"/>
            <a:ext cx="10972800" cy="1752600"/>
          </a:xfrm>
        </p:spPr>
        <p:txBody>
          <a:bodyPr/>
          <a:lstStyle/>
          <a:p>
            <a:pPr algn="ctr"/>
            <a:r>
              <a:rPr lang="en-US" altLang="en-US" sz="4800" b="1" dirty="0">
                <a:latin typeface="Times New Roman" panose="02020603050405020304" pitchFamily="18" charset="0"/>
                <a:cs typeface="Times New Roman" panose="02020603050405020304" pitchFamily="18" charset="0"/>
              </a:rPr>
              <a:t>It contradicts Paul’s charge for UNITY </a:t>
            </a:r>
            <a:br>
              <a:rPr lang="en-US" altLang="en-US" sz="4800" b="1" dirty="0">
                <a:latin typeface="Times New Roman" panose="02020603050405020304" pitchFamily="18" charset="0"/>
                <a:cs typeface="Times New Roman" panose="02020603050405020304" pitchFamily="18" charset="0"/>
              </a:rPr>
            </a:br>
            <a:r>
              <a:rPr lang="en-US" altLang="en-US" sz="4800" b="1" dirty="0">
                <a:latin typeface="Times New Roman" panose="02020603050405020304" pitchFamily="18" charset="0"/>
                <a:cs typeface="Times New Roman" panose="02020603050405020304" pitchFamily="18" charset="0"/>
              </a:rPr>
              <a:t> 1 Cor 1:10</a:t>
            </a:r>
          </a:p>
        </p:txBody>
      </p:sp>
      <p:sp>
        <p:nvSpPr>
          <p:cNvPr id="357379" name="Rectangle 3">
            <a:extLst>
              <a:ext uri="{FF2B5EF4-FFF2-40B4-BE49-F238E27FC236}">
                <a16:creationId xmlns:a16="http://schemas.microsoft.com/office/drawing/2014/main" id="{EB3F669B-C4CE-4B82-B653-96176C4DD3D2}"/>
              </a:ext>
            </a:extLst>
          </p:cNvPr>
          <p:cNvSpPr>
            <a:spLocks noGrp="1" noChangeArrowheads="1"/>
          </p:cNvSpPr>
          <p:nvPr>
            <p:ph idx="1"/>
          </p:nvPr>
        </p:nvSpPr>
        <p:spPr>
          <a:xfrm>
            <a:off x="609600" y="1828800"/>
            <a:ext cx="10972800" cy="1600200"/>
          </a:xfrm>
        </p:spPr>
        <p:txBody>
          <a:bodyPr>
            <a:normAutofit/>
          </a:bodyPr>
          <a:lstStyle/>
          <a:p>
            <a:pPr marL="0" indent="0" algn="r">
              <a:buNone/>
            </a:pPr>
            <a:r>
              <a:rPr lang="en-US" altLang="en-US" sz="4000" b="1" dirty="0">
                <a:latin typeface="Times New Roman" panose="02020603050405020304" pitchFamily="18" charset="0"/>
                <a:cs typeface="Times New Roman" panose="02020603050405020304" pitchFamily="18" charset="0"/>
              </a:rPr>
              <a:t>PERFECTLY</a:t>
            </a:r>
            <a:r>
              <a:rPr lang="en-US" altLang="en-US" sz="4000" dirty="0">
                <a:latin typeface="Times New Roman" panose="02020603050405020304" pitchFamily="18" charset="0"/>
                <a:cs typeface="Times New Roman" panose="02020603050405020304" pitchFamily="18" charset="0"/>
              </a:rPr>
              <a:t> joined </a:t>
            </a:r>
            <a:r>
              <a:rPr lang="en-US" altLang="en-US" sz="4000" b="1" dirty="0">
                <a:latin typeface="Times New Roman" panose="02020603050405020304" pitchFamily="18" charset="0"/>
                <a:cs typeface="Times New Roman" panose="02020603050405020304" pitchFamily="18" charset="0"/>
              </a:rPr>
              <a:t>TOGETHER</a:t>
            </a:r>
            <a:endParaRPr lang="en-US" altLang="en-US" sz="4000" dirty="0">
              <a:latin typeface="Times New Roman" panose="02020603050405020304" pitchFamily="18" charset="0"/>
              <a:cs typeface="Times New Roman" panose="02020603050405020304" pitchFamily="18" charset="0"/>
            </a:endParaRPr>
          </a:p>
          <a:p>
            <a:pPr marL="0" indent="0" algn="r">
              <a:buNone/>
            </a:pPr>
            <a:r>
              <a:rPr lang="en-US" altLang="en-US" sz="4000" b="1" dirty="0">
                <a:latin typeface="Times New Roman" panose="02020603050405020304" pitchFamily="18" charset="0"/>
                <a:cs typeface="Times New Roman" panose="02020603050405020304" pitchFamily="18" charset="0"/>
              </a:rPr>
              <a:t>SAME MIND</a:t>
            </a:r>
            <a:r>
              <a:rPr lang="en-US" altLang="en-US" sz="4000" dirty="0">
                <a:latin typeface="Times New Roman" panose="02020603050405020304" pitchFamily="18" charset="0"/>
                <a:cs typeface="Times New Roman" panose="02020603050405020304" pitchFamily="18" charset="0"/>
              </a:rPr>
              <a:t> and </a:t>
            </a:r>
            <a:r>
              <a:rPr lang="en-US" altLang="en-US" sz="4000" b="1" dirty="0">
                <a:latin typeface="Times New Roman" panose="02020603050405020304" pitchFamily="18" charset="0"/>
                <a:cs typeface="Times New Roman" panose="02020603050405020304" pitchFamily="18" charset="0"/>
              </a:rPr>
              <a:t>JUDGMENT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animEffect transition="in" filter="randombar(horizontal)">
                                      <p:cBhvr>
                                        <p:cTn id="7" dur="500"/>
                                        <p:tgtEl>
                                          <p:spTgt spid="357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57379">
                                            <p:txEl>
                                              <p:pRg st="1" end="1"/>
                                            </p:txEl>
                                          </p:spTgt>
                                        </p:tgtEl>
                                        <p:attrNameLst>
                                          <p:attrName>style.visibility</p:attrName>
                                        </p:attrNameLst>
                                      </p:cBhvr>
                                      <p:to>
                                        <p:strVal val="visible"/>
                                      </p:to>
                                    </p:set>
                                    <p:animEffect transition="in" filter="randombar(horizontal)">
                                      <p:cBhvr>
                                        <p:cTn id="12" dur="500"/>
                                        <p:tgtEl>
                                          <p:spTgt spid="3573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id="{AF32F2B5-7791-4AAC-9492-5B74904AEAA5}"/>
              </a:ext>
            </a:extLst>
          </p:cNvPr>
          <p:cNvSpPr>
            <a:spLocks noGrp="1" noChangeArrowheads="1"/>
          </p:cNvSpPr>
          <p:nvPr>
            <p:ph type="title"/>
          </p:nvPr>
        </p:nvSpPr>
        <p:spPr>
          <a:xfrm>
            <a:off x="609600" y="609600"/>
            <a:ext cx="10972800" cy="1371600"/>
          </a:xfrm>
        </p:spPr>
        <p:txBody>
          <a:bodyPr>
            <a:normAutofit fontScale="90000"/>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Denominationalism seeks to DIVIDE men based upon the doctrines of 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52258"/>
                                        </p:tgtEl>
                                        <p:attrNameLst>
                                          <p:attrName>style.visibility</p:attrName>
                                        </p:attrNameLst>
                                      </p:cBhvr>
                                      <p:to>
                                        <p:strVal val="visible"/>
                                      </p:to>
                                    </p:set>
                                    <p:animEffect transition="in" filter="barn(outVertical)">
                                      <p:cBhvr>
                                        <p:cTn id="7" dur="500"/>
                                        <p:tgtEl>
                                          <p:spTgt spid="352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8"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3282" name="Rectangle 2">
            <a:extLst>
              <a:ext uri="{FF2B5EF4-FFF2-40B4-BE49-F238E27FC236}">
                <a16:creationId xmlns:a16="http://schemas.microsoft.com/office/drawing/2014/main" id="{1248A0F9-807E-4A4E-904B-2D5C41A9FC66}"/>
              </a:ext>
            </a:extLst>
          </p:cNvPr>
          <p:cNvSpPr>
            <a:spLocks noGrp="1" noChangeArrowheads="1"/>
          </p:cNvSpPr>
          <p:nvPr>
            <p:ph type="title"/>
          </p:nvPr>
        </p:nvSpPr>
        <p:spPr>
          <a:xfrm>
            <a:off x="533400" y="762000"/>
            <a:ext cx="11049000" cy="1752600"/>
          </a:xfrm>
        </p:spPr>
        <p:txBody>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The BIBLE commands all men to be UNITED according the word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3282"/>
                                        </p:tgtEl>
                                        <p:attrNameLst>
                                          <p:attrName>style.visibility</p:attrName>
                                        </p:attrNameLst>
                                      </p:cBhvr>
                                      <p:to>
                                        <p:strVal val="visible"/>
                                      </p:to>
                                    </p:set>
                                    <p:animEffect transition="in" filter="fade">
                                      <p:cBhvr>
                                        <p:cTn id="7" dur="1000"/>
                                        <p:tgtEl>
                                          <p:spTgt spid="353282"/>
                                        </p:tgtEl>
                                      </p:cBhvr>
                                    </p:animEffect>
                                    <p:anim calcmode="lin" valueType="num">
                                      <p:cBhvr>
                                        <p:cTn id="8" dur="1000" fill="hold"/>
                                        <p:tgtEl>
                                          <p:spTgt spid="353282"/>
                                        </p:tgtEl>
                                        <p:attrNameLst>
                                          <p:attrName>ppt_x</p:attrName>
                                        </p:attrNameLst>
                                      </p:cBhvr>
                                      <p:tavLst>
                                        <p:tav tm="0">
                                          <p:val>
                                            <p:strVal val="#ppt_x"/>
                                          </p:val>
                                        </p:tav>
                                        <p:tav tm="100000">
                                          <p:val>
                                            <p:strVal val="#ppt_x"/>
                                          </p:val>
                                        </p:tav>
                                      </p:tavLst>
                                    </p:anim>
                                    <p:anim calcmode="lin" valueType="num">
                                      <p:cBhvr>
                                        <p:cTn id="9" dur="1000" fill="hold"/>
                                        <p:tgtEl>
                                          <p:spTgt spid="3532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2"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id="{CC9FBC63-A05A-4EDB-B84F-819367B5DC91}"/>
              </a:ext>
            </a:extLst>
          </p:cNvPr>
          <p:cNvSpPr>
            <a:spLocks noGrp="1" noChangeArrowheads="1"/>
          </p:cNvSpPr>
          <p:nvPr>
            <p:ph type="title"/>
          </p:nvPr>
        </p:nvSpPr>
        <p:spPr>
          <a:xfrm>
            <a:off x="609600" y="685800"/>
            <a:ext cx="10896600" cy="1752600"/>
          </a:xfrm>
        </p:spPr>
        <p:txBody>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All can be united with one another when they are united in Christ.</a:t>
            </a:r>
          </a:p>
        </p:txBody>
      </p:sp>
      <p:sp>
        <p:nvSpPr>
          <p:cNvPr id="354307" name="Rectangle 3">
            <a:extLst>
              <a:ext uri="{FF2B5EF4-FFF2-40B4-BE49-F238E27FC236}">
                <a16:creationId xmlns:a16="http://schemas.microsoft.com/office/drawing/2014/main" id="{0243870B-ED9B-4E33-89E5-EAE7A5BCD1F9}"/>
              </a:ext>
            </a:extLst>
          </p:cNvPr>
          <p:cNvSpPr>
            <a:spLocks noGrp="1" noChangeArrowheads="1"/>
          </p:cNvSpPr>
          <p:nvPr>
            <p:ph idx="1"/>
          </p:nvPr>
        </p:nvSpPr>
        <p:spPr>
          <a:xfrm>
            <a:off x="609600" y="2438400"/>
            <a:ext cx="10972800" cy="1600200"/>
          </a:xfrm>
        </p:spPr>
        <p:txBody>
          <a:bodyPr/>
          <a:lstStyle/>
          <a:p>
            <a:pPr marL="0" indent="0" algn="r">
              <a:buNone/>
            </a:pPr>
            <a:r>
              <a:rPr lang="en-US" altLang="en-US" sz="4800" b="1" dirty="0"/>
              <a:t>Galatians 3:27</a:t>
            </a:r>
          </a:p>
          <a:p>
            <a:pPr marL="0" indent="0" algn="r">
              <a:buNone/>
            </a:pPr>
            <a:r>
              <a:rPr lang="en-US" altLang="en-US" sz="4800" b="1" dirty="0"/>
              <a:t>Romans 6:3-5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54307">
                                            <p:txEl>
                                              <p:pRg st="0" end="0"/>
                                            </p:txEl>
                                          </p:spTgt>
                                        </p:tgtEl>
                                        <p:attrNameLst>
                                          <p:attrName>style.visibility</p:attrName>
                                        </p:attrNameLst>
                                      </p:cBhvr>
                                      <p:to>
                                        <p:strVal val="visible"/>
                                      </p:to>
                                    </p:set>
                                    <p:anim calcmode="lin" valueType="num">
                                      <p:cBhvr additive="base">
                                        <p:cTn id="7" dur="500" fill="hold"/>
                                        <p:tgtEl>
                                          <p:spTgt spid="354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4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54307">
                                            <p:txEl>
                                              <p:pRg st="1" end="1"/>
                                            </p:txEl>
                                          </p:spTgt>
                                        </p:tgtEl>
                                        <p:attrNameLst>
                                          <p:attrName>style.visibility</p:attrName>
                                        </p:attrNameLst>
                                      </p:cBhvr>
                                      <p:to>
                                        <p:strVal val="visible"/>
                                      </p:to>
                                    </p:set>
                                    <p:anim calcmode="lin" valueType="num">
                                      <p:cBhvr additive="base">
                                        <p:cTn id="13" dur="500" fill="hold"/>
                                        <p:tgtEl>
                                          <p:spTgt spid="3543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43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2498" name="Rectangle 2">
            <a:extLst>
              <a:ext uri="{FF2B5EF4-FFF2-40B4-BE49-F238E27FC236}">
                <a16:creationId xmlns:a16="http://schemas.microsoft.com/office/drawing/2014/main" id="{21E8CEA8-E66A-4BB2-B22B-3D0B5C763E95}"/>
              </a:ext>
            </a:extLst>
          </p:cNvPr>
          <p:cNvSpPr>
            <a:spLocks noGrp="1" noChangeArrowheads="1"/>
          </p:cNvSpPr>
          <p:nvPr>
            <p:ph type="title"/>
          </p:nvPr>
        </p:nvSpPr>
        <p:spPr>
          <a:xfrm>
            <a:off x="609600" y="685800"/>
            <a:ext cx="10972800" cy="914400"/>
          </a:xfrm>
        </p:spPr>
        <p:txBody>
          <a:bodyPr>
            <a:noAutofit/>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Is the church of Christ a denomination?</a:t>
            </a:r>
          </a:p>
        </p:txBody>
      </p:sp>
      <p:sp>
        <p:nvSpPr>
          <p:cNvPr id="362499" name="Rectangle 3">
            <a:extLst>
              <a:ext uri="{FF2B5EF4-FFF2-40B4-BE49-F238E27FC236}">
                <a16:creationId xmlns:a16="http://schemas.microsoft.com/office/drawing/2014/main" id="{960C117C-74C8-43BF-97B4-43E34A3799FD}"/>
              </a:ext>
            </a:extLst>
          </p:cNvPr>
          <p:cNvSpPr>
            <a:spLocks noGrp="1" noChangeArrowheads="1"/>
          </p:cNvSpPr>
          <p:nvPr>
            <p:ph idx="1"/>
          </p:nvPr>
        </p:nvSpPr>
        <p:spPr>
          <a:xfrm>
            <a:off x="609600" y="1600200"/>
            <a:ext cx="11049000" cy="17526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A denomination is a religious body </a:t>
            </a:r>
            <a:r>
              <a:rPr lang="en-US" altLang="en-US" sz="4000" b="1" dirty="0">
                <a:latin typeface="Times New Roman" panose="02020603050405020304" pitchFamily="18" charset="0"/>
                <a:cs typeface="Times New Roman" panose="02020603050405020304" pitchFamily="18" charset="0"/>
              </a:rPr>
              <a:t>LARGER</a:t>
            </a:r>
            <a:r>
              <a:rPr lang="en-US" altLang="en-US" sz="4000" dirty="0">
                <a:latin typeface="Times New Roman" panose="02020603050405020304" pitchFamily="18" charset="0"/>
                <a:cs typeface="Times New Roman" panose="02020603050405020304" pitchFamily="18" charset="0"/>
              </a:rPr>
              <a:t> than the local congregation, and </a:t>
            </a:r>
            <a:r>
              <a:rPr lang="en-US" altLang="en-US" sz="4000" b="1" dirty="0">
                <a:latin typeface="Times New Roman" panose="02020603050405020304" pitchFamily="18" charset="0"/>
                <a:cs typeface="Times New Roman" panose="02020603050405020304" pitchFamily="18" charset="0"/>
              </a:rPr>
              <a:t>SMALLER</a:t>
            </a:r>
            <a:r>
              <a:rPr lang="en-US" altLang="en-US" sz="4000" dirty="0">
                <a:latin typeface="Times New Roman" panose="02020603050405020304" pitchFamily="18" charset="0"/>
                <a:cs typeface="Times New Roman" panose="02020603050405020304" pitchFamily="18" charset="0"/>
              </a:rPr>
              <a:t> than the universal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2499">
                                            <p:txEl>
                                              <p:pRg st="0" end="0"/>
                                            </p:txEl>
                                          </p:spTgt>
                                        </p:tgtEl>
                                        <p:attrNameLst>
                                          <p:attrName>style.visibility</p:attrName>
                                        </p:attrNameLst>
                                      </p:cBhvr>
                                      <p:to>
                                        <p:strVal val="visible"/>
                                      </p:to>
                                    </p:set>
                                    <p:animEffect transition="in" filter="barn(inVertical)">
                                      <p:cBhvr>
                                        <p:cTn id="7" dur="500"/>
                                        <p:tgtEl>
                                          <p:spTgt spid="362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9"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5330" name="Rectangle 2">
            <a:extLst>
              <a:ext uri="{FF2B5EF4-FFF2-40B4-BE49-F238E27FC236}">
                <a16:creationId xmlns:a16="http://schemas.microsoft.com/office/drawing/2014/main" id="{3D68C7CF-5B39-4BBD-81E4-9BB4E0119FB5}"/>
              </a:ext>
            </a:extLst>
          </p:cNvPr>
          <p:cNvSpPr>
            <a:spLocks noGrp="1" noChangeArrowheads="1"/>
          </p:cNvSpPr>
          <p:nvPr>
            <p:ph type="title"/>
          </p:nvPr>
        </p:nvSpPr>
        <p:spPr>
          <a:xfrm>
            <a:off x="609600" y="685800"/>
            <a:ext cx="11125200" cy="1447800"/>
          </a:xfrm>
        </p:spPr>
        <p:txBody>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We are united with Christ when we are BAPTIZED in obedience to the gospel</a:t>
            </a:r>
            <a:r>
              <a:rPr lang="en-US" altLang="en-US" sz="4800" b="0" dirty="0">
                <a:solidFill>
                  <a:schemeClr val="tx1"/>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55330"/>
                                        </p:tgtEl>
                                        <p:attrNameLst>
                                          <p:attrName>style.visibility</p:attrName>
                                        </p:attrNameLst>
                                      </p:cBhvr>
                                      <p:to>
                                        <p:strVal val="visible"/>
                                      </p:to>
                                    </p:set>
                                    <p:animEffect transition="in" filter="barn(outVertical)">
                                      <p:cBhvr>
                                        <p:cTn id="7" dur="500"/>
                                        <p:tgtEl>
                                          <p:spTgt spid="355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0"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id="{39193A8D-DC6B-48D2-9EA7-C29CB51AE572}"/>
              </a:ext>
            </a:extLst>
          </p:cNvPr>
          <p:cNvSpPr>
            <a:spLocks noGrp="1" noChangeArrowheads="1"/>
          </p:cNvSpPr>
          <p:nvPr>
            <p:ph type="title"/>
          </p:nvPr>
        </p:nvSpPr>
        <p:spPr>
          <a:xfrm>
            <a:off x="609600" y="0"/>
            <a:ext cx="11049000" cy="1905000"/>
          </a:xfrm>
        </p:spPr>
        <p:txBody>
          <a:bodyPr>
            <a:normAutofit/>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The call of the gospel is a call to UNITY</a:t>
            </a:r>
          </a:p>
        </p:txBody>
      </p:sp>
      <p:sp>
        <p:nvSpPr>
          <p:cNvPr id="356355" name="Rectangle 3">
            <a:extLst>
              <a:ext uri="{FF2B5EF4-FFF2-40B4-BE49-F238E27FC236}">
                <a16:creationId xmlns:a16="http://schemas.microsoft.com/office/drawing/2014/main" id="{CF818194-4266-477D-BDF5-9C7C12B29AD1}"/>
              </a:ext>
            </a:extLst>
          </p:cNvPr>
          <p:cNvSpPr>
            <a:spLocks noGrp="1" noChangeArrowheads="1"/>
          </p:cNvSpPr>
          <p:nvPr>
            <p:ph idx="1"/>
          </p:nvPr>
        </p:nvSpPr>
        <p:spPr>
          <a:xfrm>
            <a:off x="609600" y="1828800"/>
            <a:ext cx="11049000" cy="3581400"/>
          </a:xfrm>
        </p:spPr>
        <p:txBody>
          <a:bodyPr>
            <a:normAutofit/>
          </a:bodyPr>
          <a:lstStyle/>
          <a:p>
            <a:pPr marL="0" indent="0" algn="r">
              <a:buNone/>
            </a:pPr>
            <a:r>
              <a:rPr lang="en-US" altLang="en-US"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 you need to answer that call today?</a:t>
            </a:r>
          </a:p>
        </p:txBody>
      </p:sp>
      <p:graphicFrame>
        <p:nvGraphicFramePr>
          <p:cNvPr id="2" name="Table 1">
            <a:extLst>
              <a:ext uri="{FF2B5EF4-FFF2-40B4-BE49-F238E27FC236}">
                <a16:creationId xmlns:a16="http://schemas.microsoft.com/office/drawing/2014/main" id="{3EE4D5FA-71CC-4809-AFDB-3916B9B63CEC}"/>
              </a:ext>
            </a:extLst>
          </p:cNvPr>
          <p:cNvGraphicFramePr>
            <a:graphicFrameLocks noGrp="1"/>
          </p:cNvGraphicFramePr>
          <p:nvPr>
            <p:extLst>
              <p:ext uri="{D42A27DB-BD31-4B8C-83A1-F6EECF244321}">
                <p14:modId xmlns:p14="http://schemas.microsoft.com/office/powerpoint/2010/main" val="1709895153"/>
              </p:ext>
            </p:extLst>
          </p:nvPr>
        </p:nvGraphicFramePr>
        <p:xfrm>
          <a:off x="1" y="5273715"/>
          <a:ext cx="12191999" cy="1584285"/>
        </p:xfrm>
        <a:graphic>
          <a:graphicData uri="http://schemas.openxmlformats.org/drawingml/2006/table">
            <a:tbl>
              <a:tblPr firstRow="1" bandRow="1">
                <a:tableStyleId>{00A15C55-8517-42AA-B614-E9B94910E393}</a:tableStyleId>
              </a:tblPr>
              <a:tblGrid>
                <a:gridCol w="2974109">
                  <a:extLst>
                    <a:ext uri="{9D8B030D-6E8A-4147-A177-3AD203B41FA5}">
                      <a16:colId xmlns:a16="http://schemas.microsoft.com/office/drawing/2014/main" val="1795794809"/>
                    </a:ext>
                  </a:extLst>
                </a:gridCol>
                <a:gridCol w="1394691">
                  <a:extLst>
                    <a:ext uri="{9D8B030D-6E8A-4147-A177-3AD203B41FA5}">
                      <a16:colId xmlns:a16="http://schemas.microsoft.com/office/drawing/2014/main" val="1761737701"/>
                    </a:ext>
                  </a:extLst>
                </a:gridCol>
                <a:gridCol w="7823199">
                  <a:extLst>
                    <a:ext uri="{9D8B030D-6E8A-4147-A177-3AD203B41FA5}">
                      <a16:colId xmlns:a16="http://schemas.microsoft.com/office/drawing/2014/main" val="1517459739"/>
                    </a:ext>
                  </a:extLst>
                </a:gridCol>
              </a:tblGrid>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Invitation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316</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Jesus, I Come</a:t>
                      </a:r>
                    </a:p>
                  </a:txBody>
                  <a:tcPr>
                    <a:cell3D prstMaterial="dkEdge">
                      <a:bevel prst="artDeco"/>
                      <a:lightRig rig="flood" dir="t"/>
                    </a:cell3D>
                  </a:tcPr>
                </a:tc>
                <a:extLst>
                  <a:ext uri="{0D108BD9-81ED-4DB2-BD59-A6C34878D82A}">
                    <a16:rowId xmlns:a16="http://schemas.microsoft.com/office/drawing/2014/main" val="3233579154"/>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550</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Won’t it be Wonderful There</a:t>
                      </a:r>
                    </a:p>
                  </a:txBody>
                  <a:tcPr>
                    <a:cell3D prstMaterial="dkEdge">
                      <a:bevel prst="artDeco"/>
                      <a:lightRig rig="flood" dir="t"/>
                    </a:cell3D>
                  </a:tcPr>
                </a:tc>
                <a:extLst>
                  <a:ext uri="{0D108BD9-81ED-4DB2-BD59-A6C34878D82A}">
                    <a16:rowId xmlns:a16="http://schemas.microsoft.com/office/drawing/2014/main" val="817038870"/>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4237622587"/>
                  </a:ext>
                </a:extLst>
              </a:tr>
            </a:tbl>
          </a:graphicData>
        </a:graphic>
      </p:graphicFrame>
      <p:sp>
        <p:nvSpPr>
          <p:cNvPr id="3" name="TextBox 2">
            <a:extLst>
              <a:ext uri="{FF2B5EF4-FFF2-40B4-BE49-F238E27FC236}">
                <a16:creationId xmlns:a16="http://schemas.microsoft.com/office/drawing/2014/main" id="{6033BD33-936D-4878-A7B7-4F95E4BAE003}"/>
              </a:ext>
            </a:extLst>
          </p:cNvPr>
          <p:cNvSpPr txBox="1"/>
          <p:nvPr/>
        </p:nvSpPr>
        <p:spPr>
          <a:xfrm>
            <a:off x="2286000" y="3014009"/>
            <a:ext cx="7525137" cy="1938992"/>
          </a:xfrm>
          <a:prstGeom prst="rect">
            <a:avLst/>
          </a:prstGeom>
          <a:noFill/>
        </p:spPr>
        <p:txBody>
          <a:bodyPr wrap="none" rtlCol="0">
            <a:spAutoFit/>
          </a:bodyPr>
          <a:lstStyle/>
          <a:p>
            <a:pPr marL="571500" indent="-571500">
              <a:buFont typeface="Wingdings" panose="05000000000000000000" pitchFamily="2" charset="2"/>
              <a:buChar char="Ø"/>
            </a:pPr>
            <a:r>
              <a:rPr lang="en-US" sz="4000" dirty="0">
                <a:latin typeface="Times New Roman" panose="02020603050405020304" pitchFamily="18" charset="0"/>
              </a:rPr>
              <a:t>Repent of Sins </a:t>
            </a:r>
          </a:p>
          <a:p>
            <a:pPr marL="571500" indent="-571500">
              <a:buFont typeface="Wingdings" panose="05000000000000000000" pitchFamily="2" charset="2"/>
              <a:buChar char="Ø"/>
            </a:pPr>
            <a:r>
              <a:rPr lang="en-US" sz="4000" dirty="0">
                <a:latin typeface="Times New Roman" panose="02020603050405020304" pitchFamily="18" charset="0"/>
              </a:rPr>
              <a:t>Confess Jesus </a:t>
            </a:r>
          </a:p>
          <a:p>
            <a:pPr marL="571500" indent="-571500">
              <a:buFont typeface="Wingdings" panose="05000000000000000000" pitchFamily="2" charset="2"/>
              <a:buChar char="Ø"/>
            </a:pPr>
            <a:r>
              <a:rPr lang="en-US" sz="4000" dirty="0">
                <a:latin typeface="Times New Roman" panose="02020603050405020304" pitchFamily="18" charset="0"/>
              </a:rPr>
              <a:t>Baptized for Forgiveness of sins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6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fltVal val="0"/>
                                          </p:val>
                                        </p:tav>
                                        <p:tav tm="100000">
                                          <p:val>
                                            <p:strVal val="#ppt_w"/>
                                          </p:val>
                                        </p:tav>
                                      </p:tavLst>
                                    </p:anim>
                                    <p:anim calcmode="lin" valueType="num">
                                      <p:cBhvr>
                                        <p:cTn id="24" dur="1000" fill="hold"/>
                                        <p:tgtEl>
                                          <p:spTgt spid="2"/>
                                        </p:tgtEl>
                                        <p:attrNameLst>
                                          <p:attrName>ppt_h</p:attrName>
                                        </p:attrNameLst>
                                      </p:cBhvr>
                                      <p:tavLst>
                                        <p:tav tm="0">
                                          <p:val>
                                            <p:fltVal val="0"/>
                                          </p:val>
                                        </p:tav>
                                        <p:tav tm="100000">
                                          <p:val>
                                            <p:strVal val="#ppt_h"/>
                                          </p:val>
                                        </p:tav>
                                      </p:tavLst>
                                    </p:anim>
                                    <p:anim calcmode="lin" valueType="num">
                                      <p:cBhvr>
                                        <p:cTn id="25" dur="1000" fill="hold"/>
                                        <p:tgtEl>
                                          <p:spTgt spid="2"/>
                                        </p:tgtEl>
                                        <p:attrNameLst>
                                          <p:attrName>style.rotation</p:attrName>
                                        </p:attrNameLst>
                                      </p:cBhvr>
                                      <p:tavLst>
                                        <p:tav tm="0">
                                          <p:val>
                                            <p:fltVal val="90"/>
                                          </p:val>
                                        </p:tav>
                                        <p:tav tm="100000">
                                          <p:val>
                                            <p:fltVal val="0"/>
                                          </p:val>
                                        </p:tav>
                                      </p:tavLst>
                                    </p:anim>
                                    <p:animEffect transition="in" filter="fade">
                                      <p:cBhvr>
                                        <p:cTn id="2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277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a:extLst>
              <a:ext uri="{FF2B5EF4-FFF2-40B4-BE49-F238E27FC236}">
                <a16:creationId xmlns:a16="http://schemas.microsoft.com/office/drawing/2014/main" id="{79958F62-45A4-4080-B169-B99BEEB6BFDD}"/>
              </a:ext>
            </a:extLst>
          </p:cNvPr>
          <p:cNvSpPr>
            <a:spLocks noGrp="1" noChangeArrowheads="1"/>
          </p:cNvSpPr>
          <p:nvPr>
            <p:ph type="ctrTitle"/>
          </p:nvPr>
        </p:nvSpPr>
        <p:spPr>
          <a:xfrm>
            <a:off x="381000" y="1600200"/>
            <a:ext cx="11582400" cy="1752600"/>
          </a:xfrm>
        </p:spPr>
        <p:txBody>
          <a:bodyPr>
            <a:normAutofit/>
          </a:bodyPr>
          <a:lstStyle/>
          <a:p>
            <a:pPr algn="r"/>
            <a:r>
              <a:rPr lang="en-US" altLang="en-US" sz="4000" b="0" dirty="0">
                <a:latin typeface="Times New Roman" panose="02020603050405020304" pitchFamily="18" charset="0"/>
                <a:cs typeface="Times New Roman" panose="02020603050405020304" pitchFamily="18" charset="0"/>
              </a:rPr>
              <a:t>Denominations are held together by a man-made creed, book of discipline, church manual, catechism, or convention.</a:t>
            </a:r>
          </a:p>
        </p:txBody>
      </p:sp>
      <p:sp>
        <p:nvSpPr>
          <p:cNvPr id="321539" name="Rectangle 3">
            <a:extLst>
              <a:ext uri="{FF2B5EF4-FFF2-40B4-BE49-F238E27FC236}">
                <a16:creationId xmlns:a16="http://schemas.microsoft.com/office/drawing/2014/main" id="{EEAEF649-E220-4F23-9F7C-BAAE287EFA49}"/>
              </a:ext>
            </a:extLst>
          </p:cNvPr>
          <p:cNvSpPr>
            <a:spLocks noGrp="1" noChangeArrowheads="1"/>
          </p:cNvSpPr>
          <p:nvPr>
            <p:ph type="subTitle" idx="1"/>
          </p:nvPr>
        </p:nvSpPr>
        <p:spPr>
          <a:xfrm>
            <a:off x="609600" y="685800"/>
            <a:ext cx="10972800" cy="914400"/>
          </a:xfrm>
        </p:spPr>
        <p:txBody>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Is the church of Christ a denomination?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1538"/>
                                        </p:tgtEl>
                                        <p:attrNameLst>
                                          <p:attrName>style.visibility</p:attrName>
                                        </p:attrNameLst>
                                      </p:cBhvr>
                                      <p:to>
                                        <p:strVal val="visible"/>
                                      </p:to>
                                    </p:set>
                                    <p:animEffect transition="in" filter="barn(inVertical)">
                                      <p:cBhvr>
                                        <p:cTn id="7" dur="500"/>
                                        <p:tgtEl>
                                          <p:spTgt spid="321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313E32A0-5FA2-4F21-907C-C38395FC0CFE}"/>
              </a:ext>
            </a:extLst>
          </p:cNvPr>
          <p:cNvSpPr>
            <a:spLocks noGrp="1" noChangeArrowheads="1"/>
          </p:cNvSpPr>
          <p:nvPr>
            <p:ph type="ctrTitle"/>
          </p:nvPr>
        </p:nvSpPr>
        <p:spPr>
          <a:xfrm>
            <a:off x="685800" y="1524000"/>
            <a:ext cx="10896600" cy="1295400"/>
          </a:xfrm>
        </p:spPr>
        <p:txBody>
          <a:bodyPr>
            <a:normAutofit/>
          </a:bodyPr>
          <a:lstStyle/>
          <a:p>
            <a:pPr algn="r"/>
            <a:r>
              <a:rPr lang="en-US" altLang="en-US" sz="4000" b="0" dirty="0">
                <a:latin typeface="Times New Roman" panose="02020603050405020304" pitchFamily="18" charset="0"/>
                <a:cs typeface="Times New Roman" panose="02020603050405020304" pitchFamily="18" charset="0"/>
              </a:rPr>
              <a:t>Division existed among the </a:t>
            </a:r>
            <a:r>
              <a:rPr lang="en-US" altLang="en-US" sz="4000" b="1" dirty="0">
                <a:latin typeface="Times New Roman" panose="02020603050405020304" pitchFamily="18" charset="0"/>
                <a:cs typeface="Times New Roman" panose="02020603050405020304" pitchFamily="18" charset="0"/>
              </a:rPr>
              <a:t>1</a:t>
            </a:r>
            <a:r>
              <a:rPr lang="en-US" altLang="en-US" sz="4000" b="1" baseline="30000" dirty="0">
                <a:latin typeface="Times New Roman" panose="02020603050405020304" pitchFamily="18" charset="0"/>
                <a:cs typeface="Times New Roman" panose="02020603050405020304" pitchFamily="18" charset="0"/>
              </a:rPr>
              <a:t>st</a:t>
            </a:r>
            <a:r>
              <a:rPr lang="en-US" altLang="en-US" sz="4000" b="0" dirty="0">
                <a:latin typeface="Times New Roman" panose="02020603050405020304" pitchFamily="18" charset="0"/>
                <a:cs typeface="Times New Roman" panose="02020603050405020304" pitchFamily="18" charset="0"/>
              </a:rPr>
              <a:t>  century church</a:t>
            </a:r>
            <a:br>
              <a:rPr lang="en-US" altLang="en-US" sz="4000" b="0" dirty="0">
                <a:latin typeface="Times New Roman" panose="02020603050405020304" pitchFamily="18" charset="0"/>
                <a:cs typeface="Times New Roman" panose="02020603050405020304" pitchFamily="18" charset="0"/>
              </a:rPr>
            </a:br>
            <a:r>
              <a:rPr lang="en-US" altLang="en-US" sz="4000" b="1" dirty="0">
                <a:latin typeface="Times New Roman" panose="02020603050405020304" pitchFamily="18" charset="0"/>
                <a:cs typeface="Times New Roman" panose="02020603050405020304" pitchFamily="18" charset="0"/>
              </a:rPr>
              <a:t>Acts 20:28-31; 2 Tim 2:15-18; Rom 16:17-18</a:t>
            </a:r>
          </a:p>
        </p:txBody>
      </p:sp>
      <p:sp>
        <p:nvSpPr>
          <p:cNvPr id="322563" name="Rectangle 3">
            <a:extLst>
              <a:ext uri="{FF2B5EF4-FFF2-40B4-BE49-F238E27FC236}">
                <a16:creationId xmlns:a16="http://schemas.microsoft.com/office/drawing/2014/main" id="{56F8B6CC-FA78-4201-B229-1EB4B5275E14}"/>
              </a:ext>
            </a:extLst>
          </p:cNvPr>
          <p:cNvSpPr>
            <a:spLocks noGrp="1" noChangeArrowheads="1"/>
          </p:cNvSpPr>
          <p:nvPr>
            <p:ph type="subTitle" idx="1"/>
          </p:nvPr>
        </p:nvSpPr>
        <p:spPr>
          <a:xfrm>
            <a:off x="685800" y="762000"/>
            <a:ext cx="10896600" cy="762000"/>
          </a:xfrm>
        </p:spPr>
        <p:txBody>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Is the church of Christ a denomination?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2562"/>
                                        </p:tgtEl>
                                        <p:attrNameLst>
                                          <p:attrName>style.visibility</p:attrName>
                                        </p:attrNameLst>
                                      </p:cBhvr>
                                      <p:to>
                                        <p:strVal val="visible"/>
                                      </p:to>
                                    </p:set>
                                    <p:animEffect transition="in" filter="barn(inVertical)">
                                      <p:cBhvr>
                                        <p:cTn id="7" dur="500"/>
                                        <p:tgtEl>
                                          <p:spTgt spid="322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6" name="Rectangle 2">
            <a:extLst>
              <a:ext uri="{FF2B5EF4-FFF2-40B4-BE49-F238E27FC236}">
                <a16:creationId xmlns:a16="http://schemas.microsoft.com/office/drawing/2014/main" id="{C547A051-045D-46EB-9AF6-278616DB58CB}"/>
              </a:ext>
            </a:extLst>
          </p:cNvPr>
          <p:cNvSpPr>
            <a:spLocks noGrp="1" noChangeArrowheads="1"/>
          </p:cNvSpPr>
          <p:nvPr>
            <p:ph type="ctrTitle"/>
          </p:nvPr>
        </p:nvSpPr>
        <p:spPr>
          <a:xfrm>
            <a:off x="609600" y="1600200"/>
            <a:ext cx="10972800" cy="1219200"/>
          </a:xfrm>
        </p:spPr>
        <p:txBody>
          <a:bodyPr>
            <a:normAutofit/>
          </a:bodyPr>
          <a:lstStyle/>
          <a:p>
            <a:pPr algn="r"/>
            <a:r>
              <a:rPr lang="en-US" altLang="en-US" sz="4000" b="0" dirty="0">
                <a:latin typeface="Times New Roman" panose="02020603050405020304" pitchFamily="18" charset="0"/>
                <a:cs typeface="Times New Roman" panose="02020603050405020304" pitchFamily="18" charset="0"/>
              </a:rPr>
              <a:t>Denominationalism did not come into existence until </a:t>
            </a:r>
            <a:r>
              <a:rPr lang="en-US" altLang="en-US" sz="4000" b="1" dirty="0">
                <a:latin typeface="Times New Roman" panose="02020603050405020304" pitchFamily="18" charset="0"/>
                <a:cs typeface="Times New Roman" panose="02020603050405020304" pitchFamily="18" charset="0"/>
              </a:rPr>
              <a:t>1500</a:t>
            </a:r>
            <a:r>
              <a:rPr lang="en-US" altLang="en-US" sz="4000" dirty="0">
                <a:latin typeface="Times New Roman" panose="02020603050405020304" pitchFamily="18" charset="0"/>
                <a:cs typeface="Times New Roman" panose="02020603050405020304" pitchFamily="18" charset="0"/>
              </a:rPr>
              <a:t> </a:t>
            </a:r>
            <a:r>
              <a:rPr lang="en-US" altLang="en-US" sz="4000" b="0" dirty="0">
                <a:latin typeface="Times New Roman" panose="02020603050405020304" pitchFamily="18" charset="0"/>
                <a:cs typeface="Times New Roman" panose="02020603050405020304" pitchFamily="18" charset="0"/>
              </a:rPr>
              <a:t>years after the establishment of the church.</a:t>
            </a:r>
          </a:p>
        </p:txBody>
      </p:sp>
      <p:sp>
        <p:nvSpPr>
          <p:cNvPr id="323587" name="Rectangle 3">
            <a:extLst>
              <a:ext uri="{FF2B5EF4-FFF2-40B4-BE49-F238E27FC236}">
                <a16:creationId xmlns:a16="http://schemas.microsoft.com/office/drawing/2014/main" id="{7AE0A242-F5BB-4EAA-8E15-C8FEBF7832B9}"/>
              </a:ext>
            </a:extLst>
          </p:cNvPr>
          <p:cNvSpPr>
            <a:spLocks noGrp="1" noChangeArrowheads="1"/>
          </p:cNvSpPr>
          <p:nvPr>
            <p:ph type="subTitle" idx="1"/>
          </p:nvPr>
        </p:nvSpPr>
        <p:spPr>
          <a:xfrm>
            <a:off x="609600" y="685800"/>
            <a:ext cx="10972800" cy="762000"/>
          </a:xfrm>
        </p:spPr>
        <p:txBody>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Is the church of Christ a denomination?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23586"/>
                                        </p:tgtEl>
                                        <p:attrNameLst>
                                          <p:attrName>style.visibility</p:attrName>
                                        </p:attrNameLst>
                                      </p:cBhvr>
                                      <p:to>
                                        <p:strVal val="visible"/>
                                      </p:to>
                                    </p:set>
                                    <p:animEffect transition="in" filter="barn(outVertical)">
                                      <p:cBhvr>
                                        <p:cTn id="7" dur="500"/>
                                        <p:tgtEl>
                                          <p:spTgt spid="323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7618" name="Rectangle 2">
            <a:extLst>
              <a:ext uri="{FF2B5EF4-FFF2-40B4-BE49-F238E27FC236}">
                <a16:creationId xmlns:a16="http://schemas.microsoft.com/office/drawing/2014/main" id="{DFB772E9-81EB-495B-A2AC-66FAC6332A33}"/>
              </a:ext>
            </a:extLst>
          </p:cNvPr>
          <p:cNvSpPr>
            <a:spLocks noGrp="1" noChangeArrowheads="1"/>
          </p:cNvSpPr>
          <p:nvPr>
            <p:ph type="title"/>
          </p:nvPr>
        </p:nvSpPr>
        <p:spPr>
          <a:xfrm>
            <a:off x="609600" y="685800"/>
            <a:ext cx="10972800" cy="838200"/>
          </a:xfrm>
        </p:spPr>
        <p:txBody>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Is the church of Christ a denomination?</a:t>
            </a:r>
          </a:p>
        </p:txBody>
      </p:sp>
      <p:sp>
        <p:nvSpPr>
          <p:cNvPr id="367619" name="Rectangle 3">
            <a:extLst>
              <a:ext uri="{FF2B5EF4-FFF2-40B4-BE49-F238E27FC236}">
                <a16:creationId xmlns:a16="http://schemas.microsoft.com/office/drawing/2014/main" id="{CED33B98-FC70-499F-8D21-9E6203EE8645}"/>
              </a:ext>
            </a:extLst>
          </p:cNvPr>
          <p:cNvSpPr>
            <a:spLocks noGrp="1" noChangeArrowheads="1"/>
          </p:cNvSpPr>
          <p:nvPr>
            <p:ph idx="1"/>
          </p:nvPr>
        </p:nvSpPr>
        <p:spPr>
          <a:xfrm>
            <a:off x="609600" y="1600200"/>
            <a:ext cx="10972800" cy="1219200"/>
          </a:xfrm>
        </p:spPr>
        <p:txBody>
          <a:bodyPr>
            <a:normAutofit/>
          </a:bodyPr>
          <a:lstStyle/>
          <a:p>
            <a:pPr marL="0" indent="0" algn="r">
              <a:buNone/>
            </a:pPr>
            <a:r>
              <a:rPr lang="en-US" altLang="en-US" sz="4000" dirty="0">
                <a:latin typeface="Times New Roman" panose="02020603050405020304" pitchFamily="18" charset="0"/>
                <a:cs typeface="Times New Roman" panose="02020603050405020304" pitchFamily="18" charset="0"/>
              </a:rPr>
              <a:t>The Bible </a:t>
            </a:r>
            <a:r>
              <a:rPr lang="en-US" altLang="en-US" sz="4000" b="1" dirty="0">
                <a:latin typeface="Times New Roman" panose="02020603050405020304" pitchFamily="18" charset="0"/>
                <a:cs typeface="Times New Roman" panose="02020603050405020304" pitchFamily="18" charset="0"/>
              </a:rPr>
              <a:t>NEVER</a:t>
            </a:r>
            <a:r>
              <a:rPr lang="en-US" altLang="en-US" sz="4000" dirty="0">
                <a:latin typeface="Times New Roman" panose="02020603050405020304" pitchFamily="18" charset="0"/>
                <a:cs typeface="Times New Roman" panose="02020603050405020304" pitchFamily="18" charset="0"/>
              </a:rPr>
              <a:t> speaks of the church in denominational terms!!!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barn(inHorizontal)">
                                      <p:cBhvr>
                                        <p:cTn id="7" dur="500"/>
                                        <p:tgtEl>
                                          <p:spTgt spid="3676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a:extLst>
              <a:ext uri="{FF2B5EF4-FFF2-40B4-BE49-F238E27FC236}">
                <a16:creationId xmlns:a16="http://schemas.microsoft.com/office/drawing/2014/main" id="{959D796E-B6FB-4148-8E03-A9894CD63716}"/>
              </a:ext>
            </a:extLst>
          </p:cNvPr>
          <p:cNvSpPr>
            <a:spLocks noGrp="1" noChangeArrowheads="1"/>
          </p:cNvSpPr>
          <p:nvPr>
            <p:ph type="title"/>
          </p:nvPr>
        </p:nvSpPr>
        <p:spPr>
          <a:xfrm>
            <a:off x="533400" y="685800"/>
            <a:ext cx="11049000" cy="838200"/>
          </a:xfrm>
        </p:spPr>
        <p:txBody>
          <a:bodyPr>
            <a:normAutofit/>
          </a:bodyPr>
          <a:lstStyle/>
          <a:p>
            <a:pPr algn="ctr"/>
            <a:r>
              <a:rPr lang="en-US" altLang="en-US" sz="4800" b="1" dirty="0">
                <a:solidFill>
                  <a:schemeClr val="tx1"/>
                </a:solidFill>
                <a:latin typeface="Times New Roman" panose="02020603050405020304" pitchFamily="18" charset="0"/>
                <a:cs typeface="Times New Roman" panose="02020603050405020304" pitchFamily="18" charset="0"/>
              </a:rPr>
              <a:t>How did denominations get started?</a:t>
            </a:r>
          </a:p>
        </p:txBody>
      </p:sp>
      <p:sp>
        <p:nvSpPr>
          <p:cNvPr id="325635" name="Rectangle 3">
            <a:extLst>
              <a:ext uri="{FF2B5EF4-FFF2-40B4-BE49-F238E27FC236}">
                <a16:creationId xmlns:a16="http://schemas.microsoft.com/office/drawing/2014/main" id="{98358567-061B-4616-9D91-A335F591169C}"/>
              </a:ext>
            </a:extLst>
          </p:cNvPr>
          <p:cNvSpPr>
            <a:spLocks noGrp="1" noChangeArrowheads="1"/>
          </p:cNvSpPr>
          <p:nvPr>
            <p:ph idx="1"/>
          </p:nvPr>
        </p:nvSpPr>
        <p:spPr>
          <a:xfrm>
            <a:off x="573157" y="1524000"/>
            <a:ext cx="11049000" cy="1600200"/>
          </a:xfrm>
        </p:spPr>
        <p:txBody>
          <a:bodyPr>
            <a:noAutofit/>
          </a:bodyPr>
          <a:lstStyle/>
          <a:p>
            <a:pPr marL="0" indent="0" algn="r">
              <a:buNone/>
            </a:pPr>
            <a:r>
              <a:rPr lang="en-US" altLang="en-US" sz="4000" b="1" dirty="0">
                <a:latin typeface="Times New Roman" panose="02020603050405020304" pitchFamily="18" charset="0"/>
                <a:cs typeface="Times New Roman" panose="02020603050405020304" pitchFamily="18" charset="0"/>
              </a:rPr>
              <a:t>1517 </a:t>
            </a:r>
            <a:r>
              <a:rPr lang="en-US" altLang="en-US" sz="4000" dirty="0">
                <a:latin typeface="Times New Roman" panose="02020603050405020304" pitchFamily="18" charset="0"/>
                <a:cs typeface="Times New Roman" panose="02020603050405020304" pitchFamily="18" charset="0"/>
              </a:rPr>
              <a:t>Wittenberg Germany . . . Martin Luther posted his </a:t>
            </a:r>
            <a:r>
              <a:rPr lang="en-US" altLang="en-US" sz="4000" b="1" dirty="0">
                <a:latin typeface="Times New Roman" panose="02020603050405020304" pitchFamily="18" charset="0"/>
                <a:cs typeface="Times New Roman" panose="02020603050405020304" pitchFamily="18" charset="0"/>
              </a:rPr>
              <a:t>95 Thesis </a:t>
            </a:r>
            <a:r>
              <a:rPr lang="en-US" altLang="en-US" sz="4000" dirty="0">
                <a:latin typeface="Times New Roman" panose="02020603050405020304" pitchFamily="18" charset="0"/>
                <a:cs typeface="Times New Roman" panose="02020603050405020304" pitchFamily="18" charset="0"/>
              </a:rPr>
              <a:t>in an attempt to reform the teachings of the Catholic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25635">
                                            <p:txEl>
                                              <p:pRg st="0" end="0"/>
                                            </p:txEl>
                                          </p:spTgt>
                                        </p:tgtEl>
                                        <p:attrNameLst>
                                          <p:attrName>style.visibility</p:attrName>
                                        </p:attrNameLst>
                                      </p:cBhvr>
                                      <p:to>
                                        <p:strVal val="visible"/>
                                      </p:to>
                                    </p:set>
                                    <p:animEffect transition="in" filter="barn(inHorizontal)">
                                      <p:cBhvr>
                                        <p:cTn id="7" dur="500"/>
                                        <p:tgtEl>
                                          <p:spTgt spid="325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4238</Words>
  <Application>Microsoft Office PowerPoint</Application>
  <PresentationFormat>Widescreen</PresentationFormat>
  <Paragraphs>345</Paragraphs>
  <Slides>42</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Times New Roman</vt:lpstr>
      <vt:lpstr>Wingdings</vt:lpstr>
      <vt:lpstr>Default Design</vt:lpstr>
      <vt:lpstr>PowerPoint Presentation</vt:lpstr>
      <vt:lpstr>PowerPoint Presentation</vt:lpstr>
      <vt:lpstr>What is the Church?</vt:lpstr>
      <vt:lpstr>Is the church of Christ a denomination?</vt:lpstr>
      <vt:lpstr>Denominations are held together by a man-made creed, book of discipline, church manual, catechism, or convention.</vt:lpstr>
      <vt:lpstr>Division existed among the 1st  century church Acts 20:28-31; 2 Tim 2:15-18; Rom 16:17-18</vt:lpstr>
      <vt:lpstr>Denominationalism did not come into existence until 1500 years after the establishment of the church.</vt:lpstr>
      <vt:lpstr>Is the church of Christ a denomination?</vt:lpstr>
      <vt:lpstr>How did denominations get started?</vt:lpstr>
      <vt:lpstr>How did denominations get started?</vt:lpstr>
      <vt:lpstr>How did denominations get started?</vt:lpstr>
      <vt:lpstr>How did denominations get started?</vt:lpstr>
      <vt:lpstr>What did the Campbells, Stone, &amp; others do that differed from these men?</vt:lpstr>
      <vt:lpstr>The Reformation reformed present denominational bodies . . . </vt:lpstr>
      <vt:lpstr>Josiah: 2 Kings 23-23; 2 Chronicles 34-35</vt:lpstr>
      <vt:lpstr>Josiah: 2 Kings 23-23; 2 Chronicles 34-35</vt:lpstr>
      <vt:lpstr>Josiah: 2 Kings 23-23; 2 Chronicles 34-35</vt:lpstr>
      <vt:lpstr>Josiah: 2 Kings 23-23; 2 Chronicles 34-35</vt:lpstr>
      <vt:lpstr>NO!!!</vt:lpstr>
      <vt:lpstr>And neither did the Campbells &amp; Stone!</vt:lpstr>
      <vt:lpstr>When we are baptized into Christ, we are restored to God.</vt:lpstr>
      <vt:lpstr>When the Christian repents and prays for forgiveness, he is restored to God.</vt:lpstr>
      <vt:lpstr>Do you need to be restored today?</vt:lpstr>
      <vt:lpstr>What is the Church?</vt:lpstr>
      <vt:lpstr>How does the Bible use the word “church?”</vt:lpstr>
      <vt:lpstr>To describe the universal body of believers:</vt:lpstr>
      <vt:lpstr>To describe a local group of believers: 1 Cor 1:2</vt:lpstr>
      <vt:lpstr>To describe a local group of believers: 1 Cor 1:2</vt:lpstr>
      <vt:lpstr>The denominational concept of religion is contradictory to the New Testament: </vt:lpstr>
      <vt:lpstr>It contradicts Jesus’ prayer for UNITY  John 17:17-21</vt:lpstr>
      <vt:lpstr>It contradicts Jesus’ prayer for UNITY John 17:17-21</vt:lpstr>
      <vt:lpstr>It contradicts Jesus’ prayer for UNITY  John 17:17-21</vt:lpstr>
      <vt:lpstr>It contradicts Jesus’ prayer for UNITY John 17:17-21</vt:lpstr>
      <vt:lpstr>Denominationalism is the single greatest cause of UNBELIEF in the world!</vt:lpstr>
      <vt:lpstr>It contradicts Paul’s charge for UNITY  1 Cor 1:10</vt:lpstr>
      <vt:lpstr>It contradicts Paul’s charge for UNITY   1 Cor 1:10</vt:lpstr>
      <vt:lpstr>Denominationalism seeks to DIVIDE men based upon the doctrines of MEN.</vt:lpstr>
      <vt:lpstr>The BIBLE commands all men to be UNITED according the word of God.</vt:lpstr>
      <vt:lpstr>All can be united with one another when they are united in Christ.</vt:lpstr>
      <vt:lpstr>We are united with Christ when we are BAPTIZED in obedience to the gospel.</vt:lpstr>
      <vt:lpstr>The call of the gospel is a call to UNITY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2018-11-24T05:04:38Z</dcterms:created>
  <dcterms:modified xsi:type="dcterms:W3CDTF">2018-11-25T02:50:36Z</dcterms:modified>
</cp:coreProperties>
</file>