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68" r:id="rId2"/>
    <p:sldId id="256" r:id="rId3"/>
    <p:sldId id="257" r:id="rId4"/>
    <p:sldId id="258"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1" autoAdjust="0"/>
    <p:restoredTop sz="67706" autoAdjust="0"/>
  </p:normalViewPr>
  <p:slideViewPr>
    <p:cSldViewPr>
      <p:cViewPr varScale="1">
        <p:scale>
          <a:sx n="78" d="100"/>
          <a:sy n="78" d="100"/>
        </p:scale>
        <p:origin x="-178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D41BA-B5D7-4593-B5D5-95373C0210E9}"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1D658-63C6-47C6-BE98-94261CED57B2}" type="slidenum">
              <a:rPr lang="en-US" smtClean="0"/>
              <a:t>‹#›</a:t>
            </a:fld>
            <a:endParaRPr lang="en-US"/>
          </a:p>
        </p:txBody>
      </p:sp>
    </p:spTree>
    <p:extLst>
      <p:ext uri="{BB962C8B-B14F-4D97-AF65-F5344CB8AC3E}">
        <p14:creationId xmlns:p14="http://schemas.microsoft.com/office/powerpoint/2010/main" val="105848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t>    1. What Do Elders Do?</a:t>
            </a:r>
          </a:p>
          <a:p>
            <a:r>
              <a:rPr lang="en-US" i="1" dirty="0"/>
              <a:t>    2. Depends on who you ask and what their beliefs in religion are.</a:t>
            </a:r>
          </a:p>
          <a:p>
            <a:r>
              <a:rPr lang="en-US" i="1" dirty="0"/>
              <a:t>    3. Some think that they do nothing and others think they are equivalent to God on earth.</a:t>
            </a:r>
          </a:p>
          <a:p>
            <a:r>
              <a:rPr lang="en-US" i="1" dirty="0"/>
              <a:t>    4. Some think that they are the lowest of the Church higher Arche, surpassed by Presbyters, Diocese Bishops, Prelate Bishops, Arch Bishops and the Pope.</a:t>
            </a:r>
          </a:p>
          <a:p>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2</a:t>
            </a:fld>
            <a:endParaRPr lang="en-US"/>
          </a:p>
        </p:txBody>
      </p:sp>
    </p:spTree>
    <p:extLst>
      <p:ext uri="{BB962C8B-B14F-4D97-AF65-F5344CB8AC3E}">
        <p14:creationId xmlns:p14="http://schemas.microsoft.com/office/powerpoint/2010/main" val="195141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1. In your studies, you will find various “Warnings For Shepherds” in the Word of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    2. </a:t>
            </a:r>
            <a:r>
              <a:rPr lang="en-US" altLang="en-US" b="1" dirty="0"/>
              <a:t>Ezekiel 34</a:t>
            </a:r>
            <a:r>
              <a:rPr lang="en-US" altLang="en-US" b="0" dirty="0"/>
              <a:t> Should be considered if you are desire to be an Elder, not just considered, but taken to heart. </a:t>
            </a:r>
            <a:endParaRPr lang="en-US" altLang="en-US" b="1" dirty="0"/>
          </a:p>
          <a:p>
            <a:pPr rtl="0"/>
            <a:r>
              <a:rPr lang="en-US" sz="1200" b="0" i="1" u="none" strike="noStrike" kern="1200" baseline="0" dirty="0">
                <a:solidFill>
                  <a:schemeClr val="tx1"/>
                </a:solidFill>
                <a:latin typeface="+mn-lt"/>
                <a:ea typeface="+mn-ea"/>
                <a:cs typeface="+mn-cs"/>
              </a:rPr>
              <a:t>"Son of man, </a:t>
            </a:r>
            <a:r>
              <a:rPr lang="en-US" sz="1200" b="0" i="1" u="sng" strike="noStrike" kern="1200" baseline="0" dirty="0">
                <a:solidFill>
                  <a:schemeClr val="tx1"/>
                </a:solidFill>
                <a:latin typeface="+mn-lt"/>
                <a:ea typeface="+mn-ea"/>
                <a:cs typeface="+mn-cs"/>
              </a:rPr>
              <a:t>prophesy against the shepherds</a:t>
            </a:r>
            <a:r>
              <a:rPr lang="en-US" sz="1200" b="0" i="1" u="none" strike="noStrike" kern="1200" baseline="0" dirty="0">
                <a:solidFill>
                  <a:schemeClr val="tx1"/>
                </a:solidFill>
                <a:latin typeface="+mn-lt"/>
                <a:ea typeface="+mn-ea"/>
                <a:cs typeface="+mn-cs"/>
              </a:rPr>
              <a:t> of Israel, prophesy and say to them, 'Thus says the Lord GOD to the shepherds: "</a:t>
            </a:r>
            <a:r>
              <a:rPr lang="en-US" sz="1200" b="0" i="1" u="sng" strike="noStrike" kern="1200" baseline="0" dirty="0">
                <a:solidFill>
                  <a:schemeClr val="tx1"/>
                </a:solidFill>
                <a:latin typeface="+mn-lt"/>
                <a:ea typeface="+mn-ea"/>
                <a:cs typeface="+mn-cs"/>
              </a:rPr>
              <a:t>Woe to the shepherds</a:t>
            </a:r>
            <a:r>
              <a:rPr lang="en-US" sz="1200" b="0" i="1" u="none" strike="noStrike" kern="1200" baseline="0" dirty="0">
                <a:solidFill>
                  <a:schemeClr val="tx1"/>
                </a:solidFill>
                <a:latin typeface="+mn-lt"/>
                <a:ea typeface="+mn-ea"/>
                <a:cs typeface="+mn-cs"/>
              </a:rPr>
              <a:t> of Israel </a:t>
            </a:r>
            <a:r>
              <a:rPr lang="en-US" sz="1200" b="0" i="1" u="sng" strike="noStrike" kern="1200" baseline="0" dirty="0">
                <a:solidFill>
                  <a:schemeClr val="tx1"/>
                </a:solidFill>
                <a:latin typeface="+mn-lt"/>
                <a:ea typeface="+mn-ea"/>
                <a:cs typeface="+mn-cs"/>
              </a:rPr>
              <a:t>who feed themselves</a:t>
            </a:r>
            <a:r>
              <a:rPr lang="en-US" sz="1200" b="0" i="1" u="none" strike="noStrike" kern="1200" baseline="0" dirty="0">
                <a:solidFill>
                  <a:schemeClr val="tx1"/>
                </a:solidFill>
                <a:latin typeface="+mn-lt"/>
                <a:ea typeface="+mn-ea"/>
                <a:cs typeface="+mn-cs"/>
              </a:rPr>
              <a:t>! Should not the shepherds feed the flocks? </a:t>
            </a:r>
            <a:r>
              <a:rPr lang="en-US" sz="1200" b="0" i="1" u="sng" strike="noStrike" kern="1200" baseline="0" dirty="0">
                <a:solidFill>
                  <a:schemeClr val="tx1"/>
                </a:solidFill>
                <a:latin typeface="+mn-lt"/>
                <a:ea typeface="+mn-ea"/>
                <a:cs typeface="+mn-cs"/>
              </a:rPr>
              <a:t>You eat the fat and clothe yourselves with the wool</a:t>
            </a:r>
            <a:r>
              <a:rPr lang="en-US" sz="1200" b="0" i="1" u="none" strike="noStrike" kern="1200" baseline="0" dirty="0">
                <a:solidFill>
                  <a:schemeClr val="tx1"/>
                </a:solidFill>
                <a:latin typeface="+mn-lt"/>
                <a:ea typeface="+mn-ea"/>
                <a:cs typeface="+mn-cs"/>
              </a:rPr>
              <a:t>; you slaughter the fatlings, </a:t>
            </a:r>
            <a:r>
              <a:rPr lang="en-US" sz="1200" b="0" i="1" u="sng" strike="noStrike" kern="1200" baseline="0" dirty="0">
                <a:solidFill>
                  <a:schemeClr val="tx1"/>
                </a:solidFill>
                <a:latin typeface="+mn-lt"/>
                <a:ea typeface="+mn-ea"/>
                <a:cs typeface="+mn-cs"/>
              </a:rPr>
              <a:t>but you do not feed the flock</a:t>
            </a:r>
            <a:r>
              <a:rPr lang="en-US" sz="1200" b="0" i="1" u="none" strike="noStrike" kern="1200" baseline="0" dirty="0">
                <a:solidFill>
                  <a:schemeClr val="tx1"/>
                </a:solidFill>
                <a:latin typeface="+mn-lt"/>
                <a:ea typeface="+mn-ea"/>
                <a:cs typeface="+mn-cs"/>
              </a:rPr>
              <a:t>. The weak </a:t>
            </a:r>
            <a:r>
              <a:rPr lang="en-US" sz="1200" b="0" i="1" u="sng" strike="noStrike" kern="1200" baseline="0" dirty="0">
                <a:solidFill>
                  <a:schemeClr val="tx1"/>
                </a:solidFill>
                <a:latin typeface="+mn-lt"/>
                <a:ea typeface="+mn-ea"/>
                <a:cs typeface="+mn-cs"/>
              </a:rPr>
              <a:t>you have not strengthened</a:t>
            </a:r>
            <a:r>
              <a:rPr lang="en-US" sz="1200" b="0" i="1" u="none" strike="noStrike" kern="1200" baseline="0" dirty="0">
                <a:solidFill>
                  <a:schemeClr val="tx1"/>
                </a:solidFill>
                <a:latin typeface="+mn-lt"/>
                <a:ea typeface="+mn-ea"/>
                <a:cs typeface="+mn-cs"/>
              </a:rPr>
              <a:t>, nor have you </a:t>
            </a:r>
            <a:r>
              <a:rPr lang="en-US" sz="1200" b="0" i="1" u="sng" strike="noStrike" kern="1200" baseline="0" dirty="0">
                <a:solidFill>
                  <a:schemeClr val="tx1"/>
                </a:solidFill>
                <a:latin typeface="+mn-lt"/>
                <a:ea typeface="+mn-ea"/>
                <a:cs typeface="+mn-cs"/>
              </a:rPr>
              <a:t>healed those who were sick</a:t>
            </a:r>
            <a:r>
              <a:rPr lang="en-US" sz="1200" b="0" i="1" u="none" strike="noStrike" kern="1200" baseline="0" dirty="0">
                <a:solidFill>
                  <a:schemeClr val="tx1"/>
                </a:solidFill>
                <a:latin typeface="+mn-lt"/>
                <a:ea typeface="+mn-ea"/>
                <a:cs typeface="+mn-cs"/>
              </a:rPr>
              <a:t>, nor </a:t>
            </a:r>
            <a:r>
              <a:rPr lang="en-US" sz="1200" b="0" i="1" u="sng" strike="noStrike" kern="1200" baseline="0" dirty="0">
                <a:solidFill>
                  <a:schemeClr val="tx1"/>
                </a:solidFill>
                <a:latin typeface="+mn-lt"/>
                <a:ea typeface="+mn-ea"/>
                <a:cs typeface="+mn-cs"/>
              </a:rPr>
              <a:t>bound up the broken</a:t>
            </a:r>
            <a:r>
              <a:rPr lang="en-US" sz="1200" b="0" i="1" u="none" strike="noStrike" kern="1200" baseline="0" dirty="0">
                <a:solidFill>
                  <a:schemeClr val="tx1"/>
                </a:solidFill>
                <a:latin typeface="+mn-lt"/>
                <a:ea typeface="+mn-ea"/>
                <a:cs typeface="+mn-cs"/>
              </a:rPr>
              <a:t>, nor </a:t>
            </a:r>
            <a:r>
              <a:rPr lang="en-US" sz="1200" b="0" i="1" u="sng" strike="noStrike" kern="1200" baseline="0" dirty="0">
                <a:solidFill>
                  <a:schemeClr val="tx1"/>
                </a:solidFill>
                <a:latin typeface="+mn-lt"/>
                <a:ea typeface="+mn-ea"/>
                <a:cs typeface="+mn-cs"/>
              </a:rPr>
              <a:t>brought back what was driven away</a:t>
            </a:r>
            <a:r>
              <a:rPr lang="en-US" sz="1200" b="0" i="1" u="none" strike="noStrike" kern="1200" baseline="0" dirty="0">
                <a:solidFill>
                  <a:schemeClr val="tx1"/>
                </a:solidFill>
                <a:latin typeface="+mn-lt"/>
                <a:ea typeface="+mn-ea"/>
                <a:cs typeface="+mn-cs"/>
              </a:rPr>
              <a:t>, nor </a:t>
            </a:r>
            <a:r>
              <a:rPr lang="en-US" sz="1200" b="0" i="1" u="sng" strike="noStrike" kern="1200" baseline="0" dirty="0">
                <a:solidFill>
                  <a:schemeClr val="tx1"/>
                </a:solidFill>
                <a:latin typeface="+mn-lt"/>
                <a:ea typeface="+mn-ea"/>
                <a:cs typeface="+mn-cs"/>
              </a:rPr>
              <a:t>sought what was lost</a:t>
            </a:r>
            <a:r>
              <a:rPr lang="en-US" sz="1200" b="0" i="1" u="none" strike="noStrike" kern="1200" baseline="0" dirty="0">
                <a:solidFill>
                  <a:schemeClr val="tx1"/>
                </a:solidFill>
                <a:latin typeface="+mn-lt"/>
                <a:ea typeface="+mn-ea"/>
                <a:cs typeface="+mn-cs"/>
              </a:rPr>
              <a:t>; but with </a:t>
            </a:r>
            <a:r>
              <a:rPr lang="en-US" sz="1200" b="0" i="1" u="sng" strike="noStrike" kern="1200" baseline="0" dirty="0">
                <a:solidFill>
                  <a:schemeClr val="tx1"/>
                </a:solidFill>
                <a:latin typeface="+mn-lt"/>
                <a:ea typeface="+mn-ea"/>
                <a:cs typeface="+mn-cs"/>
              </a:rPr>
              <a:t>force and cruelty you have ruled them</a:t>
            </a:r>
            <a:r>
              <a:rPr lang="en-US" sz="1200" b="0" i="1" u="none" strike="noStrike" kern="1200" baseline="0" dirty="0">
                <a:solidFill>
                  <a:schemeClr val="tx1"/>
                </a:solidFill>
                <a:latin typeface="+mn-lt"/>
                <a:ea typeface="+mn-ea"/>
                <a:cs typeface="+mn-cs"/>
              </a:rPr>
              <a:t>. So they were scattered because there was no shepherd; and they became </a:t>
            </a:r>
            <a:r>
              <a:rPr lang="en-US" sz="1200" b="0" i="1" u="sng" strike="noStrike" kern="1200" baseline="0" dirty="0">
                <a:solidFill>
                  <a:schemeClr val="tx1"/>
                </a:solidFill>
                <a:latin typeface="+mn-lt"/>
                <a:ea typeface="+mn-ea"/>
                <a:cs typeface="+mn-cs"/>
              </a:rPr>
              <a:t>food for all the beasts of the field</a:t>
            </a:r>
            <a:r>
              <a:rPr lang="en-US" sz="1200" b="0" i="1" u="none" strike="noStrike" kern="1200" baseline="0" dirty="0">
                <a:solidFill>
                  <a:schemeClr val="tx1"/>
                </a:solidFill>
                <a:latin typeface="+mn-lt"/>
                <a:ea typeface="+mn-ea"/>
                <a:cs typeface="+mn-cs"/>
              </a:rPr>
              <a:t> when they were scattered.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Ezekiel 34:2-5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3. The word of God does make it clear to every member of the congregation what it means to place your membership under the direction of an Eldership.</a:t>
            </a:r>
          </a:p>
          <a:p>
            <a:pPr rtl="0"/>
            <a:r>
              <a:rPr lang="en-US" sz="1200" b="0" i="0" u="none" strike="noStrike" kern="1200" baseline="0" dirty="0">
                <a:solidFill>
                  <a:schemeClr val="tx1"/>
                </a:solidFill>
                <a:latin typeface="+mn-lt"/>
                <a:ea typeface="+mn-ea"/>
                <a:cs typeface="+mn-cs"/>
              </a:rPr>
              <a:t>        a. After submitting yourself to God, submit yourself to your Eldership.</a:t>
            </a:r>
          </a:p>
          <a:p>
            <a:pPr rtl="0"/>
            <a:r>
              <a:rPr lang="en-US" sz="1200" b="0" i="1" u="none" strike="noStrike" kern="1200" baseline="0" dirty="0">
                <a:solidFill>
                  <a:schemeClr val="tx1"/>
                </a:solidFill>
                <a:latin typeface="+mn-lt"/>
                <a:ea typeface="+mn-ea"/>
                <a:cs typeface="+mn-cs"/>
              </a:rPr>
              <a:t>Likewise you younger people, </a:t>
            </a:r>
            <a:r>
              <a:rPr lang="en-US" sz="1200" b="0" i="1" u="sng" strike="noStrike" kern="1200" baseline="0" dirty="0">
                <a:solidFill>
                  <a:schemeClr val="tx1"/>
                </a:solidFill>
                <a:latin typeface="+mn-lt"/>
                <a:ea typeface="+mn-ea"/>
                <a:cs typeface="+mn-cs"/>
              </a:rPr>
              <a:t>submit yourselves to your elders</a:t>
            </a:r>
            <a:r>
              <a:rPr lang="en-US" sz="1200" b="0" i="1" u="none" strike="noStrike" kern="1200" baseline="0" dirty="0">
                <a:solidFill>
                  <a:schemeClr val="tx1"/>
                </a:solidFill>
                <a:latin typeface="+mn-lt"/>
                <a:ea typeface="+mn-ea"/>
                <a:cs typeface="+mn-cs"/>
              </a:rPr>
              <a:t>. Yes, </a:t>
            </a:r>
            <a:r>
              <a:rPr lang="en-US" sz="1200" b="0" i="1" u="sng" strike="noStrike" kern="1200" baseline="0" dirty="0">
                <a:solidFill>
                  <a:schemeClr val="tx1"/>
                </a:solidFill>
                <a:latin typeface="+mn-lt"/>
                <a:ea typeface="+mn-ea"/>
                <a:cs typeface="+mn-cs"/>
              </a:rPr>
              <a:t>all of you be submissive to one another</a:t>
            </a:r>
            <a:r>
              <a:rPr lang="en-US" sz="1200" b="0" i="1" u="none" strike="noStrike" kern="1200" baseline="0" dirty="0">
                <a:solidFill>
                  <a:schemeClr val="tx1"/>
                </a:solidFill>
                <a:latin typeface="+mn-lt"/>
                <a:ea typeface="+mn-ea"/>
                <a:cs typeface="+mn-cs"/>
              </a:rPr>
              <a:t>, and be clothed with humility, for "GOD RESISTS THE PROUD, BUT GIVES GRACE TO THE HUMBLE."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5:5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11</a:t>
            </a:fld>
            <a:endParaRPr lang="en-US"/>
          </a:p>
        </p:txBody>
      </p:sp>
    </p:spTree>
    <p:extLst>
      <p:ext uri="{BB962C8B-B14F-4D97-AF65-F5344CB8AC3E}">
        <p14:creationId xmlns:p14="http://schemas.microsoft.com/office/powerpoint/2010/main" val="105413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Hearing and faith, </a:t>
            </a:r>
            <a:r>
              <a:rPr lang="en-US" sz="1200" b="1" kern="1200" dirty="0">
                <a:solidFill>
                  <a:schemeClr val="tx1"/>
                </a:solidFill>
                <a:effectLst/>
                <a:latin typeface="+mn-lt"/>
                <a:ea typeface="+mn-ea"/>
                <a:cs typeface="+mn-cs"/>
              </a:rPr>
              <a:t>Rom. 10:17; Mark 16:16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Repentance, </a:t>
            </a:r>
            <a:r>
              <a:rPr lang="en-US" sz="1200" b="1" kern="1200" dirty="0">
                <a:solidFill>
                  <a:schemeClr val="tx1"/>
                </a:solidFill>
                <a:effectLst/>
                <a:latin typeface="+mn-lt"/>
                <a:ea typeface="+mn-ea"/>
                <a:cs typeface="+mn-cs"/>
              </a:rPr>
              <a:t>Acts 2:38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 Professing Christ, </a:t>
            </a:r>
            <a:r>
              <a:rPr lang="en-US" sz="1200" b="1" kern="1200" dirty="0">
                <a:solidFill>
                  <a:schemeClr val="tx1"/>
                </a:solidFill>
                <a:effectLst/>
                <a:latin typeface="+mn-lt"/>
                <a:ea typeface="+mn-ea"/>
                <a:cs typeface="+mn-cs"/>
              </a:rPr>
              <a:t>Rom. 10:9-10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 Immersion in water, </a:t>
            </a:r>
            <a:r>
              <a:rPr lang="en-US" sz="1200" b="1" kern="1200" dirty="0">
                <a:solidFill>
                  <a:schemeClr val="tx1"/>
                </a:solidFill>
                <a:effectLst/>
                <a:latin typeface="+mn-lt"/>
                <a:ea typeface="+mn-ea"/>
                <a:cs typeface="+mn-cs"/>
              </a:rPr>
              <a:t>Rom. 6:3-5; Acts 22:16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 Faithfulness, </a:t>
            </a:r>
            <a:r>
              <a:rPr lang="en-US" sz="1200" b="1" kern="1200" dirty="0">
                <a:solidFill>
                  <a:schemeClr val="tx1"/>
                </a:solidFill>
                <a:effectLst/>
                <a:latin typeface="+mn-lt"/>
                <a:ea typeface="+mn-ea"/>
                <a:cs typeface="+mn-cs"/>
              </a:rPr>
              <a:t>Rev. 2:10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f. Prayerful penitence for the erring child of God,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&gt;&gt;&gt;&gt;&gt;&gt;&gt;&gt;&gt;&gt;&gt;&gt;&gt;&gt;&gt;&gt;&gt;&gt;&gt;&gt;&gt;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Repent therefore of this your wickedness, and pray God if perhaps the thought of your heart may be forgiven you</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8:22)</a:t>
            </a:r>
          </a:p>
          <a:p>
            <a:r>
              <a:rPr lang="en-US" sz="1200" b="1"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g. The invitation is a call for you to follow the Shepherds.</a:t>
            </a:r>
          </a:p>
          <a:p>
            <a:r>
              <a:rPr lang="en-US" sz="1200" kern="1200" dirty="0">
                <a:solidFill>
                  <a:schemeClr val="tx1"/>
                </a:solidFill>
                <a:effectLst/>
                <a:latin typeface="+mn-lt"/>
                <a:ea typeface="+mn-ea"/>
                <a:cs typeface="+mn-cs"/>
              </a:rPr>
              <a:t>&gt;&gt;&gt;&gt;&gt;&gt;&gt;&gt;&gt;&gt;&gt;&gt;&gt;&gt;&gt;&gt;&gt;&gt;&gt;&gt;&gt;</a:t>
            </a:r>
          </a:p>
          <a:p>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12</a:t>
            </a:fld>
            <a:endParaRPr lang="en-US"/>
          </a:p>
        </p:txBody>
      </p:sp>
    </p:spTree>
    <p:extLst>
      <p:ext uri="{BB962C8B-B14F-4D97-AF65-F5344CB8AC3E}">
        <p14:creationId xmlns:p14="http://schemas.microsoft.com/office/powerpoint/2010/main" val="203564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    1. The office of the Eldership is a WORK (</a:t>
            </a:r>
            <a:r>
              <a:rPr lang="en-US" altLang="en-US" sz="1200" b="1" dirty="0"/>
              <a:t>1 Tim. 3:1</a:t>
            </a:r>
            <a:r>
              <a:rPr lang="en-US" altLang="en-US" sz="1200" dirty="0"/>
              <a:t>).</a:t>
            </a:r>
          </a:p>
          <a:p>
            <a:pPr rtl="0"/>
            <a:r>
              <a:rPr lang="en-US" sz="1200" b="0" i="1" u="none" strike="noStrike" kern="1200" baseline="0" dirty="0">
                <a:solidFill>
                  <a:schemeClr val="tx1"/>
                </a:solidFill>
                <a:latin typeface="+mn-lt"/>
                <a:ea typeface="+mn-ea"/>
                <a:cs typeface="+mn-cs"/>
              </a:rPr>
              <a:t>This is a faithful saying: If a man desires the position of a </a:t>
            </a:r>
            <a:r>
              <a:rPr lang="en-US" sz="1200" b="1" i="1" u="none" strike="noStrike" kern="1200" baseline="0" dirty="0">
                <a:solidFill>
                  <a:schemeClr val="tx1"/>
                </a:solidFill>
                <a:latin typeface="+mn-lt"/>
                <a:ea typeface="+mn-ea"/>
                <a:cs typeface="+mn-cs"/>
              </a:rPr>
              <a:t>bishop</a:t>
            </a:r>
            <a:r>
              <a:rPr lang="en-US" sz="1200" b="0" i="1" u="none" strike="noStrike" kern="1200" baseline="0" dirty="0">
                <a:solidFill>
                  <a:schemeClr val="tx1"/>
                </a:solidFill>
                <a:latin typeface="+mn-lt"/>
                <a:ea typeface="+mn-ea"/>
                <a:cs typeface="+mn-cs"/>
              </a:rPr>
              <a:t>, he desires a good work.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Timothy 3:1</a:t>
            </a:r>
            <a:r>
              <a:rPr lang="en-US" sz="1200" b="0" i="0" u="none" strike="noStrike" kern="1200" baseline="0" dirty="0">
                <a:solidFill>
                  <a:schemeClr val="tx1"/>
                </a:solidFill>
                <a:latin typeface="+mn-lt"/>
                <a:ea typeface="+mn-ea"/>
                <a:cs typeface="+mn-cs"/>
              </a:rPr>
              <a:t>)</a:t>
            </a:r>
          </a:p>
          <a:p>
            <a:r>
              <a:rPr lang="en-US" altLang="en-US" sz="1200" dirty="0"/>
              <a:t>        a. I thought you were going to talk about elders, Gary, Catholics have Bishops and we have Elders.</a:t>
            </a:r>
          </a:p>
          <a:p>
            <a:r>
              <a:rPr lang="en-US" altLang="en-US" sz="1200" dirty="0"/>
              <a:t>       </a:t>
            </a:r>
            <a:r>
              <a:rPr lang="en-US" sz="1200" b="0" i="0" u="none" strike="noStrike" kern="1200" baseline="0" dirty="0">
                <a:solidFill>
                  <a:schemeClr val="tx1"/>
                </a:solidFill>
                <a:latin typeface="+mn-lt"/>
                <a:ea typeface="+mn-ea"/>
                <a:cs typeface="+mn-cs"/>
              </a:rPr>
              <a:t> b. </a:t>
            </a:r>
            <a:r>
              <a:rPr lang="en-US" sz="1200" b="1" i="0" u="none" strike="noStrike" kern="1200" baseline="0" dirty="0">
                <a:solidFill>
                  <a:schemeClr val="tx1"/>
                </a:solidFill>
                <a:latin typeface="+mn-lt"/>
                <a:ea typeface="+mn-ea"/>
                <a:cs typeface="+mn-cs"/>
              </a:rPr>
              <a:t>Elders - </a:t>
            </a:r>
            <a:r>
              <a:rPr lang="en-US" sz="1200" b="0" i="0" u="none" strike="noStrike" kern="1200" baseline="0" dirty="0">
                <a:solidFill>
                  <a:schemeClr val="tx1"/>
                </a:solidFill>
                <a:latin typeface="+mn-lt"/>
                <a:ea typeface="+mn-ea"/>
                <a:cs typeface="+mn-cs"/>
              </a:rPr>
              <a:t>Greek: </a:t>
            </a:r>
            <a:r>
              <a:rPr lang="en-US" sz="1200" b="1" i="0" u="none" strike="noStrike" kern="1200" baseline="0" dirty="0">
                <a:solidFill>
                  <a:schemeClr val="tx1"/>
                </a:solidFill>
                <a:latin typeface="+mn-lt"/>
                <a:ea typeface="+mn-ea"/>
                <a:cs typeface="+mn-cs"/>
              </a:rPr>
              <a:t>Presbyters</a:t>
            </a:r>
            <a:endParaRPr lang="en-US" altLang="en-US" sz="1200" dirty="0"/>
          </a:p>
          <a:p>
            <a:r>
              <a:rPr lang="en-US" altLang="en-US" sz="1200" dirty="0"/>
              <a:t>        c. What do you mean when you say that the Eldership is work?</a:t>
            </a:r>
          </a:p>
          <a:p>
            <a:r>
              <a:rPr lang="en-US" altLang="en-US" sz="1200" dirty="0"/>
              <a:t>&gt;&gt;&gt;&gt;&gt;&gt;&gt;&gt;&gt;&gt;&gt;&gt;&gt;&gt;&gt;</a:t>
            </a:r>
          </a:p>
          <a:p>
            <a:r>
              <a:rPr lang="en-US" altLang="en-US" sz="1200" dirty="0"/>
              <a:t>    2. There are six terms for Elders and all six of them refer to the same office (</a:t>
            </a:r>
            <a:r>
              <a:rPr lang="en-US" altLang="en-US" sz="1200" b="1" dirty="0"/>
              <a:t>Acts 20:17,28; Titus 1:5,7</a:t>
            </a:r>
            <a:r>
              <a:rPr lang="en-US" alt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From Miletus he sent to Ephesus and called for the </a:t>
            </a:r>
            <a:r>
              <a:rPr lang="en-US" sz="1200" b="1" i="1" u="none" strike="noStrike" kern="1200" baseline="0" dirty="0">
                <a:solidFill>
                  <a:schemeClr val="tx1"/>
                </a:solidFill>
                <a:latin typeface="+mn-lt"/>
                <a:ea typeface="+mn-ea"/>
                <a:cs typeface="+mn-cs"/>
              </a:rPr>
              <a:t>elders</a:t>
            </a:r>
            <a:r>
              <a:rPr lang="en-US" sz="1200" b="0" i="1" u="none" strike="noStrike" kern="1200" baseline="0" dirty="0">
                <a:solidFill>
                  <a:schemeClr val="tx1"/>
                </a:solidFill>
                <a:latin typeface="+mn-lt"/>
                <a:ea typeface="+mn-ea"/>
                <a:cs typeface="+mn-cs"/>
              </a:rPr>
              <a:t> of the church.</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Acts 20:17</a:t>
            </a:r>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     Therefore take heed to yourselves and to all the flock, among which the Holy Spirit has made </a:t>
            </a:r>
            <a:r>
              <a:rPr lang="en-US" sz="1200" b="1" i="1" u="none" strike="noStrike" kern="1200" baseline="0" dirty="0">
                <a:solidFill>
                  <a:schemeClr val="tx1"/>
                </a:solidFill>
                <a:latin typeface="+mn-lt"/>
                <a:ea typeface="+mn-ea"/>
                <a:cs typeface="+mn-cs"/>
              </a:rPr>
              <a:t>you </a:t>
            </a:r>
            <a:r>
              <a:rPr lang="en-US" sz="1200" b="1" i="0" u="none" strike="noStrike" kern="1200" baseline="0" dirty="0">
                <a:solidFill>
                  <a:schemeClr val="tx1"/>
                </a:solidFill>
                <a:latin typeface="+mn-lt"/>
                <a:ea typeface="+mn-ea"/>
                <a:cs typeface="+mn-cs"/>
              </a:rPr>
              <a:t>overseers</a:t>
            </a:r>
            <a:r>
              <a:rPr lang="en-US" sz="1200" b="0" i="1" u="none" strike="noStrike" kern="1200" baseline="0" dirty="0">
                <a:solidFill>
                  <a:schemeClr val="tx1"/>
                </a:solidFill>
                <a:latin typeface="+mn-lt"/>
                <a:ea typeface="+mn-ea"/>
                <a:cs typeface="+mn-cs"/>
              </a:rPr>
              <a:t>, to </a:t>
            </a:r>
            <a:r>
              <a:rPr lang="en-US" sz="1200" b="1" i="1" u="none" strike="noStrike" kern="1200" baseline="0" dirty="0">
                <a:solidFill>
                  <a:schemeClr val="tx1"/>
                </a:solidFill>
                <a:latin typeface="+mn-lt"/>
                <a:ea typeface="+mn-ea"/>
                <a:cs typeface="+mn-cs"/>
              </a:rPr>
              <a:t>shepherd</a:t>
            </a:r>
            <a:r>
              <a:rPr lang="en-US" sz="1200" b="0" i="1" u="none" strike="noStrike" kern="1200" baseline="0" dirty="0">
                <a:solidFill>
                  <a:schemeClr val="tx1"/>
                </a:solidFill>
                <a:latin typeface="+mn-lt"/>
                <a:ea typeface="+mn-ea"/>
                <a:cs typeface="+mn-cs"/>
              </a:rPr>
              <a:t> the church of God which He purchased with His own blood.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20:28</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 An Elder is an </a:t>
            </a:r>
            <a:r>
              <a:rPr lang="en-US" sz="1200" b="1" i="0" u="none" strike="noStrike" kern="1200" baseline="0" dirty="0">
                <a:solidFill>
                  <a:schemeClr val="tx1"/>
                </a:solidFill>
                <a:latin typeface="+mn-lt"/>
                <a:ea typeface="+mn-ea"/>
                <a:cs typeface="+mn-cs"/>
              </a:rPr>
              <a:t>overseer</a:t>
            </a:r>
            <a:r>
              <a:rPr lang="en-US" sz="1200" b="0" i="0" u="none" strike="noStrike" kern="1200" baseline="0" dirty="0">
                <a:solidFill>
                  <a:schemeClr val="tx1"/>
                </a:solidFill>
                <a:latin typeface="+mn-lt"/>
                <a:ea typeface="+mn-ea"/>
                <a:cs typeface="+mn-cs"/>
              </a:rPr>
              <a:t>, a </a:t>
            </a:r>
            <a:r>
              <a:rPr lang="en-US" sz="1200" b="1" i="0" u="none" strike="noStrike" kern="1200" baseline="0" dirty="0">
                <a:solidFill>
                  <a:schemeClr val="tx1"/>
                </a:solidFill>
                <a:latin typeface="+mn-lt"/>
                <a:ea typeface="+mn-ea"/>
                <a:cs typeface="+mn-cs"/>
              </a:rPr>
              <a:t>Bishop</a:t>
            </a:r>
            <a:r>
              <a:rPr lang="en-US" sz="1200" b="0" i="0" u="none" strike="noStrike" kern="1200" baseline="0" dirty="0">
                <a:solidFill>
                  <a:schemeClr val="tx1"/>
                </a:solidFill>
                <a:latin typeface="+mn-lt"/>
                <a:ea typeface="+mn-ea"/>
                <a:cs typeface="+mn-cs"/>
              </a:rPr>
              <a:t>, one who </a:t>
            </a:r>
            <a:r>
              <a:rPr lang="en-US" sz="1200" b="1" i="0" u="none" strike="noStrike" kern="1200" baseline="0" dirty="0">
                <a:solidFill>
                  <a:schemeClr val="tx1"/>
                </a:solidFill>
                <a:latin typeface="+mn-lt"/>
                <a:ea typeface="+mn-ea"/>
                <a:cs typeface="+mn-cs"/>
              </a:rPr>
              <a:t>Shepherds</a:t>
            </a:r>
            <a:r>
              <a:rPr lang="en-US" sz="1200" b="0" i="0" u="none" strike="noStrike" kern="1200" baseline="0" dirty="0">
                <a:solidFill>
                  <a:schemeClr val="tx1"/>
                </a:solidFill>
                <a:latin typeface="+mn-lt"/>
                <a:ea typeface="+mn-ea"/>
                <a:cs typeface="+mn-cs"/>
              </a:rPr>
              <a:t> the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b. He is an overseeing </a:t>
            </a:r>
            <a:r>
              <a:rPr lang="en-US" sz="1200" b="1" i="0" u="none" strike="noStrike" kern="1200" baseline="0" dirty="0">
                <a:solidFill>
                  <a:schemeClr val="tx1"/>
                </a:solidFill>
                <a:latin typeface="+mn-lt"/>
                <a:ea typeface="+mn-ea"/>
                <a:cs typeface="+mn-cs"/>
              </a:rPr>
              <a:t>Presbyter</a:t>
            </a:r>
            <a:r>
              <a:rPr lang="en-US" sz="1200" b="0" i="0" u="none" strike="noStrike" kern="1200" baseline="0" dirty="0">
                <a:solidFill>
                  <a:schemeClr val="tx1"/>
                </a:solidFill>
                <a:latin typeface="+mn-lt"/>
                <a:ea typeface="+mn-ea"/>
                <a:cs typeface="+mn-cs"/>
              </a:rPr>
              <a:t> or </a:t>
            </a:r>
            <a:r>
              <a:rPr lang="en-US" sz="1200" b="1" i="0" u="none" strike="noStrike" kern="1200" baseline="0" dirty="0">
                <a:solidFill>
                  <a:schemeClr val="tx1"/>
                </a:solidFill>
                <a:latin typeface="+mn-lt"/>
                <a:ea typeface="+mn-ea"/>
                <a:cs typeface="+mn-cs"/>
              </a:rPr>
              <a:t>Pastor</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     For this reason I left you in Crete, that you should set in order the things that are lacking, and appoint </a:t>
            </a:r>
            <a:r>
              <a:rPr lang="en-US" sz="1200" b="1" i="1" u="none" strike="noStrike" kern="1200" baseline="0" dirty="0">
                <a:solidFill>
                  <a:schemeClr val="tx1"/>
                </a:solidFill>
                <a:latin typeface="+mn-lt"/>
                <a:ea typeface="+mn-ea"/>
                <a:cs typeface="+mn-cs"/>
              </a:rPr>
              <a:t>elders</a:t>
            </a:r>
            <a:r>
              <a:rPr lang="en-US" sz="1200" b="0" i="1" u="none" strike="noStrike" kern="1200" baseline="0" dirty="0">
                <a:solidFill>
                  <a:schemeClr val="tx1"/>
                </a:solidFill>
                <a:latin typeface="+mn-lt"/>
                <a:ea typeface="+mn-ea"/>
                <a:cs typeface="+mn-cs"/>
              </a:rPr>
              <a:t> in every city as I commanded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Titus 1:5</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     For a </a:t>
            </a:r>
            <a:r>
              <a:rPr lang="en-US" sz="1200" b="1" i="1" u="none" strike="noStrike" kern="1200" baseline="0" dirty="0">
                <a:solidFill>
                  <a:schemeClr val="tx1"/>
                </a:solidFill>
                <a:latin typeface="+mn-lt"/>
                <a:ea typeface="+mn-ea"/>
                <a:cs typeface="+mn-cs"/>
              </a:rPr>
              <a:t>bishop</a:t>
            </a:r>
            <a:r>
              <a:rPr lang="en-US" sz="1200" b="0" i="1" u="none" strike="noStrike" kern="1200" baseline="0" dirty="0">
                <a:solidFill>
                  <a:schemeClr val="tx1"/>
                </a:solidFill>
                <a:latin typeface="+mn-lt"/>
                <a:ea typeface="+mn-ea"/>
                <a:cs typeface="+mn-cs"/>
              </a:rPr>
              <a:t> must be blameless, as a steward of God, not self-willed, not quick-tempered, not given to wine, not violent, not greedy for money,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Titus 1:7</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altLang="en-US" sz="1200" dirty="0"/>
          </a:p>
          <a:p>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3</a:t>
            </a:fld>
            <a:endParaRPr lang="en-US"/>
          </a:p>
        </p:txBody>
      </p:sp>
    </p:spTree>
    <p:extLst>
      <p:ext uri="{BB962C8B-B14F-4D97-AF65-F5344CB8AC3E}">
        <p14:creationId xmlns:p14="http://schemas.microsoft.com/office/powerpoint/2010/main" val="196035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1. Elder that is Presbytery must be wise in the Word of God and Human errors.</a:t>
            </a:r>
          </a:p>
          <a:p>
            <a:r>
              <a:rPr lang="en-US" altLang="en-US" sz="1200" dirty="0"/>
              <a:t>    2. He must have Wisdom and experience in order to lead or guide others to the truth.</a:t>
            </a:r>
          </a:p>
          <a:p>
            <a:r>
              <a:rPr lang="en-US" altLang="en-US" sz="1200" dirty="0"/>
              <a:t>    3. During the times of Jesus, the Jewish synagogue had elders, mature able minded leaders. (</a:t>
            </a:r>
            <a:r>
              <a:rPr lang="en-US" altLang="en-US" sz="1200" b="1" dirty="0"/>
              <a:t>Matt. 15:2</a:t>
            </a:r>
            <a:r>
              <a:rPr lang="en-US" altLang="en-US" sz="1200" dirty="0"/>
              <a:t>).</a:t>
            </a:r>
          </a:p>
          <a:p>
            <a:pPr rtl="0"/>
            <a:r>
              <a:rPr lang="en-US" sz="1200" b="0" i="1" u="none" strike="noStrike" kern="1200" baseline="0" dirty="0">
                <a:solidFill>
                  <a:schemeClr val="tx1"/>
                </a:solidFill>
                <a:latin typeface="+mn-lt"/>
                <a:ea typeface="+mn-ea"/>
                <a:cs typeface="+mn-cs"/>
              </a:rPr>
              <a:t>"Why do Your disciples transgress the tradition of the elders? For they do not wash their hands when they eat bread."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15:2</a:t>
            </a:r>
            <a:r>
              <a:rPr lang="en-US" sz="1200" b="0" i="0" u="none" strike="noStrike" kern="1200" baseline="0" dirty="0">
                <a:solidFill>
                  <a:schemeClr val="tx1"/>
                </a:solidFill>
                <a:latin typeface="+mn-lt"/>
                <a:ea typeface="+mn-ea"/>
                <a:cs typeface="+mn-cs"/>
              </a:rPr>
              <a:t>)</a:t>
            </a:r>
            <a:endParaRPr lang="en-US" altLang="en-US" sz="1200" dirty="0"/>
          </a:p>
          <a:p>
            <a:r>
              <a:rPr lang="en-US" altLang="en-US" sz="1200" dirty="0"/>
              <a:t>    4. The term presbytery denotes a plurality of elders (</a:t>
            </a:r>
            <a:r>
              <a:rPr lang="en-US" altLang="en-US" sz="1200" b="1" dirty="0"/>
              <a:t>1 Tim. 4:14</a:t>
            </a:r>
            <a:r>
              <a:rPr lang="en-US" altLang="en-US" sz="1200" dirty="0"/>
              <a:t>).</a:t>
            </a:r>
          </a:p>
          <a:p>
            <a:pPr rtl="0"/>
            <a:r>
              <a:rPr lang="en-US" sz="1200" b="0" i="0" u="none" strike="noStrike" kern="1200" baseline="0" dirty="0">
                <a:solidFill>
                  <a:schemeClr val="tx1"/>
                </a:solidFill>
                <a:latin typeface="+mn-lt"/>
                <a:ea typeface="+mn-ea"/>
                <a:cs typeface="+mn-cs"/>
              </a:rPr>
              <a:t>Do not neglect the gift that is in you, which was given to you by prophecy with the laying on of the hands of the eldership. (</a:t>
            </a:r>
            <a:r>
              <a:rPr lang="en-US" sz="1200" b="1" i="0" u="none" strike="noStrike" kern="1200" baseline="0" dirty="0">
                <a:solidFill>
                  <a:schemeClr val="tx1"/>
                </a:solidFill>
                <a:latin typeface="+mn-lt"/>
                <a:ea typeface="+mn-ea"/>
                <a:cs typeface="+mn-cs"/>
              </a:rPr>
              <a:t>1 Timothy 4:14</a:t>
            </a:r>
            <a:r>
              <a:rPr lang="en-US" sz="1200" b="0" i="0" u="none" strike="noStrike" kern="1200" baseline="0" dirty="0">
                <a:solidFill>
                  <a:schemeClr val="tx1"/>
                </a:solidFill>
                <a:latin typeface="+mn-lt"/>
                <a:ea typeface="+mn-ea"/>
                <a:cs typeface="+mn-cs"/>
              </a:rPr>
              <a:t>) </a:t>
            </a:r>
          </a:p>
          <a:p>
            <a:pPr rtl="0"/>
            <a:r>
              <a:rPr lang="en-US" sz="1200" b="0" i="0" u="none" strike="noStrike" kern="1200" baseline="0" dirty="0">
                <a:solidFill>
                  <a:schemeClr val="tx1"/>
                </a:solidFill>
                <a:latin typeface="+mn-lt"/>
                <a:ea typeface="+mn-ea"/>
                <a:cs typeface="+mn-cs"/>
              </a:rPr>
              <a:t>        a. Presbytery is used in KJV and many other versions, as well as Council of the Elders as used in </a:t>
            </a:r>
            <a:r>
              <a:rPr lang="en-US" sz="1200" b="1" i="0" u="none" strike="noStrike" kern="1200" baseline="0" dirty="0">
                <a:solidFill>
                  <a:schemeClr val="tx1"/>
                </a:solidFill>
                <a:latin typeface="+mn-lt"/>
                <a:ea typeface="+mn-ea"/>
                <a:cs typeface="+mn-cs"/>
              </a:rPr>
              <a:t>Luke 22:66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Acts 22:5</a:t>
            </a:r>
            <a:r>
              <a:rPr lang="en-US" sz="1200" b="0" i="0" u="none" strike="noStrike" kern="1200" baseline="0" dirty="0">
                <a:solidFill>
                  <a:schemeClr val="tx1"/>
                </a:solidFill>
                <a:latin typeface="+mn-lt"/>
                <a:ea typeface="+mn-ea"/>
                <a:cs typeface="+mn-cs"/>
              </a:rPr>
              <a:t>. </a:t>
            </a:r>
          </a:p>
          <a:p>
            <a:pPr rtl="0"/>
            <a:r>
              <a:rPr lang="en-US" sz="1200" b="0" i="0" u="none" strike="noStrike" kern="1200" baseline="0" dirty="0">
                <a:solidFill>
                  <a:schemeClr val="tx1"/>
                </a:solidFill>
                <a:latin typeface="+mn-lt"/>
                <a:ea typeface="+mn-ea"/>
                <a:cs typeface="+mn-cs"/>
              </a:rPr>
              <a:t>        b. One can not council with himself; and represent the decision of the council  , therefore it is plural in number.</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4</a:t>
            </a:fld>
            <a:endParaRPr lang="en-US"/>
          </a:p>
        </p:txBody>
      </p:sp>
    </p:spTree>
    <p:extLst>
      <p:ext uri="{BB962C8B-B14F-4D97-AF65-F5344CB8AC3E}">
        <p14:creationId xmlns:p14="http://schemas.microsoft.com/office/powerpoint/2010/main" val="120099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1. Bishop / Overseer</a:t>
            </a:r>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5</a:t>
            </a:fld>
            <a:endParaRPr lang="en-US"/>
          </a:p>
        </p:txBody>
      </p:sp>
    </p:spTree>
    <p:extLst>
      <p:ext uri="{BB962C8B-B14F-4D97-AF65-F5344CB8AC3E}">
        <p14:creationId xmlns:p14="http://schemas.microsoft.com/office/powerpoint/2010/main" val="270165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    1. Bishops Must Make Decisions as we see in </a:t>
            </a:r>
            <a:r>
              <a:rPr lang="en-US" altLang="en-US" sz="1200" b="1" dirty="0"/>
              <a:t>Acts 22:5</a:t>
            </a:r>
            <a:r>
              <a:rPr lang="en-US" altLang="en-US" sz="1200" dirty="0"/>
              <a:t>.</a:t>
            </a:r>
          </a:p>
          <a:p>
            <a:r>
              <a:rPr lang="en-US" altLang="en-US" sz="1200" dirty="0"/>
              <a:t>&gt;&gt;&gt;&gt;&gt;&gt;&gt;&gt;&gt;&gt;&gt;&gt;&gt;&gt;&gt;&gt;&gt;</a:t>
            </a:r>
          </a:p>
          <a:p>
            <a:r>
              <a:rPr lang="en-US" altLang="en-US" sz="1200" dirty="0"/>
              <a:t>    2. What it is to make a decision?</a:t>
            </a:r>
          </a:p>
          <a:p>
            <a:r>
              <a:rPr lang="en-US" altLang="en-US" sz="1200" dirty="0"/>
              <a:t>        a. Decisions made by Elders can have eternal consequences for the subject of that decision.</a:t>
            </a:r>
          </a:p>
          <a:p>
            <a:r>
              <a:rPr lang="en-US" altLang="en-US" sz="1200" dirty="0"/>
              <a:t>        b. It is an eternal thing not to be accepted in the “Body of Christ”.</a:t>
            </a:r>
          </a:p>
          <a:p>
            <a:r>
              <a:rPr lang="en-US" altLang="en-US" sz="1200" dirty="0"/>
              <a:t>&gt;&gt;&gt;&gt;&gt;&gt;&gt;&gt;&gt;&gt;&gt;&gt;&gt;&gt;&gt;&gt;&gt;</a:t>
            </a:r>
          </a:p>
          <a:p>
            <a:r>
              <a:rPr lang="en-US" altLang="en-US" sz="1200" dirty="0"/>
              <a:t>    3. Answer important questions</a:t>
            </a:r>
          </a:p>
          <a:p>
            <a:r>
              <a:rPr lang="en-US" altLang="en-US" sz="1200" dirty="0"/>
              <a:t>        a. An Elder must be able to answer any doctrinal question that members may ask.</a:t>
            </a:r>
          </a:p>
          <a:p>
            <a:r>
              <a:rPr lang="en-US" altLang="en-US" sz="1200" dirty="0"/>
              <a:t>        b. This is especially true if you are under attack by a liberal preacher or organization.</a:t>
            </a:r>
          </a:p>
          <a:p>
            <a:r>
              <a:rPr lang="en-US" altLang="en-US" sz="1200" dirty="0"/>
              <a:t>&gt;&gt;&gt;&gt;&gt;&gt;&gt;&gt;&gt;&gt;&gt;&gt;&gt;&gt;&gt;&gt;&gt;</a:t>
            </a:r>
          </a:p>
          <a:p>
            <a:r>
              <a:rPr lang="en-US" altLang="en-US" sz="1200" dirty="0"/>
              <a:t>    4. The pros and cons</a:t>
            </a:r>
          </a:p>
          <a:p>
            <a:r>
              <a:rPr lang="en-US" altLang="en-US" sz="1200" dirty="0"/>
              <a:t>        a. He must be able to weigh the facts and determine the truth without his personal input or changing the “Word of God”.</a:t>
            </a:r>
          </a:p>
          <a:p>
            <a:r>
              <a:rPr lang="en-US" altLang="en-US" sz="1200" dirty="0"/>
              <a:t>&gt;&gt;&gt;&gt;&gt;&gt;&gt;&gt;&gt;&gt;&gt;&gt;&gt;&gt;&gt;&gt;&gt;</a:t>
            </a:r>
          </a:p>
          <a:p>
            <a:r>
              <a:rPr lang="en-US" altLang="en-US" sz="1200" dirty="0"/>
              <a:t>    5. Independent thinking</a:t>
            </a:r>
          </a:p>
          <a:p>
            <a:r>
              <a:rPr lang="en-US" altLang="en-US" sz="1200" dirty="0"/>
              <a:t>        a. This position requires independent thinking, and not just a heard mentality, in following the council of Elders when it is not sound.  </a:t>
            </a:r>
          </a:p>
          <a:p>
            <a:r>
              <a:rPr lang="en-US" altLang="en-US" sz="1200" dirty="0"/>
              <a:t>&gt;&gt;&gt;&gt;&gt;&gt;&gt;&gt;&gt;&gt;&gt;&gt;&gt;&gt;&gt;&gt;&gt;</a:t>
            </a:r>
          </a:p>
          <a:p>
            <a:r>
              <a:rPr lang="en-US" altLang="en-US" sz="1200" dirty="0"/>
              <a:t>    6. Cooperation</a:t>
            </a:r>
          </a:p>
          <a:p>
            <a:r>
              <a:rPr lang="en-US" altLang="en-US" sz="1200" dirty="0"/>
              <a:t>        a. Cooperation does not include going along with error, but working with everyone for the best solution possible for the problem.</a:t>
            </a:r>
          </a:p>
          <a:p>
            <a:r>
              <a:rPr lang="en-US" altLang="en-US" sz="1200" dirty="0"/>
              <a:t>&gt;&gt;&gt;&gt;&gt;&gt;&gt;&gt;&gt;&gt;&gt;&gt;&gt;&gt;&gt;&gt;&gt;</a:t>
            </a:r>
          </a:p>
          <a:p>
            <a:r>
              <a:rPr lang="en-US" altLang="en-US" sz="1200" dirty="0"/>
              <a:t>    7. Elders are not to be Not be hasty in their decisions nor are they to procrastinate until the problem comes to fruition.</a:t>
            </a:r>
          </a:p>
          <a:p>
            <a:r>
              <a:rPr lang="en-US" altLang="en-US" sz="1200" dirty="0"/>
              <a:t>&gt;&gt;&gt;&gt;&gt;&gt;&gt;&gt;&gt;&gt;&gt;&gt;&gt;&gt;&gt;&gt;&gt;</a:t>
            </a:r>
          </a:p>
          <a:p>
            <a:r>
              <a:rPr lang="en-US" altLang="en-US" sz="1200" dirty="0"/>
              <a:t>    8. Elders must be able to “Live with their decision” because some are perceived as eternal condemnation for erring souls.</a:t>
            </a:r>
          </a:p>
          <a:p>
            <a:r>
              <a:rPr lang="en-US" sz="1200" dirty="0"/>
              <a:t>        a. There is no opportunity for Buyer’s Remorse.</a:t>
            </a:r>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6</a:t>
            </a:fld>
            <a:endParaRPr lang="en-US"/>
          </a:p>
        </p:txBody>
      </p:sp>
    </p:spTree>
    <p:extLst>
      <p:ext uri="{BB962C8B-B14F-4D97-AF65-F5344CB8AC3E}">
        <p14:creationId xmlns:p14="http://schemas.microsoft.com/office/powerpoint/2010/main" val="25516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1. Bishops Must Provide Vision</a:t>
            </a:r>
          </a:p>
          <a:p>
            <a:r>
              <a:rPr lang="en-US" altLang="en-US" dirty="0"/>
              <a:t>        a. As in all leadership positions, Elders must possess the ability to look ahead to the results of their decisions.</a:t>
            </a:r>
          </a:p>
          <a:p>
            <a:r>
              <a:rPr lang="en-US" altLang="en-US" dirty="0"/>
              <a:t>&gt;&gt;&gt;&gt;&gt;&gt;&gt;&gt;&gt;&gt;&gt;&gt;&gt;&gt;</a:t>
            </a:r>
          </a:p>
          <a:p>
            <a:r>
              <a:rPr lang="en-US" altLang="en-US" sz="4000" dirty="0"/>
              <a:t>    2. Providing vision requires…</a:t>
            </a:r>
          </a:p>
          <a:p>
            <a:r>
              <a:rPr lang="en-US" altLang="en-US" sz="4000" dirty="0"/>
              <a:t>&gt;&gt;&gt;&gt;&gt;&gt;&gt;&gt;&gt;&gt;&gt;&gt;&gt;&gt;</a:t>
            </a:r>
          </a:p>
          <a:p>
            <a:pPr lvl="0"/>
            <a:r>
              <a:rPr lang="en-US" altLang="en-US" sz="4000" dirty="0"/>
              <a:t>    3. Setting goals for the church members and the work to be accomplished. </a:t>
            </a:r>
          </a:p>
          <a:p>
            <a:pPr lvl="0"/>
            <a:r>
              <a:rPr lang="en-US" altLang="en-US" sz="4000" dirty="0"/>
              <a:t>&gt;&gt;&gt;&gt;&gt;&gt;&gt;&gt;&gt;&gt;&gt;&gt;&gt;&gt;</a:t>
            </a:r>
          </a:p>
          <a:p>
            <a:pPr lvl="0"/>
            <a:r>
              <a:rPr lang="en-US" altLang="en-US" sz="4000" dirty="0"/>
              <a:t>    4. Planning to accomplish those goals.</a:t>
            </a:r>
          </a:p>
          <a:p>
            <a:pPr lvl="0"/>
            <a:r>
              <a:rPr lang="en-US" altLang="en-US" sz="4000" dirty="0"/>
              <a:t>&gt;&gt;&gt;&gt;&gt;&gt;&gt;&gt;&gt;&gt;&gt;&gt;&gt;&gt;</a:t>
            </a:r>
          </a:p>
          <a:p>
            <a:pPr lvl="0"/>
            <a:r>
              <a:rPr lang="en-US" altLang="en-US" sz="4000" dirty="0"/>
              <a:t>    5. Communicating the plan and vision to the congregation.</a:t>
            </a:r>
          </a:p>
          <a:p>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7</a:t>
            </a:fld>
            <a:endParaRPr lang="en-US"/>
          </a:p>
        </p:txBody>
      </p:sp>
    </p:spTree>
    <p:extLst>
      <p:ext uri="{BB962C8B-B14F-4D97-AF65-F5344CB8AC3E}">
        <p14:creationId xmlns:p14="http://schemas.microsoft.com/office/powerpoint/2010/main" val="296695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    1. Bishops Must Provide Organization</a:t>
            </a:r>
          </a:p>
          <a:p>
            <a:r>
              <a:rPr lang="en-US" altLang="en-US" sz="1200" dirty="0"/>
              <a:t>&gt;&gt;&gt;&gt;&gt;&gt;&gt;&gt;&gt;&gt;&gt;&gt;&gt;&gt;</a:t>
            </a:r>
          </a:p>
          <a:p>
            <a:r>
              <a:rPr lang="en-US" altLang="en-US" sz="1200" dirty="0"/>
              <a:t>    2. </a:t>
            </a:r>
            <a:r>
              <a:rPr lang="en-US" altLang="en-US" sz="1200" b="1" dirty="0"/>
              <a:t>1 Corinthians 14:40</a:t>
            </a:r>
            <a:endParaRPr lang="en-US" altLang="en-US" sz="1200" b="0" dirty="0"/>
          </a:p>
          <a:p>
            <a:pPr rtl="0"/>
            <a:r>
              <a:rPr lang="en-US" sz="1200" b="0" i="1" u="none" strike="noStrike" kern="1200" baseline="0" dirty="0">
                <a:solidFill>
                  <a:schemeClr val="tx1"/>
                </a:solidFill>
                <a:latin typeface="+mn-lt"/>
                <a:ea typeface="+mn-ea"/>
                <a:cs typeface="+mn-cs"/>
              </a:rPr>
              <a:t>Let all things be done decently and in order.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14:40</a:t>
            </a:r>
            <a:r>
              <a:rPr lang="en-US" sz="1200" b="0" i="0" u="none" strike="noStrike" kern="1200" baseline="0" dirty="0">
                <a:solidFill>
                  <a:schemeClr val="tx1"/>
                </a:solidFill>
                <a:latin typeface="+mn-lt"/>
                <a:ea typeface="+mn-ea"/>
                <a:cs typeface="+mn-cs"/>
              </a:rPr>
              <a:t>)</a:t>
            </a:r>
            <a:endParaRPr lang="en-US" altLang="en-US" sz="1200" b="0" dirty="0"/>
          </a:p>
          <a:p>
            <a:r>
              <a:rPr lang="en-US" altLang="en-US" sz="1200" b="0" dirty="0"/>
              <a:t>&gt;&gt;&gt;&gt;&gt;&gt;&gt;&gt;&gt;&gt;&gt;&gt;&gt;&gt;</a:t>
            </a:r>
            <a:endParaRPr lang="en-US" altLang="en-US" sz="1200" b="1" dirty="0"/>
          </a:p>
          <a:p>
            <a:r>
              <a:rPr lang="en-US" altLang="en-US" sz="1200" dirty="0"/>
              <a:t>    3. </a:t>
            </a:r>
            <a:r>
              <a:rPr lang="en-US" altLang="en-US" sz="1200" b="1" dirty="0"/>
              <a:t>Ephesians 4:15-16</a:t>
            </a:r>
            <a:endParaRPr lang="en-US" altLang="en-US" sz="1200" b="0" dirty="0"/>
          </a:p>
          <a:p>
            <a:pPr rtl="0"/>
            <a:r>
              <a:rPr lang="en-US" sz="1200" b="0" i="0" u="none" strike="noStrike" kern="1200" baseline="0" dirty="0">
                <a:solidFill>
                  <a:schemeClr val="tx1"/>
                </a:solidFill>
                <a:latin typeface="+mn-lt"/>
                <a:ea typeface="+mn-ea"/>
                <a:cs typeface="+mn-cs"/>
              </a:rPr>
              <a:t>but, speaking the truth in love, may grow up in all things into Him who is the head-Christ-from whom the whole body, joined and knit together by what every joint supplies, according to the effective working by which every part does its share, causes growth of the body for the edifying of itself in love. (</a:t>
            </a:r>
            <a:r>
              <a:rPr lang="en-US" sz="1200" b="1" i="0" u="none" strike="noStrike" kern="1200" baseline="0" dirty="0">
                <a:solidFill>
                  <a:schemeClr val="tx1"/>
                </a:solidFill>
                <a:latin typeface="+mn-lt"/>
                <a:ea typeface="+mn-ea"/>
                <a:cs typeface="+mn-cs"/>
              </a:rPr>
              <a:t>Ephesians 4:15-16</a:t>
            </a:r>
            <a:r>
              <a:rPr lang="en-US" sz="1200" b="0" i="0" u="none" strike="noStrike" kern="1200" baseline="0" dirty="0">
                <a:solidFill>
                  <a:schemeClr val="tx1"/>
                </a:solidFill>
                <a:latin typeface="+mn-lt"/>
                <a:ea typeface="+mn-ea"/>
                <a:cs typeface="+mn-cs"/>
              </a:rPr>
              <a:t>)</a:t>
            </a:r>
            <a:endParaRPr lang="en-US" altLang="en-US" sz="1200" b="0" dirty="0"/>
          </a:p>
          <a:p>
            <a:r>
              <a:rPr lang="en-US" altLang="en-US" sz="1200" b="0" dirty="0"/>
              <a:t>&gt;&gt;&gt;&gt;&gt;&gt;&gt;&gt;&gt;&gt;&gt;&gt;&gt;&gt;</a:t>
            </a:r>
            <a:endParaRPr lang="en-US" altLang="en-US" sz="1200" b="1" dirty="0"/>
          </a:p>
          <a:p>
            <a:r>
              <a:rPr lang="en-US" altLang="en-US" sz="1200" dirty="0"/>
              <a:t>    4. Delegation of responsibility (</a:t>
            </a:r>
            <a:r>
              <a:rPr lang="en-US" altLang="en-US" sz="1200" b="1" dirty="0"/>
              <a:t>Exo. 18:13-16</a:t>
            </a:r>
            <a:r>
              <a:rPr lang="en-US" altLang="en-US" sz="1200" dirty="0"/>
              <a:t>).</a:t>
            </a:r>
          </a:p>
          <a:p>
            <a:pPr rtl="0"/>
            <a:r>
              <a:rPr lang="en-US" sz="1200" b="0" i="1" u="none" strike="noStrike" kern="1200" baseline="0" dirty="0">
                <a:solidFill>
                  <a:schemeClr val="tx1"/>
                </a:solidFill>
                <a:latin typeface="+mn-lt"/>
                <a:ea typeface="+mn-ea"/>
                <a:cs typeface="+mn-cs"/>
              </a:rPr>
              <a:t>So when Moses' father-in-law saw all that he did for the people, he said, "What is this thing that you are doing for the people? Why do you alone sit, and all the people stand before you from morning until evening?" </a:t>
            </a:r>
          </a:p>
          <a:p>
            <a:pPr rtl="0"/>
            <a:r>
              <a:rPr lang="en-US" sz="1200" b="0" i="1" u="none" strike="noStrike" kern="1200" baseline="0" dirty="0">
                <a:solidFill>
                  <a:schemeClr val="tx1"/>
                </a:solidFill>
                <a:latin typeface="+mn-lt"/>
                <a:ea typeface="+mn-ea"/>
                <a:cs typeface="+mn-cs"/>
              </a:rPr>
              <a:t>And Moses said to his father-in-law, "Because the people come to me to inquire of God. </a:t>
            </a:r>
          </a:p>
          <a:p>
            <a:pPr rtl="0"/>
            <a:r>
              <a:rPr lang="en-US" sz="1200" b="0" i="1" u="none" strike="noStrike" kern="1200" baseline="0" dirty="0">
                <a:solidFill>
                  <a:schemeClr val="tx1"/>
                </a:solidFill>
                <a:latin typeface="+mn-lt"/>
                <a:ea typeface="+mn-ea"/>
                <a:cs typeface="+mn-cs"/>
              </a:rPr>
              <a:t>When they have a difficulty, they come to me, and I judge between one and another; and I make known the statutes of God and His laws."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Exodus 18:14-16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And Moses chose able men out of all Israel, and made them heads over the people: rulers of thousands, rulers of hundreds, rulers of fifties, and rulers of tens. So they judged the people at all times; the hard cases they brought to Moses, but they judged every small case themselves.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Exodus 18:25-26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8</a:t>
            </a:fld>
            <a:endParaRPr lang="en-US"/>
          </a:p>
        </p:txBody>
      </p:sp>
    </p:spTree>
    <p:extLst>
      <p:ext uri="{BB962C8B-B14F-4D97-AF65-F5344CB8AC3E}">
        <p14:creationId xmlns:p14="http://schemas.microsoft.com/office/powerpoint/2010/main" val="219786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1. Shepherds / Pastors</a:t>
            </a:r>
          </a:p>
          <a:p>
            <a:r>
              <a:rPr lang="en-US" altLang="en-US" dirty="0"/>
              <a:t>        a. As for Webster:</a:t>
            </a:r>
          </a:p>
          <a:p>
            <a:pPr rtl="0"/>
            <a:r>
              <a:rPr lang="en-US" sz="1200" b="1" i="0" u="none" strike="noStrike" kern="1200" baseline="0" dirty="0">
                <a:solidFill>
                  <a:schemeClr val="tx1"/>
                </a:solidFill>
                <a:latin typeface="+mn-lt"/>
                <a:ea typeface="+mn-ea"/>
                <a:cs typeface="+mn-cs"/>
              </a:rPr>
              <a:t>P`ASTOR</a:t>
            </a:r>
            <a:r>
              <a:rPr lang="en-US" sz="1200" b="0" i="0" u="none" strike="noStrike" kern="1200" baseline="0" dirty="0">
                <a:solidFill>
                  <a:schemeClr val="tx1"/>
                </a:solidFill>
                <a:latin typeface="+mn-lt"/>
                <a:ea typeface="+mn-ea"/>
                <a:cs typeface="+mn-cs"/>
              </a:rPr>
              <a:t>, n. [L. from </a:t>
            </a:r>
            <a:r>
              <a:rPr lang="en-US" sz="1200" b="0" i="0" u="none" strike="noStrike" kern="1200" baseline="0" dirty="0" err="1">
                <a:solidFill>
                  <a:schemeClr val="tx1"/>
                </a:solidFill>
                <a:latin typeface="+mn-lt"/>
                <a:ea typeface="+mn-ea"/>
                <a:cs typeface="+mn-cs"/>
              </a:rPr>
              <a:t>pasco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pastum</a:t>
            </a:r>
            <a:r>
              <a:rPr lang="en-US" sz="1200" b="0" i="0" u="none" strike="noStrike" kern="1200" baseline="0" dirty="0">
                <a:solidFill>
                  <a:schemeClr val="tx1"/>
                </a:solidFill>
                <a:latin typeface="+mn-lt"/>
                <a:ea typeface="+mn-ea"/>
                <a:cs typeface="+mn-cs"/>
              </a:rPr>
              <a:t>, to feed.]</a:t>
            </a:r>
          </a:p>
          <a:p>
            <a:pPr rtl="0"/>
            <a:r>
              <a:rPr lang="en-US" sz="1200" b="0" i="0" u="none" strike="noStrike" kern="1200" baseline="0" dirty="0">
                <a:solidFill>
                  <a:schemeClr val="tx1"/>
                </a:solidFill>
                <a:latin typeface="+mn-lt"/>
                <a:ea typeface="+mn-ea"/>
                <a:cs typeface="+mn-cs"/>
              </a:rPr>
              <a:t>            1. A shepherd; one that has the care of flocks and herds.</a:t>
            </a:r>
          </a:p>
          <a:p>
            <a:pPr rtl="0"/>
            <a:r>
              <a:rPr lang="en-US" sz="1200" b="0" i="0" u="none" strike="noStrike" kern="1200" baseline="0" dirty="0">
                <a:solidFill>
                  <a:schemeClr val="tx1"/>
                </a:solidFill>
                <a:latin typeface="+mn-lt"/>
                <a:ea typeface="+mn-ea"/>
                <a:cs typeface="+mn-cs"/>
              </a:rPr>
              <a:t>            2. A minister of the gospel who has </a:t>
            </a:r>
            <a:r>
              <a:rPr lang="en-US" sz="1200" b="0" i="0" u="sng" strike="noStrike" kern="1200" baseline="0" dirty="0">
                <a:solidFill>
                  <a:schemeClr val="tx1"/>
                </a:solidFill>
                <a:latin typeface="+mn-lt"/>
                <a:ea typeface="+mn-ea"/>
                <a:cs typeface="+mn-cs"/>
              </a:rPr>
              <a:t>the charge of a church and congregation</a:t>
            </a:r>
            <a:r>
              <a:rPr lang="en-US" sz="1200" b="0" i="0" u="none" strike="noStrike" kern="1200" baseline="0" dirty="0">
                <a:solidFill>
                  <a:schemeClr val="tx1"/>
                </a:solidFill>
                <a:latin typeface="+mn-lt"/>
                <a:ea typeface="+mn-ea"/>
                <a:cs typeface="+mn-cs"/>
              </a:rPr>
              <a:t>, whose duty is </a:t>
            </a:r>
            <a:r>
              <a:rPr lang="en-US" sz="1200" b="0" i="0" u="sng" strike="noStrike" kern="1200" baseline="0" dirty="0">
                <a:solidFill>
                  <a:schemeClr val="tx1"/>
                </a:solidFill>
                <a:latin typeface="+mn-lt"/>
                <a:ea typeface="+mn-ea"/>
                <a:cs typeface="+mn-cs"/>
              </a:rPr>
              <a:t>to watch over</a:t>
            </a:r>
            <a:r>
              <a:rPr lang="en-US" sz="1200" b="0" i="0" u="none" strike="noStrike" kern="1200" baseline="0" dirty="0">
                <a:solidFill>
                  <a:schemeClr val="tx1"/>
                </a:solidFill>
                <a:latin typeface="+mn-lt"/>
                <a:ea typeface="+mn-ea"/>
                <a:cs typeface="+mn-cs"/>
              </a:rPr>
              <a:t> the people of his charge, and instruct them in             the sacred doctrines of the Christian religion.</a:t>
            </a:r>
          </a:p>
          <a:p>
            <a:pPr rtl="0"/>
            <a:r>
              <a:rPr lang="en-US" altLang="en-US" sz="1200" b="0" i="0" u="none" strike="noStrike" kern="1200" baseline="0" dirty="0">
                <a:solidFill>
                  <a:schemeClr val="tx1"/>
                </a:solidFill>
                <a:latin typeface="+mn-lt"/>
                <a:ea typeface="+mn-ea"/>
                <a:cs typeface="+mn-cs"/>
              </a:rPr>
              <a:t>        b. Webster got it right, Elders watch over the feeding of the flock!</a:t>
            </a:r>
            <a:endParaRPr lang="en-US" altLang="en-US" dirty="0"/>
          </a:p>
          <a:p>
            <a:r>
              <a:rPr lang="en-US" altLang="en-US" dirty="0"/>
              <a:t>&gt;&gt;&gt;&gt;&gt;&gt;&gt;&gt;&gt;&gt;&gt;&gt;&gt;&gt;</a:t>
            </a:r>
          </a:p>
          <a:p>
            <a:r>
              <a:rPr lang="en-US" altLang="en-US" sz="1200" dirty="0"/>
              <a:t>    2. </a:t>
            </a:r>
            <a:r>
              <a:rPr lang="en-US" altLang="en-US" sz="1200" b="1" dirty="0"/>
              <a:t>Acts 20:28</a:t>
            </a:r>
          </a:p>
          <a:p>
            <a:pPr rtl="0"/>
            <a:r>
              <a:rPr lang="en-US" sz="1200" b="0" i="1" u="none" strike="noStrike" kern="1200" baseline="0" dirty="0">
                <a:solidFill>
                  <a:schemeClr val="tx1"/>
                </a:solidFill>
                <a:latin typeface="+mn-lt"/>
                <a:ea typeface="+mn-ea"/>
                <a:cs typeface="+mn-cs"/>
              </a:rPr>
              <a:t>Therefore take heed to yourselves and to all the flock, among which the Holy Spirit has made you </a:t>
            </a:r>
            <a:r>
              <a:rPr lang="en-US" sz="1200" b="1" i="1" u="none" strike="noStrike" kern="1200" baseline="0" dirty="0">
                <a:solidFill>
                  <a:schemeClr val="tx1"/>
                </a:solidFill>
                <a:latin typeface="+mn-lt"/>
                <a:ea typeface="+mn-ea"/>
                <a:cs typeface="+mn-cs"/>
              </a:rPr>
              <a:t>overseers</a:t>
            </a:r>
            <a:r>
              <a:rPr lang="en-US" sz="1200" b="0" i="1" u="none" strike="noStrike" kern="1200" baseline="0" dirty="0">
                <a:solidFill>
                  <a:schemeClr val="tx1"/>
                </a:solidFill>
                <a:latin typeface="+mn-lt"/>
                <a:ea typeface="+mn-ea"/>
                <a:cs typeface="+mn-cs"/>
              </a:rPr>
              <a:t>, to </a:t>
            </a:r>
            <a:r>
              <a:rPr lang="en-US" sz="1200" b="1" i="1" u="none" strike="noStrike" kern="1200" baseline="0" dirty="0">
                <a:solidFill>
                  <a:schemeClr val="tx1"/>
                </a:solidFill>
                <a:latin typeface="+mn-lt"/>
                <a:ea typeface="+mn-ea"/>
                <a:cs typeface="+mn-cs"/>
              </a:rPr>
              <a:t>shepherd</a:t>
            </a:r>
            <a:r>
              <a:rPr lang="en-US" sz="1200" b="0" i="1" u="none" strike="noStrike" kern="1200" baseline="0" dirty="0">
                <a:solidFill>
                  <a:schemeClr val="tx1"/>
                </a:solidFill>
                <a:latin typeface="+mn-lt"/>
                <a:ea typeface="+mn-ea"/>
                <a:cs typeface="+mn-cs"/>
              </a:rPr>
              <a:t> the church of God which He purchased with His own blood.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20:28</a:t>
            </a:r>
            <a:r>
              <a:rPr lang="en-US" sz="1200" b="0" i="0" u="none" strike="noStrike" kern="1200" baseline="0" dirty="0">
                <a:solidFill>
                  <a:schemeClr val="tx1"/>
                </a:solidFill>
                <a:latin typeface="+mn-lt"/>
                <a:ea typeface="+mn-ea"/>
                <a:cs typeface="+mn-cs"/>
              </a:rPr>
              <a:t>)</a:t>
            </a:r>
            <a:endParaRPr lang="en-US" altLang="en-US" sz="1200" b="1" dirty="0"/>
          </a:p>
          <a:p>
            <a:r>
              <a:rPr lang="en-US" altLang="en-US" sz="1200" b="0" dirty="0"/>
              <a:t>&gt;&gt;&gt;&gt;&gt;&gt;&gt;&gt;&gt;&gt;&gt;&gt;&gt;&gt;</a:t>
            </a:r>
            <a:endParaRPr lang="en-US" altLang="en-US" sz="1200" b="1" dirty="0"/>
          </a:p>
          <a:p>
            <a:r>
              <a:rPr lang="en-US" altLang="en-US" sz="1200" dirty="0"/>
              <a:t>    3. </a:t>
            </a:r>
            <a:r>
              <a:rPr lang="en-US" altLang="en-US" sz="1200" b="1" dirty="0"/>
              <a:t>1 Pet. 5:2</a:t>
            </a:r>
            <a:endParaRPr lang="en-US" altLang="en-US" sz="1200" b="0" dirty="0"/>
          </a:p>
          <a:p>
            <a:pPr rtl="0"/>
            <a:r>
              <a:rPr lang="en-US" sz="1200" b="1" i="1" u="none" strike="noStrike" kern="1200" baseline="0" dirty="0">
                <a:solidFill>
                  <a:schemeClr val="tx1"/>
                </a:solidFill>
                <a:latin typeface="+mn-lt"/>
                <a:ea typeface="+mn-ea"/>
                <a:cs typeface="+mn-cs"/>
              </a:rPr>
              <a:t>Shepherd </a:t>
            </a:r>
            <a:r>
              <a:rPr lang="en-US" sz="1200" b="0" i="1" u="none" strike="noStrike" kern="1200" baseline="0" dirty="0">
                <a:solidFill>
                  <a:schemeClr val="tx1"/>
                </a:solidFill>
                <a:latin typeface="+mn-lt"/>
                <a:ea typeface="+mn-ea"/>
                <a:cs typeface="+mn-cs"/>
              </a:rPr>
              <a:t>the flock of God which is among you, serving as </a:t>
            </a:r>
            <a:r>
              <a:rPr lang="en-US" sz="1200" b="1" i="1" u="none" strike="noStrike" kern="1200" baseline="0" dirty="0">
                <a:solidFill>
                  <a:schemeClr val="tx1"/>
                </a:solidFill>
                <a:latin typeface="+mn-lt"/>
                <a:ea typeface="+mn-ea"/>
                <a:cs typeface="+mn-cs"/>
              </a:rPr>
              <a:t>overseers,</a:t>
            </a:r>
            <a:r>
              <a:rPr lang="en-US" sz="1200" b="0" i="1" u="none" strike="noStrike" kern="1200" baseline="0" dirty="0">
                <a:solidFill>
                  <a:schemeClr val="tx1"/>
                </a:solidFill>
                <a:latin typeface="+mn-lt"/>
                <a:ea typeface="+mn-ea"/>
                <a:cs typeface="+mn-cs"/>
              </a:rPr>
              <a:t> not by compulsion but willingly, not for dishonest gain but eagerly;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5:2</a:t>
            </a:r>
            <a:r>
              <a:rPr lang="en-US" sz="1200" b="0" i="0" u="none" strike="noStrike" kern="1200" baseline="0" dirty="0">
                <a:solidFill>
                  <a:schemeClr val="tx1"/>
                </a:solidFill>
                <a:latin typeface="+mn-lt"/>
                <a:ea typeface="+mn-ea"/>
                <a:cs typeface="+mn-cs"/>
              </a:rPr>
              <a:t>)</a:t>
            </a:r>
          </a:p>
          <a:p>
            <a:r>
              <a:rPr lang="en-US" altLang="en-US" sz="1200" b="0" dirty="0"/>
              <a:t>&gt;&gt;&gt;&gt;&gt;&gt;&gt;&gt;&gt;&gt;&gt;&gt;&gt;&gt;</a:t>
            </a:r>
            <a:endParaRPr lang="en-US" altLang="en-US" sz="1200" b="1" dirty="0"/>
          </a:p>
          <a:p>
            <a:r>
              <a:rPr lang="en-US" altLang="en-US" sz="1200" dirty="0"/>
              <a:t>    4. </a:t>
            </a:r>
            <a:r>
              <a:rPr lang="en-US" altLang="en-US" sz="1200" b="1" dirty="0"/>
              <a:t>Eph. 4:11</a:t>
            </a:r>
            <a:endParaRPr lang="en-US" altLang="en-US" sz="1200" b="0" dirty="0"/>
          </a:p>
          <a:p>
            <a:pPr rtl="0"/>
            <a:r>
              <a:rPr lang="en-US" sz="1200" b="0" i="1" u="none" strike="noStrike" kern="1200" baseline="0" dirty="0">
                <a:solidFill>
                  <a:schemeClr val="tx1"/>
                </a:solidFill>
                <a:latin typeface="+mn-lt"/>
                <a:ea typeface="+mn-ea"/>
                <a:cs typeface="+mn-cs"/>
              </a:rPr>
              <a:t>And He Himself gave some to be apostles, some prophets, some evangelists, and some </a:t>
            </a:r>
            <a:r>
              <a:rPr lang="en-US" sz="1200" b="1" i="1" u="none" strike="noStrike" kern="1200" baseline="0" dirty="0">
                <a:solidFill>
                  <a:schemeClr val="tx1"/>
                </a:solidFill>
                <a:latin typeface="+mn-lt"/>
                <a:ea typeface="+mn-ea"/>
                <a:cs typeface="+mn-cs"/>
              </a:rPr>
              <a:t>pastors</a:t>
            </a:r>
            <a:r>
              <a:rPr lang="en-US" sz="1200" b="0" i="1" u="none" strike="noStrike" kern="1200" baseline="0" dirty="0">
                <a:solidFill>
                  <a:schemeClr val="tx1"/>
                </a:solidFill>
                <a:latin typeface="+mn-lt"/>
                <a:ea typeface="+mn-ea"/>
                <a:cs typeface="+mn-cs"/>
              </a:rPr>
              <a:t> and teachers,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Prophets speak the word of God wherever they are, evangelist spread the word through the world, Pastors oversee the flock and teachers feed the flock.</a:t>
            </a:r>
            <a:endParaRPr lang="en-US" altLang="en-US" sz="1200" b="0" dirty="0"/>
          </a:p>
          <a:p>
            <a:r>
              <a:rPr lang="en-US" altLang="en-US" sz="1200" b="0" dirty="0"/>
              <a:t>&gt;&gt;&gt;&gt;&gt;&gt;&gt;&gt;&gt;&gt;&gt;&gt;&gt;&gt;</a:t>
            </a:r>
            <a:endParaRPr lang="en-US" altLang="en-US" sz="1200" b="1" dirty="0"/>
          </a:p>
          <a:p>
            <a:r>
              <a:rPr lang="en-US" altLang="en-US" sz="1200" dirty="0"/>
              <a:t>    5. </a:t>
            </a:r>
            <a:r>
              <a:rPr lang="en-US" altLang="en-US" sz="1200" b="1" dirty="0"/>
              <a:t>1 Pet. 2:25</a:t>
            </a:r>
          </a:p>
          <a:p>
            <a:pPr rtl="0"/>
            <a:r>
              <a:rPr lang="en-US" sz="1200" b="0" i="1" u="none" strike="noStrike" kern="1200" baseline="0" dirty="0">
                <a:solidFill>
                  <a:schemeClr val="tx1"/>
                </a:solidFill>
                <a:latin typeface="+mn-lt"/>
                <a:ea typeface="+mn-ea"/>
                <a:cs typeface="+mn-cs"/>
              </a:rPr>
              <a:t>For you were like sheep going astray, but have now returned to the </a:t>
            </a:r>
            <a:r>
              <a:rPr lang="en-US" sz="1200" b="1" i="1" u="none" strike="noStrike" kern="1200" baseline="0" dirty="0">
                <a:solidFill>
                  <a:schemeClr val="tx1"/>
                </a:solidFill>
                <a:latin typeface="+mn-lt"/>
                <a:ea typeface="+mn-ea"/>
                <a:cs typeface="+mn-cs"/>
              </a:rPr>
              <a:t>Shepherd</a:t>
            </a:r>
            <a:r>
              <a:rPr lang="en-US" sz="1200" b="0" i="1" u="none" strike="noStrike" kern="1200" baseline="0" dirty="0">
                <a:solidFill>
                  <a:schemeClr val="tx1"/>
                </a:solidFill>
                <a:latin typeface="+mn-lt"/>
                <a:ea typeface="+mn-ea"/>
                <a:cs typeface="+mn-cs"/>
              </a:rPr>
              <a:t> and </a:t>
            </a:r>
            <a:r>
              <a:rPr lang="en-US" sz="1200" b="1" i="1" u="none" strike="noStrike" kern="1200" baseline="0" dirty="0">
                <a:solidFill>
                  <a:schemeClr val="tx1"/>
                </a:solidFill>
                <a:latin typeface="+mn-lt"/>
                <a:ea typeface="+mn-ea"/>
                <a:cs typeface="+mn-cs"/>
              </a:rPr>
              <a:t>Overseer</a:t>
            </a:r>
            <a:r>
              <a:rPr lang="en-US" sz="1200" b="0" i="1" u="none" strike="noStrike" kern="1200" baseline="0" dirty="0">
                <a:solidFill>
                  <a:schemeClr val="tx1"/>
                </a:solidFill>
                <a:latin typeface="+mn-lt"/>
                <a:ea typeface="+mn-ea"/>
                <a:cs typeface="+mn-cs"/>
              </a:rPr>
              <a:t> of your souls.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2:25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9</a:t>
            </a:fld>
            <a:endParaRPr lang="en-US"/>
          </a:p>
        </p:txBody>
      </p:sp>
    </p:spTree>
    <p:extLst>
      <p:ext uri="{BB962C8B-B14F-4D97-AF65-F5344CB8AC3E}">
        <p14:creationId xmlns:p14="http://schemas.microsoft.com/office/powerpoint/2010/main" val="391126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1. A Good Shepherd (</a:t>
            </a:r>
            <a:r>
              <a:rPr lang="en-US" altLang="en-US" b="1" dirty="0"/>
              <a:t>John 10</a:t>
            </a:r>
            <a:r>
              <a:rPr lang="en-US" altLang="en-US" dirty="0"/>
              <a:t>)…</a:t>
            </a:r>
          </a:p>
          <a:p>
            <a:r>
              <a:rPr lang="en-US" altLang="en-US" dirty="0"/>
              <a:t>&gt;&gt;&gt;&gt;&gt;&gt;&gt;&gt;&gt;&gt;&gt;&gt;&gt;&gt;&gt;</a:t>
            </a:r>
          </a:p>
          <a:p>
            <a:pPr>
              <a:lnSpc>
                <a:spcPct val="90000"/>
              </a:lnSpc>
            </a:pPr>
            <a:r>
              <a:rPr lang="en-US" altLang="en-US" dirty="0"/>
              <a:t>    2. Enters by the door – is qualified (</a:t>
            </a:r>
            <a:r>
              <a:rPr lang="en-US" altLang="en-US" b="1" dirty="0"/>
              <a:t>1-2</a:t>
            </a:r>
            <a:r>
              <a:rPr lang="en-US" altLang="en-US" dirty="0"/>
              <a:t>)</a:t>
            </a:r>
          </a:p>
          <a:p>
            <a:pPr rtl="0"/>
            <a:r>
              <a:rPr lang="en-US" sz="1200" b="0" i="1" u="none" strike="noStrike" kern="1200" baseline="0" dirty="0">
                <a:solidFill>
                  <a:schemeClr val="tx1"/>
                </a:solidFill>
                <a:latin typeface="+mn-lt"/>
                <a:ea typeface="+mn-ea"/>
                <a:cs typeface="+mn-cs"/>
              </a:rPr>
              <a:t>"Most assuredly, I say to you, he who does not enter the sheepfold by the door, but climbs up some other way, the same is a thief and a robber. </a:t>
            </a:r>
          </a:p>
          <a:p>
            <a:pPr rtl="0"/>
            <a:r>
              <a:rPr lang="en-US" sz="1200" b="0" i="1" u="none" strike="noStrike" kern="1200" baseline="0" dirty="0">
                <a:solidFill>
                  <a:schemeClr val="tx1"/>
                </a:solidFill>
                <a:latin typeface="+mn-lt"/>
                <a:ea typeface="+mn-ea"/>
                <a:cs typeface="+mn-cs"/>
              </a:rPr>
              <a:t>But he who enters by the door is the shepherd of the sheep.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10:1-2</a:t>
            </a:r>
            <a:r>
              <a:rPr lang="en-US" sz="1200" b="0" i="0" u="none" strike="noStrike" kern="1200" baseline="0" dirty="0">
                <a:solidFill>
                  <a:schemeClr val="tx1"/>
                </a:solidFill>
                <a:latin typeface="+mn-lt"/>
                <a:ea typeface="+mn-ea"/>
                <a:cs typeface="+mn-cs"/>
              </a:rPr>
              <a:t>) – A false teacher will come in “some other way”.</a:t>
            </a:r>
            <a:endParaRPr lang="en-US" altLang="en-US" dirty="0"/>
          </a:p>
          <a:p>
            <a:pPr>
              <a:lnSpc>
                <a:spcPct val="90000"/>
              </a:lnSpc>
            </a:pPr>
            <a:r>
              <a:rPr lang="en-US" altLang="en-US" dirty="0"/>
              <a:t>&gt;&gt;&gt;&gt;&gt;&gt;&gt;&gt;&gt;&gt;&gt;&gt;&gt;&gt;&gt;</a:t>
            </a:r>
          </a:p>
          <a:p>
            <a:pPr>
              <a:lnSpc>
                <a:spcPct val="90000"/>
              </a:lnSpc>
            </a:pPr>
            <a:r>
              <a:rPr lang="en-US" altLang="en-US" dirty="0"/>
              <a:t>    3. Genders respect from the flock (</a:t>
            </a:r>
            <a:r>
              <a:rPr lang="en-US" altLang="en-US" b="1" dirty="0"/>
              <a:t>3-5</a:t>
            </a:r>
            <a:r>
              <a:rPr lang="en-US" altLang="en-US" dirty="0"/>
              <a:t>).</a:t>
            </a:r>
          </a:p>
          <a:p>
            <a:pPr rtl="0"/>
            <a:r>
              <a:rPr lang="en-US" sz="1200" b="0" i="1" u="none" strike="noStrike" kern="1200" baseline="0" dirty="0">
                <a:solidFill>
                  <a:schemeClr val="tx1"/>
                </a:solidFill>
                <a:latin typeface="+mn-lt"/>
                <a:ea typeface="+mn-ea"/>
                <a:cs typeface="+mn-cs"/>
              </a:rPr>
              <a:t>To him the doorkeeper opens, and the sheep hear his voice; and he calls his own sheep by name and leads them out. </a:t>
            </a:r>
          </a:p>
          <a:p>
            <a:pPr rtl="0"/>
            <a:r>
              <a:rPr lang="en-US" sz="1200" b="0" i="1" u="none" strike="noStrike" kern="1200" baseline="0" dirty="0">
                <a:solidFill>
                  <a:schemeClr val="tx1"/>
                </a:solidFill>
                <a:latin typeface="+mn-lt"/>
                <a:ea typeface="+mn-ea"/>
                <a:cs typeface="+mn-cs"/>
              </a:rPr>
              <a:t>And when he brings out his own sheep, he goes before them; and the sheep follow him, for they know his voice. </a:t>
            </a:r>
          </a:p>
          <a:p>
            <a:pPr rtl="0"/>
            <a:r>
              <a:rPr lang="en-US" sz="1200" b="0" i="1" u="none" strike="noStrike" kern="1200" baseline="0" dirty="0">
                <a:solidFill>
                  <a:schemeClr val="tx1"/>
                </a:solidFill>
                <a:latin typeface="+mn-lt"/>
                <a:ea typeface="+mn-ea"/>
                <a:cs typeface="+mn-cs"/>
              </a:rPr>
              <a:t>Yet they will by no means follow a stranger, but will flee from him, for they do not know the voice of strangers."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10:3-5</a:t>
            </a:r>
            <a:r>
              <a:rPr lang="en-US" sz="1200" b="0" i="0" u="none" strike="noStrike" kern="1200" baseline="0" dirty="0">
                <a:solidFill>
                  <a:schemeClr val="tx1"/>
                </a:solidFill>
                <a:latin typeface="+mn-lt"/>
                <a:ea typeface="+mn-ea"/>
                <a:cs typeface="+mn-cs"/>
              </a:rPr>
              <a:t>)</a:t>
            </a:r>
            <a:endParaRPr lang="en-US" altLang="en-US" dirty="0"/>
          </a:p>
          <a:p>
            <a:pPr>
              <a:lnSpc>
                <a:spcPct val="90000"/>
              </a:lnSpc>
            </a:pPr>
            <a:r>
              <a:rPr lang="en-US" altLang="en-US" dirty="0"/>
              <a:t>&gt;&gt;&gt;&gt;&gt;&gt;&gt;&gt;&gt;&gt;&gt;&gt;&gt;&gt;&gt;</a:t>
            </a:r>
          </a:p>
          <a:p>
            <a:pPr>
              <a:lnSpc>
                <a:spcPct val="90000"/>
              </a:lnSpc>
            </a:pPr>
            <a:r>
              <a:rPr lang="en-US" altLang="en-US" dirty="0"/>
              <a:t>    4. Feeds his sheep (</a:t>
            </a:r>
            <a:r>
              <a:rPr lang="en-US" altLang="en-US" b="1" dirty="0"/>
              <a:t>9, Psa. 23:2</a:t>
            </a:r>
            <a:r>
              <a:rPr lang="en-US" altLang="en-US" dirty="0"/>
              <a:t>).</a:t>
            </a:r>
          </a:p>
          <a:p>
            <a:pPr rtl="0"/>
            <a:r>
              <a:rPr lang="en-US" sz="1200" b="0" i="1" u="none" strike="noStrike" kern="1200" baseline="0" dirty="0">
                <a:solidFill>
                  <a:schemeClr val="tx1"/>
                </a:solidFill>
                <a:latin typeface="+mn-lt"/>
                <a:ea typeface="+mn-ea"/>
                <a:cs typeface="+mn-cs"/>
              </a:rPr>
              <a:t>I am the door. If anyone enters by Me, he will be saved, and will go in and out and find pasture.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10:9</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He makes me to lie down in green pastures; He leads me beside the still waters.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23:2</a:t>
            </a:r>
            <a:r>
              <a:rPr lang="en-US" sz="1200" b="0" i="0" u="none" strike="noStrike" kern="1200" baseline="0" dirty="0">
                <a:solidFill>
                  <a:schemeClr val="tx1"/>
                </a:solidFill>
                <a:latin typeface="+mn-lt"/>
                <a:ea typeface="+mn-ea"/>
                <a:cs typeface="+mn-cs"/>
              </a:rPr>
              <a:t>)</a:t>
            </a:r>
          </a:p>
          <a:p>
            <a:pPr>
              <a:lnSpc>
                <a:spcPct val="90000"/>
              </a:lnSpc>
            </a:pPr>
            <a:r>
              <a:rPr lang="en-US" altLang="en-US" dirty="0"/>
              <a:t>&gt;&gt;&gt;&gt;&gt;&gt;&gt;&gt;&gt;&gt;&gt;&gt;&gt;&gt;&gt;</a:t>
            </a:r>
          </a:p>
          <a:p>
            <a:pPr>
              <a:lnSpc>
                <a:spcPct val="90000"/>
              </a:lnSpc>
            </a:pPr>
            <a:r>
              <a:rPr lang="en-US" altLang="en-US" dirty="0"/>
              <a:t>    5. Will make sacrifices (</a:t>
            </a:r>
            <a:r>
              <a:rPr lang="en-US" altLang="en-US" b="1" dirty="0"/>
              <a:t>11</a:t>
            </a:r>
            <a:r>
              <a:rPr lang="en-US" altLang="en-US" dirty="0"/>
              <a:t>).</a:t>
            </a:r>
          </a:p>
          <a:p>
            <a:pPr rtl="0"/>
            <a:r>
              <a:rPr lang="en-US" sz="1200" b="0" i="1" u="none" strike="noStrike" kern="1200" baseline="0" dirty="0">
                <a:solidFill>
                  <a:schemeClr val="tx1"/>
                </a:solidFill>
                <a:latin typeface="+mn-lt"/>
                <a:ea typeface="+mn-ea"/>
                <a:cs typeface="+mn-cs"/>
              </a:rPr>
              <a:t>"I am the good shepherd. The good shepherd gives His life for the sheep.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10:11</a:t>
            </a:r>
            <a:r>
              <a:rPr lang="en-US" sz="1200" b="0" i="0" u="none" strike="noStrike" kern="1200" baseline="0" dirty="0">
                <a:solidFill>
                  <a:schemeClr val="tx1"/>
                </a:solidFill>
                <a:latin typeface="+mn-lt"/>
                <a:ea typeface="+mn-ea"/>
                <a:cs typeface="+mn-cs"/>
              </a:rPr>
              <a:t>)</a:t>
            </a:r>
            <a:endParaRPr lang="en-US" altLang="en-US" dirty="0"/>
          </a:p>
          <a:p>
            <a:pPr>
              <a:lnSpc>
                <a:spcPct val="90000"/>
              </a:lnSpc>
            </a:pPr>
            <a:r>
              <a:rPr lang="en-US" altLang="en-US" dirty="0"/>
              <a:t>&gt;&gt;&gt;&gt;&gt;&gt;&gt;&gt;&gt;&gt;&gt;&gt;&gt;&gt;&gt;</a:t>
            </a:r>
          </a:p>
          <a:p>
            <a:pPr>
              <a:lnSpc>
                <a:spcPct val="90000"/>
              </a:lnSpc>
            </a:pPr>
            <a:r>
              <a:rPr lang="en-US" altLang="en-US" dirty="0"/>
              <a:t>    6. Protects the sheep (</a:t>
            </a:r>
            <a:r>
              <a:rPr lang="en-US" altLang="en-US" b="1" dirty="0"/>
              <a:t>12-13</a:t>
            </a:r>
            <a:r>
              <a:rPr lang="en-US" altLang="en-US" dirty="0"/>
              <a:t>).</a:t>
            </a:r>
          </a:p>
          <a:p>
            <a:pPr rtl="0"/>
            <a:r>
              <a:rPr lang="en-US" sz="1200" b="0" i="1" u="none" strike="noStrike" kern="1200" baseline="0" dirty="0">
                <a:solidFill>
                  <a:schemeClr val="tx1"/>
                </a:solidFill>
                <a:latin typeface="+mn-lt"/>
                <a:ea typeface="+mn-ea"/>
                <a:cs typeface="+mn-cs"/>
              </a:rPr>
              <a:t>But a hireling, he who is not the shepherd, one who does not own the sheep, sees the wolf coming and leaves the sheep and flees; and the wolf catches the sheep and scatters them. The hireling flees because he is a hireling and does not care about the sheep.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10:12-13</a:t>
            </a:r>
            <a:r>
              <a:rPr lang="en-US" sz="1200" b="0" i="0" u="none" strike="noStrike" kern="1200" baseline="0" dirty="0">
                <a:solidFill>
                  <a:schemeClr val="tx1"/>
                </a:solidFill>
                <a:latin typeface="+mn-lt"/>
                <a:ea typeface="+mn-ea"/>
                <a:cs typeface="+mn-cs"/>
              </a:rPr>
              <a:t>)</a:t>
            </a:r>
            <a:endParaRPr lang="en-US" altLang="en-US" dirty="0"/>
          </a:p>
          <a:p>
            <a:pPr>
              <a:lnSpc>
                <a:spcPct val="90000"/>
              </a:lnSpc>
            </a:pPr>
            <a:r>
              <a:rPr lang="en-US" altLang="en-US" dirty="0"/>
              <a:t>&gt;&gt;&gt;&gt;&gt;&gt;&gt;&gt;&gt;&gt;&gt;&gt;&gt;&gt;&gt;</a:t>
            </a:r>
          </a:p>
          <a:p>
            <a:pPr>
              <a:lnSpc>
                <a:spcPct val="90000"/>
              </a:lnSpc>
            </a:pPr>
            <a:r>
              <a:rPr lang="en-US" altLang="en-US" dirty="0"/>
              <a:t>    7. Our Elders, like Christ, cares about us, the sheep (</a:t>
            </a:r>
            <a:r>
              <a:rPr lang="en-US" altLang="en-US" b="1" dirty="0"/>
              <a:t>13</a:t>
            </a:r>
            <a:r>
              <a:rPr lang="en-US" altLang="en-US" dirty="0"/>
              <a:t>).</a:t>
            </a:r>
          </a:p>
          <a:p>
            <a:pPr>
              <a:lnSpc>
                <a:spcPct val="90000"/>
              </a:lnSpc>
            </a:pPr>
            <a:r>
              <a:rPr lang="en-US" altLang="en-US" dirty="0"/>
              <a:t>&gt;&gt;&gt;&gt;&gt;&gt;&gt;&gt;&gt;&gt;&gt;&gt;&gt;&gt;&gt;</a:t>
            </a:r>
          </a:p>
          <a:p>
            <a:pPr>
              <a:lnSpc>
                <a:spcPct val="90000"/>
              </a:lnSpc>
            </a:pPr>
            <a:r>
              <a:rPr lang="en-US" altLang="en-US" dirty="0"/>
              <a:t>    8. Knows the sheep personally (</a:t>
            </a:r>
            <a:r>
              <a:rPr lang="en-US" altLang="en-US" b="1" dirty="0"/>
              <a:t>14</a:t>
            </a:r>
            <a:r>
              <a:rPr lang="en-US" altLang="en-US" dirty="0"/>
              <a:t>).</a:t>
            </a:r>
          </a:p>
          <a:p>
            <a:pPr>
              <a:lnSpc>
                <a:spcPct val="90000"/>
              </a:lnSpc>
            </a:pPr>
            <a:r>
              <a:rPr lang="en-US" altLang="en-US" dirty="0"/>
              <a:t>They know us personally; because they visit us when we are sick, they care and manage our feeding, they oversee our worship, and they correct and guide us away from our errors.</a:t>
            </a:r>
          </a:p>
          <a:p>
            <a:pPr>
              <a:lnSpc>
                <a:spcPct val="90000"/>
              </a:lnSpc>
            </a:pPr>
            <a:r>
              <a:rPr lang="en-US" altLang="en-US" dirty="0"/>
              <a:t>&gt;&gt;&gt;&gt;&gt;&gt;&gt;&gt;&gt;&gt;&gt;&gt;&gt;&gt;&gt;</a:t>
            </a:r>
          </a:p>
          <a:p>
            <a:pPr>
              <a:lnSpc>
                <a:spcPct val="90000"/>
              </a:lnSpc>
            </a:pPr>
            <a:r>
              <a:rPr lang="en-US" altLang="en-US" dirty="0"/>
              <a:t>    9. Elders go out and find the lost sheep, encourage their return, and keeps them with the flock (</a:t>
            </a:r>
            <a:r>
              <a:rPr lang="en-US" altLang="en-US" b="1" dirty="0"/>
              <a:t>27-29; Luke 15:4-6</a:t>
            </a:r>
            <a:r>
              <a:rPr lang="en-US" altLang="en-US" dirty="0"/>
              <a:t>).</a:t>
            </a:r>
          </a:p>
          <a:p>
            <a:pPr rtl="0"/>
            <a:r>
              <a:rPr lang="en-US" sz="1200" b="0" i="1" u="none" strike="noStrike" kern="1200" baseline="0" dirty="0">
                <a:solidFill>
                  <a:schemeClr val="tx1"/>
                </a:solidFill>
                <a:latin typeface="+mn-lt"/>
                <a:ea typeface="+mn-ea"/>
                <a:cs typeface="+mn-cs"/>
              </a:rPr>
              <a:t>My sheep hear My voice, and I know them, and they follow Me. And I give them eternal life, and they shall never perish; neither shall anyone snatch them out of My hand. My Father, who has given them to Me, is greater than all; and no one is able to snatch them out of My Father's hand.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John 10:27-29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a:lnSpc>
                <a:spcPct val="90000"/>
              </a:lnSpc>
            </a:pPr>
            <a:endParaRPr lang="en-US" altLang="en-US" dirty="0"/>
          </a:p>
          <a:p>
            <a:pPr>
              <a:lnSpc>
                <a:spcPct val="90000"/>
              </a:lnSpc>
            </a:pPr>
            <a:endParaRPr lang="en-US" dirty="0"/>
          </a:p>
        </p:txBody>
      </p:sp>
      <p:sp>
        <p:nvSpPr>
          <p:cNvPr id="4" name="Slide Number Placeholder 3"/>
          <p:cNvSpPr>
            <a:spLocks noGrp="1"/>
          </p:cNvSpPr>
          <p:nvPr>
            <p:ph type="sldNum" sz="quarter" idx="10"/>
          </p:nvPr>
        </p:nvSpPr>
        <p:spPr/>
        <p:txBody>
          <a:bodyPr/>
          <a:lstStyle/>
          <a:p>
            <a:fld id="{DEF1D658-63C6-47C6-BE98-94261CED57B2}" type="slidenum">
              <a:rPr lang="en-US" smtClean="0"/>
              <a:t>10</a:t>
            </a:fld>
            <a:endParaRPr lang="en-US"/>
          </a:p>
        </p:txBody>
      </p:sp>
    </p:spTree>
    <p:extLst>
      <p:ext uri="{BB962C8B-B14F-4D97-AF65-F5344CB8AC3E}">
        <p14:creationId xmlns:p14="http://schemas.microsoft.com/office/powerpoint/2010/main" val="359356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286592-7CC5-454A-AAD0-6D4987045D39}" type="slidenum">
              <a:rPr lang="en-US" altLang="en-US" smtClean="0"/>
              <a:pPr/>
              <a:t>‹#›</a:t>
            </a:fld>
            <a:endParaRPr lang="en-US" altLang="en-US"/>
          </a:p>
        </p:txBody>
      </p:sp>
    </p:spTree>
    <p:extLst>
      <p:ext uri="{BB962C8B-B14F-4D97-AF65-F5344CB8AC3E}">
        <p14:creationId xmlns:p14="http://schemas.microsoft.com/office/powerpoint/2010/main" val="133443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5BE8B56-3E8E-4E28-B1DB-C5D684D78825}" type="slidenum">
              <a:rPr lang="en-US" altLang="en-US" smtClean="0"/>
              <a:pPr/>
              <a:t>‹#›</a:t>
            </a:fld>
            <a:endParaRPr lang="en-US" altLang="en-US"/>
          </a:p>
        </p:txBody>
      </p:sp>
    </p:spTree>
    <p:extLst>
      <p:ext uri="{BB962C8B-B14F-4D97-AF65-F5344CB8AC3E}">
        <p14:creationId xmlns:p14="http://schemas.microsoft.com/office/powerpoint/2010/main" val="24730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7732042-1F72-44B3-929E-D3BC9C574DFE}" type="slidenum">
              <a:rPr lang="en-US" altLang="en-US" smtClean="0"/>
              <a:pPr/>
              <a:t>‹#›</a:t>
            </a:fld>
            <a:endParaRPr lang="en-US" altLang="en-US"/>
          </a:p>
        </p:txBody>
      </p:sp>
    </p:spTree>
    <p:extLst>
      <p:ext uri="{BB962C8B-B14F-4D97-AF65-F5344CB8AC3E}">
        <p14:creationId xmlns:p14="http://schemas.microsoft.com/office/powerpoint/2010/main" val="76171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10C4309-F585-4073-845F-EED6C818B2FF}" type="slidenum">
              <a:rPr lang="en-US" altLang="en-US" smtClean="0"/>
              <a:pPr/>
              <a:t>‹#›</a:t>
            </a:fld>
            <a:endParaRPr lang="en-US" altLang="en-US"/>
          </a:p>
        </p:txBody>
      </p:sp>
    </p:spTree>
    <p:extLst>
      <p:ext uri="{BB962C8B-B14F-4D97-AF65-F5344CB8AC3E}">
        <p14:creationId xmlns:p14="http://schemas.microsoft.com/office/powerpoint/2010/main" val="262812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19234EA-2304-42C6-8504-C5F935389F9E}" type="slidenum">
              <a:rPr lang="en-US" altLang="en-US" smtClean="0"/>
              <a:pPr/>
              <a:t>‹#›</a:t>
            </a:fld>
            <a:endParaRPr lang="en-US" altLang="en-US"/>
          </a:p>
        </p:txBody>
      </p:sp>
    </p:spTree>
    <p:extLst>
      <p:ext uri="{BB962C8B-B14F-4D97-AF65-F5344CB8AC3E}">
        <p14:creationId xmlns:p14="http://schemas.microsoft.com/office/powerpoint/2010/main" val="161434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4AE22A1-31C7-4023-A75D-7674503FE530}" type="slidenum">
              <a:rPr lang="en-US" altLang="en-US" smtClean="0"/>
              <a:pPr/>
              <a:t>‹#›</a:t>
            </a:fld>
            <a:endParaRPr lang="en-US" altLang="en-US"/>
          </a:p>
        </p:txBody>
      </p:sp>
    </p:spTree>
    <p:extLst>
      <p:ext uri="{BB962C8B-B14F-4D97-AF65-F5344CB8AC3E}">
        <p14:creationId xmlns:p14="http://schemas.microsoft.com/office/powerpoint/2010/main" val="332265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EE8F0232-7C67-4B98-AF78-275D5ACB02D3}" type="slidenum">
              <a:rPr lang="en-US" altLang="en-US" smtClean="0"/>
              <a:pPr/>
              <a:t>‹#›</a:t>
            </a:fld>
            <a:endParaRPr lang="en-US" altLang="en-US"/>
          </a:p>
        </p:txBody>
      </p:sp>
    </p:spTree>
    <p:extLst>
      <p:ext uri="{BB962C8B-B14F-4D97-AF65-F5344CB8AC3E}">
        <p14:creationId xmlns:p14="http://schemas.microsoft.com/office/powerpoint/2010/main" val="111431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EFFA1C86-DF40-4F65-930C-E48F76F05671}" type="slidenum">
              <a:rPr lang="en-US" altLang="en-US" smtClean="0"/>
              <a:pPr/>
              <a:t>‹#›</a:t>
            </a:fld>
            <a:endParaRPr lang="en-US" altLang="en-US"/>
          </a:p>
        </p:txBody>
      </p:sp>
    </p:spTree>
    <p:extLst>
      <p:ext uri="{BB962C8B-B14F-4D97-AF65-F5344CB8AC3E}">
        <p14:creationId xmlns:p14="http://schemas.microsoft.com/office/powerpoint/2010/main" val="183920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85E7426-B7FA-462A-9FC4-2739817F5805}" type="slidenum">
              <a:rPr lang="en-US" altLang="en-US" smtClean="0"/>
              <a:pPr/>
              <a:t>‹#›</a:t>
            </a:fld>
            <a:endParaRPr lang="en-US" altLang="en-US"/>
          </a:p>
        </p:txBody>
      </p:sp>
    </p:spTree>
    <p:extLst>
      <p:ext uri="{BB962C8B-B14F-4D97-AF65-F5344CB8AC3E}">
        <p14:creationId xmlns:p14="http://schemas.microsoft.com/office/powerpoint/2010/main" val="317001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404C2AF-24B6-4486-A009-6DA326B91DF6}" type="slidenum">
              <a:rPr lang="en-US" altLang="en-US" smtClean="0"/>
              <a:pPr/>
              <a:t>‹#›</a:t>
            </a:fld>
            <a:endParaRPr lang="en-US" altLang="en-US"/>
          </a:p>
        </p:txBody>
      </p:sp>
    </p:spTree>
    <p:extLst>
      <p:ext uri="{BB962C8B-B14F-4D97-AF65-F5344CB8AC3E}">
        <p14:creationId xmlns:p14="http://schemas.microsoft.com/office/powerpoint/2010/main" val="63417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50638DA-D5B1-40BE-9372-573F0B58B3E6}" type="slidenum">
              <a:rPr lang="en-US" altLang="en-US" smtClean="0"/>
              <a:pPr/>
              <a:t>‹#›</a:t>
            </a:fld>
            <a:endParaRPr lang="en-US" altLang="en-US"/>
          </a:p>
        </p:txBody>
      </p:sp>
    </p:spTree>
    <p:extLst>
      <p:ext uri="{BB962C8B-B14F-4D97-AF65-F5344CB8AC3E}">
        <p14:creationId xmlns:p14="http://schemas.microsoft.com/office/powerpoint/2010/main" val="31638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D60B2-0255-4F8B-A817-FA86E39434CD}" type="slidenum">
              <a:rPr lang="en-US" altLang="en-US" smtClean="0"/>
              <a:pPr/>
              <a:t>‹#›</a:t>
            </a:fld>
            <a:endParaRPr lang="en-US" altLang="en-US"/>
          </a:p>
        </p:txBody>
      </p:sp>
    </p:spTree>
    <p:extLst>
      <p:ext uri="{BB962C8B-B14F-4D97-AF65-F5344CB8AC3E}">
        <p14:creationId xmlns:p14="http://schemas.microsoft.com/office/powerpoint/2010/main" val="4209427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lainbibleteaching.com/2016/07/25/elders-in-every-church-conclusion/"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rd of sheep standing in a field&#10;&#10;Description generated with very high confidence">
            <a:extLst>
              <a:ext uri="{FF2B5EF4-FFF2-40B4-BE49-F238E27FC236}">
                <a16:creationId xmlns:a16="http://schemas.microsoft.com/office/drawing/2014/main" xmlns="" id="{9C34C58C-3734-4DFB-AF61-D6727DDF89C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b="10000"/>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7EF0EC71-D0A0-4880-B46E-B067044F814D}"/>
              </a:ext>
            </a:extLst>
          </p:cNvPr>
          <p:cNvSpPr txBox="1"/>
          <p:nvPr/>
        </p:nvSpPr>
        <p:spPr>
          <a:xfrm>
            <a:off x="2568569" y="6019800"/>
            <a:ext cx="7032631" cy="523220"/>
          </a:xfrm>
          <a:prstGeom prst="rect">
            <a:avLst/>
          </a:prstGeom>
          <a:noFill/>
        </p:spPr>
        <p:txBody>
          <a:bodyPr wrap="none" rtlCol="0">
            <a:spAutoFit/>
          </a:bodyPr>
          <a:lstStyle/>
          <a:p>
            <a:r>
              <a:rPr lang="en-US" sz="2800" dirty="0">
                <a:solidFill>
                  <a:schemeClr val="bg1"/>
                </a:solidFill>
              </a:rPr>
              <a:t>Ranger Church of Christ Mesquite and Rusk St. </a:t>
            </a:r>
          </a:p>
        </p:txBody>
      </p:sp>
    </p:spTree>
    <p:extLst>
      <p:ext uri="{BB962C8B-B14F-4D97-AF65-F5344CB8AC3E}">
        <p14:creationId xmlns:p14="http://schemas.microsoft.com/office/powerpoint/2010/main" val="1224629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72EA3742-7DA6-4FFA-8760-B05C21021AD1}"/>
              </a:ext>
            </a:extLst>
          </p:cNvPr>
          <p:cNvSpPr>
            <a:spLocks noGrp="1" noChangeArrowheads="1"/>
          </p:cNvSpPr>
          <p:nvPr>
            <p:ph type="title"/>
          </p:nvPr>
        </p:nvSpPr>
        <p:spPr>
          <a:xfrm>
            <a:off x="609600" y="381000"/>
            <a:ext cx="10972800" cy="762000"/>
          </a:xfrm>
        </p:spPr>
        <p:txBody>
          <a:bodyPr>
            <a:normAutofit/>
          </a:bodyPr>
          <a:lstStyle/>
          <a:p>
            <a:pPr algn="ctr"/>
            <a:r>
              <a:rPr lang="en-US" altLang="en-US" sz="4800" dirty="0"/>
              <a:t>A Good Shepherd (</a:t>
            </a:r>
            <a:r>
              <a:rPr lang="en-US" altLang="en-US" sz="4800" b="1" dirty="0"/>
              <a:t>John 10</a:t>
            </a:r>
            <a:r>
              <a:rPr lang="en-US" altLang="en-US" sz="4800" dirty="0"/>
              <a:t>)…</a:t>
            </a:r>
          </a:p>
        </p:txBody>
      </p:sp>
      <p:sp>
        <p:nvSpPr>
          <p:cNvPr id="16387" name="Rectangle 3">
            <a:extLst>
              <a:ext uri="{FF2B5EF4-FFF2-40B4-BE49-F238E27FC236}">
                <a16:creationId xmlns:a16="http://schemas.microsoft.com/office/drawing/2014/main" xmlns="" id="{CE0C29A1-08E7-4DF5-8AAB-CFECDFCC98F9}"/>
              </a:ext>
            </a:extLst>
          </p:cNvPr>
          <p:cNvSpPr>
            <a:spLocks noGrp="1" noChangeArrowheads="1"/>
          </p:cNvSpPr>
          <p:nvPr>
            <p:ph sz="half" idx="1"/>
          </p:nvPr>
        </p:nvSpPr>
        <p:spPr>
          <a:xfrm>
            <a:off x="609600" y="1600200"/>
            <a:ext cx="5410200" cy="4572000"/>
          </a:xfrm>
        </p:spPr>
        <p:txBody>
          <a:bodyPr>
            <a:normAutofit/>
          </a:bodyPr>
          <a:lstStyle/>
          <a:p>
            <a:pPr>
              <a:lnSpc>
                <a:spcPct val="90000"/>
              </a:lnSpc>
            </a:pPr>
            <a:r>
              <a:rPr lang="en-US" altLang="en-US" sz="3600" dirty="0"/>
              <a:t>Enters by the door – is qualified (</a:t>
            </a:r>
            <a:r>
              <a:rPr lang="en-US" altLang="en-US" sz="3600" b="1" dirty="0"/>
              <a:t>1-2</a:t>
            </a:r>
            <a:r>
              <a:rPr lang="en-US" altLang="en-US" sz="3600" dirty="0"/>
              <a:t>)</a:t>
            </a:r>
          </a:p>
          <a:p>
            <a:pPr>
              <a:lnSpc>
                <a:spcPct val="90000"/>
              </a:lnSpc>
            </a:pPr>
            <a:r>
              <a:rPr lang="en-US" altLang="en-US" sz="3600" dirty="0"/>
              <a:t>Genders respect from the flock (</a:t>
            </a:r>
            <a:r>
              <a:rPr lang="en-US" altLang="en-US" sz="3600" b="1" dirty="0"/>
              <a:t>3-5</a:t>
            </a:r>
            <a:r>
              <a:rPr lang="en-US" altLang="en-US" sz="3600" dirty="0"/>
              <a:t>).</a:t>
            </a:r>
          </a:p>
          <a:p>
            <a:pPr>
              <a:lnSpc>
                <a:spcPct val="90000"/>
              </a:lnSpc>
            </a:pPr>
            <a:r>
              <a:rPr lang="en-US" altLang="en-US" sz="3600" dirty="0"/>
              <a:t>Feeds his sheep (</a:t>
            </a:r>
            <a:r>
              <a:rPr lang="en-US" altLang="en-US" sz="3600" b="1" dirty="0"/>
              <a:t>9, Psa. 23:2</a:t>
            </a:r>
            <a:r>
              <a:rPr lang="en-US" altLang="en-US" sz="3600" dirty="0"/>
              <a:t>).</a:t>
            </a:r>
          </a:p>
          <a:p>
            <a:pPr>
              <a:lnSpc>
                <a:spcPct val="90000"/>
              </a:lnSpc>
            </a:pPr>
            <a:r>
              <a:rPr lang="en-US" altLang="en-US" sz="3600" dirty="0"/>
              <a:t>Will make sacrifices (</a:t>
            </a:r>
            <a:r>
              <a:rPr lang="en-US" altLang="en-US" sz="3600" b="1" dirty="0"/>
              <a:t>11</a:t>
            </a:r>
            <a:r>
              <a:rPr lang="en-US" altLang="en-US" sz="3600" dirty="0"/>
              <a:t>)</a:t>
            </a:r>
          </a:p>
        </p:txBody>
      </p:sp>
      <p:sp>
        <p:nvSpPr>
          <p:cNvPr id="16388" name="Rectangle 4">
            <a:extLst>
              <a:ext uri="{FF2B5EF4-FFF2-40B4-BE49-F238E27FC236}">
                <a16:creationId xmlns:a16="http://schemas.microsoft.com/office/drawing/2014/main" xmlns="" id="{0226B52C-4A22-4566-A995-22BF71D2AF2E}"/>
              </a:ext>
            </a:extLst>
          </p:cNvPr>
          <p:cNvSpPr>
            <a:spLocks noGrp="1" noChangeArrowheads="1"/>
          </p:cNvSpPr>
          <p:nvPr>
            <p:ph sz="half" idx="2"/>
          </p:nvPr>
        </p:nvSpPr>
        <p:spPr>
          <a:xfrm>
            <a:off x="6096000" y="1600200"/>
            <a:ext cx="5486400" cy="4572000"/>
          </a:xfrm>
        </p:spPr>
        <p:txBody>
          <a:bodyPr>
            <a:normAutofit/>
          </a:bodyPr>
          <a:lstStyle/>
          <a:p>
            <a:pPr>
              <a:lnSpc>
                <a:spcPct val="90000"/>
              </a:lnSpc>
            </a:pPr>
            <a:r>
              <a:rPr lang="en-US" altLang="en-US" sz="3600" dirty="0"/>
              <a:t>Protects the sheep (1</a:t>
            </a:r>
            <a:r>
              <a:rPr lang="en-US" altLang="en-US" sz="3600" b="1" dirty="0"/>
              <a:t>2-13</a:t>
            </a:r>
            <a:r>
              <a:rPr lang="en-US" altLang="en-US" sz="3600" dirty="0"/>
              <a:t>).</a:t>
            </a:r>
          </a:p>
          <a:p>
            <a:pPr>
              <a:lnSpc>
                <a:spcPct val="90000"/>
              </a:lnSpc>
            </a:pPr>
            <a:r>
              <a:rPr lang="en-US" altLang="en-US" sz="3600" dirty="0"/>
              <a:t>Cares about the sheep (</a:t>
            </a:r>
            <a:r>
              <a:rPr lang="en-US" altLang="en-US" sz="3600" b="1" dirty="0"/>
              <a:t>13</a:t>
            </a:r>
            <a:r>
              <a:rPr lang="en-US" altLang="en-US" sz="3600" dirty="0"/>
              <a:t>).</a:t>
            </a:r>
          </a:p>
          <a:p>
            <a:pPr>
              <a:lnSpc>
                <a:spcPct val="90000"/>
              </a:lnSpc>
            </a:pPr>
            <a:r>
              <a:rPr lang="en-US" altLang="en-US" sz="3600" dirty="0"/>
              <a:t>Knows the sheep personally (</a:t>
            </a:r>
            <a:r>
              <a:rPr lang="en-US" altLang="en-US" sz="3600" b="1" dirty="0"/>
              <a:t>14)</a:t>
            </a:r>
            <a:r>
              <a:rPr lang="en-US" altLang="en-US" sz="3600" dirty="0"/>
              <a:t>.</a:t>
            </a:r>
          </a:p>
          <a:p>
            <a:pPr>
              <a:lnSpc>
                <a:spcPct val="90000"/>
              </a:lnSpc>
            </a:pPr>
            <a:r>
              <a:rPr lang="en-US" altLang="en-US" sz="3600" dirty="0"/>
              <a:t>Finds the lost sheep and keeps them with the flock (</a:t>
            </a:r>
            <a:r>
              <a:rPr lang="en-US" altLang="en-US" sz="3600" b="1" dirty="0"/>
              <a:t>27-29; Luke 15:4-6</a:t>
            </a:r>
            <a:r>
              <a:rPr lang="en-US" altLang="en-US" sz="3600" dirty="0"/>
              <a:t>).</a:t>
            </a:r>
          </a:p>
          <a:p>
            <a:pPr>
              <a:lnSpc>
                <a:spcPct val="90000"/>
              </a:lnSpc>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P spid="1638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52F0991E-C4FD-4080-804C-4B12A59D6AB3}"/>
              </a:ext>
            </a:extLst>
          </p:cNvPr>
          <p:cNvSpPr>
            <a:spLocks noGrp="1" noChangeArrowheads="1"/>
          </p:cNvSpPr>
          <p:nvPr>
            <p:ph type="ctrTitle"/>
          </p:nvPr>
        </p:nvSpPr>
        <p:spPr>
          <a:xfrm>
            <a:off x="609600" y="1600200"/>
            <a:ext cx="10972800" cy="990600"/>
          </a:xfrm>
        </p:spPr>
        <p:txBody>
          <a:bodyPr/>
          <a:lstStyle/>
          <a:p>
            <a:r>
              <a:rPr lang="en-US" altLang="en-US" dirty="0"/>
              <a:t>Various Warnings For Shepherds</a:t>
            </a:r>
          </a:p>
        </p:txBody>
      </p:sp>
      <p:sp>
        <p:nvSpPr>
          <p:cNvPr id="17411" name="Rectangle 3">
            <a:extLst>
              <a:ext uri="{FF2B5EF4-FFF2-40B4-BE49-F238E27FC236}">
                <a16:creationId xmlns:a16="http://schemas.microsoft.com/office/drawing/2014/main" xmlns="" id="{649D0BF4-8353-4249-963E-C94E297C165F}"/>
              </a:ext>
            </a:extLst>
          </p:cNvPr>
          <p:cNvSpPr>
            <a:spLocks noGrp="1" noChangeArrowheads="1"/>
          </p:cNvSpPr>
          <p:nvPr>
            <p:ph type="subTitle" idx="1"/>
          </p:nvPr>
        </p:nvSpPr>
        <p:spPr>
          <a:xfrm>
            <a:off x="609600" y="3602038"/>
            <a:ext cx="10972800" cy="817562"/>
          </a:xfrm>
        </p:spPr>
        <p:txBody>
          <a:bodyPr>
            <a:normAutofit/>
          </a:bodyPr>
          <a:lstStyle/>
          <a:p>
            <a:r>
              <a:rPr lang="en-US" altLang="en-US" sz="4800" dirty="0"/>
              <a:t>Ezekiel 34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658FFC2-B3B9-47DF-9F0A-CB56A8656061}"/>
              </a:ext>
            </a:extLst>
          </p:cNvPr>
          <p:cNvSpPr txBox="1"/>
          <p:nvPr/>
        </p:nvSpPr>
        <p:spPr>
          <a:xfrm>
            <a:off x="609600" y="762000"/>
            <a:ext cx="10972800" cy="566308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Hearing and faith, </a:t>
            </a:r>
            <a:r>
              <a:rPr lang="en-US" sz="3600" b="1" dirty="0">
                <a:latin typeface="Times New Roman" panose="02020603050405020304" pitchFamily="18" charset="0"/>
                <a:cs typeface="Times New Roman" panose="02020603050405020304" pitchFamily="18" charset="0"/>
              </a:rPr>
              <a:t>Rom. 10:17; Mark 16:16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Repentance, </a:t>
            </a:r>
            <a:r>
              <a:rPr lang="en-US" sz="3600" b="1" dirty="0">
                <a:latin typeface="Times New Roman" panose="02020603050405020304" pitchFamily="18" charset="0"/>
                <a:cs typeface="Times New Roman" panose="02020603050405020304" pitchFamily="18" charset="0"/>
              </a:rPr>
              <a:t>Acts 2:38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Professing Christ, </a:t>
            </a:r>
            <a:r>
              <a:rPr lang="en-US" sz="3600" b="1" dirty="0">
                <a:latin typeface="Times New Roman" panose="02020603050405020304" pitchFamily="18" charset="0"/>
                <a:cs typeface="Times New Roman" panose="02020603050405020304" pitchFamily="18" charset="0"/>
              </a:rPr>
              <a:t>Rom. 10:9-10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Immersion in water, </a:t>
            </a:r>
            <a:r>
              <a:rPr lang="en-US" sz="3600" b="1" dirty="0">
                <a:latin typeface="Times New Roman" panose="02020603050405020304" pitchFamily="18" charset="0"/>
                <a:cs typeface="Times New Roman" panose="02020603050405020304" pitchFamily="18" charset="0"/>
              </a:rPr>
              <a:t>Rom. 6:3-5; Acts 22:16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Faithfulness, </a:t>
            </a:r>
            <a:r>
              <a:rPr lang="en-US" sz="3600" b="1" dirty="0">
                <a:latin typeface="Times New Roman" panose="02020603050405020304" pitchFamily="18" charset="0"/>
                <a:cs typeface="Times New Roman" panose="02020603050405020304" pitchFamily="18" charset="0"/>
              </a:rPr>
              <a:t>Rev. 2:10</a:t>
            </a:r>
            <a:r>
              <a:rPr lang="en-US" sz="36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Prayerful penitence for the erring child of God, </a:t>
            </a:r>
            <a:r>
              <a:rPr lang="en-US" sz="3600" b="1" dirty="0">
                <a:latin typeface="Times New Roman" panose="02020603050405020304" pitchFamily="18" charset="0"/>
                <a:cs typeface="Times New Roman" panose="02020603050405020304" pitchFamily="18" charset="0"/>
              </a:rPr>
              <a:t>Acts 8:22</a:t>
            </a:r>
            <a:r>
              <a:rPr lang="en-US" sz="3600" dirty="0">
                <a:latin typeface="Times New Roman" panose="02020603050405020304" pitchFamily="18" charset="0"/>
                <a:cs typeface="Times New Roman" panose="02020603050405020304" pitchFamily="18" charset="0"/>
              </a:rPr>
              <a:t> </a:t>
            </a:r>
          </a:p>
          <a:p>
            <a:r>
              <a:rPr lang="en-US" sz="3600" i="1" dirty="0">
                <a:latin typeface="Times New Roman" panose="02020603050405020304" pitchFamily="18" charset="0"/>
                <a:cs typeface="Times New Roman" panose="02020603050405020304" pitchFamily="18" charset="0"/>
              </a:rPr>
              <a:t>Repent therefore of this your wickedness, and pray God if perhaps the thought of your heart may be forgiven you</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(Acts 8:22)</a:t>
            </a:r>
            <a:endParaRPr lang="en-US" sz="3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344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additive="base">
                                        <p:cTn id="1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B7C46DB1-6F1E-4756-B195-25BF86F4ADB7}"/>
              </a:ext>
            </a:extLst>
          </p:cNvPr>
          <p:cNvSpPr>
            <a:spLocks noGrp="1" noChangeArrowheads="1"/>
          </p:cNvSpPr>
          <p:nvPr>
            <p:ph type="ctrTitle"/>
          </p:nvPr>
        </p:nvSpPr>
        <p:spPr>
          <a:xfrm>
            <a:off x="1524000" y="685800"/>
            <a:ext cx="9144000" cy="914401"/>
          </a:xfrm>
        </p:spPr>
        <p:txBody>
          <a:bodyPr/>
          <a:lstStyle/>
          <a:p>
            <a:r>
              <a:rPr lang="en-US" altLang="en-US" i="1" dirty="0">
                <a:effectLst>
                  <a:outerShdw blurRad="38100" dist="38100" dir="2700000" algn="tl">
                    <a:srgbClr val="000000">
                      <a:alpha val="43137"/>
                    </a:srgbClr>
                  </a:outerShdw>
                </a:effectLst>
              </a:rPr>
              <a:t>What Do Elders Do?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33336875-83BE-44EC-8C5D-F9116E26B4DE}"/>
              </a:ext>
            </a:extLst>
          </p:cNvPr>
          <p:cNvSpPr>
            <a:spLocks noGrp="1" noChangeArrowheads="1"/>
          </p:cNvSpPr>
          <p:nvPr>
            <p:ph type="title"/>
          </p:nvPr>
        </p:nvSpPr>
        <p:spPr>
          <a:xfrm>
            <a:off x="838200" y="681037"/>
            <a:ext cx="10515600" cy="919163"/>
          </a:xfrm>
        </p:spPr>
        <p:txBody>
          <a:bodyPr>
            <a:normAutofit/>
          </a:bodyPr>
          <a:lstStyle/>
          <a:p>
            <a:pPr algn="ctr"/>
            <a:r>
              <a:rPr lang="en-US" altLang="en-US" sz="4800" dirty="0"/>
              <a:t>Introduction</a:t>
            </a:r>
          </a:p>
        </p:txBody>
      </p:sp>
      <p:sp>
        <p:nvSpPr>
          <p:cNvPr id="6147" name="Rectangle 3">
            <a:extLst>
              <a:ext uri="{FF2B5EF4-FFF2-40B4-BE49-F238E27FC236}">
                <a16:creationId xmlns:a16="http://schemas.microsoft.com/office/drawing/2014/main" xmlns="" id="{B9E1EBA7-B5D8-479A-A806-CEFA22B4A6C7}"/>
              </a:ext>
            </a:extLst>
          </p:cNvPr>
          <p:cNvSpPr>
            <a:spLocks noGrp="1" noChangeArrowheads="1"/>
          </p:cNvSpPr>
          <p:nvPr>
            <p:ph idx="1"/>
          </p:nvPr>
        </p:nvSpPr>
        <p:spPr/>
        <p:txBody>
          <a:bodyPr/>
          <a:lstStyle/>
          <a:p>
            <a:r>
              <a:rPr lang="en-US" altLang="en-US" sz="4000" dirty="0"/>
              <a:t>The office of the eldership is a WORK (</a:t>
            </a:r>
            <a:r>
              <a:rPr lang="en-US" altLang="en-US" sz="4000" b="1" dirty="0"/>
              <a:t>1 Tim. 3:1</a:t>
            </a:r>
            <a:r>
              <a:rPr lang="en-US" altLang="en-US" sz="4000" dirty="0"/>
              <a:t>).</a:t>
            </a:r>
          </a:p>
          <a:p>
            <a:r>
              <a:rPr lang="en-US" altLang="en-US" sz="4000" dirty="0"/>
              <a:t>All six terms refer to the same office (</a:t>
            </a:r>
            <a:r>
              <a:rPr lang="en-US" altLang="en-US" sz="4000" b="1" dirty="0"/>
              <a:t>Acts 20:17,28; Titus 1:5,7</a:t>
            </a:r>
            <a:r>
              <a:rPr lang="en-US" altLang="en-US" sz="40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7DA36BD0-CB86-4C92-8B61-DB613A949335}"/>
              </a:ext>
            </a:extLst>
          </p:cNvPr>
          <p:cNvSpPr>
            <a:spLocks noGrp="1" noChangeArrowheads="1"/>
          </p:cNvSpPr>
          <p:nvPr>
            <p:ph type="title"/>
          </p:nvPr>
        </p:nvSpPr>
        <p:spPr>
          <a:xfrm>
            <a:off x="838200" y="681037"/>
            <a:ext cx="10515600" cy="919163"/>
          </a:xfrm>
        </p:spPr>
        <p:txBody>
          <a:bodyPr>
            <a:normAutofit/>
          </a:bodyPr>
          <a:lstStyle/>
          <a:p>
            <a:pPr algn="ctr"/>
            <a:r>
              <a:rPr lang="en-US" altLang="en-US" sz="4800" dirty="0"/>
              <a:t>Elder / Presbytery</a:t>
            </a:r>
          </a:p>
        </p:txBody>
      </p:sp>
      <p:sp>
        <p:nvSpPr>
          <p:cNvPr id="7171" name="Rectangle 3">
            <a:extLst>
              <a:ext uri="{FF2B5EF4-FFF2-40B4-BE49-F238E27FC236}">
                <a16:creationId xmlns:a16="http://schemas.microsoft.com/office/drawing/2014/main" xmlns="" id="{3347D31B-4FA3-4F4B-AAFF-F2B5FE75B433}"/>
              </a:ext>
            </a:extLst>
          </p:cNvPr>
          <p:cNvSpPr>
            <a:spLocks noGrp="1" noChangeArrowheads="1"/>
          </p:cNvSpPr>
          <p:nvPr>
            <p:ph idx="1"/>
          </p:nvPr>
        </p:nvSpPr>
        <p:spPr/>
        <p:txBody>
          <a:bodyPr/>
          <a:lstStyle/>
          <a:p>
            <a:r>
              <a:rPr lang="en-US" altLang="en-US" sz="4000" dirty="0"/>
              <a:t>Wisdom and experience.</a:t>
            </a:r>
          </a:p>
          <a:p>
            <a:r>
              <a:rPr lang="en-US" altLang="en-US" sz="4000" dirty="0"/>
              <a:t>The Jewish synagogue had elders (</a:t>
            </a:r>
            <a:r>
              <a:rPr lang="en-US" altLang="en-US" sz="4000" b="1" dirty="0"/>
              <a:t>Matt. 15:2</a:t>
            </a:r>
            <a:r>
              <a:rPr lang="en-US" altLang="en-US" sz="4000" dirty="0"/>
              <a:t>).</a:t>
            </a:r>
          </a:p>
          <a:p>
            <a:r>
              <a:rPr lang="en-US" altLang="en-US" sz="4000" dirty="0"/>
              <a:t>The term presbytery denotes a plurality of elders (</a:t>
            </a:r>
            <a:r>
              <a:rPr lang="en-US" altLang="en-US" sz="4000" b="1" dirty="0"/>
              <a:t>1 Tim. 4:14</a:t>
            </a:r>
            <a:r>
              <a:rPr lang="en-US" altLang="en-US" sz="4000"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3B48DC33-BC3E-43A1-BC01-E0DB4D398833}"/>
              </a:ext>
            </a:extLst>
          </p:cNvPr>
          <p:cNvSpPr>
            <a:spLocks noGrp="1" noChangeArrowheads="1"/>
          </p:cNvSpPr>
          <p:nvPr>
            <p:ph type="ctrTitle"/>
          </p:nvPr>
        </p:nvSpPr>
        <p:spPr>
          <a:xfrm>
            <a:off x="685800" y="609600"/>
            <a:ext cx="10896600" cy="995363"/>
          </a:xfrm>
        </p:spPr>
        <p:txBody>
          <a:bodyPr>
            <a:normAutofit/>
          </a:bodyPr>
          <a:lstStyle/>
          <a:p>
            <a:r>
              <a:rPr lang="en-US" altLang="en-US" sz="4800" dirty="0"/>
              <a:t>Bishop / Overseer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D5D29677-AAA6-4BE2-9460-C68319240E42}"/>
              </a:ext>
            </a:extLst>
          </p:cNvPr>
          <p:cNvSpPr>
            <a:spLocks noGrp="1" noChangeArrowheads="1"/>
          </p:cNvSpPr>
          <p:nvPr>
            <p:ph type="title"/>
          </p:nvPr>
        </p:nvSpPr>
        <p:spPr/>
        <p:txBody>
          <a:bodyPr>
            <a:normAutofit/>
          </a:bodyPr>
          <a:lstStyle/>
          <a:p>
            <a:pPr algn="ctr"/>
            <a:r>
              <a:rPr lang="en-US" altLang="en-US" sz="4800" dirty="0"/>
              <a:t>Bishops Must Make Decisions</a:t>
            </a:r>
          </a:p>
        </p:txBody>
      </p:sp>
      <p:sp>
        <p:nvSpPr>
          <p:cNvPr id="11267" name="Rectangle 3">
            <a:extLst>
              <a:ext uri="{FF2B5EF4-FFF2-40B4-BE49-F238E27FC236}">
                <a16:creationId xmlns:a16="http://schemas.microsoft.com/office/drawing/2014/main" xmlns="" id="{A9BB5F6F-60F3-4201-B0F1-D3B239A2DA19}"/>
              </a:ext>
            </a:extLst>
          </p:cNvPr>
          <p:cNvSpPr>
            <a:spLocks noGrp="1" noChangeArrowheads="1"/>
          </p:cNvSpPr>
          <p:nvPr>
            <p:ph idx="1"/>
          </p:nvPr>
        </p:nvSpPr>
        <p:spPr>
          <a:xfrm>
            <a:off x="685800" y="1600200"/>
            <a:ext cx="10896600" cy="4495800"/>
          </a:xfrm>
        </p:spPr>
        <p:txBody>
          <a:bodyPr>
            <a:normAutofit/>
          </a:bodyPr>
          <a:lstStyle/>
          <a:p>
            <a:r>
              <a:rPr lang="en-US" altLang="en-US" sz="3600" dirty="0"/>
              <a:t>What it is to make a decision?</a:t>
            </a:r>
          </a:p>
          <a:p>
            <a:r>
              <a:rPr lang="en-US" altLang="en-US" sz="3600" dirty="0"/>
              <a:t>Answer important questions</a:t>
            </a:r>
          </a:p>
          <a:p>
            <a:r>
              <a:rPr lang="en-US" altLang="en-US" sz="3600" dirty="0"/>
              <a:t>The pros and cons</a:t>
            </a:r>
          </a:p>
          <a:p>
            <a:r>
              <a:rPr lang="en-US" altLang="en-US" sz="3600" dirty="0"/>
              <a:t>Independent thinking</a:t>
            </a:r>
          </a:p>
          <a:p>
            <a:r>
              <a:rPr lang="en-US" altLang="en-US" sz="3600" dirty="0"/>
              <a:t>Cooperation</a:t>
            </a:r>
          </a:p>
          <a:p>
            <a:r>
              <a:rPr lang="en-US" altLang="en-US" sz="3600" dirty="0"/>
              <a:t>Not be hasty; not procrastinate</a:t>
            </a:r>
          </a:p>
          <a:p>
            <a:r>
              <a:rPr lang="en-US" altLang="en-US" sz="3600" dirty="0"/>
              <a:t>Live with their decision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3C625324-B939-472C-A725-0F223DC37737}"/>
              </a:ext>
            </a:extLst>
          </p:cNvPr>
          <p:cNvSpPr>
            <a:spLocks noGrp="1" noChangeArrowheads="1"/>
          </p:cNvSpPr>
          <p:nvPr>
            <p:ph type="title"/>
          </p:nvPr>
        </p:nvSpPr>
        <p:spPr>
          <a:xfrm>
            <a:off x="838200" y="681037"/>
            <a:ext cx="10515600" cy="919163"/>
          </a:xfrm>
        </p:spPr>
        <p:txBody>
          <a:bodyPr>
            <a:normAutofit/>
          </a:bodyPr>
          <a:lstStyle/>
          <a:p>
            <a:pPr algn="ctr"/>
            <a:r>
              <a:rPr lang="en-US" altLang="en-US" sz="4800" dirty="0"/>
              <a:t>Bishops Must Provide Vision</a:t>
            </a:r>
          </a:p>
        </p:txBody>
      </p:sp>
      <p:sp>
        <p:nvSpPr>
          <p:cNvPr id="13315" name="Rectangle 3">
            <a:extLst>
              <a:ext uri="{FF2B5EF4-FFF2-40B4-BE49-F238E27FC236}">
                <a16:creationId xmlns:a16="http://schemas.microsoft.com/office/drawing/2014/main" xmlns="" id="{93CB2A67-D03E-4C83-90CC-AB717F506831}"/>
              </a:ext>
            </a:extLst>
          </p:cNvPr>
          <p:cNvSpPr>
            <a:spLocks noGrp="1" noChangeArrowheads="1"/>
          </p:cNvSpPr>
          <p:nvPr>
            <p:ph idx="1"/>
          </p:nvPr>
        </p:nvSpPr>
        <p:spPr/>
        <p:txBody>
          <a:bodyPr/>
          <a:lstStyle/>
          <a:p>
            <a:r>
              <a:rPr lang="en-US" altLang="en-US" sz="4000" dirty="0"/>
              <a:t>Providing vision requires…</a:t>
            </a:r>
          </a:p>
          <a:p>
            <a:pPr lvl="1"/>
            <a:r>
              <a:rPr lang="en-US" altLang="en-US" sz="4000" dirty="0"/>
              <a:t>Setting goals.</a:t>
            </a:r>
          </a:p>
          <a:p>
            <a:pPr lvl="1"/>
            <a:r>
              <a:rPr lang="en-US" altLang="en-US" sz="4000" dirty="0"/>
              <a:t>Planning to accomplish those goals.</a:t>
            </a:r>
          </a:p>
          <a:p>
            <a:pPr lvl="1"/>
            <a:r>
              <a:rPr lang="en-US" altLang="en-US" sz="4000" dirty="0"/>
              <a:t>Communicating the vision to the congregation.</a:t>
            </a:r>
          </a:p>
          <a:p>
            <a:pPr lvl="1"/>
            <a:endParaRPr lang="en-US"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7E712814-476F-4EA6-9339-9473E45A88B3}"/>
              </a:ext>
            </a:extLst>
          </p:cNvPr>
          <p:cNvSpPr>
            <a:spLocks noGrp="1" noChangeArrowheads="1"/>
          </p:cNvSpPr>
          <p:nvPr>
            <p:ph type="title"/>
          </p:nvPr>
        </p:nvSpPr>
        <p:spPr>
          <a:xfrm>
            <a:off x="838200" y="681037"/>
            <a:ext cx="10515600" cy="919163"/>
          </a:xfrm>
        </p:spPr>
        <p:txBody>
          <a:bodyPr/>
          <a:lstStyle/>
          <a:p>
            <a:pPr algn="ctr"/>
            <a:r>
              <a:rPr lang="en-US" altLang="en-US" sz="4000" dirty="0"/>
              <a:t>Bishops Must Provide Organization</a:t>
            </a:r>
          </a:p>
        </p:txBody>
      </p:sp>
      <p:sp>
        <p:nvSpPr>
          <p:cNvPr id="14339" name="Rectangle 3">
            <a:extLst>
              <a:ext uri="{FF2B5EF4-FFF2-40B4-BE49-F238E27FC236}">
                <a16:creationId xmlns:a16="http://schemas.microsoft.com/office/drawing/2014/main" xmlns="" id="{D976A712-B7CB-40FC-B105-3CAC16564E07}"/>
              </a:ext>
            </a:extLst>
          </p:cNvPr>
          <p:cNvSpPr>
            <a:spLocks noGrp="1" noChangeArrowheads="1"/>
          </p:cNvSpPr>
          <p:nvPr>
            <p:ph idx="1"/>
          </p:nvPr>
        </p:nvSpPr>
        <p:spPr/>
        <p:txBody>
          <a:bodyPr/>
          <a:lstStyle/>
          <a:p>
            <a:r>
              <a:rPr lang="en-US" altLang="en-US" sz="4000" dirty="0"/>
              <a:t>1 Corinthians 14:40</a:t>
            </a:r>
          </a:p>
          <a:p>
            <a:r>
              <a:rPr lang="en-US" altLang="en-US" sz="4000" dirty="0"/>
              <a:t>Ephesians 4:15-16</a:t>
            </a:r>
          </a:p>
          <a:p>
            <a:r>
              <a:rPr lang="en-US" altLang="en-US" sz="4000" dirty="0"/>
              <a:t>Delegation of responsibility (Exo. 18:13-16).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AD9BAC5F-B7CF-4D84-94FC-212756301961}"/>
              </a:ext>
            </a:extLst>
          </p:cNvPr>
          <p:cNvSpPr>
            <a:spLocks noGrp="1" noChangeArrowheads="1"/>
          </p:cNvSpPr>
          <p:nvPr>
            <p:ph type="title"/>
          </p:nvPr>
        </p:nvSpPr>
        <p:spPr>
          <a:xfrm>
            <a:off x="838200" y="681037"/>
            <a:ext cx="10515600" cy="919163"/>
          </a:xfrm>
        </p:spPr>
        <p:txBody>
          <a:bodyPr/>
          <a:lstStyle/>
          <a:p>
            <a:pPr algn="ctr"/>
            <a:r>
              <a:rPr lang="en-US" altLang="en-US" dirty="0"/>
              <a:t>Shepherds / Pastors</a:t>
            </a:r>
          </a:p>
        </p:txBody>
      </p:sp>
      <p:sp>
        <p:nvSpPr>
          <p:cNvPr id="15363" name="Rectangle 3">
            <a:extLst>
              <a:ext uri="{FF2B5EF4-FFF2-40B4-BE49-F238E27FC236}">
                <a16:creationId xmlns:a16="http://schemas.microsoft.com/office/drawing/2014/main" xmlns="" id="{CABFE379-907A-49C2-8171-3EC1B8DCA52F}"/>
              </a:ext>
            </a:extLst>
          </p:cNvPr>
          <p:cNvSpPr>
            <a:spLocks noGrp="1" noChangeArrowheads="1"/>
          </p:cNvSpPr>
          <p:nvPr>
            <p:ph idx="1"/>
          </p:nvPr>
        </p:nvSpPr>
        <p:spPr>
          <a:xfrm>
            <a:off x="838200" y="1978025"/>
            <a:ext cx="10515600" cy="2746375"/>
          </a:xfrm>
        </p:spPr>
        <p:txBody>
          <a:bodyPr/>
          <a:lstStyle/>
          <a:p>
            <a:r>
              <a:rPr lang="en-US" altLang="en-US" sz="4000" dirty="0"/>
              <a:t>Acts 20:28</a:t>
            </a:r>
          </a:p>
          <a:p>
            <a:r>
              <a:rPr lang="en-US" altLang="en-US" sz="4000" dirty="0"/>
              <a:t>1 Pet. 5:2</a:t>
            </a:r>
          </a:p>
          <a:p>
            <a:r>
              <a:rPr lang="en-US" altLang="en-US" sz="4000" dirty="0"/>
              <a:t>Eph. 4:11</a:t>
            </a:r>
          </a:p>
          <a:p>
            <a:r>
              <a:rPr lang="en-US" altLang="en-US" sz="4000" dirty="0"/>
              <a:t>1 Pet. 2:25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718</TotalTime>
  <Words>2578</Words>
  <Application>Microsoft Office PowerPoint</Application>
  <PresentationFormat>Custom</PresentationFormat>
  <Paragraphs>207</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Orbit</vt:lpstr>
      <vt:lpstr>PowerPoint Presentation</vt:lpstr>
      <vt:lpstr>What Do Elders Do?</vt:lpstr>
      <vt:lpstr>Introduction</vt:lpstr>
      <vt:lpstr>Elder / Presbytery</vt:lpstr>
      <vt:lpstr>Bishop / Overseer</vt:lpstr>
      <vt:lpstr>Bishops Must Make Decisions</vt:lpstr>
      <vt:lpstr>Bishops Must Provide Vision</vt:lpstr>
      <vt:lpstr>Bishops Must Provide Organization</vt:lpstr>
      <vt:lpstr>Shepherds / Pastors</vt:lpstr>
      <vt:lpstr>A Good Shepherd (John 10)…</vt:lpstr>
      <vt:lpstr>Various Warnings For Shepherds</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Elders Do?</dc:title>
  <dc:creator>Pottsville Church of Christ</dc:creator>
  <cp:lastModifiedBy>cwser</cp:lastModifiedBy>
  <cp:revision>55</cp:revision>
  <dcterms:created xsi:type="dcterms:W3CDTF">2005-04-17T03:29:27Z</dcterms:created>
  <dcterms:modified xsi:type="dcterms:W3CDTF">2018-03-05T18:38:23Z</dcterms:modified>
</cp:coreProperties>
</file>