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2" r:id="rId2"/>
    <p:sldId id="315" r:id="rId3"/>
    <p:sldId id="313" r:id="rId4"/>
    <p:sldId id="289" r:id="rId5"/>
    <p:sldId id="290" r:id="rId6"/>
    <p:sldId id="291" r:id="rId7"/>
    <p:sldId id="305" r:id="rId8"/>
    <p:sldId id="292" r:id="rId9"/>
    <p:sldId id="293" r:id="rId10"/>
    <p:sldId id="306" r:id="rId11"/>
    <p:sldId id="294" r:id="rId12"/>
    <p:sldId id="295" r:id="rId13"/>
    <p:sldId id="296" r:id="rId14"/>
    <p:sldId id="308" r:id="rId15"/>
    <p:sldId id="309" r:id="rId16"/>
    <p:sldId id="310" r:id="rId17"/>
    <p:sldId id="311" r:id="rId18"/>
    <p:sldId id="297" r:id="rId19"/>
    <p:sldId id="31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FF"/>
    <a:srgbClr val="000099"/>
    <a:srgbClr val="006600"/>
    <a:srgbClr val="FF0000"/>
    <a:srgbClr val="FF6600"/>
    <a:srgbClr val="5F5F5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67413" autoAdjust="0"/>
  </p:normalViewPr>
  <p:slideViewPr>
    <p:cSldViewPr>
      <p:cViewPr varScale="1">
        <p:scale>
          <a:sx n="55" d="100"/>
          <a:sy n="55" d="100"/>
        </p:scale>
        <p:origin x="1872" y="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8F4CE9A9-E8AB-4334-A53B-22006B7A8B1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8003" name="Rectangle 3">
            <a:extLst>
              <a:ext uri="{FF2B5EF4-FFF2-40B4-BE49-F238E27FC236}">
                <a16:creationId xmlns:a16="http://schemas.microsoft.com/office/drawing/2014/main" id="{F0A6CAC1-AB76-4B91-AEA0-1DA429B9A994}"/>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8004" name="Rectangle 4">
            <a:extLst>
              <a:ext uri="{FF2B5EF4-FFF2-40B4-BE49-F238E27FC236}">
                <a16:creationId xmlns:a16="http://schemas.microsoft.com/office/drawing/2014/main" id="{736AF2E6-DBE3-4A87-8EA3-21D28EF82F1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8005" name="Rectangle 5">
            <a:extLst>
              <a:ext uri="{FF2B5EF4-FFF2-40B4-BE49-F238E27FC236}">
                <a16:creationId xmlns:a16="http://schemas.microsoft.com/office/drawing/2014/main" id="{ED370D25-C3FA-4B88-899F-AACCA1B15D93}"/>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8006" name="Rectangle 6">
            <a:extLst>
              <a:ext uri="{FF2B5EF4-FFF2-40B4-BE49-F238E27FC236}">
                <a16:creationId xmlns:a16="http://schemas.microsoft.com/office/drawing/2014/main" id="{1B0B379A-5C20-4A6F-9B21-F3E0B748B497}"/>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8007" name="Rectangle 7">
            <a:extLst>
              <a:ext uri="{FF2B5EF4-FFF2-40B4-BE49-F238E27FC236}">
                <a16:creationId xmlns:a16="http://schemas.microsoft.com/office/drawing/2014/main" id="{E1B1045A-563C-47E7-9578-6A4900EDAE59}"/>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D74AF4D-7680-4EC6-A4C5-BD5BD947A45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1. Producing the Fruit of Virtue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2 Pet. 1:5</a:t>
            </a:r>
          </a:p>
          <a:p>
            <a:pPr rtl="0"/>
            <a:r>
              <a:rPr lang="en-US" sz="1200" b="0" i="1" u="none" strike="noStrike" baseline="0" dirty="0">
                <a:latin typeface="Times New Roman" panose="02020603050405020304" pitchFamily="18" charset="0"/>
              </a:rPr>
              <a:t>But also for this very reason, giving all diligence, add to your faith virtue, to virtue knowledge,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2 Peter 1:5</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4</a:t>
            </a:fld>
            <a:endParaRPr lang="en-US" altLang="en-US"/>
          </a:p>
        </p:txBody>
      </p:sp>
    </p:spTree>
    <p:extLst>
      <p:ext uri="{BB962C8B-B14F-4D97-AF65-F5344CB8AC3E}">
        <p14:creationId xmlns:p14="http://schemas.microsoft.com/office/powerpoint/2010/main" val="20650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CC6600"/>
                </a:solidFill>
                <a:latin typeface="Times New Roman" panose="02020603050405020304" pitchFamily="18" charset="0"/>
                <a:cs typeface="Times New Roman" panose="02020603050405020304" pitchFamily="18" charset="0"/>
              </a:rPr>
              <a:t>    1. How Do We Develop Virtue?</a:t>
            </a:r>
          </a:p>
          <a:p>
            <a:pPr eaLnBrk="1" hangingPunct="1">
              <a:lnSpc>
                <a:spcPct val="110000"/>
              </a:lnSpc>
              <a:buFontTx/>
              <a:buNone/>
            </a:pPr>
            <a:r>
              <a:rPr lang="en-US" altLang="en-US" sz="3600" dirty="0">
                <a:cs typeface="Times New Roman" panose="02020603050405020304" pitchFamily="18" charset="0"/>
              </a:rPr>
              <a:t>    2. First of all, we need to recognize need for courage and self defense.</a:t>
            </a:r>
          </a:p>
          <a:p>
            <a:pPr lvl="0" eaLnBrk="1" hangingPunct="1">
              <a:lnSpc>
                <a:spcPct val="110000"/>
              </a:lnSpc>
              <a:buFontTx/>
              <a:buNone/>
            </a:pPr>
            <a:r>
              <a:rPr lang="en-US" altLang="en-US" sz="3600" dirty="0">
                <a:cs typeface="Times New Roman" panose="02020603050405020304" pitchFamily="18" charset="0"/>
              </a:rPr>
              <a:t>    3. Satan is a mighty, mighty foe – he loves to use fear and intimidation as well as temptation.</a:t>
            </a:r>
          </a:p>
          <a:p>
            <a:pPr lvl="0" eaLnBrk="1" hangingPunct="1">
              <a:lnSpc>
                <a:spcPct val="110000"/>
              </a:lnSpc>
              <a:buFontTx/>
              <a:buNone/>
            </a:pPr>
            <a:r>
              <a:rPr lang="en-US" altLang="en-US" sz="3600" dirty="0">
                <a:cs typeface="Times New Roman" panose="02020603050405020304" pitchFamily="18" charset="0"/>
              </a:rPr>
              <a:t>    4. Remember the tower builder and the king that was unable to make war in Jesus’s parable? </a:t>
            </a:r>
            <a:r>
              <a:rPr lang="en-US" altLang="en-US" sz="3600" b="1" dirty="0">
                <a:cs typeface="Times New Roman" panose="02020603050405020304" pitchFamily="18" charset="0"/>
              </a:rPr>
              <a:t>Luke 14:28-33</a:t>
            </a:r>
            <a:r>
              <a:rPr lang="en-US" altLang="en-US" sz="3600" b="0" dirty="0">
                <a:cs typeface="Times New Roman" panose="02020603050405020304" pitchFamily="18" charset="0"/>
              </a:rPr>
              <a:t>.</a:t>
            </a:r>
          </a:p>
          <a:p>
            <a:pPr rtl="0"/>
            <a:r>
              <a:rPr lang="en-US" sz="1200" b="0" i="1" u="none" strike="noStrike" baseline="0" dirty="0">
                <a:latin typeface="Times New Roman" panose="02020603050405020304" pitchFamily="18" charset="0"/>
              </a:rPr>
              <a:t>lest, after he has laid the foundation, and is not able to finish, all who see it begin to mock him,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Luke 14:29</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        a. Satan delights in using intimidation to discourage his followers.</a:t>
            </a:r>
            <a:endParaRPr lang="en-US" altLang="en-US" sz="3600" b="1" dirty="0">
              <a:cs typeface="Times New Roman" panose="02020603050405020304" pitchFamily="18" charset="0"/>
            </a:endParaRPr>
          </a:p>
          <a:p>
            <a:pPr lvl="0" eaLnBrk="1" hangingPunct="1">
              <a:lnSpc>
                <a:spcPct val="110000"/>
              </a:lnSpc>
              <a:buFontTx/>
              <a:buNone/>
            </a:pPr>
            <a:r>
              <a:rPr lang="en-US" altLang="en-US" sz="3600" dirty="0">
                <a:cs typeface="Times New Roman" panose="02020603050405020304" pitchFamily="18" charset="0"/>
              </a:rPr>
              <a:t>    5. If we anticipate the difficulties and the challenges in life, with determination to overcome all obstacles, we will be prepared to muster up courage to follow Christ.</a:t>
            </a:r>
            <a:endParaRPr lang="en-US" altLang="en-US" sz="3600" u="sng" dirty="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13</a:t>
            </a:fld>
            <a:endParaRPr lang="en-US" altLang="en-US"/>
          </a:p>
        </p:txBody>
      </p:sp>
    </p:spTree>
    <p:extLst>
      <p:ext uri="{BB962C8B-B14F-4D97-AF65-F5344CB8AC3E}">
        <p14:creationId xmlns:p14="http://schemas.microsoft.com/office/powerpoint/2010/main" val="294138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CC6600"/>
                </a:solidFill>
                <a:latin typeface="Times New Roman" panose="02020603050405020304" pitchFamily="18" charset="0"/>
                <a:cs typeface="Times New Roman" panose="02020603050405020304" pitchFamily="18" charset="0"/>
              </a:rPr>
              <a:t>    1. How Do We Develop Virtue?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CC6600"/>
                </a:solidFill>
                <a:latin typeface="Times New Roman" panose="02020603050405020304" pitchFamily="18" charset="0"/>
                <a:cs typeface="Times New Roman" panose="02020603050405020304" pitchFamily="18" charset="0"/>
              </a:rPr>
              <a:t>&gt;&gt;&gt;&gt;&gt;&gt;&gt;&gt;&gt;&gt;&gt;&gt;&gt;&gt;&gt;&gt;</a:t>
            </a:r>
          </a:p>
          <a:p>
            <a:pPr eaLnBrk="1" hangingPunct="1">
              <a:buFontTx/>
              <a:buNone/>
            </a:pPr>
            <a:r>
              <a:rPr lang="en-US" altLang="en-US" sz="4000" dirty="0">
                <a:latin typeface="Arial Narrow" panose="020B0606020202030204" pitchFamily="34" charset="0"/>
              </a:rPr>
              <a:t>    2. To be courageous, you must determine to be courageous.</a:t>
            </a:r>
          </a:p>
          <a:p>
            <a:pPr eaLnBrk="1" hangingPunct="1">
              <a:buFontTx/>
              <a:buNone/>
            </a:pPr>
            <a:r>
              <a:rPr lang="en-US" altLang="en-US" sz="4000" dirty="0">
                <a:latin typeface="Arial Narrow" panose="020B0606020202030204" pitchFamily="34" charset="0"/>
              </a:rPr>
              <a:t>        a. Do not confuse being determined with being stubborn. </a:t>
            </a:r>
          </a:p>
          <a:p>
            <a:pPr eaLnBrk="1" hangingPunct="1">
              <a:buFontTx/>
              <a:buNone/>
            </a:pPr>
            <a:r>
              <a:rPr lang="en-US" altLang="en-US" sz="4000" dirty="0">
                <a:latin typeface="Arial Narrow" panose="020B0606020202030204" pitchFamily="34" charset="0"/>
              </a:rPr>
              <a:t>        b. Determination is an intelligent conclusion, stubbornness is hard headed resistance without reason.</a:t>
            </a:r>
          </a:p>
          <a:p>
            <a:pPr eaLnBrk="1" hangingPunct="1">
              <a:buFontTx/>
              <a:buNone/>
            </a:pPr>
            <a:r>
              <a:rPr lang="en-US" altLang="en-US" sz="4000" dirty="0">
                <a:latin typeface="Arial Narrow" panose="020B0606020202030204" pitchFamily="34" charset="0"/>
              </a:rPr>
              <a:t>&gt;&gt;&gt;&gt;&gt;&gt;&gt;&gt;&gt;&gt;&gt;&gt;&gt;&gt;&gt;&gt;</a:t>
            </a:r>
          </a:p>
          <a:p>
            <a:pPr lvl="0" eaLnBrk="1" hangingPunct="1">
              <a:buFontTx/>
              <a:buNone/>
            </a:pPr>
            <a:r>
              <a:rPr lang="en-US" altLang="en-US" sz="4000" dirty="0">
                <a:latin typeface="Arial Narrow" panose="020B0606020202030204" pitchFamily="34" charset="0"/>
              </a:rPr>
              <a:t>    3. It is a matter of personal will, the decision we come to in making up our mind that “we will confront the threat or challenge”.</a:t>
            </a:r>
          </a:p>
          <a:p>
            <a:pPr lvl="0" eaLnBrk="1" hangingPunct="1">
              <a:buFontTx/>
              <a:buNone/>
            </a:pPr>
            <a:r>
              <a:rPr lang="en-US" altLang="en-US" sz="4000" dirty="0">
                <a:latin typeface="Arial Narrow" panose="020B0606020202030204" pitchFamily="34" charset="0"/>
              </a:rPr>
              <a:t>&gt;&gt;&gt;&gt;&gt;&gt;&gt;&gt;&gt;&gt;&gt;&gt;&gt;&gt;&gt;&gt;</a:t>
            </a:r>
          </a:p>
          <a:p>
            <a:pPr lvl="0" eaLnBrk="1" hangingPunct="1">
              <a:buFontTx/>
              <a:buNone/>
            </a:pPr>
            <a:r>
              <a:rPr lang="en-US" altLang="en-US" sz="4000" dirty="0">
                <a:latin typeface="Arial Narrow" panose="020B0606020202030204" pitchFamily="34" charset="0"/>
              </a:rPr>
              <a:t>    4. Courage is not absence of fear, but it is acting in face of fear knowing the possible deadly outcome.</a:t>
            </a:r>
          </a:p>
          <a:p>
            <a:pPr lvl="0" eaLnBrk="1" hangingPunct="1">
              <a:buFontTx/>
              <a:buNone/>
            </a:pPr>
            <a:r>
              <a:rPr lang="en-US" altLang="en-US" sz="4000" dirty="0">
                <a:latin typeface="Arial Narrow" panose="020B0606020202030204" pitchFamily="34" charset="0"/>
              </a:rPr>
              <a:t>&gt;&gt;&gt;&gt;&gt;&gt;&gt;&gt;&gt;&gt;&gt;&gt;&gt;&gt;&gt;&gt;</a:t>
            </a:r>
          </a:p>
          <a:p>
            <a:pPr lvl="0" eaLnBrk="1" hangingPunct="1">
              <a:buFontTx/>
              <a:buNone/>
            </a:pPr>
            <a:r>
              <a:rPr lang="en-US" altLang="en-US" sz="4000" dirty="0">
                <a:latin typeface="Arial Narrow" panose="020B0606020202030204" pitchFamily="34" charset="0"/>
              </a:rPr>
              <a:t>    5. Courage will focus on blessings of overcoming the power of Satan, while not counting the personal loss or discomforts of your stand with the Lord. (</a:t>
            </a:r>
            <a:r>
              <a:rPr lang="en-US" altLang="en-US" sz="4000" b="1" dirty="0">
                <a:latin typeface="Arial Narrow" panose="020B0606020202030204" pitchFamily="34" charset="0"/>
              </a:rPr>
              <a:t>Ps 31:24</a:t>
            </a:r>
            <a:r>
              <a:rPr lang="en-US" altLang="en-US" sz="4000" dirty="0">
                <a:latin typeface="Arial Narrow" panose="020B0606020202030204" pitchFamily="34" charset="0"/>
              </a:rPr>
              <a:t>)</a:t>
            </a:r>
            <a:endParaRPr lang="en-US" altLang="en-US" sz="4000" u="sng" dirty="0">
              <a:latin typeface="Arial Narrow" panose="020B0606020202030204" pitchFamily="34" charset="0"/>
            </a:endParaRPr>
          </a:p>
          <a:p>
            <a:pPr rtl="0"/>
            <a:r>
              <a:rPr lang="en-US" sz="1200" b="0" i="1" u="none" strike="noStrike" baseline="0" dirty="0">
                <a:latin typeface="Times New Roman" panose="02020603050405020304" pitchFamily="18" charset="0"/>
              </a:rPr>
              <a:t>Be of good courage, And He shall strengthen your heart, All you who hope in the LORD.</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Psalms 31:24</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14</a:t>
            </a:fld>
            <a:endParaRPr lang="en-US" altLang="en-US"/>
          </a:p>
        </p:txBody>
      </p:sp>
    </p:spTree>
    <p:extLst>
      <p:ext uri="{BB962C8B-B14F-4D97-AF65-F5344CB8AC3E}">
        <p14:creationId xmlns:p14="http://schemas.microsoft.com/office/powerpoint/2010/main" val="2312121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CC6600"/>
                </a:solidFill>
                <a:latin typeface="Times New Roman" panose="02020603050405020304" pitchFamily="18" charset="0"/>
                <a:cs typeface="Times New Roman" panose="02020603050405020304" pitchFamily="18" charset="0"/>
              </a:rPr>
              <a:t>    1. How Do We Develop Virtue?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CC6600"/>
                </a:solidFill>
                <a:latin typeface="Times New Roman" panose="02020603050405020304" pitchFamily="18" charset="0"/>
                <a:cs typeface="Times New Roman" panose="02020603050405020304" pitchFamily="18" charset="0"/>
              </a:rPr>
              <a:t>&gt;&gt;&gt;&gt;&gt;&gt;&gt;&gt;&gt;&gt;&gt;&gt;&gt;&gt;&gt;&gt;</a:t>
            </a:r>
          </a:p>
          <a:p>
            <a:pPr eaLnBrk="1" hangingPunct="1">
              <a:lnSpc>
                <a:spcPct val="110000"/>
              </a:lnSpc>
              <a:buFontTx/>
              <a:buNone/>
            </a:pPr>
            <a:r>
              <a:rPr lang="en-US" altLang="en-US" sz="3600" dirty="0">
                <a:cs typeface="Times New Roman" panose="02020603050405020304" pitchFamily="18" charset="0"/>
              </a:rPr>
              <a:t>    2. Always remember the fact that you are a child of God. and God will strengthen you. (</a:t>
            </a:r>
            <a:r>
              <a:rPr lang="en-US" altLang="en-US" sz="3600" b="1" dirty="0">
                <a:cs typeface="Times New Roman" panose="02020603050405020304" pitchFamily="18" charset="0"/>
              </a:rPr>
              <a:t>Psa 31:24</a:t>
            </a:r>
            <a:r>
              <a:rPr lang="en-US" altLang="en-US" sz="3600" dirty="0">
                <a:cs typeface="Times New Roman" panose="02020603050405020304" pitchFamily="18" charset="0"/>
              </a:rPr>
              <a:t>)</a:t>
            </a:r>
          </a:p>
          <a:p>
            <a:pPr eaLnBrk="1" hangingPunct="1">
              <a:lnSpc>
                <a:spcPct val="110000"/>
              </a:lnSpc>
              <a:buFontTx/>
              <a:buNone/>
            </a:pPr>
            <a:r>
              <a:rPr lang="en-US" altLang="en-US" sz="3600" dirty="0">
                <a:cs typeface="Times New Roman" panose="02020603050405020304" pitchFamily="18" charset="0"/>
              </a:rPr>
              <a:t>&gt;&gt;&gt;&gt;&gt;&gt;&gt;&gt;&gt;&gt;&gt;&gt;&gt;&gt;&gt;&gt;</a:t>
            </a:r>
          </a:p>
          <a:p>
            <a:pPr lvl="0" eaLnBrk="1" hangingPunct="1">
              <a:lnSpc>
                <a:spcPct val="110000"/>
              </a:lnSpc>
              <a:buFontTx/>
              <a:buNone/>
            </a:pPr>
            <a:r>
              <a:rPr lang="en-US" altLang="en-US" sz="3600" dirty="0">
                <a:cs typeface="Times New Roman" panose="02020603050405020304" pitchFamily="18" charset="0"/>
              </a:rPr>
              <a:t>    3. </a:t>
            </a:r>
            <a:r>
              <a:rPr lang="en-US" altLang="en-US" sz="3600" b="1" dirty="0">
                <a:cs typeface="Times New Roman" panose="02020603050405020304" pitchFamily="18" charset="0"/>
              </a:rPr>
              <a:t>1 John 4:4 </a:t>
            </a:r>
            <a:r>
              <a:rPr lang="en-US" altLang="en-US" sz="3600" dirty="0">
                <a:cs typeface="Times New Roman" panose="02020603050405020304" pitchFamily="18" charset="0"/>
              </a:rPr>
              <a:t>– Know the fact that He that is greater </a:t>
            </a:r>
            <a:r>
              <a:rPr lang="en-US" altLang="en-US" sz="3600" b="1" dirty="0">
                <a:cs typeface="Times New Roman" panose="02020603050405020304" pitchFamily="18" charset="0"/>
              </a:rPr>
              <a:t>is</a:t>
            </a:r>
            <a:r>
              <a:rPr lang="en-US" altLang="en-US" sz="3600" dirty="0">
                <a:cs typeface="Times New Roman" panose="02020603050405020304" pitchFamily="18" charset="0"/>
              </a:rPr>
              <a:t> “He that is in you”.</a:t>
            </a:r>
          </a:p>
          <a:p>
            <a:pPr rtl="0"/>
            <a:r>
              <a:rPr lang="en-US" sz="1200" b="1" i="1" u="none" strike="noStrike" baseline="0" dirty="0">
                <a:latin typeface="Times New Roman" panose="02020603050405020304" pitchFamily="18" charset="0"/>
              </a:rPr>
              <a:t>You are of God</a:t>
            </a:r>
            <a:r>
              <a:rPr lang="en-US" sz="1200" b="0" i="1" u="none" strike="noStrike" baseline="0" dirty="0">
                <a:latin typeface="Times New Roman" panose="02020603050405020304" pitchFamily="18" charset="0"/>
              </a:rPr>
              <a:t>, little children, and have overcome them, because He who is in you is greater than he who is in the world.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John 4:4</a:t>
            </a:r>
            <a:r>
              <a:rPr lang="en-US" sz="1200" b="0" i="0" u="none" strike="noStrike" baseline="0" dirty="0">
                <a:latin typeface="Times New Roman" panose="02020603050405020304" pitchFamily="18" charset="0"/>
              </a:rPr>
              <a:t>)</a:t>
            </a:r>
            <a:endParaRPr lang="en-US" altLang="en-US" sz="3600" dirty="0">
              <a:cs typeface="Times New Roman" panose="02020603050405020304" pitchFamily="18" charset="0"/>
            </a:endParaRPr>
          </a:p>
          <a:p>
            <a:pPr lvl="0" eaLnBrk="1" hangingPunct="1">
              <a:lnSpc>
                <a:spcPct val="110000"/>
              </a:lnSpc>
              <a:buFontTx/>
              <a:buNone/>
            </a:pPr>
            <a:r>
              <a:rPr lang="en-US" altLang="en-US" sz="3600" dirty="0">
                <a:cs typeface="Times New Roman" panose="02020603050405020304" pitchFamily="18" charset="0"/>
              </a:rPr>
              <a:t>&gt;&gt;&gt;&gt;&gt;&gt;&gt;&gt;&gt;&gt;&gt;&gt;&gt;&gt;&gt;&gt;</a:t>
            </a:r>
          </a:p>
          <a:p>
            <a:pPr lvl="0" eaLnBrk="1" hangingPunct="1">
              <a:lnSpc>
                <a:spcPct val="110000"/>
              </a:lnSpc>
              <a:buFontTx/>
              <a:buNone/>
            </a:pPr>
            <a:r>
              <a:rPr lang="en-US" altLang="en-US" sz="3600" dirty="0">
                <a:cs typeface="Times New Roman" panose="02020603050405020304" pitchFamily="18" charset="0"/>
              </a:rPr>
              <a:t>    4. </a:t>
            </a:r>
            <a:r>
              <a:rPr lang="en-US" altLang="en-US" sz="3600" b="1" dirty="0">
                <a:cs typeface="Times New Roman" panose="02020603050405020304" pitchFamily="18" charset="0"/>
              </a:rPr>
              <a:t>1 Cor. 10:13 </a:t>
            </a:r>
            <a:r>
              <a:rPr lang="en-US" altLang="en-US" sz="3600" dirty="0">
                <a:cs typeface="Times New Roman" panose="02020603050405020304" pitchFamily="18" charset="0"/>
              </a:rPr>
              <a:t>– No matter how strong the temptation appears, we will not be tempted beyond what we are able to withstand. </a:t>
            </a:r>
          </a:p>
          <a:p>
            <a:pPr rtl="0"/>
            <a:r>
              <a:rPr lang="en-US" sz="1200" b="0" i="1" u="none" strike="noStrike" baseline="0" dirty="0">
                <a:latin typeface="Times New Roman" panose="02020603050405020304" pitchFamily="18" charset="0"/>
              </a:rPr>
              <a:t>No temptation has overtaken you except such as is common to man; but God is faithful, who will not allow you to be tempted beyond what you are able, but with the temptation will also make the way of escape, that you may be able to bear it.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Corinthians 10:13</a:t>
            </a:r>
            <a:r>
              <a:rPr lang="en-US" sz="1200" b="0" i="0" u="none" strike="noStrike" baseline="0" dirty="0">
                <a:latin typeface="Times New Roman" panose="02020603050405020304" pitchFamily="18" charset="0"/>
              </a:rPr>
              <a:t>)</a:t>
            </a:r>
            <a:endParaRPr lang="en-US" altLang="en-US" sz="3600" dirty="0">
              <a:cs typeface="Times New Roman" panose="02020603050405020304" pitchFamily="18" charset="0"/>
            </a:endParaRPr>
          </a:p>
          <a:p>
            <a:pPr lvl="0" eaLnBrk="1" hangingPunct="1">
              <a:lnSpc>
                <a:spcPct val="110000"/>
              </a:lnSpc>
              <a:buFontTx/>
              <a:buNone/>
            </a:pPr>
            <a:r>
              <a:rPr lang="en-US" altLang="en-US" sz="3600" dirty="0">
                <a:cs typeface="Times New Roman" panose="02020603050405020304" pitchFamily="18" charset="0"/>
              </a:rPr>
              <a:t>&gt;&gt;&gt;&gt;&gt;&gt;&gt;&gt;&gt;&gt;&gt;&gt;&gt;&gt;&gt;&gt;</a:t>
            </a:r>
          </a:p>
          <a:p>
            <a:pPr lvl="0" eaLnBrk="1" hangingPunct="1">
              <a:lnSpc>
                <a:spcPct val="110000"/>
              </a:lnSpc>
              <a:buFontTx/>
              <a:buNone/>
            </a:pPr>
            <a:r>
              <a:rPr lang="en-US" altLang="en-US" sz="3600" dirty="0">
                <a:cs typeface="Times New Roman" panose="02020603050405020304" pitchFamily="18" charset="0"/>
              </a:rPr>
              <a:t>    5. </a:t>
            </a:r>
            <a:r>
              <a:rPr lang="en-US" altLang="en-US" sz="3600" b="1" dirty="0">
                <a:cs typeface="Times New Roman" panose="02020603050405020304" pitchFamily="18" charset="0"/>
              </a:rPr>
              <a:t>Eph. 6:10-17 </a:t>
            </a:r>
            <a:r>
              <a:rPr lang="en-US" altLang="en-US" sz="3600" dirty="0">
                <a:cs typeface="Times New Roman" panose="02020603050405020304" pitchFamily="18" charset="0"/>
              </a:rPr>
              <a:t>– Tells us that God equips us to be victorious, it is up to us to use the equipment supplied for His glory, by withstanding Satan in this earthly battle.</a:t>
            </a:r>
          </a:p>
          <a:p>
            <a:pPr rtl="0"/>
            <a:r>
              <a:rPr lang="en-US" sz="1200" b="0" i="1" u="none" strike="noStrike" baseline="0" dirty="0">
                <a:latin typeface="Times New Roman" panose="02020603050405020304" pitchFamily="18" charset="0"/>
              </a:rPr>
              <a:t>Put on the whole armor of God, that you may be able to stand against the wiles of the devil.</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Ephesians 6:11</a:t>
            </a:r>
            <a:r>
              <a:rPr lang="en-US" sz="1200" b="0" i="0" u="none" strike="noStrike" baseline="0" dirty="0">
                <a:latin typeface="Times New Roman" panose="02020603050405020304" pitchFamily="18" charset="0"/>
              </a:rPr>
              <a:t>)</a:t>
            </a:r>
            <a:endParaRPr lang="en-US" altLang="en-US" sz="3600" dirty="0">
              <a:cs typeface="Times New Roman" panose="02020603050405020304" pitchFamily="18" charset="0"/>
            </a:endParaRPr>
          </a:p>
          <a:p>
            <a:pPr lvl="0" eaLnBrk="1" hangingPunct="1">
              <a:lnSpc>
                <a:spcPct val="110000"/>
              </a:lnSpc>
              <a:buFontTx/>
              <a:buNone/>
            </a:pPr>
            <a:r>
              <a:rPr lang="en-US" altLang="en-US" sz="3600" dirty="0">
                <a:cs typeface="Times New Roman" panose="02020603050405020304" pitchFamily="18" charset="0"/>
              </a:rPr>
              <a:t>&gt;&gt;&gt;&gt;&gt;&gt;&gt;&gt;&gt;&gt;&gt;&gt;&gt;&gt;&gt;&gt;</a:t>
            </a:r>
          </a:p>
          <a:p>
            <a:pPr lvl="0" eaLnBrk="1" hangingPunct="1">
              <a:lnSpc>
                <a:spcPct val="110000"/>
              </a:lnSpc>
              <a:buFontTx/>
              <a:buNone/>
            </a:pPr>
            <a:r>
              <a:rPr lang="en-US" altLang="en-US" sz="3600" dirty="0">
                <a:cs typeface="Times New Roman" panose="02020603050405020304" pitchFamily="18" charset="0"/>
              </a:rPr>
              <a:t>    6. </a:t>
            </a:r>
            <a:r>
              <a:rPr lang="en-US" altLang="en-US" sz="3600" b="1" dirty="0">
                <a:cs typeface="Times New Roman" panose="02020603050405020304" pitchFamily="18" charset="0"/>
              </a:rPr>
              <a:t>Rev. 2 – 3 </a:t>
            </a:r>
            <a:r>
              <a:rPr lang="en-US" altLang="en-US" sz="3600" dirty="0">
                <a:cs typeface="Times New Roman" panose="02020603050405020304" pitchFamily="18" charset="0"/>
              </a:rPr>
              <a:t>– “they that overcome” is the lesson we learn in Revelation chapters 2 &amp; 3; will that be you?</a:t>
            </a:r>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15</a:t>
            </a:fld>
            <a:endParaRPr lang="en-US" altLang="en-US"/>
          </a:p>
        </p:txBody>
      </p:sp>
    </p:spTree>
    <p:extLst>
      <p:ext uri="{BB962C8B-B14F-4D97-AF65-F5344CB8AC3E}">
        <p14:creationId xmlns:p14="http://schemas.microsoft.com/office/powerpoint/2010/main" val="79184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10000"/>
              </a:lnSpc>
              <a:spcBef>
                <a:spcPct val="30000"/>
              </a:spcBef>
              <a:spcAft>
                <a:spcPct val="0"/>
              </a:spcAft>
              <a:buClrTx/>
              <a:buSzTx/>
              <a:buFontTx/>
              <a:buNone/>
              <a:tabLst/>
              <a:defRPr/>
            </a:pPr>
            <a:r>
              <a:rPr lang="en-US" altLang="en-US" sz="3600" dirty="0">
                <a:solidFill>
                  <a:srgbClr val="CC6600"/>
                </a:solidFill>
                <a:latin typeface="Times New Roman" panose="02020603050405020304" pitchFamily="18" charset="0"/>
                <a:cs typeface="Times New Roman" panose="02020603050405020304" pitchFamily="18" charset="0"/>
              </a:rPr>
              <a:t>How Do We Develop Virtue?</a:t>
            </a:r>
            <a:endParaRPr lang="en-US" altLang="en-US" sz="3600" dirty="0">
              <a:cs typeface="Times New Roman" panose="02020603050405020304" pitchFamily="18" charset="0"/>
            </a:endParaRPr>
          </a:p>
          <a:p>
            <a:pPr eaLnBrk="1" hangingPunct="1">
              <a:lnSpc>
                <a:spcPct val="110000"/>
              </a:lnSpc>
              <a:buFontTx/>
              <a:buNone/>
            </a:pPr>
            <a:r>
              <a:rPr lang="en-US" altLang="en-US" sz="3600" dirty="0">
                <a:cs typeface="Times New Roman" panose="02020603050405020304" pitchFamily="18" charset="0"/>
              </a:rPr>
              <a:t>    1. In our walk with God, we walk by faith, not by sight </a:t>
            </a:r>
            <a:r>
              <a:rPr lang="en-US" altLang="en-US" sz="3600" b="1" dirty="0">
                <a:cs typeface="Times New Roman" panose="02020603050405020304" pitchFamily="18" charset="0"/>
              </a:rPr>
              <a:t>(2 Cor. 5:7</a:t>
            </a:r>
            <a:r>
              <a:rPr lang="en-US" altLang="en-US" sz="3600" dirty="0">
                <a:cs typeface="Times New Roman" panose="02020603050405020304" pitchFamily="18" charset="0"/>
              </a:rPr>
              <a:t>)</a:t>
            </a:r>
          </a:p>
          <a:p>
            <a:pPr rtl="0"/>
            <a:r>
              <a:rPr lang="en-US" sz="1200" b="0" i="1" u="none" strike="noStrike" baseline="0" dirty="0">
                <a:latin typeface="Times New Roman" panose="02020603050405020304" pitchFamily="18" charset="0"/>
              </a:rPr>
              <a:t>For we walk by faith, not by sight.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2 Corinthians 5:7</a:t>
            </a:r>
            <a:r>
              <a:rPr lang="en-US" sz="1200" b="0" i="0" u="none" strike="noStrike" baseline="0" dirty="0">
                <a:latin typeface="Times New Roman" panose="02020603050405020304" pitchFamily="18" charset="0"/>
              </a:rPr>
              <a:t>)</a:t>
            </a:r>
          </a:p>
          <a:p>
            <a:pPr eaLnBrk="1" hangingPunct="1">
              <a:lnSpc>
                <a:spcPct val="110000"/>
              </a:lnSpc>
              <a:buFontTx/>
              <a:buNone/>
            </a:pPr>
            <a:r>
              <a:rPr lang="en-US" altLang="en-US" sz="3600" dirty="0">
                <a:cs typeface="Times New Roman" panose="02020603050405020304" pitchFamily="18" charset="0"/>
              </a:rPr>
              <a:t>&gt;&gt;&gt;&gt;&gt;&gt;&gt;&gt;&gt;&gt;&gt;&gt;&gt;&gt;&gt;&gt;&gt;&gt;</a:t>
            </a:r>
          </a:p>
          <a:p>
            <a:pPr lvl="0" eaLnBrk="1" hangingPunct="1">
              <a:lnSpc>
                <a:spcPct val="110000"/>
              </a:lnSpc>
              <a:buFontTx/>
              <a:buNone/>
            </a:pPr>
            <a:r>
              <a:rPr lang="en-US" altLang="en-US" sz="3600" dirty="0">
                <a:cs typeface="Times New Roman" panose="02020603050405020304" pitchFamily="18" charset="0"/>
              </a:rPr>
              <a:t>    2.. As part of our faith, we have His assurance of things we have hoped for (</a:t>
            </a:r>
            <a:r>
              <a:rPr lang="en-US" altLang="en-US" sz="3600" b="1" dirty="0">
                <a:cs typeface="Times New Roman" panose="02020603050405020304" pitchFamily="18" charset="0"/>
              </a:rPr>
              <a:t>Heb. 11:1</a:t>
            </a:r>
            <a:r>
              <a:rPr lang="en-US" altLang="en-US" sz="3600" b="0" dirty="0">
                <a:cs typeface="Times New Roman" panose="02020603050405020304" pitchFamily="18" charset="0"/>
              </a:rPr>
              <a:t>)</a:t>
            </a:r>
          </a:p>
          <a:p>
            <a:pPr rtl="0"/>
            <a:r>
              <a:rPr lang="en-US" sz="1200" b="0" i="1" u="none" strike="noStrike" baseline="0" dirty="0">
                <a:latin typeface="Times New Roman" panose="02020603050405020304" pitchFamily="18" charset="0"/>
              </a:rPr>
              <a:t>Now faith is the substance of things hoped for, the evidence of things not seen.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11:1</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&gt;&gt;&gt;&gt;&gt;&gt;&gt;&gt;&gt;&gt;&gt;&gt;&gt;&gt;&gt;&gt;&gt;&gt;</a:t>
            </a:r>
            <a:endParaRPr lang="en-US" altLang="en-US" sz="3600" b="0" dirty="0">
              <a:cs typeface="Times New Roman" panose="02020603050405020304" pitchFamily="18" charset="0"/>
            </a:endParaRPr>
          </a:p>
          <a:p>
            <a:pPr lvl="0" eaLnBrk="1" hangingPunct="1">
              <a:lnSpc>
                <a:spcPct val="110000"/>
              </a:lnSpc>
              <a:buFontTx/>
              <a:buNone/>
            </a:pPr>
            <a:r>
              <a:rPr lang="en-US" altLang="en-US" sz="3600" dirty="0">
                <a:cs typeface="Times New Roman" panose="02020603050405020304" pitchFamily="18" charset="0"/>
              </a:rPr>
              <a:t>    3. Without doubt, we know by our faith in Christ, all things work together for good  (</a:t>
            </a:r>
            <a:r>
              <a:rPr lang="en-US" altLang="en-US" sz="3600" b="1" dirty="0">
                <a:cs typeface="Times New Roman" panose="02020603050405020304" pitchFamily="18" charset="0"/>
              </a:rPr>
              <a:t>Rom. 8:28</a:t>
            </a:r>
            <a:r>
              <a:rPr lang="en-US" altLang="en-US" sz="3600" b="0" dirty="0">
                <a:cs typeface="Times New Roman" panose="02020603050405020304" pitchFamily="18" charset="0"/>
              </a:rPr>
              <a:t>)</a:t>
            </a:r>
          </a:p>
          <a:p>
            <a:pPr rtl="0"/>
            <a:r>
              <a:rPr lang="en-US" sz="1200" b="0" i="1" u="none" strike="noStrike" baseline="0" dirty="0">
                <a:latin typeface="Times New Roman" panose="02020603050405020304" pitchFamily="18" charset="0"/>
              </a:rPr>
              <a:t>And we know that all things work together for good to those who love God, to those who are the called according to His purpose.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Romans 8:28</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&gt;&gt;&gt;&gt;&gt;&gt;&gt;&gt;&gt;&gt;&gt;&gt;&gt;&gt;&gt;&gt;&gt;&gt;</a:t>
            </a:r>
            <a:endParaRPr lang="en-US" altLang="en-US" sz="3600"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    4. Without wavering, we can be encouraged </a:t>
            </a:r>
            <a:r>
              <a:rPr lang="en-US" altLang="en-US" sz="1200" b="1" dirty="0">
                <a:cs typeface="Times New Roman" panose="02020603050405020304" pitchFamily="18" charset="0"/>
              </a:rPr>
              <a:t>by the courage</a:t>
            </a:r>
            <a:r>
              <a:rPr lang="en-US" altLang="en-US" sz="1200" dirty="0">
                <a:cs typeface="Times New Roman" panose="02020603050405020304" pitchFamily="18" charset="0"/>
              </a:rPr>
              <a:t> of past saints (</a:t>
            </a:r>
            <a:r>
              <a:rPr lang="en-US" altLang="en-US" sz="1200" b="1" dirty="0">
                <a:cs typeface="Times New Roman" panose="02020603050405020304" pitchFamily="18" charset="0"/>
              </a:rPr>
              <a:t>Heb. 12:1</a:t>
            </a:r>
            <a:r>
              <a:rPr lang="en-US" altLang="en-US" sz="1200" dirty="0">
                <a:cs typeface="Times New Roman" panose="02020603050405020304" pitchFamily="18" charset="0"/>
              </a:rPr>
              <a:t>)</a:t>
            </a:r>
          </a:p>
          <a:p>
            <a:pPr rtl="0"/>
            <a:r>
              <a:rPr lang="en-US" sz="1200" b="0" i="1" u="none" strike="noStrike" baseline="0" dirty="0">
                <a:latin typeface="Times New Roman" panose="02020603050405020304" pitchFamily="18" charset="0"/>
              </a:rPr>
              <a:t>Therefore we also, since we are surrounded by so great a cloud of witnesses, let us lay aside every weight, and the sin which so easily ensnares us, and let us run with endurance the race that is set before us,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12:1</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16</a:t>
            </a:fld>
            <a:endParaRPr lang="en-US" altLang="en-US"/>
          </a:p>
        </p:txBody>
      </p:sp>
    </p:spTree>
    <p:extLst>
      <p:ext uri="{BB962C8B-B14F-4D97-AF65-F5344CB8AC3E}">
        <p14:creationId xmlns:p14="http://schemas.microsoft.com/office/powerpoint/2010/main" val="2566682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CC6600"/>
                </a:solidFill>
                <a:latin typeface="Times New Roman" panose="02020603050405020304" pitchFamily="18" charset="0"/>
                <a:cs typeface="Times New Roman" panose="02020603050405020304" pitchFamily="18" charset="0"/>
              </a:rPr>
              <a:t>        How Do We Develop Virtue?</a:t>
            </a:r>
          </a:p>
          <a:p>
            <a:pPr>
              <a:buFontTx/>
              <a:buNone/>
            </a:pPr>
            <a:r>
              <a:rPr lang="en-US" dirty="0"/>
              <a:t>&gt;&gt;&gt;&gt;&gt;&gt;&gt;&gt;&gt;&gt;&gt;&gt;&gt;&gt;</a:t>
            </a:r>
          </a:p>
          <a:p>
            <a:pPr eaLnBrk="1" hangingPunct="1">
              <a:lnSpc>
                <a:spcPct val="110000"/>
              </a:lnSpc>
              <a:buFontTx/>
              <a:buNone/>
            </a:pPr>
            <a:r>
              <a:rPr lang="en-US" altLang="en-US" sz="4000" dirty="0">
                <a:latin typeface="Arial Narrow" panose="020B0606020202030204" pitchFamily="34" charset="0"/>
              </a:rPr>
              <a:t>    1. Remember; we increase our courage by facing the things we fear, and by conquering them, just as the Apostle Paul did. (</a:t>
            </a:r>
            <a:r>
              <a:rPr lang="en-US" altLang="en-US" sz="4000" b="1" dirty="0">
                <a:latin typeface="Arial Narrow" panose="020B0606020202030204" pitchFamily="34" charset="0"/>
              </a:rPr>
              <a:t>2 Tim. 4:7</a:t>
            </a:r>
            <a:r>
              <a:rPr lang="en-US" altLang="en-US" sz="4000" dirty="0">
                <a:latin typeface="Arial Narrow" panose="020B0606020202030204" pitchFamily="34" charset="0"/>
              </a:rPr>
              <a:t>)</a:t>
            </a:r>
          </a:p>
          <a:p>
            <a:pPr rtl="0"/>
            <a:r>
              <a:rPr lang="en-US" sz="1200" b="0" i="1" u="none" strike="noStrike" baseline="0" dirty="0">
                <a:latin typeface="Times New Roman" panose="02020603050405020304" pitchFamily="18" charset="0"/>
              </a:rPr>
              <a:t>I have fought the good fight, I have finished the race, I have kept the faith.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2 Timothy 4:7</a:t>
            </a:r>
            <a:r>
              <a:rPr lang="en-US" sz="1200" b="0" i="0" u="none" strike="noStrike" baseline="0" dirty="0">
                <a:latin typeface="Times New Roman" panose="02020603050405020304" pitchFamily="18" charset="0"/>
              </a:rPr>
              <a:t>)</a:t>
            </a:r>
            <a:endParaRPr lang="en-US" altLang="en-US" sz="4000" dirty="0">
              <a:latin typeface="Arial Narrow" panose="020B0606020202030204" pitchFamily="34" charset="0"/>
            </a:endParaRPr>
          </a:p>
          <a:p>
            <a:pPr eaLnBrk="1" hangingPunct="1">
              <a:lnSpc>
                <a:spcPct val="110000"/>
              </a:lnSpc>
              <a:buFontTx/>
              <a:buNone/>
            </a:pPr>
            <a:r>
              <a:rPr lang="en-US" altLang="en-US" sz="4000" dirty="0">
                <a:latin typeface="Arial Narrow" panose="020B0606020202030204" pitchFamily="34" charset="0"/>
              </a:rPr>
              <a:t>&gt;&gt;&gt;&gt;&gt;&gt;&gt;&gt;&gt;&gt;&gt;&gt;&gt;&gt;</a:t>
            </a:r>
          </a:p>
          <a:p>
            <a:pPr lvl="0" eaLnBrk="1" hangingPunct="1">
              <a:lnSpc>
                <a:spcPct val="110000"/>
              </a:lnSpc>
              <a:buFontTx/>
              <a:buNone/>
            </a:pPr>
            <a:r>
              <a:rPr lang="en-US" altLang="en-US" sz="4000" dirty="0">
                <a:latin typeface="Arial Narrow" panose="020B0606020202030204" pitchFamily="34" charset="0"/>
              </a:rPr>
              <a:t>    2. The harder Paul fought, the stronger his courage became.</a:t>
            </a:r>
          </a:p>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17</a:t>
            </a:fld>
            <a:endParaRPr lang="en-US" altLang="en-US"/>
          </a:p>
        </p:txBody>
      </p:sp>
    </p:spTree>
    <p:extLst>
      <p:ext uri="{BB962C8B-B14F-4D97-AF65-F5344CB8AC3E}">
        <p14:creationId xmlns:p14="http://schemas.microsoft.com/office/powerpoint/2010/main" val="2231191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FontTx/>
              <a:buNone/>
            </a:pPr>
            <a:r>
              <a:rPr lang="en-US" altLang="en-US" sz="1200" b="0" dirty="0">
                <a:cs typeface="Times New Roman" panose="02020603050405020304" pitchFamily="18" charset="0"/>
              </a:rPr>
              <a:t>    1. </a:t>
            </a:r>
            <a:r>
              <a:rPr lang="en-US" altLang="en-US" sz="1200" b="1" dirty="0">
                <a:cs typeface="Times New Roman" panose="02020603050405020304" pitchFamily="18" charset="0"/>
              </a:rPr>
              <a:t>1 Cor. 16:13 </a:t>
            </a:r>
            <a:r>
              <a:rPr lang="en-US" altLang="en-US" sz="1200" dirty="0">
                <a:cs typeface="Times New Roman" panose="02020603050405020304" pitchFamily="18" charset="0"/>
              </a:rPr>
              <a:t>– Virtue means that we must be brave, be strong in the face of our adversaries.</a:t>
            </a:r>
          </a:p>
          <a:p>
            <a:pPr rtl="0"/>
            <a:r>
              <a:rPr lang="en-US" sz="1200" b="0" i="1" u="none" strike="noStrike" baseline="0" dirty="0">
                <a:latin typeface="Times New Roman" panose="02020603050405020304" pitchFamily="18" charset="0"/>
              </a:rPr>
              <a:t>Watch, stand fast in the faith, be brave, be strong.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Corinthians 16:13</a:t>
            </a:r>
            <a:r>
              <a:rPr lang="en-US" sz="1200" b="0" i="0" u="none" strike="noStrike" baseline="0" dirty="0">
                <a:latin typeface="Times New Roman" panose="02020603050405020304" pitchFamily="18" charset="0"/>
              </a:rPr>
              <a:t>)</a:t>
            </a:r>
            <a:endParaRPr lang="en-US" altLang="en-US" sz="1200" dirty="0">
              <a:cs typeface="Times New Roman" panose="02020603050405020304" pitchFamily="18" charset="0"/>
            </a:endParaRPr>
          </a:p>
          <a:p>
            <a:pPr eaLnBrk="1" hangingPunct="1">
              <a:lnSpc>
                <a:spcPct val="110000"/>
              </a:lnSpc>
              <a:buFontTx/>
              <a:buNone/>
            </a:pPr>
            <a:r>
              <a:rPr lang="en-US" altLang="en-US" sz="1200" dirty="0">
                <a:cs typeface="Times New Roman" panose="02020603050405020304" pitchFamily="18" charset="0"/>
              </a:rPr>
              <a:t>&gt;&gt;&gt;&gt;&gt;&gt;&gt;&gt;&gt;&gt;&gt;&gt;&gt;&gt;&gt;&gt;&gt;&gt;&gt;</a:t>
            </a:r>
          </a:p>
          <a:p>
            <a:pPr eaLnBrk="1" hangingPunct="1">
              <a:lnSpc>
                <a:spcPct val="110000"/>
              </a:lnSpc>
              <a:buFontTx/>
              <a:buNone/>
            </a:pPr>
            <a:r>
              <a:rPr lang="en-US" altLang="en-US" sz="1200" dirty="0">
                <a:cs typeface="Times New Roman" panose="02020603050405020304" pitchFamily="18" charset="0"/>
              </a:rPr>
              <a:t>    2. Virtue [that is courage] is needed in our walk with God; and our stand against the world of Satan.</a:t>
            </a:r>
          </a:p>
          <a:p>
            <a:pPr eaLnBrk="1" hangingPunct="1">
              <a:lnSpc>
                <a:spcPct val="110000"/>
              </a:lnSpc>
              <a:buFontTx/>
              <a:buNone/>
            </a:pPr>
            <a:r>
              <a:rPr lang="en-US" altLang="en-US" sz="1200" dirty="0">
                <a:cs typeface="Times New Roman" panose="02020603050405020304" pitchFamily="18" charset="0"/>
              </a:rPr>
              <a:t>&gt;&gt;&gt;&gt;&gt;&gt;&gt;&gt;&gt;&gt;&gt;&gt;&gt;&gt;&gt;&gt;&gt;&gt;&gt;</a:t>
            </a:r>
          </a:p>
          <a:p>
            <a:pPr eaLnBrk="1" hangingPunct="1">
              <a:lnSpc>
                <a:spcPct val="110000"/>
              </a:lnSpc>
              <a:buFontTx/>
              <a:buNone/>
            </a:pPr>
            <a:r>
              <a:rPr lang="en-US" altLang="en-US" sz="1200" dirty="0">
                <a:cs typeface="Times New Roman" panose="02020603050405020304" pitchFamily="18" charset="0"/>
              </a:rPr>
              <a:t>    3. Do you have the courage to become a Christian?</a:t>
            </a:r>
          </a:p>
          <a:p>
            <a:pPr eaLnBrk="1" hangingPunct="1">
              <a:lnSpc>
                <a:spcPct val="110000"/>
              </a:lnSpc>
              <a:buFontTx/>
              <a:buNone/>
            </a:pPr>
            <a:r>
              <a:rPr lang="en-US" altLang="en-US" sz="1200" dirty="0">
                <a:cs typeface="Times New Roman" panose="02020603050405020304" pitchFamily="18" charset="0"/>
              </a:rPr>
              <a:t>        a. The plan of salvation is simple, believe what you hear and know is from the word of God.</a:t>
            </a:r>
          </a:p>
          <a:p>
            <a:pPr eaLnBrk="1" hangingPunct="1">
              <a:lnSpc>
                <a:spcPct val="110000"/>
              </a:lnSpc>
              <a:buFontTx/>
              <a:buNone/>
            </a:pPr>
            <a:r>
              <a:rPr lang="en-US" altLang="en-US" sz="1200" dirty="0">
                <a:cs typeface="Times New Roman" panose="02020603050405020304" pitchFamily="18" charset="0"/>
              </a:rPr>
              <a:t>        b. Know that as a sinner your must repent to the one you have sinned against, all sins are against Almighty God.</a:t>
            </a:r>
          </a:p>
          <a:p>
            <a:pPr eaLnBrk="1" hangingPunct="1">
              <a:lnSpc>
                <a:spcPct val="110000"/>
              </a:lnSpc>
              <a:buFontTx/>
              <a:buNone/>
            </a:pPr>
            <a:r>
              <a:rPr lang="en-US" altLang="en-US" sz="1200" dirty="0">
                <a:cs typeface="Times New Roman" panose="02020603050405020304" pitchFamily="18" charset="0"/>
              </a:rPr>
              <a:t>        c. You, in believing, must confess Him as the Son of God, and be baptized for the remission of your sins, and walk with Him until you leave the face of this earth,</a:t>
            </a:r>
          </a:p>
          <a:p>
            <a:pPr eaLnBrk="1" hangingPunct="1">
              <a:lnSpc>
                <a:spcPct val="110000"/>
              </a:lnSpc>
              <a:buFontTx/>
              <a:buNone/>
            </a:pPr>
            <a:r>
              <a:rPr lang="en-US" altLang="en-US" sz="1200" dirty="0">
                <a:cs typeface="Times New Roman" panose="02020603050405020304" pitchFamily="18" charset="0"/>
              </a:rPr>
              <a:t>&gt;&gt;&gt;&gt;&gt;&gt;&gt;&gt;&gt;&gt;&gt;&gt;&gt;&gt;&gt;&gt;&gt;&gt;&gt;</a:t>
            </a:r>
          </a:p>
          <a:p>
            <a:pPr eaLnBrk="1" hangingPunct="1">
              <a:lnSpc>
                <a:spcPct val="110000"/>
              </a:lnSpc>
              <a:buFontTx/>
              <a:buNone/>
            </a:pPr>
            <a:r>
              <a:rPr lang="en-US" altLang="en-US" sz="1200" dirty="0">
                <a:cs typeface="Times New Roman" panose="02020603050405020304" pitchFamily="18" charset="0"/>
              </a:rPr>
              <a:t>    4. As a Christian; have you maintained the courage to be a faithful Christian?</a:t>
            </a:r>
          </a:p>
          <a:p>
            <a:pPr eaLnBrk="1" hangingPunct="1">
              <a:lnSpc>
                <a:spcPct val="110000"/>
              </a:lnSpc>
              <a:buFontTx/>
              <a:buNone/>
            </a:pPr>
            <a:r>
              <a:rPr lang="en-US" altLang="en-US" sz="1200" dirty="0">
                <a:cs typeface="Times New Roman" panose="02020603050405020304" pitchFamily="18" charset="0"/>
              </a:rPr>
              <a:t>        a. If your courage has been found to be weak, God still loves you and He requires you to repent and return to Him.</a:t>
            </a:r>
          </a:p>
          <a:p>
            <a:pPr rtl="0"/>
            <a:r>
              <a:rPr lang="en-US" sz="1200" b="0" i="1" u="none" strike="noStrike" baseline="0" dirty="0">
                <a:latin typeface="Times New Roman" panose="02020603050405020304" pitchFamily="18" charset="0"/>
              </a:rPr>
              <a:t>Repent therefore of this your wickedness, and pray God if perhaps the thought of your heart may be forgiven you.</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Acts 8:22</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18</a:t>
            </a:fld>
            <a:endParaRPr lang="en-US" altLang="en-US"/>
          </a:p>
        </p:txBody>
      </p:sp>
    </p:spTree>
    <p:extLst>
      <p:ext uri="{BB962C8B-B14F-4D97-AF65-F5344CB8AC3E}">
        <p14:creationId xmlns:p14="http://schemas.microsoft.com/office/powerpoint/2010/main" val="1875754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19</a:t>
            </a:fld>
            <a:endParaRPr lang="en-US" altLang="en-US"/>
          </a:p>
        </p:txBody>
      </p:sp>
    </p:spTree>
    <p:extLst>
      <p:ext uri="{BB962C8B-B14F-4D97-AF65-F5344CB8AC3E}">
        <p14:creationId xmlns:p14="http://schemas.microsoft.com/office/powerpoint/2010/main" val="17124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4000" dirty="0">
                <a:cs typeface="Times New Roman" panose="02020603050405020304" pitchFamily="18" charset="0"/>
              </a:rPr>
              <a:t>    1. As Christians we are to be seen in the community bearing the Fruit of the Spirit on a daily basis.</a:t>
            </a:r>
          </a:p>
          <a:p>
            <a:pPr eaLnBrk="1" hangingPunct="1">
              <a:buFontTx/>
              <a:buNone/>
            </a:pPr>
            <a:r>
              <a:rPr lang="en-US" altLang="en-US" sz="4000" dirty="0">
                <a:cs typeface="Times New Roman" panose="02020603050405020304" pitchFamily="18" charset="0"/>
              </a:rPr>
              <a:t>    2. One of the fruits we are to Produce is the fruit of </a:t>
            </a:r>
            <a:r>
              <a:rPr lang="en-US" altLang="en-US" sz="4000" b="1" dirty="0">
                <a:cs typeface="Times New Roman" panose="02020603050405020304" pitchFamily="18" charset="0"/>
              </a:rPr>
              <a:t>Virtue</a:t>
            </a:r>
          </a:p>
          <a:p>
            <a:pPr eaLnBrk="1" hangingPunct="1">
              <a:buFontTx/>
              <a:buNone/>
            </a:pPr>
            <a:r>
              <a:rPr lang="en-US" altLang="en-US" sz="4000" dirty="0">
                <a:cs typeface="Times New Roman" panose="02020603050405020304" pitchFamily="18" charset="0"/>
              </a:rPr>
              <a:t>    3. Virtue is one of the </a:t>
            </a:r>
            <a:r>
              <a:rPr lang="en-US" altLang="en-US" sz="4000" b="1" dirty="0">
                <a:cs typeface="Times New Roman" panose="02020603050405020304" pitchFamily="18" charset="0"/>
              </a:rPr>
              <a:t>graces</a:t>
            </a:r>
            <a:r>
              <a:rPr lang="en-US" altLang="en-US" sz="4000" dirty="0">
                <a:cs typeface="Times New Roman" panose="02020603050405020304" pitchFamily="18" charset="0"/>
              </a:rPr>
              <a:t> of character we are to possess. (</a:t>
            </a:r>
            <a:r>
              <a:rPr lang="en-US" altLang="en-US" sz="4000" b="1" dirty="0">
                <a:cs typeface="Times New Roman" panose="02020603050405020304" pitchFamily="18" charset="0"/>
              </a:rPr>
              <a:t>2 Pet. 1:5-8</a:t>
            </a:r>
            <a:r>
              <a:rPr lang="en-US" altLang="en-US" sz="4000" dirty="0">
                <a:cs typeface="Times New Roman" panose="02020603050405020304" pitchFamily="18" charset="0"/>
              </a:rPr>
              <a:t>)</a:t>
            </a:r>
          </a:p>
          <a:p>
            <a:pPr rtl="0"/>
            <a:r>
              <a:rPr lang="en-US" sz="1200" b="0" i="1" u="none" strike="noStrike" baseline="0" dirty="0">
                <a:latin typeface="Times New Roman" panose="02020603050405020304" pitchFamily="18" charset="0"/>
              </a:rPr>
              <a:t>But also for this very reason, giving all diligence, </a:t>
            </a:r>
            <a:r>
              <a:rPr lang="en-US" sz="1200" b="1" i="1" u="none" strike="noStrike" baseline="0" dirty="0">
                <a:latin typeface="Times New Roman" panose="02020603050405020304" pitchFamily="18" charset="0"/>
              </a:rPr>
              <a:t>add</a:t>
            </a:r>
            <a:r>
              <a:rPr lang="en-US" sz="1200" b="0" i="1" u="none" strike="noStrike" baseline="0" dirty="0">
                <a:latin typeface="Times New Roman" panose="02020603050405020304" pitchFamily="18" charset="0"/>
              </a:rPr>
              <a:t> to your faith </a:t>
            </a:r>
            <a:r>
              <a:rPr lang="en-US" sz="1200" b="1" i="1" u="none" strike="noStrike" baseline="0" dirty="0">
                <a:latin typeface="Times New Roman" panose="02020603050405020304" pitchFamily="18" charset="0"/>
              </a:rPr>
              <a:t>virtue</a:t>
            </a:r>
            <a:r>
              <a:rPr lang="en-US" sz="1200" b="0" i="1" u="none" strike="noStrike" baseline="0" dirty="0">
                <a:latin typeface="Times New Roman" panose="02020603050405020304" pitchFamily="18" charset="0"/>
              </a:rPr>
              <a:t>, to </a:t>
            </a:r>
            <a:r>
              <a:rPr lang="en-US" sz="1200" b="1" i="1" u="none" strike="noStrike" baseline="0" dirty="0">
                <a:latin typeface="Times New Roman" panose="02020603050405020304" pitchFamily="18" charset="0"/>
              </a:rPr>
              <a:t>virtue</a:t>
            </a:r>
            <a:r>
              <a:rPr lang="en-US" sz="1200" b="0" i="1" u="none" strike="noStrike" baseline="0" dirty="0">
                <a:latin typeface="Times New Roman" panose="02020603050405020304" pitchFamily="18" charset="0"/>
              </a:rPr>
              <a:t> knowledge, to knowledge self-control, to self-control perseverance, to perseverance godliness, to godliness brotherly kindness, and to brotherly kindness love. For if these things are yours and abound, you will be neither barren nor unfruitful in the knowledge of our Lord Jesus Christ.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2 Peter 1:5-8</a:t>
            </a:r>
            <a:r>
              <a:rPr lang="en-US" sz="1200" b="0" i="0" u="none" strike="noStrike" baseline="0" dirty="0">
                <a:latin typeface="Times New Roman" panose="02020603050405020304" pitchFamily="18" charset="0"/>
              </a:rPr>
              <a:t>)</a:t>
            </a:r>
            <a:endParaRPr lang="en-US" altLang="en-US" sz="4000" dirty="0">
              <a:cs typeface="Times New Roman" panose="02020603050405020304" pitchFamily="18" charset="0"/>
            </a:endParaRPr>
          </a:p>
          <a:p>
            <a:pPr lvl="0" eaLnBrk="1" hangingPunct="1">
              <a:buFontTx/>
              <a:buNone/>
            </a:pPr>
            <a:r>
              <a:rPr lang="en-US" altLang="en-US" sz="4000" dirty="0">
                <a:cs typeface="Times New Roman" panose="02020603050405020304" pitchFamily="18" charset="0"/>
              </a:rPr>
              <a:t>    4. It says give all “Diligence” – this word “Diligence designates the importance of </a:t>
            </a:r>
            <a:r>
              <a:rPr lang="en-US" altLang="en-US" sz="4000" b="1" dirty="0">
                <a:cs typeface="Times New Roman" panose="02020603050405020304" pitchFamily="18" charset="0"/>
              </a:rPr>
              <a:t>virtue</a:t>
            </a:r>
            <a:r>
              <a:rPr lang="en-US" altLang="en-US" sz="4000" dirty="0">
                <a:cs typeface="Times New Roman" panose="02020603050405020304" pitchFamily="18" charset="0"/>
              </a:rPr>
              <a:t> in our character.</a:t>
            </a:r>
          </a:p>
          <a:p>
            <a:pPr lvl="0" eaLnBrk="1" hangingPunct="1">
              <a:buFontTx/>
              <a:buNone/>
            </a:pPr>
            <a:r>
              <a:rPr lang="en-US" altLang="en-US" sz="4000" dirty="0">
                <a:cs typeface="Times New Roman" panose="02020603050405020304" pitchFamily="18" charset="0"/>
              </a:rPr>
              <a:t>    5. Peter understood that it is necessary in order for us to be fruitful and not barren before the Lord.</a:t>
            </a:r>
          </a:p>
          <a:p>
            <a:pPr lvl="0" eaLnBrk="1" hangingPunct="1">
              <a:buFontTx/>
              <a:buNone/>
            </a:pPr>
            <a:r>
              <a:rPr lang="en-US" altLang="en-US" sz="4000" dirty="0">
                <a:cs typeface="Times New Roman" panose="02020603050405020304" pitchFamily="18" charset="0"/>
              </a:rPr>
              <a:t>    6. Lack of diligence will leave us </a:t>
            </a:r>
            <a:r>
              <a:rPr lang="en-US" altLang="en-US" sz="4000" b="1" dirty="0">
                <a:cs typeface="Times New Roman" panose="02020603050405020304" pitchFamily="18" charset="0"/>
              </a:rPr>
              <a:t>negligent</a:t>
            </a:r>
            <a:r>
              <a:rPr lang="en-US" altLang="en-US" sz="4000" dirty="0">
                <a:cs typeface="Times New Roman" panose="02020603050405020304" pitchFamily="18" charset="0"/>
              </a:rPr>
              <a:t> and that leaves us in a state of </a:t>
            </a:r>
            <a:r>
              <a:rPr lang="en-US" altLang="en-US" sz="4000" b="1" dirty="0">
                <a:cs typeface="Times New Roman" panose="02020603050405020304" pitchFamily="18" charset="0"/>
              </a:rPr>
              <a:t>shortsightedness</a:t>
            </a:r>
            <a:r>
              <a:rPr lang="en-US" altLang="en-US" sz="4000" dirty="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5</a:t>
            </a:fld>
            <a:endParaRPr lang="en-US" altLang="en-US"/>
          </a:p>
        </p:txBody>
      </p:sp>
    </p:spTree>
    <p:extLst>
      <p:ext uri="{BB962C8B-B14F-4D97-AF65-F5344CB8AC3E}">
        <p14:creationId xmlns:p14="http://schemas.microsoft.com/office/powerpoint/2010/main" val="2460590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3600" dirty="0">
                <a:cs typeface="Times New Roman" panose="02020603050405020304" pitchFamily="18" charset="0"/>
              </a:rPr>
              <a:t>    1. When was the last time you looked up Virtue; so that you made yourself aware of it’s meaning?</a:t>
            </a:r>
          </a:p>
          <a:p>
            <a:pPr eaLnBrk="1" hangingPunct="1">
              <a:buFontTx/>
              <a:buNone/>
            </a:pPr>
            <a:r>
              <a:rPr lang="en-US" altLang="en-US" sz="3600" dirty="0">
                <a:cs typeface="Times New Roman" panose="02020603050405020304" pitchFamily="18" charset="0"/>
              </a:rPr>
              <a:t>&gt;&gt;&gt;&gt;&gt;&gt;&gt;&gt;&gt;&gt;&gt;&gt;&gt;&gt;&gt;&gt;&gt;&gt;</a:t>
            </a:r>
          </a:p>
          <a:p>
            <a:pPr eaLnBrk="1" hangingPunct="1">
              <a:buFontTx/>
              <a:buNone/>
            </a:pPr>
            <a:r>
              <a:rPr lang="en-US" altLang="en-US" sz="3600" dirty="0">
                <a:cs typeface="Times New Roman" panose="02020603050405020304" pitchFamily="18" charset="0"/>
              </a:rPr>
              <a:t>    2. Thayer – presents two meanings fir our usage:</a:t>
            </a:r>
          </a:p>
          <a:p>
            <a:pPr eaLnBrk="1" hangingPunct="1">
              <a:buFontTx/>
              <a:buNone/>
            </a:pPr>
            <a:r>
              <a:rPr lang="en-US" altLang="en-US" sz="3600" dirty="0">
                <a:cs typeface="Times New Roman" panose="02020603050405020304" pitchFamily="18" charset="0"/>
              </a:rPr>
              <a:t>&gt;&gt;&gt;&gt;&gt;&gt;&gt;&gt;&gt;&gt;&gt;&gt;&gt;&gt;&gt;&gt;&gt;&gt;</a:t>
            </a:r>
          </a:p>
          <a:p>
            <a:pPr lvl="0" eaLnBrk="1" hangingPunct="1">
              <a:buFontTx/>
              <a:buNone/>
            </a:pPr>
            <a:r>
              <a:rPr lang="en-US" altLang="en-US" sz="3600" dirty="0">
                <a:cs typeface="Times New Roman" panose="02020603050405020304" pitchFamily="18" charset="0"/>
              </a:rPr>
              <a:t>        a. In a broad sense, It is the value of moral excellence or goodness in a person and his life.</a:t>
            </a:r>
          </a:p>
          <a:p>
            <a:pPr lvl="0" eaLnBrk="1" hangingPunct="1">
              <a:buFontTx/>
              <a:buNone/>
            </a:pPr>
            <a:r>
              <a:rPr lang="en-US" altLang="en-US" sz="3600" dirty="0">
                <a:cs typeface="Times New Roman" panose="02020603050405020304" pitchFamily="18" charset="0"/>
              </a:rPr>
              <a:t>&gt;&gt;&gt;&gt;&gt;&gt;&gt;&gt;&gt;&gt;&gt;&gt;&gt;&gt;&gt;&gt;&gt;&gt;</a:t>
            </a:r>
          </a:p>
          <a:p>
            <a:pPr lvl="0" eaLnBrk="1" hangingPunct="1">
              <a:buFontTx/>
              <a:buNone/>
            </a:pPr>
            <a:r>
              <a:rPr lang="en-US" altLang="en-US" sz="3600" dirty="0">
                <a:cs typeface="Times New Roman" panose="02020603050405020304" pitchFamily="18" charset="0"/>
              </a:rPr>
              <a:t>        b. In a limited sense – it is talking about “courage, valor” possessed by an individual in times of danger.</a:t>
            </a:r>
          </a:p>
          <a:p>
            <a:pPr lvl="0" eaLnBrk="1" hangingPunct="1">
              <a:buFontTx/>
              <a:buNone/>
            </a:pPr>
            <a:r>
              <a:rPr lang="en-US" altLang="en-US" sz="3600" dirty="0">
                <a:cs typeface="Times New Roman" panose="02020603050405020304" pitchFamily="18" charset="0"/>
              </a:rPr>
              <a:t>&gt;&gt;&gt;&gt;&gt;&gt;&gt;&gt;&gt;&gt;&gt;&gt;&gt;&gt;&gt;&gt;&gt;&gt;</a:t>
            </a:r>
          </a:p>
          <a:p>
            <a:pPr eaLnBrk="1" hangingPunct="1">
              <a:buFontTx/>
              <a:buNone/>
            </a:pPr>
            <a:r>
              <a:rPr lang="en-US" altLang="en-US" sz="3600" dirty="0">
                <a:cs typeface="Times New Roman" panose="02020603050405020304" pitchFamily="18" charset="0"/>
              </a:rPr>
              <a:t>    3. Peter is listing </a:t>
            </a:r>
            <a:r>
              <a:rPr lang="en-US" altLang="en-US" sz="3600" b="1" dirty="0">
                <a:cs typeface="Times New Roman" panose="02020603050405020304" pitchFamily="18" charset="0"/>
              </a:rPr>
              <a:t>seven forms </a:t>
            </a:r>
            <a:r>
              <a:rPr lang="en-US" altLang="en-US" sz="3600" dirty="0">
                <a:cs typeface="Times New Roman" panose="02020603050405020304" pitchFamily="18" charset="0"/>
              </a:rPr>
              <a:t>of moral excellence to be added to your faith– thus, </a:t>
            </a:r>
            <a:r>
              <a:rPr lang="en-US" altLang="en-US" sz="3600" b="1" dirty="0">
                <a:cs typeface="Times New Roman" panose="02020603050405020304" pitchFamily="18" charset="0"/>
              </a:rPr>
              <a:t>courage</a:t>
            </a:r>
            <a:r>
              <a:rPr lang="en-US" altLang="en-US" sz="3600" dirty="0">
                <a:cs typeface="Times New Roman" panose="02020603050405020304" pitchFamily="18" charset="0"/>
              </a:rPr>
              <a:t> is necessary for moral excellence.</a:t>
            </a:r>
          </a:p>
          <a:p>
            <a:pPr eaLnBrk="1" hangingPunct="1">
              <a:buFontTx/>
              <a:buNone/>
            </a:pPr>
            <a:r>
              <a:rPr lang="en-US" altLang="en-US" sz="3600" dirty="0">
                <a:cs typeface="Times New Roman" panose="02020603050405020304" pitchFamily="18" charset="0"/>
              </a:rPr>
              <a:t>&gt;&gt;&gt;&gt;&gt;&gt;&gt;&gt;&gt;&gt;&gt;&gt;&gt;&gt;&gt;&gt;&gt;&gt;</a:t>
            </a:r>
          </a:p>
          <a:p>
            <a:pPr eaLnBrk="1" hangingPunct="1">
              <a:buFontTx/>
              <a:buNone/>
            </a:pPr>
            <a:r>
              <a:rPr lang="en-US" altLang="en-US" sz="3600" dirty="0">
                <a:cs typeface="Times New Roman" panose="02020603050405020304" pitchFamily="18" charset="0"/>
              </a:rPr>
              <a:t>    4. McKnight – the dictionary commonly used by poets says virtue is to denote military courage.</a:t>
            </a:r>
          </a:p>
          <a:p>
            <a:pPr eaLnBrk="1" hangingPunct="1">
              <a:buFontTx/>
              <a:buNone/>
            </a:pPr>
            <a:r>
              <a:rPr lang="en-US" altLang="en-US" sz="3600" dirty="0">
                <a:cs typeface="Times New Roman" panose="02020603050405020304" pitchFamily="18" charset="0"/>
              </a:rPr>
              <a:t>&gt;&gt;&gt;&gt;&gt;&gt;&gt;&gt;&gt;&gt;&gt;&gt;&gt;&gt;&gt;&gt;&gt;&gt;</a:t>
            </a:r>
          </a:p>
          <a:p>
            <a:pPr eaLnBrk="1" hangingPunct="1">
              <a:buFontTx/>
              <a:buNone/>
            </a:pPr>
            <a:r>
              <a:rPr lang="en-US" altLang="en-US" sz="3600" dirty="0">
                <a:cs typeface="Times New Roman" panose="02020603050405020304" pitchFamily="18" charset="0"/>
              </a:rPr>
              <a:t>    5. Guy N. Wood – depicts courage…and determination to do right, as </a:t>
            </a:r>
            <a:r>
              <a:rPr lang="en-US" altLang="en-US" sz="3600" b="1" dirty="0">
                <a:cs typeface="Times New Roman" panose="02020603050405020304" pitchFamily="18" charset="0"/>
              </a:rPr>
              <a:t>virtue</a:t>
            </a:r>
            <a:r>
              <a:rPr lang="en-US" altLang="en-US" sz="3600" dirty="0">
                <a:cs typeface="Times New Roman" panose="02020603050405020304" pitchFamily="18" charset="0"/>
              </a:rPr>
              <a:t>, which is the definition of moral excellence, </a:t>
            </a:r>
          </a:p>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6</a:t>
            </a:fld>
            <a:endParaRPr lang="en-US" altLang="en-US"/>
          </a:p>
        </p:txBody>
      </p:sp>
    </p:spTree>
    <p:extLst>
      <p:ext uri="{BB962C8B-B14F-4D97-AF65-F5344CB8AC3E}">
        <p14:creationId xmlns:p14="http://schemas.microsoft.com/office/powerpoint/2010/main" val="400923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Arial Narrow" panose="020B0606020202030204" pitchFamily="34" charset="0"/>
              </a:rPr>
              <a:t>    1. Thus, Peter says we must develop a lion-hearted courage and stance of bravery in the face of evil.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Arial Narrow" panose="020B0606020202030204" pitchFamily="34" charset="0"/>
              </a:rPr>
              <a:t>&gt;&gt;&gt;&gt;&gt;&gt;&gt;&gt;&gt;&gt;&gt;&gt;&gt;&gt;&gt;&gt;&gt;&gt;&gt;&gt;&gt;&gt;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a. Like a soldier ordered to stand his ground in the thick of battle.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&gt;&gt;&gt;&gt;&gt;&gt;&gt;&gt;&gt;&gt;&gt;&gt;&gt;&gt;&gt;&gt;&gt;&gt;&gt;&gt;&gt;&gt;</a:t>
            </a:r>
          </a:p>
          <a:p>
            <a:pPr eaLnBrk="1" hangingPunct="1">
              <a:lnSpc>
                <a:spcPct val="110000"/>
              </a:lnSpc>
              <a:buFontTx/>
              <a:buNone/>
            </a:pPr>
            <a:r>
              <a:rPr lang="en-US" altLang="en-US" sz="3600" dirty="0">
                <a:cs typeface="Times New Roman" panose="02020603050405020304" pitchFamily="18" charset="0"/>
              </a:rPr>
              <a:t>    2. Two kinds of courage:</a:t>
            </a:r>
          </a:p>
          <a:p>
            <a:pPr eaLnBrk="1" hangingPunct="1">
              <a:lnSpc>
                <a:spcPct val="110000"/>
              </a:lnSpc>
              <a:buFontTx/>
              <a:buNone/>
            </a:pPr>
            <a:r>
              <a:rPr lang="en-US" altLang="en-US" sz="3600" dirty="0">
                <a:cs typeface="Times New Roman" panose="02020603050405020304" pitchFamily="18" charset="0"/>
              </a:rPr>
              <a:t>&gt;&gt;&gt;&gt;&gt;&gt;&gt;&gt;&gt;&gt;&gt;&gt;&gt;&gt;&gt;&gt;&gt;&gt;&gt;&gt;&gt;&gt;</a:t>
            </a:r>
          </a:p>
          <a:p>
            <a:pPr lvl="0" eaLnBrk="1" hangingPunct="1">
              <a:lnSpc>
                <a:spcPct val="110000"/>
              </a:lnSpc>
              <a:buFontTx/>
              <a:buNone/>
            </a:pPr>
            <a:r>
              <a:rPr lang="en-US" altLang="en-US" sz="3600" dirty="0">
                <a:cs typeface="Times New Roman" panose="02020603050405020304" pitchFamily="18" charset="0"/>
              </a:rPr>
              <a:t>        a. Military or Militant type of courage, a stand your ground type of attitude in the face of fear. (cf. </a:t>
            </a:r>
            <a:r>
              <a:rPr lang="en-US" altLang="en-US" sz="3600" b="1" dirty="0">
                <a:cs typeface="Times New Roman" panose="02020603050405020304" pitchFamily="18" charset="0"/>
              </a:rPr>
              <a:t>Matt. 26:41</a:t>
            </a:r>
            <a:r>
              <a:rPr lang="en-US" altLang="en-US" sz="3600" dirty="0">
                <a:cs typeface="Times New Roman" panose="02020603050405020304" pitchFamily="18" charset="0"/>
              </a:rPr>
              <a:t>)</a:t>
            </a:r>
          </a:p>
          <a:p>
            <a:pPr rtl="0"/>
            <a:r>
              <a:rPr lang="en-US" sz="1200" b="0" i="1" u="none" strike="noStrike" baseline="0" dirty="0">
                <a:latin typeface="Times New Roman" panose="02020603050405020304" pitchFamily="18" charset="0"/>
              </a:rPr>
              <a:t>Watch and pray, lest you enter into temptation. The spirit indeed is willing, but the flesh is weak."</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Matthew 26:41</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&gt;&gt;&gt;&gt;&gt;&gt;&gt;&gt;&gt;&gt;&gt;&gt;&gt;&gt;&gt;&gt;&gt;&gt;&gt;&gt;&gt;&gt;&gt;</a:t>
            </a:r>
            <a:endParaRPr lang="en-US" altLang="en-US" sz="3600" dirty="0">
              <a:cs typeface="Times New Roman" panose="02020603050405020304" pitchFamily="18" charset="0"/>
            </a:endParaRPr>
          </a:p>
          <a:p>
            <a:pPr lvl="0" eaLnBrk="1" hangingPunct="1">
              <a:lnSpc>
                <a:spcPct val="110000"/>
              </a:lnSpc>
              <a:buFontTx/>
              <a:buNone/>
            </a:pPr>
            <a:r>
              <a:rPr lang="en-US" altLang="en-US" sz="3600" dirty="0">
                <a:cs typeface="Times New Roman" panose="02020603050405020304" pitchFamily="18" charset="0"/>
              </a:rPr>
              <a:t>        b. Moral virtue: means that you will do that which is morally right – regardless of personal difficulty, opposition, or sacrifice required</a:t>
            </a:r>
          </a:p>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7</a:t>
            </a:fld>
            <a:endParaRPr lang="en-US" altLang="en-US"/>
          </a:p>
        </p:txBody>
      </p:sp>
    </p:spTree>
    <p:extLst>
      <p:ext uri="{BB962C8B-B14F-4D97-AF65-F5344CB8AC3E}">
        <p14:creationId xmlns:p14="http://schemas.microsoft.com/office/powerpoint/2010/main" val="240490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3600" dirty="0">
                <a:cs typeface="Times New Roman" panose="02020603050405020304" pitchFamily="18" charset="0"/>
              </a:rPr>
              <a:t>    1. Peter was brave with a sword, but later </a:t>
            </a:r>
            <a:r>
              <a:rPr lang="en-US" altLang="en-US" sz="3600" b="1" dirty="0">
                <a:cs typeface="Times New Roman" panose="02020603050405020304" pitchFamily="18" charset="0"/>
              </a:rPr>
              <a:t>he turned fearful</a:t>
            </a:r>
            <a:r>
              <a:rPr lang="en-US" altLang="en-US" sz="3600" dirty="0">
                <a:cs typeface="Times New Roman" panose="02020603050405020304" pitchFamily="18" charset="0"/>
              </a:rPr>
              <a:t> when he was confronted in moral struggle, he lost his virtue and denied </a:t>
            </a:r>
            <a:r>
              <a:rPr lang="en-US" altLang="en-US" sz="3600" b="1" dirty="0">
                <a:cs typeface="Times New Roman" panose="02020603050405020304" pitchFamily="18" charset="0"/>
              </a:rPr>
              <a:t>Lord 3 times </a:t>
            </a:r>
            <a:r>
              <a:rPr lang="en-US" altLang="en-US" sz="3600" dirty="0">
                <a:cs typeface="Times New Roman" panose="02020603050405020304" pitchFamily="18" charset="0"/>
              </a:rPr>
              <a:t>(</a:t>
            </a:r>
            <a:r>
              <a:rPr lang="en-US" altLang="en-US" sz="3600" b="1" dirty="0">
                <a:cs typeface="Times New Roman" panose="02020603050405020304" pitchFamily="18" charset="0"/>
              </a:rPr>
              <a:t>Matt. 26:69-75</a:t>
            </a:r>
            <a:r>
              <a:rPr lang="en-US" altLang="en-US" sz="3600" dirty="0">
                <a:cs typeface="Times New Roman" panose="02020603050405020304" pitchFamily="18" charset="0"/>
              </a:rPr>
              <a:t>)</a:t>
            </a:r>
          </a:p>
          <a:p>
            <a:pPr rtl="0"/>
            <a:r>
              <a:rPr lang="en-US" sz="1200" b="0" i="1" u="none" strike="noStrike" baseline="0" dirty="0">
                <a:latin typeface="Times New Roman" panose="02020603050405020304" pitchFamily="18" charset="0"/>
              </a:rPr>
              <a:t>Then he began to curse and swear, saying, "I do not know the Man!" Immediately a rooster crowed. And Peter remembered the word of Jesus who had said to him, "Before the rooster crows, you will deny Me three times." So he went out and wept bitterly.</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Matthew 26:74-75</a:t>
            </a:r>
            <a:r>
              <a:rPr lang="en-US" sz="1200" b="0" i="0" u="none" strike="noStrike" baseline="0" dirty="0">
                <a:latin typeface="Times New Roman" panose="02020603050405020304" pitchFamily="18" charset="0"/>
              </a:rPr>
              <a:t>)</a:t>
            </a:r>
          </a:p>
          <a:p>
            <a:pPr eaLnBrk="1" hangingPunct="1">
              <a:buFontTx/>
              <a:buNone/>
            </a:pPr>
            <a:r>
              <a:rPr lang="en-US" altLang="en-US" sz="3600" dirty="0">
                <a:cs typeface="Times New Roman" panose="02020603050405020304" pitchFamily="18" charset="0"/>
              </a:rPr>
              <a:t>&gt;&gt;&gt;&gt;&gt;&gt;&gt;&gt;&gt;&gt;&gt;&gt;&gt;&gt;&gt;&gt;&gt;&gt;&gt;&gt;&gt;</a:t>
            </a:r>
          </a:p>
          <a:p>
            <a:pPr lvl="0" eaLnBrk="1" hangingPunct="1">
              <a:buFontTx/>
              <a:buNone/>
            </a:pPr>
            <a:r>
              <a:rPr lang="en-US" altLang="en-US" sz="3600" dirty="0">
                <a:cs typeface="Times New Roman" panose="02020603050405020304" pitchFamily="18" charset="0"/>
              </a:rPr>
              <a:t>    2.  It takes much, much, more courage. to fight a battle without a sword, than it does with one. </a:t>
            </a:r>
          </a:p>
          <a:p>
            <a:pPr lvl="0" eaLnBrk="1" hangingPunct="1">
              <a:buFontTx/>
              <a:buNone/>
            </a:pPr>
            <a:r>
              <a:rPr lang="en-US" altLang="en-US" sz="3600" dirty="0">
                <a:cs typeface="Times New Roman" panose="02020603050405020304" pitchFamily="18" charset="0"/>
              </a:rPr>
              <a:t>&gt;&gt;&gt;&gt;&gt;&gt;&gt;&gt;&gt;&gt;&gt;&gt;&gt;&gt;&gt;&gt;&gt;&gt;&gt;&gt;&gt;</a:t>
            </a:r>
          </a:p>
          <a:p>
            <a:pPr lvl="0" eaLnBrk="1" hangingPunct="1">
              <a:buFontTx/>
              <a:buNone/>
            </a:pPr>
            <a:r>
              <a:rPr lang="en-US" altLang="en-US" sz="3600" b="0" dirty="0">
                <a:cs typeface="Times New Roman" panose="02020603050405020304" pitchFamily="18" charset="0"/>
              </a:rPr>
              <a:t>    3.  </a:t>
            </a:r>
            <a:r>
              <a:rPr lang="en-US" altLang="en-US" sz="3600" b="1" dirty="0">
                <a:cs typeface="Times New Roman" panose="02020603050405020304" pitchFamily="18" charset="0"/>
              </a:rPr>
              <a:t>Joshua 1:1-9 </a:t>
            </a:r>
            <a:r>
              <a:rPr lang="en-US" altLang="en-US" sz="3600" dirty="0">
                <a:cs typeface="Times New Roman" panose="02020603050405020304" pitchFamily="18" charset="0"/>
              </a:rPr>
              <a:t>– exhorts us to have courage that is beyond and above military courage.</a:t>
            </a:r>
          </a:p>
          <a:p>
            <a:pPr rtl="0"/>
            <a:r>
              <a:rPr lang="en-US" sz="1200" b="0" i="1" u="none" strike="noStrike" baseline="0" dirty="0">
                <a:latin typeface="Times New Roman" panose="02020603050405020304" pitchFamily="18" charset="0"/>
              </a:rPr>
              <a:t>Only be strong and very courageous, that you may observe to do according to all the law which Moses My servant commanded you; </a:t>
            </a:r>
            <a:r>
              <a:rPr lang="en-US" sz="1200" b="1" i="1" u="none" strike="noStrike" baseline="0" dirty="0">
                <a:latin typeface="Times New Roman" panose="02020603050405020304" pitchFamily="18" charset="0"/>
              </a:rPr>
              <a:t>do not turn from it </a:t>
            </a:r>
            <a:r>
              <a:rPr lang="en-US" sz="1200" b="0" i="1" u="none" strike="noStrike" baseline="0" dirty="0">
                <a:latin typeface="Times New Roman" panose="02020603050405020304" pitchFamily="18" charset="0"/>
              </a:rPr>
              <a:t>to the right hand or to the left, that you may prosper wherever you go.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Joshua 1:7</a:t>
            </a:r>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Have I not commanded you? Be strong and of good courage; do not be afraid, nor be dismayed, for the LORD your God is with you wherever you go."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Joshua 1:9</a:t>
            </a:r>
            <a:r>
              <a:rPr lang="en-US" sz="1200" b="0" i="0" u="none" strike="noStrike" baseline="0" dirty="0">
                <a:latin typeface="Times New Roman" panose="02020603050405020304" pitchFamily="18" charset="0"/>
              </a:rPr>
              <a:t>)</a:t>
            </a:r>
            <a:endParaRPr lang="en-US" altLang="en-US" sz="3600" dirty="0">
              <a:cs typeface="Times New Roman" panose="02020603050405020304" pitchFamily="18" charset="0"/>
            </a:endParaRPr>
          </a:p>
          <a:p>
            <a:pPr eaLnBrk="1" hangingPunct="1">
              <a:buFontTx/>
              <a:buNone/>
            </a:pPr>
            <a:r>
              <a:rPr lang="en-US" altLang="en-US" sz="3600" dirty="0">
                <a:cs typeface="Times New Roman" panose="02020603050405020304" pitchFamily="18" charset="0"/>
              </a:rPr>
              <a:t>&gt;&gt;&gt;&gt;&gt;&gt;&gt;&gt;&gt;&gt;&gt;&gt;&gt;&gt;&gt;&gt;&gt;&gt;&gt;&gt;&gt;</a:t>
            </a:r>
          </a:p>
          <a:p>
            <a:pPr lvl="0" eaLnBrk="1" hangingPunct="1">
              <a:buFontTx/>
              <a:buNone/>
            </a:pPr>
            <a:r>
              <a:rPr lang="en-US" altLang="en-US" sz="3600" dirty="0">
                <a:cs typeface="Times New Roman" panose="02020603050405020304" pitchFamily="18" charset="0"/>
              </a:rPr>
              <a:t>    4. </a:t>
            </a:r>
            <a:r>
              <a:rPr lang="en-US" altLang="en-US" sz="3600" b="1" dirty="0">
                <a:cs typeface="Times New Roman" panose="02020603050405020304" pitchFamily="18" charset="0"/>
              </a:rPr>
              <a:t>Virtue</a:t>
            </a:r>
            <a:r>
              <a:rPr lang="en-US" altLang="en-US" sz="3600" dirty="0">
                <a:cs typeface="Times New Roman" panose="02020603050405020304" pitchFamily="18" charset="0"/>
              </a:rPr>
              <a:t> means that you will </a:t>
            </a:r>
            <a:r>
              <a:rPr lang="en-US" altLang="en-US" sz="3600" b="1" dirty="0">
                <a:cs typeface="Times New Roman" panose="02020603050405020304" pitchFamily="18" charset="0"/>
              </a:rPr>
              <a:t>remain faithful </a:t>
            </a:r>
            <a:r>
              <a:rPr lang="en-US" altLang="en-US" sz="3600" dirty="0">
                <a:cs typeface="Times New Roman" panose="02020603050405020304" pitchFamily="18" charset="0"/>
              </a:rPr>
              <a:t>to God and to His word, each and every day that you live following your baptism.</a:t>
            </a:r>
          </a:p>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8</a:t>
            </a:fld>
            <a:endParaRPr lang="en-US" altLang="en-US"/>
          </a:p>
        </p:txBody>
      </p:sp>
    </p:spTree>
    <p:extLst>
      <p:ext uri="{BB962C8B-B14F-4D97-AF65-F5344CB8AC3E}">
        <p14:creationId xmlns:p14="http://schemas.microsoft.com/office/powerpoint/2010/main" val="202845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FontTx/>
              <a:buNone/>
            </a:pPr>
            <a:r>
              <a:rPr lang="en-US" altLang="en-US" sz="3600" dirty="0">
                <a:cs typeface="Times New Roman" panose="02020603050405020304" pitchFamily="18" charset="0"/>
              </a:rPr>
              <a:t>    1. “Add to your faith virtue” means </a:t>
            </a:r>
            <a:r>
              <a:rPr lang="en-US" altLang="en-US" sz="3600" b="1" dirty="0">
                <a:cs typeface="Times New Roman" panose="02020603050405020304" pitchFamily="18" charset="0"/>
              </a:rPr>
              <a:t>faith needs courage</a:t>
            </a:r>
            <a:r>
              <a:rPr lang="en-US" altLang="en-US" sz="3600" dirty="0">
                <a:cs typeface="Times New Roman" panose="02020603050405020304" pitchFamily="18" charset="0"/>
              </a:rPr>
              <a:t> to be effective in you.</a:t>
            </a:r>
          </a:p>
          <a:p>
            <a:pPr eaLnBrk="1" hangingPunct="1">
              <a:lnSpc>
                <a:spcPct val="110000"/>
              </a:lnSpc>
              <a:buFontTx/>
              <a:buNone/>
            </a:pPr>
            <a:r>
              <a:rPr lang="en-US" altLang="en-US" sz="3600" dirty="0">
                <a:cs typeface="Times New Roman" panose="02020603050405020304" pitchFamily="18" charset="0"/>
              </a:rPr>
              <a:t>&gt;&gt;&gt;&gt;&gt;&gt;&gt;&gt;&gt;&gt;&gt;&gt;&gt;&gt;&gt;&gt;</a:t>
            </a:r>
          </a:p>
          <a:p>
            <a:pPr lvl="0" eaLnBrk="1" hangingPunct="1">
              <a:lnSpc>
                <a:spcPct val="110000"/>
              </a:lnSpc>
              <a:buFontTx/>
              <a:buNone/>
            </a:pPr>
            <a:r>
              <a:rPr lang="en-US" altLang="en-US" sz="3600" dirty="0">
                <a:cs typeface="Times New Roman" panose="02020603050405020304" pitchFamily="18" charset="0"/>
              </a:rPr>
              <a:t>    2. Faith by itself is insufficient without courage</a:t>
            </a:r>
          </a:p>
          <a:p>
            <a:pPr lvl="0" eaLnBrk="1" hangingPunct="1">
              <a:lnSpc>
                <a:spcPct val="110000"/>
              </a:lnSpc>
              <a:buFontTx/>
              <a:buNone/>
            </a:pPr>
            <a:r>
              <a:rPr lang="en-US" altLang="en-US" sz="3600" dirty="0">
                <a:cs typeface="Times New Roman" panose="02020603050405020304" pitchFamily="18" charset="0"/>
              </a:rPr>
              <a:t>&gt;&gt;&gt;&gt;&gt;&gt;&gt;&gt;&gt;&gt;&gt;&gt;&gt;&gt;&gt;&gt;</a:t>
            </a:r>
          </a:p>
          <a:p>
            <a:pPr lvl="0" eaLnBrk="1" hangingPunct="1">
              <a:lnSpc>
                <a:spcPct val="110000"/>
              </a:lnSpc>
              <a:buFontTx/>
              <a:buNone/>
            </a:pPr>
            <a:r>
              <a:rPr lang="en-US" altLang="en-US" sz="3600" dirty="0">
                <a:cs typeface="Times New Roman" panose="02020603050405020304" pitchFamily="18" charset="0"/>
              </a:rPr>
              <a:t>    3. Look at the example Jesus gave us of the rich young man (</a:t>
            </a:r>
            <a:r>
              <a:rPr lang="en-US" altLang="en-US" sz="3600" b="1" dirty="0">
                <a:cs typeface="Times New Roman" panose="02020603050405020304" pitchFamily="18" charset="0"/>
              </a:rPr>
              <a:t>Matt. 19:16-22</a:t>
            </a:r>
            <a:r>
              <a:rPr lang="en-US" altLang="en-US" sz="3600" dirty="0">
                <a:cs typeface="Times New Roman" panose="02020603050405020304" pitchFamily="18" charset="0"/>
              </a:rPr>
              <a:t>)</a:t>
            </a:r>
          </a:p>
          <a:p>
            <a:pPr rtl="0"/>
            <a:r>
              <a:rPr lang="en-US" sz="1200" b="0" i="1" u="none" strike="noStrike" baseline="0" dirty="0">
                <a:latin typeface="Times New Roman" panose="02020603050405020304" pitchFamily="18" charset="0"/>
              </a:rPr>
              <a:t>Jesus said to him, "If you want to be perfect, go, sell what you have and give to the poor, and you will have treasure in heaven; and come, follow Me."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Matthew 19:21</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        a. It would take courage and virtue to fully rely, and fully trust in Jesus, by selling all you have and start following Him.</a:t>
            </a:r>
          </a:p>
          <a:p>
            <a:pPr rtl="0"/>
            <a:r>
              <a:rPr lang="en-US" sz="1200" b="0" i="0" u="none" strike="noStrike" baseline="0" dirty="0">
                <a:latin typeface="Times New Roman" panose="02020603050405020304" pitchFamily="18" charset="0"/>
              </a:rPr>
              <a:t>        b. The weakness of his courage and lack of virtue was expressed in what Matthew wrote about the incident.</a:t>
            </a:r>
            <a:endParaRPr lang="en-US" altLang="en-US" sz="3600" dirty="0">
              <a:cs typeface="Times New Roman" panose="02020603050405020304" pitchFamily="18" charset="0"/>
            </a:endParaRPr>
          </a:p>
          <a:p>
            <a:pPr rtl="0"/>
            <a:r>
              <a:rPr lang="en-US" sz="1200" b="0" i="1" u="none" strike="noStrike" baseline="0" dirty="0">
                <a:latin typeface="Times New Roman" panose="02020603050405020304" pitchFamily="18" charset="0"/>
              </a:rPr>
              <a:t>But when the young man heard that saying, he went away sorrowful, for he had great possessions.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Matthew 19:22</a:t>
            </a:r>
            <a:r>
              <a:rPr lang="en-US" sz="1200" b="0" i="0" u="none" strike="noStrike" baseline="0" dirty="0">
                <a:latin typeface="Times New Roman" panose="02020603050405020304" pitchFamily="18" charset="0"/>
              </a:rPr>
              <a:t>)</a:t>
            </a:r>
          </a:p>
          <a:p>
            <a:pPr lvl="0" eaLnBrk="1" hangingPunct="1">
              <a:lnSpc>
                <a:spcPct val="110000"/>
              </a:lnSpc>
              <a:buFontTx/>
              <a:buNone/>
            </a:pPr>
            <a:r>
              <a:rPr lang="en-US" altLang="en-US" sz="3600" dirty="0">
                <a:cs typeface="Times New Roman" panose="02020603050405020304" pitchFamily="18" charset="0"/>
              </a:rPr>
              <a:t>&gt;&gt;&gt;&gt;&gt;&gt;&gt;&gt;&gt;&gt;&gt;&gt;&gt;&gt;&gt;&gt;</a:t>
            </a:r>
          </a:p>
          <a:p>
            <a:pPr lvl="0" eaLnBrk="1" hangingPunct="1">
              <a:lnSpc>
                <a:spcPct val="110000"/>
              </a:lnSpc>
              <a:buFontTx/>
              <a:buNone/>
            </a:pPr>
            <a:r>
              <a:rPr lang="en-US" altLang="en-US" sz="3600" dirty="0">
                <a:cs typeface="Times New Roman" panose="02020603050405020304" pitchFamily="18" charset="0"/>
              </a:rPr>
              <a:t>   4.  Another example is the believing rulers (</a:t>
            </a:r>
            <a:r>
              <a:rPr lang="en-US" altLang="en-US" sz="3600" b="1" dirty="0">
                <a:cs typeface="Times New Roman" panose="02020603050405020304" pitchFamily="18" charset="0"/>
              </a:rPr>
              <a:t>John 12:42-43</a:t>
            </a:r>
            <a:r>
              <a:rPr lang="en-US" altLang="en-US" sz="3600" dirty="0">
                <a:cs typeface="Times New Roman" panose="02020603050405020304" pitchFamily="18" charset="0"/>
              </a:rPr>
              <a:t>)</a:t>
            </a:r>
          </a:p>
          <a:p>
            <a:pPr rtl="0"/>
            <a:r>
              <a:rPr lang="en-US" sz="1200" b="0" i="1" u="none" strike="noStrike" baseline="0" dirty="0">
                <a:latin typeface="Times New Roman" panose="02020603050405020304" pitchFamily="18" charset="0"/>
              </a:rPr>
              <a:t>Nevertheless even among the rulers </a:t>
            </a:r>
            <a:r>
              <a:rPr lang="en-US" sz="1200" b="1" i="1" u="none" strike="noStrike" baseline="0" dirty="0">
                <a:latin typeface="Times New Roman" panose="02020603050405020304" pitchFamily="18" charset="0"/>
              </a:rPr>
              <a:t>many believed in Him</a:t>
            </a:r>
            <a:r>
              <a:rPr lang="en-US" sz="1200" b="0" i="1" u="none" strike="noStrike" baseline="0" dirty="0">
                <a:latin typeface="Times New Roman" panose="02020603050405020304" pitchFamily="18" charset="0"/>
              </a:rPr>
              <a:t>, but because of the Pharisees they did not confess Him, lest they should be put out of the synagogue; for they loved the praise of men more than the praise of God.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John 12:42-43</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        a. In this Scripture, we see the lack of virtue and the lack of courage necessary to stand up to the rulers of the synagogue.</a:t>
            </a:r>
            <a:endParaRPr lang="en-US" altLang="en-US" sz="3600" dirty="0">
              <a:cs typeface="Times New Roman" panose="02020603050405020304" pitchFamily="18" charset="0"/>
            </a:endParaRPr>
          </a:p>
          <a:p>
            <a:pPr lvl="0" eaLnBrk="1" hangingPunct="1">
              <a:lnSpc>
                <a:spcPct val="110000"/>
              </a:lnSpc>
              <a:buFontTx/>
              <a:buNone/>
            </a:pPr>
            <a:r>
              <a:rPr lang="en-US" altLang="en-US" sz="3600" dirty="0">
                <a:cs typeface="Times New Roman" panose="02020603050405020304" pitchFamily="18" charset="0"/>
              </a:rPr>
              <a:t>&gt;&gt;&gt;&gt;&gt;&gt;&gt;&gt;&gt;&gt;&gt;&gt;&gt;&gt;&gt;&gt;</a:t>
            </a:r>
          </a:p>
          <a:p>
            <a:pPr lvl="0" eaLnBrk="1" hangingPunct="1">
              <a:lnSpc>
                <a:spcPct val="110000"/>
              </a:lnSpc>
              <a:buFontTx/>
              <a:buNone/>
            </a:pPr>
            <a:r>
              <a:rPr lang="en-US" altLang="en-US" sz="3600" dirty="0">
                <a:cs typeface="Times New Roman" panose="02020603050405020304" pitchFamily="18" charset="0"/>
              </a:rPr>
              <a:t>    5. Peter was caught playing the hypocrite instead of holding on to his virtue. (</a:t>
            </a:r>
            <a:r>
              <a:rPr lang="en-US" altLang="en-US" sz="3600" b="1" dirty="0">
                <a:cs typeface="Times New Roman" panose="02020603050405020304" pitchFamily="18" charset="0"/>
              </a:rPr>
              <a:t>Gal. 2:11-13</a:t>
            </a:r>
            <a:r>
              <a:rPr lang="en-US" altLang="en-US" sz="3600" dirty="0">
                <a:cs typeface="Times New Roman" panose="02020603050405020304" pitchFamily="18" charset="0"/>
              </a:rPr>
              <a:t>)</a:t>
            </a:r>
          </a:p>
          <a:p>
            <a:pPr rtl="0"/>
            <a:r>
              <a:rPr lang="en-US" sz="1200" b="0" i="1" u="none" strike="noStrike" baseline="0" dirty="0">
                <a:latin typeface="Times New Roman" panose="02020603050405020304" pitchFamily="18" charset="0"/>
              </a:rPr>
              <a:t>Now when Peter had come to Antioch, I withstood him to his face, because he was to be blamed; </a:t>
            </a:r>
            <a:r>
              <a:rPr lang="en-US" sz="1200" b="1" i="1" u="none" strike="noStrike" baseline="0" dirty="0">
                <a:latin typeface="Times New Roman" panose="02020603050405020304" pitchFamily="18" charset="0"/>
              </a:rPr>
              <a:t>for before </a:t>
            </a:r>
            <a:r>
              <a:rPr lang="en-US" sz="1200" b="0" i="1" u="none" strike="noStrike" baseline="0" dirty="0">
                <a:latin typeface="Times New Roman" panose="02020603050405020304" pitchFamily="18" charset="0"/>
              </a:rPr>
              <a:t>certain men came from James, </a:t>
            </a:r>
            <a:r>
              <a:rPr lang="en-US" sz="1200" b="1" i="1" u="none" strike="noStrike" baseline="0" dirty="0">
                <a:latin typeface="Times New Roman" panose="02020603050405020304" pitchFamily="18" charset="0"/>
              </a:rPr>
              <a:t>he would eat with the Gentiles</a:t>
            </a:r>
            <a:r>
              <a:rPr lang="en-US" sz="1200" b="0" i="1" u="none" strike="noStrike" baseline="0" dirty="0">
                <a:latin typeface="Times New Roman" panose="02020603050405020304" pitchFamily="18" charset="0"/>
              </a:rPr>
              <a:t>; but when they came, he withdrew and separated himself, </a:t>
            </a:r>
            <a:r>
              <a:rPr lang="en-US" sz="1200" b="1" i="1" u="none" strike="noStrike" baseline="0" dirty="0">
                <a:latin typeface="Times New Roman" panose="02020603050405020304" pitchFamily="18" charset="0"/>
              </a:rPr>
              <a:t>fearing those who were of the circumcision</a:t>
            </a:r>
            <a:r>
              <a:rPr lang="en-US" sz="1200" b="0" i="1" u="none" strike="noStrike" baseline="0" dirty="0">
                <a:latin typeface="Times New Roman" panose="02020603050405020304" pitchFamily="18" charset="0"/>
              </a:rPr>
              <a:t>. And the rest of the Jews also played the hypocrite with him, so that even Barnabas was carried away with their hypocrisy.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Galatians 2:11-13</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        a. Here we see Peter as the ring leader of the Jews, including Barnabas, letting go of their virtue and strength in the Lord, there by becoming hypocrites. </a:t>
            </a:r>
          </a:p>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9</a:t>
            </a:fld>
            <a:endParaRPr lang="en-US" altLang="en-US"/>
          </a:p>
        </p:txBody>
      </p:sp>
    </p:spTree>
    <p:extLst>
      <p:ext uri="{BB962C8B-B14F-4D97-AF65-F5344CB8AC3E}">
        <p14:creationId xmlns:p14="http://schemas.microsoft.com/office/powerpoint/2010/main" val="48831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3600" dirty="0">
                <a:cs typeface="Times New Roman" panose="02020603050405020304" pitchFamily="18" charset="0"/>
              </a:rPr>
              <a:t>    1. Our courage is needed so that we may act upon our faith, holding on to virtue and courage, regardless of the opposition or their demands.</a:t>
            </a:r>
          </a:p>
          <a:p>
            <a:pPr eaLnBrk="1" hangingPunct="1">
              <a:buFontTx/>
              <a:buNone/>
            </a:pPr>
            <a:r>
              <a:rPr lang="en-US" altLang="en-US" sz="3600" dirty="0">
                <a:cs typeface="Times New Roman" panose="02020603050405020304" pitchFamily="18" charset="0"/>
              </a:rPr>
              <a:t>&gt;&gt;&gt;&gt;&gt;&gt;&gt;&gt;&gt;&gt;&gt;&gt;&gt;&gt;&gt;&gt;</a:t>
            </a:r>
          </a:p>
          <a:p>
            <a:pPr lvl="0" eaLnBrk="1" hangingPunct="1">
              <a:buFontTx/>
              <a:buNone/>
            </a:pPr>
            <a:r>
              <a:rPr lang="en-US" altLang="en-US" sz="3600" dirty="0">
                <a:cs typeface="Times New Roman" panose="02020603050405020304" pitchFamily="18" charset="0"/>
              </a:rPr>
              <a:t>    2. We need it most In times of temptation, but also in times of casual living.</a:t>
            </a:r>
          </a:p>
          <a:p>
            <a:pPr lvl="0" eaLnBrk="1" hangingPunct="1">
              <a:buFontTx/>
              <a:buNone/>
            </a:pPr>
            <a:r>
              <a:rPr lang="en-US" altLang="en-US" sz="3600" dirty="0">
                <a:cs typeface="Times New Roman" panose="02020603050405020304" pitchFamily="18" charset="0"/>
              </a:rPr>
              <a:t>&gt;&gt;&gt;&gt;&gt;&gt;&gt;&gt;&gt;&gt;&gt;&gt;&gt;&gt;&gt;&gt;</a:t>
            </a:r>
          </a:p>
          <a:p>
            <a:pPr lvl="0" eaLnBrk="1" hangingPunct="1">
              <a:buFontTx/>
              <a:buNone/>
            </a:pPr>
            <a:r>
              <a:rPr lang="en-US" altLang="en-US" sz="3600" dirty="0">
                <a:cs typeface="Times New Roman" panose="02020603050405020304" pitchFamily="18" charset="0"/>
              </a:rPr>
              <a:t>    3. We have the Biblical example of  virtue exhibited by Joseph (</a:t>
            </a:r>
            <a:r>
              <a:rPr lang="en-US" altLang="en-US" sz="3600" b="1" dirty="0">
                <a:cs typeface="Times New Roman" panose="02020603050405020304" pitchFamily="18" charset="0"/>
              </a:rPr>
              <a:t>Gen. 39:7-12</a:t>
            </a:r>
            <a:r>
              <a:rPr lang="en-US" altLang="en-US" sz="3600" dirty="0">
                <a:cs typeface="Times New Roman" panose="02020603050405020304" pitchFamily="18" charset="0"/>
              </a:rPr>
              <a:t>)</a:t>
            </a:r>
          </a:p>
          <a:p>
            <a:pPr rtl="0"/>
            <a:r>
              <a:rPr lang="en-US" sz="1200" b="0" i="1" u="none" strike="noStrike" baseline="0" dirty="0">
                <a:latin typeface="Times New Roman" panose="02020603050405020304" pitchFamily="18" charset="0"/>
              </a:rPr>
              <a:t>There is no one greater in this house than I, nor has he kept back anything from me but you, because you are his wife. How then can I do this great wickedness, and sin against God?"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Genesis 39:9</a:t>
            </a:r>
            <a:r>
              <a:rPr lang="en-US" sz="1200" b="0" i="0" u="none" strike="noStrike" baseline="0" dirty="0">
                <a:latin typeface="Times New Roman" panose="02020603050405020304" pitchFamily="18" charset="0"/>
              </a:rPr>
              <a:t>)</a:t>
            </a:r>
            <a:endParaRPr lang="en-US" altLang="en-US" sz="3600" dirty="0">
              <a:cs typeface="Times New Roman" panose="02020603050405020304" pitchFamily="18" charset="0"/>
            </a:endParaRPr>
          </a:p>
          <a:p>
            <a:pPr lvl="0" eaLnBrk="1" hangingPunct="1">
              <a:buFontTx/>
              <a:buNone/>
            </a:pPr>
            <a:r>
              <a:rPr lang="en-US" altLang="en-US" sz="3600" dirty="0">
                <a:cs typeface="Times New Roman" panose="02020603050405020304" pitchFamily="18" charset="0"/>
              </a:rPr>
              <a:t>&gt;&gt;&gt;&gt;&gt;&gt;&gt;&gt;&gt;&gt;&gt;&gt;&gt;&gt;&gt;&gt;</a:t>
            </a:r>
          </a:p>
          <a:p>
            <a:pPr lvl="0" eaLnBrk="1" hangingPunct="1">
              <a:buFontTx/>
              <a:buNone/>
            </a:pPr>
            <a:r>
              <a:rPr lang="en-US" altLang="en-US" sz="3600" dirty="0">
                <a:cs typeface="Times New Roman" panose="02020603050405020304" pitchFamily="18" charset="0"/>
              </a:rPr>
              <a:t>    4. The virtue of Faith will cause us to live life of self-denial and cross-bearing in this world.  (</a:t>
            </a:r>
            <a:r>
              <a:rPr lang="en-US" altLang="en-US" sz="3600" b="1" dirty="0">
                <a:cs typeface="Times New Roman" panose="02020603050405020304" pitchFamily="18" charset="0"/>
              </a:rPr>
              <a:t>Matt. 16:24-26</a:t>
            </a:r>
            <a:r>
              <a:rPr lang="en-US" altLang="en-US" sz="3600" dirty="0">
                <a:cs typeface="Times New Roman" panose="02020603050405020304" pitchFamily="18" charset="0"/>
              </a:rPr>
              <a:t>)</a:t>
            </a:r>
          </a:p>
          <a:p>
            <a:pPr rtl="0"/>
            <a:r>
              <a:rPr lang="en-US" sz="1200" b="0" i="1" u="none" strike="noStrike" baseline="0" dirty="0">
                <a:latin typeface="Times New Roman" panose="02020603050405020304" pitchFamily="18" charset="0"/>
              </a:rPr>
              <a:t>Then Jesus said to His disciples, "If anyone desires to come after Me, let him deny himself, and take up his cross, and follow Me.</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Matthew 16:24</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10</a:t>
            </a:fld>
            <a:endParaRPr lang="en-US" altLang="en-US"/>
          </a:p>
        </p:txBody>
      </p:sp>
    </p:spTree>
    <p:extLst>
      <p:ext uri="{BB962C8B-B14F-4D97-AF65-F5344CB8AC3E}">
        <p14:creationId xmlns:p14="http://schemas.microsoft.com/office/powerpoint/2010/main" val="272659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    1. It is necessary that we renounce friendship of world (</a:t>
            </a:r>
            <a:r>
              <a:rPr lang="en-US" altLang="en-US" sz="1200" b="1" dirty="0">
                <a:cs typeface="Times New Roman" panose="02020603050405020304" pitchFamily="18" charset="0"/>
              </a:rPr>
              <a:t>Ja. 4:4; 1 Jn. 2:15-17</a:t>
            </a:r>
            <a:r>
              <a:rPr lang="en-US" altLang="en-US" sz="1200" dirty="0">
                <a:cs typeface="Times New Roman" panose="02020603050405020304" pitchFamily="18" charset="0"/>
              </a:rPr>
              <a:t>)</a:t>
            </a:r>
          </a:p>
          <a:p>
            <a:pPr rtl="0"/>
            <a:r>
              <a:rPr lang="en-US" sz="1200" b="0" i="1" u="none" strike="noStrike" baseline="0" dirty="0">
                <a:latin typeface="Times New Roman" panose="02020603050405020304" pitchFamily="18" charset="0"/>
              </a:rPr>
              <a:t>Adulterers and adulteresses! Do you not know that </a:t>
            </a:r>
            <a:r>
              <a:rPr lang="en-US" sz="1200" b="1" i="1" u="none" strike="noStrike" baseline="0" dirty="0">
                <a:latin typeface="Times New Roman" panose="02020603050405020304" pitchFamily="18" charset="0"/>
              </a:rPr>
              <a:t>friendship with the world is enmity with God</a:t>
            </a:r>
            <a:r>
              <a:rPr lang="en-US" sz="1200" b="0" i="1" u="none" strike="noStrike" baseline="0" dirty="0">
                <a:latin typeface="Times New Roman" panose="02020603050405020304" pitchFamily="18" charset="0"/>
              </a:rPr>
              <a:t>? Whoever therefore wants to be a friend of the world makes himself an enemy of God.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James 4:4</a:t>
            </a:r>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Do not love the world or the things in the world. If anyone loves the world, the love of the Father is not in him. For all that is in the world—the lust of the flesh, the lust of the eyes, and the pride of life—is not of the Father but is of the world. And the world is passing away, and the lust of it; but he who does the will of God abides forever.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John 2:15-17</a:t>
            </a:r>
            <a:r>
              <a:rPr lang="en-US" sz="1200" b="0" i="0" u="none" strike="noStrike" baseline="0" dirty="0">
                <a:latin typeface="Times New Roman" panose="02020603050405020304" pitchFamily="18" charset="0"/>
              </a:rPr>
              <a:t>)</a:t>
            </a:r>
          </a:p>
          <a:p>
            <a:pPr eaLnBrk="1" hangingPunct="1">
              <a:buFontTx/>
              <a:buNone/>
            </a:pPr>
            <a:r>
              <a:rPr lang="en-US" altLang="en-US" sz="1200" dirty="0">
                <a:cs typeface="Times New Roman" panose="02020603050405020304" pitchFamily="18" charset="0"/>
              </a:rPr>
              <a:t>&gt;&gt;&gt;&gt;&gt;&gt;&gt;&gt;&gt;&gt;&gt;&gt;&gt;&gt;&gt;&gt;&gt;&gt;&gt;&gt;&gt;&gt;&gt;&gt;</a:t>
            </a:r>
          </a:p>
          <a:p>
            <a:pPr eaLnBrk="1" hangingPunct="1">
              <a:buFontTx/>
              <a:buNone/>
            </a:pPr>
            <a:r>
              <a:rPr lang="en-US" altLang="en-US" sz="1200" dirty="0">
                <a:cs typeface="Times New Roman" panose="02020603050405020304" pitchFamily="18" charset="0"/>
              </a:rPr>
              <a:t>    2. We must shun evil companions and embrace fellow Christians. (</a:t>
            </a:r>
            <a:r>
              <a:rPr lang="en-US" altLang="en-US" sz="1200" b="1" dirty="0">
                <a:cs typeface="Times New Roman" panose="02020603050405020304" pitchFamily="18" charset="0"/>
              </a:rPr>
              <a:t>1 Cor. 15:33</a:t>
            </a:r>
            <a:r>
              <a:rPr lang="en-US" altLang="en-US" sz="1200" dirty="0">
                <a:cs typeface="Times New Roman" panose="02020603050405020304" pitchFamily="18" charset="0"/>
              </a:rPr>
              <a:t>)</a:t>
            </a:r>
          </a:p>
          <a:p>
            <a:pPr rtl="0"/>
            <a:r>
              <a:rPr lang="en-US" sz="1200" b="0" i="1" u="none" strike="noStrike" baseline="0" dirty="0">
                <a:latin typeface="Times New Roman" panose="02020603050405020304" pitchFamily="18" charset="0"/>
              </a:rPr>
              <a:t>Do not be deceived: "Evil company corrupts good habits."</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1 Corinthians 15:33</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&gt;&gt;&gt;&gt;&gt;&gt;&gt;&gt;&gt;&gt;&gt;&gt;&gt;&gt;&gt;&gt;&gt;&gt;&gt;&gt;&gt;&gt;&gt;&gt;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    3. Change habits (</a:t>
            </a:r>
            <a:r>
              <a:rPr lang="en-US" altLang="en-US" sz="1200" b="1" dirty="0">
                <a:cs typeface="Times New Roman" panose="02020603050405020304" pitchFamily="18" charset="0"/>
              </a:rPr>
              <a:t>Rom. 12:2</a:t>
            </a:r>
            <a:r>
              <a:rPr lang="en-US" altLang="en-US" sz="1200" dirty="0">
                <a:cs typeface="Times New Roman" panose="02020603050405020304" pitchFamily="18" charset="0"/>
              </a:rPr>
              <a:t>)</a:t>
            </a:r>
          </a:p>
          <a:p>
            <a:pPr rtl="0"/>
            <a:r>
              <a:rPr lang="en-US" sz="1200" b="0" i="1" u="none" strike="noStrike" baseline="0" dirty="0">
                <a:latin typeface="Times New Roman" panose="02020603050405020304" pitchFamily="18" charset="0"/>
              </a:rPr>
              <a:t>And do not be conformed to this world, but be transformed by the renewing of your mind, that you may prove what is that good and acceptable and perfect will of God.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Romans 12:2</a:t>
            </a:r>
            <a:r>
              <a:rPr lang="en-US" sz="1200" b="0" i="0" u="none" strike="noStrike" baseline="0" dirty="0">
                <a:latin typeface="Times New Roman" panose="02020603050405020304" pitchFamily="18" charset="0"/>
              </a:rPr>
              <a: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&gt;&gt;&gt;&gt;&gt;&gt;&gt;&gt;&gt;&gt;&gt;&gt;&gt;&gt;&gt;&gt;&gt;&gt;&gt;&gt;&gt;&gt;&gt;&gt;</a:t>
            </a:r>
          </a:p>
          <a:p>
            <a:pPr eaLnBrk="1" hangingPunct="1">
              <a:buFontTx/>
              <a:buNone/>
            </a:pPr>
            <a:r>
              <a:rPr lang="en-US" altLang="en-US" sz="1200" dirty="0">
                <a:cs typeface="Times New Roman" panose="02020603050405020304" pitchFamily="18" charset="0"/>
              </a:rPr>
              <a:t>    4. We must sow to the Spirit, not to the world. (</a:t>
            </a:r>
            <a:r>
              <a:rPr lang="en-US" altLang="en-US" sz="1200" b="1" dirty="0">
                <a:cs typeface="Times New Roman" panose="02020603050405020304" pitchFamily="18" charset="0"/>
              </a:rPr>
              <a:t>Rom. 6:17-18</a:t>
            </a:r>
            <a:r>
              <a:rPr lang="en-US" altLang="en-US" sz="1200" dirty="0">
                <a:cs typeface="Times New Roman" panose="02020603050405020304" pitchFamily="18" charset="0"/>
              </a:rPr>
              <a:t>)</a:t>
            </a:r>
          </a:p>
          <a:p>
            <a:pPr rtl="0"/>
            <a:r>
              <a:rPr lang="en-US" sz="1200" b="0" i="1" u="none" strike="noStrike" baseline="0" dirty="0">
                <a:latin typeface="Times New Roman" panose="02020603050405020304" pitchFamily="18" charset="0"/>
              </a:rPr>
              <a:t>But God be thanked that though you were slaves of sin, yet you obeyed from the heart that form of doctrine to which you were delivered. And having been set free from sin, you became slaves of righteousness.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Romans 6:17-18</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pPr eaLnBrk="1" hangingPunct="1">
              <a:buFontTx/>
              <a:buNone/>
            </a:pPr>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11</a:t>
            </a:fld>
            <a:endParaRPr lang="en-US" altLang="en-US"/>
          </a:p>
        </p:txBody>
      </p:sp>
    </p:spTree>
    <p:extLst>
      <p:ext uri="{BB962C8B-B14F-4D97-AF65-F5344CB8AC3E}">
        <p14:creationId xmlns:p14="http://schemas.microsoft.com/office/powerpoint/2010/main" val="1339764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    1. Courage is needed and necessary so that we may act upon our faith, regardless of opposition, or demands, place upon us.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&gt;&gt;&gt;&gt;&gt;&gt;&gt;&gt;&gt;&gt;&gt;&gt;&gt;&gt;&gt;&gt;&gt;&gt;&gt;&gt;&gt;</a:t>
            </a:r>
          </a:p>
          <a:p>
            <a:pPr eaLnBrk="1" hangingPunct="1">
              <a:buFontTx/>
              <a:buNone/>
            </a:pPr>
            <a:r>
              <a:rPr lang="en-US" altLang="en-US" sz="3600" dirty="0">
                <a:cs typeface="Times New Roman" panose="02020603050405020304" pitchFamily="18" charset="0"/>
              </a:rPr>
              <a:t>    2. Virtue is also needed to teach the gospel to others when we have opportunity to teach.</a:t>
            </a:r>
          </a:p>
          <a:p>
            <a:pPr eaLnBrk="1" hangingPunct="1">
              <a:buFontTx/>
              <a:buNone/>
            </a:pPr>
            <a:r>
              <a:rPr lang="en-US" altLang="en-US" sz="3600" dirty="0">
                <a:cs typeface="Times New Roman" panose="02020603050405020304" pitchFamily="18" charset="0"/>
              </a:rPr>
              <a:t>&gt;&gt;&gt;&gt;&gt;&gt;&gt;&gt;&gt;&gt;&gt;&gt;&gt;&gt;&gt;&gt;&gt;&gt;&gt;&gt;&gt;</a:t>
            </a:r>
          </a:p>
          <a:p>
            <a:pPr lvl="0" eaLnBrk="1" hangingPunct="1">
              <a:buFontTx/>
              <a:buNone/>
            </a:pPr>
            <a:r>
              <a:rPr lang="en-US" altLang="en-US" sz="3600" dirty="0">
                <a:cs typeface="Times New Roman" panose="02020603050405020304" pitchFamily="18" charset="0"/>
              </a:rPr>
              <a:t>    3. </a:t>
            </a:r>
            <a:r>
              <a:rPr lang="en-US" altLang="en-US" sz="3600" b="1" dirty="0">
                <a:cs typeface="Times New Roman" panose="02020603050405020304" pitchFamily="18" charset="0"/>
              </a:rPr>
              <a:t>Eccl. 3:7 </a:t>
            </a:r>
            <a:r>
              <a:rPr lang="en-US" altLang="en-US" sz="3600" dirty="0">
                <a:cs typeface="Times New Roman" panose="02020603050405020304" pitchFamily="18" charset="0"/>
              </a:rPr>
              <a:t>– time to speak</a:t>
            </a:r>
          </a:p>
          <a:p>
            <a:pPr rtl="0"/>
            <a:r>
              <a:rPr lang="en-US" sz="1200" b="0" i="1" u="none" strike="noStrike" baseline="0" dirty="0">
                <a:latin typeface="Times New Roman" panose="02020603050405020304" pitchFamily="18" charset="0"/>
              </a:rPr>
              <a:t>A time to tear, And a time to sew; A time to keep silence, And a time to speak;</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Ecclesiastes 3:7</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&gt;&gt;&gt;&gt;&gt;&gt;&gt;&gt;&gt;&gt;&gt;&gt;&gt;&gt;&gt;&gt;&gt;&gt;&gt;&gt;&gt;&gt;</a:t>
            </a:r>
            <a:endParaRPr lang="en-US" altLang="en-US" sz="3600" u="sng" dirty="0">
              <a:cs typeface="Times New Roman" panose="02020603050405020304" pitchFamily="18" charset="0"/>
            </a:endParaRPr>
          </a:p>
          <a:p>
            <a:pPr lvl="0" eaLnBrk="1" hangingPunct="1">
              <a:buFontTx/>
              <a:buNone/>
            </a:pPr>
            <a:r>
              <a:rPr lang="en-US" altLang="en-US" sz="3600" dirty="0">
                <a:cs typeface="Times New Roman" panose="02020603050405020304" pitchFamily="18" charset="0"/>
              </a:rPr>
              <a:t>    Easy to talk about gospel to other Christian, but courage is needed to, knock on doors, initiate conversations, and just talk to unbelievers    (</a:t>
            </a:r>
            <a:r>
              <a:rPr lang="en-US" altLang="en-US" sz="3600" b="1" dirty="0">
                <a:cs typeface="Times New Roman" panose="02020603050405020304" pitchFamily="18" charset="0"/>
              </a:rPr>
              <a:t>1 Pet  3:15-17; Rom. 1:16</a:t>
            </a:r>
            <a:r>
              <a:rPr lang="en-US" altLang="en-US" sz="3600" dirty="0">
                <a:cs typeface="Times New Roman" panose="02020603050405020304" pitchFamily="18" charset="0"/>
              </a:rPr>
              <a:t>)</a:t>
            </a:r>
          </a:p>
          <a:p>
            <a:pPr rtl="0"/>
            <a:r>
              <a:rPr lang="en-US" sz="1200" b="0" i="1" u="none" strike="noStrike" baseline="0" dirty="0">
                <a:latin typeface="Times New Roman" panose="02020603050405020304" pitchFamily="18" charset="0"/>
              </a:rPr>
              <a:t>For </a:t>
            </a:r>
            <a:r>
              <a:rPr lang="en-US" sz="1200" b="1" i="1" u="none" strike="noStrike" baseline="0" dirty="0">
                <a:latin typeface="Times New Roman" panose="02020603050405020304" pitchFamily="18" charset="0"/>
              </a:rPr>
              <a:t>I am not ashamed </a:t>
            </a:r>
            <a:r>
              <a:rPr lang="en-US" sz="1200" b="0" i="1" u="none" strike="noStrike" baseline="0" dirty="0">
                <a:latin typeface="Times New Roman" panose="02020603050405020304" pitchFamily="18" charset="0"/>
              </a:rPr>
              <a:t>of the gospel of Christ, for it is the power of God to salvation for everyone who believes, for the Jew first and also for the Greek.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Romans 1:16</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pPr algn="just" rtl="0"/>
            <a:r>
              <a:rPr lang="en-US" sz="1200" b="0" i="1" u="none" strike="noStrike" baseline="0" dirty="0">
                <a:latin typeface="Times New Roman" panose="02020603050405020304" pitchFamily="18" charset="0"/>
              </a:rPr>
              <a:t>But sanctify the Lord God in your hearts, and always be ready to give a defense to everyone who asks you a reason for the hope that is in you, with meekness and fear; having a good conscience, that when they defame you as evildoers, those who revile your good conduct in Christ may be ashamed. For it is better, if it is the will of God, to suffer for doing good than for doing evil.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Peter 3:15-17</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74AF4D-7680-4EC6-A4C5-BD5BD947A459}" type="slidenum">
              <a:rPr lang="en-US" altLang="en-US" smtClean="0"/>
              <a:pPr/>
              <a:t>12</a:t>
            </a:fld>
            <a:endParaRPr lang="en-US" altLang="en-US"/>
          </a:p>
        </p:txBody>
      </p:sp>
    </p:spTree>
    <p:extLst>
      <p:ext uri="{BB962C8B-B14F-4D97-AF65-F5344CB8AC3E}">
        <p14:creationId xmlns:p14="http://schemas.microsoft.com/office/powerpoint/2010/main" val="227054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30831FC-857D-456D-BD62-79BEECBE6BFD}" type="slidenum">
              <a:rPr lang="en-US" altLang="en-US" smtClean="0"/>
              <a:pPr/>
              <a:t>‹#›</a:t>
            </a:fld>
            <a:endParaRPr lang="en-US" altLang="en-US"/>
          </a:p>
        </p:txBody>
      </p:sp>
    </p:spTree>
    <p:extLst>
      <p:ext uri="{BB962C8B-B14F-4D97-AF65-F5344CB8AC3E}">
        <p14:creationId xmlns:p14="http://schemas.microsoft.com/office/powerpoint/2010/main" val="372963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762B900-1DD4-4013-AEF1-6907B134DFB7}" type="slidenum">
              <a:rPr lang="en-US" altLang="en-US" smtClean="0"/>
              <a:pPr/>
              <a:t>‹#›</a:t>
            </a:fld>
            <a:endParaRPr lang="en-US" altLang="en-US"/>
          </a:p>
        </p:txBody>
      </p:sp>
    </p:spTree>
    <p:extLst>
      <p:ext uri="{BB962C8B-B14F-4D97-AF65-F5344CB8AC3E}">
        <p14:creationId xmlns:p14="http://schemas.microsoft.com/office/powerpoint/2010/main" val="162003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05EE3E9-46ED-4176-BB2B-FACE3E7FC52E}" type="slidenum">
              <a:rPr lang="en-US" altLang="en-US" smtClean="0"/>
              <a:pPr/>
              <a:t>‹#›</a:t>
            </a:fld>
            <a:endParaRPr lang="en-US" altLang="en-US"/>
          </a:p>
        </p:txBody>
      </p:sp>
    </p:spTree>
    <p:extLst>
      <p:ext uri="{BB962C8B-B14F-4D97-AF65-F5344CB8AC3E}">
        <p14:creationId xmlns:p14="http://schemas.microsoft.com/office/powerpoint/2010/main" val="270918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6D7BA76-A27D-4F02-A7B1-B03E3A24CD31}" type="slidenum">
              <a:rPr lang="en-US" altLang="en-US" smtClean="0"/>
              <a:pPr/>
              <a:t>‹#›</a:t>
            </a:fld>
            <a:endParaRPr lang="en-US" altLang="en-US"/>
          </a:p>
        </p:txBody>
      </p:sp>
    </p:spTree>
    <p:extLst>
      <p:ext uri="{BB962C8B-B14F-4D97-AF65-F5344CB8AC3E}">
        <p14:creationId xmlns:p14="http://schemas.microsoft.com/office/powerpoint/2010/main" val="994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72F78EE-3425-4FDD-B50A-BB3D7911C4D2}" type="slidenum">
              <a:rPr lang="en-US" altLang="en-US" smtClean="0"/>
              <a:pPr/>
              <a:t>‹#›</a:t>
            </a:fld>
            <a:endParaRPr lang="en-US" altLang="en-US"/>
          </a:p>
        </p:txBody>
      </p:sp>
    </p:spTree>
    <p:extLst>
      <p:ext uri="{BB962C8B-B14F-4D97-AF65-F5344CB8AC3E}">
        <p14:creationId xmlns:p14="http://schemas.microsoft.com/office/powerpoint/2010/main" val="326430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4EFE776-C511-4FD1-A2C9-0D8390BF4704}" type="slidenum">
              <a:rPr lang="en-US" altLang="en-US" smtClean="0"/>
              <a:pPr/>
              <a:t>‹#›</a:t>
            </a:fld>
            <a:endParaRPr lang="en-US" altLang="en-US"/>
          </a:p>
        </p:txBody>
      </p:sp>
    </p:spTree>
    <p:extLst>
      <p:ext uri="{BB962C8B-B14F-4D97-AF65-F5344CB8AC3E}">
        <p14:creationId xmlns:p14="http://schemas.microsoft.com/office/powerpoint/2010/main" val="208377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FC7F3B92-647B-4245-BE76-B7627E3C3215}" type="slidenum">
              <a:rPr lang="en-US" altLang="en-US" smtClean="0"/>
              <a:pPr/>
              <a:t>‹#›</a:t>
            </a:fld>
            <a:endParaRPr lang="en-US" altLang="en-US"/>
          </a:p>
        </p:txBody>
      </p:sp>
    </p:spTree>
    <p:extLst>
      <p:ext uri="{BB962C8B-B14F-4D97-AF65-F5344CB8AC3E}">
        <p14:creationId xmlns:p14="http://schemas.microsoft.com/office/powerpoint/2010/main" val="325291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10FC154-8FF1-42CB-B0A0-5DCA4ACE0F4A}" type="slidenum">
              <a:rPr lang="en-US" altLang="en-US" smtClean="0"/>
              <a:pPr/>
              <a:t>‹#›</a:t>
            </a:fld>
            <a:endParaRPr lang="en-US" altLang="en-US"/>
          </a:p>
        </p:txBody>
      </p:sp>
    </p:spTree>
    <p:extLst>
      <p:ext uri="{BB962C8B-B14F-4D97-AF65-F5344CB8AC3E}">
        <p14:creationId xmlns:p14="http://schemas.microsoft.com/office/powerpoint/2010/main" val="352757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B22158C-0A8C-4BF3-BF88-80D89A2DFDFD}" type="slidenum">
              <a:rPr lang="en-US" altLang="en-US" smtClean="0"/>
              <a:pPr/>
              <a:t>‹#›</a:t>
            </a:fld>
            <a:endParaRPr lang="en-US" altLang="en-US"/>
          </a:p>
        </p:txBody>
      </p:sp>
    </p:spTree>
    <p:extLst>
      <p:ext uri="{BB962C8B-B14F-4D97-AF65-F5344CB8AC3E}">
        <p14:creationId xmlns:p14="http://schemas.microsoft.com/office/powerpoint/2010/main" val="104978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E0D4129-A03F-4812-8C90-431E5BB4CE06}" type="slidenum">
              <a:rPr lang="en-US" altLang="en-US" smtClean="0"/>
              <a:pPr/>
              <a:t>‹#›</a:t>
            </a:fld>
            <a:endParaRPr lang="en-US" altLang="en-US"/>
          </a:p>
        </p:txBody>
      </p:sp>
    </p:spTree>
    <p:extLst>
      <p:ext uri="{BB962C8B-B14F-4D97-AF65-F5344CB8AC3E}">
        <p14:creationId xmlns:p14="http://schemas.microsoft.com/office/powerpoint/2010/main" val="376717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68F097-6792-4114-A58F-535C303EB241}" type="slidenum">
              <a:rPr lang="en-US" altLang="en-US" smtClean="0"/>
              <a:pPr/>
              <a:t>‹#›</a:t>
            </a:fld>
            <a:endParaRPr lang="en-US" altLang="en-US"/>
          </a:p>
        </p:txBody>
      </p:sp>
    </p:spTree>
    <p:extLst>
      <p:ext uri="{BB962C8B-B14F-4D97-AF65-F5344CB8AC3E}">
        <p14:creationId xmlns:p14="http://schemas.microsoft.com/office/powerpoint/2010/main" val="254925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C267D-0A4A-4D3E-9F96-F8263407091C}" type="slidenum">
              <a:rPr lang="en-US" altLang="en-US" smtClean="0"/>
              <a:pPr/>
              <a:t>‹#›</a:t>
            </a:fld>
            <a:endParaRPr lang="en-US" altLang="en-US"/>
          </a:p>
        </p:txBody>
      </p:sp>
    </p:spTree>
    <p:extLst>
      <p:ext uri="{BB962C8B-B14F-4D97-AF65-F5344CB8AC3E}">
        <p14:creationId xmlns:p14="http://schemas.microsoft.com/office/powerpoint/2010/main" val="3813327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ponderingmind.org/2013/10"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tree&#10;&#10;Description generated with very high confidence">
            <a:extLst>
              <a:ext uri="{FF2B5EF4-FFF2-40B4-BE49-F238E27FC236}">
                <a16:creationId xmlns:a16="http://schemas.microsoft.com/office/drawing/2014/main" id="{76351744-A74E-4E59-BEE7-4A87D236D1B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1140"/>
          <a:stretch/>
        </p:blipFill>
        <p:spPr>
          <a:xfrm>
            <a:off x="-76200" y="1"/>
            <a:ext cx="12344400" cy="6858000"/>
          </a:xfrm>
          <a:prstGeom prst="rect">
            <a:avLst/>
          </a:prstGeom>
        </p:spPr>
      </p:pic>
      <p:sp>
        <p:nvSpPr>
          <p:cNvPr id="5" name="TextBox 4">
            <a:extLst>
              <a:ext uri="{FF2B5EF4-FFF2-40B4-BE49-F238E27FC236}">
                <a16:creationId xmlns:a16="http://schemas.microsoft.com/office/drawing/2014/main" id="{3448F843-FE27-4172-88CC-A13AE0D36BC1}"/>
              </a:ext>
            </a:extLst>
          </p:cNvPr>
          <p:cNvSpPr txBox="1"/>
          <p:nvPr/>
        </p:nvSpPr>
        <p:spPr>
          <a:xfrm>
            <a:off x="152400" y="6096000"/>
            <a:ext cx="3722494" cy="523220"/>
          </a:xfrm>
          <a:prstGeom prst="rect">
            <a:avLst/>
          </a:prstGeom>
          <a:noFill/>
        </p:spPr>
        <p:txBody>
          <a:bodyPr wrap="none" rtlCol="0">
            <a:spAutoFit/>
          </a:bodyPr>
          <a:lstStyle/>
          <a:p>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Ranger Church of Christ</a:t>
            </a:r>
          </a:p>
        </p:txBody>
      </p:sp>
      <p:sp>
        <p:nvSpPr>
          <p:cNvPr id="6" name="TextBox 5">
            <a:extLst>
              <a:ext uri="{FF2B5EF4-FFF2-40B4-BE49-F238E27FC236}">
                <a16:creationId xmlns:a16="http://schemas.microsoft.com/office/drawing/2014/main" id="{F7D11320-6734-4BE9-BA89-C9DBD0894C56}"/>
              </a:ext>
            </a:extLst>
          </p:cNvPr>
          <p:cNvSpPr txBox="1"/>
          <p:nvPr/>
        </p:nvSpPr>
        <p:spPr>
          <a:xfrm>
            <a:off x="609600" y="381000"/>
            <a:ext cx="10972800" cy="1323439"/>
          </a:xfrm>
          <a:prstGeom prst="rect">
            <a:avLst/>
          </a:prstGeom>
          <a:noFill/>
        </p:spPr>
        <p:txBody>
          <a:bodyPr wrap="square" rtlCol="0">
            <a:spAutoFit/>
          </a:bodyPr>
          <a:lstStyle/>
          <a:p>
            <a:r>
              <a:rPr lang="en-US" sz="4000" i="1" dirty="0">
                <a:solidFill>
                  <a:schemeClr val="bg1"/>
                </a:solidFill>
                <a:latin typeface="Times New Roman" panose="02020603050405020304" pitchFamily="18" charset="0"/>
                <a:cs typeface="Times New Roman" panose="02020603050405020304" pitchFamily="18" charset="0"/>
              </a:rPr>
              <a:t>Humble yourselves in the sight of the Lord, and He will lift you up.</a:t>
            </a:r>
            <a:r>
              <a:rPr lang="en-US" sz="4000" dirty="0">
                <a:solidFill>
                  <a:schemeClr val="bg1"/>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James 4:10</a:t>
            </a:r>
            <a:r>
              <a:rPr lang="en-US" sz="40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5547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WordArt 2">
            <a:extLst>
              <a:ext uri="{FF2B5EF4-FFF2-40B4-BE49-F238E27FC236}">
                <a16:creationId xmlns:a16="http://schemas.microsoft.com/office/drawing/2014/main" id="{0E445C9C-C40D-484F-AA53-7412DA20AD54}"/>
              </a:ext>
            </a:extLst>
          </p:cNvPr>
          <p:cNvSpPr>
            <a:spLocks noChangeArrowheads="1" noChangeShapeType="1" noTextEdit="1"/>
          </p:cNvSpPr>
          <p:nvPr/>
        </p:nvSpPr>
        <p:spPr bwMode="auto">
          <a:xfrm rot="5400000">
            <a:off x="-2247900" y="3162300"/>
            <a:ext cx="59436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4400" kern="10" dirty="0">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Black" panose="020B0A04020102020204" pitchFamily="34" charset="0"/>
              </a:rPr>
              <a:t>VIRTUE</a:t>
            </a:r>
          </a:p>
        </p:txBody>
      </p:sp>
      <p:sp>
        <p:nvSpPr>
          <p:cNvPr id="391171" name="Text Box 3">
            <a:extLst>
              <a:ext uri="{FF2B5EF4-FFF2-40B4-BE49-F238E27FC236}">
                <a16:creationId xmlns:a16="http://schemas.microsoft.com/office/drawing/2014/main" id="{7FF84950-C5A6-4DD0-84B2-060C59555DA0}"/>
              </a:ext>
            </a:extLst>
          </p:cNvPr>
          <p:cNvSpPr txBox="1">
            <a:spLocks noChangeArrowheads="1"/>
          </p:cNvSpPr>
          <p:nvPr/>
        </p:nvSpPr>
        <p:spPr bwMode="auto">
          <a:xfrm>
            <a:off x="4344371" y="754559"/>
            <a:ext cx="3504229"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0000CC"/>
                </a:solidFill>
                <a:latin typeface="Times New Roman" panose="02020603050405020304" pitchFamily="18" charset="0"/>
                <a:cs typeface="Times New Roman" panose="02020603050405020304" pitchFamily="18" charset="0"/>
              </a:rPr>
              <a:t>Virtue of Faith</a:t>
            </a:r>
          </a:p>
        </p:txBody>
      </p:sp>
      <p:sp>
        <p:nvSpPr>
          <p:cNvPr id="391172" name="Text Box 4">
            <a:extLst>
              <a:ext uri="{FF2B5EF4-FFF2-40B4-BE49-F238E27FC236}">
                <a16:creationId xmlns:a16="http://schemas.microsoft.com/office/drawing/2014/main" id="{F90C4B5C-59A6-4A59-A501-7D212E0E83C5}"/>
              </a:ext>
            </a:extLst>
          </p:cNvPr>
          <p:cNvSpPr txBox="1">
            <a:spLocks noChangeArrowheads="1"/>
          </p:cNvSpPr>
          <p:nvPr/>
        </p:nvSpPr>
        <p:spPr bwMode="auto">
          <a:xfrm>
            <a:off x="1447800" y="2070080"/>
            <a:ext cx="10134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cs typeface="Times New Roman" panose="02020603050405020304" pitchFamily="18" charset="0"/>
              </a:rPr>
              <a:t>Courage needed that we may act upon our faith, regardless of the opposition or demands</a:t>
            </a:r>
          </a:p>
          <a:p>
            <a:pPr lvl="1" eaLnBrk="1" hangingPunct="1">
              <a:buFont typeface="Arial Narrow" panose="020B0606020202030204" pitchFamily="34" charset="0"/>
              <a:buChar char="–"/>
            </a:pPr>
            <a:r>
              <a:rPr lang="en-US" altLang="en-US" sz="3600" dirty="0">
                <a:cs typeface="Times New Roman" panose="02020603050405020304" pitchFamily="18" charset="0"/>
              </a:rPr>
              <a:t>In times of temptation</a:t>
            </a:r>
          </a:p>
          <a:p>
            <a:pPr lvl="2" eaLnBrk="1" hangingPunct="1">
              <a:buFontTx/>
              <a:buChar char="•"/>
            </a:pPr>
            <a:r>
              <a:rPr lang="en-US" altLang="en-US" sz="3600" dirty="0">
                <a:cs typeface="Times New Roman" panose="02020603050405020304" pitchFamily="18" charset="0"/>
              </a:rPr>
              <a:t>E.g., Joseph (</a:t>
            </a:r>
            <a:r>
              <a:rPr lang="en-US" altLang="en-US" sz="3600" b="1" dirty="0">
                <a:cs typeface="Times New Roman" panose="02020603050405020304" pitchFamily="18" charset="0"/>
              </a:rPr>
              <a:t>Gen. 39:7-12</a:t>
            </a:r>
            <a:r>
              <a:rPr lang="en-US" altLang="en-US" sz="3600" dirty="0">
                <a:cs typeface="Times New Roman" panose="02020603050405020304" pitchFamily="18" charset="0"/>
              </a:rPr>
              <a:t>)</a:t>
            </a:r>
          </a:p>
          <a:p>
            <a:pPr lvl="1" eaLnBrk="1" hangingPunct="1">
              <a:buFont typeface="Arial Narrow" panose="020B0606020202030204" pitchFamily="34" charset="0"/>
              <a:buChar char="–"/>
            </a:pPr>
            <a:r>
              <a:rPr lang="en-US" altLang="en-US" sz="3600" dirty="0">
                <a:cs typeface="Times New Roman" panose="02020603050405020304" pitchFamily="18" charset="0"/>
              </a:rPr>
              <a:t>To live life of self-denial and cross-bearing (</a:t>
            </a:r>
            <a:r>
              <a:rPr lang="en-US" altLang="en-US" sz="3600" b="1" dirty="0">
                <a:cs typeface="Times New Roman" panose="02020603050405020304" pitchFamily="18" charset="0"/>
              </a:rPr>
              <a:t>Matt. 16:24-26</a:t>
            </a:r>
            <a:r>
              <a:rPr lang="en-US" altLang="en-US" sz="3600" dirty="0">
                <a:cs typeface="Times New Roman" panose="02020603050405020304" pitchFamily="18" charset="0"/>
              </a:rPr>
              <a:t>)</a:t>
            </a:r>
          </a:p>
        </p:txBody>
      </p:sp>
      <p:sp>
        <p:nvSpPr>
          <p:cNvPr id="391173" name="AutoShape 5">
            <a:extLst>
              <a:ext uri="{FF2B5EF4-FFF2-40B4-BE49-F238E27FC236}">
                <a16:creationId xmlns:a16="http://schemas.microsoft.com/office/drawing/2014/main" id="{8355FC05-0A45-4F3F-8343-BE462794C589}"/>
              </a:ext>
            </a:extLst>
          </p:cNvPr>
          <p:cNvSpPr>
            <a:spLocks noChangeArrowheads="1"/>
          </p:cNvSpPr>
          <p:nvPr/>
        </p:nvSpPr>
        <p:spPr bwMode="auto">
          <a:xfrm rot="10800000" flipH="1">
            <a:off x="9296400" y="5257800"/>
            <a:ext cx="1143000" cy="1371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CC"/>
          </a:solidFill>
          <a:ln w="9525">
            <a:solidFill>
              <a:srgbClr val="0000CC"/>
            </a:solidFill>
            <a:miter lim="800000"/>
            <a:headEnd/>
            <a:tailEnd/>
          </a:ln>
          <a:effectLst>
            <a:outerShdw dist="45791" dir="3378596" algn="ctr" rotWithShape="0">
              <a:srgbClr val="969696"/>
            </a:outerShd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91172">
                                            <p:txEl>
                                              <p:pRg st="0" end="0"/>
                                            </p:txEl>
                                          </p:spTgt>
                                        </p:tgtEl>
                                        <p:attrNameLst>
                                          <p:attrName>style.visibility</p:attrName>
                                        </p:attrNameLst>
                                      </p:cBhvr>
                                      <p:to>
                                        <p:strVal val="visible"/>
                                      </p:to>
                                    </p:set>
                                    <p:animEffect transition="in" filter="slide(fromRight)">
                                      <p:cBhvr>
                                        <p:cTn id="7" dur="500"/>
                                        <p:tgtEl>
                                          <p:spTgt spid="3911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391172">
                                            <p:txEl>
                                              <p:pRg st="1" end="1"/>
                                            </p:txEl>
                                          </p:spTgt>
                                        </p:tgtEl>
                                        <p:attrNameLst>
                                          <p:attrName>style.visibility</p:attrName>
                                        </p:attrNameLst>
                                      </p:cBhvr>
                                      <p:to>
                                        <p:strVal val="visible"/>
                                      </p:to>
                                    </p:set>
                                    <p:animEffect transition="in" filter="slide(fromRight)">
                                      <p:cBhvr>
                                        <p:cTn id="12" dur="500"/>
                                        <p:tgtEl>
                                          <p:spTgt spid="3911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391172">
                                            <p:txEl>
                                              <p:pRg st="2" end="2"/>
                                            </p:txEl>
                                          </p:spTgt>
                                        </p:tgtEl>
                                        <p:attrNameLst>
                                          <p:attrName>style.visibility</p:attrName>
                                        </p:attrNameLst>
                                      </p:cBhvr>
                                      <p:to>
                                        <p:strVal val="visible"/>
                                      </p:to>
                                    </p:set>
                                    <p:animEffect transition="in" filter="slide(fromRight)">
                                      <p:cBhvr>
                                        <p:cTn id="17" dur="500"/>
                                        <p:tgtEl>
                                          <p:spTgt spid="39117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391172">
                                            <p:txEl>
                                              <p:pRg st="3" end="3"/>
                                            </p:txEl>
                                          </p:spTgt>
                                        </p:tgtEl>
                                        <p:attrNameLst>
                                          <p:attrName>style.visibility</p:attrName>
                                        </p:attrNameLst>
                                      </p:cBhvr>
                                      <p:to>
                                        <p:strVal val="visible"/>
                                      </p:to>
                                    </p:set>
                                    <p:animEffect transition="in" filter="slide(fromRight)">
                                      <p:cBhvr>
                                        <p:cTn id="22" dur="500"/>
                                        <p:tgtEl>
                                          <p:spTgt spid="39117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91173"/>
                                        </p:tgtEl>
                                        <p:attrNameLst>
                                          <p:attrName>style.visibility</p:attrName>
                                        </p:attrNameLst>
                                      </p:cBhvr>
                                      <p:to>
                                        <p:strVal val="visible"/>
                                      </p:to>
                                    </p:set>
                                    <p:animEffect transition="in" filter="dissolve">
                                      <p:cBhvr>
                                        <p:cTn id="27" dur="500"/>
                                        <p:tgtEl>
                                          <p:spTgt spid="391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Text Box 2">
            <a:extLst>
              <a:ext uri="{FF2B5EF4-FFF2-40B4-BE49-F238E27FC236}">
                <a16:creationId xmlns:a16="http://schemas.microsoft.com/office/drawing/2014/main" id="{96EB337E-540A-43B6-A353-9954D10C5345}"/>
              </a:ext>
            </a:extLst>
          </p:cNvPr>
          <p:cNvSpPr txBox="1">
            <a:spLocks noChangeArrowheads="1"/>
          </p:cNvSpPr>
          <p:nvPr/>
        </p:nvSpPr>
        <p:spPr bwMode="auto">
          <a:xfrm>
            <a:off x="2514600" y="1548348"/>
            <a:ext cx="9067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3600" dirty="0">
                <a:cs typeface="Times New Roman" panose="02020603050405020304" pitchFamily="18" charset="0"/>
              </a:rPr>
              <a:t>Renounce friendship of world (</a:t>
            </a:r>
            <a:r>
              <a:rPr lang="en-US" altLang="en-US" sz="3600" b="1" dirty="0">
                <a:cs typeface="Times New Roman" panose="02020603050405020304" pitchFamily="18" charset="0"/>
              </a:rPr>
              <a:t>James. 4:4; </a:t>
            </a:r>
          </a:p>
          <a:p>
            <a:pPr indent="0" eaLnBrk="1" hangingPunct="1"/>
            <a:r>
              <a:rPr lang="en-US" altLang="en-US" sz="3600" b="1" dirty="0">
                <a:cs typeface="Times New Roman" panose="02020603050405020304" pitchFamily="18" charset="0"/>
              </a:rPr>
              <a:t>1 John. 2:15-17</a:t>
            </a:r>
            <a:r>
              <a:rPr lang="en-US" altLang="en-US" sz="3600" dirty="0">
                <a:cs typeface="Times New Roman" panose="02020603050405020304" pitchFamily="18" charset="0"/>
              </a:rPr>
              <a:t>)</a:t>
            </a:r>
          </a:p>
          <a:p>
            <a:pPr eaLnBrk="1" hangingPunct="1">
              <a:buFontTx/>
              <a:buChar char="•"/>
            </a:pPr>
            <a:r>
              <a:rPr lang="en-US" altLang="en-US" sz="3600" dirty="0">
                <a:cs typeface="Times New Roman" panose="02020603050405020304" pitchFamily="18" charset="0"/>
              </a:rPr>
              <a:t>Shun evil companions (</a:t>
            </a:r>
            <a:r>
              <a:rPr lang="en-US" altLang="en-US" sz="3600" b="1" dirty="0">
                <a:cs typeface="Times New Roman" panose="02020603050405020304" pitchFamily="18" charset="0"/>
              </a:rPr>
              <a:t>1 Cor. 15:33</a:t>
            </a:r>
            <a:r>
              <a:rPr lang="en-US" altLang="en-US" sz="3600" dirty="0">
                <a:cs typeface="Times New Roman" panose="02020603050405020304" pitchFamily="18" charset="0"/>
              </a:rPr>
              <a:t>)</a:t>
            </a:r>
          </a:p>
          <a:p>
            <a:pPr eaLnBrk="1" hangingPunct="1">
              <a:buFontTx/>
              <a:buChar char="•"/>
            </a:pPr>
            <a:r>
              <a:rPr lang="en-US" altLang="en-US" sz="3600" dirty="0">
                <a:cs typeface="Times New Roman" panose="02020603050405020304" pitchFamily="18" charset="0"/>
              </a:rPr>
              <a:t>Change habits (</a:t>
            </a:r>
            <a:r>
              <a:rPr lang="en-US" altLang="en-US" sz="3600" b="1" dirty="0">
                <a:cs typeface="Times New Roman" panose="02020603050405020304" pitchFamily="18" charset="0"/>
              </a:rPr>
              <a:t>Rom. 12:2</a:t>
            </a:r>
            <a:r>
              <a:rPr lang="en-US" altLang="en-US" sz="3600" dirty="0">
                <a:cs typeface="Times New Roman" panose="02020603050405020304" pitchFamily="18" charset="0"/>
              </a:rPr>
              <a:t>)</a:t>
            </a:r>
          </a:p>
          <a:p>
            <a:pPr eaLnBrk="1" hangingPunct="1">
              <a:buFontTx/>
              <a:buChar char="•"/>
            </a:pPr>
            <a:r>
              <a:rPr lang="en-US" altLang="en-US" sz="3600" dirty="0">
                <a:cs typeface="Times New Roman" panose="02020603050405020304" pitchFamily="18" charset="0"/>
              </a:rPr>
              <a:t>Sow to the Spirit (</a:t>
            </a:r>
            <a:r>
              <a:rPr lang="en-US" altLang="en-US" sz="3600" b="1" dirty="0">
                <a:cs typeface="Times New Roman" panose="02020603050405020304" pitchFamily="18" charset="0"/>
              </a:rPr>
              <a:t>Rom. 6:17-18</a:t>
            </a:r>
            <a:r>
              <a:rPr lang="en-US" altLang="en-US" sz="3600" dirty="0">
                <a:cs typeface="Times New Roman" panose="02020603050405020304" pitchFamily="18" charset="0"/>
              </a:rPr>
              <a:t>)</a:t>
            </a:r>
          </a:p>
        </p:txBody>
      </p:sp>
      <p:grpSp>
        <p:nvGrpSpPr>
          <p:cNvPr id="384005" name="Group 5">
            <a:extLst>
              <a:ext uri="{FF2B5EF4-FFF2-40B4-BE49-F238E27FC236}">
                <a16:creationId xmlns:a16="http://schemas.microsoft.com/office/drawing/2014/main" id="{09538697-3285-479A-867E-9B44632ED0B5}"/>
              </a:ext>
            </a:extLst>
          </p:cNvPr>
          <p:cNvGrpSpPr>
            <a:grpSpLocks/>
          </p:cNvGrpSpPr>
          <p:nvPr/>
        </p:nvGrpSpPr>
        <p:grpSpPr bwMode="auto">
          <a:xfrm>
            <a:off x="637309" y="1513712"/>
            <a:ext cx="1905000" cy="2862322"/>
            <a:chOff x="288" y="480"/>
            <a:chExt cx="1200" cy="3360"/>
          </a:xfrm>
        </p:grpSpPr>
        <p:sp>
          <p:nvSpPr>
            <p:cNvPr id="384003" name="AutoShape 3">
              <a:extLst>
                <a:ext uri="{FF2B5EF4-FFF2-40B4-BE49-F238E27FC236}">
                  <a16:creationId xmlns:a16="http://schemas.microsoft.com/office/drawing/2014/main" id="{3282BC6C-05ED-418B-AEF4-2CD6E760F3AD}"/>
                </a:ext>
              </a:extLst>
            </p:cNvPr>
            <p:cNvSpPr>
              <a:spLocks/>
            </p:cNvSpPr>
            <p:nvPr/>
          </p:nvSpPr>
          <p:spPr bwMode="auto">
            <a:xfrm>
              <a:off x="1152" y="480"/>
              <a:ext cx="336" cy="3360"/>
            </a:xfrm>
            <a:prstGeom prst="leftBracket">
              <a:avLst>
                <a:gd name="adj" fmla="val 83333"/>
              </a:avLst>
            </a:prstGeom>
            <a:noFill/>
            <a:ln w="3810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84004" name="AutoShape 4">
              <a:extLst>
                <a:ext uri="{FF2B5EF4-FFF2-40B4-BE49-F238E27FC236}">
                  <a16:creationId xmlns:a16="http://schemas.microsoft.com/office/drawing/2014/main" id="{89056E4A-F9EE-4EAB-9526-821115185CF1}"/>
                </a:ext>
              </a:extLst>
            </p:cNvPr>
            <p:cNvSpPr>
              <a:spLocks noChangeArrowheads="1"/>
            </p:cNvSpPr>
            <p:nvPr/>
          </p:nvSpPr>
          <p:spPr bwMode="auto">
            <a:xfrm>
              <a:off x="288" y="1968"/>
              <a:ext cx="768" cy="384"/>
            </a:xfrm>
            <a:prstGeom prst="rightArrow">
              <a:avLst>
                <a:gd name="adj1" fmla="val 50000"/>
                <a:gd name="adj2" fmla="val 50000"/>
              </a:avLst>
            </a:prstGeom>
            <a:solidFill>
              <a:srgbClr val="0000CC"/>
            </a:solidFill>
            <a:ln w="9525">
              <a:solidFill>
                <a:schemeClr val="tx1"/>
              </a:solidFill>
              <a:miter lim="800000"/>
              <a:headEnd/>
              <a:tailEnd/>
            </a:ln>
            <a:effectLst>
              <a:outerShdw dist="63500" dir="3187806" algn="ctr" rotWithShape="0">
                <a:srgbClr val="969696"/>
              </a:outerShdw>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4005"/>
                                        </p:tgtEl>
                                        <p:attrNameLst>
                                          <p:attrName>style.visibility</p:attrName>
                                        </p:attrNameLst>
                                      </p:cBhvr>
                                      <p:to>
                                        <p:strVal val="visible"/>
                                      </p:to>
                                    </p:set>
                                    <p:animEffect transition="in" filter="dissolve">
                                      <p:cBhvr>
                                        <p:cTn id="7" dur="500"/>
                                        <p:tgtEl>
                                          <p:spTgt spid="3840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8400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84002">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84002">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84002">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40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9" name="Text Box 3">
            <a:extLst>
              <a:ext uri="{FF2B5EF4-FFF2-40B4-BE49-F238E27FC236}">
                <a16:creationId xmlns:a16="http://schemas.microsoft.com/office/drawing/2014/main" id="{1C479BF2-5D99-4B73-B8AE-AC34C58A375D}"/>
              </a:ext>
            </a:extLst>
          </p:cNvPr>
          <p:cNvSpPr txBox="1">
            <a:spLocks noChangeArrowheads="1"/>
          </p:cNvSpPr>
          <p:nvPr/>
        </p:nvSpPr>
        <p:spPr bwMode="auto">
          <a:xfrm>
            <a:off x="4420571" y="533400"/>
            <a:ext cx="3504229"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0000CC"/>
                </a:solidFill>
                <a:latin typeface="Times New Roman" panose="02020603050405020304" pitchFamily="18" charset="0"/>
                <a:cs typeface="Times New Roman" panose="02020603050405020304" pitchFamily="18" charset="0"/>
              </a:rPr>
              <a:t>Virtue of Faith</a:t>
            </a:r>
          </a:p>
        </p:txBody>
      </p:sp>
      <p:sp>
        <p:nvSpPr>
          <p:cNvPr id="382981" name="Text Box 5">
            <a:extLst>
              <a:ext uri="{FF2B5EF4-FFF2-40B4-BE49-F238E27FC236}">
                <a16:creationId xmlns:a16="http://schemas.microsoft.com/office/drawing/2014/main" id="{D0FA536B-C6B1-44A1-867F-EA33F9A7E6CE}"/>
              </a:ext>
            </a:extLst>
          </p:cNvPr>
          <p:cNvSpPr txBox="1">
            <a:spLocks noChangeArrowheads="1"/>
          </p:cNvSpPr>
          <p:nvPr/>
        </p:nvSpPr>
        <p:spPr bwMode="auto">
          <a:xfrm>
            <a:off x="609600" y="1524000"/>
            <a:ext cx="1089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cs typeface="Times New Roman" panose="02020603050405020304" pitchFamily="18" charset="0"/>
              </a:rPr>
              <a:t>Courage needed that we may act upon our faith, regardless of opposition or demands</a:t>
            </a:r>
          </a:p>
        </p:txBody>
      </p:sp>
      <p:sp>
        <p:nvSpPr>
          <p:cNvPr id="382983" name="Text Box 7">
            <a:extLst>
              <a:ext uri="{FF2B5EF4-FFF2-40B4-BE49-F238E27FC236}">
                <a16:creationId xmlns:a16="http://schemas.microsoft.com/office/drawing/2014/main" id="{28B881B3-4CC4-40D2-ABF6-93C3B1D50912}"/>
              </a:ext>
            </a:extLst>
          </p:cNvPr>
          <p:cNvSpPr txBox="1">
            <a:spLocks noChangeArrowheads="1"/>
          </p:cNvSpPr>
          <p:nvPr/>
        </p:nvSpPr>
        <p:spPr bwMode="auto">
          <a:xfrm>
            <a:off x="762000" y="2743200"/>
            <a:ext cx="10896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3600" dirty="0">
                <a:cs typeface="Times New Roman" panose="02020603050405020304" pitchFamily="18" charset="0"/>
              </a:rPr>
              <a:t>To teach the gospel to others when we have opportunity</a:t>
            </a:r>
          </a:p>
          <a:p>
            <a:pPr lvl="1" eaLnBrk="1" hangingPunct="1">
              <a:buFontTx/>
              <a:buChar char="•"/>
            </a:pPr>
            <a:r>
              <a:rPr lang="en-US" altLang="en-US" sz="3600" b="1" dirty="0">
                <a:cs typeface="Times New Roman" panose="02020603050405020304" pitchFamily="18" charset="0"/>
              </a:rPr>
              <a:t>Eccl. 3:7 </a:t>
            </a:r>
            <a:r>
              <a:rPr lang="en-US" altLang="en-US" sz="3600" dirty="0">
                <a:cs typeface="Times New Roman" panose="02020603050405020304" pitchFamily="18" charset="0"/>
              </a:rPr>
              <a:t>– time to speak</a:t>
            </a:r>
            <a:endParaRPr lang="en-US" altLang="en-US" sz="3600" u="sng" dirty="0">
              <a:cs typeface="Times New Roman" panose="02020603050405020304" pitchFamily="18" charset="0"/>
            </a:endParaRPr>
          </a:p>
          <a:p>
            <a:pPr lvl="1" eaLnBrk="1" hangingPunct="1">
              <a:buFontTx/>
              <a:buChar char="•"/>
            </a:pPr>
            <a:r>
              <a:rPr lang="en-US" altLang="en-US" sz="3600" dirty="0">
                <a:cs typeface="Times New Roman" panose="02020603050405020304" pitchFamily="18" charset="0"/>
              </a:rPr>
              <a:t>Easy to talk about gospel to other Christian, courage is needed to talk to unbelievers    (</a:t>
            </a:r>
            <a:r>
              <a:rPr lang="en-US" altLang="en-US" sz="3600" b="1" dirty="0">
                <a:cs typeface="Times New Roman" panose="02020603050405020304" pitchFamily="18" charset="0"/>
              </a:rPr>
              <a:t>1 Pet  3:15-17; Rom. 1:16</a:t>
            </a:r>
            <a:r>
              <a:rPr lang="en-US" altLang="en-US" sz="36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82983">
                                            <p:txEl>
                                              <p:pRg st="0" end="0"/>
                                            </p:txEl>
                                          </p:spTgt>
                                        </p:tgtEl>
                                        <p:attrNameLst>
                                          <p:attrName>style.visibility</p:attrName>
                                        </p:attrNameLst>
                                      </p:cBhvr>
                                      <p:to>
                                        <p:strVal val="visible"/>
                                      </p:to>
                                    </p:set>
                                    <p:animEffect transition="in" filter="slide(fromRight)">
                                      <p:cBhvr>
                                        <p:cTn id="7" dur="500"/>
                                        <p:tgtEl>
                                          <p:spTgt spid="3829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382983">
                                            <p:txEl>
                                              <p:pRg st="1" end="1"/>
                                            </p:txEl>
                                          </p:spTgt>
                                        </p:tgtEl>
                                        <p:attrNameLst>
                                          <p:attrName>style.visibility</p:attrName>
                                        </p:attrNameLst>
                                      </p:cBhvr>
                                      <p:to>
                                        <p:strVal val="visible"/>
                                      </p:to>
                                    </p:set>
                                    <p:animEffect transition="in" filter="slide(fromRight)">
                                      <p:cBhvr>
                                        <p:cTn id="12" dur="500"/>
                                        <p:tgtEl>
                                          <p:spTgt spid="3829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382983">
                                            <p:txEl>
                                              <p:pRg st="2" end="2"/>
                                            </p:txEl>
                                          </p:spTgt>
                                        </p:tgtEl>
                                        <p:attrNameLst>
                                          <p:attrName>style.visibility</p:attrName>
                                        </p:attrNameLst>
                                      </p:cBhvr>
                                      <p:to>
                                        <p:strVal val="visible"/>
                                      </p:to>
                                    </p:set>
                                    <p:animEffect transition="in" filter="slide(fromRight)">
                                      <p:cBhvr>
                                        <p:cTn id="17" dur="500"/>
                                        <p:tgtEl>
                                          <p:spTgt spid="3829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Text Box 3">
            <a:extLst>
              <a:ext uri="{FF2B5EF4-FFF2-40B4-BE49-F238E27FC236}">
                <a16:creationId xmlns:a16="http://schemas.microsoft.com/office/drawing/2014/main" id="{3D190C5F-DC02-46C0-A27E-D0B5A779D764}"/>
              </a:ext>
            </a:extLst>
          </p:cNvPr>
          <p:cNvSpPr txBox="1">
            <a:spLocks noChangeArrowheads="1"/>
          </p:cNvSpPr>
          <p:nvPr/>
        </p:nvSpPr>
        <p:spPr bwMode="auto">
          <a:xfrm>
            <a:off x="2895600" y="762000"/>
            <a:ext cx="6819367"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6600"/>
                </a:solidFill>
                <a:latin typeface="Times New Roman" panose="02020603050405020304" pitchFamily="18" charset="0"/>
                <a:cs typeface="Times New Roman" panose="02020603050405020304" pitchFamily="18" charset="0"/>
              </a:rPr>
              <a:t>How Do We Develop Virtue?</a:t>
            </a:r>
          </a:p>
        </p:txBody>
      </p:sp>
      <p:sp>
        <p:nvSpPr>
          <p:cNvPr id="381956" name="Text Box 4">
            <a:extLst>
              <a:ext uri="{FF2B5EF4-FFF2-40B4-BE49-F238E27FC236}">
                <a16:creationId xmlns:a16="http://schemas.microsoft.com/office/drawing/2014/main" id="{69B6E955-AEB4-4C4A-BB54-701E77633958}"/>
              </a:ext>
            </a:extLst>
          </p:cNvPr>
          <p:cNvSpPr txBox="1">
            <a:spLocks noChangeArrowheads="1"/>
          </p:cNvSpPr>
          <p:nvPr/>
        </p:nvSpPr>
        <p:spPr bwMode="auto">
          <a:xfrm>
            <a:off x="685800" y="1828800"/>
            <a:ext cx="10896600" cy="370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3600" dirty="0">
                <a:cs typeface="Times New Roman" panose="02020603050405020304" pitchFamily="18" charset="0"/>
              </a:rPr>
              <a:t>Recognize need for courage</a:t>
            </a:r>
          </a:p>
          <a:p>
            <a:pPr lvl="1" eaLnBrk="1" hangingPunct="1">
              <a:lnSpc>
                <a:spcPct val="110000"/>
              </a:lnSpc>
              <a:buFont typeface="Arial Narrow" panose="020B0606020202030204" pitchFamily="34" charset="0"/>
              <a:buChar char="–"/>
            </a:pPr>
            <a:r>
              <a:rPr lang="en-US" altLang="en-US" sz="3600" dirty="0">
                <a:cs typeface="Times New Roman" panose="02020603050405020304" pitchFamily="18" charset="0"/>
              </a:rPr>
              <a:t>Satan mighty foe – he uses fear and intimidation</a:t>
            </a:r>
          </a:p>
          <a:p>
            <a:pPr lvl="1" eaLnBrk="1" hangingPunct="1">
              <a:lnSpc>
                <a:spcPct val="110000"/>
              </a:lnSpc>
              <a:buFont typeface="Arial Narrow" panose="020B0606020202030204" pitchFamily="34" charset="0"/>
              <a:buChar char="–"/>
            </a:pPr>
            <a:r>
              <a:rPr lang="en-US" altLang="en-US" sz="3600" dirty="0">
                <a:cs typeface="Times New Roman" panose="02020603050405020304" pitchFamily="18" charset="0"/>
              </a:rPr>
              <a:t>Luke 14:28-33</a:t>
            </a:r>
          </a:p>
          <a:p>
            <a:pPr lvl="1" eaLnBrk="1" hangingPunct="1">
              <a:lnSpc>
                <a:spcPct val="110000"/>
              </a:lnSpc>
              <a:buFont typeface="Arial Narrow" panose="020B0606020202030204" pitchFamily="34" charset="0"/>
              <a:buChar char="–"/>
            </a:pPr>
            <a:r>
              <a:rPr lang="en-US" altLang="en-US" sz="3600" dirty="0">
                <a:cs typeface="Times New Roman" panose="02020603050405020304" pitchFamily="18" charset="0"/>
              </a:rPr>
              <a:t>If we anticipate difficulties and challenges, with determination to overcome, we will be prepared to muster up courage</a:t>
            </a:r>
            <a:endParaRPr lang="en-US" altLang="en-US" sz="3600" u="sng"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81956">
                                            <p:txEl>
                                              <p:pRg st="0" end="0"/>
                                            </p:txEl>
                                          </p:spTgt>
                                        </p:tgtEl>
                                        <p:attrNameLst>
                                          <p:attrName>style.visibility</p:attrName>
                                        </p:attrNameLst>
                                      </p:cBhvr>
                                      <p:to>
                                        <p:strVal val="visible"/>
                                      </p:to>
                                    </p:set>
                                    <p:anim calcmode="lin" valueType="num">
                                      <p:cBhvr additive="base">
                                        <p:cTn id="7" dur="500" fill="hold"/>
                                        <p:tgtEl>
                                          <p:spTgt spid="3819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81956">
                                            <p:txEl>
                                              <p:pRg st="1" end="1"/>
                                            </p:txEl>
                                          </p:spTgt>
                                        </p:tgtEl>
                                        <p:attrNameLst>
                                          <p:attrName>style.visibility</p:attrName>
                                        </p:attrNameLst>
                                      </p:cBhvr>
                                      <p:to>
                                        <p:strVal val="visible"/>
                                      </p:to>
                                    </p:set>
                                    <p:anim calcmode="lin" valueType="num">
                                      <p:cBhvr additive="base">
                                        <p:cTn id="13" dur="500" fill="hold"/>
                                        <p:tgtEl>
                                          <p:spTgt spid="3819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19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81956">
                                            <p:txEl>
                                              <p:pRg st="2" end="2"/>
                                            </p:txEl>
                                          </p:spTgt>
                                        </p:tgtEl>
                                        <p:attrNameLst>
                                          <p:attrName>style.visibility</p:attrName>
                                        </p:attrNameLst>
                                      </p:cBhvr>
                                      <p:to>
                                        <p:strVal val="visible"/>
                                      </p:to>
                                    </p:set>
                                    <p:anim calcmode="lin" valueType="num">
                                      <p:cBhvr additive="base">
                                        <p:cTn id="19" dur="500" fill="hold"/>
                                        <p:tgtEl>
                                          <p:spTgt spid="38195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19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81956">
                                            <p:txEl>
                                              <p:pRg st="3" end="3"/>
                                            </p:txEl>
                                          </p:spTgt>
                                        </p:tgtEl>
                                        <p:attrNameLst>
                                          <p:attrName>style.visibility</p:attrName>
                                        </p:attrNameLst>
                                      </p:cBhvr>
                                      <p:to>
                                        <p:strVal val="visible"/>
                                      </p:to>
                                    </p:set>
                                    <p:anim calcmode="lin" valueType="num">
                                      <p:cBhvr additive="base">
                                        <p:cTn id="25" dur="500" fill="hold"/>
                                        <p:tgtEl>
                                          <p:spTgt spid="38195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195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6"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Text Box 3">
            <a:extLst>
              <a:ext uri="{FF2B5EF4-FFF2-40B4-BE49-F238E27FC236}">
                <a16:creationId xmlns:a16="http://schemas.microsoft.com/office/drawing/2014/main" id="{2B1BFE60-3B99-4974-B0FE-6837872ECCDF}"/>
              </a:ext>
            </a:extLst>
          </p:cNvPr>
          <p:cNvSpPr txBox="1">
            <a:spLocks noChangeArrowheads="1"/>
          </p:cNvSpPr>
          <p:nvPr/>
        </p:nvSpPr>
        <p:spPr bwMode="auto">
          <a:xfrm>
            <a:off x="2879726" y="754559"/>
            <a:ext cx="6819367"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6600"/>
                </a:solidFill>
                <a:latin typeface="Times New Roman" panose="02020603050405020304" pitchFamily="18" charset="0"/>
                <a:cs typeface="Times New Roman" panose="02020603050405020304" pitchFamily="18" charset="0"/>
              </a:rPr>
              <a:t>How Do We Develop Virtue?</a:t>
            </a:r>
          </a:p>
        </p:txBody>
      </p:sp>
      <p:sp>
        <p:nvSpPr>
          <p:cNvPr id="393220" name="Text Box 4">
            <a:extLst>
              <a:ext uri="{FF2B5EF4-FFF2-40B4-BE49-F238E27FC236}">
                <a16:creationId xmlns:a16="http://schemas.microsoft.com/office/drawing/2014/main" id="{70F54EDC-666B-41F6-8264-A6429F4789D6}"/>
              </a:ext>
            </a:extLst>
          </p:cNvPr>
          <p:cNvSpPr txBox="1">
            <a:spLocks noChangeArrowheads="1"/>
          </p:cNvSpPr>
          <p:nvPr/>
        </p:nvSpPr>
        <p:spPr bwMode="auto">
          <a:xfrm>
            <a:off x="609600" y="1847195"/>
            <a:ext cx="10972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cs typeface="Times New Roman" panose="02020603050405020304" pitchFamily="18" charset="0"/>
              </a:rPr>
              <a:t>Determine to be courageous</a:t>
            </a:r>
          </a:p>
          <a:p>
            <a:pPr lvl="1" eaLnBrk="1" hangingPunct="1">
              <a:buFont typeface="Arial Narrow" panose="020B0606020202030204" pitchFamily="34" charset="0"/>
              <a:buChar char="–"/>
            </a:pPr>
            <a:r>
              <a:rPr lang="en-US" altLang="en-US" sz="3600" dirty="0">
                <a:cs typeface="Times New Roman" panose="02020603050405020304" pitchFamily="18" charset="0"/>
              </a:rPr>
              <a:t>It is a matter of will, making up our mind that we will confront the threat or challenge</a:t>
            </a:r>
          </a:p>
          <a:p>
            <a:pPr lvl="1" eaLnBrk="1" hangingPunct="1">
              <a:buFont typeface="Arial Narrow" panose="020B0606020202030204" pitchFamily="34" charset="0"/>
              <a:buChar char="–"/>
            </a:pPr>
            <a:r>
              <a:rPr lang="en-US" altLang="en-US" sz="3600" dirty="0">
                <a:cs typeface="Times New Roman" panose="02020603050405020304" pitchFamily="18" charset="0"/>
              </a:rPr>
              <a:t>Courage is not absence of fear, but acting in face of fear</a:t>
            </a:r>
          </a:p>
          <a:p>
            <a:pPr lvl="1" eaLnBrk="1" hangingPunct="1">
              <a:buFont typeface="Arial Narrow" panose="020B0606020202030204" pitchFamily="34" charset="0"/>
              <a:buChar char="–"/>
            </a:pPr>
            <a:r>
              <a:rPr lang="en-US" altLang="en-US" sz="3600" dirty="0">
                <a:cs typeface="Times New Roman" panose="02020603050405020304" pitchFamily="18" charset="0"/>
              </a:rPr>
              <a:t>Focus on blessings of overcoming, not the loss or discomfort (</a:t>
            </a:r>
            <a:r>
              <a:rPr lang="en-US" altLang="en-US" sz="3600" b="1" dirty="0">
                <a:cs typeface="Times New Roman" panose="02020603050405020304" pitchFamily="18" charset="0"/>
              </a:rPr>
              <a:t>Ps 31:24</a:t>
            </a:r>
            <a:r>
              <a:rPr lang="en-US" altLang="en-US" sz="3600" dirty="0">
                <a:cs typeface="Times New Roman" panose="02020603050405020304" pitchFamily="18" charset="0"/>
              </a:rPr>
              <a:t>)</a:t>
            </a:r>
            <a:endParaRPr lang="en-US" altLang="en-US" sz="3600" u="sng"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93220">
                                            <p:txEl>
                                              <p:pRg st="0" end="0"/>
                                            </p:txEl>
                                          </p:spTgt>
                                        </p:tgtEl>
                                        <p:attrNameLst>
                                          <p:attrName>style.visibility</p:attrName>
                                        </p:attrNameLst>
                                      </p:cBhvr>
                                      <p:to>
                                        <p:strVal val="visible"/>
                                      </p:to>
                                    </p:set>
                                    <p:anim calcmode="lin" valueType="num">
                                      <p:cBhvr additive="base">
                                        <p:cTn id="7" dur="500" fill="hold"/>
                                        <p:tgtEl>
                                          <p:spTgt spid="3932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3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93220">
                                            <p:txEl>
                                              <p:pRg st="1" end="1"/>
                                            </p:txEl>
                                          </p:spTgt>
                                        </p:tgtEl>
                                        <p:attrNameLst>
                                          <p:attrName>style.visibility</p:attrName>
                                        </p:attrNameLst>
                                      </p:cBhvr>
                                      <p:to>
                                        <p:strVal val="visible"/>
                                      </p:to>
                                    </p:set>
                                    <p:anim calcmode="lin" valueType="num">
                                      <p:cBhvr additive="base">
                                        <p:cTn id="13" dur="500" fill="hold"/>
                                        <p:tgtEl>
                                          <p:spTgt spid="3932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32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93220">
                                            <p:txEl>
                                              <p:pRg st="2" end="2"/>
                                            </p:txEl>
                                          </p:spTgt>
                                        </p:tgtEl>
                                        <p:attrNameLst>
                                          <p:attrName>style.visibility</p:attrName>
                                        </p:attrNameLst>
                                      </p:cBhvr>
                                      <p:to>
                                        <p:strVal val="visible"/>
                                      </p:to>
                                    </p:set>
                                    <p:anim calcmode="lin" valueType="num">
                                      <p:cBhvr additive="base">
                                        <p:cTn id="19" dur="500" fill="hold"/>
                                        <p:tgtEl>
                                          <p:spTgt spid="3932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32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93220">
                                            <p:txEl>
                                              <p:pRg st="3" end="3"/>
                                            </p:txEl>
                                          </p:spTgt>
                                        </p:tgtEl>
                                        <p:attrNameLst>
                                          <p:attrName>style.visibility</p:attrName>
                                        </p:attrNameLst>
                                      </p:cBhvr>
                                      <p:to>
                                        <p:strVal val="visible"/>
                                      </p:to>
                                    </p:set>
                                    <p:anim calcmode="lin" valueType="num">
                                      <p:cBhvr additive="base">
                                        <p:cTn id="25" dur="500" fill="hold"/>
                                        <p:tgtEl>
                                          <p:spTgt spid="39322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322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0"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Text Box 3">
            <a:extLst>
              <a:ext uri="{FF2B5EF4-FFF2-40B4-BE49-F238E27FC236}">
                <a16:creationId xmlns:a16="http://schemas.microsoft.com/office/drawing/2014/main" id="{EEDF5FB1-CF4D-47C6-9415-6084CBAD94DA}"/>
              </a:ext>
            </a:extLst>
          </p:cNvPr>
          <p:cNvSpPr txBox="1">
            <a:spLocks noChangeArrowheads="1"/>
          </p:cNvSpPr>
          <p:nvPr/>
        </p:nvSpPr>
        <p:spPr bwMode="auto">
          <a:xfrm>
            <a:off x="2879726" y="754559"/>
            <a:ext cx="6819367"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6600"/>
                </a:solidFill>
                <a:latin typeface="Times New Roman" panose="02020603050405020304" pitchFamily="18" charset="0"/>
                <a:cs typeface="Times New Roman" panose="02020603050405020304" pitchFamily="18" charset="0"/>
              </a:rPr>
              <a:t>How Do We Develop Virtue?</a:t>
            </a:r>
          </a:p>
        </p:txBody>
      </p:sp>
      <p:sp>
        <p:nvSpPr>
          <p:cNvPr id="394244" name="Text Box 4">
            <a:extLst>
              <a:ext uri="{FF2B5EF4-FFF2-40B4-BE49-F238E27FC236}">
                <a16:creationId xmlns:a16="http://schemas.microsoft.com/office/drawing/2014/main" id="{6499DF60-91EC-4F21-941F-18A3524C2715}"/>
              </a:ext>
            </a:extLst>
          </p:cNvPr>
          <p:cNvSpPr txBox="1">
            <a:spLocks noChangeArrowheads="1"/>
          </p:cNvSpPr>
          <p:nvPr/>
        </p:nvSpPr>
        <p:spPr bwMode="auto">
          <a:xfrm>
            <a:off x="1420091" y="1752600"/>
            <a:ext cx="10134600" cy="370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3600" dirty="0">
                <a:cs typeface="Times New Roman" panose="02020603050405020304" pitchFamily="18" charset="0"/>
              </a:rPr>
              <a:t>Remember you are a child of God</a:t>
            </a:r>
          </a:p>
          <a:p>
            <a:pPr lvl="1" eaLnBrk="1" hangingPunct="1">
              <a:lnSpc>
                <a:spcPct val="110000"/>
              </a:lnSpc>
              <a:buFont typeface="Arial Narrow" panose="020B0606020202030204" pitchFamily="34" charset="0"/>
              <a:buChar char="–"/>
            </a:pPr>
            <a:r>
              <a:rPr lang="en-US" altLang="en-US" sz="3600" b="1" dirty="0">
                <a:cs typeface="Times New Roman" panose="02020603050405020304" pitchFamily="18" charset="0"/>
              </a:rPr>
              <a:t>1 John 4:4 </a:t>
            </a:r>
            <a:r>
              <a:rPr lang="en-US" altLang="en-US" sz="3600" dirty="0">
                <a:cs typeface="Times New Roman" panose="02020603050405020304" pitchFamily="18" charset="0"/>
              </a:rPr>
              <a:t>– greater is He that is in you</a:t>
            </a:r>
          </a:p>
          <a:p>
            <a:pPr lvl="1" eaLnBrk="1" hangingPunct="1">
              <a:lnSpc>
                <a:spcPct val="110000"/>
              </a:lnSpc>
              <a:buFont typeface="Arial Narrow" panose="020B0606020202030204" pitchFamily="34" charset="0"/>
              <a:buChar char="–"/>
            </a:pPr>
            <a:r>
              <a:rPr lang="en-US" altLang="en-US" sz="3600" b="1" dirty="0">
                <a:cs typeface="Times New Roman" panose="02020603050405020304" pitchFamily="18" charset="0"/>
              </a:rPr>
              <a:t>1 Cor. 10:13 </a:t>
            </a:r>
            <a:r>
              <a:rPr lang="en-US" altLang="en-US" sz="3600" dirty="0">
                <a:cs typeface="Times New Roman" panose="02020603050405020304" pitchFamily="18" charset="0"/>
              </a:rPr>
              <a:t>– not tempted beyond what you are able</a:t>
            </a:r>
          </a:p>
          <a:p>
            <a:pPr lvl="1" eaLnBrk="1" hangingPunct="1">
              <a:lnSpc>
                <a:spcPct val="110000"/>
              </a:lnSpc>
              <a:buFont typeface="Arial Narrow" panose="020B0606020202030204" pitchFamily="34" charset="0"/>
              <a:buChar char="–"/>
            </a:pPr>
            <a:r>
              <a:rPr lang="en-US" altLang="en-US" sz="3600" b="1" dirty="0">
                <a:cs typeface="Times New Roman" panose="02020603050405020304" pitchFamily="18" charset="0"/>
              </a:rPr>
              <a:t>Eph. 6:10-17 </a:t>
            </a:r>
            <a:r>
              <a:rPr lang="en-US" altLang="en-US" sz="3600" dirty="0">
                <a:cs typeface="Times New Roman" panose="02020603050405020304" pitchFamily="18" charset="0"/>
              </a:rPr>
              <a:t>– God equips us to be victorious</a:t>
            </a:r>
          </a:p>
          <a:p>
            <a:pPr lvl="1" eaLnBrk="1" hangingPunct="1">
              <a:lnSpc>
                <a:spcPct val="110000"/>
              </a:lnSpc>
              <a:buFont typeface="Arial Narrow" panose="020B0606020202030204" pitchFamily="34" charset="0"/>
              <a:buChar char="–"/>
            </a:pPr>
            <a:r>
              <a:rPr lang="en-US" altLang="en-US" sz="3600" b="1" dirty="0">
                <a:cs typeface="Times New Roman" panose="02020603050405020304" pitchFamily="18" charset="0"/>
              </a:rPr>
              <a:t>Rev. 2 – 3 </a:t>
            </a:r>
            <a:r>
              <a:rPr lang="en-US" altLang="en-US" sz="3600" dirty="0">
                <a:cs typeface="Times New Roman" panose="02020603050405020304" pitchFamily="18" charset="0"/>
              </a:rPr>
              <a:t>– they that overcome</a:t>
            </a:r>
            <a:endParaRPr lang="en-US" altLang="en-US" sz="3600" u="sng"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94244">
                                            <p:txEl>
                                              <p:pRg st="0" end="0"/>
                                            </p:txEl>
                                          </p:spTgt>
                                        </p:tgtEl>
                                        <p:attrNameLst>
                                          <p:attrName>style.visibility</p:attrName>
                                        </p:attrNameLst>
                                      </p:cBhvr>
                                      <p:to>
                                        <p:strVal val="visible"/>
                                      </p:to>
                                    </p:set>
                                    <p:anim calcmode="lin" valueType="num">
                                      <p:cBhvr additive="base">
                                        <p:cTn id="7" dur="500" fill="hold"/>
                                        <p:tgtEl>
                                          <p:spTgt spid="394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42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94244">
                                            <p:txEl>
                                              <p:pRg st="1" end="1"/>
                                            </p:txEl>
                                          </p:spTgt>
                                        </p:tgtEl>
                                        <p:attrNameLst>
                                          <p:attrName>style.visibility</p:attrName>
                                        </p:attrNameLst>
                                      </p:cBhvr>
                                      <p:to>
                                        <p:strVal val="visible"/>
                                      </p:to>
                                    </p:set>
                                    <p:anim calcmode="lin" valueType="num">
                                      <p:cBhvr additive="base">
                                        <p:cTn id="13" dur="500" fill="hold"/>
                                        <p:tgtEl>
                                          <p:spTgt spid="3942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42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94244">
                                            <p:txEl>
                                              <p:pRg st="2" end="2"/>
                                            </p:txEl>
                                          </p:spTgt>
                                        </p:tgtEl>
                                        <p:attrNameLst>
                                          <p:attrName>style.visibility</p:attrName>
                                        </p:attrNameLst>
                                      </p:cBhvr>
                                      <p:to>
                                        <p:strVal val="visible"/>
                                      </p:to>
                                    </p:set>
                                    <p:anim calcmode="lin" valueType="num">
                                      <p:cBhvr additive="base">
                                        <p:cTn id="19" dur="500" fill="hold"/>
                                        <p:tgtEl>
                                          <p:spTgt spid="39424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42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94244">
                                            <p:txEl>
                                              <p:pRg st="3" end="3"/>
                                            </p:txEl>
                                          </p:spTgt>
                                        </p:tgtEl>
                                        <p:attrNameLst>
                                          <p:attrName>style.visibility</p:attrName>
                                        </p:attrNameLst>
                                      </p:cBhvr>
                                      <p:to>
                                        <p:strVal val="visible"/>
                                      </p:to>
                                    </p:set>
                                    <p:anim calcmode="lin" valueType="num">
                                      <p:cBhvr additive="base">
                                        <p:cTn id="25" dur="500" fill="hold"/>
                                        <p:tgtEl>
                                          <p:spTgt spid="39424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42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94244">
                                            <p:txEl>
                                              <p:pRg st="4" end="4"/>
                                            </p:txEl>
                                          </p:spTgt>
                                        </p:tgtEl>
                                        <p:attrNameLst>
                                          <p:attrName>style.visibility</p:attrName>
                                        </p:attrNameLst>
                                      </p:cBhvr>
                                      <p:to>
                                        <p:strVal val="visible"/>
                                      </p:to>
                                    </p:set>
                                    <p:anim calcmode="lin" valueType="num">
                                      <p:cBhvr additive="base">
                                        <p:cTn id="31" dur="500" fill="hold"/>
                                        <p:tgtEl>
                                          <p:spTgt spid="39424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424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4"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7" name="Text Box 3">
            <a:extLst>
              <a:ext uri="{FF2B5EF4-FFF2-40B4-BE49-F238E27FC236}">
                <a16:creationId xmlns:a16="http://schemas.microsoft.com/office/drawing/2014/main" id="{555D742F-F7C1-46AD-9E85-3684F0C7338B}"/>
              </a:ext>
            </a:extLst>
          </p:cNvPr>
          <p:cNvSpPr txBox="1">
            <a:spLocks noChangeArrowheads="1"/>
          </p:cNvSpPr>
          <p:nvPr/>
        </p:nvSpPr>
        <p:spPr bwMode="auto">
          <a:xfrm>
            <a:off x="2879726" y="830759"/>
            <a:ext cx="6819367"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6600"/>
                </a:solidFill>
                <a:latin typeface="Times New Roman" panose="02020603050405020304" pitchFamily="18" charset="0"/>
                <a:cs typeface="Times New Roman" panose="02020603050405020304" pitchFamily="18" charset="0"/>
              </a:rPr>
              <a:t>How Do We Develop Virtue?</a:t>
            </a:r>
          </a:p>
        </p:txBody>
      </p:sp>
      <p:sp>
        <p:nvSpPr>
          <p:cNvPr id="395268" name="Text Box 4">
            <a:extLst>
              <a:ext uri="{FF2B5EF4-FFF2-40B4-BE49-F238E27FC236}">
                <a16:creationId xmlns:a16="http://schemas.microsoft.com/office/drawing/2014/main" id="{5E080EF8-5CB5-4437-948D-C866761408D2}"/>
              </a:ext>
            </a:extLst>
          </p:cNvPr>
          <p:cNvSpPr txBox="1">
            <a:spLocks noChangeArrowheads="1"/>
          </p:cNvSpPr>
          <p:nvPr/>
        </p:nvSpPr>
        <p:spPr bwMode="auto">
          <a:xfrm>
            <a:off x="609600" y="1828800"/>
            <a:ext cx="10972800" cy="248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3600" dirty="0">
                <a:cs typeface="Times New Roman" panose="02020603050405020304" pitchFamily="18" charset="0"/>
              </a:rPr>
              <a:t>Walk by faith, not by sight (</a:t>
            </a:r>
            <a:r>
              <a:rPr lang="en-US" altLang="en-US" sz="3600" b="1" dirty="0">
                <a:cs typeface="Times New Roman" panose="02020603050405020304" pitchFamily="18" charset="0"/>
              </a:rPr>
              <a:t>2 Cor. 5:7</a:t>
            </a:r>
            <a:r>
              <a:rPr lang="en-US" altLang="en-US" sz="3600" dirty="0">
                <a:cs typeface="Times New Roman" panose="02020603050405020304" pitchFamily="18" charset="0"/>
              </a:rPr>
              <a:t>)</a:t>
            </a:r>
          </a:p>
          <a:p>
            <a:pPr lvl="1" eaLnBrk="1" hangingPunct="1">
              <a:lnSpc>
                <a:spcPct val="110000"/>
              </a:lnSpc>
              <a:buFont typeface="Arial Narrow" panose="020B0606020202030204" pitchFamily="34" charset="0"/>
              <a:buChar char="–"/>
            </a:pPr>
            <a:r>
              <a:rPr lang="en-US" altLang="en-US" sz="3600" b="1" dirty="0">
                <a:cs typeface="Times New Roman" panose="02020603050405020304" pitchFamily="18" charset="0"/>
              </a:rPr>
              <a:t>Heb. 11:1</a:t>
            </a:r>
            <a:r>
              <a:rPr lang="en-US" altLang="en-US" sz="3600" dirty="0">
                <a:cs typeface="Times New Roman" panose="02020603050405020304" pitchFamily="18" charset="0"/>
              </a:rPr>
              <a:t> – assurance of things hoped for</a:t>
            </a:r>
          </a:p>
          <a:p>
            <a:pPr lvl="1" eaLnBrk="1" hangingPunct="1">
              <a:lnSpc>
                <a:spcPct val="110000"/>
              </a:lnSpc>
              <a:buFont typeface="Arial Narrow" panose="020B0606020202030204" pitchFamily="34" charset="0"/>
              <a:buChar char="–"/>
            </a:pPr>
            <a:r>
              <a:rPr lang="en-US" altLang="en-US" sz="3600" b="1" dirty="0">
                <a:cs typeface="Times New Roman" panose="02020603050405020304" pitchFamily="18" charset="0"/>
              </a:rPr>
              <a:t>Rom. 8:28 </a:t>
            </a:r>
            <a:r>
              <a:rPr lang="en-US" altLang="en-US" sz="3600" dirty="0">
                <a:cs typeface="Times New Roman" panose="02020603050405020304" pitchFamily="18" charset="0"/>
              </a:rPr>
              <a:t>– know by faith all things work together for good</a:t>
            </a:r>
          </a:p>
        </p:txBody>
      </p:sp>
      <p:sp>
        <p:nvSpPr>
          <p:cNvPr id="395269" name="Text Box 5">
            <a:extLst>
              <a:ext uri="{FF2B5EF4-FFF2-40B4-BE49-F238E27FC236}">
                <a16:creationId xmlns:a16="http://schemas.microsoft.com/office/drawing/2014/main" id="{75442BF3-1B2F-4930-A080-1EAFAEEDF7BE}"/>
              </a:ext>
            </a:extLst>
          </p:cNvPr>
          <p:cNvSpPr txBox="1">
            <a:spLocks noChangeArrowheads="1"/>
          </p:cNvSpPr>
          <p:nvPr/>
        </p:nvSpPr>
        <p:spPr bwMode="auto">
          <a:xfrm>
            <a:off x="609600" y="4267200"/>
            <a:ext cx="10972800" cy="1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3600" dirty="0">
                <a:cs typeface="Times New Roman" panose="02020603050405020304" pitchFamily="18" charset="0"/>
              </a:rPr>
              <a:t>Be encouraged by the courage of past saints (</a:t>
            </a:r>
            <a:r>
              <a:rPr lang="en-US" altLang="en-US" sz="3600" b="1" dirty="0">
                <a:cs typeface="Times New Roman" panose="02020603050405020304" pitchFamily="18" charset="0"/>
              </a:rPr>
              <a:t>Heb. 12:1</a:t>
            </a:r>
            <a:r>
              <a:rPr lang="en-US" altLang="en-US" sz="36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95268">
                                            <p:txEl>
                                              <p:pRg st="0" end="0"/>
                                            </p:txEl>
                                          </p:spTgt>
                                        </p:tgtEl>
                                        <p:attrNameLst>
                                          <p:attrName>style.visibility</p:attrName>
                                        </p:attrNameLst>
                                      </p:cBhvr>
                                      <p:to>
                                        <p:strVal val="visible"/>
                                      </p:to>
                                    </p:set>
                                    <p:anim calcmode="lin" valueType="num">
                                      <p:cBhvr additive="base">
                                        <p:cTn id="7" dur="500" fill="hold"/>
                                        <p:tgtEl>
                                          <p:spTgt spid="3952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5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95268">
                                            <p:txEl>
                                              <p:pRg st="1" end="1"/>
                                            </p:txEl>
                                          </p:spTgt>
                                        </p:tgtEl>
                                        <p:attrNameLst>
                                          <p:attrName>style.visibility</p:attrName>
                                        </p:attrNameLst>
                                      </p:cBhvr>
                                      <p:to>
                                        <p:strVal val="visible"/>
                                      </p:to>
                                    </p:set>
                                    <p:anim calcmode="lin" valueType="num">
                                      <p:cBhvr additive="base">
                                        <p:cTn id="13" dur="500" fill="hold"/>
                                        <p:tgtEl>
                                          <p:spTgt spid="3952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5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95268">
                                            <p:txEl>
                                              <p:pRg st="2" end="2"/>
                                            </p:txEl>
                                          </p:spTgt>
                                        </p:tgtEl>
                                        <p:attrNameLst>
                                          <p:attrName>style.visibility</p:attrName>
                                        </p:attrNameLst>
                                      </p:cBhvr>
                                      <p:to>
                                        <p:strVal val="visible"/>
                                      </p:to>
                                    </p:set>
                                    <p:anim calcmode="lin" valueType="num">
                                      <p:cBhvr additive="base">
                                        <p:cTn id="19" dur="500" fill="hold"/>
                                        <p:tgtEl>
                                          <p:spTgt spid="39526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5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95269"/>
                                        </p:tgtEl>
                                        <p:attrNameLst>
                                          <p:attrName>style.visibility</p:attrName>
                                        </p:attrNameLst>
                                      </p:cBhvr>
                                      <p:to>
                                        <p:strVal val="visible"/>
                                      </p:to>
                                    </p:set>
                                    <p:anim calcmode="lin" valueType="num">
                                      <p:cBhvr additive="base">
                                        <p:cTn id="25" dur="500" fill="hold"/>
                                        <p:tgtEl>
                                          <p:spTgt spid="395269"/>
                                        </p:tgtEl>
                                        <p:attrNameLst>
                                          <p:attrName>ppt_x</p:attrName>
                                        </p:attrNameLst>
                                      </p:cBhvr>
                                      <p:tavLst>
                                        <p:tav tm="0">
                                          <p:val>
                                            <p:strVal val="0-#ppt_w/2"/>
                                          </p:val>
                                        </p:tav>
                                        <p:tav tm="100000">
                                          <p:val>
                                            <p:strVal val="#ppt_x"/>
                                          </p:val>
                                        </p:tav>
                                      </p:tavLst>
                                    </p:anim>
                                    <p:anim calcmode="lin" valueType="num">
                                      <p:cBhvr additive="base">
                                        <p:cTn id="26" dur="500" fill="hold"/>
                                        <p:tgtEl>
                                          <p:spTgt spid="395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8" grpId="0" build="p" bldLvl="2"/>
      <p:bldP spid="3952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Text Box 3">
            <a:extLst>
              <a:ext uri="{FF2B5EF4-FFF2-40B4-BE49-F238E27FC236}">
                <a16:creationId xmlns:a16="http://schemas.microsoft.com/office/drawing/2014/main" id="{2AAFCA29-DE9E-4230-B343-73364D812505}"/>
              </a:ext>
            </a:extLst>
          </p:cNvPr>
          <p:cNvSpPr txBox="1">
            <a:spLocks noChangeArrowheads="1"/>
          </p:cNvSpPr>
          <p:nvPr/>
        </p:nvSpPr>
        <p:spPr bwMode="auto">
          <a:xfrm>
            <a:off x="2879726" y="830759"/>
            <a:ext cx="6819367"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6600"/>
                </a:solidFill>
                <a:latin typeface="Times New Roman" panose="02020603050405020304" pitchFamily="18" charset="0"/>
                <a:cs typeface="Times New Roman" panose="02020603050405020304" pitchFamily="18" charset="0"/>
              </a:rPr>
              <a:t>How Do We Develop Virtue?</a:t>
            </a:r>
          </a:p>
        </p:txBody>
      </p:sp>
      <p:sp>
        <p:nvSpPr>
          <p:cNvPr id="396292" name="Text Box 4">
            <a:extLst>
              <a:ext uri="{FF2B5EF4-FFF2-40B4-BE49-F238E27FC236}">
                <a16:creationId xmlns:a16="http://schemas.microsoft.com/office/drawing/2014/main" id="{2999B338-87CC-417F-8872-8AA2746F67FD}"/>
              </a:ext>
            </a:extLst>
          </p:cNvPr>
          <p:cNvSpPr txBox="1">
            <a:spLocks noChangeArrowheads="1"/>
          </p:cNvSpPr>
          <p:nvPr/>
        </p:nvSpPr>
        <p:spPr bwMode="auto">
          <a:xfrm>
            <a:off x="609600" y="2139547"/>
            <a:ext cx="10972800" cy="248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3600" dirty="0">
                <a:cs typeface="Times New Roman" panose="02020603050405020304" pitchFamily="18" charset="0"/>
              </a:rPr>
              <a:t>Remember we increase courage by facing the things we fear and by conquering them (</a:t>
            </a:r>
            <a:r>
              <a:rPr lang="en-US" altLang="en-US" sz="3600" b="1" dirty="0">
                <a:cs typeface="Times New Roman" panose="02020603050405020304" pitchFamily="18" charset="0"/>
              </a:rPr>
              <a:t>2 Tim. 4:7</a:t>
            </a:r>
            <a:r>
              <a:rPr lang="en-US" altLang="en-US" sz="3600" dirty="0">
                <a:cs typeface="Times New Roman" panose="02020603050405020304" pitchFamily="18" charset="0"/>
              </a:rPr>
              <a:t>)</a:t>
            </a:r>
          </a:p>
          <a:p>
            <a:pPr lvl="1" eaLnBrk="1" hangingPunct="1">
              <a:lnSpc>
                <a:spcPct val="110000"/>
              </a:lnSpc>
              <a:buFont typeface="Arial Narrow" panose="020B0606020202030204" pitchFamily="34" charset="0"/>
              <a:buChar char="–"/>
            </a:pPr>
            <a:r>
              <a:rPr lang="en-US" altLang="en-US" sz="3600" dirty="0">
                <a:cs typeface="Times New Roman" panose="02020603050405020304" pitchFamily="18" charset="0"/>
              </a:rPr>
              <a:t>The harder he fought, the stronger his courage became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96292">
                                            <p:txEl>
                                              <p:pRg st="0" end="0"/>
                                            </p:txEl>
                                          </p:spTgt>
                                        </p:tgtEl>
                                        <p:attrNameLst>
                                          <p:attrName>style.visibility</p:attrName>
                                        </p:attrNameLst>
                                      </p:cBhvr>
                                      <p:to>
                                        <p:strVal val="visible"/>
                                      </p:to>
                                    </p:set>
                                    <p:anim calcmode="lin" valueType="num">
                                      <p:cBhvr additive="base">
                                        <p:cTn id="7" dur="500" fill="hold"/>
                                        <p:tgtEl>
                                          <p:spTgt spid="3962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96292">
                                            <p:txEl>
                                              <p:pRg st="1" end="1"/>
                                            </p:txEl>
                                          </p:spTgt>
                                        </p:tgtEl>
                                        <p:attrNameLst>
                                          <p:attrName>style.visibility</p:attrName>
                                        </p:attrNameLst>
                                      </p:cBhvr>
                                      <p:to>
                                        <p:strVal val="visible"/>
                                      </p:to>
                                    </p:set>
                                    <p:anim calcmode="lin" valueType="num">
                                      <p:cBhvr additive="base">
                                        <p:cTn id="13" dur="500" fill="hold"/>
                                        <p:tgtEl>
                                          <p:spTgt spid="3962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629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Text Box 3">
            <a:extLst>
              <a:ext uri="{FF2B5EF4-FFF2-40B4-BE49-F238E27FC236}">
                <a16:creationId xmlns:a16="http://schemas.microsoft.com/office/drawing/2014/main" id="{8895E456-20CE-4ED7-8CE0-7890AA9BA2E6}"/>
              </a:ext>
            </a:extLst>
          </p:cNvPr>
          <p:cNvSpPr txBox="1">
            <a:spLocks noChangeArrowheads="1"/>
          </p:cNvSpPr>
          <p:nvPr/>
        </p:nvSpPr>
        <p:spPr bwMode="auto">
          <a:xfrm>
            <a:off x="4648200" y="685800"/>
            <a:ext cx="2882520"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b="1" dirty="0">
                <a:solidFill>
                  <a:srgbClr val="FF0000"/>
                </a:solidFill>
                <a:latin typeface="Times New Roman" panose="02020603050405020304" pitchFamily="18" charset="0"/>
                <a:cs typeface="Times New Roman" panose="02020603050405020304" pitchFamily="18" charset="0"/>
              </a:rPr>
              <a:t>Conclusion</a:t>
            </a:r>
          </a:p>
        </p:txBody>
      </p:sp>
      <p:sp>
        <p:nvSpPr>
          <p:cNvPr id="380933" name="Text Box 5">
            <a:extLst>
              <a:ext uri="{FF2B5EF4-FFF2-40B4-BE49-F238E27FC236}">
                <a16:creationId xmlns:a16="http://schemas.microsoft.com/office/drawing/2014/main" id="{5DCFE417-2109-44AE-AE41-3F1E0E0EAB41}"/>
              </a:ext>
            </a:extLst>
          </p:cNvPr>
          <p:cNvSpPr txBox="1">
            <a:spLocks noChangeArrowheads="1"/>
          </p:cNvSpPr>
          <p:nvPr/>
        </p:nvSpPr>
        <p:spPr bwMode="auto">
          <a:xfrm>
            <a:off x="609600" y="1828800"/>
            <a:ext cx="10972800" cy="248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3600" b="1" dirty="0">
                <a:cs typeface="Times New Roman" panose="02020603050405020304" pitchFamily="18" charset="0"/>
              </a:rPr>
              <a:t>1 Cor. 16:13 </a:t>
            </a:r>
            <a:r>
              <a:rPr lang="en-US" altLang="en-US" sz="3600" dirty="0">
                <a:cs typeface="Times New Roman" panose="02020603050405020304" pitchFamily="18" charset="0"/>
              </a:rPr>
              <a:t>– be brave, be strong</a:t>
            </a:r>
          </a:p>
          <a:p>
            <a:pPr eaLnBrk="1" hangingPunct="1">
              <a:lnSpc>
                <a:spcPct val="110000"/>
              </a:lnSpc>
              <a:buFont typeface="Wingdings" panose="05000000000000000000" pitchFamily="2" charset="2"/>
              <a:buChar char="§"/>
            </a:pPr>
            <a:r>
              <a:rPr lang="en-US" altLang="en-US" sz="3600" dirty="0">
                <a:cs typeface="Times New Roman" panose="02020603050405020304" pitchFamily="18" charset="0"/>
              </a:rPr>
              <a:t>Virtue [courage] is needed in our walk with God</a:t>
            </a:r>
          </a:p>
          <a:p>
            <a:pPr eaLnBrk="1" hangingPunct="1">
              <a:lnSpc>
                <a:spcPct val="110000"/>
              </a:lnSpc>
              <a:buFont typeface="Wingdings" panose="05000000000000000000" pitchFamily="2" charset="2"/>
              <a:buChar char="§"/>
            </a:pPr>
            <a:r>
              <a:rPr lang="en-US" altLang="en-US" sz="3600" dirty="0">
                <a:cs typeface="Times New Roman" panose="02020603050405020304" pitchFamily="18" charset="0"/>
              </a:rPr>
              <a:t>Do you have the courage to become a Christian?</a:t>
            </a:r>
          </a:p>
          <a:p>
            <a:pPr eaLnBrk="1" hangingPunct="1">
              <a:lnSpc>
                <a:spcPct val="110000"/>
              </a:lnSpc>
              <a:buFont typeface="Wingdings" panose="05000000000000000000" pitchFamily="2" charset="2"/>
              <a:buChar char="§"/>
            </a:pPr>
            <a:r>
              <a:rPr lang="en-US" altLang="en-US" sz="3600" dirty="0">
                <a:cs typeface="Times New Roman" panose="02020603050405020304" pitchFamily="18" charset="0"/>
              </a:rPr>
              <a:t>Do you have the courage to be a faithful Christian?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9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093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093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09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F24FBB-7907-413A-80F7-E7A4A0DA5AB0}"/>
              </a:ext>
            </a:extLst>
          </p:cNvPr>
          <p:cNvGraphicFramePr>
            <a:graphicFrameLocks noGrp="1"/>
          </p:cNvGraphicFramePr>
          <p:nvPr>
            <p:extLst>
              <p:ext uri="{D42A27DB-BD31-4B8C-83A1-F6EECF244321}">
                <p14:modId xmlns:p14="http://schemas.microsoft.com/office/powerpoint/2010/main" val="4218037577"/>
              </p:ext>
            </p:extLst>
          </p:nvPr>
        </p:nvGraphicFramePr>
        <p:xfrm>
          <a:off x="13856" y="5273715"/>
          <a:ext cx="12191999" cy="1584285"/>
        </p:xfrm>
        <a:graphic>
          <a:graphicData uri="http://schemas.openxmlformats.org/drawingml/2006/table">
            <a:tbl>
              <a:tblPr firstRow="1" bandRow="1">
                <a:tableStyleId>{F5AB1C69-6EDB-4FF4-983F-18BD219EF322}</a:tableStyleId>
              </a:tblPr>
              <a:tblGrid>
                <a:gridCol w="2974109">
                  <a:extLst>
                    <a:ext uri="{9D8B030D-6E8A-4147-A177-3AD203B41FA5}">
                      <a16:colId xmlns:a16="http://schemas.microsoft.com/office/drawing/2014/main" val="701023826"/>
                    </a:ext>
                  </a:extLst>
                </a:gridCol>
                <a:gridCol w="1394691">
                  <a:extLst>
                    <a:ext uri="{9D8B030D-6E8A-4147-A177-3AD203B41FA5}">
                      <a16:colId xmlns:a16="http://schemas.microsoft.com/office/drawing/2014/main" val="1010947609"/>
                    </a:ext>
                  </a:extLst>
                </a:gridCol>
                <a:gridCol w="7823199">
                  <a:extLst>
                    <a:ext uri="{9D8B030D-6E8A-4147-A177-3AD203B41FA5}">
                      <a16:colId xmlns:a16="http://schemas.microsoft.com/office/drawing/2014/main" val="3309208271"/>
                    </a:ext>
                  </a:extLst>
                </a:gridCol>
              </a:tblGrid>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Receiveth Sinful Men</a:t>
                      </a:r>
                    </a:p>
                  </a:txBody>
                  <a:tcPr>
                    <a:cell3D prstMaterial="dkEdge">
                      <a:bevel/>
                      <a:lightRig rig="flood" dir="t"/>
                    </a:cell3D>
                  </a:tcPr>
                </a:tc>
                <a:extLst>
                  <a:ext uri="{0D108BD9-81ED-4DB2-BD59-A6C34878D82A}">
                    <a16:rowId xmlns:a16="http://schemas.microsoft.com/office/drawing/2014/main" val="1944326217"/>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177</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Purer in Heart, O God</a:t>
                      </a:r>
                    </a:p>
                  </a:txBody>
                  <a:tcPr>
                    <a:cell3D prstMaterial="dkEdge">
                      <a:bevel/>
                      <a:lightRig rig="flood" dir="t"/>
                    </a:cell3D>
                  </a:tcPr>
                </a:tc>
                <a:extLst>
                  <a:ext uri="{0D108BD9-81ED-4DB2-BD59-A6C34878D82A}">
                    <a16:rowId xmlns:a16="http://schemas.microsoft.com/office/drawing/2014/main" val="4009405196"/>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681808496"/>
                  </a:ext>
                </a:extLst>
              </a:tr>
            </a:tbl>
          </a:graphicData>
        </a:graphic>
      </p:graphicFrame>
    </p:spTree>
    <p:extLst>
      <p:ext uri="{BB962C8B-B14F-4D97-AF65-F5344CB8AC3E}">
        <p14:creationId xmlns:p14="http://schemas.microsoft.com/office/powerpoint/2010/main" val="34793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DB105FA-2030-406B-8300-6DAD99DFC636}"/>
              </a:ext>
            </a:extLst>
          </p:cNvPr>
          <p:cNvGraphicFramePr>
            <a:graphicFrameLocks noGrp="1"/>
          </p:cNvGraphicFramePr>
          <p:nvPr>
            <p:extLst>
              <p:ext uri="{D42A27DB-BD31-4B8C-83A1-F6EECF244321}">
                <p14:modId xmlns:p14="http://schemas.microsoft.com/office/powerpoint/2010/main" val="3854408112"/>
              </p:ext>
            </p:extLst>
          </p:nvPr>
        </p:nvGraphicFramePr>
        <p:xfrm>
          <a:off x="1" y="0"/>
          <a:ext cx="12191999" cy="6858001"/>
        </p:xfrm>
        <a:graphic>
          <a:graphicData uri="http://schemas.openxmlformats.org/drawingml/2006/table">
            <a:tbl>
              <a:tblPr firstRow="1" bandRow="1">
                <a:tableStyleId>{F5AB1C69-6EDB-4FF4-983F-18BD219EF322}</a:tableStyleId>
              </a:tblPr>
              <a:tblGrid>
                <a:gridCol w="2974109">
                  <a:extLst>
                    <a:ext uri="{9D8B030D-6E8A-4147-A177-3AD203B41FA5}">
                      <a16:colId xmlns:a16="http://schemas.microsoft.com/office/drawing/2014/main" val="4077280637"/>
                    </a:ext>
                  </a:extLst>
                </a:gridCol>
                <a:gridCol w="1394691">
                  <a:extLst>
                    <a:ext uri="{9D8B030D-6E8A-4147-A177-3AD203B41FA5}">
                      <a16:colId xmlns:a16="http://schemas.microsoft.com/office/drawing/2014/main" val="923003892"/>
                    </a:ext>
                  </a:extLst>
                </a:gridCol>
                <a:gridCol w="7823199">
                  <a:extLst>
                    <a:ext uri="{9D8B030D-6E8A-4147-A177-3AD203B41FA5}">
                      <a16:colId xmlns:a16="http://schemas.microsoft.com/office/drawing/2014/main" val="2192964334"/>
                    </a:ext>
                  </a:extLst>
                </a:gridCol>
              </a:tblGrid>
              <a:tr h="528095">
                <a:tc>
                  <a:txBody>
                    <a:bodyPr/>
                    <a:lstStyle/>
                    <a:p>
                      <a:pPr algn="ctr"/>
                      <a:r>
                        <a:rPr lang="en-US" sz="2800" dirty="0">
                          <a:effectLst>
                            <a:outerShdw blurRad="38100" dist="38100" dir="2700000" algn="tl">
                              <a:srgbClr val="000000">
                                <a:alpha val="43137"/>
                              </a:srgbClr>
                            </a:outerShdw>
                          </a:effectLst>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dirty="0">
                          <a:effectLst>
                            <a:outerShdw blurRad="38100" dist="38100" dir="2700000" algn="tl">
                              <a:srgbClr val="000000">
                                <a:alpha val="43137"/>
                              </a:srgbClr>
                            </a:outerShdw>
                          </a:effectLst>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dirty="0">
                          <a:effectLst>
                            <a:outerShdw blurRad="38100" dist="38100" dir="2700000" algn="tl">
                              <a:srgbClr val="000000">
                                <a:alpha val="43137"/>
                              </a:srgbClr>
                            </a:outerShdw>
                          </a:effectLst>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3995151154"/>
                  </a:ext>
                </a:extLst>
              </a:tr>
              <a:tr h="528095">
                <a:tc>
                  <a:txBody>
                    <a:bodyPr/>
                    <a:lstStyle/>
                    <a:p>
                      <a:pPr algn="ctr"/>
                      <a:r>
                        <a:rPr lang="en-US" sz="2800" dirty="0">
                          <a:effectLst>
                            <a:outerShdw blurRad="38100" dist="38100" dir="2700000" algn="tl">
                              <a:srgbClr val="000000">
                                <a:alpha val="43137"/>
                              </a:srgbClr>
                            </a:outerShdw>
                          </a:effectLst>
                        </a:rPr>
                        <a:t>1</a:t>
                      </a:r>
                      <a:r>
                        <a:rPr lang="en-US" sz="2800" baseline="30000" dirty="0">
                          <a:effectLst>
                            <a:outerShdw blurRad="38100" dist="38100" dir="2700000" algn="tl">
                              <a:srgbClr val="000000">
                                <a:alpha val="43137"/>
                              </a:srgbClr>
                            </a:outerShdw>
                          </a:effectLst>
                        </a:rPr>
                        <a:t>st</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393</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 Worship</a:t>
                      </a:r>
                    </a:p>
                  </a:txBody>
                  <a:tcPr>
                    <a:cell3D prstMaterial="dkEdge">
                      <a:bevel/>
                      <a:lightRig rig="flood" dir="t"/>
                    </a:cell3D>
                  </a:tcPr>
                </a:tc>
                <a:extLst>
                  <a:ext uri="{0D108BD9-81ED-4DB2-BD59-A6C34878D82A}">
                    <a16:rowId xmlns:a16="http://schemas.microsoft.com/office/drawing/2014/main" val="3999061775"/>
                  </a:ext>
                </a:extLst>
              </a:tr>
              <a:tr h="528095">
                <a:tc>
                  <a:txBody>
                    <a:bodyPr/>
                    <a:lstStyle/>
                    <a:p>
                      <a:pPr algn="ctr"/>
                      <a:r>
                        <a:rPr lang="en-US" sz="2800" dirty="0">
                          <a:effectLst>
                            <a:outerShdw blurRad="38100" dist="38100" dir="2700000" algn="tl">
                              <a:srgbClr val="000000">
                                <a:alpha val="43137"/>
                              </a:srgbClr>
                            </a:outerShdw>
                          </a:effectLst>
                        </a:rPr>
                        <a:t>2</a:t>
                      </a:r>
                      <a:r>
                        <a:rPr lang="en-US" sz="2800" baseline="30000" dirty="0">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150</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Near To The Heart of God</a:t>
                      </a:r>
                    </a:p>
                  </a:txBody>
                  <a:tcPr>
                    <a:cell3D prstMaterial="dkEdge">
                      <a:bevel/>
                      <a:lightRig rig="flood" dir="t"/>
                    </a:cell3D>
                  </a:tcPr>
                </a:tc>
                <a:extLst>
                  <a:ext uri="{0D108BD9-81ED-4DB2-BD59-A6C34878D82A}">
                    <a16:rowId xmlns:a16="http://schemas.microsoft.com/office/drawing/2014/main" val="2398407670"/>
                  </a:ext>
                </a:extLst>
              </a:tr>
              <a:tr h="528095">
                <a:tc>
                  <a:txBody>
                    <a:bodyPr/>
                    <a:lstStyle/>
                    <a:p>
                      <a:pPr algn="ctr"/>
                      <a:r>
                        <a:rPr lang="en-US" sz="2800" dirty="0">
                          <a:effectLst>
                            <a:outerShdw blurRad="38100" dist="38100" dir="2700000" algn="tl">
                              <a:srgbClr val="000000">
                                <a:alpha val="43137"/>
                              </a:srgbClr>
                            </a:outerShdw>
                          </a:effectLst>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3482039141"/>
                  </a:ext>
                </a:extLst>
              </a:tr>
              <a:tr h="528095">
                <a:tc>
                  <a:txBody>
                    <a:bodyPr/>
                    <a:lstStyle/>
                    <a:p>
                      <a:pPr algn="ctr"/>
                      <a:r>
                        <a:rPr lang="en-US" sz="2800" dirty="0">
                          <a:effectLst>
                            <a:outerShdw blurRad="38100" dist="38100" dir="2700000" algn="tl">
                              <a:srgbClr val="000000">
                                <a:alpha val="43137"/>
                              </a:srgbClr>
                            </a:outerShdw>
                          </a:effectLst>
                        </a:rPr>
                        <a:t>3</a:t>
                      </a:r>
                      <a:r>
                        <a:rPr lang="en-US" sz="2800" baseline="30000" dirty="0">
                          <a:effectLst>
                            <a:outerShdw blurRad="38100" dist="38100" dir="2700000" algn="tl">
                              <a:srgbClr val="000000">
                                <a:alpha val="43137"/>
                              </a:srgbClr>
                            </a:outerShdw>
                          </a:effectLst>
                        </a:rPr>
                        <a:t>rd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111</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Jesus, I Love Thee</a:t>
                      </a:r>
                    </a:p>
                  </a:txBody>
                  <a:tcPr>
                    <a:cell3D prstMaterial="dkEdge">
                      <a:bevel/>
                      <a:lightRig rig="flood" dir="t"/>
                    </a:cell3D>
                  </a:tcPr>
                </a:tc>
                <a:extLst>
                  <a:ext uri="{0D108BD9-81ED-4DB2-BD59-A6C34878D82A}">
                    <a16:rowId xmlns:a16="http://schemas.microsoft.com/office/drawing/2014/main" val="1916014657"/>
                  </a:ext>
                </a:extLst>
              </a:tr>
              <a:tr h="528095">
                <a:tc>
                  <a:txBody>
                    <a:bodyPr/>
                    <a:lstStyle/>
                    <a:p>
                      <a:pPr algn="ctr"/>
                      <a:r>
                        <a:rPr lang="en-US" sz="2800" dirty="0">
                          <a:effectLst>
                            <a:outerShdw blurRad="38100" dist="38100" dir="2700000" algn="tl">
                              <a:srgbClr val="000000">
                                <a:alpha val="43137"/>
                              </a:srgbClr>
                            </a:outerShdw>
                          </a:effectLst>
                        </a:rPr>
                        <a:t>4</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279</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Did My Savior Come to Earth?</a:t>
                      </a:r>
                    </a:p>
                  </a:txBody>
                  <a:tcPr>
                    <a:cell3D prstMaterial="dkEdge">
                      <a:bevel/>
                      <a:lightRig rig="flood" dir="t"/>
                    </a:cell3D>
                  </a:tcPr>
                </a:tc>
                <a:extLst>
                  <a:ext uri="{0D108BD9-81ED-4DB2-BD59-A6C34878D82A}">
                    <a16:rowId xmlns:a16="http://schemas.microsoft.com/office/drawing/2014/main" val="1342036283"/>
                  </a:ext>
                </a:extLst>
              </a:tr>
              <a:tr h="520861">
                <a:tc>
                  <a:txBody>
                    <a:bodyPr/>
                    <a:lstStyle/>
                    <a:p>
                      <a:pPr algn="ctr"/>
                      <a:r>
                        <a:rPr lang="en-US" sz="2800" dirty="0">
                          <a:effectLst>
                            <a:outerShdw blurRad="38100" dist="38100" dir="2700000" algn="tl">
                              <a:srgbClr val="000000">
                                <a:alpha val="43137"/>
                              </a:srgbClr>
                            </a:outerShdw>
                          </a:effectLst>
                        </a:rPr>
                        <a:t>Lords</a:t>
                      </a:r>
                      <a:r>
                        <a:rPr lang="en-US" sz="2800" baseline="0" dirty="0">
                          <a:effectLst>
                            <a:outerShdw blurRad="38100" dist="38100" dir="2700000" algn="tl">
                              <a:srgbClr val="000000">
                                <a:alpha val="43137"/>
                              </a:srgbClr>
                            </a:outerShdw>
                          </a:effectLst>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813842943"/>
                  </a:ext>
                </a:extLst>
              </a:tr>
              <a:tr h="528095">
                <a:tc>
                  <a:txBody>
                    <a:bodyPr/>
                    <a:lstStyle/>
                    <a:p>
                      <a:pPr algn="ctr"/>
                      <a:r>
                        <a:rPr lang="en-US" sz="2800" dirty="0">
                          <a:effectLst>
                            <a:outerShdw blurRad="38100" dist="38100" dir="2700000" algn="tl">
                              <a:srgbClr val="000000">
                                <a:alpha val="43137"/>
                              </a:srgbClr>
                            </a:outerShdw>
                          </a:effectLst>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466950701"/>
                  </a:ext>
                </a:extLst>
              </a:tr>
              <a:tr h="528095">
                <a:tc>
                  <a:txBody>
                    <a:bodyPr/>
                    <a:lstStyle/>
                    <a:p>
                      <a:pPr algn="ctr"/>
                      <a:r>
                        <a:rPr lang="en-US" sz="2800" dirty="0">
                          <a:effectLst>
                            <a:outerShdw blurRad="38100" dist="38100" dir="2700000" algn="tl">
                              <a:srgbClr val="000000">
                                <a:alpha val="43137"/>
                              </a:srgbClr>
                            </a:outerShdw>
                          </a:effectLst>
                        </a:rPr>
                        <a:t>5</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231</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“Tis So Sweet to Trust in Jesus</a:t>
                      </a:r>
                    </a:p>
                  </a:txBody>
                  <a:tcPr>
                    <a:cell3D prstMaterial="dkEdge">
                      <a:bevel/>
                      <a:lightRig rig="flood" dir="t"/>
                    </a:cell3D>
                  </a:tcPr>
                </a:tc>
                <a:extLst>
                  <a:ext uri="{0D108BD9-81ED-4DB2-BD59-A6C34878D82A}">
                    <a16:rowId xmlns:a16="http://schemas.microsoft.com/office/drawing/2014/main" val="3297517067"/>
                  </a:ext>
                </a:extLst>
              </a:tr>
              <a:tr h="528095">
                <a:tc>
                  <a:txBody>
                    <a:bodyPr/>
                    <a:lstStyle/>
                    <a:p>
                      <a:pPr algn="ctr"/>
                      <a:r>
                        <a:rPr lang="en-US" sz="2800" dirty="0">
                          <a:effectLst>
                            <a:outerShdw blurRad="38100" dist="38100" dir="2700000" algn="tl">
                              <a:srgbClr val="000000">
                                <a:alpha val="43137"/>
                              </a:srgbClr>
                            </a:outerShdw>
                          </a:effectLst>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676982663"/>
                  </a:ext>
                </a:extLst>
              </a:tr>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Receiveth Sinful Men</a:t>
                      </a:r>
                    </a:p>
                  </a:txBody>
                  <a:tcPr>
                    <a:cell3D prstMaterial="dkEdge">
                      <a:bevel/>
                      <a:lightRig rig="flood" dir="t"/>
                    </a:cell3D>
                  </a:tcPr>
                </a:tc>
                <a:extLst>
                  <a:ext uri="{0D108BD9-81ED-4DB2-BD59-A6C34878D82A}">
                    <a16:rowId xmlns:a16="http://schemas.microsoft.com/office/drawing/2014/main" val="2648349781"/>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177</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Purer in Heart, O God</a:t>
                      </a:r>
                    </a:p>
                  </a:txBody>
                  <a:tcPr>
                    <a:cell3D prstMaterial="dkEdge">
                      <a:bevel/>
                      <a:lightRig rig="flood" dir="t"/>
                    </a:cell3D>
                  </a:tcPr>
                </a:tc>
                <a:extLst>
                  <a:ext uri="{0D108BD9-81ED-4DB2-BD59-A6C34878D82A}">
                    <a16:rowId xmlns:a16="http://schemas.microsoft.com/office/drawing/2014/main" val="425085223"/>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82927452"/>
                  </a:ext>
                </a:extLst>
              </a:tr>
            </a:tbl>
          </a:graphicData>
        </a:graphic>
      </p:graphicFrame>
    </p:spTree>
    <p:extLst>
      <p:ext uri="{BB962C8B-B14F-4D97-AF65-F5344CB8AC3E}">
        <p14:creationId xmlns:p14="http://schemas.microsoft.com/office/powerpoint/2010/main" val="67276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text, person, book&#10;&#10;Description generated with very high confidence">
            <a:extLst>
              <a:ext uri="{FF2B5EF4-FFF2-40B4-BE49-F238E27FC236}">
                <a16:creationId xmlns:a16="http://schemas.microsoft.com/office/drawing/2014/main" id="{4CB1CEEA-62A7-4C54-A553-CDAF1CD83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010401"/>
          </a:xfrm>
          <a:prstGeom prst="rect">
            <a:avLst/>
          </a:prstGeom>
        </p:spPr>
      </p:pic>
    </p:spTree>
    <p:extLst>
      <p:ext uri="{BB962C8B-B14F-4D97-AF65-F5344CB8AC3E}">
        <p14:creationId xmlns:p14="http://schemas.microsoft.com/office/powerpoint/2010/main" val="402527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Text Box 3">
            <a:extLst>
              <a:ext uri="{FF2B5EF4-FFF2-40B4-BE49-F238E27FC236}">
                <a16:creationId xmlns:a16="http://schemas.microsoft.com/office/drawing/2014/main" id="{22118A78-E4D2-4D98-9B59-1F9A02C20961}"/>
              </a:ext>
            </a:extLst>
          </p:cNvPr>
          <p:cNvSpPr txBox="1">
            <a:spLocks noChangeArrowheads="1"/>
          </p:cNvSpPr>
          <p:nvPr/>
        </p:nvSpPr>
        <p:spPr bwMode="auto">
          <a:xfrm>
            <a:off x="609600" y="1143000"/>
            <a:ext cx="10972800" cy="830997"/>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4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Producing the Fruit of Virtue</a:t>
            </a:r>
          </a:p>
        </p:txBody>
      </p:sp>
      <p:sp>
        <p:nvSpPr>
          <p:cNvPr id="389124" name="Text Box 4">
            <a:extLst>
              <a:ext uri="{FF2B5EF4-FFF2-40B4-BE49-F238E27FC236}">
                <a16:creationId xmlns:a16="http://schemas.microsoft.com/office/drawing/2014/main" id="{84A982A0-F60F-48D1-A52B-B132228A2F3F}"/>
              </a:ext>
            </a:extLst>
          </p:cNvPr>
          <p:cNvSpPr txBox="1">
            <a:spLocks noChangeArrowheads="1"/>
          </p:cNvSpPr>
          <p:nvPr/>
        </p:nvSpPr>
        <p:spPr bwMode="auto">
          <a:xfrm>
            <a:off x="4610101" y="3657600"/>
            <a:ext cx="22220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latin typeface="Times New Roman" panose="02020603050405020304" pitchFamily="18" charset="0"/>
                <a:cs typeface="Times New Roman" panose="02020603050405020304" pitchFamily="18" charset="0"/>
              </a:rPr>
              <a:t>2 Pet. 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a:extLst>
              <a:ext uri="{FF2B5EF4-FFF2-40B4-BE49-F238E27FC236}">
                <a16:creationId xmlns:a16="http://schemas.microsoft.com/office/drawing/2014/main" id="{57ADEB68-C945-4351-B55B-4F1D24EB3A96}"/>
              </a:ext>
            </a:extLst>
          </p:cNvPr>
          <p:cNvSpPr txBox="1">
            <a:spLocks noChangeArrowheads="1"/>
          </p:cNvSpPr>
          <p:nvPr/>
        </p:nvSpPr>
        <p:spPr bwMode="auto">
          <a:xfrm>
            <a:off x="609600" y="1618595"/>
            <a:ext cx="11125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cs typeface="Times New Roman" panose="02020603050405020304" pitchFamily="18" charset="0"/>
              </a:rPr>
              <a:t>Bearing the Fruit of the Spirit</a:t>
            </a:r>
          </a:p>
          <a:p>
            <a:pPr eaLnBrk="1" hangingPunct="1">
              <a:buFont typeface="Wingdings" panose="05000000000000000000" pitchFamily="2" charset="2"/>
              <a:buChar char="§"/>
            </a:pPr>
            <a:r>
              <a:rPr lang="en-US" altLang="en-US" sz="3600" dirty="0">
                <a:cs typeface="Times New Roman" panose="02020603050405020304" pitchFamily="18" charset="0"/>
              </a:rPr>
              <a:t>Producing the Fruit of Virtue</a:t>
            </a:r>
          </a:p>
          <a:p>
            <a:pPr eaLnBrk="1" hangingPunct="1">
              <a:buFont typeface="Wingdings" panose="05000000000000000000" pitchFamily="2" charset="2"/>
              <a:buChar char="§"/>
            </a:pPr>
            <a:r>
              <a:rPr lang="en-US" altLang="en-US" sz="3600" dirty="0">
                <a:cs typeface="Times New Roman" panose="02020603050405020304" pitchFamily="18" charset="0"/>
              </a:rPr>
              <a:t>Virtue is one of the graces of character we are to develop (</a:t>
            </a:r>
            <a:r>
              <a:rPr lang="en-US" altLang="en-US" sz="3600" b="1" dirty="0">
                <a:cs typeface="Times New Roman" panose="02020603050405020304" pitchFamily="18" charset="0"/>
              </a:rPr>
              <a:t>2 Pet. 1:5-8</a:t>
            </a:r>
            <a:r>
              <a:rPr lang="en-US" altLang="en-US" sz="3600" dirty="0">
                <a:cs typeface="Times New Roman" panose="02020603050405020304" pitchFamily="18" charset="0"/>
              </a:rPr>
              <a:t>)</a:t>
            </a:r>
          </a:p>
          <a:p>
            <a:pPr lvl="1" eaLnBrk="1" hangingPunct="1">
              <a:buFontTx/>
              <a:buChar char="•"/>
            </a:pPr>
            <a:r>
              <a:rPr lang="en-US" altLang="en-US" sz="3600" dirty="0">
                <a:cs typeface="Times New Roman" panose="02020603050405020304" pitchFamily="18" charset="0"/>
              </a:rPr>
              <a:t>“Diligence” – designates importance</a:t>
            </a:r>
          </a:p>
          <a:p>
            <a:pPr lvl="1" eaLnBrk="1" hangingPunct="1">
              <a:buFontTx/>
              <a:buChar char="•"/>
            </a:pPr>
            <a:r>
              <a:rPr lang="en-US" altLang="en-US" sz="3600" dirty="0">
                <a:cs typeface="Times New Roman" panose="02020603050405020304" pitchFamily="18" charset="0"/>
              </a:rPr>
              <a:t>Necessary to be fruitful</a:t>
            </a:r>
          </a:p>
          <a:p>
            <a:pPr lvl="1" eaLnBrk="1" hangingPunct="1">
              <a:buFontTx/>
              <a:buChar char="•"/>
            </a:pPr>
            <a:r>
              <a:rPr lang="en-US" altLang="en-US" sz="3600" dirty="0">
                <a:cs typeface="Times New Roman" panose="02020603050405020304" pitchFamily="18" charset="0"/>
              </a:rPr>
              <a:t>Negligence is to be shortsighted </a:t>
            </a:r>
          </a:p>
        </p:txBody>
      </p:sp>
      <p:sp>
        <p:nvSpPr>
          <p:cNvPr id="388099" name="Text Box 3">
            <a:extLst>
              <a:ext uri="{FF2B5EF4-FFF2-40B4-BE49-F238E27FC236}">
                <a16:creationId xmlns:a16="http://schemas.microsoft.com/office/drawing/2014/main" id="{E55990F9-E6DD-4487-96E2-182681FA3E58}"/>
              </a:ext>
            </a:extLst>
          </p:cNvPr>
          <p:cNvSpPr txBox="1">
            <a:spLocks noChangeArrowheads="1"/>
          </p:cNvSpPr>
          <p:nvPr/>
        </p:nvSpPr>
        <p:spPr bwMode="auto">
          <a:xfrm>
            <a:off x="4646109" y="678359"/>
            <a:ext cx="2973891"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chemeClr val="hlink"/>
                </a:solidFill>
                <a:latin typeface="Times New Roman" panose="02020603050405020304" pitchFamily="18" charset="0"/>
                <a:cs typeface="Times New Roman" panose="02020603050405020304" pitchFamily="18" charset="0"/>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88098">
                                            <p:txEl>
                                              <p:pRg st="0" end="0"/>
                                            </p:txEl>
                                          </p:spTgt>
                                        </p:tgtEl>
                                        <p:attrNameLst>
                                          <p:attrName>style.visibility</p:attrName>
                                        </p:attrNameLst>
                                      </p:cBhvr>
                                      <p:to>
                                        <p:strVal val="visible"/>
                                      </p:to>
                                    </p:set>
                                    <p:anim calcmode="lin" valueType="num">
                                      <p:cBhvr>
                                        <p:cTn id="7" dur="1000" fill="hold"/>
                                        <p:tgtEl>
                                          <p:spTgt spid="38809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809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8098">
                                            <p:txEl>
                                              <p:pRg st="0" end="0"/>
                                            </p:txEl>
                                          </p:spTgt>
                                        </p:tgtEl>
                                      </p:cBhvr>
                                    </p:animEffect>
                                  </p:childTnLst>
                                </p:cTn>
                              </p:par>
                            </p:childTnLst>
                          </p:cTn>
                        </p:par>
                      </p:childTnLst>
                    </p:cTn>
                  </p:par>
                  <p:par>
                    <p:cTn id="10" fill="hold">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88098">
                                            <p:txEl>
                                              <p:pRg st="1" end="1"/>
                                            </p:txEl>
                                          </p:spTgt>
                                        </p:tgtEl>
                                        <p:attrNameLst>
                                          <p:attrName>style.visibility</p:attrName>
                                        </p:attrNameLst>
                                      </p:cBhvr>
                                      <p:to>
                                        <p:strVal val="visible"/>
                                      </p:to>
                                    </p:set>
                                    <p:anim calcmode="lin" valueType="num">
                                      <p:cBhvr>
                                        <p:cTn id="14" dur="1000" fill="hold"/>
                                        <p:tgtEl>
                                          <p:spTgt spid="388098">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88098">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88098">
                                            <p:txEl>
                                              <p:pRg st="1" end="1"/>
                                            </p:txEl>
                                          </p:spTgt>
                                        </p:tgtEl>
                                      </p:cBhvr>
                                    </p:animEffect>
                                  </p:childTnLst>
                                </p:cTn>
                              </p:par>
                            </p:childTnLst>
                          </p:cTn>
                        </p:par>
                      </p:childTnLst>
                    </p:cTn>
                  </p:par>
                  <p:par>
                    <p:cTn id="17" fill="hold">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88098">
                                            <p:txEl>
                                              <p:pRg st="2" end="2"/>
                                            </p:txEl>
                                          </p:spTgt>
                                        </p:tgtEl>
                                        <p:attrNameLst>
                                          <p:attrName>style.visibility</p:attrName>
                                        </p:attrNameLst>
                                      </p:cBhvr>
                                      <p:to>
                                        <p:strVal val="visible"/>
                                      </p:to>
                                    </p:set>
                                    <p:anim calcmode="lin" valueType="num">
                                      <p:cBhvr>
                                        <p:cTn id="21" dur="1000" fill="hold"/>
                                        <p:tgtEl>
                                          <p:spTgt spid="388098">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88098">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88098">
                                            <p:txEl>
                                              <p:pRg st="2" end="2"/>
                                            </p:txEl>
                                          </p:spTgt>
                                        </p:tgtEl>
                                      </p:cBhvr>
                                    </p:animEffect>
                                  </p:childTnLst>
                                </p:cTn>
                              </p:par>
                            </p:childTnLst>
                          </p:cTn>
                        </p:par>
                      </p:childTnLst>
                    </p:cTn>
                  </p:par>
                  <p:par>
                    <p:cTn id="24" fill="hold">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88098">
                                            <p:txEl>
                                              <p:pRg st="3" end="3"/>
                                            </p:txEl>
                                          </p:spTgt>
                                        </p:tgtEl>
                                        <p:attrNameLst>
                                          <p:attrName>style.visibility</p:attrName>
                                        </p:attrNameLst>
                                      </p:cBhvr>
                                      <p:to>
                                        <p:strVal val="visible"/>
                                      </p:to>
                                    </p:set>
                                    <p:anim calcmode="lin" valueType="num">
                                      <p:cBhvr>
                                        <p:cTn id="28" dur="1000" fill="hold"/>
                                        <p:tgtEl>
                                          <p:spTgt spid="388098">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88098">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88098">
                                            <p:txEl>
                                              <p:pRg st="3" end="3"/>
                                            </p:txEl>
                                          </p:spTgt>
                                        </p:tgtEl>
                                      </p:cBhvr>
                                    </p:animEffect>
                                  </p:childTnLst>
                                </p:cTn>
                              </p:par>
                            </p:childTnLst>
                          </p:cTn>
                        </p:par>
                      </p:childTnLst>
                    </p:cTn>
                  </p:par>
                  <p:par>
                    <p:cTn id="31" fill="hold">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88098">
                                            <p:txEl>
                                              <p:pRg st="4" end="4"/>
                                            </p:txEl>
                                          </p:spTgt>
                                        </p:tgtEl>
                                        <p:attrNameLst>
                                          <p:attrName>style.visibility</p:attrName>
                                        </p:attrNameLst>
                                      </p:cBhvr>
                                      <p:to>
                                        <p:strVal val="visible"/>
                                      </p:to>
                                    </p:set>
                                    <p:anim calcmode="lin" valueType="num">
                                      <p:cBhvr>
                                        <p:cTn id="35" dur="1000" fill="hold"/>
                                        <p:tgtEl>
                                          <p:spTgt spid="388098">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88098">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88098">
                                            <p:txEl>
                                              <p:pRg st="4" end="4"/>
                                            </p:txEl>
                                          </p:spTgt>
                                        </p:tgtEl>
                                      </p:cBhvr>
                                    </p:animEffect>
                                  </p:childTnLst>
                                </p:cTn>
                              </p:par>
                            </p:childTnLst>
                          </p:cTn>
                        </p:par>
                      </p:childTnLst>
                    </p:cTn>
                  </p:par>
                  <p:par>
                    <p:cTn id="38" fill="hold">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88098">
                                            <p:txEl>
                                              <p:pRg st="5" end="5"/>
                                            </p:txEl>
                                          </p:spTgt>
                                        </p:tgtEl>
                                        <p:attrNameLst>
                                          <p:attrName>style.visibility</p:attrName>
                                        </p:attrNameLst>
                                      </p:cBhvr>
                                      <p:to>
                                        <p:strVal val="visible"/>
                                      </p:to>
                                    </p:set>
                                    <p:anim calcmode="lin" valueType="num">
                                      <p:cBhvr>
                                        <p:cTn id="42" dur="1000" fill="hold"/>
                                        <p:tgtEl>
                                          <p:spTgt spid="388098">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88098">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880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8"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6" name="Text Box 4">
            <a:extLst>
              <a:ext uri="{FF2B5EF4-FFF2-40B4-BE49-F238E27FC236}">
                <a16:creationId xmlns:a16="http://schemas.microsoft.com/office/drawing/2014/main" id="{C8F5F598-5A5E-43E2-8E01-1A03CB9810E9}"/>
              </a:ext>
            </a:extLst>
          </p:cNvPr>
          <p:cNvSpPr txBox="1">
            <a:spLocks noChangeArrowheads="1"/>
          </p:cNvSpPr>
          <p:nvPr/>
        </p:nvSpPr>
        <p:spPr bwMode="auto">
          <a:xfrm>
            <a:off x="609600" y="1170087"/>
            <a:ext cx="109728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cs typeface="Times New Roman" panose="02020603050405020304" pitchFamily="18" charset="0"/>
              </a:rPr>
              <a:t>Thayer – presents two meanings:</a:t>
            </a:r>
          </a:p>
          <a:p>
            <a:pPr lvl="1" eaLnBrk="1" hangingPunct="1">
              <a:buFont typeface="Arial Narrow" panose="020B0606020202030204" pitchFamily="34" charset="0"/>
              <a:buChar char="–"/>
            </a:pPr>
            <a:r>
              <a:rPr lang="en-US" altLang="en-US" sz="3600" dirty="0">
                <a:cs typeface="Times New Roman" panose="02020603050405020304" pitchFamily="18" charset="0"/>
              </a:rPr>
              <a:t>Broad sense, moral excellence or goodness </a:t>
            </a:r>
          </a:p>
          <a:p>
            <a:pPr lvl="1" eaLnBrk="1" hangingPunct="1">
              <a:buFont typeface="Arial Narrow" panose="020B0606020202030204" pitchFamily="34" charset="0"/>
              <a:buChar char="–"/>
            </a:pPr>
            <a:r>
              <a:rPr lang="en-US" altLang="en-US" sz="3600" dirty="0">
                <a:cs typeface="Times New Roman" panose="02020603050405020304" pitchFamily="18" charset="0"/>
              </a:rPr>
              <a:t>Limited sense – courage, valor</a:t>
            </a:r>
          </a:p>
          <a:p>
            <a:pPr eaLnBrk="1" hangingPunct="1">
              <a:buFont typeface="Wingdings" panose="05000000000000000000" pitchFamily="2" charset="2"/>
              <a:buChar char="§"/>
            </a:pPr>
            <a:r>
              <a:rPr lang="en-US" altLang="en-US" sz="3600" dirty="0">
                <a:cs typeface="Times New Roman" panose="02020603050405020304" pitchFamily="18" charset="0"/>
              </a:rPr>
              <a:t>Peter is listing seven forms of moral excellence – thus, courage</a:t>
            </a:r>
          </a:p>
          <a:p>
            <a:pPr eaLnBrk="1" hangingPunct="1">
              <a:buFont typeface="Wingdings" panose="05000000000000000000" pitchFamily="2" charset="2"/>
              <a:buChar char="§"/>
            </a:pPr>
            <a:r>
              <a:rPr lang="en-US" altLang="en-US" sz="3600" dirty="0">
                <a:cs typeface="Times New Roman" panose="02020603050405020304" pitchFamily="18" charset="0"/>
              </a:rPr>
              <a:t>McKnight – commonly used by poets to denote military courage</a:t>
            </a:r>
          </a:p>
          <a:p>
            <a:pPr eaLnBrk="1" hangingPunct="1">
              <a:buFont typeface="Wingdings" panose="05000000000000000000" pitchFamily="2" charset="2"/>
              <a:buChar char="§"/>
            </a:pPr>
            <a:r>
              <a:rPr lang="en-US" altLang="en-US" sz="3600" dirty="0">
                <a:cs typeface="Times New Roman" panose="02020603050405020304" pitchFamily="18" charset="0"/>
              </a:rPr>
              <a:t>Guy Wood – depicts courage…and determination to do right</a:t>
            </a:r>
          </a:p>
        </p:txBody>
      </p:sp>
      <p:sp>
        <p:nvSpPr>
          <p:cNvPr id="387078" name="Text Box 6">
            <a:extLst>
              <a:ext uri="{FF2B5EF4-FFF2-40B4-BE49-F238E27FC236}">
                <a16:creationId xmlns:a16="http://schemas.microsoft.com/office/drawing/2014/main" id="{258E5D2E-6320-42EB-80D5-0CDEC5177156}"/>
              </a:ext>
            </a:extLst>
          </p:cNvPr>
          <p:cNvSpPr txBox="1">
            <a:spLocks noChangeArrowheads="1"/>
          </p:cNvSpPr>
          <p:nvPr/>
        </p:nvSpPr>
        <p:spPr bwMode="auto">
          <a:xfrm>
            <a:off x="4297364" y="525959"/>
            <a:ext cx="3549113"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3300"/>
                </a:solidFill>
                <a:latin typeface="Times New Roman" panose="02020603050405020304" pitchFamily="18" charset="0"/>
                <a:cs typeface="Times New Roman" panose="02020603050405020304" pitchFamily="18" charset="0"/>
              </a:rPr>
              <a:t>Virtue Defined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87076">
                                            <p:txEl>
                                              <p:pRg st="0" end="0"/>
                                            </p:txEl>
                                          </p:spTgt>
                                        </p:tgtEl>
                                        <p:attrNameLst>
                                          <p:attrName>style.visibility</p:attrName>
                                        </p:attrNameLst>
                                      </p:cBhvr>
                                      <p:to>
                                        <p:strVal val="visible"/>
                                      </p:to>
                                    </p:set>
                                    <p:animEffect transition="in" filter="slide(fromTop)">
                                      <p:cBhvr>
                                        <p:cTn id="7" dur="500"/>
                                        <p:tgtEl>
                                          <p:spTgt spid="387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87076">
                                            <p:txEl>
                                              <p:pRg st="1" end="1"/>
                                            </p:txEl>
                                          </p:spTgt>
                                        </p:tgtEl>
                                        <p:attrNameLst>
                                          <p:attrName>style.visibility</p:attrName>
                                        </p:attrNameLst>
                                      </p:cBhvr>
                                      <p:to>
                                        <p:strVal val="visible"/>
                                      </p:to>
                                    </p:set>
                                    <p:animEffect transition="in" filter="slide(fromTop)">
                                      <p:cBhvr>
                                        <p:cTn id="12" dur="500"/>
                                        <p:tgtEl>
                                          <p:spTgt spid="3870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87076">
                                            <p:txEl>
                                              <p:pRg st="2" end="2"/>
                                            </p:txEl>
                                          </p:spTgt>
                                        </p:tgtEl>
                                        <p:attrNameLst>
                                          <p:attrName>style.visibility</p:attrName>
                                        </p:attrNameLst>
                                      </p:cBhvr>
                                      <p:to>
                                        <p:strVal val="visible"/>
                                      </p:to>
                                    </p:set>
                                    <p:animEffect transition="in" filter="slide(fromTop)">
                                      <p:cBhvr>
                                        <p:cTn id="17" dur="500"/>
                                        <p:tgtEl>
                                          <p:spTgt spid="3870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87076">
                                            <p:txEl>
                                              <p:pRg st="3" end="3"/>
                                            </p:txEl>
                                          </p:spTgt>
                                        </p:tgtEl>
                                        <p:attrNameLst>
                                          <p:attrName>style.visibility</p:attrName>
                                        </p:attrNameLst>
                                      </p:cBhvr>
                                      <p:to>
                                        <p:strVal val="visible"/>
                                      </p:to>
                                    </p:set>
                                    <p:animEffect transition="in" filter="slide(fromTop)">
                                      <p:cBhvr>
                                        <p:cTn id="22" dur="500"/>
                                        <p:tgtEl>
                                          <p:spTgt spid="38707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87076">
                                            <p:txEl>
                                              <p:pRg st="4" end="4"/>
                                            </p:txEl>
                                          </p:spTgt>
                                        </p:tgtEl>
                                        <p:attrNameLst>
                                          <p:attrName>style.visibility</p:attrName>
                                        </p:attrNameLst>
                                      </p:cBhvr>
                                      <p:to>
                                        <p:strVal val="visible"/>
                                      </p:to>
                                    </p:set>
                                    <p:animEffect transition="in" filter="slide(fromTop)">
                                      <p:cBhvr>
                                        <p:cTn id="27" dur="500"/>
                                        <p:tgtEl>
                                          <p:spTgt spid="38707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87076">
                                            <p:txEl>
                                              <p:pRg st="5" end="5"/>
                                            </p:txEl>
                                          </p:spTgt>
                                        </p:tgtEl>
                                        <p:attrNameLst>
                                          <p:attrName>style.visibility</p:attrName>
                                        </p:attrNameLst>
                                      </p:cBhvr>
                                      <p:to>
                                        <p:strVal val="visible"/>
                                      </p:to>
                                    </p:set>
                                    <p:animEffect transition="in" filter="slide(fromTop)">
                                      <p:cBhvr>
                                        <p:cTn id="32" dur="500"/>
                                        <p:tgtEl>
                                          <p:spTgt spid="3870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ext Box 2">
            <a:extLst>
              <a:ext uri="{FF2B5EF4-FFF2-40B4-BE49-F238E27FC236}">
                <a16:creationId xmlns:a16="http://schemas.microsoft.com/office/drawing/2014/main" id="{4061FAE9-589F-493B-B915-2E707B899CFB}"/>
              </a:ext>
            </a:extLst>
          </p:cNvPr>
          <p:cNvSpPr txBox="1">
            <a:spLocks noChangeArrowheads="1"/>
          </p:cNvSpPr>
          <p:nvPr/>
        </p:nvSpPr>
        <p:spPr bwMode="auto">
          <a:xfrm>
            <a:off x="609600" y="948108"/>
            <a:ext cx="11049000" cy="12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3600" dirty="0">
                <a:cs typeface="Times New Roman" panose="02020603050405020304" pitchFamily="18" charset="0"/>
              </a:rPr>
              <a:t>Thus, Peter says we must develop lion-hearted courage and bravery</a:t>
            </a:r>
          </a:p>
        </p:txBody>
      </p:sp>
      <p:sp>
        <p:nvSpPr>
          <p:cNvPr id="390148" name="Text Box 4">
            <a:extLst>
              <a:ext uri="{FF2B5EF4-FFF2-40B4-BE49-F238E27FC236}">
                <a16:creationId xmlns:a16="http://schemas.microsoft.com/office/drawing/2014/main" id="{9738A387-FFBE-43FF-8123-82BED81DF946}"/>
              </a:ext>
            </a:extLst>
          </p:cNvPr>
          <p:cNvSpPr txBox="1">
            <a:spLocks noChangeArrowheads="1"/>
          </p:cNvSpPr>
          <p:nvPr/>
        </p:nvSpPr>
        <p:spPr bwMode="auto">
          <a:xfrm>
            <a:off x="4297364" y="373559"/>
            <a:ext cx="3549113"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3300"/>
                </a:solidFill>
                <a:latin typeface="Times New Roman" panose="02020603050405020304" pitchFamily="18" charset="0"/>
                <a:cs typeface="Times New Roman" panose="02020603050405020304" pitchFamily="18" charset="0"/>
              </a:rPr>
              <a:t>Virtue Defined</a:t>
            </a:r>
          </a:p>
        </p:txBody>
      </p:sp>
      <p:grpSp>
        <p:nvGrpSpPr>
          <p:cNvPr id="390153" name="Group 9">
            <a:extLst>
              <a:ext uri="{FF2B5EF4-FFF2-40B4-BE49-F238E27FC236}">
                <a16:creationId xmlns:a16="http://schemas.microsoft.com/office/drawing/2014/main" id="{D64F3827-1A91-45CF-AE94-A9CA49B214E2}"/>
              </a:ext>
            </a:extLst>
          </p:cNvPr>
          <p:cNvGrpSpPr>
            <a:grpSpLocks/>
          </p:cNvGrpSpPr>
          <p:nvPr/>
        </p:nvGrpSpPr>
        <p:grpSpPr bwMode="auto">
          <a:xfrm>
            <a:off x="1143001" y="2070971"/>
            <a:ext cx="10365403" cy="2196229"/>
            <a:chOff x="864" y="1296"/>
            <a:chExt cx="4705" cy="937"/>
          </a:xfrm>
        </p:grpSpPr>
        <p:pic>
          <p:nvPicPr>
            <p:cNvPr id="390149" name="Picture 5" descr="MCj04104330000[1]">
              <a:extLst>
                <a:ext uri="{FF2B5EF4-FFF2-40B4-BE49-F238E27FC236}">
                  <a16:creationId xmlns:a16="http://schemas.microsoft.com/office/drawing/2014/main" id="{FCFCC210-688B-46CB-A75F-4EED61F9C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1296"/>
              <a:ext cx="960" cy="780"/>
            </a:xfrm>
            <a:prstGeom prst="rect">
              <a:avLst/>
            </a:prstGeom>
            <a:noFill/>
            <a:extLst>
              <a:ext uri="{909E8E84-426E-40DD-AFC4-6F175D3DCCD1}">
                <a14:hiddenFill xmlns:a14="http://schemas.microsoft.com/office/drawing/2010/main">
                  <a:solidFill>
                    <a:srgbClr val="FFFFFF"/>
                  </a:solidFill>
                </a14:hiddenFill>
              </a:ext>
            </a:extLst>
          </p:spPr>
        </p:pic>
        <p:sp>
          <p:nvSpPr>
            <p:cNvPr id="390151" name="Text Box 7">
              <a:extLst>
                <a:ext uri="{FF2B5EF4-FFF2-40B4-BE49-F238E27FC236}">
                  <a16:creationId xmlns:a16="http://schemas.microsoft.com/office/drawing/2014/main" id="{E0360324-DB29-4C94-88A5-73DC8544D48F}"/>
                </a:ext>
              </a:extLst>
            </p:cNvPr>
            <p:cNvSpPr txBox="1">
              <a:spLocks noChangeArrowheads="1"/>
            </p:cNvSpPr>
            <p:nvPr/>
          </p:nvSpPr>
          <p:spPr bwMode="auto">
            <a:xfrm>
              <a:off x="1873" y="1435"/>
              <a:ext cx="3696"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en-US" altLang="en-US" sz="3600" dirty="0">
                  <a:latin typeface="Times New Roman" panose="02020603050405020304" pitchFamily="18" charset="0"/>
                  <a:cs typeface="Times New Roman" panose="02020603050405020304" pitchFamily="18" charset="0"/>
                </a:rPr>
                <a:t>Like a soldier will stand his ground in the thick of battle</a:t>
              </a:r>
            </a:p>
          </p:txBody>
        </p:sp>
      </p:grpSp>
      <p:sp>
        <p:nvSpPr>
          <p:cNvPr id="390152" name="Text Box 8">
            <a:extLst>
              <a:ext uri="{FF2B5EF4-FFF2-40B4-BE49-F238E27FC236}">
                <a16:creationId xmlns:a16="http://schemas.microsoft.com/office/drawing/2014/main" id="{9998AB53-1354-441D-9EB8-48AD1395A37D}"/>
              </a:ext>
            </a:extLst>
          </p:cNvPr>
          <p:cNvSpPr txBox="1">
            <a:spLocks noChangeArrowheads="1"/>
          </p:cNvSpPr>
          <p:nvPr/>
        </p:nvSpPr>
        <p:spPr bwMode="auto">
          <a:xfrm>
            <a:off x="609600" y="3838855"/>
            <a:ext cx="11049000" cy="248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3600" dirty="0">
                <a:cs typeface="Times New Roman" panose="02020603050405020304" pitchFamily="18" charset="0"/>
              </a:rPr>
              <a:t>Two kinds of courage:</a:t>
            </a:r>
          </a:p>
          <a:p>
            <a:pPr lvl="1" eaLnBrk="1" hangingPunct="1">
              <a:lnSpc>
                <a:spcPct val="110000"/>
              </a:lnSpc>
              <a:buFont typeface="Arial Narrow" panose="020B0606020202030204" pitchFamily="34" charset="0"/>
              <a:buChar char="–"/>
            </a:pPr>
            <a:r>
              <a:rPr lang="en-US" altLang="en-US" sz="3600" dirty="0">
                <a:cs typeface="Times New Roman" panose="02020603050405020304" pitchFamily="18" charset="0"/>
              </a:rPr>
              <a:t>Military (cf. </a:t>
            </a:r>
            <a:r>
              <a:rPr lang="en-US" altLang="en-US" sz="3600" b="1" dirty="0">
                <a:cs typeface="Times New Roman" panose="02020603050405020304" pitchFamily="18" charset="0"/>
              </a:rPr>
              <a:t>Matt. 26:41</a:t>
            </a:r>
            <a:r>
              <a:rPr lang="en-US" altLang="en-US" sz="3600" dirty="0">
                <a:cs typeface="Times New Roman" panose="02020603050405020304" pitchFamily="18" charset="0"/>
              </a:rPr>
              <a:t>)</a:t>
            </a:r>
          </a:p>
          <a:p>
            <a:pPr lvl="1" eaLnBrk="1" hangingPunct="1">
              <a:lnSpc>
                <a:spcPct val="110000"/>
              </a:lnSpc>
              <a:buFont typeface="Arial Narrow" panose="020B0606020202030204" pitchFamily="34" charset="0"/>
              <a:buChar char="–"/>
            </a:pPr>
            <a:r>
              <a:rPr lang="en-US" altLang="en-US" sz="3600" dirty="0">
                <a:cs typeface="Times New Roman" panose="02020603050405020304" pitchFamily="18" charset="0"/>
              </a:rPr>
              <a:t>Moral: do that which is morally right – regardless of difficulty, opposition, or sacrifice required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90146"/>
                                        </p:tgtEl>
                                        <p:attrNameLst>
                                          <p:attrName>style.visibility</p:attrName>
                                        </p:attrNameLst>
                                      </p:cBhvr>
                                      <p:to>
                                        <p:strVal val="visible"/>
                                      </p:to>
                                    </p:set>
                                    <p:animEffect transition="in" filter="slide(fromTop)">
                                      <p:cBhvr>
                                        <p:cTn id="7" dur="500"/>
                                        <p:tgtEl>
                                          <p:spTgt spid="390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90153"/>
                                        </p:tgtEl>
                                        <p:attrNameLst>
                                          <p:attrName>style.visibility</p:attrName>
                                        </p:attrNameLst>
                                      </p:cBhvr>
                                      <p:to>
                                        <p:strVal val="visible"/>
                                      </p:to>
                                    </p:set>
                                    <p:animEffect transition="in" filter="dissolve">
                                      <p:cBhvr>
                                        <p:cTn id="12" dur="500"/>
                                        <p:tgtEl>
                                          <p:spTgt spid="3901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90152">
                                            <p:txEl>
                                              <p:pRg st="0" end="0"/>
                                            </p:txEl>
                                          </p:spTgt>
                                        </p:tgtEl>
                                        <p:attrNameLst>
                                          <p:attrName>style.visibility</p:attrName>
                                        </p:attrNameLst>
                                      </p:cBhvr>
                                      <p:to>
                                        <p:strVal val="visible"/>
                                      </p:to>
                                    </p:set>
                                    <p:animEffect transition="in" filter="slide(fromTop)">
                                      <p:cBhvr>
                                        <p:cTn id="17" dur="500"/>
                                        <p:tgtEl>
                                          <p:spTgt spid="39015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90152">
                                            <p:txEl>
                                              <p:pRg st="1" end="1"/>
                                            </p:txEl>
                                          </p:spTgt>
                                        </p:tgtEl>
                                        <p:attrNameLst>
                                          <p:attrName>style.visibility</p:attrName>
                                        </p:attrNameLst>
                                      </p:cBhvr>
                                      <p:to>
                                        <p:strVal val="visible"/>
                                      </p:to>
                                    </p:set>
                                    <p:animEffect transition="in" filter="slide(fromTop)">
                                      <p:cBhvr>
                                        <p:cTn id="22" dur="500"/>
                                        <p:tgtEl>
                                          <p:spTgt spid="39015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90152">
                                            <p:txEl>
                                              <p:pRg st="2" end="2"/>
                                            </p:txEl>
                                          </p:spTgt>
                                        </p:tgtEl>
                                        <p:attrNameLst>
                                          <p:attrName>style.visibility</p:attrName>
                                        </p:attrNameLst>
                                      </p:cBhvr>
                                      <p:to>
                                        <p:strVal val="visible"/>
                                      </p:to>
                                    </p:set>
                                    <p:animEffect transition="in" filter="slide(fromTop)">
                                      <p:cBhvr>
                                        <p:cTn id="27" dur="500"/>
                                        <p:tgtEl>
                                          <p:spTgt spid="3901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p:bldP spid="390152"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Text Box 3">
            <a:extLst>
              <a:ext uri="{FF2B5EF4-FFF2-40B4-BE49-F238E27FC236}">
                <a16:creationId xmlns:a16="http://schemas.microsoft.com/office/drawing/2014/main" id="{0A4C1522-334F-4624-ACD3-C7227ECC0265}"/>
              </a:ext>
            </a:extLst>
          </p:cNvPr>
          <p:cNvSpPr txBox="1">
            <a:spLocks noChangeArrowheads="1"/>
          </p:cNvSpPr>
          <p:nvPr/>
        </p:nvSpPr>
        <p:spPr bwMode="auto">
          <a:xfrm>
            <a:off x="4495800" y="739914"/>
            <a:ext cx="3246081"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CC3300"/>
                </a:solidFill>
                <a:latin typeface="Times New Roman" panose="02020603050405020304" pitchFamily="18" charset="0"/>
                <a:cs typeface="Times New Roman" panose="02020603050405020304" pitchFamily="18" charset="0"/>
              </a:rPr>
              <a:t>Virtue Defined</a:t>
            </a:r>
          </a:p>
        </p:txBody>
      </p:sp>
      <p:sp>
        <p:nvSpPr>
          <p:cNvPr id="386052" name="Text Box 4">
            <a:extLst>
              <a:ext uri="{FF2B5EF4-FFF2-40B4-BE49-F238E27FC236}">
                <a16:creationId xmlns:a16="http://schemas.microsoft.com/office/drawing/2014/main" id="{E257931D-5BDC-42C6-9D6B-5C5E8858ED3F}"/>
              </a:ext>
            </a:extLst>
          </p:cNvPr>
          <p:cNvSpPr txBox="1">
            <a:spLocks noChangeArrowheads="1"/>
          </p:cNvSpPr>
          <p:nvPr/>
        </p:nvSpPr>
        <p:spPr bwMode="auto">
          <a:xfrm>
            <a:off x="609600" y="1647885"/>
            <a:ext cx="10972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3600" dirty="0">
                <a:cs typeface="Times New Roman" panose="02020603050405020304" pitchFamily="18" charset="0"/>
              </a:rPr>
              <a:t>Peter was brave with a sword, but turned fearful in moral struggle, denied Lord 3 times (</a:t>
            </a:r>
            <a:r>
              <a:rPr lang="en-US" altLang="en-US" sz="3600" b="1" dirty="0">
                <a:cs typeface="Times New Roman" panose="02020603050405020304" pitchFamily="18" charset="0"/>
              </a:rPr>
              <a:t>Matt. 26:69-75</a:t>
            </a:r>
            <a:r>
              <a:rPr lang="en-US" altLang="en-US" sz="3600" dirty="0">
                <a:cs typeface="Times New Roman" panose="02020603050405020304" pitchFamily="18" charset="0"/>
              </a:rPr>
              <a:t>)</a:t>
            </a:r>
          </a:p>
          <a:p>
            <a:pPr lvl="1" eaLnBrk="1" hangingPunct="1">
              <a:buFont typeface="Arial Narrow" panose="020B0606020202030204" pitchFamily="34" charset="0"/>
              <a:buChar char="–"/>
            </a:pPr>
            <a:r>
              <a:rPr lang="en-US" altLang="en-US" sz="3600" dirty="0">
                <a:cs typeface="Times New Roman" panose="02020603050405020304" pitchFamily="18" charset="0"/>
              </a:rPr>
              <a:t>Takes more courage to fight without a sword </a:t>
            </a:r>
          </a:p>
          <a:p>
            <a:pPr eaLnBrk="1" hangingPunct="1">
              <a:buFont typeface="Wingdings" panose="05000000000000000000" pitchFamily="2" charset="2"/>
              <a:buChar char="§"/>
            </a:pPr>
            <a:r>
              <a:rPr lang="en-US" altLang="en-US" sz="3600" b="1" dirty="0">
                <a:cs typeface="Times New Roman" panose="02020603050405020304" pitchFamily="18" charset="0"/>
              </a:rPr>
              <a:t>Joshua 1:1-9 </a:t>
            </a:r>
            <a:r>
              <a:rPr lang="en-US" altLang="en-US" sz="3600" dirty="0">
                <a:cs typeface="Times New Roman" panose="02020603050405020304" pitchFamily="18" charset="0"/>
              </a:rPr>
              <a:t>– exhorts to have courage that is beyond military courage</a:t>
            </a:r>
          </a:p>
          <a:p>
            <a:pPr lvl="1" eaLnBrk="1" hangingPunct="1">
              <a:buFont typeface="Arial Narrow" panose="020B0606020202030204" pitchFamily="34" charset="0"/>
              <a:buChar char="–"/>
            </a:pPr>
            <a:r>
              <a:rPr lang="en-US" altLang="en-US" sz="3600" dirty="0">
                <a:cs typeface="Times New Roman" panose="02020603050405020304" pitchFamily="18" charset="0"/>
              </a:rPr>
              <a:t>Faithful to God and His word, each and every 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86052">
                                            <p:txEl>
                                              <p:pRg st="0" end="0"/>
                                            </p:txEl>
                                          </p:spTgt>
                                        </p:tgtEl>
                                        <p:attrNameLst>
                                          <p:attrName>style.visibility</p:attrName>
                                        </p:attrNameLst>
                                      </p:cBhvr>
                                      <p:to>
                                        <p:strVal val="visible"/>
                                      </p:to>
                                    </p:set>
                                    <p:animEffect transition="in" filter="slide(fromTop)">
                                      <p:cBhvr>
                                        <p:cTn id="7" dur="500"/>
                                        <p:tgtEl>
                                          <p:spTgt spid="3860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86052">
                                            <p:txEl>
                                              <p:pRg st="1" end="1"/>
                                            </p:txEl>
                                          </p:spTgt>
                                        </p:tgtEl>
                                        <p:attrNameLst>
                                          <p:attrName>style.visibility</p:attrName>
                                        </p:attrNameLst>
                                      </p:cBhvr>
                                      <p:to>
                                        <p:strVal val="visible"/>
                                      </p:to>
                                    </p:set>
                                    <p:animEffect transition="in" filter="slide(fromTop)">
                                      <p:cBhvr>
                                        <p:cTn id="12" dur="500"/>
                                        <p:tgtEl>
                                          <p:spTgt spid="3860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86052">
                                            <p:txEl>
                                              <p:pRg st="2" end="2"/>
                                            </p:txEl>
                                          </p:spTgt>
                                        </p:tgtEl>
                                        <p:attrNameLst>
                                          <p:attrName>style.visibility</p:attrName>
                                        </p:attrNameLst>
                                      </p:cBhvr>
                                      <p:to>
                                        <p:strVal val="visible"/>
                                      </p:to>
                                    </p:set>
                                    <p:animEffect transition="in" filter="slide(fromTop)">
                                      <p:cBhvr>
                                        <p:cTn id="17" dur="500"/>
                                        <p:tgtEl>
                                          <p:spTgt spid="38605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86052">
                                            <p:txEl>
                                              <p:pRg st="3" end="3"/>
                                            </p:txEl>
                                          </p:spTgt>
                                        </p:tgtEl>
                                        <p:attrNameLst>
                                          <p:attrName>style.visibility</p:attrName>
                                        </p:attrNameLst>
                                      </p:cBhvr>
                                      <p:to>
                                        <p:strVal val="visible"/>
                                      </p:to>
                                    </p:set>
                                    <p:animEffect transition="in" filter="slide(fromTop)">
                                      <p:cBhvr>
                                        <p:cTn id="22" dur="500"/>
                                        <p:tgtEl>
                                          <p:spTgt spid="3860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7" name="Text Box 3">
            <a:extLst>
              <a:ext uri="{FF2B5EF4-FFF2-40B4-BE49-F238E27FC236}">
                <a16:creationId xmlns:a16="http://schemas.microsoft.com/office/drawing/2014/main" id="{92832FFE-C054-4FAE-8F39-2648FC53AA80}"/>
              </a:ext>
            </a:extLst>
          </p:cNvPr>
          <p:cNvSpPr txBox="1">
            <a:spLocks noChangeArrowheads="1"/>
          </p:cNvSpPr>
          <p:nvPr/>
        </p:nvSpPr>
        <p:spPr bwMode="auto">
          <a:xfrm>
            <a:off x="4249738" y="69851"/>
            <a:ext cx="3504229"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u="sng" dirty="0">
                <a:solidFill>
                  <a:srgbClr val="0000CC"/>
                </a:solidFill>
                <a:latin typeface="Times New Roman" panose="02020603050405020304" pitchFamily="18" charset="0"/>
                <a:cs typeface="Times New Roman" panose="02020603050405020304" pitchFamily="18" charset="0"/>
              </a:rPr>
              <a:t>Virtue</a:t>
            </a:r>
            <a:r>
              <a:rPr lang="en-US" altLang="en-US" sz="4400" dirty="0">
                <a:solidFill>
                  <a:srgbClr val="0000CC"/>
                </a:solidFill>
                <a:latin typeface="Times New Roman" panose="02020603050405020304" pitchFamily="18" charset="0"/>
                <a:cs typeface="Times New Roman" panose="02020603050405020304" pitchFamily="18" charset="0"/>
              </a:rPr>
              <a:t> </a:t>
            </a:r>
            <a:r>
              <a:rPr lang="en-US" altLang="en-US" sz="4400" u="sng" dirty="0">
                <a:solidFill>
                  <a:srgbClr val="0000CC"/>
                </a:solidFill>
                <a:latin typeface="Times New Roman" panose="02020603050405020304" pitchFamily="18" charset="0"/>
                <a:cs typeface="Times New Roman" panose="02020603050405020304" pitchFamily="18" charset="0"/>
              </a:rPr>
              <a:t>of</a:t>
            </a:r>
            <a:r>
              <a:rPr lang="en-US" altLang="en-US" sz="4400" dirty="0">
                <a:solidFill>
                  <a:srgbClr val="0000CC"/>
                </a:solidFill>
                <a:latin typeface="Times New Roman" panose="02020603050405020304" pitchFamily="18" charset="0"/>
                <a:cs typeface="Times New Roman" panose="02020603050405020304" pitchFamily="18" charset="0"/>
              </a:rPr>
              <a:t> </a:t>
            </a:r>
            <a:r>
              <a:rPr lang="en-US" altLang="en-US" sz="4400" u="sng" dirty="0">
                <a:solidFill>
                  <a:srgbClr val="0000CC"/>
                </a:solidFill>
                <a:latin typeface="Times New Roman" panose="02020603050405020304" pitchFamily="18" charset="0"/>
                <a:cs typeface="Times New Roman" panose="02020603050405020304" pitchFamily="18" charset="0"/>
              </a:rPr>
              <a:t>Faith</a:t>
            </a:r>
          </a:p>
        </p:txBody>
      </p:sp>
      <p:sp>
        <p:nvSpPr>
          <p:cNvPr id="385028" name="Text Box 4">
            <a:extLst>
              <a:ext uri="{FF2B5EF4-FFF2-40B4-BE49-F238E27FC236}">
                <a16:creationId xmlns:a16="http://schemas.microsoft.com/office/drawing/2014/main" id="{876F4560-97CD-4644-99B9-DFD2F77AB4C5}"/>
              </a:ext>
            </a:extLst>
          </p:cNvPr>
          <p:cNvSpPr txBox="1">
            <a:spLocks noChangeArrowheads="1"/>
          </p:cNvSpPr>
          <p:nvPr/>
        </p:nvSpPr>
        <p:spPr bwMode="auto">
          <a:xfrm>
            <a:off x="609600" y="1453747"/>
            <a:ext cx="10972800" cy="316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dirty="0">
                <a:latin typeface="Arial Narrow" panose="020B0606020202030204" pitchFamily="34" charset="0"/>
              </a:rPr>
              <a:t> </a:t>
            </a:r>
            <a:r>
              <a:rPr lang="en-US" altLang="en-US" sz="3600" dirty="0">
                <a:cs typeface="Times New Roman" panose="02020603050405020304" pitchFamily="18" charset="0"/>
              </a:rPr>
              <a:t>“Add to your faith virtue”</a:t>
            </a:r>
          </a:p>
          <a:p>
            <a:pPr lvl="1" eaLnBrk="1" hangingPunct="1">
              <a:lnSpc>
                <a:spcPct val="110000"/>
              </a:lnSpc>
              <a:buFont typeface="Arial Narrow" panose="020B0606020202030204" pitchFamily="34" charset="0"/>
              <a:buChar char="–"/>
            </a:pPr>
            <a:r>
              <a:rPr lang="en-US" altLang="en-US" sz="3600" dirty="0">
                <a:cs typeface="Times New Roman" panose="02020603050405020304" pitchFamily="18" charset="0"/>
              </a:rPr>
              <a:t>Faith insufficient without courage</a:t>
            </a:r>
          </a:p>
          <a:p>
            <a:pPr lvl="2" eaLnBrk="1" hangingPunct="1">
              <a:lnSpc>
                <a:spcPct val="110000"/>
              </a:lnSpc>
              <a:buFontTx/>
              <a:buChar char="•"/>
            </a:pPr>
            <a:r>
              <a:rPr lang="en-US" altLang="en-US" sz="3600" dirty="0">
                <a:cs typeface="Times New Roman" panose="02020603050405020304" pitchFamily="18" charset="0"/>
              </a:rPr>
              <a:t>E.g., rich young man (</a:t>
            </a:r>
            <a:r>
              <a:rPr lang="en-US" altLang="en-US" sz="3600" b="1" dirty="0">
                <a:cs typeface="Times New Roman" panose="02020603050405020304" pitchFamily="18" charset="0"/>
              </a:rPr>
              <a:t>Matt. 19:16-22</a:t>
            </a:r>
            <a:r>
              <a:rPr lang="en-US" altLang="en-US" sz="3600" dirty="0">
                <a:cs typeface="Times New Roman" panose="02020603050405020304" pitchFamily="18" charset="0"/>
              </a:rPr>
              <a:t>)</a:t>
            </a:r>
          </a:p>
          <a:p>
            <a:pPr lvl="2" eaLnBrk="1" hangingPunct="1">
              <a:lnSpc>
                <a:spcPct val="110000"/>
              </a:lnSpc>
              <a:buFontTx/>
              <a:buChar char="•"/>
            </a:pPr>
            <a:r>
              <a:rPr lang="en-US" altLang="en-US" sz="3600" dirty="0">
                <a:cs typeface="Times New Roman" panose="02020603050405020304" pitchFamily="18" charset="0"/>
              </a:rPr>
              <a:t>E.g., believing rulers (</a:t>
            </a:r>
            <a:r>
              <a:rPr lang="en-US" altLang="en-US" sz="3600" b="1" dirty="0">
                <a:cs typeface="Times New Roman" panose="02020603050405020304" pitchFamily="18" charset="0"/>
              </a:rPr>
              <a:t>John 12:42-43</a:t>
            </a:r>
            <a:r>
              <a:rPr lang="en-US" altLang="en-US" sz="3600" dirty="0">
                <a:cs typeface="Times New Roman" panose="02020603050405020304" pitchFamily="18" charset="0"/>
              </a:rPr>
              <a:t>)</a:t>
            </a:r>
          </a:p>
          <a:p>
            <a:pPr lvl="2" eaLnBrk="1" hangingPunct="1">
              <a:lnSpc>
                <a:spcPct val="110000"/>
              </a:lnSpc>
              <a:buFontTx/>
              <a:buChar char="•"/>
            </a:pPr>
            <a:r>
              <a:rPr lang="en-US" altLang="en-US" sz="3600" dirty="0">
                <a:cs typeface="Times New Roman" panose="02020603050405020304" pitchFamily="18" charset="0"/>
              </a:rPr>
              <a:t>E.g., Peter (</a:t>
            </a:r>
            <a:r>
              <a:rPr lang="en-US" altLang="en-US" sz="3600" b="1" dirty="0">
                <a:cs typeface="Times New Roman" panose="02020603050405020304" pitchFamily="18" charset="0"/>
              </a:rPr>
              <a:t>Gal. 2:11-13</a:t>
            </a:r>
            <a:r>
              <a:rPr lang="en-US" altLang="en-US" sz="36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85028">
                                            <p:txEl>
                                              <p:pRg st="0" end="0"/>
                                            </p:txEl>
                                          </p:spTgt>
                                        </p:tgtEl>
                                        <p:attrNameLst>
                                          <p:attrName>style.visibility</p:attrName>
                                        </p:attrNameLst>
                                      </p:cBhvr>
                                      <p:to>
                                        <p:strVal val="visible"/>
                                      </p:to>
                                    </p:set>
                                    <p:animEffect transition="in" filter="slide(fromRight)">
                                      <p:cBhvr>
                                        <p:cTn id="7" dur="500"/>
                                        <p:tgtEl>
                                          <p:spTgt spid="385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385028">
                                            <p:txEl>
                                              <p:pRg st="1" end="1"/>
                                            </p:txEl>
                                          </p:spTgt>
                                        </p:tgtEl>
                                        <p:attrNameLst>
                                          <p:attrName>style.visibility</p:attrName>
                                        </p:attrNameLst>
                                      </p:cBhvr>
                                      <p:to>
                                        <p:strVal val="visible"/>
                                      </p:to>
                                    </p:set>
                                    <p:animEffect transition="in" filter="slide(fromRight)">
                                      <p:cBhvr>
                                        <p:cTn id="12" dur="500"/>
                                        <p:tgtEl>
                                          <p:spTgt spid="385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385028">
                                            <p:txEl>
                                              <p:pRg st="2" end="2"/>
                                            </p:txEl>
                                          </p:spTgt>
                                        </p:tgtEl>
                                        <p:attrNameLst>
                                          <p:attrName>style.visibility</p:attrName>
                                        </p:attrNameLst>
                                      </p:cBhvr>
                                      <p:to>
                                        <p:strVal val="visible"/>
                                      </p:to>
                                    </p:set>
                                    <p:animEffect transition="in" filter="slide(fromRight)">
                                      <p:cBhvr>
                                        <p:cTn id="17" dur="500"/>
                                        <p:tgtEl>
                                          <p:spTgt spid="3850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385028">
                                            <p:txEl>
                                              <p:pRg st="3" end="3"/>
                                            </p:txEl>
                                          </p:spTgt>
                                        </p:tgtEl>
                                        <p:attrNameLst>
                                          <p:attrName>style.visibility</p:attrName>
                                        </p:attrNameLst>
                                      </p:cBhvr>
                                      <p:to>
                                        <p:strVal val="visible"/>
                                      </p:to>
                                    </p:set>
                                    <p:animEffect transition="in" filter="slide(fromRight)">
                                      <p:cBhvr>
                                        <p:cTn id="22" dur="500"/>
                                        <p:tgtEl>
                                          <p:spTgt spid="3850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385028">
                                            <p:txEl>
                                              <p:pRg st="4" end="4"/>
                                            </p:txEl>
                                          </p:spTgt>
                                        </p:tgtEl>
                                        <p:attrNameLst>
                                          <p:attrName>style.visibility</p:attrName>
                                        </p:attrNameLst>
                                      </p:cBhvr>
                                      <p:to>
                                        <p:strVal val="visible"/>
                                      </p:to>
                                    </p:set>
                                    <p:animEffect transition="in" filter="slide(fromRight)">
                                      <p:cBhvr>
                                        <p:cTn id="27" dur="500"/>
                                        <p:tgtEl>
                                          <p:spTgt spid="385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8" grpId="0" build="p" bldLvl="3"/>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7431</TotalTime>
  <Words>3924</Words>
  <Application>Microsoft Office PowerPoint</Application>
  <PresentationFormat>Widescreen</PresentationFormat>
  <Paragraphs>289</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Arial Narrow</vt:lpstr>
      <vt:lpstr>Calibri</vt:lpstr>
      <vt:lpstr>Calibri Light</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165</cp:revision>
  <dcterms:created xsi:type="dcterms:W3CDTF">1601-01-01T00:00:00Z</dcterms:created>
  <dcterms:modified xsi:type="dcterms:W3CDTF">2018-04-29T01:01:51Z</dcterms:modified>
</cp:coreProperties>
</file>