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56" r:id="rId4"/>
    <p:sldId id="257" r:id="rId5"/>
    <p:sldId id="258" r:id="rId6"/>
    <p:sldId id="259"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62815" autoAdjust="0"/>
  </p:normalViewPr>
  <p:slideViewPr>
    <p:cSldViewPr snapToGrid="0">
      <p:cViewPr varScale="1">
        <p:scale>
          <a:sx n="47" d="100"/>
          <a:sy n="47" d="100"/>
        </p:scale>
        <p:origin x="17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29D73-D836-40CD-8773-BB500213DA0F}" type="datetimeFigureOut">
              <a:rPr lang="en-US" smtClean="0"/>
              <a:t>4/13/2019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F67EC-8CA8-4003-845A-9F129FF9B77B}" type="slidenum">
              <a:rPr lang="en-US" smtClean="0"/>
              <a:t>‹#›</a:t>
            </a:fld>
            <a:endParaRPr lang="en-US"/>
          </a:p>
        </p:txBody>
      </p:sp>
    </p:spTree>
    <p:extLst>
      <p:ext uri="{BB962C8B-B14F-4D97-AF65-F5344CB8AC3E}">
        <p14:creationId xmlns:p14="http://schemas.microsoft.com/office/powerpoint/2010/main" val="346075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2</a:t>
            </a:fld>
            <a:endParaRPr lang="en-US"/>
          </a:p>
        </p:txBody>
      </p:sp>
    </p:spTree>
    <p:extLst>
      <p:ext uri="{BB962C8B-B14F-4D97-AF65-F5344CB8AC3E}">
        <p14:creationId xmlns:p14="http://schemas.microsoft.com/office/powerpoint/2010/main" val="303308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 New Roman" panose="02020603050405020304" pitchFamily="18" charset="0"/>
                <a:cs typeface="Times New Roman" panose="02020603050405020304" pitchFamily="18" charset="0"/>
              </a:rPr>
              <a:t>  A. The nineteenth-century American preacher Henry Ward Beecher treated his enemies as kindly as he treated his friend.</a:t>
            </a:r>
          </a:p>
          <a:p>
            <a:r>
              <a:rPr lang="en-US" dirty="0">
                <a:latin typeface="Times New Roman" panose="02020603050405020304" pitchFamily="18" charset="0"/>
                <a:cs typeface="Times New Roman" panose="02020603050405020304" pitchFamily="18" charset="0"/>
              </a:rPr>
              <a:t>        1. It is cited that an enemy of his in Brooklyn New York, was won over because Beecher was miserable until he had done his enemy a good deed.</a:t>
            </a:r>
          </a:p>
          <a:p>
            <a:r>
              <a:rPr lang="en-US" dirty="0">
                <a:latin typeface="Times New Roman" panose="02020603050405020304" pitchFamily="18" charset="0"/>
                <a:cs typeface="Times New Roman" panose="02020603050405020304" pitchFamily="18" charset="0"/>
              </a:rPr>
              <a:t>        2. Afterward it was quoted, “If you want a favor from Beecher, kick him?”</a:t>
            </a:r>
          </a:p>
          <a:p>
            <a:r>
              <a:rPr lang="en-US" dirty="0">
                <a:latin typeface="Times New Roman" panose="02020603050405020304" pitchFamily="18" charset="0"/>
                <a:cs typeface="Times New Roman" panose="02020603050405020304" pitchFamily="18" charset="0"/>
              </a:rPr>
              <a:t>        3. You may have read Mr. Beecher’s life story and found that he was not shown as being this honorable, but he did have a forgiving heart.</a:t>
            </a:r>
          </a:p>
          <a:p>
            <a:r>
              <a:rPr lang="en-US" dirty="0">
                <a:latin typeface="Times New Roman" panose="02020603050405020304" pitchFamily="18" charset="0"/>
                <a:cs typeface="Times New Roman" panose="02020603050405020304" pitchFamily="18" charset="0"/>
              </a:rPr>
              <a:t>    B. Is this not the spirit that motivated the Lord?</a:t>
            </a:r>
          </a:p>
          <a:p>
            <a:r>
              <a:rPr lang="en-US" dirty="0">
                <a:latin typeface="Times New Roman" panose="02020603050405020304" pitchFamily="18" charset="0"/>
                <a:cs typeface="Times New Roman" panose="02020603050405020304" pitchFamily="18" charset="0"/>
              </a:rPr>
              <a:t>&gt;&gt;&gt;&gt;&gt;&gt;&gt;&gt;&gt;&gt;&gt;&gt;&gt;&gt;&gt;&gt;</a:t>
            </a:r>
          </a:p>
          <a:p>
            <a:r>
              <a:rPr lang="en-US" dirty="0">
                <a:latin typeface="Times New Roman" panose="02020603050405020304" pitchFamily="18" charset="0"/>
                <a:cs typeface="Times New Roman" panose="02020603050405020304" pitchFamily="18" charset="0"/>
              </a:rPr>
              <a:t>        1. When the Master was abused, He saw “the wrong” as a sign of some deep need in that person’s life.</a:t>
            </a:r>
          </a:p>
          <a:p>
            <a:r>
              <a:rPr lang="en-US" dirty="0">
                <a:latin typeface="Times New Roman" panose="02020603050405020304" pitchFamily="18" charset="0"/>
                <a:cs typeface="Times New Roman" panose="02020603050405020304" pitchFamily="18" charset="0"/>
              </a:rPr>
              <a:t>        2. His attention was focus on His enemy’s welfare rather then on His own hurt.</a:t>
            </a:r>
          </a:p>
          <a:p>
            <a:r>
              <a:rPr lang="en-US" dirty="0">
                <a:latin typeface="Times New Roman" panose="02020603050405020304" pitchFamily="18" charset="0"/>
                <a:cs typeface="Times New Roman" panose="02020603050405020304" pitchFamily="18" charset="0"/>
              </a:rPr>
              <a:t>&gt;&gt;&gt;&gt;&gt;&gt;&gt;&gt;&gt;&gt;&gt;&gt;&gt;&gt;&gt;&gt;</a:t>
            </a:r>
          </a:p>
          <a:p>
            <a:r>
              <a:rPr lang="en-US" dirty="0">
                <a:latin typeface="Times New Roman" panose="02020603050405020304" pitchFamily="18" charset="0"/>
                <a:cs typeface="Times New Roman" panose="02020603050405020304" pitchFamily="18" charset="0"/>
              </a:rPr>
              <a:t>        3. His cry from the cross was, </a:t>
            </a:r>
            <a:r>
              <a:rPr lang="en-US" i="1" dirty="0">
                <a:latin typeface="Times New Roman" panose="02020603050405020304" pitchFamily="18" charset="0"/>
                <a:cs typeface="Times New Roman" panose="02020603050405020304" pitchFamily="18" charset="0"/>
              </a:rPr>
              <a:t>“Father forgive them: for they know Not what they do…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Luke 23:34</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4. His attitude is certainly a mark of godliness, and we should try to cultivate it and emulate it in our own lives.</a:t>
            </a:r>
          </a:p>
          <a:p>
            <a:r>
              <a:rPr lang="en-US" dirty="0">
                <a:latin typeface="Times New Roman" panose="02020603050405020304" pitchFamily="18" charset="0"/>
                <a:cs typeface="Times New Roman" panose="02020603050405020304" pitchFamily="18" charset="0"/>
              </a:rPr>
              <a:t>&gt;&gt;&gt;&gt;&gt;&gt;&gt;&gt;&gt;&gt;&gt;&gt;&gt;&gt;&gt;&gt;</a:t>
            </a:r>
          </a:p>
          <a:p>
            <a:r>
              <a:rPr lang="en-US" dirty="0">
                <a:latin typeface="Times New Roman" panose="02020603050405020304" pitchFamily="18" charset="0"/>
                <a:cs typeface="Times New Roman" panose="02020603050405020304" pitchFamily="18" charset="0"/>
              </a:rPr>
              <a:t>    C. In </a:t>
            </a:r>
            <a:r>
              <a:rPr lang="en-US" b="1" dirty="0">
                <a:latin typeface="Times New Roman" panose="02020603050405020304" pitchFamily="18" charset="0"/>
                <a:cs typeface="Times New Roman" panose="02020603050405020304" pitchFamily="18" charset="0"/>
              </a:rPr>
              <a:t>Hebrews 13:7 </a:t>
            </a:r>
            <a:r>
              <a:rPr lang="en-US" dirty="0">
                <a:latin typeface="Times New Roman" panose="02020603050405020304" pitchFamily="18" charset="0"/>
                <a:cs typeface="Times New Roman" panose="02020603050405020304" pitchFamily="18" charset="0"/>
              </a:rPr>
              <a:t>we read,</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Remember those who rule over you, who have spoken the word of God to you, whose faith follow, considering the outcome of their conduct.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Hebrews 13:7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Different commentaries tell us that this verse is referring to deceased pastors and teachers not to those that are living at this time.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Some had died as martyrs for the cause of Christ.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We know of the stoning of Stephen and the beheading of James, the son of Zebedee.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Acts 12:2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4. It is possible that “James the Less” was killed before the writing of the book of Hebrews.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5. History tells us that the writer of the book of James was pushed from the roof of the temple, by some of the fanatical Jews.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6. Many others have suffered a similar fate, while still others ay have died from natural causes.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D. The Writer charged the Hebrew brethren to remember their departed Christian teachers, and the spiritual supervision they had given them.</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Their advice and training may have planted truths in human hearts that remained unaffected by time and change-that encouraged them to keep on walking in the light, even in the face of imprisonment or death.</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How faithful-would our religious leaders of today be-if confronted with the same set of circumstances?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How faithful would we be as their flock?</a:t>
            </a:r>
          </a:p>
          <a:p>
            <a:pPr rtl="0"/>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endParaRPr lang="en-US" sz="1200" b="0" i="0" u="none" strike="noStrike" kern="1200" baseline="0" dirty="0">
              <a:solidFill>
                <a:schemeClr val="tx1"/>
              </a:solidFill>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11</a:t>
            </a:fld>
            <a:endParaRPr lang="en-US"/>
          </a:p>
        </p:txBody>
      </p:sp>
    </p:spTree>
    <p:extLst>
      <p:ext uri="{BB962C8B-B14F-4D97-AF65-F5344CB8AC3E}">
        <p14:creationId xmlns:p14="http://schemas.microsoft.com/office/powerpoint/2010/main" val="183612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In remembering, the Christians were reminded of the brevity of time.</a:t>
            </a:r>
          </a:p>
          <a:p>
            <a:r>
              <a:rPr lang="en-US" dirty="0"/>
              <a:t>&gt;&gt;&gt;&gt;&gt;&gt;&gt;&gt;&gt;&gt;&gt;&gt;&gt;&gt;&gt;&gt;&gt;&gt;</a:t>
            </a:r>
          </a:p>
          <a:p>
            <a:pPr rtl="0"/>
            <a:r>
              <a:rPr lang="en-US" sz="1200" b="0" i="1" u="none" strike="noStrike" kern="1200" baseline="0" dirty="0">
                <a:solidFill>
                  <a:schemeClr val="tx1"/>
                </a:solidFill>
                <a:latin typeface="+mn-lt"/>
                <a:ea typeface="+mn-ea"/>
                <a:cs typeface="+mn-cs"/>
              </a:rPr>
              <a:t>redeeming the time, because the days are evil.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5:16</a:t>
            </a:r>
            <a:r>
              <a:rPr lang="en-US" sz="1200" b="0" i="0" u="none" strike="noStrike" kern="1200" baseline="0" dirty="0">
                <a:solidFill>
                  <a:schemeClr val="tx1"/>
                </a:solidFill>
                <a:latin typeface="+mn-lt"/>
                <a:ea typeface="+mn-ea"/>
                <a:cs typeface="+mn-cs"/>
              </a:rPr>
              <a:t>)</a:t>
            </a:r>
            <a:endParaRPr lang="en-US" dirty="0"/>
          </a:p>
          <a:p>
            <a:r>
              <a:rPr lang="en-US" dirty="0"/>
              <a:t>        1. They remembered that these faithful men were </a:t>
            </a:r>
            <a:r>
              <a:rPr lang="en-US" b="1" dirty="0"/>
              <a:t>diligent</a:t>
            </a:r>
            <a:r>
              <a:rPr lang="en-US" dirty="0"/>
              <a:t> in ruling the Lord’s church </a:t>
            </a:r>
            <a:r>
              <a:rPr lang="en-US" b="1" dirty="0"/>
              <a:t>wisely</a:t>
            </a:r>
            <a:r>
              <a:rPr lang="en-US" dirty="0"/>
              <a:t> while they had time.</a:t>
            </a:r>
          </a:p>
          <a:p>
            <a:r>
              <a:rPr lang="en-US" dirty="0"/>
              <a:t>        2. They were careful to number their days, knowing that each one could be their last.</a:t>
            </a:r>
          </a:p>
          <a:p>
            <a:r>
              <a:rPr lang="en-US" dirty="0"/>
              <a:t>        3. They remembered that the primary </a:t>
            </a:r>
            <a:r>
              <a:rPr lang="en-US" b="1" dirty="0"/>
              <a:t>purpose</a:t>
            </a:r>
            <a:r>
              <a:rPr lang="en-US" dirty="0"/>
              <a:t> of these saints was to </a:t>
            </a:r>
            <a:r>
              <a:rPr lang="en-US" b="1" dirty="0"/>
              <a:t>preach the gospel</a:t>
            </a:r>
            <a:r>
              <a:rPr lang="en-US" dirty="0"/>
              <a:t>.</a:t>
            </a:r>
          </a:p>
          <a:p>
            <a:r>
              <a:rPr lang="en-US" dirty="0"/>
              <a:t>        4. What greater memory could one have of another than to remember, </a:t>
            </a:r>
            <a:r>
              <a:rPr lang="en-US" i="1" dirty="0"/>
              <a:t>“I am a Christian because of their teaching of the Scriptures and the consistent Christian life I witnessed during their lifetime”.</a:t>
            </a:r>
          </a:p>
          <a:p>
            <a:r>
              <a:rPr lang="en-US" dirty="0"/>
              <a:t>        5. The lives of the faithful departed teaches could  summed up by </a:t>
            </a:r>
            <a:r>
              <a:rPr lang="en-US" b="1" dirty="0"/>
              <a:t>Revelation 2:10</a:t>
            </a:r>
            <a:r>
              <a:rPr lang="en-US" dirty="0"/>
              <a:t>, </a:t>
            </a:r>
            <a:r>
              <a:rPr lang="en-US" i="1" dirty="0"/>
              <a:t>“. . . Be thou faithful unto death and I will give thee a crown of life”.</a:t>
            </a:r>
          </a:p>
          <a:p>
            <a:r>
              <a:rPr lang="en-US" dirty="0"/>
              <a:t>    B. As honorable and as faithful as these shepherds were, contrast their life and works with that of the Lord!</a:t>
            </a:r>
          </a:p>
          <a:p>
            <a:r>
              <a:rPr lang="en-US" dirty="0"/>
              <a:t>        1. In a few short years their lives were over.</a:t>
            </a:r>
          </a:p>
          <a:p>
            <a:r>
              <a:rPr lang="en-US" dirty="0"/>
              <a:t>        2. Their loyalty to truth was only a memory, but our Lord is eternal.</a:t>
            </a:r>
          </a:p>
          <a:p>
            <a:r>
              <a:rPr lang="en-US" dirty="0"/>
              <a:t>        3. He will do for us that which He did for those who were loyal to Him, for he abides faithful and cannot deny Himself (</a:t>
            </a:r>
            <a:r>
              <a:rPr lang="en-US" b="1" dirty="0"/>
              <a:t>2 Tim 2:13</a:t>
            </a:r>
            <a:r>
              <a:rPr lang="en-US" dirty="0"/>
              <a:t>)</a:t>
            </a:r>
          </a:p>
          <a:p>
            <a:pPr rtl="0"/>
            <a:r>
              <a:rPr lang="en-US" sz="1200" b="0" i="1" u="none" strike="noStrike" kern="1200" baseline="0" dirty="0">
                <a:solidFill>
                  <a:schemeClr val="tx1"/>
                </a:solidFill>
                <a:latin typeface="+mn-lt"/>
                <a:ea typeface="+mn-ea"/>
                <a:cs typeface="+mn-cs"/>
              </a:rPr>
              <a:t>If we are </a:t>
            </a:r>
            <a:r>
              <a:rPr lang="en-US" sz="1200" b="1" i="1" u="none" strike="noStrike" kern="1200" baseline="0" dirty="0">
                <a:solidFill>
                  <a:schemeClr val="tx1"/>
                </a:solidFill>
                <a:latin typeface="+mn-lt"/>
                <a:ea typeface="+mn-ea"/>
                <a:cs typeface="+mn-cs"/>
              </a:rPr>
              <a:t>faithless</a:t>
            </a:r>
            <a:r>
              <a:rPr lang="en-US" sz="1200" b="0" i="1" u="none" strike="noStrike" kern="1200" baseline="0" dirty="0">
                <a:solidFill>
                  <a:schemeClr val="tx1"/>
                </a:solidFill>
                <a:latin typeface="+mn-lt"/>
                <a:ea typeface="+mn-ea"/>
                <a:cs typeface="+mn-cs"/>
              </a:rPr>
              <a:t>, He remains </a:t>
            </a:r>
            <a:r>
              <a:rPr lang="en-US" sz="1200" b="1" i="1" u="none" strike="noStrike" kern="1200" baseline="0" dirty="0">
                <a:solidFill>
                  <a:schemeClr val="tx1"/>
                </a:solidFill>
                <a:latin typeface="+mn-lt"/>
                <a:ea typeface="+mn-ea"/>
                <a:cs typeface="+mn-cs"/>
              </a:rPr>
              <a:t>faithful</a:t>
            </a:r>
            <a:r>
              <a:rPr lang="en-US" sz="1200" b="0" i="1" u="none" strike="noStrike" kern="1200" baseline="0" dirty="0">
                <a:solidFill>
                  <a:schemeClr val="tx1"/>
                </a:solidFill>
                <a:latin typeface="+mn-lt"/>
                <a:ea typeface="+mn-ea"/>
                <a:cs typeface="+mn-cs"/>
              </a:rPr>
              <a:t>; He cannot deny Himself.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a:t>
            </a:r>
            <a:endParaRPr lang="en-US" dirty="0"/>
          </a:p>
          <a:p>
            <a:r>
              <a:rPr lang="en-US" dirty="0"/>
              <a:t>    C. Now contrast mortal man with deity!</a:t>
            </a:r>
          </a:p>
          <a:p>
            <a:r>
              <a:rPr lang="en-US" dirty="0"/>
              <a:t>        1. Man dies, but not Christ; He changes not.</a:t>
            </a:r>
          </a:p>
          <a:p>
            <a:r>
              <a:rPr lang="en-US" dirty="0"/>
              <a:t>        2. The earthly shepherds are taken away, but the Chief Shepherd abides forever. </a:t>
            </a:r>
          </a:p>
          <a:p>
            <a:r>
              <a:rPr lang="en-US" dirty="0"/>
              <a:t>&gt;&gt;&gt;&gt;&gt;&gt;&gt;&gt;&gt;&gt;&gt;&gt;&gt;&gt;&gt;&gt;</a:t>
            </a:r>
          </a:p>
          <a:p>
            <a:r>
              <a:rPr lang="en-US" dirty="0"/>
              <a:t>        3. The Pulpit Commentary makes an interesting observation about “yesterday, today, and forever”. </a:t>
            </a:r>
          </a:p>
          <a:p>
            <a:r>
              <a:rPr lang="en-US" dirty="0"/>
              <a:t>&gt;&gt;&gt;&gt;&gt;&gt;&gt;&gt;&gt;&gt;&gt;&gt;&gt;&gt;&gt;</a:t>
            </a:r>
          </a:p>
          <a:p>
            <a:r>
              <a:rPr lang="en-US" dirty="0"/>
              <a:t>            a. The commentary states, “During the yesterday” of the Jewish dispensation, He made His sheep to “</a:t>
            </a:r>
            <a:r>
              <a:rPr lang="en-US" i="1" dirty="0"/>
              <a:t>lie down in green pastures</a:t>
            </a:r>
            <a:r>
              <a:rPr lang="en-US" dirty="0"/>
              <a:t>” (</a:t>
            </a:r>
            <a:r>
              <a:rPr lang="en-US" b="1" dirty="0"/>
              <a:t>Psalms 23:2</a:t>
            </a:r>
            <a:r>
              <a:rPr lang="en-US" dirty="0"/>
              <a:t>)</a:t>
            </a:r>
          </a:p>
          <a:p>
            <a:r>
              <a:rPr lang="en-US" dirty="0"/>
              <a:t>            b. During the “today” of the Christian dispensation, He presides over His flock by His spirit “</a:t>
            </a:r>
            <a:r>
              <a:rPr lang="en-US" i="1" dirty="0"/>
              <a:t>that they may have life, and have it more abundantly</a:t>
            </a:r>
            <a:r>
              <a:rPr lang="en-US" dirty="0"/>
              <a:t>” (</a:t>
            </a:r>
            <a:r>
              <a:rPr lang="en-US" b="1" dirty="0"/>
              <a:t>John 10:10</a:t>
            </a:r>
            <a:r>
              <a:rPr lang="en-US" dirty="0"/>
              <a:t>).</a:t>
            </a:r>
          </a:p>
          <a:p>
            <a:r>
              <a:rPr lang="en-US" dirty="0"/>
              <a:t>            c. “And during the blessed forever which shall begin with the second coming, when all His sheep shall have been gathered from their various folds into the infinite meadows of heaven, “The Lamb which is in the midst of the throne shall be their Shepherd, and shall guide the unto fountains of waters of life” (</a:t>
            </a:r>
            <a:r>
              <a:rPr lang="en-US" b="1" dirty="0"/>
              <a:t>Rev 7:17</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12</a:t>
            </a:fld>
            <a:endParaRPr lang="en-US"/>
          </a:p>
        </p:txBody>
      </p:sp>
    </p:spTree>
    <p:extLst>
      <p:ext uri="{BB962C8B-B14F-4D97-AF65-F5344CB8AC3E}">
        <p14:creationId xmlns:p14="http://schemas.microsoft.com/office/powerpoint/2010/main" val="19866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Christ is changeless, just as He is perfect.</a:t>
            </a:r>
          </a:p>
          <a:p>
            <a:r>
              <a:rPr lang="en-US" dirty="0"/>
              <a:t>&gt;&gt;&gt;&gt;&gt;&gt;&gt;&gt;&gt;&gt;&gt;&gt;&gt;&gt;&gt;&gt;&gt;</a:t>
            </a:r>
          </a:p>
          <a:p>
            <a:r>
              <a:rPr lang="en-US" dirty="0"/>
              <a:t>        1. Perfection proves changelessness because perfection cannot be changed. </a:t>
            </a:r>
          </a:p>
          <a:p>
            <a:r>
              <a:rPr lang="en-US" dirty="0"/>
              <a:t>        2. To try to do so would mar perfection, because it can be no better than it is.</a:t>
            </a:r>
          </a:p>
          <a:p>
            <a:r>
              <a:rPr lang="en-US" dirty="0"/>
              <a:t>        3. How can a small, mortal man deny the deity of the Lord when He is perfection, the highest and noblest one can become?</a:t>
            </a:r>
          </a:p>
          <a:p>
            <a:r>
              <a:rPr lang="en-US" dirty="0"/>
              <a:t>        4. How can this same man decide that he can improve upon God’s Holy Word, hence we have the flood of imperfect versions coming at us from every direction.</a:t>
            </a:r>
          </a:p>
          <a:p>
            <a:r>
              <a:rPr lang="en-US" dirty="0"/>
              <a:t>    B. </a:t>
            </a:r>
            <a:r>
              <a:rPr lang="en-US" b="1" dirty="0"/>
              <a:t>It Is </a:t>
            </a:r>
            <a:r>
              <a:rPr lang="en-US" dirty="0"/>
              <a:t>comforting to the Christian to know that things pertaining to our destiny are changeless?</a:t>
            </a:r>
          </a:p>
          <a:p>
            <a:r>
              <a:rPr lang="en-US" dirty="0"/>
              <a:t>&gt;&gt;&gt;&gt;&gt;&gt;&gt;&gt;&gt;&gt;&gt;&gt;&gt;&gt;&gt;&gt;&gt;&gt;</a:t>
            </a:r>
          </a:p>
          <a:p>
            <a:r>
              <a:rPr lang="en-US" dirty="0"/>
              <a:t>        1. The other side of the coin is a different story.</a:t>
            </a:r>
          </a:p>
          <a:p>
            <a:r>
              <a:rPr lang="en-US" dirty="0"/>
              <a:t>        2. Eternity for the unfaithful, is just as long as it I for the faithful.</a:t>
            </a:r>
          </a:p>
          <a:p>
            <a:r>
              <a:rPr lang="en-US" dirty="0"/>
              <a:t>        3. To live in eternity without God and His Son is too horrible to contemplate.</a:t>
            </a:r>
          </a:p>
          <a:p>
            <a:r>
              <a:rPr lang="en-US" dirty="0"/>
              <a:t>        4. God’s laws are immutable, and the Book of Life is a reality.</a:t>
            </a:r>
          </a:p>
          <a:p>
            <a:r>
              <a:rPr lang="en-US" dirty="0"/>
              <a:t>&gt;&gt;&gt;&gt;&gt;&gt;&gt;&gt;&gt;&gt;&gt;&gt;&gt;&gt;&gt;&gt;&gt;&gt;</a:t>
            </a:r>
          </a:p>
          <a:p>
            <a:r>
              <a:rPr lang="en-US" dirty="0"/>
              <a:t>        5. Our deeds are being recorded day by day.</a:t>
            </a:r>
          </a:p>
          <a:p>
            <a:r>
              <a:rPr lang="en-US" dirty="0"/>
              <a:t>        6. When the curtain closes on our lives, what will the ledger with our deeds show?</a:t>
            </a:r>
          </a:p>
          <a:p>
            <a:r>
              <a:rPr lang="en-US" dirty="0"/>
              <a:t>        7. Will we hear, “Well done thy good and faithful servant”, or “Depart from me, I never knew you”?</a:t>
            </a:r>
          </a:p>
          <a:p>
            <a:r>
              <a:rPr lang="en-US" dirty="0"/>
              <a:t>&gt;&gt;&gt;&gt;&gt;&gt;&gt;&gt;&gt;&gt;&gt;&gt;&gt;&gt;&gt;&gt;&gt;&gt;&gt;</a:t>
            </a:r>
          </a:p>
          <a:p>
            <a:r>
              <a:rPr lang="en-US" dirty="0"/>
              <a:t>    C. Today Jesus is our meek and lowly Savior, our Mediator, but in the day of judgment He will be our fair but solemn Judge.</a:t>
            </a:r>
          </a:p>
          <a:p>
            <a:r>
              <a:rPr lang="en-US" dirty="0"/>
              <a:t>        1. What will we hear from God’s Son, who changes not but is “the same yesterday, today, and forever”?</a:t>
            </a:r>
          </a:p>
          <a:p>
            <a:r>
              <a:rPr lang="en-US" dirty="0"/>
              <a:t>        2. What He will have to say to you will depend upon your obedience to His commands and no one else’s thoughts, actions or commands!</a:t>
            </a:r>
          </a:p>
        </p:txBody>
      </p:sp>
      <p:sp>
        <p:nvSpPr>
          <p:cNvPr id="4" name="Slide Number Placeholder 3"/>
          <p:cNvSpPr>
            <a:spLocks noGrp="1"/>
          </p:cNvSpPr>
          <p:nvPr>
            <p:ph type="sldNum" sz="quarter" idx="5"/>
          </p:nvPr>
        </p:nvSpPr>
        <p:spPr/>
        <p:txBody>
          <a:bodyPr/>
          <a:lstStyle/>
          <a:p>
            <a:fld id="{88AF67EC-8CA8-4003-845A-9F129FF9B77B}" type="slidenum">
              <a:rPr lang="en-US" smtClean="0"/>
              <a:t>13</a:t>
            </a:fld>
            <a:endParaRPr lang="en-US"/>
          </a:p>
        </p:txBody>
      </p:sp>
    </p:spTree>
    <p:extLst>
      <p:ext uri="{BB962C8B-B14F-4D97-AF65-F5344CB8AC3E}">
        <p14:creationId xmlns:p14="http://schemas.microsoft.com/office/powerpoint/2010/main" val="308484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Invitation:</a:t>
            </a:r>
          </a:p>
          <a:p>
            <a:r>
              <a:rPr lang="en-US" dirty="0"/>
              <a:t>        1. The changeless Word of God had been preached through the entire world, have you heard it?</a:t>
            </a:r>
          </a:p>
          <a:p>
            <a:r>
              <a:rPr lang="en-US" dirty="0"/>
              <a:t>        2. Did you believe what you heard? </a:t>
            </a:r>
          </a:p>
          <a:p>
            <a:pPr rtl="0"/>
            <a:r>
              <a:rPr lang="en-US" sz="1200" b="0" i="1" u="none" strike="noStrike" kern="1200" baseline="0" dirty="0">
                <a:solidFill>
                  <a:schemeClr val="tx1"/>
                </a:solidFill>
                <a:latin typeface="+mn-lt"/>
                <a:ea typeface="+mn-ea"/>
                <a:cs typeface="+mn-cs"/>
              </a:rPr>
              <a:t>So then faith comes by hearing, and hearing by the word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0" u="none" strike="noStrike" kern="1200" baseline="0" dirty="0">
                <a:solidFill>
                  <a:schemeClr val="tx1"/>
                </a:solidFill>
                <a:latin typeface="+mn-lt"/>
                <a:ea typeface="+mn-ea"/>
                <a:cs typeface="+mn-cs"/>
              </a:rPr>
              <a:t>        3. Were you convinced enough to repent of your sins against God?</a:t>
            </a:r>
          </a:p>
          <a:p>
            <a:pPr rtl="0"/>
            <a:r>
              <a:rPr lang="en-US" sz="1200" b="0" i="1" u="none" strike="noStrike" kern="1200" baseline="0" dirty="0">
                <a:solidFill>
                  <a:schemeClr val="tx1"/>
                </a:solidFill>
                <a:latin typeface="+mn-lt"/>
                <a:ea typeface="+mn-ea"/>
                <a:cs typeface="+mn-cs"/>
              </a:rPr>
              <a:t>Jesus answered them, "Most assuredly, I say to you, whoever commits sin is a slave of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8:34</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I said to you that you will die in your sins; for if you do not believe that I am He, you will die in your sins."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8:24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a:t>
            </a:r>
          </a:p>
          <a:p>
            <a:pPr rtl="0"/>
            <a:r>
              <a:rPr lang="en-US" sz="1200" b="0" i="0" u="none" strike="noStrike" kern="1200" baseline="0" dirty="0">
                <a:solidFill>
                  <a:schemeClr val="tx1"/>
                </a:solidFill>
                <a:latin typeface="+mn-lt"/>
                <a:ea typeface="+mn-ea"/>
                <a:cs typeface="+mn-cs"/>
              </a:rPr>
              <a:t>        4. Just hearing, believing and repenting will still leave you in a sinful condition before God on the “Day of Judgment”.</a:t>
            </a:r>
          </a:p>
          <a:p>
            <a:pPr rtl="0"/>
            <a:r>
              <a:rPr lang="en-US" sz="1200" b="0" i="1" u="none" strike="noStrike" kern="1200" baseline="0" dirty="0">
                <a:solidFill>
                  <a:schemeClr val="tx1"/>
                </a:solidFill>
                <a:latin typeface="+mn-lt"/>
                <a:ea typeface="+mn-ea"/>
                <a:cs typeface="+mn-cs"/>
              </a:rPr>
              <a:t>Nevertheless even among the rulers many believed in Him, but because of the Pharisees they did not confess Him, lest they should be put out of the synagogue;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12:42</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whoever confesses Me before men, him I will also confess before My Father who is in heaven.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10:32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a:t>
            </a:r>
          </a:p>
          <a:p>
            <a:pPr rtl="0"/>
            <a:r>
              <a:rPr lang="en-US" sz="1200" b="0" i="0" u="none" strike="noStrike" kern="1200" baseline="0" dirty="0">
                <a:solidFill>
                  <a:schemeClr val="tx1"/>
                </a:solidFill>
                <a:latin typeface="+mn-lt"/>
                <a:ea typeface="+mn-ea"/>
                <a:cs typeface="+mn-cs"/>
              </a:rPr>
              <a:t>        5. As much as man wants to change the “Word of God” and leave out baptism, it is still a requirement for obedience to Christ’s commands.</a:t>
            </a:r>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0" u="none" strike="noStrike" kern="1200" baseline="0" dirty="0">
                <a:solidFill>
                  <a:schemeClr val="tx1"/>
                </a:solidFill>
                <a:latin typeface="+mn-lt"/>
                <a:ea typeface="+mn-ea"/>
                <a:cs typeface="+mn-cs"/>
              </a:rPr>
              <a:t>        6. The invitation is Offered to You!</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14</a:t>
            </a:fld>
            <a:endParaRPr lang="en-US"/>
          </a:p>
        </p:txBody>
      </p:sp>
    </p:spTree>
    <p:extLst>
      <p:ext uri="{BB962C8B-B14F-4D97-AF65-F5344CB8AC3E}">
        <p14:creationId xmlns:p14="http://schemas.microsoft.com/office/powerpoint/2010/main" val="362457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    A. Never has the “deity of Christ” been attacked so vehemently as it has been during the first half of the Twenty-first Century.</a:t>
            </a:r>
          </a:p>
          <a:p>
            <a:pPr marL="0" indent="0">
              <a:buFontTx/>
              <a:buNone/>
            </a:pPr>
            <a:r>
              <a:rPr lang="en-US" dirty="0">
                <a:latin typeface="Times New Roman" panose="02020603050405020304" pitchFamily="18" charset="0"/>
                <a:cs typeface="Times New Roman" panose="02020603050405020304" pitchFamily="18" charset="0"/>
              </a:rPr>
              <a:t>        1. The Bible is a book of spiritual values, our road map to heaven, yet modern translators deny the virgin birth of Christ.</a:t>
            </a:r>
          </a:p>
          <a:p>
            <a:pPr marL="0" indent="0">
              <a:buFontTx/>
              <a:buNone/>
            </a:pPr>
            <a:r>
              <a:rPr lang="en-US"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dirty="0">
                <a:latin typeface="Times New Roman" panose="02020603050405020304" pitchFamily="18" charset="0"/>
                <a:cs typeface="Times New Roman" panose="02020603050405020304" pitchFamily="18" charset="0"/>
              </a:rPr>
              <a:t>        2. </a:t>
            </a:r>
            <a:r>
              <a:rPr lang="en-US" b="1" dirty="0">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His birth was not miraculous, as stated in the Scriptures, then He was not divine but the natural son of a man (possibly Joseph of the tribe of Judah) and his wife Mary.</a:t>
            </a:r>
          </a:p>
          <a:p>
            <a:pPr marL="0" indent="0">
              <a:buFontTx/>
              <a:buNone/>
            </a:pPr>
            <a:r>
              <a:rPr lang="en-US"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dirty="0">
                <a:latin typeface="Times New Roman" panose="02020603050405020304" pitchFamily="18" charset="0"/>
                <a:cs typeface="Times New Roman" panose="02020603050405020304" pitchFamily="18" charset="0"/>
              </a:rPr>
              <a:t>        3. As the natural son, Christ would not have been a member of the Godhead for God’s “only begotten Son”</a:t>
            </a:r>
            <a:endParaRPr lang="en-US" b="1"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God so loved the world that He gave His only begotten Son, that whoever believes in Him should not perish but have everlasting life.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John 3:16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B. If these so called Bible translations be correct, who is our Savior?</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God demonstrates His own love toward us, in that while we were still sinners, Christ died for us.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Romans 5:8</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This scripture tells us that Christ came to earth to be the sacrifice for our sins.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Who gave us a simple, but perfect, plan of salvation?</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The answers to these questions can be found only in God’s Word.</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4. Please consider all of the Holy Scriptures first given from the pen of Moses and closing with the writings of the New Testament.</a:t>
            </a:r>
          </a:p>
          <a:p>
            <a:pPr marL="0" indent="0">
              <a:buFontTx/>
              <a:buNone/>
            </a:pP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AF67EC-8CA8-4003-845A-9F129FF9B77B}" type="slidenum">
              <a:rPr lang="en-US" smtClean="0"/>
              <a:t>3</a:t>
            </a:fld>
            <a:endParaRPr lang="en-US"/>
          </a:p>
        </p:txBody>
      </p:sp>
    </p:spTree>
    <p:extLst>
      <p:ext uri="{BB962C8B-B14F-4D97-AF65-F5344CB8AC3E}">
        <p14:creationId xmlns:p14="http://schemas.microsoft.com/office/powerpoint/2010/main" val="93630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 We learn that the Bible is the inspired word of Word of God.</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In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Peter 1:20-21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we read:</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knowing this first, that no prophecy of Scripture is of any private interpretation, for prophecy never came by the will of man, but holy men of God spoke as they were moved by the Holy Spirit.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Peter 1:20-21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Again we read that: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All Scripture is given by inspiration of God, and is profitable for doctrine, for reproof, for correction, for instruction in righteousness, that the man of God may be complete, thoroughly equipped for every good work.</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Timothy 3:16-17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B. These scriptures tell us that God’s Word is not the work of man but was written by holy men of God under the direction of the Holy Spirit.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We are further advised that man is not to add or remove from what has been given by inspiration.</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Turn to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Deuteronomy 4:2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You shall not add to the word which I command you, nor take from it, that you may keep the commandments of the LORD your God which I command you.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Deuteronomy 4:2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        3. In </a:t>
            </a:r>
            <a:r>
              <a:rPr lang="en-US" sz="1200" b="1" i="0" u="none" strike="noStrike" kern="1200" baseline="0" dirty="0">
                <a:solidFill>
                  <a:schemeClr val="tx1"/>
                </a:solidFill>
                <a:latin typeface="+mn-lt"/>
                <a:ea typeface="+mn-ea"/>
                <a:cs typeface="+mn-cs"/>
              </a:rPr>
              <a:t>Deuteronomy 12:32 </a:t>
            </a:r>
            <a:r>
              <a:rPr lang="en-US" sz="1200" b="0" i="0" u="none" strike="noStrike" kern="1200" baseline="0" dirty="0">
                <a:solidFill>
                  <a:schemeClr val="tx1"/>
                </a:solidFill>
                <a:latin typeface="+mn-lt"/>
                <a:ea typeface="+mn-ea"/>
                <a:cs typeface="+mn-cs"/>
              </a:rPr>
              <a:t>we read:</a:t>
            </a:r>
          </a:p>
          <a:p>
            <a:pPr rtl="0"/>
            <a:r>
              <a:rPr lang="en-US" sz="1200" b="0" i="1" u="none" strike="noStrike" kern="1200" baseline="0" dirty="0">
                <a:solidFill>
                  <a:schemeClr val="tx1"/>
                </a:solidFill>
                <a:latin typeface="+mn-lt"/>
                <a:ea typeface="+mn-ea"/>
                <a:cs typeface="+mn-cs"/>
              </a:rPr>
              <a:t>"Whatever I command you, be careful to observe it; you shall not add to it nor take away from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12:32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Look as </a:t>
            </a:r>
            <a:r>
              <a:rPr lang="en-US" sz="1200" b="1" i="0" u="none" strike="noStrike" kern="1200" baseline="0" dirty="0">
                <a:solidFill>
                  <a:schemeClr val="tx1"/>
                </a:solidFill>
                <a:latin typeface="+mn-lt"/>
                <a:ea typeface="+mn-ea"/>
                <a:cs typeface="+mn-cs"/>
              </a:rPr>
              <a:t>Proverbs 30:5-6</a:t>
            </a:r>
            <a:r>
              <a:rPr lang="en-US" sz="1200" b="0" i="0" u="none" strike="noStrike" kern="1200" baseline="0" dirty="0">
                <a:solidFill>
                  <a:schemeClr val="tx1"/>
                </a:solidFill>
                <a:latin typeface="+mn-lt"/>
                <a:ea typeface="+mn-ea"/>
                <a:cs typeface="+mn-cs"/>
              </a:rPr>
              <a:t>, A</a:t>
            </a:r>
            <a:r>
              <a:rPr lang="en-US" sz="1200" b="0" i="0" u="sng" strike="noStrike" kern="1200" baseline="0" dirty="0">
                <a:solidFill>
                  <a:schemeClr val="tx1"/>
                </a:solidFill>
                <a:latin typeface="+mn-lt"/>
                <a:ea typeface="+mn-ea"/>
                <a:cs typeface="+mn-cs"/>
              </a:rPr>
              <a:t>gar</a:t>
            </a:r>
            <a:r>
              <a:rPr lang="en-US" sz="1200" b="0" i="0" u="none" strike="noStrike" kern="1200" baseline="0" dirty="0">
                <a:solidFill>
                  <a:schemeClr val="tx1"/>
                </a:solidFill>
                <a:latin typeface="+mn-lt"/>
                <a:ea typeface="+mn-ea"/>
                <a:cs typeface="+mn-cs"/>
              </a:rPr>
              <a:t> repeats the admonition to respect God’s Word as given.</a:t>
            </a:r>
          </a:p>
          <a:p>
            <a:pPr rtl="0"/>
            <a:r>
              <a:rPr lang="en-US" sz="1200" b="0" i="1" u="none" strike="noStrike" kern="1200" baseline="0" dirty="0">
                <a:solidFill>
                  <a:schemeClr val="tx1"/>
                </a:solidFill>
                <a:latin typeface="+mn-lt"/>
                <a:ea typeface="+mn-ea"/>
                <a:cs typeface="+mn-cs"/>
              </a:rPr>
              <a:t>Every word of God is pure; He is a shield to those who put their trust in Him. Do not add to His words, Lest He rebuke you, and you be found a liar.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30:5-6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C. Finally in </a:t>
            </a:r>
            <a:r>
              <a:rPr lang="en-US" sz="1200" b="1" i="0" u="none" strike="noStrike" kern="1200" baseline="0" dirty="0">
                <a:solidFill>
                  <a:schemeClr val="tx1"/>
                </a:solidFill>
                <a:latin typeface="+mn-lt"/>
                <a:ea typeface="+mn-ea"/>
                <a:cs typeface="+mn-cs"/>
              </a:rPr>
              <a:t>Revelation 22:18-19</a:t>
            </a:r>
            <a:r>
              <a:rPr lang="en-US" sz="1200" b="0" i="0" u="none" strike="noStrike" kern="1200" baseline="0" dirty="0">
                <a:solidFill>
                  <a:schemeClr val="tx1"/>
                </a:solidFill>
                <a:latin typeface="+mn-lt"/>
                <a:ea typeface="+mn-ea"/>
                <a:cs typeface="+mn-cs"/>
              </a:rPr>
              <a:t>, at the close of the New Testament, we learn:</a:t>
            </a:r>
          </a:p>
          <a:p>
            <a:pPr rtl="0"/>
            <a:r>
              <a:rPr lang="en-US" sz="1200" b="0" i="1" u="none" strike="noStrike" kern="1200" baseline="0" dirty="0">
                <a:solidFill>
                  <a:schemeClr val="tx1"/>
                </a:solidFill>
                <a:latin typeface="+mn-lt"/>
                <a:ea typeface="+mn-ea"/>
                <a:cs typeface="+mn-cs"/>
              </a:rPr>
              <a:t>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22:18-19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The same apostle, John, writes in </a:t>
            </a:r>
            <a:r>
              <a:rPr lang="en-US" sz="1200" b="1" i="0" u="none" strike="noStrike" kern="1200" baseline="0" dirty="0">
                <a:solidFill>
                  <a:schemeClr val="tx1"/>
                </a:solidFill>
                <a:latin typeface="+mn-lt"/>
                <a:ea typeface="+mn-ea"/>
                <a:cs typeface="+mn-cs"/>
              </a:rPr>
              <a:t>John 12:48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He who rejects Me, and does not receive My words, has that which judges him—the word that I have spoken will judge him in the last day.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2. Notice this: The command to leave God’s Holy Scriptures alone were given near the Beginning of the Old Testament.</a:t>
            </a:r>
          </a:p>
          <a:p>
            <a:pPr rtl="0"/>
            <a:r>
              <a:rPr lang="en-US" sz="1200" b="0" i="0" u="none" strike="noStrike" kern="1200" baseline="0" dirty="0">
                <a:solidFill>
                  <a:schemeClr val="tx1"/>
                </a:solidFill>
                <a:latin typeface="+mn-lt"/>
                <a:ea typeface="+mn-ea"/>
                <a:cs typeface="+mn-cs"/>
              </a:rPr>
              <a:t>        3. The command “not to add to them” was repeated near the middle of the Bible.</a:t>
            </a:r>
          </a:p>
          <a:p>
            <a:pPr rtl="0"/>
            <a:r>
              <a:rPr lang="en-US" sz="1200" b="0" i="0" u="none" strike="noStrike" kern="1200" baseline="0" dirty="0">
                <a:solidFill>
                  <a:schemeClr val="tx1"/>
                </a:solidFill>
                <a:latin typeface="+mn-lt"/>
                <a:ea typeface="+mn-ea"/>
                <a:cs typeface="+mn-cs"/>
              </a:rPr>
              <a:t>        4. The New Testament closes with the command; even more strongly reiterated.</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D. Do You think these scriptures were only casually mentioned, as do the modern translators would have you believe?</a:t>
            </a:r>
          </a:p>
          <a:p>
            <a:pPr rtl="0"/>
            <a:r>
              <a:rPr lang="en-US" sz="1200" b="0" i="0" u="none" strike="noStrike" kern="1200" baseline="0" dirty="0">
                <a:solidFill>
                  <a:schemeClr val="tx1"/>
                </a:solidFill>
                <a:latin typeface="+mn-lt"/>
                <a:ea typeface="+mn-ea"/>
                <a:cs typeface="+mn-cs"/>
              </a:rPr>
              <a:t>        1. Or do you agree that a merciful god know evil men of all ages would attack His Word, </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2. And all believers would need the assurance and comfort that the Bible is the infallible and unchanging Word of God?</a:t>
            </a:r>
          </a:p>
          <a:p>
            <a:pPr rtl="0"/>
            <a:r>
              <a:rPr lang="en-US" sz="1200" b="0" i="0" u="none" strike="noStrike" kern="1200" baseline="0" dirty="0">
                <a:solidFill>
                  <a:schemeClr val="tx1"/>
                </a:solidFill>
                <a:latin typeface="+mn-lt"/>
                <a:ea typeface="+mn-ea"/>
                <a:cs typeface="+mn-cs"/>
              </a:rPr>
              <a:t>        3. No matter how many perverted translations are available in one’s lifetime. </a:t>
            </a:r>
          </a:p>
          <a:p>
            <a:pPr rtl="0"/>
            <a:r>
              <a:rPr lang="en-US" sz="1200" b="0" i="0" u="none" strike="noStrike" kern="1200" baseline="0" dirty="0">
                <a:solidFill>
                  <a:schemeClr val="tx1"/>
                </a:solidFill>
                <a:latin typeface="+mn-lt"/>
                <a:ea typeface="+mn-ea"/>
                <a:cs typeface="+mn-cs"/>
              </a:rPr>
              <a:t>        4. There need to be no cause for alarm if they are accepted for what they are-perverted!</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4</a:t>
            </a:fld>
            <a:endParaRPr lang="en-US"/>
          </a:p>
        </p:txBody>
      </p:sp>
    </p:spTree>
    <p:extLst>
      <p:ext uri="{BB962C8B-B14F-4D97-AF65-F5344CB8AC3E}">
        <p14:creationId xmlns:p14="http://schemas.microsoft.com/office/powerpoint/2010/main" val="57934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During the eighteenth century, the French agnostic writer </a:t>
            </a:r>
            <a:r>
              <a:rPr lang="en-US" b="1" dirty="0"/>
              <a:t>Voltaire</a:t>
            </a:r>
            <a:r>
              <a:rPr lang="en-US" dirty="0"/>
              <a:t> considered the Bible to be outdated. </a:t>
            </a:r>
          </a:p>
          <a:p>
            <a:r>
              <a:rPr lang="en-US" dirty="0"/>
              <a:t>&gt;&gt;&gt;&gt;&gt;&gt;&gt;&gt;&gt;&gt;&gt;&gt;&gt;&gt;&gt;&gt;&gt;&gt;&gt;&gt;&gt;</a:t>
            </a:r>
          </a:p>
          <a:p>
            <a:r>
              <a:rPr lang="en-US" dirty="0"/>
              <a:t>        1. He predicted that in one hundred years, the Bible would be a forgotten book found only in museums.</a:t>
            </a:r>
          </a:p>
          <a:p>
            <a:r>
              <a:rPr lang="en-US" dirty="0"/>
              <a:t>        2. One hundred years after his death, his own home was occupied by the Geneva Bible Society, and the Bible was being read by more people than ever before.</a:t>
            </a:r>
          </a:p>
          <a:p>
            <a:r>
              <a:rPr lang="en-US" dirty="0"/>
              <a:t>        3. This is even more true today, over two hundred years later.</a:t>
            </a:r>
          </a:p>
          <a:p>
            <a:r>
              <a:rPr lang="en-US" dirty="0"/>
              <a:t>    B. Anyone who will study the Bible diligently will find it to be a book of spiritual adventure.</a:t>
            </a:r>
          </a:p>
          <a:p>
            <a:r>
              <a:rPr lang="en-US" dirty="0"/>
              <a:t>        1. Within its pages, there are great heights to be climbed, great depth to be plumbed, stretches of revelation to visit, and experiences to duplicate of men and women who communed with God.</a:t>
            </a:r>
          </a:p>
          <a:p>
            <a:r>
              <a:rPr lang="en-US" dirty="0"/>
              <a:t>&gt;&gt;&gt;&gt;&gt;&gt;&gt;&gt;&gt;&gt;&gt;&gt;&gt;&gt;&gt;&gt;&gt;&gt;&gt;&gt;&gt;&gt;</a:t>
            </a:r>
          </a:p>
          <a:p>
            <a:r>
              <a:rPr lang="en-US" dirty="0"/>
              <a:t>        2. We will always find new truths with each reading.</a:t>
            </a:r>
          </a:p>
          <a:p>
            <a:r>
              <a:rPr lang="en-US" dirty="0"/>
              <a:t>&gt;&gt;&gt;&gt;&gt;&gt;&gt;&gt;&gt;&gt;&gt;&gt;&gt;&gt;&gt;&gt;&gt;&gt;&gt;&gt;&gt;&gt;</a:t>
            </a:r>
          </a:p>
          <a:p>
            <a:r>
              <a:rPr lang="en-US" dirty="0"/>
              <a:t>        3. Since we know without reservation that the Bible is the inspired Word of God, that Jesus is God’s only begotten Son and our Redeemer, how should this affect each of us regarding changes our world is constantly facing?</a:t>
            </a:r>
          </a:p>
          <a:p>
            <a:r>
              <a:rPr lang="en-US" dirty="0"/>
              <a:t>        4. For the Christian it should be a source of unspeakable joy!</a:t>
            </a:r>
          </a:p>
        </p:txBody>
      </p:sp>
      <p:sp>
        <p:nvSpPr>
          <p:cNvPr id="4" name="Slide Number Placeholder 3"/>
          <p:cNvSpPr>
            <a:spLocks noGrp="1"/>
          </p:cNvSpPr>
          <p:nvPr>
            <p:ph type="sldNum" sz="quarter" idx="5"/>
          </p:nvPr>
        </p:nvSpPr>
        <p:spPr/>
        <p:txBody>
          <a:bodyPr/>
          <a:lstStyle/>
          <a:p>
            <a:fld id="{88AF67EC-8CA8-4003-845A-9F129FF9B77B}" type="slidenum">
              <a:rPr lang="en-US" smtClean="0"/>
              <a:t>5</a:t>
            </a:fld>
            <a:endParaRPr lang="en-US"/>
          </a:p>
        </p:txBody>
      </p:sp>
    </p:spTree>
    <p:extLst>
      <p:ext uri="{BB962C8B-B14F-4D97-AF65-F5344CB8AC3E}">
        <p14:creationId xmlns:p14="http://schemas.microsoft.com/office/powerpoint/2010/main" val="128532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Everything in </a:t>
            </a:r>
            <a:r>
              <a:rPr lang="en-US" b="1" dirty="0"/>
              <a:t>our</a:t>
            </a:r>
            <a:r>
              <a:rPr lang="en-US" dirty="0"/>
              <a:t> world is subject to change.</a:t>
            </a:r>
          </a:p>
          <a:p>
            <a:r>
              <a:rPr lang="en-US" dirty="0"/>
              <a:t>&gt;&gt;&gt;&gt;&gt;&gt;&gt;&gt;&gt;&gt;&gt;&gt;&gt;&gt;&gt;&gt;&gt;&gt;&gt;&gt;</a:t>
            </a:r>
          </a:p>
          <a:p>
            <a:r>
              <a:rPr lang="en-US" dirty="0"/>
              <a:t>        1. It is hard for man to think of things eternal-”without beginning and end”.</a:t>
            </a:r>
          </a:p>
          <a:p>
            <a:r>
              <a:rPr lang="en-US" dirty="0"/>
              <a:t>        2. From the moment we were born we began to die.</a:t>
            </a:r>
          </a:p>
          <a:p>
            <a:r>
              <a:rPr lang="en-US" dirty="0"/>
              <a:t>        3. Our lives are measured by time; our day are numbered; one season follows another.</a:t>
            </a:r>
          </a:p>
          <a:p>
            <a:r>
              <a:rPr lang="en-US" dirty="0"/>
              <a:t>&gt;&gt;&gt;&gt;&gt;&gt;&gt;&gt;&gt;&gt;&gt;&gt;&gt;&gt;&gt;&gt;&gt;&gt;&gt;&gt;</a:t>
            </a:r>
          </a:p>
          <a:p>
            <a:pPr rtl="0"/>
            <a:r>
              <a:rPr lang="en-US" sz="1200" b="0" i="1" u="none" strike="noStrike" kern="1200" baseline="0" dirty="0">
                <a:solidFill>
                  <a:schemeClr val="tx1"/>
                </a:solidFill>
                <a:latin typeface="+mn-lt"/>
                <a:ea typeface="+mn-ea"/>
                <a:cs typeface="+mn-cs"/>
              </a:rPr>
              <a:t>To everything there is a season, A time for every purpose under heaven: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3:1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Man is constantly changing.</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a. His outward appearance, his body, and his personality begin deteriorating after a few short years.</a:t>
            </a:r>
          </a:p>
          <a:p>
            <a:pPr rtl="0"/>
            <a:r>
              <a:rPr lang="en-US" sz="1200" b="0" i="0" u="none" strike="noStrike" kern="1200" baseline="0" dirty="0">
                <a:solidFill>
                  <a:schemeClr val="tx1"/>
                </a:solidFill>
                <a:latin typeface="+mn-lt"/>
                <a:ea typeface="+mn-ea"/>
                <a:cs typeface="+mn-cs"/>
              </a:rPr>
              <a:t>            b. As he matures, his character and values change.</a:t>
            </a:r>
          </a:p>
          <a:p>
            <a:pPr rtl="0"/>
            <a:r>
              <a:rPr lang="en-US" sz="1200" b="0" i="0" u="none" strike="noStrike" kern="1200" baseline="0" dirty="0">
                <a:solidFill>
                  <a:schemeClr val="tx1"/>
                </a:solidFill>
                <a:latin typeface="+mn-lt"/>
                <a:ea typeface="+mn-ea"/>
                <a:cs typeface="+mn-cs"/>
              </a:rPr>
              <a:t>            c. Friends come and friends go.</a:t>
            </a:r>
          </a:p>
          <a:p>
            <a:pPr rtl="0"/>
            <a:r>
              <a:rPr lang="en-US" sz="1200" b="0" i="0" u="none" strike="noStrike" kern="1200" baseline="0" dirty="0">
                <a:solidFill>
                  <a:schemeClr val="tx1"/>
                </a:solidFill>
                <a:latin typeface="+mn-lt"/>
                <a:ea typeface="+mn-ea"/>
                <a:cs typeface="+mn-cs"/>
              </a:rPr>
              <a:t>        5. Nothing is certain, as our lives often change drastically from on day to the next.</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6. What makes these changes bearable?</a:t>
            </a:r>
          </a:p>
          <a:p>
            <a:pPr rtl="0"/>
            <a:r>
              <a:rPr lang="en-US" sz="1200" b="0" i="0" u="none" strike="noStrike" kern="1200" baseline="0" dirty="0">
                <a:solidFill>
                  <a:schemeClr val="tx1"/>
                </a:solidFill>
                <a:latin typeface="+mn-lt"/>
                <a:ea typeface="+mn-ea"/>
                <a:cs typeface="+mn-cs"/>
              </a:rPr>
              <a:t>        7. Is it not the knowledge that Jesus is “the same yesterday, and today and forever” (</a:t>
            </a:r>
            <a:r>
              <a:rPr lang="en-US" sz="1200" b="1" i="0" u="none" strike="noStrike" kern="1200" baseline="0" dirty="0">
                <a:solidFill>
                  <a:schemeClr val="tx1"/>
                </a:solidFill>
                <a:latin typeface="+mn-lt"/>
                <a:ea typeface="+mn-ea"/>
                <a:cs typeface="+mn-cs"/>
              </a:rPr>
              <a:t>Heb 13:8</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6</a:t>
            </a:fld>
            <a:endParaRPr lang="en-US"/>
          </a:p>
        </p:txBody>
      </p:sp>
    </p:spTree>
    <p:extLst>
      <p:ext uri="{BB962C8B-B14F-4D97-AF65-F5344CB8AC3E}">
        <p14:creationId xmlns:p14="http://schemas.microsoft.com/office/powerpoint/2010/main" val="329433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A. We agree that man changes, but the needs of man do not change.</a:t>
            </a:r>
          </a:p>
          <a:p>
            <a:r>
              <a:rPr lang="en-US" dirty="0">
                <a:latin typeface="Times New Roman" panose="02020603050405020304" pitchFamily="18" charset="0"/>
                <a:cs typeface="Times New Roman" panose="02020603050405020304" pitchFamily="18" charset="0"/>
              </a:rPr>
              <a:t>        1. Does he need riches as a means of happiness, or as a measure of success?</a:t>
            </a:r>
          </a:p>
          <a:p>
            <a:r>
              <a:rPr lang="en-US" dirty="0">
                <a:latin typeface="Times New Roman" panose="02020603050405020304" pitchFamily="18" charset="0"/>
                <a:cs typeface="Times New Roman" panose="02020603050405020304" pitchFamily="18" charset="0"/>
              </a:rPr>
              <a:t>&gt;&gt;&gt;&gt;&gt;&gt;&gt;&gt;&gt;&gt;&gt;&gt;&gt;&gt;&gt;&gt;&gt;&gt;&gt;</a:t>
            </a:r>
          </a:p>
          <a:p>
            <a:r>
              <a:rPr lang="en-US" dirty="0">
                <a:latin typeface="Times New Roman" panose="02020603050405020304" pitchFamily="18" charset="0"/>
                <a:cs typeface="Times New Roman" panose="02020603050405020304" pitchFamily="18" charset="0"/>
              </a:rPr>
              <a:t>        2. The richest men in every generation were not the happiest ones.</a:t>
            </a:r>
          </a:p>
          <a:p>
            <a:r>
              <a:rPr lang="en-US" dirty="0">
                <a:latin typeface="Times New Roman" panose="02020603050405020304" pitchFamily="18" charset="0"/>
                <a:cs typeface="Times New Roman" panose="02020603050405020304" pitchFamily="18" charset="0"/>
              </a:rPr>
              <a:t>            a. Who was more content, the rich man or Lazarus (</a:t>
            </a:r>
            <a:r>
              <a:rPr lang="en-US" b="1" dirty="0">
                <a:latin typeface="Times New Roman" panose="02020603050405020304" pitchFamily="18" charset="0"/>
                <a:cs typeface="Times New Roman" panose="02020603050405020304" pitchFamily="18" charset="0"/>
              </a:rPr>
              <a:t>Luke 16:23</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b. Joseph or his brethren (</a:t>
            </a:r>
            <a:r>
              <a:rPr lang="en-US" b="1" dirty="0">
                <a:latin typeface="Times New Roman" panose="02020603050405020304" pitchFamily="18" charset="0"/>
                <a:cs typeface="Times New Roman" panose="02020603050405020304" pitchFamily="18" charset="0"/>
              </a:rPr>
              <a:t>Gen 42:21-24</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c. The Pharisee or the publican (</a:t>
            </a:r>
            <a:r>
              <a:rPr lang="en-US" b="1" dirty="0">
                <a:latin typeface="Times New Roman" panose="02020603050405020304" pitchFamily="18" charset="0"/>
                <a:cs typeface="Times New Roman" panose="02020603050405020304" pitchFamily="18" charset="0"/>
              </a:rPr>
              <a:t>Luke 18:14</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3. Money can not buy happiness, although most of us seem to think that it can.</a:t>
            </a:r>
          </a:p>
          <a:p>
            <a:r>
              <a:rPr lang="en-US" dirty="0">
                <a:latin typeface="Times New Roman" panose="02020603050405020304" pitchFamily="18" charset="0"/>
                <a:cs typeface="Times New Roman" panose="02020603050405020304" pitchFamily="18" charset="0"/>
              </a:rPr>
              <a:t>&gt;&gt;&gt;&gt;&gt;&gt;&gt;&gt;&gt;&gt;&gt;&gt;&gt;&gt;&gt;&gt;&gt;&gt;&gt;</a:t>
            </a:r>
          </a:p>
          <a:p>
            <a:r>
              <a:rPr lang="en-US" dirty="0">
                <a:latin typeface="Times New Roman" panose="02020603050405020304" pitchFamily="18" charset="0"/>
                <a:cs typeface="Times New Roman" panose="02020603050405020304" pitchFamily="18" charset="0"/>
              </a:rPr>
              <a:t>        4. One promise the Christian has that far exceeds money is the promise that God will “never leave us or forsake us”. </a:t>
            </a:r>
            <a:r>
              <a:rPr lang="en-US" b="1" dirty="0">
                <a:latin typeface="Times New Roman" panose="02020603050405020304" pitchFamily="18" charset="0"/>
                <a:cs typeface="Times New Roman" panose="02020603050405020304" pitchFamily="18" charset="0"/>
              </a:rPr>
              <a:t>Heb 13:5</a:t>
            </a: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&gt;&gt;&gt;&gt;&gt;&gt;&gt;&gt;&gt;&gt;&gt;&gt;&gt;&gt;&gt;&gt;&gt;&gt;&gt;</a:t>
            </a:r>
            <a:endParaRPr lang="en-US" b="1" dirty="0">
              <a:latin typeface="Times New Roman" panose="02020603050405020304" pitchFamily="18" charset="0"/>
              <a:cs typeface="Times New Roman" panose="02020603050405020304" pitchFamily="18" charset="0"/>
            </a:endParaRPr>
          </a:p>
          <a:p>
            <a:pPr rtl="0"/>
            <a:r>
              <a:rPr lang="en-US" dirty="0">
                <a:latin typeface="Times New Roman" panose="02020603050405020304" pitchFamily="18" charset="0"/>
                <a:cs typeface="Times New Roman" panose="02020603050405020304" pitchFamily="18" charset="0"/>
              </a:rPr>
              <a:t>        5. Through each daily trial, whatever it may be, the Lord is there- the same yesterday, and today and forever, changeless-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I am the LORD, I do not change;</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Malachi 3:6a</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6. What a comfort in a world of hate, prejudice, war and famine- a world mankind has created, or allowed to be created, often for greed, or power, or both!</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B. Can we live a sane life with the constant threat of Atomic annihilation, with atrocities to everyone from the old to the young, to the unborn, as it was in Hitler’s world?</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The prophets, the Lord, His apostles, and early Christians suffered martyrdom.</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Would we?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In every generation in both the Old and New Testaments, the promise has been given:</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No man shall be able to stand before you all the days of your life; as I was with Moses, so I will be with you. I will not leave you nor forsake you.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Joshua 1:5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4. Drop down to verse 9:</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Have I not commanded you? Be strong and of good courage; do not be afraid, nor be dismayed, for the LORD your God is with you wherever you go."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Joshua 1:9</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5. This thought is repeated in in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 13:5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Let your conduct be without covetousness; be content with such things as you have. For He Himself has said, "I WILL NEVER LEAVE YOU NOR FORSAKE YOU."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Hebrews 13:5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6. Why are these promises so hard for the Lord’s children to believe?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7. Prayer, added to faith, is the most powerful thing present in the world today even more powerful than the atom, </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 Yet we do not take advantage of our gifts from our Heavenly Father.</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8. Think what changes would be manifested in our lives if we did believe and practice our faith!</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9. Men, women, and even children would love their neighbors as themselves.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10. If they relied on the Lord instead of acting on their own their health would improve (at least the psychosomatic ills would disappear), and other illnesses could be turned over to God for handling.</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11. Suicides, murders, envying's, and covetousness would decline, and love would flourish as never before.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12. A utopia, you day?</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13. If we are assured of god’s help, as well as His presence, can we not maintain calm in any situation and say that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“God and I are a majority, and between us there is nothing we cannot do”?</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14. This faith in action is the only kind of faith that works. </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15. With the Lord as an ally, we will not place out trust in riches, in men and certainly not in ourselves.</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16. We will ask for Divine help, in rooting covetousness out of our lives, and replacing it with contentment.</a:t>
            </a:r>
          </a:p>
          <a:p>
            <a:pPr rtl="0"/>
            <a:endParaRPr lang="en-US" sz="1200" b="0" i="1"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7</a:t>
            </a:fld>
            <a:endParaRPr lang="en-US"/>
          </a:p>
        </p:txBody>
      </p:sp>
    </p:spTree>
    <p:extLst>
      <p:ext uri="{BB962C8B-B14F-4D97-AF65-F5344CB8AC3E}">
        <p14:creationId xmlns:p14="http://schemas.microsoft.com/office/powerpoint/2010/main" val="421665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As Christians, we will not be impressed by the size of a person’s car, his bank account, or the title he wears on his job.</a:t>
            </a:r>
          </a:p>
          <a:p>
            <a:r>
              <a:rPr lang="en-US" dirty="0"/>
              <a:t>        1. Jesus remained unimpressed by any of these things.</a:t>
            </a:r>
          </a:p>
          <a:p>
            <a:r>
              <a:rPr lang="en-US" dirty="0"/>
              <a:t>&gt;&gt;&gt;&gt;&gt;&gt;&gt;&gt;&gt;&gt;&gt;&gt;&gt;&gt;</a:t>
            </a:r>
          </a:p>
          <a:p>
            <a:r>
              <a:rPr lang="en-US" dirty="0"/>
              <a:t>        2. He was never over-awed by the size of anything, whether it was crowds, money, power, or prestige.</a:t>
            </a:r>
          </a:p>
          <a:p>
            <a:r>
              <a:rPr lang="en-US" dirty="0"/>
              <a:t>        3. He was as attentive to  little child as He was to a rich young ruler.</a:t>
            </a:r>
          </a:p>
          <a:p>
            <a:r>
              <a:rPr lang="en-US" dirty="0"/>
              <a:t>        4. He was more impressed by the mite the widow dropped into the treasury than He was by the larger donations made by the Pharisees.</a:t>
            </a:r>
          </a:p>
          <a:p>
            <a:r>
              <a:rPr lang="en-US" dirty="0"/>
              <a:t>        5. It is the heart of man that gets the Savior's attention.</a:t>
            </a:r>
          </a:p>
          <a:p>
            <a:r>
              <a:rPr lang="en-US" dirty="0"/>
              <a:t>        6. The only bigness that counts with Him, is the bigness of one’s soul.</a:t>
            </a:r>
          </a:p>
          <a:p>
            <a:r>
              <a:rPr lang="en-US" dirty="0"/>
              <a:t>        7. This lets us know without a doubt that Jesus loves each one of us for himself, regardless of our nationality, or social status, or even our background.</a:t>
            </a:r>
          </a:p>
          <a:p>
            <a:r>
              <a:rPr lang="en-US" dirty="0"/>
              <a:t>&gt;&gt;&gt;&gt;&gt;&gt;&gt;&gt;&gt;&gt;&gt;&gt;&gt;&gt;&gt;</a:t>
            </a:r>
          </a:p>
          <a:p>
            <a:r>
              <a:rPr lang="en-US" dirty="0"/>
              <a:t>        8. He sees us as we really are, stripped of all pretenses (</a:t>
            </a:r>
            <a:r>
              <a:rPr lang="en-US" b="1" dirty="0"/>
              <a:t>Col 3:11</a:t>
            </a:r>
            <a:r>
              <a:rPr lang="en-US" dirty="0"/>
              <a:t>)</a:t>
            </a:r>
          </a:p>
          <a:p>
            <a:pPr rtl="0"/>
            <a:r>
              <a:rPr lang="en-US" sz="1200" b="0" i="1" u="none" strike="noStrike" kern="1200" baseline="0" dirty="0">
                <a:solidFill>
                  <a:schemeClr val="tx1"/>
                </a:solidFill>
                <a:latin typeface="+mn-lt"/>
                <a:ea typeface="+mn-ea"/>
                <a:cs typeface="+mn-cs"/>
              </a:rPr>
              <a:t>where there is neither Greek nor Jew, circumcised nor uncircumcised, barbarian, Scythian, slave nor free, but Christ is all and in all.</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Colossians 3:11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a:t>
            </a:r>
          </a:p>
          <a:p>
            <a:pPr rtl="0"/>
            <a:r>
              <a:rPr lang="en-US" sz="1200" b="0" i="0" u="none" strike="noStrike" kern="1200" baseline="0" dirty="0">
                <a:solidFill>
                  <a:schemeClr val="tx1"/>
                </a:solidFill>
                <a:latin typeface="+mn-lt"/>
                <a:ea typeface="+mn-ea"/>
                <a:cs typeface="+mn-cs"/>
              </a:rPr>
              <a:t>    B. As David states in </a:t>
            </a:r>
            <a:r>
              <a:rPr lang="en-US" sz="1200" b="1" i="0" u="none" strike="noStrike" kern="1200" baseline="0" dirty="0">
                <a:solidFill>
                  <a:schemeClr val="tx1"/>
                </a:solidFill>
                <a:latin typeface="+mn-lt"/>
                <a:ea typeface="+mn-ea"/>
                <a:cs typeface="+mn-cs"/>
              </a:rPr>
              <a:t>Psalm 139:14</a:t>
            </a:r>
            <a:r>
              <a:rPr lang="en-US" sz="1200" b="0" i="0" u="none" strike="noStrike" kern="1200" baseline="0" dirty="0">
                <a:solidFill>
                  <a:schemeClr val="tx1"/>
                </a:solidFill>
                <a:latin typeface="+mn-lt"/>
                <a:ea typeface="+mn-ea"/>
                <a:cs typeface="+mn-cs"/>
              </a:rPr>
              <a:t>, “we are fearfully and wonderfully made”.</a:t>
            </a:r>
          </a:p>
          <a:p>
            <a:pPr rtl="0"/>
            <a:r>
              <a:rPr lang="en-US" sz="1200" b="0" i="0" u="none" strike="noStrike" kern="1200" baseline="0" dirty="0">
                <a:solidFill>
                  <a:schemeClr val="tx1"/>
                </a:solidFill>
                <a:latin typeface="+mn-lt"/>
                <a:ea typeface="+mn-ea"/>
                <a:cs typeface="+mn-cs"/>
              </a:rPr>
              <a:t>        1. This refers to our intellect as well as our bodies.</a:t>
            </a:r>
          </a:p>
          <a:p>
            <a:pPr rtl="0"/>
            <a:r>
              <a:rPr lang="en-US" sz="1200" b="0" i="0" u="none" strike="noStrike" kern="1200" baseline="0" dirty="0">
                <a:solidFill>
                  <a:schemeClr val="tx1"/>
                </a:solidFill>
                <a:latin typeface="+mn-lt"/>
                <a:ea typeface="+mn-ea"/>
                <a:cs typeface="+mn-cs"/>
              </a:rPr>
              <a:t>        2. We read again in </a:t>
            </a:r>
            <a:r>
              <a:rPr lang="en-US" sz="1200" b="1" i="0" u="none" strike="noStrike" kern="1200" baseline="0" dirty="0">
                <a:solidFill>
                  <a:schemeClr val="tx1"/>
                </a:solidFill>
                <a:latin typeface="+mn-lt"/>
                <a:ea typeface="+mn-ea"/>
                <a:cs typeface="+mn-cs"/>
              </a:rPr>
              <a:t>Luke 10:27 </a:t>
            </a:r>
            <a:r>
              <a:rPr lang="en-US" sz="1200" b="0" i="0" u="none" strike="noStrike" kern="1200" baseline="0" dirty="0">
                <a:solidFill>
                  <a:schemeClr val="tx1"/>
                </a:solidFill>
                <a:latin typeface="+mn-lt"/>
                <a:ea typeface="+mn-ea"/>
                <a:cs typeface="+mn-cs"/>
              </a:rPr>
              <a:t>that we are to:</a:t>
            </a:r>
          </a:p>
          <a:p>
            <a:pPr rtl="0"/>
            <a:r>
              <a:rPr lang="en-US" sz="1200" b="0" i="1" u="none" strike="noStrike" kern="1200" baseline="0" dirty="0">
                <a:solidFill>
                  <a:schemeClr val="tx1"/>
                </a:solidFill>
                <a:latin typeface="+mn-lt"/>
                <a:ea typeface="+mn-ea"/>
                <a:cs typeface="+mn-cs"/>
              </a:rPr>
              <a:t> So he answered and said, "'YOU SHALL LOVE THE LORD YOUR GOD WITH ALL YOUR HEART, WITH ALL YOUR SOUL, WITH ALL YOUR STRENGTH, AND WITH ALL YOUR MIND,' and 'YOUR NEIGHBOR AS YOURSELF.'"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10:27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3. This verse of scripture proves how God has equipped us in every area of life-spiritual, physical, mental, and moral.</a:t>
            </a:r>
          </a:p>
          <a:p>
            <a:pPr rtl="0"/>
            <a:r>
              <a:rPr lang="en-US" sz="1200" b="0" i="0" u="none" strike="noStrike" kern="1200" baseline="0" dirty="0">
                <a:solidFill>
                  <a:schemeClr val="tx1"/>
                </a:solidFill>
                <a:latin typeface="+mn-lt"/>
                <a:ea typeface="+mn-ea"/>
                <a:cs typeface="+mn-cs"/>
              </a:rPr>
              <a:t>        4. God has given us the resources to meet every challenge, but He has allowed us the freedom of choice in using these resources.</a:t>
            </a:r>
          </a:p>
          <a:p>
            <a:pPr rtl="0"/>
            <a:r>
              <a:rPr lang="en-US" sz="1200" b="0" i="0" u="none" strike="noStrike" kern="1200" baseline="0" dirty="0">
                <a:solidFill>
                  <a:schemeClr val="tx1"/>
                </a:solidFill>
                <a:latin typeface="+mn-lt"/>
                <a:ea typeface="+mn-ea"/>
                <a:cs typeface="+mn-cs"/>
              </a:rPr>
              <a:t>        5. It is up to each individual to decide how he will meet life’s challenges.</a:t>
            </a:r>
          </a:p>
          <a:p>
            <a:pPr rtl="0"/>
            <a:r>
              <a:rPr lang="en-US" sz="1200" b="0" i="0" u="none" strike="noStrike" kern="1200" baseline="0" dirty="0">
                <a:solidFill>
                  <a:schemeClr val="tx1"/>
                </a:solidFill>
                <a:latin typeface="+mn-lt"/>
                <a:ea typeface="+mn-ea"/>
                <a:cs typeface="+mn-cs"/>
              </a:rPr>
              <a:t>        6. The ability to let our resources match or exceed our expenditures of mental, moral, and spiritual strength, lies within each of us.</a:t>
            </a:r>
          </a:p>
          <a:p>
            <a:pPr rtl="0"/>
            <a:r>
              <a:rPr lang="en-US" sz="1200" b="0" i="0" u="none" strike="noStrike" kern="1200" baseline="0" dirty="0">
                <a:solidFill>
                  <a:schemeClr val="tx1"/>
                </a:solidFill>
                <a:latin typeface="+mn-lt"/>
                <a:ea typeface="+mn-ea"/>
                <a:cs typeface="+mn-cs"/>
              </a:rPr>
              <a:t>        7. If we do not succeed it is our own fault.</a:t>
            </a:r>
          </a:p>
          <a:p>
            <a:pPr rtl="0"/>
            <a:r>
              <a:rPr lang="en-US" sz="1200" b="0" i="0" u="none" strike="noStrike" kern="1200" baseline="0" dirty="0">
                <a:solidFill>
                  <a:schemeClr val="tx1"/>
                </a:solidFill>
                <a:latin typeface="+mn-lt"/>
                <a:ea typeface="+mn-ea"/>
                <a:cs typeface="+mn-cs"/>
              </a:rPr>
              <a:t>        8. God’s law of sowing and reaping is changeless.</a:t>
            </a:r>
          </a:p>
          <a:p>
            <a:pPr rtl="0"/>
            <a:r>
              <a:rPr lang="en-US" sz="1200" b="0" i="0" u="none" strike="noStrike" kern="1200" baseline="0" dirty="0">
                <a:solidFill>
                  <a:schemeClr val="tx1"/>
                </a:solidFill>
                <a:latin typeface="+mn-lt"/>
                <a:ea typeface="+mn-ea"/>
                <a:cs typeface="+mn-cs"/>
              </a:rPr>
              <a:t>        9. Who is to blame if we miss the beauty of the sunrise and the sunset, the joy of refreshing rain and the glorious promise of the rainbow, the happiness of a baby’s smile or the fragrance of flowers?</a:t>
            </a:r>
          </a:p>
          <a:p>
            <a:pPr rtl="0"/>
            <a:r>
              <a:rPr lang="en-US" sz="1200" b="0" i="0" u="none" strike="noStrike" kern="1200" baseline="0" dirty="0">
                <a:solidFill>
                  <a:schemeClr val="tx1"/>
                </a:solidFill>
                <a:latin typeface="+mn-lt"/>
                <a:ea typeface="+mn-ea"/>
                <a:cs typeface="+mn-cs"/>
              </a:rPr>
              <a:t>        10. It is our own - we have allowed our minds to concentrate on our problems rather than on our blessings.</a:t>
            </a:r>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8</a:t>
            </a:fld>
            <a:endParaRPr lang="en-US"/>
          </a:p>
        </p:txBody>
      </p:sp>
    </p:spTree>
    <p:extLst>
      <p:ext uri="{BB962C8B-B14F-4D97-AF65-F5344CB8AC3E}">
        <p14:creationId xmlns:p14="http://schemas.microsoft.com/office/powerpoint/2010/main" val="422187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God has never left man without answers to his problems; however, our focus is so often </a:t>
            </a:r>
            <a:r>
              <a:rPr lang="en-US" b="1" dirty="0"/>
              <a:t>faulty</a:t>
            </a:r>
            <a:r>
              <a:rPr lang="en-US" dirty="0"/>
              <a:t>.</a:t>
            </a:r>
          </a:p>
          <a:p>
            <a:r>
              <a:rPr lang="en-US" dirty="0"/>
              <a:t>&gt;&gt;&gt;&gt;&gt;&gt;&gt;&gt;&gt;&gt;&gt;&gt;&gt;&gt;&gt;&gt;&gt;</a:t>
            </a:r>
          </a:p>
          <a:p>
            <a:r>
              <a:rPr lang="en-US" dirty="0"/>
              <a:t>        1. God never-no never- has allowed us to have more problems than we can bear.</a:t>
            </a:r>
          </a:p>
          <a:p>
            <a:pPr rtl="0"/>
            <a:r>
              <a:rPr lang="en-US" sz="1200" b="0" i="1" u="none" strike="noStrike" kern="1200" baseline="0" dirty="0">
                <a:solidFill>
                  <a:schemeClr val="tx1"/>
                </a:solidFill>
                <a:latin typeface="+mn-lt"/>
                <a:ea typeface="+mn-ea"/>
                <a:cs typeface="+mn-cs"/>
              </a:rPr>
              <a:t>No temptation has overtaken you except such as is common to man; but God is faithful, who will not allow you to be tempted beyond what you are able, but with the temptation will also make the way of escape, that you may be able to bear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a:t>
            </a:r>
          </a:p>
          <a:p>
            <a:pPr rtl="0"/>
            <a:r>
              <a:rPr lang="en-US" sz="1200" b="0" i="0" u="none" strike="noStrike" kern="1200" baseline="0" dirty="0">
                <a:solidFill>
                  <a:schemeClr val="tx1"/>
                </a:solidFill>
                <a:latin typeface="+mn-lt"/>
                <a:ea typeface="+mn-ea"/>
                <a:cs typeface="+mn-cs"/>
              </a:rPr>
              <a:t>        2. Then why are there more suicides, more murders, more insanity in the world today?</a:t>
            </a:r>
          </a:p>
          <a:p>
            <a:pPr rtl="0"/>
            <a:r>
              <a:rPr lang="en-US" sz="1200" b="0" i="0" u="none" strike="noStrike" kern="1200" baseline="0" dirty="0">
                <a:solidFill>
                  <a:schemeClr val="tx1"/>
                </a:solidFill>
                <a:latin typeface="+mn-lt"/>
                <a:ea typeface="+mn-ea"/>
                <a:cs typeface="+mn-cs"/>
              </a:rPr>
              <a:t>        3. Again, we have to say because man has allowed his mind to focus on the problem rather than the solution.</a:t>
            </a:r>
          </a:p>
          <a:p>
            <a:pPr rtl="0"/>
            <a:r>
              <a:rPr lang="en-US" sz="1200" b="0" i="0" u="none" strike="noStrike" kern="1200" baseline="0" dirty="0">
                <a:solidFill>
                  <a:schemeClr val="tx1"/>
                </a:solidFill>
                <a:latin typeface="+mn-lt"/>
                <a:ea typeface="+mn-ea"/>
                <a:cs typeface="+mn-cs"/>
              </a:rPr>
              <a:t>        4. He does not use his God-given resources of turning his problems over to Jehovah for solving.</a:t>
            </a:r>
          </a:p>
          <a:p>
            <a:pPr rtl="0"/>
            <a:r>
              <a:rPr lang="en-US" sz="1200" b="0" i="0" u="none" strike="noStrike" kern="1200" baseline="0" dirty="0">
                <a:solidFill>
                  <a:schemeClr val="tx1"/>
                </a:solidFill>
                <a:latin typeface="+mn-lt"/>
                <a:ea typeface="+mn-ea"/>
                <a:cs typeface="+mn-cs"/>
              </a:rPr>
              <a:t>    B. Foolishly, mankind so often blames his Maker for adversity instead of seeing it often to be of his own creation,</a:t>
            </a:r>
          </a:p>
          <a:p>
            <a:pPr rtl="0"/>
            <a:r>
              <a:rPr lang="en-US" sz="1200" b="0" i="0" u="none" strike="noStrike" kern="1200" baseline="0" dirty="0">
                <a:solidFill>
                  <a:schemeClr val="tx1"/>
                </a:solidFill>
                <a:latin typeface="+mn-lt"/>
                <a:ea typeface="+mn-ea"/>
                <a:cs typeface="+mn-cs"/>
              </a:rPr>
              <a:t>        1. If we sin, we suffer, along with our family who suffers with us.</a:t>
            </a:r>
          </a:p>
          <a:p>
            <a:pPr rtl="0"/>
            <a:r>
              <a:rPr lang="en-US" sz="1200" b="0" i="0" u="none" strike="noStrike" kern="1200" baseline="0" dirty="0">
                <a:solidFill>
                  <a:schemeClr val="tx1"/>
                </a:solidFill>
                <a:latin typeface="+mn-lt"/>
                <a:ea typeface="+mn-ea"/>
                <a:cs typeface="+mn-cs"/>
              </a:rPr>
              <a:t>&gt;&gt;&gt;&gt;&gt;&gt;&gt;&gt;&gt;&gt;&gt;&gt;&gt;&gt;&gt;&gt;&gt;</a:t>
            </a:r>
          </a:p>
          <a:p>
            <a:pPr rtl="0"/>
            <a:r>
              <a:rPr lang="en-US" sz="1200" b="0" i="1" u="none" strike="noStrike" kern="1200" baseline="0" dirty="0">
                <a:solidFill>
                  <a:schemeClr val="tx1"/>
                </a:solidFill>
                <a:latin typeface="+mn-lt"/>
                <a:ea typeface="+mn-ea"/>
                <a:cs typeface="+mn-cs"/>
              </a:rPr>
              <a:t>Let no one say when he is tempted, "I am tempted by God"; for God cannot be tempted by evil, nor does He Himself tempt anyone.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2. Satan is to blame for our troubles and trials.</a:t>
            </a:r>
          </a:p>
          <a:p>
            <a:pPr rtl="0"/>
            <a:r>
              <a:rPr lang="en-US" sz="1200" b="0" i="0" u="none" strike="noStrike" kern="1200" baseline="0" dirty="0">
                <a:solidFill>
                  <a:schemeClr val="tx1"/>
                </a:solidFill>
                <a:latin typeface="+mn-lt"/>
                <a:ea typeface="+mn-ea"/>
                <a:cs typeface="+mn-cs"/>
              </a:rPr>
              <a:t>        3. </a:t>
            </a:r>
            <a:r>
              <a:rPr lang="en-US" sz="1200" b="1" i="0" u="none" strike="noStrike" kern="1200" baseline="0" dirty="0">
                <a:solidFill>
                  <a:schemeClr val="tx1"/>
                </a:solidFill>
                <a:latin typeface="+mn-lt"/>
                <a:ea typeface="+mn-ea"/>
                <a:cs typeface="+mn-cs"/>
              </a:rPr>
              <a:t>John 8:44 </a:t>
            </a:r>
            <a:r>
              <a:rPr lang="en-US" sz="1200" b="0" i="0" u="none" strike="noStrike" kern="1200" baseline="0" dirty="0">
                <a:solidFill>
                  <a:schemeClr val="tx1"/>
                </a:solidFill>
                <a:latin typeface="+mn-lt"/>
                <a:ea typeface="+mn-ea"/>
                <a:cs typeface="+mn-cs"/>
              </a:rPr>
              <a:t>says:</a:t>
            </a:r>
          </a:p>
          <a:p>
            <a:pPr rtl="0"/>
            <a:r>
              <a:rPr lang="en-US" sz="1200" b="0" i="1" u="none" strike="noStrike" kern="1200" baseline="0" dirty="0">
                <a:solidFill>
                  <a:schemeClr val="tx1"/>
                </a:solidFill>
                <a:latin typeface="+mn-lt"/>
                <a:ea typeface="+mn-ea"/>
                <a:cs typeface="+mn-cs"/>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John 8:44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The next time you are in trouble, do not say;  “Why does God let all this happen to me?”</a:t>
            </a:r>
          </a:p>
          <a:p>
            <a:pPr rtl="0"/>
            <a:r>
              <a:rPr lang="en-US" sz="1200" b="0" i="0" u="none" strike="noStrike" kern="1200" baseline="0" dirty="0">
                <a:solidFill>
                  <a:schemeClr val="tx1"/>
                </a:solidFill>
                <a:latin typeface="+mn-lt"/>
                <a:ea typeface="+mn-ea"/>
                <a:cs typeface="+mn-cs"/>
              </a:rPr>
              <a:t>        5. God is not to blame, but rather say, “Why does Satan do all of these things to me?”  “Why me?” </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9</a:t>
            </a:fld>
            <a:endParaRPr lang="en-US"/>
          </a:p>
        </p:txBody>
      </p:sp>
    </p:spTree>
    <p:extLst>
      <p:ext uri="{BB962C8B-B14F-4D97-AF65-F5344CB8AC3E}">
        <p14:creationId xmlns:p14="http://schemas.microsoft.com/office/powerpoint/2010/main" val="359292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A. Jesus has a great overflowing heart.</a:t>
            </a:r>
          </a:p>
          <a:p>
            <a:r>
              <a:rPr lang="en-US" dirty="0">
                <a:latin typeface="Times New Roman" panose="02020603050405020304" pitchFamily="18" charset="0"/>
                <a:cs typeface="Times New Roman" panose="02020603050405020304" pitchFamily="18" charset="0"/>
              </a:rPr>
              <a:t>&gt;&gt;&gt;&gt;&gt;&gt;&gt;&gt;&gt;&gt;&gt;&gt;&gt;&gt;&gt;&gt;&gt;</a:t>
            </a:r>
          </a:p>
          <a:p>
            <a:r>
              <a:rPr lang="en-US" dirty="0">
                <a:latin typeface="Times New Roman" panose="02020603050405020304" pitchFamily="18" charset="0"/>
                <a:cs typeface="Times New Roman" panose="02020603050405020304" pitchFamily="18" charset="0"/>
              </a:rPr>
              <a:t>        1. He cares for those who love Him, and He also cares for those who are indifferent.</a:t>
            </a:r>
          </a:p>
          <a:p>
            <a:r>
              <a:rPr lang="en-US" dirty="0">
                <a:latin typeface="Times New Roman" panose="02020603050405020304" pitchFamily="18" charset="0"/>
                <a:cs typeface="Times New Roman" panose="02020603050405020304" pitchFamily="18" charset="0"/>
              </a:rPr>
              <a:t>        2. He loves those who praise Him, but He shows concern for those who use His name lightly.</a:t>
            </a:r>
          </a:p>
          <a:p>
            <a:r>
              <a:rPr lang="en-US" dirty="0">
                <a:latin typeface="Times New Roman" panose="02020603050405020304" pitchFamily="18" charset="0"/>
                <a:cs typeface="Times New Roman" panose="02020603050405020304" pitchFamily="18" charset="0"/>
              </a:rPr>
              <a:t>        3. Did He not say this when he stated </a:t>
            </a:r>
            <a:r>
              <a:rPr lang="en-US" b="1" dirty="0">
                <a:latin typeface="Times New Roman" panose="02020603050405020304" pitchFamily="18" charset="0"/>
                <a:cs typeface="Times New Roman" panose="02020603050405020304" pitchFamily="18" charset="0"/>
              </a:rPr>
              <a:t>Matthew 5:45</a:t>
            </a:r>
            <a:r>
              <a:rPr 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that you may be sons of your Father in heaven; for He makes His sun rise on the evil and on the good, and sends rain on the just and on the unjust.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Matthew 5:45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a:t>
            </a:r>
          </a:p>
          <a:p>
            <a:r>
              <a:rPr lang="en-US" dirty="0">
                <a:latin typeface="Times New Roman" panose="02020603050405020304" pitchFamily="18" charset="0"/>
                <a:cs typeface="Times New Roman" panose="02020603050405020304" pitchFamily="18" charset="0"/>
              </a:rPr>
              <a:t>    B. A changeless Christ in a changing world “means that “the system He delivered is also changeless”.</a:t>
            </a:r>
          </a:p>
          <a:p>
            <a:r>
              <a:rPr lang="en-US" dirty="0">
                <a:latin typeface="Times New Roman" panose="02020603050405020304" pitchFamily="18" charset="0"/>
                <a:cs typeface="Times New Roman" panose="02020603050405020304" pitchFamily="18" charset="0"/>
              </a:rPr>
              <a:t>        1. The gospel is the same; the plan of redemption is changeless; Christ’s rules for the church, it’s government, doctrine, purpose, and hope-all like Christ who gave the are changeless.</a:t>
            </a:r>
          </a:p>
          <a:p>
            <a:r>
              <a:rPr lang="en-US" dirty="0">
                <a:latin typeface="Times New Roman" panose="02020603050405020304" pitchFamily="18" charset="0"/>
                <a:cs typeface="Times New Roman" panose="02020603050405020304" pitchFamily="18" charset="0"/>
              </a:rPr>
              <a:t>        2. His wise and benevolent purpose for humanity, His great love, His assurance of the resurrection and life eternal-all are the same.</a:t>
            </a:r>
          </a:p>
          <a:p>
            <a:r>
              <a:rPr lang="en-US" dirty="0">
                <a:latin typeface="Times New Roman" panose="02020603050405020304" pitchFamily="18" charset="0"/>
                <a:cs typeface="Times New Roman" panose="02020603050405020304" pitchFamily="18" charset="0"/>
              </a:rPr>
              <a:t>        3. Why? “He is the same yesterday, and today, and forever!”</a:t>
            </a:r>
          </a:p>
          <a:p>
            <a:r>
              <a:rPr lang="en-US" dirty="0">
                <a:latin typeface="Times New Roman" panose="02020603050405020304" pitchFamily="18" charset="0"/>
                <a:cs typeface="Times New Roman" panose="02020603050405020304" pitchFamily="18" charset="0"/>
              </a:rPr>
              <a:t>&gt;&gt;&gt;&gt;&gt;&gt;&gt;&gt;&gt;&gt;&gt;&gt;&gt;&gt;&gt;&gt;&gt;</a:t>
            </a:r>
          </a:p>
          <a:p>
            <a:r>
              <a:rPr lang="en-US" dirty="0">
                <a:latin typeface="Times New Roman" panose="02020603050405020304" pitchFamily="18" charset="0"/>
                <a:cs typeface="Times New Roman" panose="02020603050405020304" pitchFamily="18" charset="0"/>
              </a:rPr>
              <a:t>    C. Christ’s words are changeless.</a:t>
            </a:r>
          </a:p>
          <a:p>
            <a:r>
              <a:rPr lang="en-US" dirty="0">
                <a:latin typeface="Times New Roman" panose="02020603050405020304" pitchFamily="18" charset="0"/>
                <a:cs typeface="Times New Roman" panose="02020603050405020304" pitchFamily="18" charset="0"/>
              </a:rPr>
              <a:t>        1. They are as true for us today as they were when they were uttered, more than twenty centuries ago.</a:t>
            </a:r>
          </a:p>
          <a:p>
            <a:r>
              <a:rPr lang="en-US" dirty="0">
                <a:latin typeface="Times New Roman" panose="02020603050405020304" pitchFamily="18" charset="0"/>
                <a:cs typeface="Times New Roman" panose="02020603050405020304" pitchFamily="18" charset="0"/>
              </a:rPr>
              <a:t>        2. They have lost  none of their clarity, freshness, nor force,</a:t>
            </a:r>
          </a:p>
          <a:p>
            <a:r>
              <a:rPr lang="en-US" dirty="0">
                <a:latin typeface="Times New Roman" panose="02020603050405020304" pitchFamily="18" charset="0"/>
                <a:cs typeface="Times New Roman" panose="02020603050405020304" pitchFamily="18" charset="0"/>
              </a:rPr>
              <a:t>        3. Those who tell us the religion of Christ has seen its best days are like Voltaire, mentioned earlier, Thomas Pain or Ingersoll.</a:t>
            </a:r>
          </a:p>
          <a:p>
            <a:r>
              <a:rPr lang="en-US" dirty="0">
                <a:latin typeface="Times New Roman" panose="02020603050405020304" pitchFamily="18" charset="0"/>
                <a:cs typeface="Times New Roman" panose="02020603050405020304" pitchFamily="18" charset="0"/>
              </a:rPr>
              <a:t>        4. After these infidels are gone and forgotten, the “Words of Christ” live on forever.</a:t>
            </a:r>
          </a:p>
          <a:p>
            <a:r>
              <a:rPr lang="en-US" dirty="0">
                <a:latin typeface="Times New Roman" panose="02020603050405020304" pitchFamily="18" charset="0"/>
                <a:cs typeface="Times New Roman" panose="02020603050405020304" pitchFamily="18" charset="0"/>
              </a:rPr>
              <a:t>&gt;&gt;&gt;&gt;&gt;&gt;&gt;&gt;&gt;&gt;&gt;&gt;&gt;&gt;&gt;&gt;&gt;&gt;</a:t>
            </a:r>
          </a:p>
          <a:p>
            <a:r>
              <a:rPr lang="en-US" dirty="0">
                <a:latin typeface="Times New Roman" panose="02020603050405020304" pitchFamily="18" charset="0"/>
                <a:cs typeface="Times New Roman" panose="02020603050405020304" pitchFamily="18" charset="0"/>
              </a:rPr>
              <a:t>        5. He asked for admission into our hearts, but only man has the key that unlocks that door.</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Behold, I stand at the door and knock. If anyone hears My voice and opens the door, I will come in to him and dine with him, and he with Me.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Revelation 3:20</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6. Christ does not force an entrance into one’s heart.</a:t>
            </a:r>
          </a:p>
          <a:p>
            <a:r>
              <a:rPr lang="en-US" dirty="0">
                <a:latin typeface="Times New Roman" panose="02020603050405020304" pitchFamily="18" charset="0"/>
                <a:cs typeface="Times New Roman" panose="02020603050405020304" pitchFamily="18" charset="0"/>
              </a:rPr>
              <a:t>        7. Man must admit Him.</a:t>
            </a:r>
          </a:p>
          <a:p>
            <a:r>
              <a:rPr lang="en-US" dirty="0">
                <a:latin typeface="Times New Roman" panose="02020603050405020304" pitchFamily="18" charset="0"/>
                <a:cs typeface="Times New Roman" panose="02020603050405020304" pitchFamily="18" charset="0"/>
              </a:rPr>
              <a:t>        8. He must not lock the door with the key of unbelief and then double-bolt it with worldliness, prejudice, and indolence.</a:t>
            </a:r>
          </a:p>
          <a:p>
            <a:endParaRPr lang="en-US" dirty="0"/>
          </a:p>
          <a:p>
            <a:endParaRPr lang="en-US" dirty="0"/>
          </a:p>
        </p:txBody>
      </p:sp>
      <p:sp>
        <p:nvSpPr>
          <p:cNvPr id="4" name="Slide Number Placeholder 3"/>
          <p:cNvSpPr>
            <a:spLocks noGrp="1"/>
          </p:cNvSpPr>
          <p:nvPr>
            <p:ph type="sldNum" sz="quarter" idx="5"/>
          </p:nvPr>
        </p:nvSpPr>
        <p:spPr/>
        <p:txBody>
          <a:bodyPr/>
          <a:lstStyle/>
          <a:p>
            <a:fld id="{88AF67EC-8CA8-4003-845A-9F129FF9B77B}" type="slidenum">
              <a:rPr lang="en-US" smtClean="0"/>
              <a:t>10</a:t>
            </a:fld>
            <a:endParaRPr lang="en-US"/>
          </a:p>
        </p:txBody>
      </p:sp>
    </p:spTree>
    <p:extLst>
      <p:ext uri="{BB962C8B-B14F-4D97-AF65-F5344CB8AC3E}">
        <p14:creationId xmlns:p14="http://schemas.microsoft.com/office/powerpoint/2010/main" val="310508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4F76-5C63-4B8A-8951-EBAFB014C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34617-0FC6-44F4-826E-F4DDF0691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6D2CC3-412D-4807-8CB0-EDD64E10787B}"/>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D7082B1F-E75A-4021-AC38-A9A485380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D558D-5968-40DB-9F62-541A4DEC3D5B}"/>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357625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5281-8AAB-4E95-B3B1-19E511386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1D9A94-61B0-4610-8B56-910BD38063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D9C34-803B-4225-B256-3D5E9AD0E7CF}"/>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46A205FA-E90F-4B19-B44C-AE50B0B5D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D185F-CB4D-40AC-8302-ED4BC1B82393}"/>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242738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B11EE-0034-46AE-A587-B4E018DEE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15823-BF25-4693-8A1E-32F958149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7DFA7-3D91-4913-8492-8049A331B680}"/>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C4E4057B-2305-4E77-AB65-EFCFC9B1C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AF243-1ACC-4C89-A0F8-CA6FD97FFABA}"/>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159186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22A7-B79C-4FBA-B219-6097060CA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9B2EE-F614-4C35-8DB1-A6B92B8C0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44168-3A0F-4D81-A6E3-C2D5768B080C}"/>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1D74D6B2-C372-467D-A86A-00A95781F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2E6D1-5648-4AC4-A5B4-1C5762233300}"/>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173737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985-5769-4F26-AA02-E1C799ADE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E9355-1BD1-4167-8973-A48F57007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B0D620-B4C8-49BE-8171-153997F2C798}"/>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FE40983D-04D6-4DF9-93D1-1773B52D4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E2E2D-1713-4C9A-9716-4D267DB9855C}"/>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124028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E254-B557-44B0-8EE2-D2E7280E4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189B6-B307-492D-9B5A-8412F85ED7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B3BEB-292B-48FB-8E2A-3FEEF51946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90714-2B26-4631-A812-1D296CE6C4B2}"/>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6" name="Footer Placeholder 5">
            <a:extLst>
              <a:ext uri="{FF2B5EF4-FFF2-40B4-BE49-F238E27FC236}">
                <a16:creationId xmlns:a16="http://schemas.microsoft.com/office/drawing/2014/main" id="{5D43ABCC-59C7-4605-A4D6-291A08470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95E05-6FEC-446D-BFA5-618491A2DF85}"/>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228499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23A2-63F8-4579-80AC-8D5208350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C9476-F161-46B3-B7C0-54750AABF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277E6-E647-41DC-A9A8-A2BD670CB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ED89F-D0CC-4E5D-9992-0D455E102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2D8F0-2D13-4288-933A-852A0850E7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C9C510-0E2B-40E1-ACEE-29C3FB5079A5}"/>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8" name="Footer Placeholder 7">
            <a:extLst>
              <a:ext uri="{FF2B5EF4-FFF2-40B4-BE49-F238E27FC236}">
                <a16:creationId xmlns:a16="http://schemas.microsoft.com/office/drawing/2014/main" id="{5898290C-1A52-449A-92BE-0AA01DA3ED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E5DD3-0C79-48EC-A556-089EC5DA7009}"/>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179395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0A86-8D10-468B-9112-533750DB1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ED734-3B41-4584-99DC-75D3F4DC5712}"/>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4" name="Footer Placeholder 3">
            <a:extLst>
              <a:ext uri="{FF2B5EF4-FFF2-40B4-BE49-F238E27FC236}">
                <a16:creationId xmlns:a16="http://schemas.microsoft.com/office/drawing/2014/main" id="{3F8743DC-07E7-4C61-9C2E-1E00DB834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AC79D-0DA1-46C2-8862-0C983833971C}"/>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1043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BE3FE-FFF6-45F6-BABC-3287A75E38CB}"/>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3" name="Footer Placeholder 2">
            <a:extLst>
              <a:ext uri="{FF2B5EF4-FFF2-40B4-BE49-F238E27FC236}">
                <a16:creationId xmlns:a16="http://schemas.microsoft.com/office/drawing/2014/main" id="{0418AE72-83B4-465D-9DDB-53E69AC64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A7C73-60B3-4B57-B06E-A0103862409F}"/>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41897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3F18-F2D5-4B95-83CA-AA8758A83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586A05-C3D2-43A6-A6BD-674C2AEBC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526B8-0B9B-4BD9-AC74-2BFA868B8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B8D42-2F6E-45F4-A2D9-2D1304190638}"/>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6" name="Footer Placeholder 5">
            <a:extLst>
              <a:ext uri="{FF2B5EF4-FFF2-40B4-BE49-F238E27FC236}">
                <a16:creationId xmlns:a16="http://schemas.microsoft.com/office/drawing/2014/main" id="{00DD07D0-E57F-47C4-BA84-3704366BB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B252C-14D8-40C9-B226-7BC942467965}"/>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311705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4347-C21C-4381-A619-B8A28E056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5F3E3-6C55-4655-9462-F92B2EB5C7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139BE3-CC12-4E60-888E-25686DD23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01EEF-4961-4FEB-AD51-2304AF47BA57}"/>
              </a:ext>
            </a:extLst>
          </p:cNvPr>
          <p:cNvSpPr>
            <a:spLocks noGrp="1"/>
          </p:cNvSpPr>
          <p:nvPr>
            <p:ph type="dt" sz="half" idx="10"/>
          </p:nvPr>
        </p:nvSpPr>
        <p:spPr/>
        <p:txBody>
          <a:bodyPr/>
          <a:lstStyle/>
          <a:p>
            <a:fld id="{1C2E7C8D-8959-43BC-A46F-DE6573D1EFBA}" type="datetimeFigureOut">
              <a:rPr lang="en-US" smtClean="0"/>
              <a:t>4/13/2019</a:t>
            </a:fld>
            <a:endParaRPr lang="en-US"/>
          </a:p>
        </p:txBody>
      </p:sp>
      <p:sp>
        <p:nvSpPr>
          <p:cNvPr id="6" name="Footer Placeholder 5">
            <a:extLst>
              <a:ext uri="{FF2B5EF4-FFF2-40B4-BE49-F238E27FC236}">
                <a16:creationId xmlns:a16="http://schemas.microsoft.com/office/drawing/2014/main" id="{2B99C9C7-2D14-4364-B9CB-CB86BB0C1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AEE45-0029-45E9-90F0-39D4DA5D1635}"/>
              </a:ext>
            </a:extLst>
          </p:cNvPr>
          <p:cNvSpPr>
            <a:spLocks noGrp="1"/>
          </p:cNvSpPr>
          <p:nvPr>
            <p:ph type="sldNum" sz="quarter" idx="12"/>
          </p:nvPr>
        </p:nvSpPr>
        <p:spPr/>
        <p:txBody>
          <a:bodyPr/>
          <a:lstStyle/>
          <a:p>
            <a:fld id="{1042E6F3-C31B-4854-BE69-17E99B7875CC}" type="slidenum">
              <a:rPr lang="en-US" smtClean="0"/>
              <a:t>‹#›</a:t>
            </a:fld>
            <a:endParaRPr lang="en-US"/>
          </a:p>
        </p:txBody>
      </p:sp>
    </p:spTree>
    <p:extLst>
      <p:ext uri="{BB962C8B-B14F-4D97-AF65-F5344CB8AC3E}">
        <p14:creationId xmlns:p14="http://schemas.microsoft.com/office/powerpoint/2010/main" val="245120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12057-6408-44AA-BA9E-71FD0F254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4932A-FD4F-4B36-B5A6-3FD027055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F8B76-B696-4ADF-8FAC-121D18FE5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7C8D-8959-43BC-A46F-DE6573D1EFBA}" type="datetimeFigureOut">
              <a:rPr lang="en-US" smtClean="0"/>
              <a:t>4/13/2019</a:t>
            </a:fld>
            <a:endParaRPr lang="en-US"/>
          </a:p>
        </p:txBody>
      </p:sp>
      <p:sp>
        <p:nvSpPr>
          <p:cNvPr id="5" name="Footer Placeholder 4">
            <a:extLst>
              <a:ext uri="{FF2B5EF4-FFF2-40B4-BE49-F238E27FC236}">
                <a16:creationId xmlns:a16="http://schemas.microsoft.com/office/drawing/2014/main" id="{DD3DF590-4A35-4C69-8E4A-56B4B63E0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7A37EB-ED89-493F-A9CC-1EDB74260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2E6F3-C31B-4854-BE69-17E99B7875CC}" type="slidenum">
              <a:rPr lang="en-US" smtClean="0"/>
              <a:t>‹#›</a:t>
            </a:fld>
            <a:endParaRPr lang="en-US"/>
          </a:p>
        </p:txBody>
      </p:sp>
    </p:spTree>
    <p:extLst>
      <p:ext uri="{BB962C8B-B14F-4D97-AF65-F5344CB8AC3E}">
        <p14:creationId xmlns:p14="http://schemas.microsoft.com/office/powerpoint/2010/main" val="25344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8A82F-65FB-4AC5-A495-965396AEF7FD}"/>
              </a:ext>
            </a:extLst>
          </p:cNvPr>
          <p:cNvSpPr txBox="1"/>
          <p:nvPr/>
        </p:nvSpPr>
        <p:spPr>
          <a:xfrm>
            <a:off x="2563585" y="179615"/>
            <a:ext cx="6815071" cy="1015663"/>
          </a:xfrm>
          <a:prstGeom prst="rect">
            <a:avLst/>
          </a:prstGeom>
          <a:noFill/>
        </p:spPr>
        <p:txBody>
          <a:bodyPr wrap="none" rtlCol="0">
            <a:spAutoFit/>
          </a:bodyPr>
          <a:lstStyle/>
          <a:p>
            <a:r>
              <a:rPr lang="en-US" sz="6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Worship</a:t>
            </a:r>
          </a:p>
        </p:txBody>
      </p:sp>
      <p:sp>
        <p:nvSpPr>
          <p:cNvPr id="3" name="TextBox 2">
            <a:extLst>
              <a:ext uri="{FF2B5EF4-FFF2-40B4-BE49-F238E27FC236}">
                <a16:creationId xmlns:a16="http://schemas.microsoft.com/office/drawing/2014/main" id="{6D2AB201-D9B0-4929-AC68-A15E3B4286A4}"/>
              </a:ext>
            </a:extLst>
          </p:cNvPr>
          <p:cNvSpPr txBox="1"/>
          <p:nvPr/>
        </p:nvSpPr>
        <p:spPr>
          <a:xfrm>
            <a:off x="6547757" y="5486402"/>
            <a:ext cx="4000501" cy="954107"/>
          </a:xfrm>
          <a:prstGeom prst="rect">
            <a:avLst/>
          </a:prstGeom>
          <a:noFill/>
        </p:spPr>
        <p:txBody>
          <a:bodyPr wrap="square" rtlCol="0">
            <a:spAutoFit/>
          </a:bodyPr>
          <a:lstStyle/>
          <a:p>
            <a:r>
              <a:rPr lang="en-US" sz="2800" dirty="0">
                <a:solidFill>
                  <a:schemeClr val="accent3">
                    <a:lumMod val="40000"/>
                    <a:lumOff val="6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accent3">
                    <a:lumMod val="40000"/>
                    <a:lumOff val="60000"/>
                  </a:schemeClr>
                </a:solidFill>
                <a:latin typeface="Times New Roman" panose="02020603050405020304" pitchFamily="18" charset="0"/>
                <a:cs typeface="Times New Roman" panose="02020603050405020304" pitchFamily="18" charset="0"/>
              </a:rPr>
              <a:t> Mesquite And Rusk St.</a:t>
            </a:r>
          </a:p>
        </p:txBody>
      </p:sp>
    </p:spTree>
    <p:extLst>
      <p:ext uri="{BB962C8B-B14F-4D97-AF65-F5344CB8AC3E}">
        <p14:creationId xmlns:p14="http://schemas.microsoft.com/office/powerpoint/2010/main" val="146922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26A03-6D9F-478E-BF2F-467C21062305}"/>
              </a:ext>
            </a:extLst>
          </p:cNvPr>
          <p:cNvSpPr txBox="1"/>
          <p:nvPr/>
        </p:nvSpPr>
        <p:spPr>
          <a:xfrm>
            <a:off x="856958" y="881745"/>
            <a:ext cx="1048716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Jesus Loves Everyone Created By God </a:t>
            </a:r>
            <a:r>
              <a:rPr lang="en-US" sz="4000" b="1" dirty="0">
                <a:latin typeface="Times New Roman" panose="02020603050405020304" pitchFamily="18" charset="0"/>
                <a:cs typeface="Times New Roman" panose="02020603050405020304" pitchFamily="18" charset="0"/>
              </a:rPr>
              <a:t>Matt 5:45</a:t>
            </a:r>
          </a:p>
        </p:txBody>
      </p:sp>
      <p:sp>
        <p:nvSpPr>
          <p:cNvPr id="3" name="TextBox 2">
            <a:extLst>
              <a:ext uri="{FF2B5EF4-FFF2-40B4-BE49-F238E27FC236}">
                <a16:creationId xmlns:a16="http://schemas.microsoft.com/office/drawing/2014/main" id="{8E4065C0-E251-49F4-B14B-2432ADA5838F}"/>
              </a:ext>
            </a:extLst>
          </p:cNvPr>
          <p:cNvSpPr txBox="1"/>
          <p:nvPr/>
        </p:nvSpPr>
        <p:spPr>
          <a:xfrm>
            <a:off x="838203" y="1796144"/>
            <a:ext cx="1050274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Jesus Delivered A Changeless Bible and Salvation</a:t>
            </a:r>
          </a:p>
        </p:txBody>
      </p:sp>
      <p:sp>
        <p:nvSpPr>
          <p:cNvPr id="4" name="TextBox 3">
            <a:extLst>
              <a:ext uri="{FF2B5EF4-FFF2-40B4-BE49-F238E27FC236}">
                <a16:creationId xmlns:a16="http://schemas.microsoft.com/office/drawing/2014/main" id="{614553DA-5DA6-4442-A6C0-B904BAFFF655}"/>
              </a:ext>
            </a:extLst>
          </p:cNvPr>
          <p:cNvSpPr txBox="1"/>
          <p:nvPr/>
        </p:nvSpPr>
        <p:spPr>
          <a:xfrm>
            <a:off x="2052028" y="2721114"/>
            <a:ext cx="807509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Christ And His Words Are Changeless</a:t>
            </a:r>
          </a:p>
        </p:txBody>
      </p:sp>
      <p:sp>
        <p:nvSpPr>
          <p:cNvPr id="5" name="TextBox 4">
            <a:extLst>
              <a:ext uri="{FF2B5EF4-FFF2-40B4-BE49-F238E27FC236}">
                <a16:creationId xmlns:a16="http://schemas.microsoft.com/office/drawing/2014/main" id="{B33BE142-32EC-4837-84A4-A1CCEE634EF1}"/>
              </a:ext>
            </a:extLst>
          </p:cNvPr>
          <p:cNvSpPr txBox="1"/>
          <p:nvPr/>
        </p:nvSpPr>
        <p:spPr>
          <a:xfrm>
            <a:off x="1605642" y="3608140"/>
            <a:ext cx="899284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He Knocks At Your Heart’s Door </a:t>
            </a:r>
            <a:r>
              <a:rPr lang="en-US" sz="4000" b="1" dirty="0">
                <a:latin typeface="Times New Roman" panose="02020603050405020304" pitchFamily="18" charset="0"/>
                <a:cs typeface="Times New Roman" panose="02020603050405020304" pitchFamily="18" charset="0"/>
              </a:rPr>
              <a:t>Rev 3:20</a:t>
            </a:r>
          </a:p>
        </p:txBody>
      </p:sp>
      <p:sp>
        <p:nvSpPr>
          <p:cNvPr id="6" name="TextBox 5">
            <a:extLst>
              <a:ext uri="{FF2B5EF4-FFF2-40B4-BE49-F238E27FC236}">
                <a16:creationId xmlns:a16="http://schemas.microsoft.com/office/drawing/2014/main" id="{77FF1320-DFE6-40F8-877A-D16BF53CD8F7}"/>
              </a:ext>
            </a:extLst>
          </p:cNvPr>
          <p:cNvSpPr txBox="1"/>
          <p:nvPr/>
        </p:nvSpPr>
        <p:spPr>
          <a:xfrm>
            <a:off x="1643070" y="4548961"/>
            <a:ext cx="8893012"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Only You Can Admit Him Into Your Heart</a:t>
            </a:r>
          </a:p>
        </p:txBody>
      </p:sp>
    </p:spTree>
    <p:extLst>
      <p:ext uri="{BB962C8B-B14F-4D97-AF65-F5344CB8AC3E}">
        <p14:creationId xmlns:p14="http://schemas.microsoft.com/office/powerpoint/2010/main" val="15345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AAEF5-4690-44A0-B7F8-4238EBD1BF16}"/>
              </a:ext>
            </a:extLst>
          </p:cNvPr>
          <p:cNvSpPr txBox="1"/>
          <p:nvPr/>
        </p:nvSpPr>
        <p:spPr>
          <a:xfrm>
            <a:off x="1045022" y="685799"/>
            <a:ext cx="1009334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Something Is Wrong In The Heart Of An Abuser</a:t>
            </a:r>
          </a:p>
        </p:txBody>
      </p:sp>
      <p:sp>
        <p:nvSpPr>
          <p:cNvPr id="3" name="TextBox 2">
            <a:extLst>
              <a:ext uri="{FF2B5EF4-FFF2-40B4-BE49-F238E27FC236}">
                <a16:creationId xmlns:a16="http://schemas.microsoft.com/office/drawing/2014/main" id="{54729E27-B004-4D5D-A58E-25EB600952D4}"/>
              </a:ext>
            </a:extLst>
          </p:cNvPr>
          <p:cNvSpPr txBox="1"/>
          <p:nvPr/>
        </p:nvSpPr>
        <p:spPr>
          <a:xfrm>
            <a:off x="609590" y="1600196"/>
            <a:ext cx="10926004"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Jesus Sees The Need-Helps The Abuser </a:t>
            </a:r>
            <a:r>
              <a:rPr lang="en-US" sz="4000" b="1" dirty="0">
                <a:latin typeface="Times New Roman" panose="02020603050405020304" pitchFamily="18" charset="0"/>
                <a:cs typeface="Times New Roman" panose="02020603050405020304" pitchFamily="18" charset="0"/>
              </a:rPr>
              <a:t>Luke 23:34</a:t>
            </a:r>
          </a:p>
        </p:txBody>
      </p:sp>
      <p:sp>
        <p:nvSpPr>
          <p:cNvPr id="4" name="TextBox 3">
            <a:extLst>
              <a:ext uri="{FF2B5EF4-FFF2-40B4-BE49-F238E27FC236}">
                <a16:creationId xmlns:a16="http://schemas.microsoft.com/office/drawing/2014/main" id="{92C1B982-18DA-4608-9683-3D20AADC83F0}"/>
              </a:ext>
            </a:extLst>
          </p:cNvPr>
          <p:cNvSpPr txBox="1"/>
          <p:nvPr/>
        </p:nvSpPr>
        <p:spPr>
          <a:xfrm>
            <a:off x="1559008" y="2525166"/>
            <a:ext cx="9036192" cy="132343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Shepherds and Teachers-Martyrs for Christ</a:t>
            </a:r>
          </a:p>
          <a:p>
            <a:pPr algn="ctr"/>
            <a:r>
              <a:rPr lang="en-US" sz="4000" b="1" dirty="0">
                <a:latin typeface="Times New Roman" panose="02020603050405020304" pitchFamily="18" charset="0"/>
                <a:cs typeface="Times New Roman" panose="02020603050405020304" pitchFamily="18" charset="0"/>
              </a:rPr>
              <a:t>Heb 13:7</a:t>
            </a:r>
          </a:p>
        </p:txBody>
      </p:sp>
      <p:sp>
        <p:nvSpPr>
          <p:cNvPr id="5" name="TextBox 4">
            <a:extLst>
              <a:ext uri="{FF2B5EF4-FFF2-40B4-BE49-F238E27FC236}">
                <a16:creationId xmlns:a16="http://schemas.microsoft.com/office/drawing/2014/main" id="{DA4C409E-1AC8-441A-B979-0CF555070D5E}"/>
              </a:ext>
            </a:extLst>
          </p:cNvPr>
          <p:cNvSpPr txBox="1"/>
          <p:nvPr/>
        </p:nvSpPr>
        <p:spPr>
          <a:xfrm>
            <a:off x="2934104" y="4005664"/>
            <a:ext cx="637123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Stephen And James </a:t>
            </a:r>
            <a:r>
              <a:rPr lang="en-US" sz="4000" b="1" dirty="0">
                <a:latin typeface="Times New Roman" panose="02020603050405020304" pitchFamily="18" charset="0"/>
                <a:cs typeface="Times New Roman" panose="02020603050405020304" pitchFamily="18" charset="0"/>
              </a:rPr>
              <a:t>Acts 12:2</a:t>
            </a:r>
          </a:p>
        </p:txBody>
      </p:sp>
      <p:sp>
        <p:nvSpPr>
          <p:cNvPr id="6" name="TextBox 5">
            <a:extLst>
              <a:ext uri="{FF2B5EF4-FFF2-40B4-BE49-F238E27FC236}">
                <a16:creationId xmlns:a16="http://schemas.microsoft.com/office/drawing/2014/main" id="{1D1310A6-12B8-4575-A259-89070A6F62D2}"/>
              </a:ext>
            </a:extLst>
          </p:cNvPr>
          <p:cNvSpPr txBox="1"/>
          <p:nvPr/>
        </p:nvSpPr>
        <p:spPr>
          <a:xfrm>
            <a:off x="3632948" y="4941801"/>
            <a:ext cx="497354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How Faithful Are You?</a:t>
            </a:r>
          </a:p>
        </p:txBody>
      </p:sp>
    </p:spTree>
    <p:extLst>
      <p:ext uri="{BB962C8B-B14F-4D97-AF65-F5344CB8AC3E}">
        <p14:creationId xmlns:p14="http://schemas.microsoft.com/office/powerpoint/2010/main" val="13916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1000"/>
                                        <p:tgtEl>
                                          <p:spTgt spid="4">
                                            <p:txEl>
                                              <p:pRg st="0" end="0"/>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4)">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C19F5-E527-4907-9AE0-7988C04E993D}"/>
              </a:ext>
            </a:extLst>
          </p:cNvPr>
          <p:cNvSpPr txBox="1"/>
          <p:nvPr/>
        </p:nvSpPr>
        <p:spPr>
          <a:xfrm>
            <a:off x="2731810" y="718457"/>
            <a:ext cx="6728380"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Redeeming The Time </a:t>
            </a:r>
            <a:r>
              <a:rPr lang="en-US" sz="4000" b="1" dirty="0">
                <a:latin typeface="Times New Roman" panose="02020603050405020304" pitchFamily="18" charset="0"/>
                <a:cs typeface="Times New Roman" panose="02020603050405020304" pitchFamily="18" charset="0"/>
              </a:rPr>
              <a:t>Eph 5:16</a:t>
            </a:r>
          </a:p>
        </p:txBody>
      </p:sp>
      <p:sp>
        <p:nvSpPr>
          <p:cNvPr id="3" name="TextBox 2">
            <a:extLst>
              <a:ext uri="{FF2B5EF4-FFF2-40B4-BE49-F238E27FC236}">
                <a16:creationId xmlns:a16="http://schemas.microsoft.com/office/drawing/2014/main" id="{D88FC78E-64A4-46A5-8EBA-9A5606562B55}"/>
              </a:ext>
            </a:extLst>
          </p:cNvPr>
          <p:cNvSpPr txBox="1"/>
          <p:nvPr/>
        </p:nvSpPr>
        <p:spPr>
          <a:xfrm>
            <a:off x="2340428" y="1632853"/>
            <a:ext cx="7864653"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Living Faithful Unto Death </a:t>
            </a:r>
            <a:r>
              <a:rPr lang="en-US" sz="4000" b="1" dirty="0">
                <a:latin typeface="Times New Roman" panose="02020603050405020304" pitchFamily="18" charset="0"/>
                <a:cs typeface="Times New Roman" panose="02020603050405020304" pitchFamily="18" charset="0"/>
              </a:rPr>
              <a:t>Rev 2:10</a:t>
            </a:r>
          </a:p>
        </p:txBody>
      </p:sp>
      <p:sp>
        <p:nvSpPr>
          <p:cNvPr id="4" name="TextBox 3">
            <a:extLst>
              <a:ext uri="{FF2B5EF4-FFF2-40B4-BE49-F238E27FC236}">
                <a16:creationId xmlns:a16="http://schemas.microsoft.com/office/drawing/2014/main" id="{935562EB-658F-4EBD-B72B-2E8AF7265533}"/>
              </a:ext>
            </a:extLst>
          </p:cNvPr>
          <p:cNvSpPr txBox="1"/>
          <p:nvPr/>
        </p:nvSpPr>
        <p:spPr>
          <a:xfrm>
            <a:off x="3403307" y="2547249"/>
            <a:ext cx="5385385"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Compare Man And Deity</a:t>
            </a:r>
          </a:p>
        </p:txBody>
      </p:sp>
      <p:sp>
        <p:nvSpPr>
          <p:cNvPr id="5" name="TextBox 4">
            <a:extLst>
              <a:ext uri="{FF2B5EF4-FFF2-40B4-BE49-F238E27FC236}">
                <a16:creationId xmlns:a16="http://schemas.microsoft.com/office/drawing/2014/main" id="{F0D2F617-B51C-4616-B106-D491E2ADAFDC}"/>
              </a:ext>
            </a:extLst>
          </p:cNvPr>
          <p:cNvSpPr txBox="1"/>
          <p:nvPr/>
        </p:nvSpPr>
        <p:spPr>
          <a:xfrm>
            <a:off x="1670949" y="3445326"/>
            <a:ext cx="8943474"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The Same “Yesterday, Today and Forever”</a:t>
            </a:r>
          </a:p>
        </p:txBody>
      </p:sp>
      <p:sp>
        <p:nvSpPr>
          <p:cNvPr id="6" name="TextBox 5">
            <a:extLst>
              <a:ext uri="{FF2B5EF4-FFF2-40B4-BE49-F238E27FC236}">
                <a16:creationId xmlns:a16="http://schemas.microsoft.com/office/drawing/2014/main" id="{992B3A98-BDB3-4715-A4CD-3D00466E45D3}"/>
              </a:ext>
            </a:extLst>
          </p:cNvPr>
          <p:cNvSpPr txBox="1"/>
          <p:nvPr/>
        </p:nvSpPr>
        <p:spPr>
          <a:xfrm>
            <a:off x="2340427" y="4353971"/>
            <a:ext cx="7526419"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Psalm 23:2; John 10:10; Rev 7:17</a:t>
            </a:r>
          </a:p>
        </p:txBody>
      </p:sp>
    </p:spTree>
    <p:extLst>
      <p:ext uri="{BB962C8B-B14F-4D97-AF65-F5344CB8AC3E}">
        <p14:creationId xmlns:p14="http://schemas.microsoft.com/office/powerpoint/2010/main" val="8067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97A9-D517-4936-BD7F-55230850EA3D}"/>
              </a:ext>
            </a:extLst>
          </p:cNvPr>
          <p:cNvSpPr txBox="1"/>
          <p:nvPr/>
        </p:nvSpPr>
        <p:spPr>
          <a:xfrm>
            <a:off x="2610623" y="914404"/>
            <a:ext cx="6970754"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Christ Is Changeless And Perfect</a:t>
            </a:r>
          </a:p>
        </p:txBody>
      </p:sp>
      <p:sp>
        <p:nvSpPr>
          <p:cNvPr id="3" name="TextBox 2">
            <a:extLst>
              <a:ext uri="{FF2B5EF4-FFF2-40B4-BE49-F238E27FC236}">
                <a16:creationId xmlns:a16="http://schemas.microsoft.com/office/drawing/2014/main" id="{B74FB1EA-368C-491E-8D09-DE6385854581}"/>
              </a:ext>
            </a:extLst>
          </p:cNvPr>
          <p:cNvSpPr txBox="1"/>
          <p:nvPr/>
        </p:nvSpPr>
        <p:spPr>
          <a:xfrm>
            <a:off x="2268670" y="1747155"/>
            <a:ext cx="7654660"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Our Christian Destiny is Changeless</a:t>
            </a:r>
          </a:p>
        </p:txBody>
      </p:sp>
      <p:sp>
        <p:nvSpPr>
          <p:cNvPr id="4" name="TextBox 3">
            <a:extLst>
              <a:ext uri="{FF2B5EF4-FFF2-40B4-BE49-F238E27FC236}">
                <a16:creationId xmlns:a16="http://schemas.microsoft.com/office/drawing/2014/main" id="{225E1545-16E9-440C-9DFC-A3DE0FDB0AC4}"/>
              </a:ext>
            </a:extLst>
          </p:cNvPr>
          <p:cNvSpPr txBox="1"/>
          <p:nvPr/>
        </p:nvSpPr>
        <p:spPr>
          <a:xfrm>
            <a:off x="2813957" y="2721114"/>
            <a:ext cx="6424708" cy="1323439"/>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God’s Laws Are Immutable</a:t>
            </a:r>
          </a:p>
          <a:p>
            <a:pPr algn="ctr"/>
            <a:r>
              <a:rPr lang="en-US" sz="4000" dirty="0">
                <a:latin typeface="Times New Roman" panose="02020603050405020304" pitchFamily="18" charset="0"/>
                <a:cs typeface="Times New Roman" panose="02020603050405020304" pitchFamily="18" charset="0"/>
              </a:rPr>
              <a:t>The Book Of Life Is A Reality</a:t>
            </a:r>
          </a:p>
        </p:txBody>
      </p:sp>
      <p:sp>
        <p:nvSpPr>
          <p:cNvPr id="5" name="TextBox 4">
            <a:extLst>
              <a:ext uri="{FF2B5EF4-FFF2-40B4-BE49-F238E27FC236}">
                <a16:creationId xmlns:a16="http://schemas.microsoft.com/office/drawing/2014/main" id="{EA30A38F-21B9-4D8A-9298-B10F81A56677}"/>
              </a:ext>
            </a:extLst>
          </p:cNvPr>
          <p:cNvSpPr txBox="1"/>
          <p:nvPr/>
        </p:nvSpPr>
        <p:spPr>
          <a:xfrm>
            <a:off x="2122718" y="4343398"/>
            <a:ext cx="7893443" cy="1323439"/>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Eternity is the Same Length Of Time </a:t>
            </a:r>
          </a:p>
          <a:p>
            <a:pPr algn="ctr"/>
            <a:r>
              <a:rPr lang="en-US" sz="4000" dirty="0">
                <a:latin typeface="Times New Roman" panose="02020603050405020304" pitchFamily="18" charset="0"/>
                <a:cs typeface="Times New Roman" panose="02020603050405020304" pitchFamily="18" charset="0"/>
              </a:rPr>
              <a:t>For The Lost and The Saved</a:t>
            </a:r>
          </a:p>
        </p:txBody>
      </p:sp>
    </p:spTree>
    <p:extLst>
      <p:ext uri="{BB962C8B-B14F-4D97-AF65-F5344CB8AC3E}">
        <p14:creationId xmlns:p14="http://schemas.microsoft.com/office/powerpoint/2010/main" val="321146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6A3-2E0F-4A05-B151-B72924569153}"/>
              </a:ext>
            </a:extLst>
          </p:cNvPr>
          <p:cNvSpPr txBox="1"/>
          <p:nvPr/>
        </p:nvSpPr>
        <p:spPr>
          <a:xfrm>
            <a:off x="1338943" y="874455"/>
            <a:ext cx="10499734" cy="2554545"/>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Did You Believe What You Heard </a:t>
            </a:r>
            <a:r>
              <a:rPr lang="en-US" sz="4000" b="1" dirty="0">
                <a:latin typeface="Times New Roman" panose="02020603050405020304" pitchFamily="18" charset="0"/>
                <a:cs typeface="Times New Roman" panose="02020603050405020304" pitchFamily="18" charset="0"/>
              </a:rPr>
              <a:t>Rom 10:17</a:t>
            </a:r>
          </a:p>
          <a:p>
            <a:r>
              <a:rPr lang="en-US" sz="4000" dirty="0">
                <a:latin typeface="Times New Roman" panose="02020603050405020304" pitchFamily="18" charset="0"/>
                <a:cs typeface="Times New Roman" panose="02020603050405020304" pitchFamily="18" charset="0"/>
              </a:rPr>
              <a:t>Were Convinced enough to Repent </a:t>
            </a:r>
            <a:r>
              <a:rPr lang="en-US" sz="4000" b="1" dirty="0">
                <a:latin typeface="Times New Roman" panose="02020603050405020304" pitchFamily="18" charset="0"/>
                <a:cs typeface="Times New Roman" panose="02020603050405020304" pitchFamily="18" charset="0"/>
              </a:rPr>
              <a:t>John 8:24</a:t>
            </a:r>
          </a:p>
          <a:p>
            <a:r>
              <a:rPr lang="en-US" sz="4000" dirty="0">
                <a:latin typeface="Times New Roman" panose="02020603050405020304" pitchFamily="18" charset="0"/>
                <a:cs typeface="Times New Roman" panose="02020603050405020304" pitchFamily="18" charset="0"/>
              </a:rPr>
              <a:t>Convicted Enough To Confess Christ  </a:t>
            </a:r>
            <a:r>
              <a:rPr lang="en-US" sz="4000" b="1" dirty="0">
                <a:latin typeface="Times New Roman" panose="02020603050405020304" pitchFamily="18" charset="0"/>
                <a:cs typeface="Times New Roman" panose="02020603050405020304" pitchFamily="18" charset="0"/>
              </a:rPr>
              <a:t>Matt 10:32</a:t>
            </a:r>
          </a:p>
          <a:p>
            <a:r>
              <a:rPr lang="en-US" sz="4000" dirty="0">
                <a:latin typeface="Times New Roman" panose="02020603050405020304" pitchFamily="18" charset="0"/>
                <a:cs typeface="Times New Roman" panose="02020603050405020304" pitchFamily="18" charset="0"/>
              </a:rPr>
              <a:t>Sinlessness Occurs After Baptism </a:t>
            </a:r>
            <a:r>
              <a:rPr lang="en-US" sz="4000" b="1" dirty="0">
                <a:latin typeface="Times New Roman" panose="02020603050405020304" pitchFamily="18" charset="0"/>
                <a:cs typeface="Times New Roman" panose="02020603050405020304" pitchFamily="18" charset="0"/>
              </a:rPr>
              <a:t>Mark 16:16</a:t>
            </a:r>
          </a:p>
        </p:txBody>
      </p:sp>
      <p:graphicFrame>
        <p:nvGraphicFramePr>
          <p:cNvPr id="3" name="Table 2">
            <a:extLst>
              <a:ext uri="{FF2B5EF4-FFF2-40B4-BE49-F238E27FC236}">
                <a16:creationId xmlns:a16="http://schemas.microsoft.com/office/drawing/2014/main" id="{F28B0E83-2DE3-4114-B25E-AD34D300B5B2}"/>
              </a:ext>
            </a:extLst>
          </p:cNvPr>
          <p:cNvGraphicFramePr>
            <a:graphicFrameLocks noGrp="1"/>
          </p:cNvGraphicFramePr>
          <p:nvPr>
            <p:extLst>
              <p:ext uri="{D42A27DB-BD31-4B8C-83A1-F6EECF244321}">
                <p14:modId xmlns:p14="http://schemas.microsoft.com/office/powerpoint/2010/main" val="860776993"/>
              </p:ext>
            </p:extLst>
          </p:nvPr>
        </p:nvGraphicFramePr>
        <p:xfrm>
          <a:off x="0" y="5257385"/>
          <a:ext cx="12192000" cy="1584285"/>
        </p:xfrm>
        <a:graphic>
          <a:graphicData uri="http://schemas.openxmlformats.org/drawingml/2006/table">
            <a:tbl>
              <a:tblPr firstRow="1" bandRow="1">
                <a:tableStyleId>{073A0DAA-6AF3-43AB-8588-CEC1D06C72B9}</a:tableStyleId>
              </a:tblPr>
              <a:tblGrid>
                <a:gridCol w="2677166">
                  <a:extLst>
                    <a:ext uri="{9D8B030D-6E8A-4147-A177-3AD203B41FA5}">
                      <a16:colId xmlns:a16="http://schemas.microsoft.com/office/drawing/2014/main" val="3944198227"/>
                    </a:ext>
                  </a:extLst>
                </a:gridCol>
                <a:gridCol w="1439620">
                  <a:extLst>
                    <a:ext uri="{9D8B030D-6E8A-4147-A177-3AD203B41FA5}">
                      <a16:colId xmlns:a16="http://schemas.microsoft.com/office/drawing/2014/main" val="3835994942"/>
                    </a:ext>
                  </a:extLst>
                </a:gridCol>
                <a:gridCol w="8075214">
                  <a:extLst>
                    <a:ext uri="{9D8B030D-6E8A-4147-A177-3AD203B41FA5}">
                      <a16:colId xmlns:a16="http://schemas.microsoft.com/office/drawing/2014/main" val="3107297396"/>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Your Answer Be?</a:t>
                      </a:r>
                    </a:p>
                  </a:txBody>
                  <a:tcPr/>
                </a:tc>
                <a:extLst>
                  <a:ext uri="{0D108BD9-81ED-4DB2-BD59-A6C34878D82A}">
                    <a16:rowId xmlns:a16="http://schemas.microsoft.com/office/drawing/2014/main" val="983445822"/>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550</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Won’t it Be Wonderful There</a:t>
                      </a:r>
                    </a:p>
                  </a:txBody>
                  <a:tcPr/>
                </a:tc>
                <a:extLst>
                  <a:ext uri="{0D108BD9-81ED-4DB2-BD59-A6C34878D82A}">
                    <a16:rowId xmlns:a16="http://schemas.microsoft.com/office/drawing/2014/main" val="3626361625"/>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3589742"/>
                  </a:ext>
                </a:extLst>
              </a:tr>
            </a:tbl>
          </a:graphicData>
        </a:graphic>
      </p:graphicFrame>
    </p:spTree>
    <p:extLst>
      <p:ext uri="{BB962C8B-B14F-4D97-AF65-F5344CB8AC3E}">
        <p14:creationId xmlns:p14="http://schemas.microsoft.com/office/powerpoint/2010/main" val="9854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84F2E5-A1DE-49D0-BA2B-0D6FF361B8E4}"/>
              </a:ext>
            </a:extLst>
          </p:cNvPr>
          <p:cNvGraphicFramePr>
            <a:graphicFrameLocks noGrp="1"/>
          </p:cNvGraphicFramePr>
          <p:nvPr>
            <p:extLst>
              <p:ext uri="{D42A27DB-BD31-4B8C-83A1-F6EECF244321}">
                <p14:modId xmlns:p14="http://schemas.microsoft.com/office/powerpoint/2010/main" val="150218843"/>
              </p:ext>
            </p:extLst>
          </p:nvPr>
        </p:nvGraphicFramePr>
        <p:xfrm>
          <a:off x="0" y="-1"/>
          <a:ext cx="12192000" cy="6858001"/>
        </p:xfrm>
        <a:graphic>
          <a:graphicData uri="http://schemas.openxmlformats.org/drawingml/2006/table">
            <a:tbl>
              <a:tblPr firstRow="1" bandRow="1">
                <a:tableStyleId>{073A0DAA-6AF3-43AB-8588-CEC1D06C72B9}</a:tableStyleId>
              </a:tblPr>
              <a:tblGrid>
                <a:gridCol w="2677166">
                  <a:extLst>
                    <a:ext uri="{9D8B030D-6E8A-4147-A177-3AD203B41FA5}">
                      <a16:colId xmlns:a16="http://schemas.microsoft.com/office/drawing/2014/main" val="2353511555"/>
                    </a:ext>
                  </a:extLst>
                </a:gridCol>
                <a:gridCol w="1439620">
                  <a:extLst>
                    <a:ext uri="{9D8B030D-6E8A-4147-A177-3AD203B41FA5}">
                      <a16:colId xmlns:a16="http://schemas.microsoft.com/office/drawing/2014/main" val="22102147"/>
                    </a:ext>
                  </a:extLst>
                </a:gridCol>
                <a:gridCol w="8075214">
                  <a:extLst>
                    <a:ext uri="{9D8B030D-6E8A-4147-A177-3AD203B41FA5}">
                      <a16:colId xmlns:a16="http://schemas.microsoft.com/office/drawing/2014/main" val="1319009379"/>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0855897"/>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169</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How I Love Jesus</a:t>
                      </a:r>
                    </a:p>
                  </a:txBody>
                  <a:tcPr/>
                </a:tc>
                <a:extLst>
                  <a:ext uri="{0D108BD9-81ED-4DB2-BD59-A6C34878D82A}">
                    <a16:rowId xmlns:a16="http://schemas.microsoft.com/office/drawing/2014/main" val="2176657866"/>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Kneel at the Cross</a:t>
                      </a:r>
                    </a:p>
                  </a:txBody>
                  <a:tcPr/>
                </a:tc>
                <a:extLst>
                  <a:ext uri="{0D108BD9-81ED-4DB2-BD59-A6C34878D82A}">
                    <a16:rowId xmlns:a16="http://schemas.microsoft.com/office/drawing/2014/main" val="254545285"/>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3022035"/>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319</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Burdens Are Lifted At Calvary</a:t>
                      </a:r>
                    </a:p>
                  </a:txBody>
                  <a:tcPr/>
                </a:tc>
                <a:extLst>
                  <a:ext uri="{0D108BD9-81ED-4DB2-BD59-A6C34878D82A}">
                    <a16:rowId xmlns:a16="http://schemas.microsoft.com/office/drawing/2014/main" val="3787020376"/>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365</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Hallelujah, What a Savior!</a:t>
                      </a:r>
                    </a:p>
                  </a:txBody>
                  <a:tcPr/>
                </a:tc>
                <a:extLst>
                  <a:ext uri="{0D108BD9-81ED-4DB2-BD59-A6C34878D82A}">
                    <a16:rowId xmlns:a16="http://schemas.microsoft.com/office/drawing/2014/main" val="3171349883"/>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8546541"/>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5744543"/>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Wonderful Story of Love</a:t>
                      </a:r>
                    </a:p>
                  </a:txBody>
                  <a:tcPr/>
                </a:tc>
                <a:extLst>
                  <a:ext uri="{0D108BD9-81ED-4DB2-BD59-A6C34878D82A}">
                    <a16:rowId xmlns:a16="http://schemas.microsoft.com/office/drawing/2014/main" val="1700655704"/>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9352804"/>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Your Answer Be?</a:t>
                      </a:r>
                    </a:p>
                  </a:txBody>
                  <a:tcPr/>
                </a:tc>
                <a:extLst>
                  <a:ext uri="{0D108BD9-81ED-4DB2-BD59-A6C34878D82A}">
                    <a16:rowId xmlns:a16="http://schemas.microsoft.com/office/drawing/2014/main" val="3448555901"/>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550</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Won’t it Be Wonderful There</a:t>
                      </a:r>
                    </a:p>
                  </a:txBody>
                  <a:tcPr/>
                </a:tc>
                <a:extLst>
                  <a:ext uri="{0D108BD9-81ED-4DB2-BD59-A6C34878D82A}">
                    <a16:rowId xmlns:a16="http://schemas.microsoft.com/office/drawing/2014/main" val="2646537599"/>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7400239"/>
                  </a:ext>
                </a:extLst>
              </a:tr>
            </a:tbl>
          </a:graphicData>
        </a:graphic>
      </p:graphicFrame>
    </p:spTree>
    <p:extLst>
      <p:ext uri="{BB962C8B-B14F-4D97-AF65-F5344CB8AC3E}">
        <p14:creationId xmlns:p14="http://schemas.microsoft.com/office/powerpoint/2010/main" val="367214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EEBA73-6E25-44EF-9217-917DBFAE0FAD}"/>
              </a:ext>
            </a:extLst>
          </p:cNvPr>
          <p:cNvSpPr txBox="1"/>
          <p:nvPr/>
        </p:nvSpPr>
        <p:spPr>
          <a:xfrm>
            <a:off x="1669146" y="738893"/>
            <a:ext cx="8853707" cy="2308324"/>
          </a:xfrm>
          <a:prstGeom prst="rect">
            <a:avLst/>
          </a:prstGeom>
          <a:noFill/>
        </p:spPr>
        <p:txBody>
          <a:bodyPr wrap="none" rtlCol="0">
            <a:spAutoFit/>
          </a:bodyPr>
          <a:lstStyle/>
          <a:p>
            <a:pPr algn="ctr"/>
            <a:r>
              <a:rPr lang="en-US" sz="7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Unchanging Christ</a:t>
            </a:r>
          </a:p>
          <a:p>
            <a:pPr algn="ctr"/>
            <a:r>
              <a:rPr lang="en-US" sz="7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 Changing World</a:t>
            </a:r>
          </a:p>
        </p:txBody>
      </p:sp>
      <p:sp>
        <p:nvSpPr>
          <p:cNvPr id="6" name="TextBox 5">
            <a:extLst>
              <a:ext uri="{FF2B5EF4-FFF2-40B4-BE49-F238E27FC236}">
                <a16:creationId xmlns:a16="http://schemas.microsoft.com/office/drawing/2014/main" id="{7897E9B2-6EBE-4D5C-88AB-4D16CDD1458F}"/>
              </a:ext>
            </a:extLst>
          </p:cNvPr>
          <p:cNvSpPr txBox="1"/>
          <p:nvPr/>
        </p:nvSpPr>
        <p:spPr>
          <a:xfrm>
            <a:off x="3358711" y="738893"/>
            <a:ext cx="547457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His Birth was Miraculous</a:t>
            </a:r>
          </a:p>
        </p:txBody>
      </p:sp>
      <p:sp>
        <p:nvSpPr>
          <p:cNvPr id="7" name="TextBox 6">
            <a:extLst>
              <a:ext uri="{FF2B5EF4-FFF2-40B4-BE49-F238E27FC236}">
                <a16:creationId xmlns:a16="http://schemas.microsoft.com/office/drawing/2014/main" id="{68E086C8-F1E0-4402-81EA-2E1D64F450AB}"/>
              </a:ext>
            </a:extLst>
          </p:cNvPr>
          <p:cNvSpPr txBox="1"/>
          <p:nvPr/>
        </p:nvSpPr>
        <p:spPr>
          <a:xfrm>
            <a:off x="2612568" y="1696288"/>
            <a:ext cx="694805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If Not Christ, Who Is Our Savior</a:t>
            </a:r>
          </a:p>
        </p:txBody>
      </p:sp>
      <p:sp>
        <p:nvSpPr>
          <p:cNvPr id="8" name="TextBox 7">
            <a:extLst>
              <a:ext uri="{FF2B5EF4-FFF2-40B4-BE49-F238E27FC236}">
                <a16:creationId xmlns:a16="http://schemas.microsoft.com/office/drawing/2014/main" id="{A775BF14-2182-44FC-96C0-D9F69FFCFF34}"/>
              </a:ext>
            </a:extLst>
          </p:cNvPr>
          <p:cNvSpPr txBox="1"/>
          <p:nvPr/>
        </p:nvSpPr>
        <p:spPr>
          <a:xfrm>
            <a:off x="2633891" y="2524926"/>
            <a:ext cx="7042312"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The Scriptures Say “It Is Christ”!</a:t>
            </a:r>
          </a:p>
        </p:txBody>
      </p:sp>
      <p:sp>
        <p:nvSpPr>
          <p:cNvPr id="9" name="TextBox 8">
            <a:extLst>
              <a:ext uri="{FF2B5EF4-FFF2-40B4-BE49-F238E27FC236}">
                <a16:creationId xmlns:a16="http://schemas.microsoft.com/office/drawing/2014/main" id="{C344D757-F780-4D26-B0C7-217BC83210BF}"/>
              </a:ext>
            </a:extLst>
          </p:cNvPr>
          <p:cNvSpPr txBox="1"/>
          <p:nvPr/>
        </p:nvSpPr>
        <p:spPr>
          <a:xfrm>
            <a:off x="1151971" y="3433586"/>
            <a:ext cx="911935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Who Gave Us A Perfect Plan Of Salvation?</a:t>
            </a:r>
          </a:p>
        </p:txBody>
      </p:sp>
      <p:sp>
        <p:nvSpPr>
          <p:cNvPr id="10" name="TextBox 9">
            <a:extLst>
              <a:ext uri="{FF2B5EF4-FFF2-40B4-BE49-F238E27FC236}">
                <a16:creationId xmlns:a16="http://schemas.microsoft.com/office/drawing/2014/main" id="{0B021ED3-C9D9-4437-A620-755A7689E103}"/>
              </a:ext>
            </a:extLst>
          </p:cNvPr>
          <p:cNvSpPr txBox="1"/>
          <p:nvPr/>
        </p:nvSpPr>
        <p:spPr>
          <a:xfrm>
            <a:off x="2611743" y="4392375"/>
            <a:ext cx="6905480"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The Answers Are In God’s Word</a:t>
            </a:r>
          </a:p>
        </p:txBody>
      </p:sp>
    </p:spTree>
    <p:extLst>
      <p:ext uri="{BB962C8B-B14F-4D97-AF65-F5344CB8AC3E}">
        <p14:creationId xmlns:p14="http://schemas.microsoft.com/office/powerpoint/2010/main" val="15880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6" presetClass="exit" presetSubtype="37" fill="hold" nodeType="withEffect">
                                  <p:stCondLst>
                                    <p:cond delay="0"/>
                                  </p:stCondLst>
                                  <p:childTnLst>
                                    <p:animEffect transition="out" filter="barn(outVertical)">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8FC0BF-8AF5-48E1-8371-648447EA0AA9}"/>
              </a:ext>
            </a:extLst>
          </p:cNvPr>
          <p:cNvSpPr txBox="1"/>
          <p:nvPr/>
        </p:nvSpPr>
        <p:spPr>
          <a:xfrm>
            <a:off x="1485900" y="898066"/>
            <a:ext cx="9192986"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The Bible Is Inspired!  </a:t>
            </a:r>
            <a:r>
              <a:rPr lang="en-US" sz="4000" b="1" dirty="0">
                <a:latin typeface="Times New Roman" panose="02020603050405020304" pitchFamily="18" charset="0"/>
                <a:cs typeface="Times New Roman" panose="02020603050405020304" pitchFamily="18" charset="0"/>
              </a:rPr>
              <a:t>2 Peter 1:20-21</a:t>
            </a:r>
          </a:p>
        </p:txBody>
      </p:sp>
      <p:sp>
        <p:nvSpPr>
          <p:cNvPr id="3" name="TextBox 2">
            <a:extLst>
              <a:ext uri="{FF2B5EF4-FFF2-40B4-BE49-F238E27FC236}">
                <a16:creationId xmlns:a16="http://schemas.microsoft.com/office/drawing/2014/main" id="{C4AFB40E-CB61-41F2-9B2A-BCD56518FD50}"/>
              </a:ext>
            </a:extLst>
          </p:cNvPr>
          <p:cNvSpPr txBox="1"/>
          <p:nvPr/>
        </p:nvSpPr>
        <p:spPr>
          <a:xfrm>
            <a:off x="1649179" y="1828788"/>
            <a:ext cx="9554539" cy="1323439"/>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We Must Not Change God’s Inspired Word</a:t>
            </a:r>
          </a:p>
          <a:p>
            <a:pPr algn="ctr"/>
            <a:r>
              <a:rPr lang="en-US" sz="4000" b="1" dirty="0">
                <a:latin typeface="Times New Roman" panose="02020603050405020304" pitchFamily="18" charset="0"/>
                <a:cs typeface="Times New Roman" panose="02020603050405020304" pitchFamily="18" charset="0"/>
              </a:rPr>
              <a:t>Deut 4:2; 12:32; Prov 30:5-6; Rev 22:18-19</a:t>
            </a:r>
          </a:p>
        </p:txBody>
      </p:sp>
      <p:sp>
        <p:nvSpPr>
          <p:cNvPr id="4" name="TextBox 3">
            <a:extLst>
              <a:ext uri="{FF2B5EF4-FFF2-40B4-BE49-F238E27FC236}">
                <a16:creationId xmlns:a16="http://schemas.microsoft.com/office/drawing/2014/main" id="{6AC69F33-CC2D-4865-A679-65C02E6E360B}"/>
              </a:ext>
            </a:extLst>
          </p:cNvPr>
          <p:cNvSpPr txBox="1"/>
          <p:nvPr/>
        </p:nvSpPr>
        <p:spPr>
          <a:xfrm>
            <a:off x="3559630" y="3461654"/>
            <a:ext cx="4965718"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Just a Casual Warning?</a:t>
            </a:r>
          </a:p>
        </p:txBody>
      </p:sp>
      <p:sp>
        <p:nvSpPr>
          <p:cNvPr id="5" name="TextBox 4">
            <a:extLst>
              <a:ext uri="{FF2B5EF4-FFF2-40B4-BE49-F238E27FC236}">
                <a16:creationId xmlns:a16="http://schemas.microsoft.com/office/drawing/2014/main" id="{B53A14A6-BFDE-4E5F-95C2-13CB236890EF}"/>
              </a:ext>
            </a:extLst>
          </p:cNvPr>
          <p:cNvSpPr txBox="1"/>
          <p:nvPr/>
        </p:nvSpPr>
        <p:spPr>
          <a:xfrm>
            <a:off x="2041066" y="4376051"/>
            <a:ext cx="819346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Rest In The Infallibility of God’s Word</a:t>
            </a:r>
          </a:p>
        </p:txBody>
      </p:sp>
    </p:spTree>
    <p:extLst>
      <p:ext uri="{BB962C8B-B14F-4D97-AF65-F5344CB8AC3E}">
        <p14:creationId xmlns:p14="http://schemas.microsoft.com/office/powerpoint/2010/main" val="38329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EB83F-687E-4536-8074-8EEA57106BAE}"/>
              </a:ext>
            </a:extLst>
          </p:cNvPr>
          <p:cNvSpPr txBox="1"/>
          <p:nvPr/>
        </p:nvSpPr>
        <p:spPr>
          <a:xfrm>
            <a:off x="2128145" y="718451"/>
            <a:ext cx="799372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Voltaire Said The Bible Was Outdated</a:t>
            </a:r>
          </a:p>
        </p:txBody>
      </p:sp>
      <p:sp>
        <p:nvSpPr>
          <p:cNvPr id="3" name="TextBox 2">
            <a:extLst>
              <a:ext uri="{FF2B5EF4-FFF2-40B4-BE49-F238E27FC236}">
                <a16:creationId xmlns:a16="http://schemas.microsoft.com/office/drawing/2014/main" id="{E00BC3AB-8B67-4136-8DC8-01B761726068}"/>
              </a:ext>
            </a:extLst>
          </p:cNvPr>
          <p:cNvSpPr txBox="1"/>
          <p:nvPr/>
        </p:nvSpPr>
        <p:spPr>
          <a:xfrm>
            <a:off x="968830" y="1616521"/>
            <a:ext cx="10243638"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We Always Find New Truths With Each Reading</a:t>
            </a:r>
          </a:p>
        </p:txBody>
      </p:sp>
      <p:sp>
        <p:nvSpPr>
          <p:cNvPr id="4" name="TextBox 3">
            <a:extLst>
              <a:ext uri="{FF2B5EF4-FFF2-40B4-BE49-F238E27FC236}">
                <a16:creationId xmlns:a16="http://schemas.microsoft.com/office/drawing/2014/main" id="{BE58E0E3-547B-4200-843F-0DA5F61A9486}"/>
              </a:ext>
            </a:extLst>
          </p:cNvPr>
          <p:cNvSpPr txBox="1"/>
          <p:nvPr/>
        </p:nvSpPr>
        <p:spPr>
          <a:xfrm>
            <a:off x="1188464" y="2721114"/>
            <a:ext cx="10041723" cy="132343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We Know: Jesus Is God’s Son, Our Redeemer,</a:t>
            </a:r>
          </a:p>
          <a:p>
            <a:r>
              <a:rPr lang="en-US" sz="4000" dirty="0">
                <a:latin typeface="Times New Roman" panose="02020603050405020304" pitchFamily="18" charset="0"/>
                <a:cs typeface="Times New Roman" panose="02020603050405020304" pitchFamily="18" charset="0"/>
              </a:rPr>
              <a:t>This Does Not Change As The World Changes! </a:t>
            </a:r>
          </a:p>
        </p:txBody>
      </p:sp>
      <p:sp>
        <p:nvSpPr>
          <p:cNvPr id="5" name="TextBox 4">
            <a:extLst>
              <a:ext uri="{FF2B5EF4-FFF2-40B4-BE49-F238E27FC236}">
                <a16:creationId xmlns:a16="http://schemas.microsoft.com/office/drawing/2014/main" id="{74B42C75-7E4E-4CEC-A04D-69582F2E23A7}"/>
              </a:ext>
            </a:extLst>
          </p:cNvPr>
          <p:cNvSpPr txBox="1"/>
          <p:nvPr/>
        </p:nvSpPr>
        <p:spPr>
          <a:xfrm>
            <a:off x="2932467" y="4343175"/>
            <a:ext cx="638508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This Brings Unspeakable Joy!</a:t>
            </a:r>
          </a:p>
        </p:txBody>
      </p:sp>
    </p:spTree>
    <p:extLst>
      <p:ext uri="{BB962C8B-B14F-4D97-AF65-F5344CB8AC3E}">
        <p14:creationId xmlns:p14="http://schemas.microsoft.com/office/powerpoint/2010/main" val="24909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38B3C-A8B8-44B3-A0E2-816B7BEDA3EF}"/>
              </a:ext>
            </a:extLst>
          </p:cNvPr>
          <p:cNvSpPr txBox="1"/>
          <p:nvPr/>
        </p:nvSpPr>
        <p:spPr>
          <a:xfrm>
            <a:off x="2653070" y="881740"/>
            <a:ext cx="6999673"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Our</a:t>
            </a:r>
            <a:r>
              <a:rPr lang="en-US" sz="4000" dirty="0">
                <a:latin typeface="Times New Roman" panose="02020603050405020304" pitchFamily="18" charset="0"/>
                <a:cs typeface="Times New Roman" panose="02020603050405020304" pitchFamily="18" charset="0"/>
              </a:rPr>
              <a:t> World Is Subject To Change</a:t>
            </a:r>
          </a:p>
        </p:txBody>
      </p:sp>
      <p:sp>
        <p:nvSpPr>
          <p:cNvPr id="3" name="TextBox 2">
            <a:extLst>
              <a:ext uri="{FF2B5EF4-FFF2-40B4-BE49-F238E27FC236}">
                <a16:creationId xmlns:a16="http://schemas.microsoft.com/office/drawing/2014/main" id="{3CA5BC68-96F7-453D-A7ED-E3BFB20AFB36}"/>
              </a:ext>
            </a:extLst>
          </p:cNvPr>
          <p:cNvSpPr txBox="1"/>
          <p:nvPr/>
        </p:nvSpPr>
        <p:spPr>
          <a:xfrm>
            <a:off x="3046126" y="2721114"/>
            <a:ext cx="609974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Man Is Constantly Changing</a:t>
            </a:r>
          </a:p>
        </p:txBody>
      </p:sp>
      <p:sp>
        <p:nvSpPr>
          <p:cNvPr id="4" name="TextBox 3">
            <a:extLst>
              <a:ext uri="{FF2B5EF4-FFF2-40B4-BE49-F238E27FC236}">
                <a16:creationId xmlns:a16="http://schemas.microsoft.com/office/drawing/2014/main" id="{980CEC19-AA41-4090-B1C4-0D7492AD3FD1}"/>
              </a:ext>
            </a:extLst>
          </p:cNvPr>
          <p:cNvSpPr txBox="1"/>
          <p:nvPr/>
        </p:nvSpPr>
        <p:spPr>
          <a:xfrm>
            <a:off x="1663691" y="1801427"/>
            <a:ext cx="8862234"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Our Lives Are Measured By Time </a:t>
            </a:r>
            <a:r>
              <a:rPr lang="en-US" sz="4000" b="1" dirty="0">
                <a:latin typeface="Times New Roman" panose="02020603050405020304" pitchFamily="18" charset="0"/>
                <a:cs typeface="Times New Roman" panose="02020603050405020304" pitchFamily="18" charset="0"/>
              </a:rPr>
              <a:t>Ecc 3:1</a:t>
            </a:r>
          </a:p>
        </p:txBody>
      </p:sp>
      <p:sp>
        <p:nvSpPr>
          <p:cNvPr id="5" name="TextBox 4">
            <a:extLst>
              <a:ext uri="{FF2B5EF4-FFF2-40B4-BE49-F238E27FC236}">
                <a16:creationId xmlns:a16="http://schemas.microsoft.com/office/drawing/2014/main" id="{9016E59D-FA13-4FF9-A3E1-366823EBB6EB}"/>
              </a:ext>
            </a:extLst>
          </p:cNvPr>
          <p:cNvSpPr txBox="1"/>
          <p:nvPr/>
        </p:nvSpPr>
        <p:spPr>
          <a:xfrm>
            <a:off x="1981193" y="3657595"/>
            <a:ext cx="8209620"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What Makes These Changes Bearable?</a:t>
            </a:r>
          </a:p>
        </p:txBody>
      </p:sp>
      <p:sp>
        <p:nvSpPr>
          <p:cNvPr id="6" name="TextBox 5">
            <a:extLst>
              <a:ext uri="{FF2B5EF4-FFF2-40B4-BE49-F238E27FC236}">
                <a16:creationId xmlns:a16="http://schemas.microsoft.com/office/drawing/2014/main" id="{447EF4B4-65BB-4ACC-B748-1B975A15041C}"/>
              </a:ext>
            </a:extLst>
          </p:cNvPr>
          <p:cNvSpPr txBox="1"/>
          <p:nvPr/>
        </p:nvSpPr>
        <p:spPr>
          <a:xfrm>
            <a:off x="1583864" y="4555669"/>
            <a:ext cx="906940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“Yesterday, Today, And Forever” </a:t>
            </a:r>
            <a:r>
              <a:rPr lang="en-US" sz="4000" b="1" dirty="0">
                <a:latin typeface="Times New Roman" panose="02020603050405020304" pitchFamily="18" charset="0"/>
                <a:cs typeface="Times New Roman" panose="02020603050405020304" pitchFamily="18" charset="0"/>
              </a:rPr>
              <a:t>Heb 13:8</a:t>
            </a:r>
          </a:p>
        </p:txBody>
      </p:sp>
    </p:spTree>
    <p:extLst>
      <p:ext uri="{BB962C8B-B14F-4D97-AF65-F5344CB8AC3E}">
        <p14:creationId xmlns:p14="http://schemas.microsoft.com/office/powerpoint/2010/main" val="10114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7A154-B216-48BE-A91C-A16D611D8280}"/>
              </a:ext>
            </a:extLst>
          </p:cNvPr>
          <p:cNvSpPr txBox="1"/>
          <p:nvPr/>
        </p:nvSpPr>
        <p:spPr>
          <a:xfrm>
            <a:off x="1632850" y="881747"/>
            <a:ext cx="894482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Does Man Need Riches To Be Successful?</a:t>
            </a:r>
          </a:p>
        </p:txBody>
      </p:sp>
      <p:sp>
        <p:nvSpPr>
          <p:cNvPr id="3" name="TextBox 2">
            <a:extLst>
              <a:ext uri="{FF2B5EF4-FFF2-40B4-BE49-F238E27FC236}">
                <a16:creationId xmlns:a16="http://schemas.microsoft.com/office/drawing/2014/main" id="{CAF66779-BFA6-44B8-9C52-6122E4C0F3AB}"/>
              </a:ext>
            </a:extLst>
          </p:cNvPr>
          <p:cNvSpPr txBox="1"/>
          <p:nvPr/>
        </p:nvSpPr>
        <p:spPr>
          <a:xfrm>
            <a:off x="1758037" y="1812474"/>
            <a:ext cx="8637301"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Luke 16:23; Gen 42:21-24; Luke 18:14</a:t>
            </a:r>
          </a:p>
        </p:txBody>
      </p:sp>
      <p:sp>
        <p:nvSpPr>
          <p:cNvPr id="4" name="TextBox 3">
            <a:extLst>
              <a:ext uri="{FF2B5EF4-FFF2-40B4-BE49-F238E27FC236}">
                <a16:creationId xmlns:a16="http://schemas.microsoft.com/office/drawing/2014/main" id="{4FA8BF05-406A-482A-AB7E-C83771DE6B74}"/>
              </a:ext>
            </a:extLst>
          </p:cNvPr>
          <p:cNvSpPr txBox="1"/>
          <p:nvPr/>
        </p:nvSpPr>
        <p:spPr>
          <a:xfrm>
            <a:off x="1258995" y="3608611"/>
            <a:ext cx="973946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God’s Promise - Better Than Money </a:t>
            </a:r>
            <a:r>
              <a:rPr lang="en-US" sz="4000" b="1" dirty="0">
                <a:latin typeface="Times New Roman" panose="02020603050405020304" pitchFamily="18" charset="0"/>
                <a:cs typeface="Times New Roman" panose="02020603050405020304" pitchFamily="18" charset="0"/>
              </a:rPr>
              <a:t>Mal 3:6a</a:t>
            </a:r>
          </a:p>
        </p:txBody>
      </p:sp>
      <p:sp>
        <p:nvSpPr>
          <p:cNvPr id="5" name="TextBox 4">
            <a:extLst>
              <a:ext uri="{FF2B5EF4-FFF2-40B4-BE49-F238E27FC236}">
                <a16:creationId xmlns:a16="http://schemas.microsoft.com/office/drawing/2014/main" id="{7ABA4B8C-F0F6-4E71-AD42-325919E0CBDB}"/>
              </a:ext>
            </a:extLst>
          </p:cNvPr>
          <p:cNvSpPr txBox="1"/>
          <p:nvPr/>
        </p:nvSpPr>
        <p:spPr>
          <a:xfrm>
            <a:off x="2623470" y="2726872"/>
            <a:ext cx="7010509"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Never Leave You or Forsake You</a:t>
            </a:r>
          </a:p>
        </p:txBody>
      </p:sp>
      <p:sp>
        <p:nvSpPr>
          <p:cNvPr id="6" name="TextBox 5">
            <a:extLst>
              <a:ext uri="{FF2B5EF4-FFF2-40B4-BE49-F238E27FC236}">
                <a16:creationId xmlns:a16="http://schemas.microsoft.com/office/drawing/2014/main" id="{8F22B786-916D-4486-8A37-DC948C2B49F6}"/>
              </a:ext>
            </a:extLst>
          </p:cNvPr>
          <p:cNvSpPr txBox="1"/>
          <p:nvPr/>
        </p:nvSpPr>
        <p:spPr>
          <a:xfrm>
            <a:off x="2470062" y="4549902"/>
            <a:ext cx="7317324"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Such Comfort In a World Of Hate!</a:t>
            </a:r>
          </a:p>
        </p:txBody>
      </p:sp>
      <p:sp>
        <p:nvSpPr>
          <p:cNvPr id="7" name="TextBox 6">
            <a:extLst>
              <a:ext uri="{FF2B5EF4-FFF2-40B4-BE49-F238E27FC236}">
                <a16:creationId xmlns:a16="http://schemas.microsoft.com/office/drawing/2014/main" id="{6E21E05D-53B1-4CD7-B2B6-FEB2B671DE7E}"/>
              </a:ext>
            </a:extLst>
          </p:cNvPr>
          <p:cNvSpPr txBox="1"/>
          <p:nvPr/>
        </p:nvSpPr>
        <p:spPr>
          <a:xfrm>
            <a:off x="3452064" y="5459020"/>
            <a:ext cx="5375189"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Joshua 1:5; 9; Heb 13:5</a:t>
            </a:r>
          </a:p>
        </p:txBody>
      </p:sp>
    </p:spTree>
    <p:extLst>
      <p:ext uri="{BB962C8B-B14F-4D97-AF65-F5344CB8AC3E}">
        <p14:creationId xmlns:p14="http://schemas.microsoft.com/office/powerpoint/2010/main" val="2201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DD6CAE-F231-41AC-93D6-F8E0B7C404C3}"/>
              </a:ext>
            </a:extLst>
          </p:cNvPr>
          <p:cNvSpPr txBox="1"/>
          <p:nvPr/>
        </p:nvSpPr>
        <p:spPr>
          <a:xfrm>
            <a:off x="1012371" y="881746"/>
            <a:ext cx="10152075"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Jesus Is Not Impressed By Things Of The World</a:t>
            </a:r>
          </a:p>
        </p:txBody>
      </p:sp>
      <p:sp>
        <p:nvSpPr>
          <p:cNvPr id="3" name="TextBox 2">
            <a:extLst>
              <a:ext uri="{FF2B5EF4-FFF2-40B4-BE49-F238E27FC236}">
                <a16:creationId xmlns:a16="http://schemas.microsoft.com/office/drawing/2014/main" id="{4890E92F-3F7C-4DEE-96A5-16F291A2A0D8}"/>
              </a:ext>
            </a:extLst>
          </p:cNvPr>
          <p:cNvSpPr txBox="1"/>
          <p:nvPr/>
        </p:nvSpPr>
        <p:spPr>
          <a:xfrm>
            <a:off x="1240972" y="1877787"/>
            <a:ext cx="9421586"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Jesus Is Impressed by: Little Children,</a:t>
            </a:r>
          </a:p>
          <a:p>
            <a:pPr algn="ctr"/>
            <a:r>
              <a:rPr lang="en-US" sz="4000" dirty="0">
                <a:latin typeface="Times New Roman" panose="02020603050405020304" pitchFamily="18" charset="0"/>
                <a:cs typeface="Times New Roman" panose="02020603050405020304" pitchFamily="18" charset="0"/>
              </a:rPr>
              <a:t>The Widows Mite, What’s In A Man’s Heart</a:t>
            </a:r>
          </a:p>
        </p:txBody>
      </p:sp>
      <p:sp>
        <p:nvSpPr>
          <p:cNvPr id="4" name="TextBox 3">
            <a:extLst>
              <a:ext uri="{FF2B5EF4-FFF2-40B4-BE49-F238E27FC236}">
                <a16:creationId xmlns:a16="http://schemas.microsoft.com/office/drawing/2014/main" id="{093ACFC7-1E31-4711-9803-56BCCD742EBE}"/>
              </a:ext>
            </a:extLst>
          </p:cNvPr>
          <p:cNvSpPr txBox="1"/>
          <p:nvPr/>
        </p:nvSpPr>
        <p:spPr>
          <a:xfrm>
            <a:off x="1948539" y="3624122"/>
            <a:ext cx="828566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He Sees Us As We Really Are </a:t>
            </a:r>
            <a:r>
              <a:rPr lang="en-US" sz="4000" b="1" dirty="0">
                <a:latin typeface="Times New Roman" panose="02020603050405020304" pitchFamily="18" charset="0"/>
                <a:cs typeface="Times New Roman" panose="02020603050405020304" pitchFamily="18" charset="0"/>
              </a:rPr>
              <a:t>Col 3:11</a:t>
            </a:r>
          </a:p>
        </p:txBody>
      </p:sp>
      <p:sp>
        <p:nvSpPr>
          <p:cNvPr id="5" name="TextBox 4">
            <a:extLst>
              <a:ext uri="{FF2B5EF4-FFF2-40B4-BE49-F238E27FC236}">
                <a16:creationId xmlns:a16="http://schemas.microsoft.com/office/drawing/2014/main" id="{207872EC-3720-425E-B3FF-C0F2EF00850E}"/>
              </a:ext>
            </a:extLst>
          </p:cNvPr>
          <p:cNvSpPr txBox="1"/>
          <p:nvPr/>
        </p:nvSpPr>
        <p:spPr>
          <a:xfrm>
            <a:off x="2547259" y="4604656"/>
            <a:ext cx="7046994" cy="132343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Fearfully And Wonderfully Made</a:t>
            </a:r>
          </a:p>
          <a:p>
            <a:pPr algn="ctr"/>
            <a:r>
              <a:rPr lang="en-US" sz="4000" b="1" dirty="0">
                <a:latin typeface="Times New Roman" panose="02020603050405020304" pitchFamily="18" charset="0"/>
                <a:cs typeface="Times New Roman" panose="02020603050405020304" pitchFamily="18" charset="0"/>
              </a:rPr>
              <a:t>Psalm 139:14; Luke 10:27</a:t>
            </a:r>
          </a:p>
        </p:txBody>
      </p:sp>
    </p:spTree>
    <p:extLst>
      <p:ext uri="{BB962C8B-B14F-4D97-AF65-F5344CB8AC3E}">
        <p14:creationId xmlns:p14="http://schemas.microsoft.com/office/powerpoint/2010/main" val="37751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FA02C-B293-4722-9A77-F4746A8D98FC}"/>
              </a:ext>
            </a:extLst>
          </p:cNvPr>
          <p:cNvSpPr txBox="1"/>
          <p:nvPr/>
        </p:nvSpPr>
        <p:spPr>
          <a:xfrm>
            <a:off x="1257292" y="881743"/>
            <a:ext cx="9695603"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There Is No Reason For Despair! </a:t>
            </a:r>
            <a:r>
              <a:rPr lang="en-US" sz="4000" b="1" dirty="0">
                <a:latin typeface="Times New Roman" panose="02020603050405020304" pitchFamily="18" charset="0"/>
                <a:cs typeface="Times New Roman" panose="02020603050405020304" pitchFamily="18" charset="0"/>
              </a:rPr>
              <a:t>1 Cor 10:13</a:t>
            </a:r>
          </a:p>
        </p:txBody>
      </p:sp>
      <p:sp>
        <p:nvSpPr>
          <p:cNvPr id="3" name="TextBox 2">
            <a:extLst>
              <a:ext uri="{FF2B5EF4-FFF2-40B4-BE49-F238E27FC236}">
                <a16:creationId xmlns:a16="http://schemas.microsoft.com/office/drawing/2014/main" id="{A1CB31B0-A119-4EFD-93E2-711353ABEE8F}"/>
              </a:ext>
            </a:extLst>
          </p:cNvPr>
          <p:cNvSpPr txBox="1"/>
          <p:nvPr/>
        </p:nvSpPr>
        <p:spPr>
          <a:xfrm>
            <a:off x="752357" y="1812470"/>
            <a:ext cx="10687285"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Why More Suicides, Murders, and Insanity Today?</a:t>
            </a:r>
          </a:p>
        </p:txBody>
      </p:sp>
      <p:sp>
        <p:nvSpPr>
          <p:cNvPr id="4" name="TextBox 3">
            <a:extLst>
              <a:ext uri="{FF2B5EF4-FFF2-40B4-BE49-F238E27FC236}">
                <a16:creationId xmlns:a16="http://schemas.microsoft.com/office/drawing/2014/main" id="{0C6C1C1D-6C5C-4D70-9475-FE3B565AA7D1}"/>
              </a:ext>
            </a:extLst>
          </p:cNvPr>
          <p:cNvSpPr txBox="1"/>
          <p:nvPr/>
        </p:nvSpPr>
        <p:spPr>
          <a:xfrm>
            <a:off x="1482032" y="2710539"/>
            <a:ext cx="924612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Man Blames The Maker, Not His Free Will!</a:t>
            </a:r>
          </a:p>
        </p:txBody>
      </p:sp>
      <p:sp>
        <p:nvSpPr>
          <p:cNvPr id="5" name="TextBox 4">
            <a:extLst>
              <a:ext uri="{FF2B5EF4-FFF2-40B4-BE49-F238E27FC236}">
                <a16:creationId xmlns:a16="http://schemas.microsoft.com/office/drawing/2014/main" id="{7EC800C2-C28F-4E38-A791-EB7F76312D37}"/>
              </a:ext>
            </a:extLst>
          </p:cNvPr>
          <p:cNvSpPr txBox="1"/>
          <p:nvPr/>
        </p:nvSpPr>
        <p:spPr>
          <a:xfrm>
            <a:off x="2284204" y="3624938"/>
            <a:ext cx="760644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God Cannot Tempt You </a:t>
            </a:r>
            <a:r>
              <a:rPr lang="en-US" sz="4000" b="1" dirty="0">
                <a:latin typeface="Times New Roman" panose="02020603050405020304" pitchFamily="18" charset="0"/>
                <a:cs typeface="Times New Roman" panose="02020603050405020304" pitchFamily="18" charset="0"/>
              </a:rPr>
              <a:t>James 1:13</a:t>
            </a:r>
          </a:p>
        </p:txBody>
      </p:sp>
      <p:sp>
        <p:nvSpPr>
          <p:cNvPr id="6" name="TextBox 5">
            <a:extLst>
              <a:ext uri="{FF2B5EF4-FFF2-40B4-BE49-F238E27FC236}">
                <a16:creationId xmlns:a16="http://schemas.microsoft.com/office/drawing/2014/main" id="{E01800BC-F285-4279-8107-95B3E6F498C9}"/>
              </a:ext>
            </a:extLst>
          </p:cNvPr>
          <p:cNvSpPr txBox="1"/>
          <p:nvPr/>
        </p:nvSpPr>
        <p:spPr>
          <a:xfrm>
            <a:off x="2006328" y="4620160"/>
            <a:ext cx="8301055" cy="132343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Satan Is The Source Of Your Troubles! </a:t>
            </a:r>
          </a:p>
          <a:p>
            <a:pPr algn="ctr"/>
            <a:r>
              <a:rPr lang="en-US" sz="4000" b="1" dirty="0">
                <a:latin typeface="Times New Roman" panose="02020603050405020304" pitchFamily="18" charset="0"/>
                <a:cs typeface="Times New Roman" panose="02020603050405020304" pitchFamily="18" charset="0"/>
              </a:rPr>
              <a:t>John 8:44</a:t>
            </a:r>
          </a:p>
        </p:txBody>
      </p:sp>
    </p:spTree>
    <p:extLst>
      <p:ext uri="{BB962C8B-B14F-4D97-AF65-F5344CB8AC3E}">
        <p14:creationId xmlns:p14="http://schemas.microsoft.com/office/powerpoint/2010/main" val="3651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5588</Words>
  <Application>Microsoft Office PowerPoint</Application>
  <PresentationFormat>Widescreen</PresentationFormat>
  <Paragraphs>398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117</cp:revision>
  <dcterms:created xsi:type="dcterms:W3CDTF">2019-04-06T20:25:12Z</dcterms:created>
  <dcterms:modified xsi:type="dcterms:W3CDTF">2019-04-13T22:31:35Z</dcterms:modified>
</cp:coreProperties>
</file>