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5" r:id="rId2"/>
    <p:sldId id="287" r:id="rId3"/>
    <p:sldId id="258" r:id="rId4"/>
    <p:sldId id="259" r:id="rId5"/>
    <p:sldId id="260" r:id="rId6"/>
    <p:sldId id="261" r:id="rId7"/>
    <p:sldId id="262" r:id="rId8"/>
    <p:sldId id="281" r:id="rId9"/>
    <p:sldId id="282" r:id="rId10"/>
    <p:sldId id="273" r:id="rId11"/>
    <p:sldId id="272" r:id="rId12"/>
    <p:sldId id="274" r:id="rId13"/>
    <p:sldId id="263" r:id="rId14"/>
    <p:sldId id="275" r:id="rId15"/>
    <p:sldId id="264" r:id="rId16"/>
    <p:sldId id="276" r:id="rId17"/>
    <p:sldId id="266" r:id="rId18"/>
    <p:sldId id="270" r:id="rId19"/>
    <p:sldId id="277" r:id="rId20"/>
    <p:sldId id="269" r:id="rId21"/>
    <p:sldId id="284" r:id="rId22"/>
    <p:sldId id="279" r:id="rId23"/>
    <p:sldId id="271" r:id="rId24"/>
    <p:sldId id="280" r:id="rId25"/>
    <p:sldId id="283"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0000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1895" autoAdjust="0"/>
  </p:normalViewPr>
  <p:slideViewPr>
    <p:cSldViewPr>
      <p:cViewPr varScale="1">
        <p:scale>
          <a:sx n="55" d="100"/>
          <a:sy n="55" d="100"/>
        </p:scale>
        <p:origin x="749" y="3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0CF39-736C-4C71-8264-78194D00C7FC}" type="datetimeFigureOut">
              <a:rPr lang="en-US" smtClean="0"/>
              <a:t>12/15/2018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D632A-5B46-4876-8088-3D3721DD87AF}" type="slidenum">
              <a:rPr lang="en-US" smtClean="0"/>
              <a:t>‹#›</a:t>
            </a:fld>
            <a:endParaRPr lang="en-US"/>
          </a:p>
        </p:txBody>
      </p:sp>
    </p:spTree>
    <p:extLst>
      <p:ext uri="{BB962C8B-B14F-4D97-AF65-F5344CB8AC3E}">
        <p14:creationId xmlns:p14="http://schemas.microsoft.com/office/powerpoint/2010/main" val="1764810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a:t>
            </a:fld>
            <a:endParaRPr lang="en-US"/>
          </a:p>
        </p:txBody>
      </p:sp>
    </p:spTree>
    <p:extLst>
      <p:ext uri="{BB962C8B-B14F-4D97-AF65-F5344CB8AC3E}">
        <p14:creationId xmlns:p14="http://schemas.microsoft.com/office/powerpoint/2010/main" val="87716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Heb. 9:27 </a:t>
            </a:r>
            <a:r>
              <a:rPr lang="en-US" altLang="en-US" sz="1200" dirty="0">
                <a:latin typeface="Times New Roman" panose="02020603050405020304" pitchFamily="18" charset="0"/>
                <a:cs typeface="Times New Roman" panose="02020603050405020304" pitchFamily="18" charset="0"/>
              </a:rPr>
              <a:t>– after death, judgment</a:t>
            </a:r>
          </a:p>
          <a:p>
            <a:pPr rtl="0"/>
            <a:r>
              <a:rPr lang="en-US" sz="1200" b="0" i="1" u="none" strike="noStrike" kern="1200" baseline="0" dirty="0">
                <a:solidFill>
                  <a:schemeClr val="tx1"/>
                </a:solidFill>
                <a:latin typeface="+mn-lt"/>
                <a:ea typeface="+mn-ea"/>
                <a:cs typeface="+mn-cs"/>
              </a:rPr>
              <a:t>And as it is appointed for men to die once, but after this the judgment,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9:27</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2 Cor. 5:10 </a:t>
            </a:r>
            <a:r>
              <a:rPr lang="en-US" altLang="en-US" sz="1200" dirty="0">
                <a:latin typeface="Times New Roman" panose="02020603050405020304" pitchFamily="18" charset="0"/>
                <a:cs typeface="Times New Roman" panose="02020603050405020304" pitchFamily="18" charset="0"/>
              </a:rPr>
              <a:t>– all appear</a:t>
            </a:r>
          </a:p>
          <a:p>
            <a:pPr rtl="0"/>
            <a:r>
              <a:rPr lang="en-US" sz="1200" b="0" i="1" u="none" strike="noStrike" kern="1200" baseline="0" dirty="0">
                <a:solidFill>
                  <a:schemeClr val="tx1"/>
                </a:solidFill>
                <a:latin typeface="+mn-lt"/>
                <a:ea typeface="+mn-ea"/>
                <a:cs typeface="+mn-cs"/>
              </a:rPr>
              <a:t>For we must all appear before the judgment seat of Christ, that each one may receive the things done in the body, according to what he has done, whether good or bad.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5:10</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Rom. 2:6-9 </a:t>
            </a:r>
            <a:r>
              <a:rPr lang="en-US" altLang="en-US" sz="1200" dirty="0">
                <a:latin typeface="Times New Roman" panose="02020603050405020304" pitchFamily="18" charset="0"/>
                <a:cs typeface="Times New Roman" panose="02020603050405020304" pitchFamily="18" charset="0"/>
              </a:rPr>
              <a:t>– each one glory or wrath</a:t>
            </a:r>
          </a:p>
          <a:p>
            <a:pPr rtl="0"/>
            <a:r>
              <a:rPr lang="en-US" sz="1200" b="0" i="1" u="none" strike="noStrike" kern="1200" baseline="0" dirty="0">
                <a:solidFill>
                  <a:schemeClr val="tx1"/>
                </a:solidFill>
                <a:latin typeface="+mn-lt"/>
                <a:ea typeface="+mn-ea"/>
                <a:cs typeface="+mn-cs"/>
              </a:rPr>
              <a:t>who "WILL RENDER TO EACH ONE ACCORDING TO HIS DEEDS": eternal life to those who by patient continuance in doing good seek for glory, honor, and immortality; but to those who are self-seeking and do not obey the truth, but obey unrighteousness—indignation and wrath, tribulation and anguish, on every soul of man who does evil, of the Jew first and also of the Greek;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2:6-9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p>
          <a:p>
            <a:pPr rtl="0"/>
            <a:r>
              <a:rPr lang="en-US" altLang="en-US" sz="1200" dirty="0">
                <a:solidFill>
                  <a:srgbClr val="0000FF"/>
                </a:solidFill>
                <a:latin typeface="Times New Roman" panose="02020603050405020304" pitchFamily="18" charset="0"/>
                <a:cs typeface="Times New Roman" panose="02020603050405020304" pitchFamily="18" charset="0"/>
              </a:rPr>
              <a:t>    4. You cannot help but live a better life if you realize these facts.</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11</a:t>
            </a:fld>
            <a:endParaRPr lang="en-US"/>
          </a:p>
        </p:txBody>
      </p:sp>
    </p:spTree>
    <p:extLst>
      <p:ext uri="{BB962C8B-B14F-4D97-AF65-F5344CB8AC3E}">
        <p14:creationId xmlns:p14="http://schemas.microsoft.com/office/powerpoint/2010/main" val="376449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    1. Are there More Things Which Will Help Us to Live Better, Yes!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Live Each Day As if It Were </a:t>
            </a:r>
            <a:r>
              <a:rPr lang="en-US" altLang="en-US" sz="1200" b="1" dirty="0">
                <a:latin typeface="Times New Roman" panose="02020603050405020304" pitchFamily="18" charset="0"/>
                <a:cs typeface="Times New Roman" panose="02020603050405020304" pitchFamily="18" charset="0"/>
              </a:rPr>
              <a:t>Your</a:t>
            </a:r>
            <a:r>
              <a:rPr lang="en-US" altLang="en-US" sz="1200" dirty="0">
                <a:latin typeface="Times New Roman" panose="02020603050405020304" pitchFamily="18" charset="0"/>
                <a:cs typeface="Times New Roman" panose="02020603050405020304" pitchFamily="18" charset="0"/>
              </a:rPr>
              <a:t> Last</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12</a:t>
            </a:fld>
            <a:endParaRPr lang="en-US"/>
          </a:p>
        </p:txBody>
      </p:sp>
    </p:spTree>
    <p:extLst>
      <p:ext uri="{BB962C8B-B14F-4D97-AF65-F5344CB8AC3E}">
        <p14:creationId xmlns:p14="http://schemas.microsoft.com/office/powerpoint/2010/main" val="205818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1200" dirty="0">
                <a:cs typeface="Times New Roman" panose="02020603050405020304" pitchFamily="18" charset="0"/>
              </a:rPr>
              <a:t>    1. No promise of a tomorrow (</a:t>
            </a:r>
            <a:r>
              <a:rPr lang="en-US" altLang="en-US" sz="1200" b="1" dirty="0">
                <a:cs typeface="Times New Roman" panose="02020603050405020304" pitchFamily="18" charset="0"/>
              </a:rPr>
              <a:t>Job 14:1</a:t>
            </a:r>
            <a:r>
              <a:rPr lang="en-US" altLang="en-US" sz="12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"Man who is born of woman Is of few days and full of trouble.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Job 14:1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dirty="0">
              <a:cs typeface="Times New Roman" panose="02020603050405020304" pitchFamily="18" charset="0"/>
            </a:endParaRPr>
          </a:p>
          <a:p>
            <a:pPr eaLnBrk="1" hangingPunct="1">
              <a:buFontTx/>
              <a:buNone/>
            </a:pPr>
            <a:r>
              <a:rPr lang="en-US" altLang="en-US" sz="1200" dirty="0">
                <a:cs typeface="Times New Roman" panose="02020603050405020304" pitchFamily="18" charset="0"/>
              </a:rPr>
              <a:t>    2. Everyday we see and know that the world lives as though plenty of time – but, have we also adopted this lifestyle?</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3. We want to be on our very best behavior on our last day on this earth don’t we.</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4. If you knew that tonight death comes, would you attend worship tonight?</a:t>
            </a:r>
          </a:p>
          <a:p>
            <a:pPr eaLnBrk="1" hangingPunct="1">
              <a:buFontTx/>
              <a:buNone/>
            </a:pPr>
            <a:r>
              <a:rPr lang="en-US" altLang="en-US" sz="1200" dirty="0">
                <a:cs typeface="Times New Roman" panose="02020603050405020304" pitchFamily="18" charset="0"/>
              </a:rPr>
              <a:t>&gt;&gt;&gt;&gt;&gt;&gt;&gt;&gt;&gt;&gt;&gt;&gt;&gt;&gt;&gt;&gt;&gt;&gt;</a:t>
            </a:r>
          </a:p>
          <a:p>
            <a:pPr eaLnBrk="1" hangingPunct="1">
              <a:buFontTx/>
              <a:buNone/>
            </a:pPr>
            <a:r>
              <a:rPr lang="en-US" altLang="en-US" sz="1200" dirty="0">
                <a:cs typeface="Times New Roman" panose="02020603050405020304" pitchFamily="18" charset="0"/>
              </a:rPr>
              <a:t>    5. As you are required to make more trips the hospital, that fact alone should motivate us to live better lives for Christ.</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13</a:t>
            </a:fld>
            <a:endParaRPr lang="en-US"/>
          </a:p>
        </p:txBody>
      </p:sp>
    </p:spTree>
    <p:extLst>
      <p:ext uri="{BB962C8B-B14F-4D97-AF65-F5344CB8AC3E}">
        <p14:creationId xmlns:p14="http://schemas.microsoft.com/office/powerpoint/2010/main" val="206678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Among </a:t>
            </a:r>
            <a:r>
              <a:rPr lang="en-US" altLang="en-US" sz="1200" dirty="0">
                <a:solidFill>
                  <a:srgbClr val="0000FF"/>
                </a:solidFill>
                <a:latin typeface="Times New Roman" panose="02020603050405020304" pitchFamily="18" charset="0"/>
                <a:cs typeface="Times New Roman" panose="02020603050405020304" pitchFamily="18" charset="0"/>
              </a:rPr>
              <a:t>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latin typeface="Times New Roman" panose="02020603050405020304" pitchFamily="18" charset="0"/>
                <a:cs typeface="Times New Roman" panose="02020603050405020304" pitchFamily="18" charset="0"/>
              </a:rPr>
              <a:t>A Consciousness of the Fact that We Must Live Eternally in Either Heaven or Hell</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14</a:t>
            </a:fld>
            <a:endParaRPr lang="en-US"/>
          </a:p>
        </p:txBody>
      </p:sp>
    </p:spTree>
    <p:extLst>
      <p:ext uri="{BB962C8B-B14F-4D97-AF65-F5344CB8AC3E}">
        <p14:creationId xmlns:p14="http://schemas.microsoft.com/office/powerpoint/2010/main" val="201521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Matt. 25:34, 41, 46 </a:t>
            </a:r>
            <a:r>
              <a:rPr lang="en-US" altLang="en-US" sz="1200" dirty="0">
                <a:latin typeface="Times New Roman" panose="02020603050405020304" pitchFamily="18" charset="0"/>
                <a:cs typeface="Times New Roman" panose="02020603050405020304" pitchFamily="18" charset="0"/>
              </a:rPr>
              <a:t>– everlasting death or everlasting life are choices we make while here on earth.</a:t>
            </a:r>
          </a:p>
          <a:p>
            <a:pPr rtl="0"/>
            <a:r>
              <a:rPr lang="en-US" sz="1200" b="0" i="1" u="none" strike="noStrike" kern="1200" baseline="0" dirty="0">
                <a:solidFill>
                  <a:schemeClr val="tx1"/>
                </a:solidFill>
                <a:latin typeface="+mn-lt"/>
                <a:ea typeface="+mn-ea"/>
                <a:cs typeface="+mn-cs"/>
              </a:rPr>
              <a:t>Then the King will say to those on His right hand, 'Come, you blessed of My Father, inherit the kingdom prepared for you from the foundation of the world: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25:34</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He will also say to those on the left hand, 'Depart from Me, you cursed, into the everlasting fire prepared for the devil and his angels: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25:41</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And these will go away into everlasting punishment, but the righteous into eternal life."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25:46</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Matt. 7:13-14 </a:t>
            </a:r>
            <a:r>
              <a:rPr lang="en-US" altLang="en-US" sz="1200" dirty="0">
                <a:latin typeface="Times New Roman" panose="02020603050405020304" pitchFamily="18" charset="0"/>
                <a:cs typeface="Times New Roman" panose="02020603050405020304" pitchFamily="18" charset="0"/>
              </a:rPr>
              <a:t>– two ways, two destinations</a:t>
            </a:r>
          </a:p>
          <a:p>
            <a:pPr rtl="0"/>
            <a:r>
              <a:rPr lang="en-US" sz="1200" b="0" i="1" u="none" strike="noStrike" kern="1200" baseline="0" dirty="0">
                <a:solidFill>
                  <a:schemeClr val="tx1"/>
                </a:solidFill>
                <a:latin typeface="+mn-lt"/>
                <a:ea typeface="+mn-ea"/>
                <a:cs typeface="+mn-cs"/>
              </a:rPr>
              <a:t>"Enter by the narrow gate; for wide is the gate and broad is the way that leads to destruction, and there are many who go in by it. Because narrow is the gate and difficult is the way which leads to life, and there are few who find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7:13-14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u="sng"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3. There is no other alternative for anyone, everyone must choose one path or the other.</a:t>
            </a: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4. There is no middle ground on which you can avoid the judgment.</a:t>
            </a: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5. Understanding this should motivate us to live better</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15</a:t>
            </a:fld>
            <a:endParaRPr lang="en-US"/>
          </a:p>
        </p:txBody>
      </p:sp>
    </p:spTree>
    <p:extLst>
      <p:ext uri="{BB962C8B-B14F-4D97-AF65-F5344CB8AC3E}">
        <p14:creationId xmlns:p14="http://schemas.microsoft.com/office/powerpoint/2010/main" val="302590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    1. 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Need for a Greater Degree of Faith</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16</a:t>
            </a:fld>
            <a:endParaRPr lang="en-US"/>
          </a:p>
        </p:txBody>
      </p:sp>
    </p:spTree>
    <p:extLst>
      <p:ext uri="{BB962C8B-B14F-4D97-AF65-F5344CB8AC3E}">
        <p14:creationId xmlns:p14="http://schemas.microsoft.com/office/powerpoint/2010/main" val="878345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Lack of faith will cause one to fall away from Christ and be lost eternally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pPr eaLnBrk="1" hangingPunct="1">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Heb. 3:12 </a:t>
            </a:r>
            <a:r>
              <a:rPr lang="en-US" altLang="en-US" sz="1200" dirty="0">
                <a:latin typeface="Times New Roman" panose="02020603050405020304" pitchFamily="18" charset="0"/>
                <a:cs typeface="Times New Roman" panose="02020603050405020304" pitchFamily="18" charset="0"/>
              </a:rPr>
              <a:t>– warns us against departing from God</a:t>
            </a:r>
          </a:p>
          <a:p>
            <a:pPr rtl="0"/>
            <a:r>
              <a:rPr lang="en-US" sz="1200" b="0" i="1" u="none" strike="noStrike" kern="1200" baseline="0" dirty="0">
                <a:solidFill>
                  <a:schemeClr val="tx1"/>
                </a:solidFill>
                <a:latin typeface="+mn-lt"/>
                <a:ea typeface="+mn-ea"/>
                <a:cs typeface="+mn-cs"/>
              </a:rPr>
              <a:t>Beware, brethren, lest there be in any of you an evil heart of unbelief in departing from the living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3:12</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Heb. 10:38  </a:t>
            </a:r>
            <a:r>
              <a:rPr lang="en-US" altLang="en-US" sz="1200" dirty="0">
                <a:latin typeface="Times New Roman" panose="02020603050405020304" pitchFamily="18" charset="0"/>
                <a:cs typeface="Times New Roman" panose="02020603050405020304" pitchFamily="18" charset="0"/>
              </a:rPr>
              <a:t>- It includes if drawing back</a:t>
            </a:r>
          </a:p>
          <a:p>
            <a:pPr rtl="0"/>
            <a:r>
              <a:rPr lang="en-US" sz="1200" b="0" i="1" u="none" strike="noStrike" kern="1200" baseline="0" dirty="0">
                <a:solidFill>
                  <a:schemeClr val="tx1"/>
                </a:solidFill>
                <a:latin typeface="+mn-lt"/>
                <a:ea typeface="+mn-ea"/>
                <a:cs typeface="+mn-cs"/>
              </a:rPr>
              <a:t>NOW THE JUST SHALL LIVE BY FAITH; BUT IF ANYONE DRAWS BACK, MY SOUL HAS NO PLEASURE IN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10:38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4. The result is, the greater our faith, the better we will live.</a:t>
            </a:r>
          </a:p>
          <a:p>
            <a:pPr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&gt;&gt;&gt;&gt;&gt;&gt;&gt;&gt;&gt;&gt;&gt;&gt;&gt;&gt;&gt;&gt;&gt;&gt;&gt;&gt;</a:t>
            </a:r>
          </a:p>
          <a:p>
            <a:pPr eaLnBrk="1" hangingPunct="1">
              <a:buFontTx/>
              <a:buNone/>
            </a:pPr>
            <a:r>
              <a:rPr lang="en-US" altLang="en-US" sz="1200" dirty="0">
                <a:latin typeface="Times New Roman" panose="02020603050405020304" pitchFamily="18" charset="0"/>
                <a:cs typeface="Times New Roman" panose="02020603050405020304" pitchFamily="18" charset="0"/>
              </a:rPr>
              <a:t>    5. Since faith comes by hearing God’s word (</a:t>
            </a:r>
            <a:r>
              <a:rPr lang="en-US" altLang="en-US" sz="1200" b="1" dirty="0">
                <a:latin typeface="Times New Roman" panose="02020603050405020304" pitchFamily="18" charset="0"/>
                <a:cs typeface="Times New Roman" panose="02020603050405020304" pitchFamily="18" charset="0"/>
              </a:rPr>
              <a:t>Rom. 10:17</a:t>
            </a:r>
            <a:r>
              <a:rPr lang="en-US" altLang="en-US" sz="1200" dirty="0">
                <a:latin typeface="Times New Roman" panose="02020603050405020304" pitchFamily="18" charset="0"/>
                <a:cs typeface="Times New Roman" panose="02020603050405020304" pitchFamily="18" charset="0"/>
              </a:rPr>
              <a:t>), we should seek opportunities to study His word</a:t>
            </a:r>
          </a:p>
          <a:p>
            <a:pPr rtl="0"/>
            <a:r>
              <a:rPr lang="en-US" sz="1200" b="0" i="1" u="none" strike="noStrike" kern="1200" baseline="0" dirty="0">
                <a:solidFill>
                  <a:schemeClr val="tx1"/>
                </a:solidFill>
                <a:latin typeface="+mn-lt"/>
                <a:ea typeface="+mn-ea"/>
                <a:cs typeface="+mn-cs"/>
              </a:rPr>
              <a:t>So then faith comes by hearing, and hearing by the word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10:17</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17</a:t>
            </a:fld>
            <a:endParaRPr lang="en-US"/>
          </a:p>
        </p:txBody>
      </p:sp>
    </p:spTree>
    <p:extLst>
      <p:ext uri="{BB962C8B-B14F-4D97-AF65-F5344CB8AC3E}">
        <p14:creationId xmlns:p14="http://schemas.microsoft.com/office/powerpoint/2010/main" val="2691422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1" u="none" strike="noStrike" kern="1200" baseline="0" dirty="0">
                <a:solidFill>
                  <a:schemeClr val="tx1"/>
                </a:solidFill>
                <a:latin typeface="+mn-lt"/>
                <a:ea typeface="+mn-ea"/>
                <a:cs typeface="+mn-cs"/>
              </a:rPr>
              <a:t>Be diligent to present yourself approved to God, a worker who does not need to be ashamed, rightly dividing the word of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Timothy 2:15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rgbClr val="CC3300"/>
                </a:solidFill>
                <a:latin typeface="Times New Roman" panose="02020603050405020304" pitchFamily="18" charset="0"/>
                <a:cs typeface="Times New Roman" panose="02020603050405020304" pitchFamily="18" charset="0"/>
              </a:rPr>
              <a:t>“</a:t>
            </a:r>
            <a:r>
              <a:rPr lang="en-US" altLang="en-US" sz="1200" b="0" i="1" dirty="0">
                <a:solidFill>
                  <a:srgbClr val="CC3300"/>
                </a:solidFill>
                <a:latin typeface="Times New Roman" panose="02020603050405020304" pitchFamily="18" charset="0"/>
                <a:cs typeface="Times New Roman" panose="02020603050405020304" pitchFamily="18" charset="0"/>
              </a:rPr>
              <a:t>My people are destroyed for lack of knowledge…” </a:t>
            </a:r>
            <a:r>
              <a:rPr lang="en-US" altLang="en-US" sz="1200" b="0" dirty="0">
                <a:solidFill>
                  <a:srgbClr val="CC3300"/>
                </a:solidFill>
                <a:latin typeface="Times New Roman" panose="02020603050405020304" pitchFamily="18" charset="0"/>
                <a:cs typeface="Times New Roman" panose="02020603050405020304" pitchFamily="18" charset="0"/>
              </a:rPr>
              <a:t>(</a:t>
            </a:r>
            <a:r>
              <a:rPr lang="en-US" altLang="en-US" sz="1200" b="1"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 4:6</a:t>
            </a:r>
            <a:r>
              <a:rPr lang="en-US" altLang="en-US" sz="1200" b="0" dirty="0">
                <a:solidFill>
                  <a:srgbClr val="CC3300"/>
                </a:solidFill>
                <a:latin typeface="Times New Roman" panose="02020603050405020304" pitchFamily="18" charset="0"/>
                <a:cs typeface="Times New Roman" panose="02020603050405020304" pitchFamily="18" charset="0"/>
              </a:rPr>
              <a:t>)</a:t>
            </a:r>
          </a:p>
          <a:p>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585D632A-5B46-4876-8088-3D3721DD87AF}" type="slidenum">
              <a:rPr lang="en-US" smtClean="0"/>
              <a:t>18</a:t>
            </a:fld>
            <a:endParaRPr lang="en-US"/>
          </a:p>
        </p:txBody>
      </p:sp>
    </p:spTree>
    <p:extLst>
      <p:ext uri="{BB962C8B-B14F-4D97-AF65-F5344CB8AC3E}">
        <p14:creationId xmlns:p14="http://schemas.microsoft.com/office/powerpoint/2010/main" val="3841157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1. </a:t>
            </a:r>
            <a:r>
              <a:rPr lang="en-US" altLang="en-US" sz="1200" dirty="0">
                <a:solidFill>
                  <a:srgbClr val="0000FF"/>
                </a:solidFill>
                <a:latin typeface="Times New Roman" panose="02020603050405020304" pitchFamily="18" charset="0"/>
                <a:cs typeface="Times New Roman" panose="02020603050405020304" pitchFamily="18" charset="0"/>
              </a:rPr>
              <a:t>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2. </a:t>
            </a:r>
            <a:r>
              <a:rPr lang="en-US" altLang="en-US" sz="1200" dirty="0">
                <a:latin typeface="Times New Roman" panose="02020603050405020304" pitchFamily="18" charset="0"/>
                <a:cs typeface="Times New Roman" panose="02020603050405020304" pitchFamily="18" charset="0"/>
              </a:rPr>
              <a:t>Encouraging Words that are meant to Do What Is Right and what is Better</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19</a:t>
            </a:fld>
            <a:endParaRPr lang="en-US"/>
          </a:p>
        </p:txBody>
      </p:sp>
    </p:spTree>
    <p:extLst>
      <p:ext uri="{BB962C8B-B14F-4D97-AF65-F5344CB8AC3E}">
        <p14:creationId xmlns:p14="http://schemas.microsoft.com/office/powerpoint/2010/main" val="278607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1. </a:t>
            </a:r>
            <a:r>
              <a:rPr lang="en-US" altLang="en-US" sz="1200" dirty="0">
                <a:latin typeface="Times New Roman" panose="02020603050405020304" pitchFamily="18" charset="0"/>
                <a:cs typeface="Times New Roman" panose="02020603050405020304" pitchFamily="18" charset="0"/>
              </a:rPr>
              <a:t>All of us need the encouragement and edification – that is provided for those in the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&gt;&gt;&gt;&gt;&gt;&gt;&gt;&gt;&gt;&gt;&gt;&gt;&gt;&gt;&gt;&gt;&gt;&gt;&gt;&gt;&gt;&gt;&gt;</a:t>
            </a:r>
          </a:p>
          <a:p>
            <a:pPr marL="0" indent="0" algn="l" eaLnBrk="1" hangingPunct="1">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Heb. 3:13-14 </a:t>
            </a:r>
            <a:r>
              <a:rPr lang="en-US" altLang="en-US" sz="1200" dirty="0">
                <a:latin typeface="Times New Roman" panose="02020603050405020304" pitchFamily="18" charset="0"/>
                <a:cs typeface="Times New Roman" panose="02020603050405020304" pitchFamily="18" charset="0"/>
              </a:rPr>
              <a:t>– exhort </a:t>
            </a:r>
          </a:p>
          <a:p>
            <a:pPr rtl="0"/>
            <a:r>
              <a:rPr lang="en-US" sz="1200" b="0" i="1" u="none" strike="noStrike" kern="1200" baseline="0" dirty="0">
                <a:solidFill>
                  <a:schemeClr val="tx1"/>
                </a:solidFill>
                <a:latin typeface="+mn-lt"/>
                <a:ea typeface="+mn-ea"/>
                <a:cs typeface="+mn-cs"/>
              </a:rPr>
              <a:t>but exhort one another daily, while it is called "TODAY," lest any of you be hardened through the deceitfulness of sin. For we have become partakers of Christ if we hold the beginning of our confidence steadfast to the end,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3:13-14</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marL="0" indent="0" algn="l" eaLnBrk="1" hangingPunct="1">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Rom. 14:19 </a:t>
            </a:r>
            <a:r>
              <a:rPr lang="en-US" altLang="en-US" sz="1200" dirty="0">
                <a:latin typeface="Times New Roman" panose="02020603050405020304" pitchFamily="18" charset="0"/>
                <a:cs typeface="Times New Roman" panose="02020603050405020304" pitchFamily="18" charset="0"/>
              </a:rPr>
              <a:t>– edify</a:t>
            </a:r>
          </a:p>
          <a:p>
            <a:pPr rtl="0"/>
            <a:r>
              <a:rPr lang="en-US" sz="1200" b="0" i="1" u="none" strike="noStrike" kern="1200" baseline="0" dirty="0">
                <a:solidFill>
                  <a:schemeClr val="tx1"/>
                </a:solidFill>
                <a:latin typeface="+mn-lt"/>
                <a:ea typeface="+mn-ea"/>
                <a:cs typeface="+mn-cs"/>
              </a:rPr>
              <a:t>Therefore let us pursue the things which make for peace and the things by which one may edify another.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14:19</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marL="0" indent="0" algn="l" eaLnBrk="1" hangingPunct="1">
              <a:buFontTx/>
              <a:buNone/>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1 Thes. 5:11 </a:t>
            </a:r>
            <a:r>
              <a:rPr lang="en-US" altLang="en-US" sz="1200" dirty="0">
                <a:latin typeface="Times New Roman" panose="02020603050405020304" pitchFamily="18" charset="0"/>
                <a:cs typeface="Times New Roman" panose="02020603050405020304" pitchFamily="18" charset="0"/>
              </a:rPr>
              <a:t>– comfort, edify</a:t>
            </a:r>
          </a:p>
          <a:p>
            <a:pPr rtl="0"/>
            <a:r>
              <a:rPr lang="en-US" sz="1200" b="0" i="1" u="none" strike="noStrike" kern="1200" baseline="0" dirty="0">
                <a:solidFill>
                  <a:schemeClr val="tx1"/>
                </a:solidFill>
                <a:latin typeface="+mn-lt"/>
                <a:ea typeface="+mn-ea"/>
                <a:cs typeface="+mn-cs"/>
              </a:rPr>
              <a:t>Therefore comfort each other and edify one another, just as you also are doing.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5:11</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a:t>
            </a: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5. </a:t>
            </a:r>
            <a:r>
              <a:rPr lang="en-US" altLang="en-US" sz="1200" dirty="0">
                <a:latin typeface="Times New Roman" panose="02020603050405020304" pitchFamily="18" charset="0"/>
                <a:cs typeface="Times New Roman" panose="02020603050405020304" pitchFamily="18" charset="0"/>
              </a:rPr>
              <a:t>We each need to, and we must, assume this responsibility edifying and encouraging one another.</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20</a:t>
            </a:fld>
            <a:endParaRPr lang="en-US"/>
          </a:p>
        </p:txBody>
      </p:sp>
    </p:spTree>
    <p:extLst>
      <p:ext uri="{BB962C8B-B14F-4D97-AF65-F5344CB8AC3E}">
        <p14:creationId xmlns:p14="http://schemas.microsoft.com/office/powerpoint/2010/main" val="245977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1. Things Which Will Help Us to Live Better as we strive for Spiritual Perfection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&gt;&gt;&gt;&gt;&gt;&gt;&gt;&gt;&gt;&gt;&gt;&gt;&gt;&gt;&gt;&gt;&gt;&gt;&gt;&gt;&gt;&gt;&gt;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2. Our Text for this lesson will be </a:t>
            </a:r>
            <a:r>
              <a:rPr lang="en-US" altLang="en-US" sz="1200" b="1" dirty="0">
                <a:latin typeface="Times New Roman" panose="02020603050405020304" pitchFamily="18" charset="0"/>
                <a:cs typeface="Times New Roman" panose="02020603050405020304" pitchFamily="18" charset="0"/>
              </a:rPr>
              <a:t>Philippians 3:13-14</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3</a:t>
            </a:fld>
            <a:endParaRPr lang="en-US"/>
          </a:p>
        </p:txBody>
      </p:sp>
    </p:spTree>
    <p:extLst>
      <p:ext uri="{BB962C8B-B14F-4D97-AF65-F5344CB8AC3E}">
        <p14:creationId xmlns:p14="http://schemas.microsoft.com/office/powerpoint/2010/main" val="1174674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Tx/>
              <a:buNone/>
            </a:pPr>
            <a:r>
              <a:rPr lang="en-US" altLang="en-US" sz="1200" dirty="0">
                <a:latin typeface="Times New Roman" panose="02020603050405020304" pitchFamily="18" charset="0"/>
                <a:cs typeface="Times New Roman" panose="02020603050405020304" pitchFamily="18" charset="0"/>
              </a:rPr>
              <a:t>    1. We can only be encouraged and an encourager by close association with the church</a:t>
            </a:r>
          </a:p>
          <a:p>
            <a:pPr marL="0" indent="0"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    2. Attendance</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    4. Fellowship</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    5. Involvement</a:t>
            </a:r>
          </a:p>
          <a:p>
            <a:pPr marL="0" lvl="0" indent="0"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indent="0" eaLnBrk="1" hangingPunct="1">
              <a:buFontTx/>
              <a:buNone/>
            </a:pPr>
            <a:r>
              <a:rPr lang="en-US" altLang="en-US" sz="1200" dirty="0">
                <a:latin typeface="Times New Roman" panose="02020603050405020304" pitchFamily="18" charset="0"/>
                <a:cs typeface="Times New Roman" panose="02020603050405020304" pitchFamily="18" charset="0"/>
              </a:rPr>
              <a:t>    6. </a:t>
            </a:r>
            <a:r>
              <a:rPr lang="en-US" altLang="en-US" sz="1200" b="1" dirty="0">
                <a:latin typeface="Times New Roman" panose="02020603050405020304" pitchFamily="18" charset="0"/>
                <a:cs typeface="Times New Roman" panose="02020603050405020304" pitchFamily="18" charset="0"/>
              </a:rPr>
              <a:t>Heb. 10:24-25 </a:t>
            </a:r>
            <a:r>
              <a:rPr lang="en-US" altLang="en-US" sz="1200" dirty="0">
                <a:latin typeface="Times New Roman" panose="02020603050405020304" pitchFamily="18" charset="0"/>
                <a:cs typeface="Times New Roman" panose="02020603050405020304" pitchFamily="18" charset="0"/>
              </a:rPr>
              <a:t>– We are told to consider one another</a:t>
            </a:r>
          </a:p>
          <a:p>
            <a:pPr rtl="0"/>
            <a:r>
              <a:rPr lang="en-US" sz="1200" b="0" i="1" u="none" strike="noStrike" kern="1200" baseline="0" dirty="0">
                <a:solidFill>
                  <a:schemeClr val="tx1"/>
                </a:solidFill>
                <a:latin typeface="+mn-lt"/>
                <a:ea typeface="+mn-ea"/>
                <a:cs typeface="+mn-cs"/>
              </a:rPr>
              <a:t>And let us consider one another in order to stir up love and good works, not forsaking the assembling of ourselves together, as is the manner of some, but exhorting one another, and so much the more as you see the Day approaching. </a:t>
            </a:r>
            <a:r>
              <a:rPr lang="en-US" sz="1200" b="1" i="0" u="none" strike="noStrike" kern="1200" baseline="0" dirty="0">
                <a:solidFill>
                  <a:schemeClr val="tx1"/>
                </a:solidFill>
                <a:latin typeface="+mn-lt"/>
                <a:ea typeface="+mn-ea"/>
                <a:cs typeface="+mn-cs"/>
              </a:rPr>
              <a:t>(Hebrews 10:24-25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pPr marL="0" indent="0" eaLnBrk="1" hangingPunct="1">
              <a:buFontTx/>
              <a:buNone/>
            </a:pPr>
            <a:r>
              <a:rPr lang="en-US" altLang="en-US" sz="1200" b="0" i="1" u="none" dirty="0">
                <a:latin typeface="Times New Roman" panose="02020603050405020304" pitchFamily="18" charset="0"/>
                <a:cs typeface="Times New Roman" panose="02020603050405020304" pitchFamily="18" charset="0"/>
              </a:rPr>
              <a:t>    7. </a:t>
            </a:r>
            <a:r>
              <a:rPr lang="en-US" altLang="en-US" sz="1200" b="1" i="0" u="none" dirty="0">
                <a:latin typeface="Times New Roman" panose="02020603050405020304" pitchFamily="18" charset="0"/>
                <a:cs typeface="Times New Roman" panose="02020603050405020304" pitchFamily="18" charset="0"/>
              </a:rPr>
              <a:t>Col. 3:16</a:t>
            </a:r>
            <a:r>
              <a:rPr lang="en-US" altLang="en-US" sz="1200" b="1" i="0" dirty="0">
                <a:latin typeface="Times New Roman" panose="02020603050405020304" pitchFamily="18" charset="0"/>
                <a:cs typeface="Times New Roman" panose="02020603050405020304" pitchFamily="18" charset="0"/>
              </a:rPr>
              <a:t> </a:t>
            </a:r>
            <a:r>
              <a:rPr lang="en-US" altLang="en-US" sz="1200" dirty="0">
                <a:latin typeface="Times New Roman" panose="02020603050405020304" pitchFamily="18" charset="0"/>
                <a:cs typeface="Times New Roman" panose="02020603050405020304" pitchFamily="18" charset="0"/>
              </a:rPr>
              <a:t>– teach, admonish one another</a:t>
            </a:r>
          </a:p>
          <a:p>
            <a:pPr rtl="0"/>
            <a:r>
              <a:rPr lang="en-US" sz="1200" b="0" i="1" u="none" strike="noStrike" kern="1200" baseline="0" dirty="0">
                <a:solidFill>
                  <a:schemeClr val="tx1"/>
                </a:solidFill>
                <a:latin typeface="+mn-lt"/>
                <a:ea typeface="+mn-ea"/>
                <a:cs typeface="+mn-cs"/>
              </a:rPr>
              <a:t>Let the word of Christ dwell in you richly in all wisdom, teaching and admonishing one another in psalms and hymns and spiritual songs, singing with grace in your hearts to the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21</a:t>
            </a:fld>
            <a:endParaRPr lang="en-US"/>
          </a:p>
        </p:txBody>
      </p:sp>
    </p:spTree>
    <p:extLst>
      <p:ext uri="{BB962C8B-B14F-4D97-AF65-F5344CB8AC3E}">
        <p14:creationId xmlns:p14="http://schemas.microsoft.com/office/powerpoint/2010/main" val="1347704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In the bag of </a:t>
            </a:r>
            <a:r>
              <a:rPr lang="en-US" altLang="en-US" sz="1200" dirty="0">
                <a:solidFill>
                  <a:srgbClr val="0000FF"/>
                </a:solidFill>
                <a:latin typeface="Times New Roman" panose="02020603050405020304" pitchFamily="18" charset="0"/>
                <a:cs typeface="Times New Roman" panose="02020603050405020304" pitchFamily="18" charset="0"/>
              </a:rPr>
              <a:t>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FF"/>
                </a:solidFill>
                <a:latin typeface="Times New Roman" panose="02020603050405020304" pitchFamily="18" charset="0"/>
                <a:cs typeface="Times New Roman" panose="02020603050405020304" pitchFamily="18" charset="0"/>
              </a:rPr>
              <a:t>&gt;&gt;&gt;&gt;&gt;&gt;&gt;&gt;&gt;&gt;&gt;&gt;&gt;&gt;&gt;&gt;&gt;&gt;&gt;&gt;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t>The Thought that One can be, or is an Example that Leads or Misleads, should motivate us to lead others.</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22</a:t>
            </a:fld>
            <a:endParaRPr lang="en-US"/>
          </a:p>
        </p:txBody>
      </p:sp>
    </p:spTree>
    <p:extLst>
      <p:ext uri="{BB962C8B-B14F-4D97-AF65-F5344CB8AC3E}">
        <p14:creationId xmlns:p14="http://schemas.microsoft.com/office/powerpoint/2010/main" val="2782975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1. </a:t>
            </a:r>
            <a:r>
              <a:rPr lang="en-US" altLang="en-US" sz="1200" dirty="0">
                <a:latin typeface="Times New Roman" panose="02020603050405020304" pitchFamily="18" charset="0"/>
                <a:cs typeface="Times New Roman" panose="02020603050405020304" pitchFamily="18" charset="0"/>
              </a:rPr>
              <a:t>Because of our influence God cautions to be a good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&gt;&gt;&gt;&gt;&gt;&gt;&gt;&gt;&gt;&gt;&gt;&gt;&gt;&gt;&gt;&gt;&gt;&gt;&gt;&gt;</a:t>
            </a:r>
          </a:p>
          <a:p>
            <a:pPr eaLnBrk="1" hangingPunct="1">
              <a:buFontTx/>
              <a:buNone/>
            </a:pPr>
            <a:r>
              <a:rPr lang="en-US"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Matt. 5:13-16 </a:t>
            </a:r>
            <a:r>
              <a:rPr lang="en-US" altLang="en-US" sz="1200" dirty="0">
                <a:latin typeface="Times New Roman" panose="02020603050405020304" pitchFamily="18" charset="0"/>
                <a:cs typeface="Times New Roman" panose="02020603050405020304" pitchFamily="18" charset="0"/>
              </a:rPr>
              <a:t>– let light shine</a:t>
            </a:r>
          </a:p>
          <a:p>
            <a:pPr rtl="0"/>
            <a:r>
              <a:rPr lang="en-US" sz="1200" b="0" i="1" u="none" strike="noStrike" kern="1200" baseline="0" dirty="0">
                <a:solidFill>
                  <a:schemeClr val="tx1"/>
                </a:solidFill>
                <a:latin typeface="+mn-lt"/>
                <a:ea typeface="+mn-ea"/>
                <a:cs typeface="+mn-cs"/>
              </a:rPr>
              <a:t>"You are the salt of the earth; but if the salt loses its flavor, how shall it be seasoned? It is then good for nothing but to be thrown out and trampled underfoot by men. "You are the light of the world. A city that is set on a hill cannot be hidden. Nor do they light a lamp and put it under a basket, but on a lampstand, and it gives light to all who are in the house. Let your light so shine before men, that they may see your good works and glorify your Father in heaven.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5:13-16</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Phil. 2:15 </a:t>
            </a:r>
            <a:r>
              <a:rPr lang="en-US" altLang="en-US" sz="1200" dirty="0">
                <a:latin typeface="Times New Roman" panose="02020603050405020304" pitchFamily="18" charset="0"/>
                <a:cs typeface="Times New Roman" panose="02020603050405020304" pitchFamily="18" charset="0"/>
              </a:rPr>
              <a:t>-  shine as lights</a:t>
            </a:r>
          </a:p>
          <a:p>
            <a:pPr rtl="0"/>
            <a:r>
              <a:rPr lang="en-US" sz="1200" b="0" i="1" u="none" strike="noStrike" kern="1200" baseline="0" dirty="0">
                <a:solidFill>
                  <a:schemeClr val="tx1"/>
                </a:solidFill>
                <a:latin typeface="+mn-lt"/>
                <a:ea typeface="+mn-ea"/>
                <a:cs typeface="+mn-cs"/>
              </a:rPr>
              <a:t>that you may become blameless and harmless, children of God without fault in the midst of a crooked and perverse generation, among whom you shine as lights in the world,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Philippians 2:15</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Eph. 5:8 </a:t>
            </a:r>
            <a:r>
              <a:rPr lang="en-US" altLang="en-US" sz="1200" dirty="0">
                <a:latin typeface="Times New Roman" panose="02020603050405020304" pitchFamily="18" charset="0"/>
                <a:cs typeface="Times New Roman" panose="02020603050405020304" pitchFamily="18" charset="0"/>
              </a:rPr>
              <a:t>– walk as children of light</a:t>
            </a:r>
          </a:p>
          <a:p>
            <a:pPr rtl="0"/>
            <a:r>
              <a:rPr lang="en-US" sz="1200" b="0" i="1" u="none" strike="noStrike" kern="1200" baseline="0" dirty="0">
                <a:solidFill>
                  <a:schemeClr val="tx1"/>
                </a:solidFill>
                <a:latin typeface="+mn-lt"/>
                <a:ea typeface="+mn-ea"/>
                <a:cs typeface="+mn-cs"/>
              </a:rPr>
              <a:t>For you were once darkness, but now you are light in the Lord. Walk as children of light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Ephesians 5:8</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5. </a:t>
            </a:r>
            <a:r>
              <a:rPr lang="en-US" altLang="en-US" sz="1200" dirty="0">
                <a:latin typeface="Times New Roman" panose="02020603050405020304" pitchFamily="18" charset="0"/>
                <a:cs typeface="Times New Roman" panose="02020603050405020304" pitchFamily="18" charset="0"/>
              </a:rPr>
              <a:t>God cautions us about being a stumbling block Christians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&gt;&gt;&gt;&gt;&gt;&gt;&gt;&gt;&gt;&gt;&gt;&gt;&gt;&gt;&gt;&gt;&gt;&gt;&gt;</a:t>
            </a:r>
          </a:p>
          <a:p>
            <a:pPr eaLnBrk="1" hangingPunct="1">
              <a:buFontTx/>
              <a:buNone/>
            </a:pPr>
            <a:r>
              <a:rPr lang="en-US" altLang="en-US" sz="1200" b="0" u="none" dirty="0">
                <a:latin typeface="Times New Roman" panose="02020603050405020304" pitchFamily="18" charset="0"/>
                <a:cs typeface="Times New Roman" panose="02020603050405020304" pitchFamily="18" charset="0"/>
              </a:rPr>
              <a:t>    6. </a:t>
            </a:r>
            <a:r>
              <a:rPr lang="en-US" altLang="en-US" sz="1200" b="1" u="none" dirty="0">
                <a:latin typeface="Times New Roman" panose="02020603050405020304" pitchFamily="18" charset="0"/>
                <a:cs typeface="Times New Roman" panose="02020603050405020304" pitchFamily="18" charset="0"/>
              </a:rPr>
              <a:t>Rom 14:13</a:t>
            </a:r>
            <a:r>
              <a:rPr lang="en-US" altLang="en-US" sz="1200" dirty="0">
                <a:latin typeface="Times New Roman" panose="02020603050405020304" pitchFamily="18" charset="0"/>
                <a:cs typeface="Times New Roman" panose="02020603050405020304" pitchFamily="18" charset="0"/>
              </a:rPr>
              <a:t> – resolve this</a:t>
            </a:r>
          </a:p>
          <a:p>
            <a:pPr rtl="0"/>
            <a:r>
              <a:rPr lang="en-US" sz="1200" b="0" i="1" u="none" strike="noStrike" kern="1200" baseline="0" dirty="0">
                <a:solidFill>
                  <a:schemeClr val="tx1"/>
                </a:solidFill>
                <a:latin typeface="+mn-lt"/>
                <a:ea typeface="+mn-ea"/>
                <a:cs typeface="+mn-cs"/>
              </a:rPr>
              <a:t>Therefore let us not judge one another anymore, but rather resolve this, not to put a stumbling block or a cause to fall in our brother's 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14:13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b="1" u="none" dirty="0">
                <a:latin typeface="Times New Roman" panose="02020603050405020304" pitchFamily="18" charset="0"/>
                <a:cs typeface="Times New Roman" panose="02020603050405020304" pitchFamily="18" charset="0"/>
              </a:rPr>
              <a:t>    7. Luke 17:2 </a:t>
            </a:r>
            <a:r>
              <a:rPr lang="en-US" altLang="en-US" sz="1200" dirty="0">
                <a:latin typeface="Times New Roman" panose="02020603050405020304" pitchFamily="18" charset="0"/>
                <a:cs typeface="Times New Roman" panose="02020603050405020304" pitchFamily="18" charset="0"/>
              </a:rPr>
              <a:t>– better if                                                                                                            </a:t>
            </a:r>
          </a:p>
          <a:p>
            <a:pPr rtl="0"/>
            <a:r>
              <a:rPr lang="en-US" sz="1200" b="0" i="1" u="none" strike="noStrike" kern="1200" baseline="0" dirty="0">
                <a:solidFill>
                  <a:schemeClr val="tx1"/>
                </a:solidFill>
                <a:latin typeface="+mn-lt"/>
                <a:ea typeface="+mn-ea"/>
                <a:cs typeface="+mn-cs"/>
              </a:rPr>
              <a:t>It would be better for him if a millstone were hung around his neck, and he were thrown into the sea, than that he should offend one of these little ones.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Luke 17:2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endParaRPr>
          </a:p>
          <a:p>
            <a:pPr eaLnBrk="1" hangingPunct="1">
              <a:buFontTx/>
              <a:buNone/>
            </a:pPr>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23</a:t>
            </a:fld>
            <a:endParaRPr lang="en-US"/>
          </a:p>
        </p:txBody>
      </p:sp>
    </p:spTree>
    <p:extLst>
      <p:ext uri="{BB962C8B-B14F-4D97-AF65-F5344CB8AC3E}">
        <p14:creationId xmlns:p14="http://schemas.microsoft.com/office/powerpoint/2010/main" val="145063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1. One more of the </a:t>
            </a:r>
            <a:r>
              <a:rPr lang="en-US" altLang="en-US" sz="1200" dirty="0">
                <a:solidFill>
                  <a:srgbClr val="0000FF"/>
                </a:solidFill>
                <a:latin typeface="Times New Roman" panose="02020603050405020304" pitchFamily="18" charset="0"/>
                <a:cs typeface="Times New Roman" panose="02020603050405020304" pitchFamily="18" charset="0"/>
              </a:rPr>
              <a:t>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FF"/>
                </a:solidFill>
                <a:latin typeface="Times New Roman" panose="02020603050405020304" pitchFamily="18" charset="0"/>
                <a:cs typeface="Times New Roman" panose="02020603050405020304" pitchFamily="18" charset="0"/>
              </a:rPr>
              <a:t>&gt;&gt;&gt;&gt;&gt;&gt;&gt;&gt;&gt;&gt;&gt;&gt;&gt;&gt;&gt;&gt;&gt;&gt;&gt;&gt;&gt;&gt;&gt;&gt;</a:t>
            </a:r>
            <a:endParaRPr lang="en-US"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    2. </a:t>
            </a:r>
            <a:r>
              <a:rPr lang="en-US" altLang="en-US" sz="1200" dirty="0">
                <a:latin typeface="Times New Roman" panose="02020603050405020304" pitchFamily="18" charset="0"/>
                <a:cs typeface="Times New Roman" panose="02020603050405020304" pitchFamily="18" charset="0"/>
              </a:rPr>
              <a:t>Take an Inventory of Self and See Where You Can Make Improvements</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24</a:t>
            </a:fld>
            <a:endParaRPr lang="en-US"/>
          </a:p>
        </p:txBody>
      </p:sp>
    </p:spTree>
    <p:extLst>
      <p:ext uri="{BB962C8B-B14F-4D97-AF65-F5344CB8AC3E}">
        <p14:creationId xmlns:p14="http://schemas.microsoft.com/office/powerpoint/2010/main" val="255700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1. </a:t>
            </a:r>
            <a:r>
              <a:rPr lang="en-US" altLang="en-US" sz="1200" b="1" dirty="0">
                <a:latin typeface="Times New Roman" panose="02020603050405020304" pitchFamily="18" charset="0"/>
                <a:cs typeface="Times New Roman" panose="02020603050405020304" pitchFamily="18" charset="0"/>
              </a:rPr>
              <a:t>2 Cor. 13:5 </a:t>
            </a:r>
            <a:r>
              <a:rPr lang="en-US" altLang="en-US" sz="1200" dirty="0">
                <a:latin typeface="Times New Roman" panose="02020603050405020304" pitchFamily="18" charset="0"/>
                <a:cs typeface="Times New Roman" panose="02020603050405020304" pitchFamily="18" charset="0"/>
              </a:rPr>
              <a:t>– examine self</a:t>
            </a:r>
          </a:p>
          <a:p>
            <a:pPr rtl="0"/>
            <a:r>
              <a:rPr lang="en-US" sz="1200" b="0" i="1" u="none" strike="noStrike" kern="1200" baseline="0" dirty="0">
                <a:solidFill>
                  <a:schemeClr val="tx1"/>
                </a:solidFill>
                <a:latin typeface="+mn-lt"/>
                <a:ea typeface="+mn-ea"/>
                <a:cs typeface="+mn-cs"/>
              </a:rPr>
              <a:t>Examine yourselves as to whether you are in the faith. Test yourselves. Do you not know yourselves, that Jesus Christ is in you?—unless indeed you are disqualified.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Corinthians 13:5</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Heb. 2:1-3 </a:t>
            </a:r>
            <a:r>
              <a:rPr lang="en-US" altLang="en-US" sz="1200" dirty="0">
                <a:latin typeface="Times New Roman" panose="02020603050405020304" pitchFamily="18" charset="0"/>
                <a:cs typeface="Times New Roman" panose="02020603050405020304" pitchFamily="18" charset="0"/>
              </a:rPr>
              <a:t>– lest we drift, neglect</a:t>
            </a:r>
          </a:p>
          <a:p>
            <a:pPr rtl="0"/>
            <a:r>
              <a:rPr lang="en-US" sz="1200" b="0" i="1" u="none" strike="noStrike" kern="1200" baseline="0" dirty="0">
                <a:solidFill>
                  <a:schemeClr val="tx1"/>
                </a:solidFill>
                <a:latin typeface="+mn-lt"/>
                <a:ea typeface="+mn-ea"/>
                <a:cs typeface="+mn-cs"/>
              </a:rPr>
              <a:t>Therefore we must give the more earnest heed to the things we have heard, lest we drift away. For if the word spoken through angels proved steadfast, and every transgression and disobedience received a just reward, how shall we escape if we neglect so great a salvation, which at the first began to be spoken by the Lord, and was confirmed to us by those who heard Him,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2:1-3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3. Often look-into mirror of God’s word (</a:t>
            </a:r>
            <a:r>
              <a:rPr lang="en-US" altLang="en-US" sz="1200" b="1" dirty="0">
                <a:latin typeface="Times New Roman" panose="02020603050405020304" pitchFamily="18" charset="0"/>
                <a:cs typeface="Times New Roman" panose="02020603050405020304" pitchFamily="18" charset="0"/>
              </a:rPr>
              <a:t>James 1:23-25</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1:23-25</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lnSpc>
                <a:spcPct val="120000"/>
              </a:lnSpc>
              <a:buFontTx/>
              <a:buNone/>
            </a:pPr>
            <a:r>
              <a:rPr lang="en-US" altLang="en-US" sz="1200" dirty="0">
                <a:latin typeface="Times New Roman" panose="02020603050405020304" pitchFamily="18" charset="0"/>
                <a:cs typeface="Times New Roman" panose="02020603050405020304" pitchFamily="18" charset="0"/>
              </a:rPr>
              <a:t>    4. Keeping honest tract of our relationship with God will help us to do better</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25</a:t>
            </a:fld>
            <a:endParaRPr lang="en-US"/>
          </a:p>
        </p:txBody>
      </p:sp>
    </p:spTree>
    <p:extLst>
      <p:ext uri="{BB962C8B-B14F-4D97-AF65-F5344CB8AC3E}">
        <p14:creationId xmlns:p14="http://schemas.microsoft.com/office/powerpoint/2010/main" val="2475482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Hearing and faith,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10:17; Mark 16:16 </a:t>
            </a:r>
          </a:p>
          <a:p>
            <a:pPr marL="571500" marR="0" indent="-171450">
              <a:spcBef>
                <a:spcPts val="0"/>
              </a:spcBef>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Repentance, </a:t>
            </a:r>
            <a:r>
              <a:rPr lang="en-US" sz="1200" b="1" dirty="0">
                <a:latin typeface="Times New Roman" panose="02020603050405020304" pitchFamily="18" charset="0"/>
                <a:ea typeface="Calibri" panose="020F0502020204030204" pitchFamily="34" charset="0"/>
                <a:cs typeface="Times New Roman" panose="02020603050405020304" pitchFamily="18" charset="0"/>
              </a:rPr>
              <a:t>Acts 2:38 </a:t>
            </a:r>
          </a:p>
          <a:p>
            <a:pPr marL="571500" marR="0" indent="-171450">
              <a:spcBef>
                <a:spcPts val="0"/>
              </a:spcBef>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Professing Christ,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10:9-10 </a:t>
            </a:r>
          </a:p>
          <a:p>
            <a:pPr marL="571500" marR="0" indent="-171450">
              <a:spcBef>
                <a:spcPts val="0"/>
              </a:spcBef>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Immersion in water, </a:t>
            </a:r>
            <a:r>
              <a:rPr lang="en-US" sz="1200" b="1" dirty="0">
                <a:latin typeface="Times New Roman" panose="02020603050405020304" pitchFamily="18" charset="0"/>
                <a:ea typeface="Calibri" panose="020F0502020204030204" pitchFamily="34" charset="0"/>
                <a:cs typeface="Times New Roman" panose="02020603050405020304" pitchFamily="18" charset="0"/>
              </a:rPr>
              <a:t>Rom. 6:3-5; Acts 22:16 </a:t>
            </a:r>
          </a:p>
          <a:p>
            <a:pPr marL="571500" marR="0" indent="-171450">
              <a:spcBef>
                <a:spcPts val="0"/>
              </a:spcBef>
              <a:spcAft>
                <a:spcPts val="0"/>
              </a:spcAft>
            </a:pPr>
            <a:r>
              <a:rPr lang="en-US" sz="1200" b="1" dirty="0">
                <a:latin typeface="Times New Roman" panose="02020603050405020304" pitchFamily="18" charset="0"/>
                <a:ea typeface="Calibri" panose="020F0502020204030204" pitchFamily="34" charset="0"/>
                <a:cs typeface="Times New Roman" panose="02020603050405020304" pitchFamily="18" charset="0"/>
              </a:rPr>
              <a:t>&gt;&gt;&gt;&gt;&gt;&gt;&gt;&gt;&gt;&gt;&gt;&gt;&gt;&gt;&gt;&gt;&gt;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Faithfulness, </a:t>
            </a:r>
            <a:r>
              <a:rPr lang="en-US" sz="1200" b="1" dirty="0">
                <a:latin typeface="Times New Roman" panose="02020603050405020304" pitchFamily="18" charset="0"/>
                <a:ea typeface="Calibri" panose="020F0502020204030204" pitchFamily="34" charset="0"/>
                <a:cs typeface="Times New Roman" panose="02020603050405020304" pitchFamily="18" charset="0"/>
              </a:rPr>
              <a:t>Rev. 2:10</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26</a:t>
            </a:fld>
            <a:endParaRPr lang="en-US"/>
          </a:p>
        </p:txBody>
      </p:sp>
    </p:spTree>
    <p:extLst>
      <p:ext uri="{BB962C8B-B14F-4D97-AF65-F5344CB8AC3E}">
        <p14:creationId xmlns:p14="http://schemas.microsoft.com/office/powerpoint/2010/main" val="274299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1. Heaven described as wonderful place</a:t>
            </a:r>
            <a:endParaRPr lang="en-US" altLang="en-US" sz="1200" u="sng"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Rev. 14:13 </a:t>
            </a:r>
            <a:r>
              <a:rPr lang="en-US" altLang="en-US" sz="1200" dirty="0">
                <a:latin typeface="Times New Roman" panose="02020603050405020304" pitchFamily="18" charset="0"/>
                <a:cs typeface="Times New Roman" panose="02020603050405020304" pitchFamily="18" charset="0"/>
              </a:rPr>
              <a:t>– rest</a:t>
            </a:r>
          </a:p>
          <a:p>
            <a:pPr rtl="0"/>
            <a:r>
              <a:rPr lang="en-US" sz="1200" b="0" i="1" u="none" strike="noStrike" kern="1200" baseline="0" dirty="0">
                <a:solidFill>
                  <a:schemeClr val="tx1"/>
                </a:solidFill>
                <a:latin typeface="+mn-lt"/>
                <a:ea typeface="+mn-ea"/>
                <a:cs typeface="+mn-cs"/>
              </a:rPr>
              <a:t>They sang as it were a new song before the throne, before the four living creatures, and the elders; and no one could learn that song except the hundred and forty-four thousand who were redeemed from the earth.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14:3</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Rev. 21:4 </a:t>
            </a:r>
            <a:r>
              <a:rPr lang="en-US" altLang="en-US" sz="1200" dirty="0">
                <a:latin typeface="Times New Roman" panose="02020603050405020304" pitchFamily="18" charset="0"/>
                <a:cs typeface="Times New Roman" panose="02020603050405020304" pitchFamily="18" charset="0"/>
              </a:rPr>
              <a:t>– no more tears</a:t>
            </a:r>
          </a:p>
          <a:p>
            <a:pPr rtl="0"/>
            <a:r>
              <a:rPr lang="en-US" sz="1200" b="0" i="1" u="none" strike="noStrike" kern="1200" baseline="0" dirty="0">
                <a:solidFill>
                  <a:schemeClr val="tx1"/>
                </a:solidFill>
                <a:latin typeface="+mn-lt"/>
                <a:ea typeface="+mn-ea"/>
                <a:cs typeface="+mn-cs"/>
              </a:rPr>
              <a:t>And God will wipe away every tear from their eyes; there shall be no more death, nor sorrow, nor crying. There shall be no more pain, for the former things have passed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21:4</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Rev. 21:27 </a:t>
            </a:r>
            <a:r>
              <a:rPr lang="en-US" altLang="en-US" sz="1200" dirty="0">
                <a:latin typeface="Times New Roman" panose="02020603050405020304" pitchFamily="18" charset="0"/>
                <a:cs typeface="Times New Roman" panose="02020603050405020304" pitchFamily="18" charset="0"/>
              </a:rPr>
              <a:t>– nothing that defiles</a:t>
            </a:r>
          </a:p>
          <a:p>
            <a:pPr rtl="0"/>
            <a:r>
              <a:rPr lang="en-US" sz="1200" b="0" i="1" u="none" strike="noStrike" kern="1200" baseline="0" dirty="0">
                <a:solidFill>
                  <a:schemeClr val="tx1"/>
                </a:solidFill>
                <a:latin typeface="+mn-lt"/>
                <a:ea typeface="+mn-ea"/>
                <a:cs typeface="+mn-cs"/>
              </a:rPr>
              <a:t>But there shall by no means enter it anything that defiles, or causes an abomination or a lie, but only those who are written in the Lamb's Book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21:27</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5. Everything perfect, blissful</a:t>
            </a:r>
          </a:p>
          <a:p>
            <a:pPr eaLnBrk="1" hangingPunct="1">
              <a:buFontTx/>
              <a:buNone/>
            </a:pPr>
            <a:r>
              <a:rPr lang="en-US" altLang="en-US" sz="1200" dirty="0">
                <a:latin typeface="Times New Roman" panose="02020603050405020304" pitchFamily="18" charset="0"/>
                <a:cs typeface="Times New Roman" panose="02020603050405020304" pitchFamily="18" charset="0"/>
              </a:rPr>
              <a:t>    6. Those who inherit will be perfected (</a:t>
            </a:r>
            <a:r>
              <a:rPr lang="en-US" altLang="en-US" sz="1200" b="1" dirty="0">
                <a:latin typeface="Times New Roman" panose="02020603050405020304" pitchFamily="18" charset="0"/>
                <a:cs typeface="Times New Roman" panose="02020603050405020304" pitchFamily="18" charset="0"/>
              </a:rPr>
              <a:t>1 John 3:2-3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Beloved, now we are children of God; and it has not yet been revealed what we shall be, but we know that when He is revealed, we shall be like Him, for we shall see Him as He is. And everyone who has this hope in Him purifies himself, just as He is pure.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3:2-3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4</a:t>
            </a:fld>
            <a:endParaRPr lang="en-US"/>
          </a:p>
        </p:txBody>
      </p:sp>
    </p:spTree>
    <p:extLst>
      <p:ext uri="{BB962C8B-B14F-4D97-AF65-F5344CB8AC3E}">
        <p14:creationId xmlns:p14="http://schemas.microsoft.com/office/powerpoint/2010/main" val="96113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120000"/>
              </a:lnSpc>
              <a:buFontTx/>
              <a:buNone/>
            </a:pPr>
            <a:r>
              <a:rPr lang="en-US" altLang="en-US" sz="1200" dirty="0">
                <a:cs typeface="Times New Roman" panose="02020603050405020304" pitchFamily="18" charset="0"/>
              </a:rPr>
              <a:t>    1. Those who desire to attain must strive each day to do better than the day before (</a:t>
            </a:r>
            <a:r>
              <a:rPr lang="en-US" altLang="en-US" sz="1200" b="1" dirty="0">
                <a:cs typeface="Times New Roman" panose="02020603050405020304" pitchFamily="18" charset="0"/>
              </a:rPr>
              <a:t>Phil. 3:13-14</a:t>
            </a:r>
            <a:r>
              <a:rPr lang="en-US" altLang="en-US" sz="1200" dirty="0">
                <a:cs typeface="Times New Roman" panose="02020603050405020304" pitchFamily="18" charset="0"/>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Brethren, I do not count myself to have apprehended; but one thing I do, forgetting those things which are behind and reaching forward to those things which are ahead, I press toward the goal for the prize of the upward call of God in Christ Jesus. (</a:t>
            </a:r>
            <a:r>
              <a:rPr lang="en-US" sz="1200" b="1" i="0" u="none" strike="noStrike" kern="1200" baseline="0" dirty="0">
                <a:solidFill>
                  <a:schemeClr val="tx1"/>
                </a:solidFill>
                <a:latin typeface="+mn-lt"/>
                <a:ea typeface="+mn-ea"/>
                <a:cs typeface="+mn-cs"/>
              </a:rPr>
              <a:t>Philippians 3:13-14</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en-US" altLang="en-US" sz="1200" b="0" i="0" u="none" strike="noStrike" kern="1200" baseline="0" dirty="0">
                <a:solidFill>
                  <a:schemeClr val="tx1"/>
                </a:solidFill>
                <a:latin typeface="+mn-lt"/>
                <a:ea typeface="+mn-ea"/>
                <a:cs typeface="+mn-cs"/>
              </a:rPr>
              <a:t>&gt;&gt;&gt;&gt;&gt;&gt;&gt;&gt;&gt;&gt;&gt;&gt;&gt;&gt;&gt;&gt;&gt;&gt;&gt;&gt;&gt;&gt;&gt;&gt;&gt;&gt;&gt;&gt;</a:t>
            </a:r>
            <a:endParaRPr lang="en-US" altLang="en-US" sz="1200" dirty="0">
              <a:cs typeface="Times New Roman" panose="02020603050405020304" pitchFamily="18" charset="0"/>
            </a:endParaRPr>
          </a:p>
          <a:p>
            <a:pPr eaLnBrk="1" hangingPunct="1">
              <a:lnSpc>
                <a:spcPct val="120000"/>
              </a:lnSpc>
              <a:buFontTx/>
              <a:buNone/>
            </a:pPr>
            <a:r>
              <a:rPr lang="en-US" altLang="en-US" sz="1200" u="none" dirty="0">
                <a:cs typeface="Times New Roman" panose="02020603050405020304" pitchFamily="18" charset="0"/>
              </a:rPr>
              <a:t>    2. For this lesson</a:t>
            </a:r>
            <a:r>
              <a:rPr lang="en-US" altLang="en-US" sz="1200" dirty="0">
                <a:cs typeface="Times New Roman" panose="02020603050405020304" pitchFamily="18" charset="0"/>
              </a:rPr>
              <a:t>: Let’s notice some things which should help us to live each day better than the last one</a:t>
            </a:r>
          </a:p>
          <a:p>
            <a:r>
              <a:rPr lang="en-US" dirty="0"/>
              <a:t>&gt;&gt;&gt;&gt;&gt;&gt;&gt;&gt;&gt;&gt;&gt;&gt;&gt;&gt;&gt;&gt;&gt;&gt;&gt;&gt;&gt;&gt;&gt;&gt;&gt;&gt;&gt;&gt;</a:t>
            </a:r>
          </a:p>
        </p:txBody>
      </p:sp>
      <p:sp>
        <p:nvSpPr>
          <p:cNvPr id="4" name="Slide Number Placeholder 3"/>
          <p:cNvSpPr>
            <a:spLocks noGrp="1"/>
          </p:cNvSpPr>
          <p:nvPr>
            <p:ph type="sldNum" sz="quarter" idx="5"/>
          </p:nvPr>
        </p:nvSpPr>
        <p:spPr/>
        <p:txBody>
          <a:bodyPr/>
          <a:lstStyle/>
          <a:p>
            <a:fld id="{585D632A-5B46-4876-8088-3D3721DD87AF}" type="slidenum">
              <a:rPr lang="en-US" smtClean="0"/>
              <a:t>5</a:t>
            </a:fld>
            <a:endParaRPr lang="en-US"/>
          </a:p>
        </p:txBody>
      </p:sp>
    </p:spTree>
    <p:extLst>
      <p:ext uri="{BB962C8B-B14F-4D97-AF65-F5344CB8AC3E}">
        <p14:creationId xmlns:p14="http://schemas.microsoft.com/office/powerpoint/2010/main" val="10877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solidFill>
                  <a:srgbClr val="0000FF"/>
                </a:solidFill>
                <a:latin typeface="Times New Roman" panose="02020603050405020304" pitchFamily="18" charset="0"/>
                <a:cs typeface="Times New Roman" panose="02020603050405020304" pitchFamily="18" charset="0"/>
              </a:rPr>
              <a:t>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2. </a:t>
            </a:r>
            <a:r>
              <a:rPr lang="en-US" altLang="en-US" sz="1200" dirty="0">
                <a:latin typeface="Times New Roman" panose="02020603050405020304" pitchFamily="18" charset="0"/>
                <a:cs typeface="Times New Roman" panose="02020603050405020304" pitchFamily="18" charset="0"/>
              </a:rPr>
              <a:t>A Realization of the Value of the Soul</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6</a:t>
            </a:fld>
            <a:endParaRPr lang="en-US"/>
          </a:p>
        </p:txBody>
      </p:sp>
    </p:spTree>
    <p:extLst>
      <p:ext uri="{BB962C8B-B14F-4D97-AF65-F5344CB8AC3E}">
        <p14:creationId xmlns:p14="http://schemas.microsoft.com/office/powerpoint/2010/main" val="213579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Nothing more important that state of the soul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    2. </a:t>
            </a:r>
            <a:r>
              <a:rPr lang="en-US" altLang="en-US" sz="1200" b="1" dirty="0">
                <a:latin typeface="Arial" panose="020B0604020202020204" pitchFamily="34" charset="0"/>
              </a:rPr>
              <a:t>Matt. 16:24-26</a:t>
            </a:r>
          </a:p>
          <a:p>
            <a:pPr rtl="0"/>
            <a:r>
              <a:rPr lang="en-US" sz="1200" b="0" i="1" u="none" strike="noStrike" kern="1200" baseline="0" dirty="0">
                <a:solidFill>
                  <a:schemeClr val="tx1"/>
                </a:solidFill>
                <a:latin typeface="+mn-lt"/>
                <a:ea typeface="+mn-ea"/>
                <a:cs typeface="+mn-cs"/>
              </a:rPr>
              <a:t>Then Jesus said to His disciples, "If anyone desires to come after Me, let him deny himself, and take up his cross, and follow Me. For whoever desires to save his life will lose it, but whoever loses his life for My sake will find it. For what profit is it to a man if he gains the whole world, and loses his own soul? Or what will a man give in exchange for his soul?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16:24-26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endParaRPr lang="en-US" dirty="0"/>
          </a:p>
          <a:p>
            <a:pPr eaLnBrk="1" hangingPunct="1">
              <a:lnSpc>
                <a:spcPct val="110000"/>
              </a:lnSpc>
              <a:buFontTx/>
              <a:buNone/>
            </a:pPr>
            <a:r>
              <a:rPr lang="en-US" dirty="0"/>
              <a:t>    3. As A </a:t>
            </a:r>
            <a:r>
              <a:rPr lang="en-US" altLang="en-US" sz="1200" dirty="0">
                <a:cs typeface="Times New Roman" panose="02020603050405020304" pitchFamily="18" charset="0"/>
              </a:rPr>
              <a:t>Disciple, We must be Committed, to putting Him first in our lives.</a:t>
            </a:r>
          </a:p>
          <a:p>
            <a:pPr eaLnBrk="1" hangingPunct="1">
              <a:lnSpc>
                <a:spcPct val="110000"/>
              </a:lnSpc>
              <a:buFontTx/>
              <a:buNone/>
            </a:pPr>
            <a:r>
              <a:rPr lang="en-US" altLang="en-US" sz="1200" dirty="0">
                <a:cs typeface="Times New Roman" panose="02020603050405020304" pitchFamily="18" charset="0"/>
              </a:rPr>
              <a:t>&gt;&gt;&gt;&gt;&gt;&gt;&gt;&gt;&gt;&gt;&gt;&gt;&gt;&gt;&gt;&gt;&gt;&gt;&gt;&gt;</a:t>
            </a:r>
          </a:p>
          <a:p>
            <a:pPr eaLnBrk="1" hangingPunct="1">
              <a:lnSpc>
                <a:spcPct val="110000"/>
              </a:lnSpc>
              <a:buFontTx/>
              <a:buNone/>
            </a:pPr>
            <a:r>
              <a:rPr lang="en-US" altLang="en-US" sz="1200" dirty="0">
                <a:cs typeface="Times New Roman" panose="02020603050405020304" pitchFamily="18" charset="0"/>
              </a:rPr>
              <a:t>    4. No amount of profit or gain in anything in this world can compare to a single soul escaping hell and inheriting heaven.</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7</a:t>
            </a:fld>
            <a:endParaRPr lang="en-US"/>
          </a:p>
        </p:txBody>
      </p:sp>
    </p:spTree>
    <p:extLst>
      <p:ext uri="{BB962C8B-B14F-4D97-AF65-F5344CB8AC3E}">
        <p14:creationId xmlns:p14="http://schemas.microsoft.com/office/powerpoint/2010/main" val="130976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Nothing of this world is more important than state of the soul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    2. </a:t>
            </a:r>
            <a:r>
              <a:rPr lang="en-US" altLang="en-US" sz="1200" b="1" dirty="0">
                <a:cs typeface="Times New Roman" panose="02020603050405020304" pitchFamily="18" charset="0"/>
              </a:rPr>
              <a:t>Matt. 10:28</a:t>
            </a:r>
          </a:p>
          <a:p>
            <a:pPr rtl="0"/>
            <a:r>
              <a:rPr lang="en-US" sz="1200" b="0" i="1" u="none" strike="noStrike" kern="1200" baseline="0" dirty="0">
                <a:solidFill>
                  <a:schemeClr val="tx1"/>
                </a:solidFill>
                <a:latin typeface="+mn-lt"/>
                <a:ea typeface="+mn-ea"/>
                <a:cs typeface="+mn-cs"/>
              </a:rPr>
              <a:t>And do not fear those who kill the body but cannot kill the soul. But rather fear Him who is able to destroy both soul and body in hell.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10:28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a:t>
            </a:r>
            <a:endParaRPr lang="en-US" altLang="en-US" sz="1200" dirty="0">
              <a:latin typeface="Times New Roman" panose="02020603050405020304" pitchFamily="18" charset="0"/>
              <a:cs typeface="Times New Roman" panose="02020603050405020304" pitchFamily="18" charset="0"/>
            </a:endParaRPr>
          </a:p>
          <a:p>
            <a:pPr eaLnBrk="1" hangingPunct="1">
              <a:buFontTx/>
              <a:buNone/>
            </a:pPr>
            <a:r>
              <a:rPr lang="en-US" altLang="en-US" sz="1200" dirty="0">
                <a:latin typeface="Times New Roman" panose="02020603050405020304" pitchFamily="18" charset="0"/>
                <a:cs typeface="Times New Roman" panose="02020603050405020304" pitchFamily="18" charset="0"/>
              </a:rPr>
              <a:t>    3. Do you remember the story from </a:t>
            </a:r>
            <a:r>
              <a:rPr lang="en-US" altLang="en-US" sz="1200" b="1" dirty="0">
                <a:latin typeface="Times New Roman" panose="02020603050405020304" pitchFamily="18" charset="0"/>
                <a:cs typeface="Times New Roman" panose="02020603050405020304" pitchFamily="18" charset="0"/>
              </a:rPr>
              <a:t>Aug 1, 2011 </a:t>
            </a:r>
            <a:r>
              <a:rPr lang="en-US" altLang="en-US" sz="1200" dirty="0">
                <a:latin typeface="Times New Roman" panose="02020603050405020304" pitchFamily="18" charset="0"/>
                <a:cs typeface="Times New Roman" panose="02020603050405020304" pitchFamily="18" charset="0"/>
              </a:rPr>
              <a:t>about a Fox New reporters forced to “covert to Islam”?</a:t>
            </a:r>
          </a:p>
          <a:p>
            <a:pPr eaLnBrk="1" hangingPunct="1">
              <a:buFontTx/>
              <a:buNone/>
            </a:pPr>
            <a:r>
              <a:rPr lang="en-US" altLang="en-US" sz="1200" dirty="0">
                <a:latin typeface="Times New Roman" panose="02020603050405020304" pitchFamily="18" charset="0"/>
                <a:cs typeface="Times New Roman" panose="02020603050405020304" pitchFamily="18" charset="0"/>
              </a:rPr>
              <a:t>        a. Steve </a:t>
            </a:r>
            <a:r>
              <a:rPr lang="en-US" altLang="en-US" sz="1200" dirty="0" err="1">
                <a:latin typeface="Times New Roman" panose="02020603050405020304" pitchFamily="18" charset="0"/>
                <a:cs typeface="Times New Roman" panose="02020603050405020304" pitchFamily="18" charset="0"/>
              </a:rPr>
              <a:t>Centanni</a:t>
            </a:r>
            <a:r>
              <a:rPr lang="en-US" altLang="en-US" sz="1200" dirty="0">
                <a:latin typeface="Times New Roman" panose="02020603050405020304" pitchFamily="18" charset="0"/>
                <a:cs typeface="Times New Roman" panose="02020603050405020304" pitchFamily="18" charset="0"/>
              </a:rPr>
              <a:t> and his cameraman Olaf Wiig were captured for two weeks by the Palestinian “Holy Jihad Brigades”.</a:t>
            </a:r>
          </a:p>
          <a:p>
            <a:pPr eaLnBrk="1" hangingPunct="1">
              <a:buFontTx/>
              <a:buNone/>
            </a:pPr>
            <a:r>
              <a:rPr lang="en-US" altLang="en-US" sz="1200" dirty="0">
                <a:latin typeface="Times New Roman" panose="02020603050405020304" pitchFamily="18" charset="0"/>
                <a:cs typeface="Times New Roman" panose="02020603050405020304" pitchFamily="18" charset="0"/>
              </a:rPr>
              <a:t>        b. Held at gunpoint, they converted to Islam, this act pacified their captors and they were released.</a:t>
            </a:r>
          </a:p>
          <a:p>
            <a:pPr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eaLnBrk="1" hangingPunct="1">
              <a:buFontTx/>
              <a:buNone/>
            </a:pPr>
            <a:r>
              <a:rPr lang="en-US" altLang="en-US" sz="1200" dirty="0">
                <a:latin typeface="Times New Roman" panose="02020603050405020304" pitchFamily="18" charset="0"/>
                <a:cs typeface="Times New Roman" panose="02020603050405020304" pitchFamily="18" charset="0"/>
              </a:rPr>
              <a:t>    4. If they were true Christians, it stands to reason that they denied Christ and confessed conversion to false religion.</a:t>
            </a:r>
          </a:p>
          <a:p>
            <a:pPr eaLnBrk="1" hangingPunct="1">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eaLnBrk="1" hangingPunct="1">
              <a:buFontTx/>
              <a:buNone/>
            </a:pPr>
            <a:r>
              <a:rPr lang="en-US" altLang="en-US" sz="1200" dirty="0">
                <a:latin typeface="Times New Roman" panose="02020603050405020304" pitchFamily="18" charset="0"/>
                <a:cs typeface="Times New Roman" panose="02020603050405020304" pitchFamily="18" charset="0"/>
              </a:rPr>
              <a:t>    5. If they had been killed, wouldn’t loss of their soul be worse than loss of their life?</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8</a:t>
            </a:fld>
            <a:endParaRPr lang="en-US"/>
          </a:p>
        </p:txBody>
      </p:sp>
    </p:spTree>
    <p:extLst>
      <p:ext uri="{BB962C8B-B14F-4D97-AF65-F5344CB8AC3E}">
        <p14:creationId xmlns:p14="http://schemas.microsoft.com/office/powerpoint/2010/main" val="957399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cs typeface="Times New Roman" panose="02020603050405020304" pitchFamily="18" charset="0"/>
              </a:rPr>
              <a:t>Every soul is either </a:t>
            </a:r>
            <a:r>
              <a:rPr lang="en-US" altLang="en-US" sz="1200" b="1" dirty="0">
                <a:cs typeface="Times New Roman" panose="02020603050405020304" pitchFamily="18" charset="0"/>
              </a:rPr>
              <a:t>lost</a:t>
            </a:r>
            <a:r>
              <a:rPr lang="en-US" altLang="en-US" sz="1200" dirty="0">
                <a:cs typeface="Times New Roman" panose="02020603050405020304" pitchFamily="18" charset="0"/>
              </a:rPr>
              <a:t> or </a:t>
            </a:r>
            <a:r>
              <a:rPr lang="en-US" altLang="en-US" sz="1200" b="1" dirty="0">
                <a:cs typeface="Times New Roman" panose="02020603050405020304" pitchFamily="18" charset="0"/>
              </a:rPr>
              <a:t>saved</a:t>
            </a:r>
            <a:r>
              <a:rPr lang="en-US" altLang="en-US" sz="1200" b="0" dirty="0">
                <a:cs typeface="Times New Roman" panose="02020603050405020304" pitchFamily="18" charset="0"/>
              </a:rPr>
              <a:t>, there is no in between.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cs typeface="Times New Roman" panose="02020603050405020304" pitchFamily="18" charset="0"/>
              </a:rPr>
              <a:t>&gt;&gt;&gt;&gt;&gt;&gt;&gt;&gt;&gt;&gt;&gt;&gt;&gt;&gt;&gt;&gt;&gt;&gt;&gt;&gt;&gt;&gt;&gt;&gt;&gt;&gt;&gt;</a:t>
            </a:r>
            <a:endParaRPr lang="en-US" altLang="en-US" sz="1200" b="1" dirty="0">
              <a:cs typeface="Times New Roman" panose="02020603050405020304" pitchFamily="18" charset="0"/>
            </a:endParaRPr>
          </a:p>
          <a:p>
            <a:pPr lvl="0" eaLnBrk="1" hangingPunct="1">
              <a:buFontTx/>
              <a:buNone/>
            </a:pPr>
            <a:r>
              <a:rPr lang="en-US" u="none" dirty="0"/>
              <a:t>    2. </a:t>
            </a:r>
            <a:r>
              <a:rPr lang="en-US" altLang="en-US" sz="4000" b="1" u="none" dirty="0">
                <a:cs typeface="Times New Roman" panose="02020603050405020304" pitchFamily="18" charset="0"/>
              </a:rPr>
              <a:t>Rom 3:23 </a:t>
            </a:r>
            <a:r>
              <a:rPr lang="en-US" altLang="en-US" sz="4000" u="none" dirty="0">
                <a:cs typeface="Times New Roman" panose="02020603050405020304" pitchFamily="18" charset="0"/>
              </a:rPr>
              <a:t>– all sin</a:t>
            </a:r>
          </a:p>
          <a:p>
            <a:pPr rtl="0"/>
            <a:r>
              <a:rPr lang="en-US" sz="1200" b="0" i="1" u="none" strike="noStrike" kern="1200" baseline="0" dirty="0">
                <a:solidFill>
                  <a:schemeClr val="tx1"/>
                </a:solidFill>
                <a:latin typeface="+mn-lt"/>
                <a:ea typeface="+mn-ea"/>
                <a:cs typeface="+mn-cs"/>
              </a:rPr>
              <a:t>for all have sinned and fall short of the glory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3:23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&gt;&gt;&gt;&gt;&gt;&gt;&gt;&gt;&gt;&gt;&gt;&gt;&gt;&gt;&gt;&gt;&gt;&gt;&gt;&gt;&gt;&gt;&gt;&gt;&gt;&gt;&gt;</a:t>
            </a:r>
            <a:endParaRPr lang="en-US" altLang="en-US" sz="4000" u="none" dirty="0">
              <a:cs typeface="Times New Roman" panose="02020603050405020304" pitchFamily="18" charset="0"/>
            </a:endParaRPr>
          </a:p>
          <a:p>
            <a:pPr lvl="0" eaLnBrk="1" hangingPunct="1">
              <a:buFontTx/>
              <a:buNone/>
            </a:pPr>
            <a:r>
              <a:rPr lang="en-US" altLang="en-US" sz="4000" u="none" dirty="0">
                <a:cs typeface="Times New Roman" panose="02020603050405020304" pitchFamily="18" charset="0"/>
              </a:rPr>
              <a:t>    3. </a:t>
            </a:r>
            <a:r>
              <a:rPr lang="en-US" altLang="en-US" sz="4000" b="1" u="none" dirty="0">
                <a:cs typeface="Times New Roman" panose="02020603050405020304" pitchFamily="18" charset="0"/>
              </a:rPr>
              <a:t>Rom. 6:23 </a:t>
            </a:r>
            <a:r>
              <a:rPr lang="en-US" altLang="en-US" sz="4000" dirty="0">
                <a:cs typeface="Times New Roman" panose="02020603050405020304" pitchFamily="18" charset="0"/>
              </a:rPr>
              <a:t>– sin brings death</a:t>
            </a:r>
          </a:p>
          <a:p>
            <a:pPr rtl="0"/>
            <a:r>
              <a:rPr lang="en-US" sz="1200" b="0" i="1" u="none" strike="noStrike" kern="1200" baseline="0" dirty="0">
                <a:solidFill>
                  <a:schemeClr val="tx1"/>
                </a:solidFill>
                <a:latin typeface="+mn-lt"/>
                <a:ea typeface="+mn-ea"/>
                <a:cs typeface="+mn-cs"/>
              </a:rPr>
              <a:t>For the wages of sin is death, but the gift of God is eternal life in Christ Jesus our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6:23</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&gt;&gt;&gt;&gt;&gt;&gt;&gt;&gt;&gt;&gt;&gt;&gt;&gt;&gt;&gt;&gt;&gt;&gt;&gt;&gt;&gt;&gt;&gt;&gt;&gt;&gt;&gt;</a:t>
            </a:r>
            <a:endParaRPr lang="en-US" altLang="en-US" sz="4000" dirty="0">
              <a:cs typeface="Times New Roman" panose="02020603050405020304" pitchFamily="18" charset="0"/>
            </a:endParaRPr>
          </a:p>
          <a:p>
            <a:pPr lvl="0" eaLnBrk="1" hangingPunct="1">
              <a:buFontTx/>
              <a:buNone/>
            </a:pPr>
            <a:r>
              <a:rPr lang="en-US" altLang="en-US" sz="4000" dirty="0">
                <a:cs typeface="Times New Roman" panose="02020603050405020304" pitchFamily="18" charset="0"/>
              </a:rPr>
              <a:t>    4. Salvation only &gt;&gt;&gt;&gt;&gt; </a:t>
            </a:r>
            <a:r>
              <a:rPr lang="en-US" altLang="en-US" sz="4000" b="1" dirty="0">
                <a:cs typeface="Times New Roman" panose="02020603050405020304" pitchFamily="18" charset="0"/>
              </a:rPr>
              <a:t>by</a:t>
            </a:r>
            <a:r>
              <a:rPr lang="en-US" altLang="en-US" sz="4000" dirty="0">
                <a:cs typeface="Times New Roman" panose="02020603050405020304" pitchFamily="18" charset="0"/>
              </a:rPr>
              <a:t> grace &gt;&gt;&gt;&gt; </a:t>
            </a:r>
            <a:r>
              <a:rPr lang="en-US" altLang="en-US" sz="4000" b="1" dirty="0">
                <a:cs typeface="Times New Roman" panose="02020603050405020304" pitchFamily="18" charset="0"/>
              </a:rPr>
              <a:t>through</a:t>
            </a:r>
            <a:r>
              <a:rPr lang="en-US" altLang="en-US" sz="4000" dirty="0">
                <a:cs typeface="Times New Roman" panose="02020603050405020304" pitchFamily="18" charset="0"/>
              </a:rPr>
              <a:t> Christ &gt;&gt;&gt;&gt; </a:t>
            </a:r>
            <a:r>
              <a:rPr lang="en-US" altLang="en-US" sz="4000" b="1" dirty="0">
                <a:cs typeface="Times New Roman" panose="02020603050405020304" pitchFamily="18" charset="0"/>
              </a:rPr>
              <a:t>to</a:t>
            </a:r>
            <a:r>
              <a:rPr lang="en-US" altLang="en-US" sz="4000" dirty="0">
                <a:cs typeface="Times New Roman" panose="02020603050405020304" pitchFamily="18" charset="0"/>
              </a:rPr>
              <a:t> those who obey the Gospel (</a:t>
            </a:r>
            <a:r>
              <a:rPr lang="en-US" altLang="en-US" sz="4000" b="1" u="none" dirty="0">
                <a:cs typeface="Times New Roman" panose="02020603050405020304" pitchFamily="18" charset="0"/>
              </a:rPr>
              <a:t>1 Pet. 1:22-23, 25</a:t>
            </a:r>
            <a:r>
              <a:rPr lang="en-US" altLang="en-US" sz="4000" dirty="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Since you have purified your souls in obeying the truth through the Spirit in sincere love of the brethren, love one another fervently with a pure heart, having been born again, not of corruptible seed but incorruptible, through the word of God which lives and abides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1:22-23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THE WORD OF THE LORD ENDURES FOREVER." Now this is the word which by the gospel was preached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Peter 1:25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&gt;&gt;&gt;&gt;&gt;&gt;&gt;&gt;&gt;&gt;&gt;&gt;&gt;&gt;&gt;&gt;&gt;&gt;&gt;&gt;&gt;&gt;&gt;&gt;&gt;&gt;&gt;</a:t>
            </a:r>
          </a:p>
          <a:p>
            <a:pPr eaLnBrk="1" hangingPunct="1">
              <a:buFontTx/>
              <a:buNone/>
            </a:pPr>
            <a:r>
              <a:rPr lang="en-US" altLang="en-US" sz="1200" u="none" dirty="0">
                <a:cs typeface="Times New Roman" panose="02020603050405020304" pitchFamily="18" charset="0"/>
              </a:rPr>
              <a:t>    5. Alien – </a:t>
            </a:r>
            <a:r>
              <a:rPr lang="en-US" altLang="en-US" sz="1200" b="1" u="none" dirty="0">
                <a:cs typeface="Times New Roman" panose="02020603050405020304" pitchFamily="18" charset="0"/>
              </a:rPr>
              <a:t>Mark 16:16; Acts 2:38</a:t>
            </a:r>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Peter said to them, "Repent, and let every one of you be baptized in the name of Jesus Christ for the remission of sins; and you shall receive the gift of the Holy Spirit.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2:38</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&gt;&gt;&gt;&gt;&gt;&gt;&gt;&gt;&gt;&gt;&gt;&gt;&gt;&gt;&gt;&gt;&gt;&gt;&gt;&gt;&gt;&gt;&gt;&gt;&gt;&gt;&gt;</a:t>
            </a:r>
            <a:endParaRPr lang="en-US" altLang="en-US" sz="1200" u="none" dirty="0">
              <a:cs typeface="Times New Roman" panose="02020603050405020304" pitchFamily="18" charset="0"/>
            </a:endParaRPr>
          </a:p>
          <a:p>
            <a:pPr eaLnBrk="1" hangingPunct="1">
              <a:buFontTx/>
              <a:buNone/>
            </a:pPr>
            <a:r>
              <a:rPr lang="en-US" altLang="en-US" sz="1200" u="none" dirty="0">
                <a:cs typeface="Times New Roman" panose="02020603050405020304" pitchFamily="18" charset="0"/>
              </a:rPr>
              <a:t>    6. Christian – </a:t>
            </a:r>
            <a:r>
              <a:rPr lang="en-US" altLang="en-US" sz="1200" b="1" u="none" dirty="0">
                <a:cs typeface="Times New Roman" panose="02020603050405020304" pitchFamily="18" charset="0"/>
              </a:rPr>
              <a:t>Acts 8:22; 1 John 1:9</a:t>
            </a:r>
            <a:endParaRPr lang="en-US" altLang="en-US" sz="1200" u="none" dirty="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Repent therefore of this your wickedness and pray God if perhaps the thought of your heart may be forgiven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8:22</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If we confess our sins, He is faithful and just to forgive us our sins and to cleanse us from all unrighteousness.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1:9</a:t>
            </a:r>
            <a:r>
              <a:rPr lang="en-US" sz="1200" b="0" i="0" u="none" strike="noStrike" kern="1200" baseline="0" dirty="0">
                <a:solidFill>
                  <a:schemeClr val="tx1"/>
                </a:solidFill>
                <a:latin typeface="+mn-lt"/>
                <a:ea typeface="+mn-ea"/>
                <a:cs typeface="+mn-cs"/>
              </a:rPr>
              <a:t>)</a:t>
            </a:r>
          </a:p>
          <a:p>
            <a:pPr rtl="0"/>
            <a:r>
              <a:rPr lang="en-US" altLang="en-US" sz="1200" b="0" i="0" u="none" strike="noStrike" kern="1200" baseline="0" dirty="0">
                <a:solidFill>
                  <a:schemeClr val="tx1"/>
                </a:solidFill>
                <a:latin typeface="+mn-lt"/>
                <a:ea typeface="+mn-ea"/>
                <a:cs typeface="+mn-cs"/>
              </a:rPr>
              <a:t>&gt;&gt;&gt;&gt;&gt;&gt;&gt;&gt;&gt;&gt;&gt;&gt;&gt;&gt;&gt;&gt;&gt;&gt;&gt;&gt;&gt;&gt;&gt;&gt;&gt;&gt;</a:t>
            </a:r>
            <a:endParaRPr lang="en-US" altLang="en-US" sz="1200" dirty="0">
              <a:solidFill>
                <a:srgbClr val="0000FF"/>
              </a:solidFill>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cs typeface="Times New Roman" panose="02020603050405020304" pitchFamily="18" charset="0"/>
              </a:rPr>
              <a:t>    7. This encourages us to do better and be better Christians.</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9</a:t>
            </a:fld>
            <a:endParaRPr lang="en-US"/>
          </a:p>
        </p:txBody>
      </p:sp>
    </p:spTree>
    <p:extLst>
      <p:ext uri="{BB962C8B-B14F-4D97-AF65-F5344CB8AC3E}">
        <p14:creationId xmlns:p14="http://schemas.microsoft.com/office/powerpoint/2010/main" val="405282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    1. Things Which Will Help Us to Live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00FF"/>
                </a:solidFill>
                <a:latin typeface="Times New Roman" panose="02020603050405020304" pitchFamily="18" charset="0"/>
                <a:cs typeface="Times New Roman" panose="02020603050405020304" pitchFamily="18" charset="0"/>
              </a:rPr>
              <a:t>&gt;&gt;&gt;&gt;&gt;&gt;&gt;&gt;&gt;&gt;&gt;&gt;&gt;&gt;&gt;&gt;&gt;&gt;&gt;&gt;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Help can be gained by going about, being “Conscious of the Fact” that “We Must Give An Account for Our Deeds on the Day of Judgment”</a:t>
            </a:r>
          </a:p>
          <a:p>
            <a:endParaRPr lang="en-US" dirty="0"/>
          </a:p>
        </p:txBody>
      </p:sp>
      <p:sp>
        <p:nvSpPr>
          <p:cNvPr id="4" name="Slide Number Placeholder 3"/>
          <p:cNvSpPr>
            <a:spLocks noGrp="1"/>
          </p:cNvSpPr>
          <p:nvPr>
            <p:ph type="sldNum" sz="quarter" idx="5"/>
          </p:nvPr>
        </p:nvSpPr>
        <p:spPr/>
        <p:txBody>
          <a:bodyPr/>
          <a:lstStyle/>
          <a:p>
            <a:fld id="{585D632A-5B46-4876-8088-3D3721DD87AF}" type="slidenum">
              <a:rPr lang="en-US" smtClean="0"/>
              <a:t>10</a:t>
            </a:fld>
            <a:endParaRPr lang="en-US"/>
          </a:p>
        </p:txBody>
      </p:sp>
    </p:spTree>
    <p:extLst>
      <p:ext uri="{BB962C8B-B14F-4D97-AF65-F5344CB8AC3E}">
        <p14:creationId xmlns:p14="http://schemas.microsoft.com/office/powerpoint/2010/main" val="178222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66F3C49-CF6F-46CC-A0A9-111BF2D1BF2C}" type="slidenum">
              <a:rPr lang="en-US" altLang="en-US" smtClean="0"/>
              <a:pPr/>
              <a:t>‹#›</a:t>
            </a:fld>
            <a:endParaRPr lang="en-US" altLang="en-US"/>
          </a:p>
        </p:txBody>
      </p:sp>
    </p:spTree>
    <p:extLst>
      <p:ext uri="{BB962C8B-B14F-4D97-AF65-F5344CB8AC3E}">
        <p14:creationId xmlns:p14="http://schemas.microsoft.com/office/powerpoint/2010/main" val="1292437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A942A7-3B32-4D5E-A459-2096B5B896DF}" type="slidenum">
              <a:rPr lang="en-US" altLang="en-US" smtClean="0"/>
              <a:pPr/>
              <a:t>‹#›</a:t>
            </a:fld>
            <a:endParaRPr lang="en-US" altLang="en-US"/>
          </a:p>
        </p:txBody>
      </p:sp>
    </p:spTree>
    <p:extLst>
      <p:ext uri="{BB962C8B-B14F-4D97-AF65-F5344CB8AC3E}">
        <p14:creationId xmlns:p14="http://schemas.microsoft.com/office/powerpoint/2010/main" val="97387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9803B1-92B6-41BC-81AC-19E5659C571C}" type="slidenum">
              <a:rPr lang="en-US" altLang="en-US" smtClean="0"/>
              <a:pPr/>
              <a:t>‹#›</a:t>
            </a:fld>
            <a:endParaRPr lang="en-US" altLang="en-US"/>
          </a:p>
        </p:txBody>
      </p:sp>
    </p:spTree>
    <p:extLst>
      <p:ext uri="{BB962C8B-B14F-4D97-AF65-F5344CB8AC3E}">
        <p14:creationId xmlns:p14="http://schemas.microsoft.com/office/powerpoint/2010/main" val="3216493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DF14DD1-FABA-4D15-AD64-407F41DDFFD7}" type="slidenum">
              <a:rPr lang="en-US" altLang="en-US" smtClean="0"/>
              <a:pPr/>
              <a:t>‹#›</a:t>
            </a:fld>
            <a:endParaRPr lang="en-US" altLang="en-US"/>
          </a:p>
        </p:txBody>
      </p:sp>
    </p:spTree>
    <p:extLst>
      <p:ext uri="{BB962C8B-B14F-4D97-AF65-F5344CB8AC3E}">
        <p14:creationId xmlns:p14="http://schemas.microsoft.com/office/powerpoint/2010/main" val="296608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53C2827-6FFB-4201-A75D-4FF77FA2D7C9}" type="slidenum">
              <a:rPr lang="en-US" altLang="en-US" smtClean="0"/>
              <a:pPr/>
              <a:t>‹#›</a:t>
            </a:fld>
            <a:endParaRPr lang="en-US" altLang="en-US"/>
          </a:p>
        </p:txBody>
      </p:sp>
    </p:spTree>
    <p:extLst>
      <p:ext uri="{BB962C8B-B14F-4D97-AF65-F5344CB8AC3E}">
        <p14:creationId xmlns:p14="http://schemas.microsoft.com/office/powerpoint/2010/main" val="1569186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D502A01-108E-4DE4-9BE7-918FFB6C3D7A}" type="slidenum">
              <a:rPr lang="en-US" altLang="en-US" smtClean="0"/>
              <a:pPr/>
              <a:t>‹#›</a:t>
            </a:fld>
            <a:endParaRPr lang="en-US" altLang="en-US"/>
          </a:p>
        </p:txBody>
      </p:sp>
    </p:spTree>
    <p:extLst>
      <p:ext uri="{BB962C8B-B14F-4D97-AF65-F5344CB8AC3E}">
        <p14:creationId xmlns:p14="http://schemas.microsoft.com/office/powerpoint/2010/main" val="46511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4C236915-B5C6-4F30-A906-518BC16C3BC9}" type="slidenum">
              <a:rPr lang="en-US" altLang="en-US" smtClean="0"/>
              <a:pPr/>
              <a:t>‹#›</a:t>
            </a:fld>
            <a:endParaRPr lang="en-US" altLang="en-US"/>
          </a:p>
        </p:txBody>
      </p:sp>
    </p:spTree>
    <p:extLst>
      <p:ext uri="{BB962C8B-B14F-4D97-AF65-F5344CB8AC3E}">
        <p14:creationId xmlns:p14="http://schemas.microsoft.com/office/powerpoint/2010/main" val="1548546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CC2CCEE-1D27-4328-B9B0-0EB4FFF9745E}" type="slidenum">
              <a:rPr lang="en-US" altLang="en-US" smtClean="0"/>
              <a:pPr/>
              <a:t>‹#›</a:t>
            </a:fld>
            <a:endParaRPr lang="en-US" altLang="en-US"/>
          </a:p>
        </p:txBody>
      </p:sp>
    </p:spTree>
    <p:extLst>
      <p:ext uri="{BB962C8B-B14F-4D97-AF65-F5344CB8AC3E}">
        <p14:creationId xmlns:p14="http://schemas.microsoft.com/office/powerpoint/2010/main" val="181992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CFA551F-1932-4ABE-BC5B-DEBCD38DB8E1}" type="slidenum">
              <a:rPr lang="en-US" altLang="en-US" smtClean="0"/>
              <a:pPr/>
              <a:t>‹#›</a:t>
            </a:fld>
            <a:endParaRPr lang="en-US" altLang="en-US"/>
          </a:p>
        </p:txBody>
      </p:sp>
    </p:spTree>
    <p:extLst>
      <p:ext uri="{BB962C8B-B14F-4D97-AF65-F5344CB8AC3E}">
        <p14:creationId xmlns:p14="http://schemas.microsoft.com/office/powerpoint/2010/main" val="199227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07A62A1-772D-4945-8E87-D0AF217C2358}" type="slidenum">
              <a:rPr lang="en-US" altLang="en-US" smtClean="0"/>
              <a:pPr/>
              <a:t>‹#›</a:t>
            </a:fld>
            <a:endParaRPr lang="en-US" altLang="en-US"/>
          </a:p>
        </p:txBody>
      </p:sp>
    </p:spTree>
    <p:extLst>
      <p:ext uri="{BB962C8B-B14F-4D97-AF65-F5344CB8AC3E}">
        <p14:creationId xmlns:p14="http://schemas.microsoft.com/office/powerpoint/2010/main" val="252850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C6C262E-BE34-428B-9246-1FA1900A9916}" type="slidenum">
              <a:rPr lang="en-US" altLang="en-US" smtClean="0"/>
              <a:pPr/>
              <a:t>‹#›</a:t>
            </a:fld>
            <a:endParaRPr lang="en-US" altLang="en-US"/>
          </a:p>
        </p:txBody>
      </p:sp>
    </p:spTree>
    <p:extLst>
      <p:ext uri="{BB962C8B-B14F-4D97-AF65-F5344CB8AC3E}">
        <p14:creationId xmlns:p14="http://schemas.microsoft.com/office/powerpoint/2010/main" val="14420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DD69-F585-4E32-BB18-762E75A4E58D}" type="slidenum">
              <a:rPr lang="en-US" altLang="en-US" smtClean="0"/>
              <a:pPr/>
              <a:t>‹#›</a:t>
            </a:fld>
            <a:endParaRPr lang="en-US" altLang="en-US"/>
          </a:p>
        </p:txBody>
      </p:sp>
    </p:spTree>
    <p:extLst>
      <p:ext uri="{BB962C8B-B14F-4D97-AF65-F5344CB8AC3E}">
        <p14:creationId xmlns:p14="http://schemas.microsoft.com/office/powerpoint/2010/main" val="2437050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36837-3FBA-406D-A873-DE65B01C69DD}"/>
              </a:ext>
            </a:extLst>
          </p:cNvPr>
          <p:cNvSpPr txBox="1"/>
          <p:nvPr/>
        </p:nvSpPr>
        <p:spPr>
          <a:xfrm>
            <a:off x="1828800" y="609600"/>
            <a:ext cx="8591455" cy="1015663"/>
          </a:xfrm>
          <a:prstGeom prst="rect">
            <a:avLst/>
          </a:prstGeom>
          <a:noFill/>
        </p:spPr>
        <p:txBody>
          <a:bodyPr wrap="none" rtlCol="0">
            <a:spAutoFit/>
          </a:bodyPr>
          <a:lstStyle/>
          <a:p>
            <a:r>
              <a:rPr lang="en-US" sz="6000" dirty="0">
                <a:latin typeface="Times New Roman" panose="02020603050405020304" pitchFamily="18" charset="0"/>
                <a:cs typeface="Times New Roman" panose="02020603050405020304" pitchFamily="18" charset="0"/>
              </a:rPr>
              <a:t>Guests Are Welcome Here!</a:t>
            </a:r>
          </a:p>
        </p:txBody>
      </p:sp>
      <p:sp>
        <p:nvSpPr>
          <p:cNvPr id="3" name="TextBox 2">
            <a:extLst>
              <a:ext uri="{FF2B5EF4-FFF2-40B4-BE49-F238E27FC236}">
                <a16:creationId xmlns:a16="http://schemas.microsoft.com/office/drawing/2014/main" id="{B7253A1B-602C-430F-BE6E-901AEC882200}"/>
              </a:ext>
            </a:extLst>
          </p:cNvPr>
          <p:cNvSpPr txBox="1"/>
          <p:nvPr/>
        </p:nvSpPr>
        <p:spPr>
          <a:xfrm>
            <a:off x="0" y="4953000"/>
            <a:ext cx="3810000" cy="954107"/>
          </a:xfrm>
          <a:prstGeom prst="rect">
            <a:avLst/>
          </a:prstGeom>
          <a:noFill/>
        </p:spPr>
        <p:txBody>
          <a:bodyPr wrap="square" rtlCol="0">
            <a:spAutoFit/>
          </a:bodyPr>
          <a:lstStyle/>
          <a:p>
            <a:pPr algn="ctr"/>
            <a:r>
              <a:rPr lang="en-US" sz="2800" dirty="0">
                <a:solidFill>
                  <a:schemeClr val="bg2">
                    <a:lumMod val="50000"/>
                  </a:schemeClr>
                </a:solidFill>
                <a:latin typeface="Times New Roman" panose="02020603050405020304" pitchFamily="18" charset="0"/>
                <a:cs typeface="Times New Roman" panose="02020603050405020304" pitchFamily="18" charset="0"/>
              </a:rPr>
              <a:t>Ranger church of Christ</a:t>
            </a:r>
          </a:p>
          <a:p>
            <a:pPr algn="ctr"/>
            <a:r>
              <a:rPr lang="en-US" sz="2800" dirty="0">
                <a:solidFill>
                  <a:schemeClr val="bg2">
                    <a:lumMod val="50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236108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a:extLst>
              <a:ext uri="{FF2B5EF4-FFF2-40B4-BE49-F238E27FC236}">
                <a16:creationId xmlns:a16="http://schemas.microsoft.com/office/drawing/2014/main" id="{6D1F4CA6-20D3-46EC-AB38-3EA0B0269020}"/>
              </a:ext>
            </a:extLst>
          </p:cNvPr>
          <p:cNvSpPr txBox="1">
            <a:spLocks noChangeArrowheads="1"/>
          </p:cNvSpPr>
          <p:nvPr/>
        </p:nvSpPr>
        <p:spPr bwMode="auto">
          <a:xfrm>
            <a:off x="609600" y="769203"/>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74755" name="Text Box 3">
            <a:extLst>
              <a:ext uri="{FF2B5EF4-FFF2-40B4-BE49-F238E27FC236}">
                <a16:creationId xmlns:a16="http://schemas.microsoft.com/office/drawing/2014/main" id="{31E83F34-1819-4E2E-92DB-5B463A8F4467}"/>
              </a:ext>
            </a:extLst>
          </p:cNvPr>
          <p:cNvSpPr txBox="1">
            <a:spLocks noChangeArrowheads="1"/>
          </p:cNvSpPr>
          <p:nvPr/>
        </p:nvSpPr>
        <p:spPr bwMode="auto">
          <a:xfrm>
            <a:off x="609600" y="3776008"/>
            <a:ext cx="10972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Going About Conscious of the Fact that We Must Give An Account for Our Deeds on the Day of Judgment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4755"/>
                                        </p:tgtEl>
                                        <p:attrNameLst>
                                          <p:attrName>style.visibility</p:attrName>
                                        </p:attrNameLst>
                                      </p:cBhvr>
                                      <p:to>
                                        <p:strVal val="visible"/>
                                      </p:to>
                                    </p:set>
                                    <p:anim calcmode="lin" valueType="num">
                                      <p:cBhvr additive="base">
                                        <p:cTn id="7" dur="500" fill="hold"/>
                                        <p:tgtEl>
                                          <p:spTgt spid="74755"/>
                                        </p:tgtEl>
                                        <p:attrNameLst>
                                          <p:attrName>ppt_x</p:attrName>
                                        </p:attrNameLst>
                                      </p:cBhvr>
                                      <p:tavLst>
                                        <p:tav tm="0">
                                          <p:val>
                                            <p:strVal val="#ppt_x"/>
                                          </p:val>
                                        </p:tav>
                                        <p:tav tm="100000">
                                          <p:val>
                                            <p:strVal val="#ppt_x"/>
                                          </p:val>
                                        </p:tav>
                                      </p:tavLst>
                                    </p:anim>
                                    <p:anim calcmode="lin" valueType="num">
                                      <p:cBhvr additive="base">
                                        <p:cTn id="8" dur="500" fill="hold"/>
                                        <p:tgtEl>
                                          <p:spTgt spid="747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F3A80247-479B-42B2-B3E7-F1F8A9F9C251}"/>
              </a:ext>
            </a:extLst>
          </p:cNvPr>
          <p:cNvSpPr txBox="1">
            <a:spLocks noChangeArrowheads="1"/>
          </p:cNvSpPr>
          <p:nvPr/>
        </p:nvSpPr>
        <p:spPr bwMode="auto">
          <a:xfrm>
            <a:off x="609600" y="685800"/>
            <a:ext cx="10972799" cy="224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Arial" panose="020B0604020202020204" pitchFamily="34" charset="0"/>
              <a:buChar char="♦"/>
            </a:pPr>
            <a:r>
              <a:rPr lang="en-US" altLang="en-US" sz="4000" b="1" dirty="0">
                <a:cs typeface="Times New Roman" panose="02020603050405020304" pitchFamily="18" charset="0"/>
              </a:rPr>
              <a:t>Heb. 9:27 </a:t>
            </a:r>
            <a:r>
              <a:rPr lang="en-US" altLang="en-US" sz="4000" dirty="0">
                <a:cs typeface="Times New Roman" panose="02020603050405020304" pitchFamily="18" charset="0"/>
              </a:rPr>
              <a:t>– after death, judgment</a:t>
            </a:r>
          </a:p>
          <a:p>
            <a:pPr eaLnBrk="1" hangingPunct="1">
              <a:lnSpc>
                <a:spcPct val="120000"/>
              </a:lnSpc>
              <a:buFont typeface="Arial" panose="020B0604020202020204" pitchFamily="34" charset="0"/>
              <a:buChar char="♦"/>
            </a:pPr>
            <a:r>
              <a:rPr lang="en-US" altLang="en-US" sz="4000" b="1" dirty="0">
                <a:cs typeface="Times New Roman" panose="02020603050405020304" pitchFamily="18" charset="0"/>
              </a:rPr>
              <a:t>2 Cor. 5:10 </a:t>
            </a:r>
            <a:r>
              <a:rPr lang="en-US" altLang="en-US" sz="4000" dirty="0">
                <a:cs typeface="Times New Roman" panose="02020603050405020304" pitchFamily="18" charset="0"/>
              </a:rPr>
              <a:t>– all appear</a:t>
            </a:r>
          </a:p>
          <a:p>
            <a:pPr eaLnBrk="1" hangingPunct="1">
              <a:lnSpc>
                <a:spcPct val="120000"/>
              </a:lnSpc>
              <a:buFont typeface="Arial" panose="020B0604020202020204" pitchFamily="34" charset="0"/>
              <a:buChar char="♦"/>
            </a:pPr>
            <a:r>
              <a:rPr lang="en-US" altLang="en-US" sz="4000" b="1" dirty="0">
                <a:cs typeface="Times New Roman" panose="02020603050405020304" pitchFamily="18" charset="0"/>
              </a:rPr>
              <a:t>Rom. 2:6-9 </a:t>
            </a:r>
            <a:r>
              <a:rPr lang="en-US" altLang="en-US" sz="4000" dirty="0">
                <a:cs typeface="Times New Roman" panose="02020603050405020304" pitchFamily="18" charset="0"/>
              </a:rPr>
              <a:t>– each one glory or wrath</a:t>
            </a:r>
          </a:p>
        </p:txBody>
      </p:sp>
      <p:sp>
        <p:nvSpPr>
          <p:cNvPr id="73731" name="Text Box 3">
            <a:extLst>
              <a:ext uri="{FF2B5EF4-FFF2-40B4-BE49-F238E27FC236}">
                <a16:creationId xmlns:a16="http://schemas.microsoft.com/office/drawing/2014/main" id="{61536348-DBEA-4E63-8111-7C62E0CD0BA9}"/>
              </a:ext>
            </a:extLst>
          </p:cNvPr>
          <p:cNvSpPr txBox="1">
            <a:spLocks noChangeArrowheads="1"/>
          </p:cNvSpPr>
          <p:nvPr/>
        </p:nvSpPr>
        <p:spPr bwMode="auto">
          <a:xfrm>
            <a:off x="609600" y="4491243"/>
            <a:ext cx="10972800" cy="76655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120000"/>
              </a:lnSpc>
            </a:pPr>
            <a:r>
              <a:rPr lang="en-US" altLang="en-US" sz="4000" dirty="0">
                <a:solidFill>
                  <a:srgbClr val="0000FF"/>
                </a:solidFill>
                <a:latin typeface="Times New Roman" panose="02020603050405020304" pitchFamily="18" charset="0"/>
                <a:cs typeface="Times New Roman" panose="02020603050405020304" pitchFamily="18" charset="0"/>
              </a:rPr>
              <a:t>Cannot help but live better if realize this fact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dissolve">
                                      <p:cBhvr>
                                        <p:cTn id="7" dur="500"/>
                                        <p:tgtEl>
                                          <p:spTgt spid="73730">
                                            <p:txEl>
                                              <p:pRg st="0" end="0"/>
                                            </p:txEl>
                                          </p:spTgt>
                                        </p:tgtEl>
                                      </p:cBhvr>
                                    </p:animEffect>
                                  </p:childTnLst>
                                </p:cTn>
                              </p:par>
                            </p:childTnLst>
                          </p:cTn>
                        </p:par>
                        <p:par>
                          <p:cTn id="8" fill="hold" nodeType="with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3730">
                                            <p:txEl>
                                              <p:pRg st="1" end="1"/>
                                            </p:txEl>
                                          </p:spTgt>
                                        </p:tgtEl>
                                        <p:attrNameLst>
                                          <p:attrName>style.visibility</p:attrName>
                                        </p:attrNameLst>
                                      </p:cBhvr>
                                      <p:to>
                                        <p:strVal val="visible"/>
                                      </p:to>
                                    </p:set>
                                    <p:animEffect transition="in" filter="dissolve">
                                      <p:cBhvr>
                                        <p:cTn id="11" dur="500"/>
                                        <p:tgtEl>
                                          <p:spTgt spid="73730">
                                            <p:txEl>
                                              <p:pRg st="1" end="1"/>
                                            </p:txEl>
                                          </p:spTgt>
                                        </p:tgtEl>
                                      </p:cBhvr>
                                    </p:animEffect>
                                  </p:childTnLst>
                                </p:cTn>
                              </p:par>
                            </p:childTnLst>
                          </p:cTn>
                        </p:par>
                        <p:par>
                          <p:cTn id="12" fill="hold" nodeType="with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3730">
                                            <p:txEl>
                                              <p:pRg st="2" end="2"/>
                                            </p:txEl>
                                          </p:spTgt>
                                        </p:tgtEl>
                                        <p:attrNameLst>
                                          <p:attrName>style.visibility</p:attrName>
                                        </p:attrNameLst>
                                      </p:cBhvr>
                                      <p:to>
                                        <p:strVal val="visible"/>
                                      </p:to>
                                    </p:set>
                                    <p:animEffect transition="in" filter="dissolve">
                                      <p:cBhvr>
                                        <p:cTn id="15" dur="500"/>
                                        <p:tgtEl>
                                          <p:spTgt spid="7373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3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P spid="737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a:extLst>
              <a:ext uri="{FF2B5EF4-FFF2-40B4-BE49-F238E27FC236}">
                <a16:creationId xmlns:a16="http://schemas.microsoft.com/office/drawing/2014/main" id="{59A0446A-6F3C-4955-8F2E-540A58336866}"/>
              </a:ext>
            </a:extLst>
          </p:cNvPr>
          <p:cNvSpPr txBox="1">
            <a:spLocks noChangeArrowheads="1"/>
          </p:cNvSpPr>
          <p:nvPr/>
        </p:nvSpPr>
        <p:spPr bwMode="auto">
          <a:xfrm>
            <a:off x="609600" y="769203"/>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75779" name="Text Box 3">
            <a:extLst>
              <a:ext uri="{FF2B5EF4-FFF2-40B4-BE49-F238E27FC236}">
                <a16:creationId xmlns:a16="http://schemas.microsoft.com/office/drawing/2014/main" id="{641F68F6-8FFF-4ADB-B05A-358694326951}"/>
              </a:ext>
            </a:extLst>
          </p:cNvPr>
          <p:cNvSpPr txBox="1">
            <a:spLocks noChangeArrowheads="1"/>
          </p:cNvSpPr>
          <p:nvPr/>
        </p:nvSpPr>
        <p:spPr bwMode="auto">
          <a:xfrm>
            <a:off x="609600" y="38100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Live Each Day As if It Were the Last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500" fill="hold"/>
                                        <p:tgtEl>
                                          <p:spTgt spid="75779"/>
                                        </p:tgtEl>
                                        <p:attrNameLst>
                                          <p:attrName>ppt_x</p:attrName>
                                        </p:attrNameLst>
                                      </p:cBhvr>
                                      <p:tavLst>
                                        <p:tav tm="0">
                                          <p:val>
                                            <p:strVal val="#ppt_x"/>
                                          </p:val>
                                        </p:tav>
                                        <p:tav tm="100000">
                                          <p:val>
                                            <p:strVal val="#ppt_x"/>
                                          </p:val>
                                        </p:tav>
                                      </p:tavLst>
                                    </p:anim>
                                    <p:anim calcmode="lin" valueType="num">
                                      <p:cBhvr additive="base">
                                        <p:cTn id="8" dur="500" fill="hold"/>
                                        <p:tgtEl>
                                          <p:spTgt spid="757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B55AB140-FA14-4C55-B0E6-9E3D43545D62}"/>
              </a:ext>
            </a:extLst>
          </p:cNvPr>
          <p:cNvSpPr txBox="1">
            <a:spLocks noChangeArrowheads="1"/>
          </p:cNvSpPr>
          <p:nvPr/>
        </p:nvSpPr>
        <p:spPr bwMode="auto">
          <a:xfrm>
            <a:off x="609600" y="1155442"/>
            <a:ext cx="10972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No promise of a tomorrow (</a:t>
            </a:r>
            <a:r>
              <a:rPr lang="en-US" altLang="en-US" sz="4000" b="1" dirty="0">
                <a:cs typeface="Times New Roman" panose="02020603050405020304" pitchFamily="18" charset="0"/>
              </a:rPr>
              <a:t>Job 14:1</a:t>
            </a:r>
            <a:r>
              <a:rPr lang="en-US" altLang="en-US" sz="4000" dirty="0">
                <a:cs typeface="Times New Roman" panose="02020603050405020304" pitchFamily="18" charset="0"/>
              </a:rPr>
              <a:t>)</a:t>
            </a:r>
          </a:p>
          <a:p>
            <a:pPr eaLnBrk="1" hangingPunct="1">
              <a:buFont typeface="Wingdings" panose="05000000000000000000" pitchFamily="2" charset="2"/>
              <a:buChar char="§"/>
            </a:pPr>
            <a:r>
              <a:rPr lang="en-US" altLang="en-US" sz="4000" dirty="0">
                <a:cs typeface="Times New Roman" panose="02020603050405020304" pitchFamily="18" charset="0"/>
              </a:rPr>
              <a:t>World lives as though plenty of time – have we adopted this?</a:t>
            </a:r>
          </a:p>
          <a:p>
            <a:pPr eaLnBrk="1" hangingPunct="1">
              <a:buFont typeface="Wingdings" panose="05000000000000000000" pitchFamily="2" charset="2"/>
              <a:buChar char="§"/>
            </a:pPr>
            <a:r>
              <a:rPr lang="en-US" altLang="en-US" sz="4000" dirty="0">
                <a:cs typeface="Times New Roman" panose="02020603050405020304" pitchFamily="18" charset="0"/>
              </a:rPr>
              <a:t>We want to be our best on our last day on this earth</a:t>
            </a:r>
          </a:p>
          <a:p>
            <a:pPr eaLnBrk="1" hangingPunct="1">
              <a:buFont typeface="Wingdings" panose="05000000000000000000" pitchFamily="2" charset="2"/>
              <a:buChar char="§"/>
            </a:pPr>
            <a:r>
              <a:rPr lang="en-US" altLang="en-US" sz="4000" dirty="0">
                <a:cs typeface="Times New Roman" panose="02020603050405020304" pitchFamily="18" charset="0"/>
              </a:rPr>
              <a:t>If you knew tonight death comes, will you attend tonight?</a:t>
            </a:r>
          </a:p>
          <a:p>
            <a:pPr eaLnBrk="1" hangingPunct="1">
              <a:buFont typeface="Wingdings" panose="05000000000000000000" pitchFamily="2" charset="2"/>
              <a:buChar char="§"/>
            </a:pPr>
            <a:r>
              <a:rPr lang="en-US" altLang="en-US" sz="4000" dirty="0">
                <a:cs typeface="Times New Roman" panose="02020603050405020304" pitchFamily="18" charset="0"/>
              </a:rPr>
              <a:t>Trips the hospital should motivate us to live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barn(outVertical)">
                                      <p:cBhvr>
                                        <p:cTn id="7" dur="500"/>
                                        <p:tgtEl>
                                          <p:spTgt spid="645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4514">
                                            <p:txEl>
                                              <p:pRg st="1" end="1"/>
                                            </p:txEl>
                                          </p:spTgt>
                                        </p:tgtEl>
                                        <p:attrNameLst>
                                          <p:attrName>style.visibility</p:attrName>
                                        </p:attrNameLst>
                                      </p:cBhvr>
                                      <p:to>
                                        <p:strVal val="visible"/>
                                      </p:to>
                                    </p:set>
                                    <p:animEffect transition="in" filter="barn(outVertical)">
                                      <p:cBhvr>
                                        <p:cTn id="12" dur="500"/>
                                        <p:tgtEl>
                                          <p:spTgt spid="645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4514">
                                            <p:txEl>
                                              <p:pRg st="2" end="2"/>
                                            </p:txEl>
                                          </p:spTgt>
                                        </p:tgtEl>
                                        <p:attrNameLst>
                                          <p:attrName>style.visibility</p:attrName>
                                        </p:attrNameLst>
                                      </p:cBhvr>
                                      <p:to>
                                        <p:strVal val="visible"/>
                                      </p:to>
                                    </p:set>
                                    <p:animEffect transition="in" filter="barn(outVertical)">
                                      <p:cBhvr>
                                        <p:cTn id="17" dur="500"/>
                                        <p:tgtEl>
                                          <p:spTgt spid="645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4514">
                                            <p:txEl>
                                              <p:pRg st="3" end="3"/>
                                            </p:txEl>
                                          </p:spTgt>
                                        </p:tgtEl>
                                        <p:attrNameLst>
                                          <p:attrName>style.visibility</p:attrName>
                                        </p:attrNameLst>
                                      </p:cBhvr>
                                      <p:to>
                                        <p:strVal val="visible"/>
                                      </p:to>
                                    </p:set>
                                    <p:animEffect transition="in" filter="barn(outVertical)">
                                      <p:cBhvr>
                                        <p:cTn id="22" dur="500"/>
                                        <p:tgtEl>
                                          <p:spTgt spid="645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4514">
                                            <p:txEl>
                                              <p:pRg st="4" end="4"/>
                                            </p:txEl>
                                          </p:spTgt>
                                        </p:tgtEl>
                                        <p:attrNameLst>
                                          <p:attrName>style.visibility</p:attrName>
                                        </p:attrNameLst>
                                      </p:cBhvr>
                                      <p:to>
                                        <p:strVal val="visible"/>
                                      </p:to>
                                    </p:set>
                                    <p:animEffect transition="in" filter="barn(outVertical)">
                                      <p:cBhvr>
                                        <p:cTn id="27" dur="500"/>
                                        <p:tgtEl>
                                          <p:spTgt spid="645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a:extLst>
              <a:ext uri="{FF2B5EF4-FFF2-40B4-BE49-F238E27FC236}">
                <a16:creationId xmlns:a16="http://schemas.microsoft.com/office/drawing/2014/main" id="{4B39C9C6-9D2B-42FA-AAEC-98063FE3B5BA}"/>
              </a:ext>
            </a:extLst>
          </p:cNvPr>
          <p:cNvSpPr txBox="1">
            <a:spLocks noChangeArrowheads="1"/>
          </p:cNvSpPr>
          <p:nvPr/>
        </p:nvSpPr>
        <p:spPr bwMode="auto">
          <a:xfrm>
            <a:off x="609600" y="769203"/>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76803" name="Text Box 3">
            <a:extLst>
              <a:ext uri="{FF2B5EF4-FFF2-40B4-BE49-F238E27FC236}">
                <a16:creationId xmlns:a16="http://schemas.microsoft.com/office/drawing/2014/main" id="{7673EFA2-97A4-4B63-A9A1-F776511702FB}"/>
              </a:ext>
            </a:extLst>
          </p:cNvPr>
          <p:cNvSpPr txBox="1">
            <a:spLocks noChangeArrowheads="1"/>
          </p:cNvSpPr>
          <p:nvPr/>
        </p:nvSpPr>
        <p:spPr bwMode="auto">
          <a:xfrm>
            <a:off x="609600" y="3781961"/>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A Consciousness of the Fact that We Must Live Eternally in Either Heaven or Hell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6803"/>
                                        </p:tgtEl>
                                        <p:attrNameLst>
                                          <p:attrName>style.visibility</p:attrName>
                                        </p:attrNameLst>
                                      </p:cBhvr>
                                      <p:to>
                                        <p:strVal val="visible"/>
                                      </p:to>
                                    </p:set>
                                    <p:anim calcmode="lin" valueType="num">
                                      <p:cBhvr additive="base">
                                        <p:cTn id="7" dur="500" fill="hold"/>
                                        <p:tgtEl>
                                          <p:spTgt spid="76803"/>
                                        </p:tgtEl>
                                        <p:attrNameLst>
                                          <p:attrName>ppt_x</p:attrName>
                                        </p:attrNameLst>
                                      </p:cBhvr>
                                      <p:tavLst>
                                        <p:tav tm="0">
                                          <p:val>
                                            <p:strVal val="#ppt_x"/>
                                          </p:val>
                                        </p:tav>
                                        <p:tav tm="100000">
                                          <p:val>
                                            <p:strVal val="#ppt_x"/>
                                          </p:val>
                                        </p:tav>
                                      </p:tavLst>
                                    </p:anim>
                                    <p:anim calcmode="lin" valueType="num">
                                      <p:cBhvr additive="base">
                                        <p:cTn id="8" dur="500" fill="hold"/>
                                        <p:tgtEl>
                                          <p:spTgt spid="768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F00E10C8-223D-491E-82CF-9B68A2F75998}"/>
              </a:ext>
            </a:extLst>
          </p:cNvPr>
          <p:cNvSpPr txBox="1">
            <a:spLocks noChangeArrowheads="1"/>
          </p:cNvSpPr>
          <p:nvPr/>
        </p:nvSpPr>
        <p:spPr bwMode="auto">
          <a:xfrm>
            <a:off x="609600" y="973661"/>
            <a:ext cx="10972800" cy="5198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b="1" dirty="0">
                <a:cs typeface="Times New Roman" panose="02020603050405020304" pitchFamily="18" charset="0"/>
              </a:rPr>
              <a:t>Matt. 25:34, 41, 46 </a:t>
            </a:r>
            <a:r>
              <a:rPr lang="en-US" altLang="en-US" sz="4000" dirty="0">
                <a:cs typeface="Times New Roman" panose="02020603050405020304" pitchFamily="18" charset="0"/>
              </a:rPr>
              <a:t>– everlasting death or everlasting life</a:t>
            </a:r>
          </a:p>
          <a:p>
            <a:pPr eaLnBrk="1" hangingPunct="1">
              <a:lnSpc>
                <a:spcPct val="120000"/>
              </a:lnSpc>
              <a:buFont typeface="Wingdings" panose="05000000000000000000" pitchFamily="2" charset="2"/>
              <a:buChar char="§"/>
            </a:pPr>
            <a:r>
              <a:rPr lang="en-US" altLang="en-US" sz="4000" b="1" dirty="0">
                <a:cs typeface="Times New Roman" panose="02020603050405020304" pitchFamily="18" charset="0"/>
              </a:rPr>
              <a:t>Matt. 7:13-14 </a:t>
            </a:r>
            <a:r>
              <a:rPr lang="en-US" altLang="en-US" sz="4000" dirty="0">
                <a:cs typeface="Times New Roman" panose="02020603050405020304" pitchFamily="18" charset="0"/>
              </a:rPr>
              <a:t>– two ways, two destinations</a:t>
            </a:r>
            <a:endParaRPr lang="en-US" altLang="en-US" sz="4000" u="sng" dirty="0">
              <a:cs typeface="Times New Roman" panose="02020603050405020304" pitchFamily="18" charset="0"/>
            </a:endParaRP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There is no other alternative</a:t>
            </a: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There is no middle ground</a:t>
            </a: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Understanding this should motivate us to live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Effect transition="in" filter="blinds(horizontal)">
                                      <p:cBhvr>
                                        <p:cTn id="7" dur="500"/>
                                        <p:tgtEl>
                                          <p:spTgt spid="655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Effect transition="in" filter="blinds(horizontal)">
                                      <p:cBhvr>
                                        <p:cTn id="12" dur="500"/>
                                        <p:tgtEl>
                                          <p:spTgt spid="655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538">
                                            <p:txEl>
                                              <p:pRg st="2" end="2"/>
                                            </p:txEl>
                                          </p:spTgt>
                                        </p:tgtEl>
                                        <p:attrNameLst>
                                          <p:attrName>style.visibility</p:attrName>
                                        </p:attrNameLst>
                                      </p:cBhvr>
                                      <p:to>
                                        <p:strVal val="visible"/>
                                      </p:to>
                                    </p:set>
                                    <p:animEffect transition="in" filter="blinds(horizontal)">
                                      <p:cBhvr>
                                        <p:cTn id="17" dur="500"/>
                                        <p:tgtEl>
                                          <p:spTgt spid="655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38">
                                            <p:txEl>
                                              <p:pRg st="3" end="3"/>
                                            </p:txEl>
                                          </p:spTgt>
                                        </p:tgtEl>
                                        <p:attrNameLst>
                                          <p:attrName>style.visibility</p:attrName>
                                        </p:attrNameLst>
                                      </p:cBhvr>
                                      <p:to>
                                        <p:strVal val="visible"/>
                                      </p:to>
                                    </p:set>
                                    <p:animEffect transition="in" filter="blinds(horizontal)">
                                      <p:cBhvr>
                                        <p:cTn id="22" dur="500"/>
                                        <p:tgtEl>
                                          <p:spTgt spid="655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538">
                                            <p:txEl>
                                              <p:pRg st="4" end="4"/>
                                            </p:txEl>
                                          </p:spTgt>
                                        </p:tgtEl>
                                        <p:attrNameLst>
                                          <p:attrName>style.visibility</p:attrName>
                                        </p:attrNameLst>
                                      </p:cBhvr>
                                      <p:to>
                                        <p:strVal val="visible"/>
                                      </p:to>
                                    </p:set>
                                    <p:animEffect transition="in" filter="blinds(horizontal)">
                                      <p:cBhvr>
                                        <p:cTn id="27" dur="500"/>
                                        <p:tgtEl>
                                          <p:spTgt spid="655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9E778B3C-36C5-4F42-9EA6-A0AB86A486AE}"/>
              </a:ext>
            </a:extLst>
          </p:cNvPr>
          <p:cNvSpPr txBox="1">
            <a:spLocks noChangeArrowheads="1"/>
          </p:cNvSpPr>
          <p:nvPr/>
        </p:nvSpPr>
        <p:spPr bwMode="auto">
          <a:xfrm>
            <a:off x="609600" y="762000"/>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77827" name="Text Box 3">
            <a:extLst>
              <a:ext uri="{FF2B5EF4-FFF2-40B4-BE49-F238E27FC236}">
                <a16:creationId xmlns:a16="http://schemas.microsoft.com/office/drawing/2014/main" id="{CE54D696-3AAF-4FEF-9D6C-C3E1C2AA019B}"/>
              </a:ext>
            </a:extLst>
          </p:cNvPr>
          <p:cNvSpPr txBox="1">
            <a:spLocks noChangeArrowheads="1"/>
          </p:cNvSpPr>
          <p:nvPr/>
        </p:nvSpPr>
        <p:spPr bwMode="auto">
          <a:xfrm>
            <a:off x="609600" y="38100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Need for a Greater Degree of Faith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7827"/>
                                        </p:tgtEl>
                                        <p:attrNameLst>
                                          <p:attrName>style.visibility</p:attrName>
                                        </p:attrNameLst>
                                      </p:cBhvr>
                                      <p:to>
                                        <p:strVal val="visible"/>
                                      </p:to>
                                    </p:set>
                                    <p:anim calcmode="lin" valueType="num">
                                      <p:cBhvr additive="base">
                                        <p:cTn id="7" dur="500" fill="hold"/>
                                        <p:tgtEl>
                                          <p:spTgt spid="77827"/>
                                        </p:tgtEl>
                                        <p:attrNameLst>
                                          <p:attrName>ppt_x</p:attrName>
                                        </p:attrNameLst>
                                      </p:cBhvr>
                                      <p:tavLst>
                                        <p:tav tm="0">
                                          <p:val>
                                            <p:strVal val="#ppt_x"/>
                                          </p:val>
                                        </p:tav>
                                        <p:tav tm="100000">
                                          <p:val>
                                            <p:strVal val="#ppt_x"/>
                                          </p:val>
                                        </p:tav>
                                      </p:tavLst>
                                    </p:anim>
                                    <p:anim calcmode="lin" valueType="num">
                                      <p:cBhvr additive="base">
                                        <p:cTn id="8" dur="500" fill="hold"/>
                                        <p:tgtEl>
                                          <p:spTgt spid="778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47426B23-1674-4809-981E-40A098592A10}"/>
              </a:ext>
            </a:extLst>
          </p:cNvPr>
          <p:cNvSpPr txBox="1">
            <a:spLocks noChangeArrowheads="1"/>
          </p:cNvSpPr>
          <p:nvPr/>
        </p:nvSpPr>
        <p:spPr bwMode="auto">
          <a:xfrm>
            <a:off x="609600" y="12192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Lack of faith will cause one to fall away</a:t>
            </a:r>
          </a:p>
        </p:txBody>
      </p:sp>
      <p:sp>
        <p:nvSpPr>
          <p:cNvPr id="67587" name="Text Box 3">
            <a:extLst>
              <a:ext uri="{FF2B5EF4-FFF2-40B4-BE49-F238E27FC236}">
                <a16:creationId xmlns:a16="http://schemas.microsoft.com/office/drawing/2014/main" id="{0D9B435E-47C7-43A1-8C6C-8F93524D91F2}"/>
              </a:ext>
            </a:extLst>
          </p:cNvPr>
          <p:cNvSpPr txBox="1">
            <a:spLocks noChangeArrowheads="1"/>
          </p:cNvSpPr>
          <p:nvPr/>
        </p:nvSpPr>
        <p:spPr bwMode="auto">
          <a:xfrm>
            <a:off x="1143000" y="2057400"/>
            <a:ext cx="10439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cs typeface="Times New Roman" panose="02020603050405020304" pitchFamily="18" charset="0"/>
              </a:rPr>
              <a:t>Heb. 3:12 </a:t>
            </a:r>
            <a:r>
              <a:rPr lang="en-US" altLang="en-US" sz="4000" dirty="0">
                <a:cs typeface="Times New Roman" panose="02020603050405020304" pitchFamily="18" charset="0"/>
              </a:rPr>
              <a:t>– departing from God</a:t>
            </a:r>
          </a:p>
          <a:p>
            <a:pPr eaLnBrk="1" hangingPunct="1">
              <a:buFontTx/>
              <a:buChar char="•"/>
            </a:pPr>
            <a:r>
              <a:rPr lang="en-US" altLang="en-US" sz="4000" b="1" dirty="0">
                <a:cs typeface="Times New Roman" panose="02020603050405020304" pitchFamily="18" charset="0"/>
              </a:rPr>
              <a:t>Heb. 10:38  </a:t>
            </a:r>
            <a:r>
              <a:rPr lang="en-US" altLang="en-US" sz="4000" dirty="0">
                <a:cs typeface="Times New Roman" panose="02020603050405020304" pitchFamily="18" charset="0"/>
              </a:rPr>
              <a:t>- if draws back</a:t>
            </a:r>
          </a:p>
        </p:txBody>
      </p:sp>
      <p:sp>
        <p:nvSpPr>
          <p:cNvPr id="67588" name="Text Box 4">
            <a:extLst>
              <a:ext uri="{FF2B5EF4-FFF2-40B4-BE49-F238E27FC236}">
                <a16:creationId xmlns:a16="http://schemas.microsoft.com/office/drawing/2014/main" id="{05BF61B5-94AA-4BC6-A0CD-20760ACCC1E4}"/>
              </a:ext>
            </a:extLst>
          </p:cNvPr>
          <p:cNvSpPr txBox="1">
            <a:spLocks noChangeArrowheads="1"/>
          </p:cNvSpPr>
          <p:nvPr/>
        </p:nvSpPr>
        <p:spPr bwMode="auto">
          <a:xfrm>
            <a:off x="609600" y="3352800"/>
            <a:ext cx="10972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Greater our faith, the better we will live</a:t>
            </a:r>
          </a:p>
          <a:p>
            <a:pPr eaLnBrk="1" hangingPunct="1">
              <a:buFont typeface="Wingdings" panose="05000000000000000000" pitchFamily="2" charset="2"/>
              <a:buChar char="§"/>
            </a:pPr>
            <a:r>
              <a:rPr lang="en-US" altLang="en-US" sz="4000" dirty="0">
                <a:cs typeface="Times New Roman" panose="02020603050405020304" pitchFamily="18" charset="0"/>
              </a:rPr>
              <a:t>Since faith comes by hearing God’s word (</a:t>
            </a:r>
            <a:r>
              <a:rPr lang="en-US" altLang="en-US" sz="4000" b="1" dirty="0">
                <a:cs typeface="Times New Roman" panose="02020603050405020304" pitchFamily="18" charset="0"/>
              </a:rPr>
              <a:t>Rom. 10:17</a:t>
            </a:r>
            <a:r>
              <a:rPr lang="en-US" altLang="en-US" sz="4000" dirty="0">
                <a:cs typeface="Times New Roman" panose="02020603050405020304" pitchFamily="18" charset="0"/>
              </a:rPr>
              <a:t>), we should seek opportunities to study His 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wipe(right)">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Effect transition="in" filter="dissolve">
                                      <p:cBhvr>
                                        <p:cTn id="12" dur="500"/>
                                        <p:tgtEl>
                                          <p:spTgt spid="675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87">
                                            <p:txEl>
                                              <p:pRg st="1" end="1"/>
                                            </p:txEl>
                                          </p:spTgt>
                                        </p:tgtEl>
                                        <p:attrNameLst>
                                          <p:attrName>style.visibility</p:attrName>
                                        </p:attrNameLst>
                                      </p:cBhvr>
                                      <p:to>
                                        <p:strVal val="visible"/>
                                      </p:to>
                                    </p:set>
                                    <p:animEffect transition="in" filter="dissolve">
                                      <p:cBhvr>
                                        <p:cTn id="17" dur="500"/>
                                        <p:tgtEl>
                                          <p:spTgt spid="675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7588">
                                            <p:txEl>
                                              <p:pRg st="0" end="0"/>
                                            </p:txEl>
                                          </p:spTgt>
                                        </p:tgtEl>
                                        <p:attrNameLst>
                                          <p:attrName>style.visibility</p:attrName>
                                        </p:attrNameLst>
                                      </p:cBhvr>
                                      <p:to>
                                        <p:strVal val="visible"/>
                                      </p:to>
                                    </p:set>
                                    <p:animEffect transition="in" filter="wipe(right)">
                                      <p:cBhvr>
                                        <p:cTn id="22" dur="500"/>
                                        <p:tgtEl>
                                          <p:spTgt spid="6758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7588">
                                            <p:txEl>
                                              <p:pRg st="1" end="1"/>
                                            </p:txEl>
                                          </p:spTgt>
                                        </p:tgtEl>
                                        <p:attrNameLst>
                                          <p:attrName>style.visibility</p:attrName>
                                        </p:attrNameLst>
                                      </p:cBhvr>
                                      <p:to>
                                        <p:strVal val="visible"/>
                                      </p:to>
                                    </p:set>
                                    <p:animEffect transition="in" filter="wipe(right)">
                                      <p:cBhvr>
                                        <p:cTn id="27" dur="500"/>
                                        <p:tgtEl>
                                          <p:spTgt spid="67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build="p"/>
      <p:bldP spid="6758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8" name="Group 8">
            <a:extLst>
              <a:ext uri="{FF2B5EF4-FFF2-40B4-BE49-F238E27FC236}">
                <a16:creationId xmlns:a16="http://schemas.microsoft.com/office/drawing/2014/main" id="{5D116E7E-47A3-4851-B187-C892A5C4D6F7}"/>
              </a:ext>
            </a:extLst>
          </p:cNvPr>
          <p:cNvGrpSpPr>
            <a:grpSpLocks/>
          </p:cNvGrpSpPr>
          <p:nvPr/>
        </p:nvGrpSpPr>
        <p:grpSpPr bwMode="auto">
          <a:xfrm>
            <a:off x="608084" y="1143000"/>
            <a:ext cx="10896600" cy="2216150"/>
            <a:chOff x="202" y="422"/>
            <a:chExt cx="5328" cy="1396"/>
          </a:xfrm>
        </p:grpSpPr>
        <p:sp>
          <p:nvSpPr>
            <p:cNvPr id="71684" name="Text Box 4">
              <a:extLst>
                <a:ext uri="{FF2B5EF4-FFF2-40B4-BE49-F238E27FC236}">
                  <a16:creationId xmlns:a16="http://schemas.microsoft.com/office/drawing/2014/main" id="{CBD33BA4-828E-47DA-BA69-A100634DAB0A}"/>
                </a:ext>
              </a:extLst>
            </p:cNvPr>
            <p:cNvSpPr txBox="1">
              <a:spLocks noChangeArrowheads="1"/>
            </p:cNvSpPr>
            <p:nvPr/>
          </p:nvSpPr>
          <p:spPr bwMode="auto">
            <a:xfrm>
              <a:off x="278" y="422"/>
              <a:ext cx="5242" cy="139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4000" b="0" dirty="0">
                  <a:solidFill>
                    <a:srgbClr val="CC3300"/>
                  </a:solidFill>
                  <a:latin typeface="Times New Roman" panose="02020603050405020304" pitchFamily="18" charset="0"/>
                  <a:cs typeface="Times New Roman" panose="02020603050405020304" pitchFamily="18" charset="0"/>
                </a:rPr>
                <a:t>“</a:t>
              </a:r>
              <a:r>
                <a:rPr lang="en-US" sz="4000" dirty="0">
                  <a:solidFill>
                    <a:srgbClr val="C00000"/>
                  </a:solidFill>
                  <a:latin typeface="Times New Roman" panose="02020603050405020304" pitchFamily="18" charset="0"/>
                  <a:cs typeface="Times New Roman" panose="02020603050405020304" pitchFamily="18" charset="0"/>
                </a:rPr>
                <a:t>Be diligent to present yourself approved to God, a worker who does not need to be ashamed, rightly dividing the word of truth. (2 Timothy 2:15)</a:t>
              </a:r>
            </a:p>
            <a:p>
              <a:endParaRPr lang="en-US" dirty="0"/>
            </a:p>
          </p:txBody>
        </p:sp>
        <p:sp>
          <p:nvSpPr>
            <p:cNvPr id="71685" name="Rectangle 5">
              <a:extLst>
                <a:ext uri="{FF2B5EF4-FFF2-40B4-BE49-F238E27FC236}">
                  <a16:creationId xmlns:a16="http://schemas.microsoft.com/office/drawing/2014/main" id="{49B8B352-B692-4818-8047-55F71853D56B}"/>
                </a:ext>
              </a:extLst>
            </p:cNvPr>
            <p:cNvSpPr>
              <a:spLocks noChangeArrowheads="1"/>
            </p:cNvSpPr>
            <p:nvPr/>
          </p:nvSpPr>
          <p:spPr bwMode="auto">
            <a:xfrm>
              <a:off x="202" y="422"/>
              <a:ext cx="5328" cy="1306"/>
            </a:xfrm>
            <a:prstGeom prst="rect">
              <a:avLst/>
            </a:prstGeom>
            <a:noFill/>
            <a:ln w="38100">
              <a:solidFill>
                <a:srgbClr val="0000FF"/>
              </a:solidFill>
              <a:miter lim="800000"/>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grpSp>
        <p:nvGrpSpPr>
          <p:cNvPr id="71687" name="Group 7">
            <a:extLst>
              <a:ext uri="{FF2B5EF4-FFF2-40B4-BE49-F238E27FC236}">
                <a16:creationId xmlns:a16="http://schemas.microsoft.com/office/drawing/2014/main" id="{B0DC7B79-3F61-4B19-816A-5F8958BF9C3D}"/>
              </a:ext>
            </a:extLst>
          </p:cNvPr>
          <p:cNvGrpSpPr>
            <a:grpSpLocks/>
          </p:cNvGrpSpPr>
          <p:nvPr/>
        </p:nvGrpSpPr>
        <p:grpSpPr bwMode="auto">
          <a:xfrm>
            <a:off x="685800" y="3962400"/>
            <a:ext cx="10896600" cy="1600200"/>
            <a:chOff x="240" y="2688"/>
            <a:chExt cx="5328" cy="1008"/>
          </a:xfrm>
        </p:grpSpPr>
        <p:sp>
          <p:nvSpPr>
            <p:cNvPr id="71683" name="Text Box 3">
              <a:extLst>
                <a:ext uri="{FF2B5EF4-FFF2-40B4-BE49-F238E27FC236}">
                  <a16:creationId xmlns:a16="http://schemas.microsoft.com/office/drawing/2014/main" id="{F0AFBAA4-8C1E-4163-A5B6-BB94B7097F7C}"/>
                </a:ext>
              </a:extLst>
            </p:cNvPr>
            <p:cNvSpPr txBox="1">
              <a:spLocks noChangeArrowheads="1"/>
            </p:cNvSpPr>
            <p:nvPr/>
          </p:nvSpPr>
          <p:spPr bwMode="auto">
            <a:xfrm>
              <a:off x="348" y="2736"/>
              <a:ext cx="5064" cy="82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4000" b="0" dirty="0">
                  <a:solidFill>
                    <a:srgbClr val="CC3300"/>
                  </a:solidFill>
                  <a:latin typeface="Times New Roman" panose="02020603050405020304" pitchFamily="18" charset="0"/>
                  <a:cs typeface="Times New Roman" panose="02020603050405020304" pitchFamily="18" charset="0"/>
                </a:rPr>
                <a:t>“My people are destroyed for lack of knowledge…” (</a:t>
              </a:r>
              <a:r>
                <a:rPr lang="en-US" altLang="en-US" sz="4000" b="0" dirty="0">
                  <a:solidFill>
                    <a:srgbClr val="CC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Hos 4:6</a:t>
              </a:r>
              <a:r>
                <a:rPr lang="en-US" altLang="en-US" sz="4000" b="0" dirty="0">
                  <a:solidFill>
                    <a:srgbClr val="CC3300"/>
                  </a:solidFill>
                  <a:latin typeface="Times New Roman" panose="02020603050405020304" pitchFamily="18" charset="0"/>
                  <a:cs typeface="Times New Roman" panose="02020603050405020304" pitchFamily="18" charset="0"/>
                </a:rPr>
                <a:t>)</a:t>
              </a:r>
            </a:p>
          </p:txBody>
        </p:sp>
        <p:sp>
          <p:nvSpPr>
            <p:cNvPr id="71686" name="AutoShape 6">
              <a:extLst>
                <a:ext uri="{FF2B5EF4-FFF2-40B4-BE49-F238E27FC236}">
                  <a16:creationId xmlns:a16="http://schemas.microsoft.com/office/drawing/2014/main" id="{86579D2C-2D52-4E4D-81BD-CF745096CD9B}"/>
                </a:ext>
              </a:extLst>
            </p:cNvPr>
            <p:cNvSpPr>
              <a:spLocks noChangeArrowheads="1"/>
            </p:cNvSpPr>
            <p:nvPr/>
          </p:nvSpPr>
          <p:spPr bwMode="auto">
            <a:xfrm>
              <a:off x="240" y="2688"/>
              <a:ext cx="5328" cy="1008"/>
            </a:xfrm>
            <a:prstGeom prst="roundRect">
              <a:avLst>
                <a:gd name="adj" fmla="val 16667"/>
              </a:avLst>
            </a:prstGeom>
            <a:noFill/>
            <a:ln w="38100">
              <a:solidFill>
                <a:srgbClr val="0000FF"/>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1688"/>
                                        </p:tgtEl>
                                        <p:attrNameLst>
                                          <p:attrName>style.visibility</p:attrName>
                                        </p:attrNameLst>
                                      </p:cBhvr>
                                      <p:to>
                                        <p:strVal val="visible"/>
                                      </p:to>
                                    </p:set>
                                    <p:animEffect transition="in" filter="box(in)">
                                      <p:cBhvr>
                                        <p:cTn id="7" dur="500"/>
                                        <p:tgtEl>
                                          <p:spTgt spid="716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687"/>
                                        </p:tgtEl>
                                        <p:attrNameLst>
                                          <p:attrName>style.visibility</p:attrName>
                                        </p:attrNameLst>
                                      </p:cBhvr>
                                      <p:to>
                                        <p:strVal val="visible"/>
                                      </p:to>
                                    </p:set>
                                    <p:animEffect transition="in" filter="box(in)">
                                      <p:cBhvr>
                                        <p:cTn id="12"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9FC5B996-2225-4987-B805-118B03DA8E07}"/>
              </a:ext>
            </a:extLst>
          </p:cNvPr>
          <p:cNvSpPr txBox="1">
            <a:spLocks noChangeArrowheads="1"/>
          </p:cNvSpPr>
          <p:nvPr/>
        </p:nvSpPr>
        <p:spPr bwMode="auto">
          <a:xfrm>
            <a:off x="685800" y="762000"/>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78851" name="Text Box 3">
            <a:extLst>
              <a:ext uri="{FF2B5EF4-FFF2-40B4-BE49-F238E27FC236}">
                <a16:creationId xmlns:a16="http://schemas.microsoft.com/office/drawing/2014/main" id="{BDB5B12B-7B1C-423D-9F33-89DD9397546A}"/>
              </a:ext>
            </a:extLst>
          </p:cNvPr>
          <p:cNvSpPr txBox="1">
            <a:spLocks noChangeArrowheads="1"/>
          </p:cNvSpPr>
          <p:nvPr/>
        </p:nvSpPr>
        <p:spPr bwMode="auto">
          <a:xfrm>
            <a:off x="619539" y="37879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Encouraging Words to Do What Is Right and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additive="base">
                                        <p:cTn id="7" dur="500" fill="hold"/>
                                        <p:tgtEl>
                                          <p:spTgt spid="78851"/>
                                        </p:tgtEl>
                                        <p:attrNameLst>
                                          <p:attrName>ppt_x</p:attrName>
                                        </p:attrNameLst>
                                      </p:cBhvr>
                                      <p:tavLst>
                                        <p:tav tm="0">
                                          <p:val>
                                            <p:strVal val="#ppt_x"/>
                                          </p:val>
                                        </p:tav>
                                        <p:tav tm="100000">
                                          <p:val>
                                            <p:strVal val="#ppt_x"/>
                                          </p:val>
                                        </p:tav>
                                      </p:tavLst>
                                    </p:anim>
                                    <p:anim calcmode="lin" valueType="num">
                                      <p:cBhvr additive="base">
                                        <p:cTn id="8" dur="500" fill="hold"/>
                                        <p:tgtEl>
                                          <p:spTgt spid="788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629406A-D4C9-4CF5-BE92-065746E1A096}"/>
              </a:ext>
            </a:extLst>
          </p:cNvPr>
          <p:cNvGraphicFramePr>
            <a:graphicFrameLocks noGrp="1"/>
          </p:cNvGraphicFramePr>
          <p:nvPr>
            <p:extLst>
              <p:ext uri="{D42A27DB-BD31-4B8C-83A1-F6EECF244321}">
                <p14:modId xmlns:p14="http://schemas.microsoft.com/office/powerpoint/2010/main" val="303306744"/>
              </p:ext>
            </p:extLst>
          </p:nvPr>
        </p:nvGraphicFramePr>
        <p:xfrm>
          <a:off x="1" y="0"/>
          <a:ext cx="12191999" cy="6858001"/>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1815980190"/>
                    </a:ext>
                  </a:extLst>
                </a:gridCol>
                <a:gridCol w="1394691">
                  <a:extLst>
                    <a:ext uri="{9D8B030D-6E8A-4147-A177-3AD203B41FA5}">
                      <a16:colId xmlns:a16="http://schemas.microsoft.com/office/drawing/2014/main" val="625333874"/>
                    </a:ext>
                  </a:extLst>
                </a:gridCol>
                <a:gridCol w="7823199">
                  <a:extLst>
                    <a:ext uri="{9D8B030D-6E8A-4147-A177-3AD203B41FA5}">
                      <a16:colId xmlns:a16="http://schemas.microsoft.com/office/drawing/2014/main" val="174087009"/>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449014467"/>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 Gather Together</a:t>
                      </a:r>
                    </a:p>
                  </a:txBody>
                  <a:tcPr>
                    <a:cell3D prstMaterial="dkEdge">
                      <a:bevel/>
                      <a:lightRig rig="flood" dir="t"/>
                    </a:cell3D>
                  </a:tcPr>
                </a:tc>
                <a:extLst>
                  <a:ext uri="{0D108BD9-81ED-4DB2-BD59-A6C34878D82A}">
                    <a16:rowId xmlns:a16="http://schemas.microsoft.com/office/drawing/2014/main" val="3460411413"/>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184</a:t>
                      </a:r>
                    </a:p>
                  </a:txBody>
                  <a:tcPr>
                    <a:cell3D prstMaterial="dkEdge">
                      <a:bevel/>
                      <a:lightRig rig="flood" dir="t"/>
                    </a:cell3D>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Sweet Hour of Prayer</a:t>
                      </a:r>
                    </a:p>
                  </a:txBody>
                  <a:tcPr>
                    <a:cell3D prstMaterial="dkEdge">
                      <a:bevel/>
                      <a:lightRig rig="flood" dir="t"/>
                    </a:cell3D>
                  </a:tcPr>
                </a:tc>
                <a:extLst>
                  <a:ext uri="{0D108BD9-81ED-4DB2-BD59-A6C34878D82A}">
                    <a16:rowId xmlns:a16="http://schemas.microsoft.com/office/drawing/2014/main" val="2837923135"/>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248420359"/>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My Beloved Son</a:t>
                      </a:r>
                    </a:p>
                  </a:txBody>
                  <a:tcPr>
                    <a:cell3D prstMaterial="dkEdge">
                      <a:bevel/>
                      <a:lightRig rig="flood" dir="t"/>
                    </a:cell3D>
                  </a:tcPr>
                </a:tc>
                <a:extLst>
                  <a:ext uri="{0D108BD9-81ED-4DB2-BD59-A6C34878D82A}">
                    <a16:rowId xmlns:a16="http://schemas.microsoft.com/office/drawing/2014/main" val="1733138363"/>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45s</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Come, Share the Lord</a:t>
                      </a:r>
                    </a:p>
                  </a:txBody>
                  <a:tcPr>
                    <a:cell3D prstMaterial="dkEdge">
                      <a:bevel/>
                      <a:lightRig rig="flood" dir="t"/>
                    </a:cell3D>
                  </a:tcPr>
                </a:tc>
                <a:extLst>
                  <a:ext uri="{0D108BD9-81ED-4DB2-BD59-A6C34878D82A}">
                    <a16:rowId xmlns:a16="http://schemas.microsoft.com/office/drawing/2014/main" val="1235606326"/>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1507348483"/>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373386165"/>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Soldiers of Christ, Arise!</a:t>
                      </a:r>
                    </a:p>
                  </a:txBody>
                  <a:tcPr>
                    <a:cell3D prstMaterial="dkEdge">
                      <a:bevel/>
                      <a:lightRig rig="flood" dir="t"/>
                    </a:cell3D>
                  </a:tcPr>
                </a:tc>
                <a:extLst>
                  <a:ext uri="{0D108BD9-81ED-4DB2-BD59-A6C34878D82A}">
                    <a16:rowId xmlns:a16="http://schemas.microsoft.com/office/drawing/2014/main" val="1599093363"/>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2094592406"/>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174</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Prepare to Meet Thy God</a:t>
                      </a:r>
                    </a:p>
                  </a:txBody>
                  <a:tcPr>
                    <a:cell3D prstMaterial="dkEdge">
                      <a:bevel/>
                      <a:lightRig rig="flood" dir="t"/>
                    </a:cell3D>
                  </a:tcPr>
                </a:tc>
                <a:extLst>
                  <a:ext uri="{0D108BD9-81ED-4DB2-BD59-A6C34878D82A}">
                    <a16:rowId xmlns:a16="http://schemas.microsoft.com/office/drawing/2014/main" val="1428874565"/>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Loves Me</a:t>
                      </a:r>
                    </a:p>
                  </a:txBody>
                  <a:tcPr>
                    <a:cell3D prstMaterial="dkEdge">
                      <a:bevel/>
                      <a:lightRig rig="flood" dir="t"/>
                    </a:cell3D>
                  </a:tcPr>
                </a:tc>
                <a:extLst>
                  <a:ext uri="{0D108BD9-81ED-4DB2-BD59-A6C34878D82A}">
                    <a16:rowId xmlns:a16="http://schemas.microsoft.com/office/drawing/2014/main" val="818997758"/>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93684795"/>
                  </a:ext>
                </a:extLst>
              </a:tr>
            </a:tbl>
          </a:graphicData>
        </a:graphic>
      </p:graphicFrame>
    </p:spTree>
    <p:extLst>
      <p:ext uri="{BB962C8B-B14F-4D97-AF65-F5344CB8AC3E}">
        <p14:creationId xmlns:p14="http://schemas.microsoft.com/office/powerpoint/2010/main" val="155548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7207514C-464A-486B-B2CC-7C56E5CBF178}"/>
              </a:ext>
            </a:extLst>
          </p:cNvPr>
          <p:cNvSpPr txBox="1">
            <a:spLocks noChangeArrowheads="1"/>
          </p:cNvSpPr>
          <p:nvPr/>
        </p:nvSpPr>
        <p:spPr bwMode="auto">
          <a:xfrm>
            <a:off x="685800" y="962561"/>
            <a:ext cx="1089659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All need encouragement and edification – provided for in the church</a:t>
            </a:r>
          </a:p>
        </p:txBody>
      </p:sp>
      <p:sp>
        <p:nvSpPr>
          <p:cNvPr id="70659" name="Text Box 3">
            <a:extLst>
              <a:ext uri="{FF2B5EF4-FFF2-40B4-BE49-F238E27FC236}">
                <a16:creationId xmlns:a16="http://schemas.microsoft.com/office/drawing/2014/main" id="{FA5EE6CD-F62C-4875-94D1-6A135172DBD8}"/>
              </a:ext>
            </a:extLst>
          </p:cNvPr>
          <p:cNvSpPr txBox="1">
            <a:spLocks noChangeArrowheads="1"/>
          </p:cNvSpPr>
          <p:nvPr/>
        </p:nvSpPr>
        <p:spPr bwMode="auto">
          <a:xfrm>
            <a:off x="1142999" y="2270126"/>
            <a:ext cx="8610601"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cs typeface="Times New Roman" panose="02020603050405020304" pitchFamily="18" charset="0"/>
              </a:rPr>
              <a:t>Heb. 3:13-14 </a:t>
            </a:r>
            <a:r>
              <a:rPr lang="en-US" altLang="en-US" sz="4000" dirty="0">
                <a:cs typeface="Times New Roman" panose="02020603050405020304" pitchFamily="18" charset="0"/>
              </a:rPr>
              <a:t>– exhort </a:t>
            </a:r>
          </a:p>
          <a:p>
            <a:pPr eaLnBrk="1" hangingPunct="1">
              <a:buFontTx/>
              <a:buChar char="•"/>
            </a:pPr>
            <a:r>
              <a:rPr lang="en-US" altLang="en-US" sz="4000" b="1" dirty="0">
                <a:cs typeface="Times New Roman" panose="02020603050405020304" pitchFamily="18" charset="0"/>
              </a:rPr>
              <a:t>Rom. 14:19 </a:t>
            </a:r>
            <a:r>
              <a:rPr lang="en-US" altLang="en-US" sz="4000" dirty="0">
                <a:cs typeface="Times New Roman" panose="02020603050405020304" pitchFamily="18" charset="0"/>
              </a:rPr>
              <a:t>– edify</a:t>
            </a:r>
          </a:p>
          <a:p>
            <a:pPr eaLnBrk="1" hangingPunct="1">
              <a:buFontTx/>
              <a:buChar char="•"/>
            </a:pPr>
            <a:r>
              <a:rPr lang="en-US" altLang="en-US" sz="4000" b="1" dirty="0">
                <a:cs typeface="Times New Roman" panose="02020603050405020304" pitchFamily="18" charset="0"/>
              </a:rPr>
              <a:t>1 Thes. 5:11 </a:t>
            </a:r>
            <a:r>
              <a:rPr lang="en-US" altLang="en-US" sz="4000" dirty="0">
                <a:cs typeface="Times New Roman" panose="02020603050405020304" pitchFamily="18" charset="0"/>
              </a:rPr>
              <a:t>– comfort, edify</a:t>
            </a:r>
          </a:p>
        </p:txBody>
      </p:sp>
      <p:sp>
        <p:nvSpPr>
          <p:cNvPr id="70660" name="Text Box 4">
            <a:extLst>
              <a:ext uri="{FF2B5EF4-FFF2-40B4-BE49-F238E27FC236}">
                <a16:creationId xmlns:a16="http://schemas.microsoft.com/office/drawing/2014/main" id="{35A2DEB9-9EBF-42E3-8D37-4E950ED8BBBF}"/>
              </a:ext>
            </a:extLst>
          </p:cNvPr>
          <p:cNvSpPr txBox="1">
            <a:spLocks noChangeArrowheads="1"/>
          </p:cNvSpPr>
          <p:nvPr/>
        </p:nvSpPr>
        <p:spPr bwMode="auto">
          <a:xfrm>
            <a:off x="533401" y="4220818"/>
            <a:ext cx="11049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We each need to assume this responsibility edifying and encouraging one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dissolve">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dissolve">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dissolve">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0660"/>
                                        </p:tgtEl>
                                        <p:attrNameLst>
                                          <p:attrName>style.visibility</p:attrName>
                                        </p:attrNameLst>
                                      </p:cBhvr>
                                      <p:to>
                                        <p:strVal val="visible"/>
                                      </p:to>
                                    </p:set>
                                    <p:animEffect transition="in" filter="wipe(down)">
                                      <p:cBhvr>
                                        <p:cTn id="22" dur="5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a:extLst>
              <a:ext uri="{FF2B5EF4-FFF2-40B4-BE49-F238E27FC236}">
                <a16:creationId xmlns:a16="http://schemas.microsoft.com/office/drawing/2014/main" id="{5F72BC85-35C2-48E3-8271-D274CDF2A69E}"/>
              </a:ext>
            </a:extLst>
          </p:cNvPr>
          <p:cNvSpPr txBox="1">
            <a:spLocks noChangeArrowheads="1"/>
          </p:cNvSpPr>
          <p:nvPr/>
        </p:nvSpPr>
        <p:spPr bwMode="auto">
          <a:xfrm>
            <a:off x="609600" y="1237595"/>
            <a:ext cx="10972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We can only be encouraged and an encourager by close association with the church</a:t>
            </a:r>
          </a:p>
          <a:p>
            <a:pPr lvl="1" eaLnBrk="1" hangingPunct="1">
              <a:buFontTx/>
              <a:buChar char="•"/>
            </a:pPr>
            <a:r>
              <a:rPr lang="en-US" altLang="en-US" sz="4000" dirty="0">
                <a:cs typeface="Times New Roman" panose="02020603050405020304" pitchFamily="18" charset="0"/>
              </a:rPr>
              <a:t>Attendance</a:t>
            </a:r>
          </a:p>
          <a:p>
            <a:pPr lvl="1" eaLnBrk="1" hangingPunct="1">
              <a:buFontTx/>
              <a:buChar char="•"/>
            </a:pPr>
            <a:r>
              <a:rPr lang="en-US" altLang="en-US" sz="4000" dirty="0">
                <a:cs typeface="Times New Roman" panose="02020603050405020304" pitchFamily="18" charset="0"/>
              </a:rPr>
              <a:t>Fellowship</a:t>
            </a:r>
          </a:p>
          <a:p>
            <a:pPr lvl="1" eaLnBrk="1" hangingPunct="1">
              <a:buFontTx/>
              <a:buChar char="•"/>
            </a:pPr>
            <a:r>
              <a:rPr lang="en-US" altLang="en-US" sz="4000" dirty="0">
                <a:cs typeface="Times New Roman" panose="02020603050405020304" pitchFamily="18" charset="0"/>
              </a:rPr>
              <a:t>Involvement</a:t>
            </a:r>
          </a:p>
          <a:p>
            <a:pPr eaLnBrk="1" hangingPunct="1">
              <a:buFontTx/>
              <a:buChar char="•"/>
            </a:pPr>
            <a:r>
              <a:rPr lang="en-US" altLang="en-US" sz="4000" b="1" dirty="0">
                <a:cs typeface="Times New Roman" panose="02020603050405020304" pitchFamily="18" charset="0"/>
              </a:rPr>
              <a:t>Heb. 10:24-25 </a:t>
            </a:r>
            <a:r>
              <a:rPr lang="en-US" altLang="en-US" sz="4000" dirty="0">
                <a:cs typeface="Times New Roman" panose="02020603050405020304" pitchFamily="18" charset="0"/>
              </a:rPr>
              <a:t>– consider one another</a:t>
            </a:r>
          </a:p>
          <a:p>
            <a:pPr eaLnBrk="1" hangingPunct="1">
              <a:buFontTx/>
              <a:buChar char="•"/>
            </a:pPr>
            <a:r>
              <a:rPr lang="en-US" altLang="en-US" sz="4000" b="1" dirty="0">
                <a:cs typeface="Times New Roman" panose="02020603050405020304" pitchFamily="18" charset="0"/>
              </a:rPr>
              <a:t>Col. 3:16 </a:t>
            </a:r>
            <a:r>
              <a:rPr lang="en-US" altLang="en-US" sz="4000" dirty="0">
                <a:cs typeface="Times New Roman" panose="02020603050405020304" pitchFamily="18" charset="0"/>
              </a:rPr>
              <a:t>– teach, admonish one another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down)">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down)">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down)">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wipe(down)">
                                      <p:cBhvr>
                                        <p:cTn id="22" dur="500"/>
                                        <p:tgtEl>
                                          <p:spTgt spid="860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wipe(down)">
                                      <p:cBhvr>
                                        <p:cTn id="27" dur="500"/>
                                        <p:tgtEl>
                                          <p:spTgt spid="860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Effect transition="in" filter="wipe(down)">
                                      <p:cBhvr>
                                        <p:cTn id="32"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a:extLst>
              <a:ext uri="{FF2B5EF4-FFF2-40B4-BE49-F238E27FC236}">
                <a16:creationId xmlns:a16="http://schemas.microsoft.com/office/drawing/2014/main" id="{AB1803FB-288E-43E5-B929-FEA77683396C}"/>
              </a:ext>
            </a:extLst>
          </p:cNvPr>
          <p:cNvSpPr txBox="1">
            <a:spLocks noChangeArrowheads="1"/>
          </p:cNvSpPr>
          <p:nvPr/>
        </p:nvSpPr>
        <p:spPr bwMode="auto">
          <a:xfrm>
            <a:off x="609600" y="769203"/>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80899" name="Text Box 3">
            <a:extLst>
              <a:ext uri="{FF2B5EF4-FFF2-40B4-BE49-F238E27FC236}">
                <a16:creationId xmlns:a16="http://schemas.microsoft.com/office/drawing/2014/main" id="{14C52B52-8E20-47E1-A6C7-5917F6033A13}"/>
              </a:ext>
            </a:extLst>
          </p:cNvPr>
          <p:cNvSpPr txBox="1">
            <a:spLocks noChangeArrowheads="1"/>
          </p:cNvSpPr>
          <p:nvPr/>
        </p:nvSpPr>
        <p:spPr bwMode="auto">
          <a:xfrm>
            <a:off x="609600" y="3810000"/>
            <a:ext cx="10972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t>The Thought that One Is an Example that Leads or Misleads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ppt_x"/>
                                          </p:val>
                                        </p:tav>
                                        <p:tav tm="100000">
                                          <p:val>
                                            <p:strVal val="#ppt_x"/>
                                          </p:val>
                                        </p:tav>
                                      </p:tavLst>
                                    </p:anim>
                                    <p:anim calcmode="lin" valueType="num">
                                      <p:cBhvr additive="base">
                                        <p:cTn id="8" dur="500" fill="hold"/>
                                        <p:tgtEl>
                                          <p:spTgt spid="808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9CBFD32C-1882-4D85-AE47-9326B0DB0D1F}"/>
              </a:ext>
            </a:extLst>
          </p:cNvPr>
          <p:cNvSpPr txBox="1">
            <a:spLocks noChangeArrowheads="1"/>
          </p:cNvSpPr>
          <p:nvPr/>
        </p:nvSpPr>
        <p:spPr bwMode="auto">
          <a:xfrm>
            <a:off x="609600" y="898525"/>
            <a:ext cx="10893286"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Because of our influence God cautions us to be a good example</a:t>
            </a:r>
          </a:p>
        </p:txBody>
      </p:sp>
      <p:sp>
        <p:nvSpPr>
          <p:cNvPr id="72707" name="Text Box 3">
            <a:extLst>
              <a:ext uri="{FF2B5EF4-FFF2-40B4-BE49-F238E27FC236}">
                <a16:creationId xmlns:a16="http://schemas.microsoft.com/office/drawing/2014/main" id="{634DB85C-B06D-45BB-8CA0-2FED9040BDE5}"/>
              </a:ext>
            </a:extLst>
          </p:cNvPr>
          <p:cNvSpPr txBox="1">
            <a:spLocks noChangeArrowheads="1"/>
          </p:cNvSpPr>
          <p:nvPr/>
        </p:nvSpPr>
        <p:spPr bwMode="auto">
          <a:xfrm>
            <a:off x="990600" y="2328208"/>
            <a:ext cx="1051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latin typeface="Arial" panose="020B0604020202020204" pitchFamily="34" charset="0"/>
              </a:rPr>
              <a:t>Matt. 5:13-16 </a:t>
            </a:r>
            <a:r>
              <a:rPr lang="en-US" altLang="en-US" sz="4000" dirty="0">
                <a:latin typeface="Arial" panose="020B0604020202020204" pitchFamily="34" charset="0"/>
              </a:rPr>
              <a:t>– let light shine</a:t>
            </a:r>
          </a:p>
          <a:p>
            <a:pPr eaLnBrk="1" hangingPunct="1">
              <a:buFontTx/>
              <a:buChar char="•"/>
            </a:pPr>
            <a:r>
              <a:rPr lang="en-US" altLang="en-US" sz="4000" b="1" dirty="0">
                <a:latin typeface="Arial" panose="020B0604020202020204" pitchFamily="34" charset="0"/>
              </a:rPr>
              <a:t>Phil. 2:15 </a:t>
            </a:r>
            <a:r>
              <a:rPr lang="en-US" altLang="en-US" sz="4000" dirty="0">
                <a:latin typeface="Arial" panose="020B0604020202020204" pitchFamily="34" charset="0"/>
              </a:rPr>
              <a:t>-  shine as lights</a:t>
            </a:r>
          </a:p>
          <a:p>
            <a:pPr eaLnBrk="1" hangingPunct="1">
              <a:buFontTx/>
              <a:buChar char="•"/>
            </a:pPr>
            <a:r>
              <a:rPr lang="en-US" altLang="en-US" sz="4000" b="1" dirty="0">
                <a:latin typeface="Arial" panose="020B0604020202020204" pitchFamily="34" charset="0"/>
              </a:rPr>
              <a:t>Eph. 5:8 </a:t>
            </a:r>
            <a:r>
              <a:rPr lang="en-US" altLang="en-US" sz="4000" dirty="0">
                <a:latin typeface="Arial" panose="020B0604020202020204" pitchFamily="34" charset="0"/>
              </a:rPr>
              <a:t>– walk as children of light</a:t>
            </a:r>
          </a:p>
        </p:txBody>
      </p:sp>
      <p:sp>
        <p:nvSpPr>
          <p:cNvPr id="72708" name="Text Box 4">
            <a:extLst>
              <a:ext uri="{FF2B5EF4-FFF2-40B4-BE49-F238E27FC236}">
                <a16:creationId xmlns:a16="http://schemas.microsoft.com/office/drawing/2014/main" id="{C15D6321-2A5E-4129-8CAB-E7A07BC1D598}"/>
              </a:ext>
            </a:extLst>
          </p:cNvPr>
          <p:cNvSpPr txBox="1">
            <a:spLocks noChangeArrowheads="1"/>
          </p:cNvSpPr>
          <p:nvPr/>
        </p:nvSpPr>
        <p:spPr bwMode="auto">
          <a:xfrm>
            <a:off x="609600" y="4245114"/>
            <a:ext cx="10856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latin typeface="Arial" panose="020B0604020202020204" pitchFamily="34" charset="0"/>
              </a:rPr>
              <a:t>God cautions about being a stumbling block</a:t>
            </a:r>
          </a:p>
        </p:txBody>
      </p:sp>
      <p:sp>
        <p:nvSpPr>
          <p:cNvPr id="72709" name="Text Box 5">
            <a:extLst>
              <a:ext uri="{FF2B5EF4-FFF2-40B4-BE49-F238E27FC236}">
                <a16:creationId xmlns:a16="http://schemas.microsoft.com/office/drawing/2014/main" id="{BF91A5C9-7DE1-4566-94CB-C6A24150DC1E}"/>
              </a:ext>
            </a:extLst>
          </p:cNvPr>
          <p:cNvSpPr txBox="1">
            <a:spLocks noChangeArrowheads="1"/>
          </p:cNvSpPr>
          <p:nvPr/>
        </p:nvSpPr>
        <p:spPr bwMode="auto">
          <a:xfrm>
            <a:off x="1066800" y="5029200"/>
            <a:ext cx="1051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latin typeface="Arial" panose="020B0604020202020204" pitchFamily="34" charset="0"/>
              </a:rPr>
              <a:t>Rom 14:13 </a:t>
            </a:r>
            <a:r>
              <a:rPr lang="en-US" altLang="en-US" sz="4000" dirty="0">
                <a:latin typeface="Arial" panose="020B0604020202020204" pitchFamily="34" charset="0"/>
              </a:rPr>
              <a:t>– resolve this</a:t>
            </a:r>
          </a:p>
          <a:p>
            <a:pPr eaLnBrk="1" hangingPunct="1">
              <a:buFontTx/>
              <a:buChar char="•"/>
            </a:pPr>
            <a:r>
              <a:rPr lang="en-US" altLang="en-US" sz="4000" b="1" dirty="0">
                <a:latin typeface="Arial" panose="020B0604020202020204" pitchFamily="34" charset="0"/>
              </a:rPr>
              <a:t>Luke 17:2 </a:t>
            </a:r>
            <a:r>
              <a:rPr lang="en-US" altLang="en-US" sz="4000" dirty="0">
                <a:latin typeface="Arial" panose="020B0604020202020204" pitchFamily="34" charset="0"/>
              </a:rPr>
              <a:t>– better if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dissolve">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dissolve">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dissolve">
                                      <p:cBhvr>
                                        <p:cTn id="17" dur="500"/>
                                        <p:tgtEl>
                                          <p:spTgt spid="727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2708"/>
                                        </p:tgtEl>
                                        <p:attrNameLst>
                                          <p:attrName>style.visibility</p:attrName>
                                        </p:attrNameLst>
                                      </p:cBhvr>
                                      <p:to>
                                        <p:strVal val="visible"/>
                                      </p:to>
                                    </p:set>
                                    <p:animEffect transition="in" filter="blinds(vertical)">
                                      <p:cBhvr>
                                        <p:cTn id="22" dur="500"/>
                                        <p:tgtEl>
                                          <p:spTgt spid="727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709">
                                            <p:txEl>
                                              <p:pRg st="0" end="0"/>
                                            </p:txEl>
                                          </p:spTgt>
                                        </p:tgtEl>
                                        <p:attrNameLst>
                                          <p:attrName>style.visibility</p:attrName>
                                        </p:attrNameLst>
                                      </p:cBhvr>
                                      <p:to>
                                        <p:strVal val="visible"/>
                                      </p:to>
                                    </p:set>
                                    <p:animEffect transition="in" filter="dissolve">
                                      <p:cBhvr>
                                        <p:cTn id="27" dur="500"/>
                                        <p:tgtEl>
                                          <p:spTgt spid="7270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2709">
                                            <p:txEl>
                                              <p:pRg st="1" end="1"/>
                                            </p:txEl>
                                          </p:spTgt>
                                        </p:tgtEl>
                                        <p:attrNameLst>
                                          <p:attrName>style.visibility</p:attrName>
                                        </p:attrNameLst>
                                      </p:cBhvr>
                                      <p:to>
                                        <p:strVal val="visible"/>
                                      </p:to>
                                    </p:set>
                                    <p:animEffect transition="in" filter="dissolve">
                                      <p:cBhvr>
                                        <p:cTn id="32" dur="500"/>
                                        <p:tgtEl>
                                          <p:spTgt spid="727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P spid="72708" grpId="0"/>
      <p:bldP spid="7270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3E2A39F3-1339-40B1-AD88-F646A25D9628}"/>
              </a:ext>
            </a:extLst>
          </p:cNvPr>
          <p:cNvSpPr txBox="1">
            <a:spLocks noChangeArrowheads="1"/>
          </p:cNvSpPr>
          <p:nvPr/>
        </p:nvSpPr>
        <p:spPr bwMode="auto">
          <a:xfrm>
            <a:off x="609600" y="685800"/>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81923" name="Text Box 3">
            <a:extLst>
              <a:ext uri="{FF2B5EF4-FFF2-40B4-BE49-F238E27FC236}">
                <a16:creationId xmlns:a16="http://schemas.microsoft.com/office/drawing/2014/main" id="{89CE162E-2ECF-4498-8C60-70866D62235D}"/>
              </a:ext>
            </a:extLst>
          </p:cNvPr>
          <p:cNvSpPr txBox="1">
            <a:spLocks noChangeArrowheads="1"/>
          </p:cNvSpPr>
          <p:nvPr/>
        </p:nvSpPr>
        <p:spPr bwMode="auto">
          <a:xfrm>
            <a:off x="609600" y="3733800"/>
            <a:ext cx="1097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800" dirty="0"/>
              <a:t>Take an Inventory of Self and See Where You Can Make Improvements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 calcmode="lin" valueType="num">
                                      <p:cBhvr additive="base">
                                        <p:cTn id="7" dur="500" fill="hold"/>
                                        <p:tgtEl>
                                          <p:spTgt spid="81923"/>
                                        </p:tgtEl>
                                        <p:attrNameLst>
                                          <p:attrName>ppt_x</p:attrName>
                                        </p:attrNameLst>
                                      </p:cBhvr>
                                      <p:tavLst>
                                        <p:tav tm="0">
                                          <p:val>
                                            <p:strVal val="#ppt_x"/>
                                          </p:val>
                                        </p:tav>
                                        <p:tav tm="100000">
                                          <p:val>
                                            <p:strVal val="#ppt_x"/>
                                          </p:val>
                                        </p:tav>
                                      </p:tavLst>
                                    </p:anim>
                                    <p:anim calcmode="lin" valueType="num">
                                      <p:cBhvr additive="base">
                                        <p:cTn id="8" dur="500" fill="hold"/>
                                        <p:tgtEl>
                                          <p:spTgt spid="819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a:extLst>
              <a:ext uri="{FF2B5EF4-FFF2-40B4-BE49-F238E27FC236}">
                <a16:creationId xmlns:a16="http://schemas.microsoft.com/office/drawing/2014/main" id="{DE831CD9-39E4-4198-A747-B7C155E0081D}"/>
              </a:ext>
            </a:extLst>
          </p:cNvPr>
          <p:cNvSpPr txBox="1">
            <a:spLocks noChangeArrowheads="1"/>
          </p:cNvSpPr>
          <p:nvPr/>
        </p:nvSpPr>
        <p:spPr bwMode="auto">
          <a:xfrm>
            <a:off x="609600" y="1143000"/>
            <a:ext cx="10972799" cy="44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b="1" dirty="0">
                <a:cs typeface="Times New Roman" panose="02020603050405020304" pitchFamily="18" charset="0"/>
              </a:rPr>
              <a:t>2 Cor. 13:5 </a:t>
            </a:r>
            <a:r>
              <a:rPr lang="en-US" altLang="en-US" sz="4000" dirty="0">
                <a:cs typeface="Times New Roman" panose="02020603050405020304" pitchFamily="18" charset="0"/>
              </a:rPr>
              <a:t>– examine self</a:t>
            </a:r>
          </a:p>
          <a:p>
            <a:pPr eaLnBrk="1" hangingPunct="1">
              <a:lnSpc>
                <a:spcPct val="120000"/>
              </a:lnSpc>
              <a:buFont typeface="Wingdings" panose="05000000000000000000" pitchFamily="2" charset="2"/>
              <a:buChar char="§"/>
            </a:pPr>
            <a:r>
              <a:rPr lang="en-US" altLang="en-US" sz="4000" b="1" dirty="0">
                <a:cs typeface="Times New Roman" panose="02020603050405020304" pitchFamily="18" charset="0"/>
              </a:rPr>
              <a:t>Heb. 2:1-3 </a:t>
            </a:r>
            <a:r>
              <a:rPr lang="en-US" altLang="en-US" sz="4000" dirty="0">
                <a:cs typeface="Times New Roman" panose="02020603050405020304" pitchFamily="18" charset="0"/>
              </a:rPr>
              <a:t>– lest we drift, neglect</a:t>
            </a: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Often look-into mirror of God’s word (</a:t>
            </a:r>
            <a:r>
              <a:rPr lang="en-US" altLang="en-US" sz="4000" b="1" dirty="0">
                <a:cs typeface="Times New Roman" panose="02020603050405020304" pitchFamily="18" charset="0"/>
              </a:rPr>
              <a:t>James 1:23-25</a:t>
            </a:r>
            <a:r>
              <a:rPr lang="en-US" altLang="en-US" sz="4000" dirty="0">
                <a:cs typeface="Times New Roman" panose="02020603050405020304" pitchFamily="18" charset="0"/>
              </a:rPr>
              <a:t>)</a:t>
            </a: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Keeping honest tract of our relationship with God will help us to do better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9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3ECBCC9-434C-422E-9017-A3DCD4AF5CDA}"/>
              </a:ext>
            </a:extLst>
          </p:cNvPr>
          <p:cNvGraphicFramePr>
            <a:graphicFrameLocks noGrp="1"/>
          </p:cNvGraphicFramePr>
          <p:nvPr>
            <p:extLst>
              <p:ext uri="{D42A27DB-BD31-4B8C-83A1-F6EECF244321}">
                <p14:modId xmlns:p14="http://schemas.microsoft.com/office/powerpoint/2010/main" val="2040603736"/>
              </p:ext>
            </p:extLst>
          </p:nvPr>
        </p:nvGraphicFramePr>
        <p:xfrm>
          <a:off x="0" y="5273715"/>
          <a:ext cx="12191999" cy="1584285"/>
        </p:xfrm>
        <a:graphic>
          <a:graphicData uri="http://schemas.openxmlformats.org/drawingml/2006/table">
            <a:tbl>
              <a:tblPr firstRow="1" bandRow="1">
                <a:tableStyleId>{F5AB1C69-6EDB-4FF4-983F-18BD219EF322}</a:tableStyleId>
              </a:tblPr>
              <a:tblGrid>
                <a:gridCol w="2974109">
                  <a:extLst>
                    <a:ext uri="{9D8B030D-6E8A-4147-A177-3AD203B41FA5}">
                      <a16:colId xmlns:a16="http://schemas.microsoft.com/office/drawing/2014/main" val="3627815574"/>
                    </a:ext>
                  </a:extLst>
                </a:gridCol>
                <a:gridCol w="1394691">
                  <a:extLst>
                    <a:ext uri="{9D8B030D-6E8A-4147-A177-3AD203B41FA5}">
                      <a16:colId xmlns:a16="http://schemas.microsoft.com/office/drawing/2014/main" val="822565402"/>
                    </a:ext>
                  </a:extLst>
                </a:gridCol>
                <a:gridCol w="7823199">
                  <a:extLst>
                    <a:ext uri="{9D8B030D-6E8A-4147-A177-3AD203B41FA5}">
                      <a16:colId xmlns:a16="http://schemas.microsoft.com/office/drawing/2014/main" val="2945963351"/>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174</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Prepare to Meet Thy God</a:t>
                      </a:r>
                    </a:p>
                  </a:txBody>
                  <a:tcPr>
                    <a:cell3D prstMaterial="dkEdge">
                      <a:bevel/>
                      <a:lightRig rig="flood" dir="t"/>
                    </a:cell3D>
                  </a:tcPr>
                </a:tc>
                <a:extLst>
                  <a:ext uri="{0D108BD9-81ED-4DB2-BD59-A6C34878D82A}">
                    <a16:rowId xmlns:a16="http://schemas.microsoft.com/office/drawing/2014/main" val="46541164"/>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553</a:t>
                      </a:r>
                    </a:p>
                  </a:txBody>
                  <a:tcPr>
                    <a:cell3D prstMaterial="dkEdge">
                      <a:bevel/>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Loves Me</a:t>
                      </a:r>
                    </a:p>
                  </a:txBody>
                  <a:tcPr>
                    <a:cell3D prstMaterial="dkEdge">
                      <a:bevel/>
                      <a:lightRig rig="flood" dir="t"/>
                    </a:cell3D>
                  </a:tcPr>
                </a:tc>
                <a:extLst>
                  <a:ext uri="{0D108BD9-81ED-4DB2-BD59-A6C34878D82A}">
                    <a16:rowId xmlns:a16="http://schemas.microsoft.com/office/drawing/2014/main" val="4024393079"/>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a:lightRig rig="flood" dir="t"/>
                    </a:cell3D>
                  </a:tcPr>
                </a:tc>
                <a:extLst>
                  <a:ext uri="{0D108BD9-81ED-4DB2-BD59-A6C34878D82A}">
                    <a16:rowId xmlns:a16="http://schemas.microsoft.com/office/drawing/2014/main" val="3834941680"/>
                  </a:ext>
                </a:extLst>
              </a:tr>
            </a:tbl>
          </a:graphicData>
        </a:graphic>
      </p:graphicFrame>
      <p:sp>
        <p:nvSpPr>
          <p:cNvPr id="3" name="Rectangle 2">
            <a:extLst>
              <a:ext uri="{FF2B5EF4-FFF2-40B4-BE49-F238E27FC236}">
                <a16:creationId xmlns:a16="http://schemas.microsoft.com/office/drawing/2014/main" id="{6F294555-4ADA-48A6-A52B-5FE70CBDF518}"/>
              </a:ext>
            </a:extLst>
          </p:cNvPr>
          <p:cNvSpPr/>
          <p:nvPr/>
        </p:nvSpPr>
        <p:spPr>
          <a:xfrm>
            <a:off x="1676400" y="874455"/>
            <a:ext cx="8839200" cy="2554545"/>
          </a:xfrm>
          <a:prstGeom prst="rect">
            <a:avLst/>
          </a:prstGeom>
        </p:spPr>
        <p:txBody>
          <a:bodyPr wrap="square">
            <a:spAutoFit/>
          </a:bodyPr>
          <a:lstStyle/>
          <a:p>
            <a:pPr marL="5715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Hearing and faith,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10:17; Mark 16:16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Repentance, </a:t>
            </a:r>
            <a:r>
              <a:rPr lang="en-US" sz="3200" b="1" dirty="0">
                <a:latin typeface="Times New Roman" panose="02020603050405020304" pitchFamily="18" charset="0"/>
                <a:ea typeface="Calibri" panose="020F0502020204030204" pitchFamily="34" charset="0"/>
                <a:cs typeface="Times New Roman" panose="02020603050405020304" pitchFamily="18" charset="0"/>
              </a:rPr>
              <a:t>Acts 2:38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Professing Christ,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10:9-10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Immersion in water, </a:t>
            </a:r>
            <a:r>
              <a:rPr lang="en-US" sz="3200" b="1" dirty="0">
                <a:latin typeface="Times New Roman" panose="02020603050405020304" pitchFamily="18" charset="0"/>
                <a:ea typeface="Calibri" panose="020F0502020204030204" pitchFamily="34" charset="0"/>
                <a:cs typeface="Times New Roman" panose="02020603050405020304" pitchFamily="18" charset="0"/>
              </a:rPr>
              <a:t>Rom. 6:3-5; Acts 22:16 </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571500" marR="0" indent="-171450">
              <a:spcBef>
                <a:spcPts val="0"/>
              </a:spcBef>
              <a:spcAft>
                <a:spcPts val="0"/>
              </a:spcAft>
            </a:pPr>
            <a:r>
              <a:rPr lang="en-US" sz="3200" dirty="0">
                <a:latin typeface="Times New Roman" panose="02020603050405020304" pitchFamily="18" charset="0"/>
                <a:ea typeface="Calibri" panose="020F0502020204030204" pitchFamily="34" charset="0"/>
                <a:cs typeface="Times New Roman" panose="02020603050405020304" pitchFamily="18" charset="0"/>
              </a:rPr>
              <a:t>Faithfulness, </a:t>
            </a:r>
            <a:r>
              <a:rPr lang="en-US" sz="3200" b="1" dirty="0">
                <a:latin typeface="Times New Roman" panose="02020603050405020304" pitchFamily="18" charset="0"/>
                <a:ea typeface="Calibri" panose="020F0502020204030204" pitchFamily="34" charset="0"/>
                <a:cs typeface="Times New Roman" panose="02020603050405020304" pitchFamily="18" charset="0"/>
              </a:rPr>
              <a:t>Rev. 2:10</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887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96A29739-BF71-44F5-909D-F489A7E3266A}"/>
              </a:ext>
            </a:extLst>
          </p:cNvPr>
          <p:cNvSpPr txBox="1">
            <a:spLocks noChangeArrowheads="1"/>
          </p:cNvSpPr>
          <p:nvPr/>
        </p:nvSpPr>
        <p:spPr bwMode="auto">
          <a:xfrm>
            <a:off x="609600" y="769203"/>
            <a:ext cx="10972800" cy="830997"/>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Things Which Will Help Us to Live Better</a:t>
            </a:r>
          </a:p>
        </p:txBody>
      </p:sp>
      <p:sp>
        <p:nvSpPr>
          <p:cNvPr id="40964" name="Text Box 4">
            <a:extLst>
              <a:ext uri="{FF2B5EF4-FFF2-40B4-BE49-F238E27FC236}">
                <a16:creationId xmlns:a16="http://schemas.microsoft.com/office/drawing/2014/main" id="{FAFAF068-55CD-4018-95DC-1E6E65375EAA}"/>
              </a:ext>
            </a:extLst>
          </p:cNvPr>
          <p:cNvSpPr txBox="1">
            <a:spLocks noChangeArrowheads="1"/>
          </p:cNvSpPr>
          <p:nvPr/>
        </p:nvSpPr>
        <p:spPr bwMode="auto">
          <a:xfrm>
            <a:off x="3962400" y="5464314"/>
            <a:ext cx="4419800" cy="707886"/>
          </a:xfrm>
          <a:prstGeom prst="rect">
            <a:avLst/>
          </a:prstGeom>
          <a:noFill/>
          <a:ln w="9525">
            <a:solidFill>
              <a:schemeClr val="tx1"/>
            </a:solidFill>
            <a:miter lim="800000"/>
            <a:headEnd/>
            <a:tailEnd/>
          </a:ln>
          <a:effectLst/>
          <a:extLst/>
        </p:spPr>
        <p:txBody>
          <a:bodyPr wrap="none">
            <a:spAutoFit/>
          </a:bodyPr>
          <a:lstStyle/>
          <a:p>
            <a:r>
              <a:rPr lang="en-US" altLang="en-US" sz="4000" b="1" dirty="0">
                <a:latin typeface="Times New Roman" panose="02020603050405020304" pitchFamily="18" charset="0"/>
                <a:cs typeface="Times New Roman" panose="02020603050405020304" pitchFamily="18" charset="0"/>
              </a:rPr>
              <a:t>Philippians 3:13-14</a:t>
            </a:r>
          </a:p>
        </p:txBody>
      </p:sp>
      <p:pic>
        <p:nvPicPr>
          <p:cNvPr id="40972" name="Picture 12">
            <a:extLst>
              <a:ext uri="{FF2B5EF4-FFF2-40B4-BE49-F238E27FC236}">
                <a16:creationId xmlns:a16="http://schemas.microsoft.com/office/drawing/2014/main" id="{E3912C07-09B9-44D0-B8D9-705ABA79D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2295526"/>
            <a:ext cx="28956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4" name="Text Box 14">
            <a:extLst>
              <a:ext uri="{FF2B5EF4-FFF2-40B4-BE49-F238E27FC236}">
                <a16:creationId xmlns:a16="http://schemas.microsoft.com/office/drawing/2014/main" id="{5AAC1508-FC65-4FD8-A9DB-74C916D9A883}"/>
              </a:ext>
            </a:extLst>
          </p:cNvPr>
          <p:cNvSpPr txBox="1">
            <a:spLocks noChangeArrowheads="1"/>
          </p:cNvSpPr>
          <p:nvPr/>
        </p:nvSpPr>
        <p:spPr bwMode="auto">
          <a:xfrm>
            <a:off x="5230349" y="2286000"/>
            <a:ext cx="4447051"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4000" dirty="0">
                <a:solidFill>
                  <a:srgbClr val="0000FF"/>
                </a:solidFill>
                <a:latin typeface="Times New Roman" panose="02020603050405020304" pitchFamily="18" charset="0"/>
                <a:cs typeface="Times New Roman" panose="02020603050405020304" pitchFamily="18" charset="0"/>
              </a:rPr>
              <a:t>  Spiritual Perfection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2"/>
                                        </p:tgtEl>
                                        <p:attrNameLst>
                                          <p:attrName>style.visibility</p:attrName>
                                        </p:attrNameLst>
                                      </p:cBhvr>
                                      <p:to>
                                        <p:strVal val="visible"/>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40974">
                                            <p:txEl>
                                              <p:pRg st="0" end="0"/>
                                            </p:txEl>
                                          </p:spTgt>
                                        </p:tgtEl>
                                        <p:attrNameLst>
                                          <p:attrName>style.visibility</p:attrName>
                                        </p:attrNameLst>
                                      </p:cBhvr>
                                      <p:to>
                                        <p:strVal val="visible"/>
                                      </p:to>
                                    </p:set>
                                    <p:animEffect transition="in" filter="barn(outVertical)">
                                      <p:cBhvr>
                                        <p:cTn id="10" dur="500"/>
                                        <p:tgtEl>
                                          <p:spTgt spid="409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64">
                                            <p:txEl>
                                              <p:pRg st="0" end="0"/>
                                            </p:txEl>
                                          </p:spTgt>
                                        </p:tgtEl>
                                        <p:attrNameLst>
                                          <p:attrName>style.visibility</p:attrName>
                                        </p:attrNameLst>
                                      </p:cBhvr>
                                      <p:to>
                                        <p:strVal val="visible"/>
                                      </p:to>
                                    </p:set>
                                    <p:anim calcmode="lin" valueType="num">
                                      <p:cBhvr additive="base">
                                        <p:cTn id="15" dur="5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a:extLst>
              <a:ext uri="{FF2B5EF4-FFF2-40B4-BE49-F238E27FC236}">
                <a16:creationId xmlns:a16="http://schemas.microsoft.com/office/drawing/2014/main" id="{EEBA141C-E583-4881-8306-EC8FFB578D8C}"/>
              </a:ext>
            </a:extLst>
          </p:cNvPr>
          <p:cNvSpPr txBox="1">
            <a:spLocks noChangeArrowheads="1"/>
          </p:cNvSpPr>
          <p:nvPr/>
        </p:nvSpPr>
        <p:spPr bwMode="auto">
          <a:xfrm>
            <a:off x="4403725" y="146051"/>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60419" name="Text Box 3">
            <a:extLst>
              <a:ext uri="{FF2B5EF4-FFF2-40B4-BE49-F238E27FC236}">
                <a16:creationId xmlns:a16="http://schemas.microsoft.com/office/drawing/2014/main" id="{0FAF1B3D-1BAF-4C56-BA4C-7DB91262F05B}"/>
              </a:ext>
            </a:extLst>
          </p:cNvPr>
          <p:cNvSpPr txBox="1">
            <a:spLocks noChangeArrowheads="1"/>
          </p:cNvSpPr>
          <p:nvPr/>
        </p:nvSpPr>
        <p:spPr bwMode="auto">
          <a:xfrm>
            <a:off x="609600" y="1654314"/>
            <a:ext cx="100584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Heaven described as wonderful place</a:t>
            </a:r>
            <a:endParaRPr lang="en-US" altLang="en-US" sz="4000" u="sng" dirty="0">
              <a:cs typeface="Times New Roman" panose="02020603050405020304" pitchFamily="18" charset="0"/>
            </a:endParaRPr>
          </a:p>
        </p:txBody>
      </p:sp>
      <p:sp>
        <p:nvSpPr>
          <p:cNvPr id="60420" name="Text Box 4">
            <a:extLst>
              <a:ext uri="{FF2B5EF4-FFF2-40B4-BE49-F238E27FC236}">
                <a16:creationId xmlns:a16="http://schemas.microsoft.com/office/drawing/2014/main" id="{EB2CC74F-1786-4837-88E4-8BB76D869CD3}"/>
              </a:ext>
            </a:extLst>
          </p:cNvPr>
          <p:cNvSpPr txBox="1">
            <a:spLocks noChangeArrowheads="1"/>
          </p:cNvSpPr>
          <p:nvPr/>
        </p:nvSpPr>
        <p:spPr bwMode="auto">
          <a:xfrm>
            <a:off x="1045725" y="2480608"/>
            <a:ext cx="733918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4000" b="1" dirty="0">
                <a:cs typeface="Times New Roman" panose="02020603050405020304" pitchFamily="18" charset="0"/>
              </a:rPr>
              <a:t>Rev. 14:13 </a:t>
            </a:r>
            <a:r>
              <a:rPr lang="en-US" altLang="en-US" sz="4000" dirty="0">
                <a:cs typeface="Times New Roman" panose="02020603050405020304" pitchFamily="18" charset="0"/>
              </a:rPr>
              <a:t>– rest</a:t>
            </a:r>
          </a:p>
          <a:p>
            <a:pPr eaLnBrk="1" hangingPunct="1">
              <a:buFontTx/>
              <a:buChar char="•"/>
            </a:pPr>
            <a:r>
              <a:rPr lang="en-US" altLang="en-US" sz="4000" b="1" dirty="0">
                <a:cs typeface="Times New Roman" panose="02020603050405020304" pitchFamily="18" charset="0"/>
              </a:rPr>
              <a:t>Rev. 21:4 </a:t>
            </a:r>
            <a:r>
              <a:rPr lang="en-US" altLang="en-US" sz="4000" dirty="0">
                <a:cs typeface="Times New Roman" panose="02020603050405020304" pitchFamily="18" charset="0"/>
              </a:rPr>
              <a:t>– no more tears</a:t>
            </a:r>
          </a:p>
          <a:p>
            <a:pPr eaLnBrk="1" hangingPunct="1">
              <a:buFontTx/>
              <a:buChar char="•"/>
            </a:pPr>
            <a:r>
              <a:rPr lang="en-US" altLang="en-US" sz="4000" b="1" dirty="0">
                <a:cs typeface="Times New Roman" panose="02020603050405020304" pitchFamily="18" charset="0"/>
              </a:rPr>
              <a:t>Rev. 21:27 </a:t>
            </a:r>
            <a:r>
              <a:rPr lang="en-US" altLang="en-US" sz="4000" dirty="0">
                <a:cs typeface="Times New Roman" panose="02020603050405020304" pitchFamily="18" charset="0"/>
              </a:rPr>
              <a:t>– nothing that defiles</a:t>
            </a:r>
          </a:p>
        </p:txBody>
      </p:sp>
      <p:sp>
        <p:nvSpPr>
          <p:cNvPr id="60421" name="Text Box 5">
            <a:extLst>
              <a:ext uri="{FF2B5EF4-FFF2-40B4-BE49-F238E27FC236}">
                <a16:creationId xmlns:a16="http://schemas.microsoft.com/office/drawing/2014/main" id="{CCE8ECEE-F920-4FD2-8A01-B26631F53C95}"/>
              </a:ext>
            </a:extLst>
          </p:cNvPr>
          <p:cNvSpPr txBox="1">
            <a:spLocks noChangeArrowheads="1"/>
          </p:cNvSpPr>
          <p:nvPr/>
        </p:nvSpPr>
        <p:spPr bwMode="auto">
          <a:xfrm>
            <a:off x="599660" y="4495801"/>
            <a:ext cx="111351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Everything perfect, blissful</a:t>
            </a:r>
          </a:p>
          <a:p>
            <a:pPr eaLnBrk="1" hangingPunct="1">
              <a:buFont typeface="Wingdings" panose="05000000000000000000" pitchFamily="2" charset="2"/>
              <a:buChar char="§"/>
            </a:pPr>
            <a:r>
              <a:rPr lang="en-US" altLang="en-US" sz="4000" dirty="0">
                <a:cs typeface="Times New Roman" panose="02020603050405020304" pitchFamily="18" charset="0"/>
              </a:rPr>
              <a:t>Those who inherit will be perfected (</a:t>
            </a:r>
            <a:r>
              <a:rPr lang="en-US" altLang="en-US" sz="4000" b="1" dirty="0">
                <a:cs typeface="Times New Roman" panose="02020603050405020304" pitchFamily="18" charset="0"/>
              </a:rPr>
              <a:t>1 John 3:2-3</a:t>
            </a:r>
            <a:r>
              <a:rPr lang="en-US" altLang="en-US" sz="4000" dirty="0">
                <a:cs typeface="Times New Roman" panose="02020603050405020304" pitchFamily="18" charset="0"/>
              </a:rPr>
              <a:t>)</a:t>
            </a:r>
          </a:p>
        </p:txBody>
      </p:sp>
      <p:pic>
        <p:nvPicPr>
          <p:cNvPr id="60422" name="Picture 6">
            <a:extLst>
              <a:ext uri="{FF2B5EF4-FFF2-40B4-BE49-F238E27FC236}">
                <a16:creationId xmlns:a16="http://schemas.microsoft.com/office/drawing/2014/main" id="{3D7FE05A-67C2-4CB1-9D7B-EF3767F33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726" y="2333625"/>
            <a:ext cx="2614613"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lef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20">
                                            <p:txEl>
                                              <p:pRg st="0" end="0"/>
                                            </p:txEl>
                                          </p:spTgt>
                                        </p:tgtEl>
                                        <p:attrNameLst>
                                          <p:attrName>style.visibility</p:attrName>
                                        </p:attrNameLst>
                                      </p:cBhvr>
                                      <p:to>
                                        <p:strVal val="visible"/>
                                      </p:to>
                                    </p:set>
                                    <p:animEffect transition="in" filter="dissolve">
                                      <p:cBhvr>
                                        <p:cTn id="12" dur="500"/>
                                        <p:tgtEl>
                                          <p:spTgt spid="6042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420">
                                            <p:txEl>
                                              <p:pRg st="1" end="1"/>
                                            </p:txEl>
                                          </p:spTgt>
                                        </p:tgtEl>
                                        <p:attrNameLst>
                                          <p:attrName>style.visibility</p:attrName>
                                        </p:attrNameLst>
                                      </p:cBhvr>
                                      <p:to>
                                        <p:strVal val="visible"/>
                                      </p:to>
                                    </p:set>
                                    <p:animEffect transition="in" filter="dissolve">
                                      <p:cBhvr>
                                        <p:cTn id="17" dur="500"/>
                                        <p:tgtEl>
                                          <p:spTgt spid="6042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420">
                                            <p:txEl>
                                              <p:pRg st="2" end="2"/>
                                            </p:txEl>
                                          </p:spTgt>
                                        </p:tgtEl>
                                        <p:attrNameLst>
                                          <p:attrName>style.visibility</p:attrName>
                                        </p:attrNameLst>
                                      </p:cBhvr>
                                      <p:to>
                                        <p:strVal val="visible"/>
                                      </p:to>
                                    </p:set>
                                    <p:animEffect transition="in" filter="dissolve">
                                      <p:cBhvr>
                                        <p:cTn id="22" dur="500"/>
                                        <p:tgtEl>
                                          <p:spTgt spid="6042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421">
                                            <p:txEl>
                                              <p:pRg st="0" end="0"/>
                                            </p:txEl>
                                          </p:spTgt>
                                        </p:tgtEl>
                                        <p:attrNameLst>
                                          <p:attrName>style.visibility</p:attrName>
                                        </p:attrNameLst>
                                      </p:cBhvr>
                                      <p:to>
                                        <p:strVal val="visible"/>
                                      </p:to>
                                    </p:set>
                                    <p:animEffect transition="in" filter="wipe(left)">
                                      <p:cBhvr>
                                        <p:cTn id="27" dur="500"/>
                                        <p:tgtEl>
                                          <p:spTgt spid="60421">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0421">
                                            <p:txEl>
                                              <p:pRg st="1" end="1"/>
                                            </p:txEl>
                                          </p:spTgt>
                                        </p:tgtEl>
                                        <p:attrNameLst>
                                          <p:attrName>style.visibility</p:attrName>
                                        </p:attrNameLst>
                                      </p:cBhvr>
                                      <p:to>
                                        <p:strVal val="visible"/>
                                      </p:to>
                                    </p:set>
                                    <p:animEffect transition="in" filter="wipe(left)">
                                      <p:cBhvr>
                                        <p:cTn id="32" dur="500"/>
                                        <p:tgtEl>
                                          <p:spTgt spid="604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P spid="60420" grpId="0" build="p" autoUpdateAnimBg="0"/>
      <p:bldP spid="6042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6B658701-FE00-4FD4-9C68-4A755901830F}"/>
              </a:ext>
            </a:extLst>
          </p:cNvPr>
          <p:cNvSpPr txBox="1">
            <a:spLocks noChangeArrowheads="1"/>
          </p:cNvSpPr>
          <p:nvPr/>
        </p:nvSpPr>
        <p:spPr bwMode="auto">
          <a:xfrm>
            <a:off x="4495800" y="685800"/>
            <a:ext cx="3228769"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Lst>
        </p:spPr>
        <p:txBody>
          <a:bodyPr wrap="none">
            <a:spAutoFit/>
          </a:bodyPr>
          <a:lstStyle/>
          <a:p>
            <a:r>
              <a:rPr lang="en-US" altLang="en-US" sz="4800" dirty="0">
                <a:solidFill>
                  <a:srgbClr val="CC3300"/>
                </a:solidFill>
                <a:latin typeface="Times New Roman" panose="02020603050405020304" pitchFamily="18" charset="0"/>
                <a:cs typeface="Times New Roman" panose="02020603050405020304" pitchFamily="18" charset="0"/>
              </a:rPr>
              <a:t>Introduction</a:t>
            </a:r>
          </a:p>
        </p:txBody>
      </p:sp>
      <p:sp>
        <p:nvSpPr>
          <p:cNvPr id="61443" name="Text Box 3">
            <a:extLst>
              <a:ext uri="{FF2B5EF4-FFF2-40B4-BE49-F238E27FC236}">
                <a16:creationId xmlns:a16="http://schemas.microsoft.com/office/drawing/2014/main" id="{9DF2D2C2-3ABC-44F6-8141-9429AB2083B8}"/>
              </a:ext>
            </a:extLst>
          </p:cNvPr>
          <p:cNvSpPr txBox="1">
            <a:spLocks noChangeArrowheads="1"/>
          </p:cNvSpPr>
          <p:nvPr/>
        </p:nvSpPr>
        <p:spPr bwMode="auto">
          <a:xfrm>
            <a:off x="838200" y="1480525"/>
            <a:ext cx="10896600" cy="372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Those who desire to attain must strive each day to do better than the day before (</a:t>
            </a:r>
            <a:r>
              <a:rPr lang="en-US" altLang="en-US" sz="4000" b="1" dirty="0">
                <a:cs typeface="Times New Roman" panose="02020603050405020304" pitchFamily="18" charset="0"/>
              </a:rPr>
              <a:t>Phil. 3:13-14</a:t>
            </a:r>
            <a:r>
              <a:rPr lang="en-US" altLang="en-US" sz="4000" dirty="0">
                <a:cs typeface="Times New Roman" panose="02020603050405020304" pitchFamily="18" charset="0"/>
              </a:rPr>
              <a:t>)</a:t>
            </a:r>
          </a:p>
          <a:p>
            <a:pPr eaLnBrk="1" hangingPunct="1">
              <a:lnSpc>
                <a:spcPct val="120000"/>
              </a:lnSpc>
              <a:buFont typeface="Wingdings" panose="05000000000000000000" pitchFamily="2" charset="2"/>
              <a:buChar char="§"/>
            </a:pPr>
            <a:r>
              <a:rPr lang="en-US" altLang="en-US" sz="4000" dirty="0">
                <a:cs typeface="Times New Roman" panose="02020603050405020304" pitchFamily="18" charset="0"/>
              </a:rPr>
              <a:t>This lesson: Notice some things which should                 help us to live each day better than </a:t>
            </a:r>
          </a:p>
          <a:p>
            <a:pPr marL="463550" indent="0" eaLnBrk="1" hangingPunct="1">
              <a:lnSpc>
                <a:spcPct val="120000"/>
              </a:lnSpc>
            </a:pPr>
            <a:r>
              <a:rPr lang="en-US" altLang="en-US" sz="4000" dirty="0">
                <a:cs typeface="Times New Roman" panose="02020603050405020304" pitchFamily="18" charset="0"/>
              </a:rPr>
              <a:t>the last one</a:t>
            </a:r>
          </a:p>
        </p:txBody>
      </p:sp>
      <p:pic>
        <p:nvPicPr>
          <p:cNvPr id="61444" name="Picture 4">
            <a:extLst>
              <a:ext uri="{FF2B5EF4-FFF2-40B4-BE49-F238E27FC236}">
                <a16:creationId xmlns:a16="http://schemas.microsoft.com/office/drawing/2014/main" id="{006197F6-2CDE-473D-891D-130EA8D86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657600"/>
            <a:ext cx="28194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1443">
                                            <p:txEl>
                                              <p:pRg st="2" end="2"/>
                                            </p:txEl>
                                          </p:spTgt>
                                        </p:tgtEl>
                                        <p:attrNameLst>
                                          <p:attrName>style.visibility</p:attrName>
                                        </p:attrNameLst>
                                      </p:cBhvr>
                                      <p:to>
                                        <p:strVal val="visible"/>
                                      </p:to>
                                    </p:set>
                                    <p:animEffect transition="in" filter="wipe(left)">
                                      <p:cBhvr>
                                        <p:cTn id="16" dur="500"/>
                                        <p:tgtEl>
                                          <p:spTgt spid="614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a:extLst>
              <a:ext uri="{FF2B5EF4-FFF2-40B4-BE49-F238E27FC236}">
                <a16:creationId xmlns:a16="http://schemas.microsoft.com/office/drawing/2014/main" id="{3A46B95C-9A85-49C0-98F5-E0B468996C51}"/>
              </a:ext>
            </a:extLst>
          </p:cNvPr>
          <p:cNvSpPr txBox="1">
            <a:spLocks noChangeArrowheads="1"/>
          </p:cNvSpPr>
          <p:nvPr/>
        </p:nvSpPr>
        <p:spPr bwMode="auto">
          <a:xfrm>
            <a:off x="609600" y="914400"/>
            <a:ext cx="1097280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800" dirty="0">
                <a:solidFill>
                  <a:srgbClr val="0000FF"/>
                </a:solidFill>
                <a:latin typeface="Times New Roman" panose="02020603050405020304" pitchFamily="18" charset="0"/>
                <a:cs typeface="Times New Roman" panose="02020603050405020304" pitchFamily="18" charset="0"/>
              </a:rPr>
              <a:t>Things Which Will Help Us to Live Better</a:t>
            </a:r>
          </a:p>
        </p:txBody>
      </p:sp>
      <p:sp>
        <p:nvSpPr>
          <p:cNvPr id="62467" name="Text Box 3">
            <a:extLst>
              <a:ext uri="{FF2B5EF4-FFF2-40B4-BE49-F238E27FC236}">
                <a16:creationId xmlns:a16="http://schemas.microsoft.com/office/drawing/2014/main" id="{BFABD69D-2331-429C-BBA3-4C3FF02D0C72}"/>
              </a:ext>
            </a:extLst>
          </p:cNvPr>
          <p:cNvSpPr txBox="1">
            <a:spLocks noChangeArrowheads="1"/>
          </p:cNvSpPr>
          <p:nvPr/>
        </p:nvSpPr>
        <p:spPr bwMode="auto">
          <a:xfrm>
            <a:off x="609600" y="3810000"/>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A Realization of the Value of the Soul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additive="base">
                                        <p:cTn id="7" dur="500" fill="hold"/>
                                        <p:tgtEl>
                                          <p:spTgt spid="62467"/>
                                        </p:tgtEl>
                                        <p:attrNameLst>
                                          <p:attrName>ppt_x</p:attrName>
                                        </p:attrNameLst>
                                      </p:cBhvr>
                                      <p:tavLst>
                                        <p:tav tm="0">
                                          <p:val>
                                            <p:strVal val="#ppt_x"/>
                                          </p:val>
                                        </p:tav>
                                        <p:tav tm="100000">
                                          <p:val>
                                            <p:strVal val="#ppt_x"/>
                                          </p:val>
                                        </p:tav>
                                      </p:tavLst>
                                    </p:anim>
                                    <p:anim calcmode="lin" valueType="num">
                                      <p:cBhvr additive="base">
                                        <p:cTn id="8" dur="500" fill="hold"/>
                                        <p:tgtEl>
                                          <p:spTgt spid="624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779B1E4E-8E95-42EA-A715-E7F0B27D49FA}"/>
              </a:ext>
            </a:extLst>
          </p:cNvPr>
          <p:cNvSpPr txBox="1">
            <a:spLocks noChangeArrowheads="1"/>
          </p:cNvSpPr>
          <p:nvPr/>
        </p:nvSpPr>
        <p:spPr bwMode="auto">
          <a:xfrm>
            <a:off x="626165" y="1600200"/>
            <a:ext cx="11049000" cy="1394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
            </a:pPr>
            <a:r>
              <a:rPr lang="en-US" altLang="en-US" sz="4000" dirty="0">
                <a:cs typeface="Times New Roman" panose="02020603050405020304" pitchFamily="18" charset="0"/>
              </a:rPr>
              <a:t>Nothing more important than state of the soul</a:t>
            </a:r>
          </a:p>
          <a:p>
            <a:pPr lvl="1" eaLnBrk="1" hangingPunct="1">
              <a:lnSpc>
                <a:spcPct val="110000"/>
              </a:lnSpc>
              <a:buFontTx/>
              <a:buChar char="•"/>
            </a:pPr>
            <a:r>
              <a:rPr lang="en-US" altLang="en-US" sz="4000" b="1" dirty="0">
                <a:cs typeface="Times New Roman" panose="02020603050405020304" pitchFamily="18" charset="0"/>
              </a:rPr>
              <a:t>Matt. 16:24-26</a:t>
            </a:r>
          </a:p>
        </p:txBody>
      </p:sp>
      <p:sp>
        <p:nvSpPr>
          <p:cNvPr id="63492" name="Text Box 4">
            <a:extLst>
              <a:ext uri="{FF2B5EF4-FFF2-40B4-BE49-F238E27FC236}">
                <a16:creationId xmlns:a16="http://schemas.microsoft.com/office/drawing/2014/main" id="{DA159307-55A2-44AE-8DEB-869B2A8DA623}"/>
              </a:ext>
            </a:extLst>
          </p:cNvPr>
          <p:cNvSpPr txBox="1">
            <a:spLocks noChangeArrowheads="1"/>
          </p:cNvSpPr>
          <p:nvPr/>
        </p:nvSpPr>
        <p:spPr bwMode="auto">
          <a:xfrm>
            <a:off x="1524000" y="3048000"/>
            <a:ext cx="10134600" cy="2074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10000"/>
              </a:lnSpc>
              <a:buFont typeface="Wingdings" panose="05000000000000000000" pitchFamily="2" charset="2"/>
              <a:buChar char="ü"/>
            </a:pPr>
            <a:r>
              <a:rPr lang="en-US" altLang="en-US" sz="4000" dirty="0">
                <a:cs typeface="Times New Roman" panose="02020603050405020304" pitchFamily="18" charset="0"/>
              </a:rPr>
              <a:t>Disciple Committed, put Him first</a:t>
            </a:r>
          </a:p>
          <a:p>
            <a:pPr eaLnBrk="1" hangingPunct="1">
              <a:lnSpc>
                <a:spcPct val="110000"/>
              </a:lnSpc>
              <a:buFont typeface="Wingdings" panose="05000000000000000000" pitchFamily="2" charset="2"/>
              <a:buChar char="ü"/>
            </a:pPr>
            <a:r>
              <a:rPr lang="en-US" altLang="en-US" sz="4000" dirty="0">
                <a:cs typeface="Times New Roman" panose="02020603050405020304" pitchFamily="18" charset="0"/>
              </a:rPr>
              <a:t>No profit or gain in world can compare to soul escaping hell and inheriting heaven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outVertical)">
                                      <p:cBhvr>
                                        <p:cTn id="7" dur="500"/>
                                        <p:tgtEl>
                                          <p:spTgt spid="634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barn(outVertical)">
                                      <p:cBhvr>
                                        <p:cTn id="12" dur="500"/>
                                        <p:tgtEl>
                                          <p:spTgt spid="6349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2">
                                            <p:txEl>
                                              <p:pRg st="0" end="0"/>
                                            </p:txEl>
                                          </p:spTgt>
                                        </p:tgtEl>
                                        <p:attrNameLst>
                                          <p:attrName>style.visibility</p:attrName>
                                        </p:attrNameLst>
                                      </p:cBhvr>
                                      <p:to>
                                        <p:strVal val="visible"/>
                                      </p:to>
                                    </p:set>
                                    <p:animEffect transition="in" filter="dissolve">
                                      <p:cBhvr>
                                        <p:cTn id="17" dur="500"/>
                                        <p:tgtEl>
                                          <p:spTgt spid="6349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492">
                                            <p:txEl>
                                              <p:pRg st="1" end="1"/>
                                            </p:txEl>
                                          </p:spTgt>
                                        </p:tgtEl>
                                        <p:attrNameLst>
                                          <p:attrName>style.visibility</p:attrName>
                                        </p:attrNameLst>
                                      </p:cBhvr>
                                      <p:to>
                                        <p:strVal val="visible"/>
                                      </p:to>
                                    </p:set>
                                    <p:animEffect transition="in" filter="dissolve">
                                      <p:cBhvr>
                                        <p:cTn id="22" dur="500"/>
                                        <p:tgtEl>
                                          <p:spTgt spid="63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uiExpand="1" build="p" bldLvl="2" autoUpdateAnimBg="0"/>
      <p:bldP spid="63492"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a:extLst>
              <a:ext uri="{FF2B5EF4-FFF2-40B4-BE49-F238E27FC236}">
                <a16:creationId xmlns:a16="http://schemas.microsoft.com/office/drawing/2014/main" id="{69627CAE-3F2D-4124-BBC1-B62A5666CC55}"/>
              </a:ext>
            </a:extLst>
          </p:cNvPr>
          <p:cNvSpPr txBox="1">
            <a:spLocks noChangeArrowheads="1"/>
          </p:cNvSpPr>
          <p:nvPr/>
        </p:nvSpPr>
        <p:spPr bwMode="auto">
          <a:xfrm>
            <a:off x="609600" y="892314"/>
            <a:ext cx="10972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Nothing more important than state of the soul</a:t>
            </a:r>
          </a:p>
        </p:txBody>
      </p:sp>
      <p:sp>
        <p:nvSpPr>
          <p:cNvPr id="82947" name="Text Box 3">
            <a:extLst>
              <a:ext uri="{FF2B5EF4-FFF2-40B4-BE49-F238E27FC236}">
                <a16:creationId xmlns:a16="http://schemas.microsoft.com/office/drawing/2014/main" id="{DB7F9CC0-4E0E-47C1-8363-257EE3AEC999}"/>
              </a:ext>
            </a:extLst>
          </p:cNvPr>
          <p:cNvSpPr txBox="1">
            <a:spLocks noChangeArrowheads="1"/>
          </p:cNvSpPr>
          <p:nvPr/>
        </p:nvSpPr>
        <p:spPr bwMode="auto">
          <a:xfrm>
            <a:off x="1676402" y="2286001"/>
            <a:ext cx="990599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ü"/>
            </a:pPr>
            <a:r>
              <a:rPr lang="en-US" altLang="en-US" sz="4000" dirty="0">
                <a:cs typeface="Times New Roman" panose="02020603050405020304" pitchFamily="18" charset="0"/>
              </a:rPr>
              <a:t>Fox New reporters forced to “covert to Islam”</a:t>
            </a:r>
          </a:p>
          <a:p>
            <a:pPr eaLnBrk="1" hangingPunct="1">
              <a:buFont typeface="Wingdings" panose="05000000000000000000" pitchFamily="2" charset="2"/>
              <a:buChar char="ü"/>
            </a:pPr>
            <a:r>
              <a:rPr lang="en-US" altLang="en-US" sz="4000" dirty="0">
                <a:cs typeface="Times New Roman" panose="02020603050405020304" pitchFamily="18" charset="0"/>
              </a:rPr>
              <a:t>If Christians, they denied Christ and confessed conversion to false religion</a:t>
            </a:r>
          </a:p>
          <a:p>
            <a:pPr eaLnBrk="1" hangingPunct="1">
              <a:buFont typeface="Wingdings" panose="05000000000000000000" pitchFamily="2" charset="2"/>
              <a:buChar char="ü"/>
            </a:pPr>
            <a:r>
              <a:rPr lang="en-US" altLang="en-US" sz="4000" dirty="0">
                <a:cs typeface="Times New Roman" panose="02020603050405020304" pitchFamily="18" charset="0"/>
              </a:rPr>
              <a:t>If killed, wouldn’t loss of soul be worse than loss of life?</a:t>
            </a:r>
          </a:p>
        </p:txBody>
      </p:sp>
      <p:sp>
        <p:nvSpPr>
          <p:cNvPr id="82948" name="Text Box 4">
            <a:extLst>
              <a:ext uri="{FF2B5EF4-FFF2-40B4-BE49-F238E27FC236}">
                <a16:creationId xmlns:a16="http://schemas.microsoft.com/office/drawing/2014/main" id="{8DD8FC19-D58E-4C0C-B837-6D2C914A5241}"/>
              </a:ext>
            </a:extLst>
          </p:cNvPr>
          <p:cNvSpPr txBox="1">
            <a:spLocks noChangeArrowheads="1"/>
          </p:cNvSpPr>
          <p:nvPr/>
        </p:nvSpPr>
        <p:spPr bwMode="auto">
          <a:xfrm>
            <a:off x="609600" y="1600201"/>
            <a:ext cx="89312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buFontTx/>
              <a:buChar char="•"/>
            </a:pPr>
            <a:r>
              <a:rPr lang="en-US" altLang="en-US" sz="4000" b="1" dirty="0">
                <a:cs typeface="Times New Roman" panose="02020603050405020304" pitchFamily="18" charset="0"/>
              </a:rPr>
              <a:t>Matt. 10:28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barn(outVertical)">
                                      <p:cBhvr>
                                        <p:cTn id="7" dur="500"/>
                                        <p:tgtEl>
                                          <p:spTgt spid="829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dissolve">
                                      <p:cBhvr>
                                        <p:cTn id="12" dur="500"/>
                                        <p:tgtEl>
                                          <p:spTgt spid="829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dissolve">
                                      <p:cBhvr>
                                        <p:cTn id="17" dur="500"/>
                                        <p:tgtEl>
                                          <p:spTgt spid="8294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947">
                                            <p:txEl>
                                              <p:pRg st="2" end="2"/>
                                            </p:txEl>
                                          </p:spTgt>
                                        </p:tgtEl>
                                        <p:attrNameLst>
                                          <p:attrName>style.visibility</p:attrName>
                                        </p:attrNameLst>
                                      </p:cBhvr>
                                      <p:to>
                                        <p:strVal val="visible"/>
                                      </p:to>
                                    </p:set>
                                    <p:animEffect transition="in" filter="dissolve">
                                      <p:cBhvr>
                                        <p:cTn id="22"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C1DBE186-2360-4251-902E-D67C182715CE}"/>
              </a:ext>
            </a:extLst>
          </p:cNvPr>
          <p:cNvSpPr txBox="1">
            <a:spLocks noChangeArrowheads="1"/>
          </p:cNvSpPr>
          <p:nvPr/>
        </p:nvSpPr>
        <p:spPr bwMode="auto">
          <a:xfrm>
            <a:off x="602008" y="669925"/>
            <a:ext cx="1105659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
            </a:pPr>
            <a:r>
              <a:rPr lang="en-US" altLang="en-US" sz="4000" dirty="0">
                <a:cs typeface="Times New Roman" panose="02020603050405020304" pitchFamily="18" charset="0"/>
              </a:rPr>
              <a:t>Every soul is either lost or saved</a:t>
            </a:r>
          </a:p>
        </p:txBody>
      </p:sp>
      <p:sp>
        <p:nvSpPr>
          <p:cNvPr id="83971" name="Text Box 3">
            <a:extLst>
              <a:ext uri="{FF2B5EF4-FFF2-40B4-BE49-F238E27FC236}">
                <a16:creationId xmlns:a16="http://schemas.microsoft.com/office/drawing/2014/main" id="{0448EE30-551E-45CC-83C2-1870D30B00DD}"/>
              </a:ext>
            </a:extLst>
          </p:cNvPr>
          <p:cNvSpPr txBox="1">
            <a:spLocks noChangeArrowheads="1"/>
          </p:cNvSpPr>
          <p:nvPr/>
        </p:nvSpPr>
        <p:spPr bwMode="auto">
          <a:xfrm>
            <a:off x="669925" y="4315361"/>
            <a:ext cx="109886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ü"/>
            </a:pPr>
            <a:r>
              <a:rPr lang="en-US" altLang="en-US" sz="4000" dirty="0">
                <a:cs typeface="Times New Roman" panose="02020603050405020304" pitchFamily="18" charset="0"/>
              </a:rPr>
              <a:t>Alien – </a:t>
            </a:r>
            <a:r>
              <a:rPr lang="en-US" altLang="en-US" sz="4000" b="1" dirty="0">
                <a:cs typeface="Times New Roman" panose="02020603050405020304" pitchFamily="18" charset="0"/>
              </a:rPr>
              <a:t>Mark 16:16; Acts 2:38</a:t>
            </a:r>
          </a:p>
          <a:p>
            <a:pPr eaLnBrk="1" hangingPunct="1">
              <a:buFont typeface="Wingdings" panose="05000000000000000000" pitchFamily="2" charset="2"/>
              <a:buChar char="ü"/>
            </a:pPr>
            <a:r>
              <a:rPr lang="en-US" altLang="en-US" sz="4000" dirty="0">
                <a:cs typeface="Times New Roman" panose="02020603050405020304" pitchFamily="18" charset="0"/>
              </a:rPr>
              <a:t>Christian – </a:t>
            </a:r>
            <a:r>
              <a:rPr lang="en-US" altLang="en-US" sz="4000" b="1" dirty="0">
                <a:cs typeface="Times New Roman" panose="02020603050405020304" pitchFamily="18" charset="0"/>
              </a:rPr>
              <a:t>Acts 8:22; 1 John 1:9</a:t>
            </a:r>
            <a:endParaRPr lang="en-US" altLang="en-US" sz="4000" dirty="0">
              <a:cs typeface="Times New Roman" panose="02020603050405020304" pitchFamily="18" charset="0"/>
            </a:endParaRPr>
          </a:p>
        </p:txBody>
      </p:sp>
      <p:sp>
        <p:nvSpPr>
          <p:cNvPr id="83972" name="Text Box 4">
            <a:extLst>
              <a:ext uri="{FF2B5EF4-FFF2-40B4-BE49-F238E27FC236}">
                <a16:creationId xmlns:a16="http://schemas.microsoft.com/office/drawing/2014/main" id="{084ADB87-2B2C-4949-BF93-C56ABC6D2C56}"/>
              </a:ext>
            </a:extLst>
          </p:cNvPr>
          <p:cNvSpPr txBox="1">
            <a:spLocks noChangeArrowheads="1"/>
          </p:cNvSpPr>
          <p:nvPr/>
        </p:nvSpPr>
        <p:spPr bwMode="auto">
          <a:xfrm>
            <a:off x="609600" y="5561618"/>
            <a:ext cx="11048999" cy="70788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buFont typeface="Wingdings" panose="05000000000000000000" pitchFamily="2" charset="2"/>
              <a:buNone/>
            </a:pPr>
            <a:r>
              <a:rPr lang="en-US" altLang="en-US" sz="4000" dirty="0">
                <a:solidFill>
                  <a:srgbClr val="0000FF"/>
                </a:solidFill>
                <a:cs typeface="Times New Roman" panose="02020603050405020304" pitchFamily="18" charset="0"/>
              </a:rPr>
              <a:t>This encourages us to do better </a:t>
            </a:r>
          </a:p>
        </p:txBody>
      </p:sp>
      <p:sp>
        <p:nvSpPr>
          <p:cNvPr id="83973" name="Text Box 5">
            <a:extLst>
              <a:ext uri="{FF2B5EF4-FFF2-40B4-BE49-F238E27FC236}">
                <a16:creationId xmlns:a16="http://schemas.microsoft.com/office/drawing/2014/main" id="{1C6ECF87-D10B-48B3-A900-EB132403E329}"/>
              </a:ext>
            </a:extLst>
          </p:cNvPr>
          <p:cNvSpPr txBox="1">
            <a:spLocks noChangeArrowheads="1"/>
          </p:cNvSpPr>
          <p:nvPr/>
        </p:nvSpPr>
        <p:spPr bwMode="auto">
          <a:xfrm>
            <a:off x="669925" y="1295400"/>
            <a:ext cx="8931275"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buFontTx/>
              <a:buChar char="•"/>
            </a:pPr>
            <a:r>
              <a:rPr lang="en-US" altLang="en-US" sz="4000" b="1" dirty="0">
                <a:cs typeface="Times New Roman" panose="02020603050405020304" pitchFamily="18" charset="0"/>
              </a:rPr>
              <a:t>Rom 3:23</a:t>
            </a:r>
            <a:r>
              <a:rPr lang="en-US" altLang="en-US" sz="4000" dirty="0">
                <a:cs typeface="Times New Roman" panose="02020603050405020304" pitchFamily="18" charset="0"/>
              </a:rPr>
              <a:t> – all sin</a:t>
            </a:r>
          </a:p>
          <a:p>
            <a:pPr lvl="1" eaLnBrk="1" hangingPunct="1">
              <a:buFontTx/>
              <a:buChar char="•"/>
            </a:pPr>
            <a:r>
              <a:rPr lang="en-US" altLang="en-US" sz="4000" b="1" dirty="0">
                <a:cs typeface="Times New Roman" panose="02020603050405020304" pitchFamily="18" charset="0"/>
              </a:rPr>
              <a:t>Rom. 6:23</a:t>
            </a:r>
            <a:r>
              <a:rPr lang="en-US" altLang="en-US" sz="4000" dirty="0">
                <a:cs typeface="Times New Roman" panose="02020603050405020304" pitchFamily="18" charset="0"/>
              </a:rPr>
              <a:t> – sin brings death</a:t>
            </a:r>
          </a:p>
          <a:p>
            <a:pPr lvl="1" eaLnBrk="1" hangingPunct="1">
              <a:buFontTx/>
              <a:buChar char="•"/>
            </a:pPr>
            <a:r>
              <a:rPr lang="en-US" altLang="en-US" sz="4000" dirty="0">
                <a:cs typeface="Times New Roman" panose="02020603050405020304" pitchFamily="18" charset="0"/>
              </a:rPr>
              <a:t>Salvation only by grace through Christ to those who obey the Gospel (</a:t>
            </a:r>
            <a:r>
              <a:rPr lang="en-US" altLang="en-US" sz="4000" b="1" dirty="0">
                <a:cs typeface="Times New Roman" panose="02020603050405020304" pitchFamily="18" charset="0"/>
              </a:rPr>
              <a:t>1 Pet. 1:22-23, 25</a:t>
            </a:r>
            <a:r>
              <a:rPr lang="en-US" altLang="en-US" sz="4000" dirty="0">
                <a:cs typeface="Times New Roman" panose="02020603050405020304" pitchFamily="18" charset="0"/>
              </a:rPr>
              <a:t>)</a:t>
            </a:r>
            <a:endParaRPr lang="en-US" altLang="en-US" sz="4000" u="sng" dirty="0">
              <a:cs typeface="Times New Roman" panose="02020603050405020304" pitchFamily="18" charset="0"/>
            </a:endParaRPr>
          </a:p>
        </p:txBody>
      </p:sp>
      <p:sp>
        <p:nvSpPr>
          <p:cNvPr id="83974" name="Oval 6">
            <a:extLst>
              <a:ext uri="{FF2B5EF4-FFF2-40B4-BE49-F238E27FC236}">
                <a16:creationId xmlns:a16="http://schemas.microsoft.com/office/drawing/2014/main" id="{1F022F2A-09A0-4F3D-8155-12AB0E5B3CA2}"/>
              </a:ext>
            </a:extLst>
          </p:cNvPr>
          <p:cNvSpPr>
            <a:spLocks noChangeArrowheads="1"/>
          </p:cNvSpPr>
          <p:nvPr/>
        </p:nvSpPr>
        <p:spPr bwMode="auto">
          <a:xfrm>
            <a:off x="4572000" y="2514600"/>
            <a:ext cx="762000" cy="685800"/>
          </a:xfrm>
          <a:prstGeom prst="ellipse">
            <a:avLst/>
          </a:prstGeom>
          <a:noFill/>
          <a:ln w="3810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3976" name="AutoShape 8">
            <a:extLst>
              <a:ext uri="{FF2B5EF4-FFF2-40B4-BE49-F238E27FC236}">
                <a16:creationId xmlns:a16="http://schemas.microsoft.com/office/drawing/2014/main" id="{92853199-FE66-43D0-B68D-8C73B30E641C}"/>
              </a:ext>
            </a:extLst>
          </p:cNvPr>
          <p:cNvSpPr>
            <a:spLocks noChangeArrowheads="1"/>
          </p:cNvSpPr>
          <p:nvPr/>
        </p:nvSpPr>
        <p:spPr bwMode="auto">
          <a:xfrm>
            <a:off x="6477000" y="2590800"/>
            <a:ext cx="1828800" cy="609600"/>
          </a:xfrm>
          <a:prstGeom prst="roundRect">
            <a:avLst>
              <a:gd name="adj" fmla="val 16667"/>
            </a:avLst>
          </a:prstGeom>
          <a:noFill/>
          <a:ln w="3810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83977" name="Oval 9">
            <a:extLst>
              <a:ext uri="{FF2B5EF4-FFF2-40B4-BE49-F238E27FC236}">
                <a16:creationId xmlns:a16="http://schemas.microsoft.com/office/drawing/2014/main" id="{91FD3542-2ADF-4975-85D8-6E7F904EE0A0}"/>
              </a:ext>
            </a:extLst>
          </p:cNvPr>
          <p:cNvSpPr>
            <a:spLocks noChangeArrowheads="1"/>
          </p:cNvSpPr>
          <p:nvPr/>
        </p:nvSpPr>
        <p:spPr bwMode="auto">
          <a:xfrm>
            <a:off x="2819400" y="3124200"/>
            <a:ext cx="762000" cy="685800"/>
          </a:xfrm>
          <a:prstGeom prst="ellipse">
            <a:avLst/>
          </a:prstGeom>
          <a:noFill/>
          <a:ln w="38100">
            <a:solidFill>
              <a:srgbClr val="CC3300"/>
            </a:solidFill>
            <a:round/>
            <a:headEnd/>
            <a:tailEnd/>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3973">
                                            <p:txEl>
                                              <p:pRg st="0" end="0"/>
                                            </p:txEl>
                                          </p:spTgt>
                                        </p:tgtEl>
                                        <p:attrNameLst>
                                          <p:attrName>style.visibility</p:attrName>
                                        </p:attrNameLst>
                                      </p:cBhvr>
                                      <p:to>
                                        <p:strVal val="visible"/>
                                      </p:to>
                                    </p:set>
                                    <p:animEffect transition="in" filter="barn(outVertical)">
                                      <p:cBhvr>
                                        <p:cTn id="7" dur="500"/>
                                        <p:tgtEl>
                                          <p:spTgt spid="8397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3973">
                                            <p:txEl>
                                              <p:pRg st="1" end="1"/>
                                            </p:txEl>
                                          </p:spTgt>
                                        </p:tgtEl>
                                        <p:attrNameLst>
                                          <p:attrName>style.visibility</p:attrName>
                                        </p:attrNameLst>
                                      </p:cBhvr>
                                      <p:to>
                                        <p:strVal val="visible"/>
                                      </p:to>
                                    </p:set>
                                    <p:animEffect transition="in" filter="barn(outVertical)">
                                      <p:cBhvr>
                                        <p:cTn id="12" dur="500"/>
                                        <p:tgtEl>
                                          <p:spTgt spid="8397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83973">
                                            <p:txEl>
                                              <p:pRg st="2" end="2"/>
                                            </p:txEl>
                                          </p:spTgt>
                                        </p:tgtEl>
                                        <p:attrNameLst>
                                          <p:attrName>style.visibility</p:attrName>
                                        </p:attrNameLst>
                                      </p:cBhvr>
                                      <p:to>
                                        <p:strVal val="visible"/>
                                      </p:to>
                                    </p:set>
                                    <p:animEffect transition="in" filter="barn(outVertical)">
                                      <p:cBhvr>
                                        <p:cTn id="17" dur="500"/>
                                        <p:tgtEl>
                                          <p:spTgt spid="8397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83974"/>
                                        </p:tgtEl>
                                        <p:attrNameLst>
                                          <p:attrName>style.visibility</p:attrName>
                                        </p:attrNameLst>
                                      </p:cBhvr>
                                      <p:to>
                                        <p:strVal val="visible"/>
                                      </p:to>
                                    </p:set>
                                    <p:anim calcmode="lin" valueType="num">
                                      <p:cBhvr additive="base">
                                        <p:cTn id="22" dur="500" fill="hold"/>
                                        <p:tgtEl>
                                          <p:spTgt spid="83974"/>
                                        </p:tgtEl>
                                        <p:attrNameLst>
                                          <p:attrName>ppt_x</p:attrName>
                                        </p:attrNameLst>
                                      </p:cBhvr>
                                      <p:tavLst>
                                        <p:tav tm="0">
                                          <p:val>
                                            <p:strVal val="0-#ppt_w/2"/>
                                          </p:val>
                                        </p:tav>
                                        <p:tav tm="100000">
                                          <p:val>
                                            <p:strVal val="#ppt_x"/>
                                          </p:val>
                                        </p:tav>
                                      </p:tavLst>
                                    </p:anim>
                                    <p:anim calcmode="lin" valueType="num">
                                      <p:cBhvr additive="base">
                                        <p:cTn id="23"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83976"/>
                                        </p:tgtEl>
                                        <p:attrNameLst>
                                          <p:attrName>style.visibility</p:attrName>
                                        </p:attrNameLst>
                                      </p:cBhvr>
                                      <p:to>
                                        <p:strVal val="visible"/>
                                      </p:to>
                                    </p:set>
                                    <p:anim calcmode="lin" valueType="num">
                                      <p:cBhvr additive="base">
                                        <p:cTn id="28" dur="500" fill="hold"/>
                                        <p:tgtEl>
                                          <p:spTgt spid="83976"/>
                                        </p:tgtEl>
                                        <p:attrNameLst>
                                          <p:attrName>ppt_x</p:attrName>
                                        </p:attrNameLst>
                                      </p:cBhvr>
                                      <p:tavLst>
                                        <p:tav tm="0">
                                          <p:val>
                                            <p:strVal val="0-#ppt_w/2"/>
                                          </p:val>
                                        </p:tav>
                                        <p:tav tm="100000">
                                          <p:val>
                                            <p:strVal val="#ppt_x"/>
                                          </p:val>
                                        </p:tav>
                                      </p:tavLst>
                                    </p:anim>
                                    <p:anim calcmode="lin" valueType="num">
                                      <p:cBhvr additive="base">
                                        <p:cTn id="29" dur="500" fill="hold"/>
                                        <p:tgtEl>
                                          <p:spTgt spid="83976"/>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83977"/>
                                        </p:tgtEl>
                                        <p:attrNameLst>
                                          <p:attrName>style.visibility</p:attrName>
                                        </p:attrNameLst>
                                      </p:cBhvr>
                                      <p:to>
                                        <p:strVal val="visible"/>
                                      </p:to>
                                    </p:set>
                                    <p:anim calcmode="lin" valueType="num">
                                      <p:cBhvr additive="base">
                                        <p:cTn id="34" dur="500" fill="hold"/>
                                        <p:tgtEl>
                                          <p:spTgt spid="83977"/>
                                        </p:tgtEl>
                                        <p:attrNameLst>
                                          <p:attrName>ppt_x</p:attrName>
                                        </p:attrNameLst>
                                      </p:cBhvr>
                                      <p:tavLst>
                                        <p:tav tm="0">
                                          <p:val>
                                            <p:strVal val="0-#ppt_w/2"/>
                                          </p:val>
                                        </p:tav>
                                        <p:tav tm="100000">
                                          <p:val>
                                            <p:strVal val="#ppt_x"/>
                                          </p:val>
                                        </p:tav>
                                      </p:tavLst>
                                    </p:anim>
                                    <p:anim calcmode="lin" valueType="num">
                                      <p:cBhvr additive="base">
                                        <p:cTn id="35" dur="500" fill="hold"/>
                                        <p:tgtEl>
                                          <p:spTgt spid="83977"/>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3971">
                                            <p:txEl>
                                              <p:pRg st="0" end="0"/>
                                            </p:txEl>
                                          </p:spTgt>
                                        </p:tgtEl>
                                        <p:attrNameLst>
                                          <p:attrName>style.visibility</p:attrName>
                                        </p:attrNameLst>
                                      </p:cBhvr>
                                      <p:to>
                                        <p:strVal val="visible"/>
                                      </p:to>
                                    </p:set>
                                    <p:animEffect transition="in" filter="dissolve">
                                      <p:cBhvr>
                                        <p:cTn id="40" dur="500"/>
                                        <p:tgtEl>
                                          <p:spTgt spid="83971">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83971">
                                            <p:txEl>
                                              <p:pRg st="1" end="1"/>
                                            </p:txEl>
                                          </p:spTgt>
                                        </p:tgtEl>
                                        <p:attrNameLst>
                                          <p:attrName>style.visibility</p:attrName>
                                        </p:attrNameLst>
                                      </p:cBhvr>
                                      <p:to>
                                        <p:strVal val="visible"/>
                                      </p:to>
                                    </p:set>
                                    <p:animEffect transition="in" filter="dissolve">
                                      <p:cBhvr>
                                        <p:cTn id="45" dur="500"/>
                                        <p:tgtEl>
                                          <p:spTgt spid="83971">
                                            <p:txEl>
                                              <p:pRg st="1" end="1"/>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83972">
                                            <p:txEl>
                                              <p:pRg st="0" end="0"/>
                                            </p:txEl>
                                          </p:spTgt>
                                        </p:tgtEl>
                                        <p:attrNameLst>
                                          <p:attrName>style.visibility</p:attrName>
                                        </p:attrNameLst>
                                      </p:cBhvr>
                                      <p:to>
                                        <p:strVal val="visible"/>
                                      </p:to>
                                    </p:set>
                                    <p:animEffect transition="in" filter="barn(outVertical)">
                                      <p:cBhvr>
                                        <p:cTn id="50" dur="500"/>
                                        <p:tgtEl>
                                          <p:spTgt spid="839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3972" grpId="0" build="p" autoUpdateAnimBg="0"/>
      <p:bldP spid="83973" grpId="0" build="p" bldLvl="2" autoUpdateAnimBg="0"/>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1423</TotalTime>
  <Words>3977</Words>
  <Application>Microsoft Office PowerPoint</Application>
  <PresentationFormat>Widescreen</PresentationFormat>
  <Paragraphs>353</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70</cp:revision>
  <dcterms:created xsi:type="dcterms:W3CDTF">1601-01-01T00:00:00Z</dcterms:created>
  <dcterms:modified xsi:type="dcterms:W3CDTF">2018-12-16T00:31:50Z</dcterms:modified>
</cp:coreProperties>
</file>