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74" r:id="rId2"/>
    <p:sldId id="257" r:id="rId3"/>
    <p:sldId id="258" r:id="rId4"/>
    <p:sldId id="259" r:id="rId5"/>
    <p:sldId id="260" r:id="rId6"/>
    <p:sldId id="261" r:id="rId7"/>
    <p:sldId id="263" r:id="rId8"/>
    <p:sldId id="272" r:id="rId9"/>
    <p:sldId id="273" r:id="rId10"/>
    <p:sldId id="264" r:id="rId11"/>
    <p:sldId id="27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1" autoAdjust="0"/>
    <p:restoredTop sz="58229" autoAdjust="0"/>
  </p:normalViewPr>
  <p:slideViewPr>
    <p:cSldViewPr>
      <p:cViewPr varScale="1">
        <p:scale>
          <a:sx n="47" d="100"/>
          <a:sy n="47" d="100"/>
        </p:scale>
        <p:origin x="1862" y="3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58028-0294-41E3-85B1-9F72FFF75A36}" type="datetimeFigureOut">
              <a:rPr lang="en-US" smtClean="0"/>
              <a:pPr/>
              <a:t>3/17/2018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697CC9-A97E-4C9B-828F-6B793C43BE1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A399B0-94C9-4F61-BD41-04353187A3A1}" type="datetimeFigureOut">
              <a:rPr lang="en-US" smtClean="0"/>
              <a:t>3/17/2018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BB774-DC43-4B3D-915A-F5AFC532827B}" type="slidenum">
              <a:rPr lang="en-US" smtClean="0"/>
              <a:t>‹#›</a:t>
            </a:fld>
            <a:endParaRPr lang="en-US"/>
          </a:p>
        </p:txBody>
      </p:sp>
    </p:spTree>
    <p:extLst>
      <p:ext uri="{BB962C8B-B14F-4D97-AF65-F5344CB8AC3E}">
        <p14:creationId xmlns:p14="http://schemas.microsoft.com/office/powerpoint/2010/main" val="4287370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a:solidFill>
                  <a:schemeClr val="tx1"/>
                </a:solidFill>
                <a:latin typeface="+mn-lt"/>
                <a:ea typeface="+mn-ea"/>
                <a:cs typeface="+mn-cs"/>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Joshua 24:15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We frequently talk about </a:t>
            </a:r>
            <a:r>
              <a:rPr lang="en-US" sz="1200" b="1" i="0" u="none" strike="noStrike" kern="1200" baseline="0" dirty="0">
                <a:solidFill>
                  <a:schemeClr val="tx1"/>
                </a:solidFill>
                <a:latin typeface="+mn-lt"/>
                <a:ea typeface="+mn-ea"/>
                <a:cs typeface="+mn-cs"/>
              </a:rPr>
              <a:t>the choice</a:t>
            </a:r>
            <a:r>
              <a:rPr lang="en-US" sz="1200" b="0" i="0" u="none" strike="noStrike" kern="1200" baseline="0" dirty="0">
                <a:solidFill>
                  <a:schemeClr val="tx1"/>
                </a:solidFill>
                <a:latin typeface="+mn-lt"/>
                <a:ea typeface="+mn-ea"/>
                <a:cs typeface="+mn-cs"/>
              </a:rPr>
              <a:t> we must make, but what are the choices that must be made while we have the opportunity.</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2</a:t>
            </a:fld>
            <a:endParaRPr lang="en-US"/>
          </a:p>
        </p:txBody>
      </p:sp>
    </p:spTree>
    <p:extLst>
      <p:ext uri="{BB962C8B-B14F-4D97-AF65-F5344CB8AC3E}">
        <p14:creationId xmlns:p14="http://schemas.microsoft.com/office/powerpoint/2010/main" val="301533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1. What must I do to make the proper choice?</a:t>
            </a:r>
          </a:p>
          <a:p>
            <a:r>
              <a:rPr lang="en-US" sz="1200" b="0" i="0" kern="1200" dirty="0">
                <a:solidFill>
                  <a:schemeClr val="tx1"/>
                </a:solidFill>
                <a:effectLst/>
                <a:latin typeface="+mn-lt"/>
                <a:ea typeface="+mn-ea"/>
                <a:cs typeface="+mn-cs"/>
              </a:rPr>
              <a:t>        a. Respond to </a:t>
            </a:r>
            <a:r>
              <a:rPr lang="en-US" sz="1200" b="0" i="0" kern="1200">
                <a:solidFill>
                  <a:schemeClr val="tx1"/>
                </a:solidFill>
                <a:effectLst/>
                <a:latin typeface="+mn-lt"/>
                <a:ea typeface="+mn-ea"/>
                <a:cs typeface="+mn-cs"/>
              </a:rPr>
              <a:t>the invitation. </a:t>
            </a:r>
          </a:p>
          <a:p>
            <a:r>
              <a:rPr lang="en-US" sz="1200" b="1" i="1" kern="1200" dirty="0">
                <a:solidFill>
                  <a:schemeClr val="tx1"/>
                </a:solidFill>
                <a:effectLst/>
                <a:latin typeface="+mn-lt"/>
                <a:ea typeface="+mn-ea"/>
                <a:cs typeface="+mn-cs"/>
              </a:rPr>
              <a:t>Invitation:</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Hearing and faith, </a:t>
            </a:r>
            <a:r>
              <a:rPr lang="en-US" sz="1200" b="1" kern="1200" dirty="0">
                <a:solidFill>
                  <a:schemeClr val="tx1"/>
                </a:solidFill>
                <a:effectLst/>
                <a:latin typeface="+mn-lt"/>
                <a:ea typeface="+mn-ea"/>
                <a:cs typeface="+mn-cs"/>
              </a:rPr>
              <a:t>Rom. 10:17; Mark 16:16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 Repentance, </a:t>
            </a:r>
            <a:r>
              <a:rPr lang="en-US" sz="1200" b="1" kern="1200" dirty="0">
                <a:solidFill>
                  <a:schemeClr val="tx1"/>
                </a:solidFill>
                <a:effectLst/>
                <a:latin typeface="+mn-lt"/>
                <a:ea typeface="+mn-ea"/>
                <a:cs typeface="+mn-cs"/>
              </a:rPr>
              <a:t>Acts 2:38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 Professing Christ, </a:t>
            </a:r>
            <a:r>
              <a:rPr lang="en-US" sz="1200" b="1" kern="1200" dirty="0">
                <a:solidFill>
                  <a:schemeClr val="tx1"/>
                </a:solidFill>
                <a:effectLst/>
                <a:latin typeface="+mn-lt"/>
                <a:ea typeface="+mn-ea"/>
                <a:cs typeface="+mn-cs"/>
              </a:rPr>
              <a:t>Rom. 10:9-10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d. Immersion in water, </a:t>
            </a:r>
            <a:r>
              <a:rPr lang="en-US" sz="1200" b="1" kern="1200" dirty="0">
                <a:solidFill>
                  <a:schemeClr val="tx1"/>
                </a:solidFill>
                <a:effectLst/>
                <a:latin typeface="+mn-lt"/>
                <a:ea typeface="+mn-ea"/>
                <a:cs typeface="+mn-cs"/>
              </a:rPr>
              <a:t>Rom. 6:3-5; Acts 22:16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e. Faithfulness, </a:t>
            </a:r>
            <a:r>
              <a:rPr lang="en-US" sz="1200" b="1" kern="1200" dirty="0">
                <a:solidFill>
                  <a:schemeClr val="tx1"/>
                </a:solidFill>
                <a:effectLst/>
                <a:latin typeface="+mn-lt"/>
                <a:ea typeface="+mn-ea"/>
                <a:cs typeface="+mn-cs"/>
              </a:rPr>
              <a:t>Rev. 2:10</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11</a:t>
            </a:fld>
            <a:endParaRPr lang="en-US"/>
          </a:p>
        </p:txBody>
      </p:sp>
    </p:spTree>
    <p:extLst>
      <p:ext uri="{BB962C8B-B14F-4D97-AF65-F5344CB8AC3E}">
        <p14:creationId xmlns:p14="http://schemas.microsoft.com/office/powerpoint/2010/main" val="15828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0" dirty="0">
                <a:effectLst/>
                <a:latin typeface="Arial Narrow" pitchFamily="34" charset="0"/>
              </a:rPr>
              <a:t>    1. </a:t>
            </a:r>
            <a:r>
              <a:rPr lang="en-US" sz="1200" b="1" dirty="0">
                <a:effectLst/>
                <a:latin typeface="Arial Narrow" pitchFamily="34" charset="0"/>
              </a:rPr>
              <a:t>1 Pet 5:5-11 </a:t>
            </a:r>
            <a:r>
              <a:rPr lang="en-US" sz="1200" b="0" dirty="0">
                <a:effectLst/>
                <a:latin typeface="Arial Narrow" pitchFamily="34" charset="0"/>
              </a:rPr>
              <a:t>– God has called us</a:t>
            </a:r>
          </a:p>
          <a:p>
            <a:pPr rtl="0"/>
            <a:r>
              <a:rPr lang="en-US" sz="1200" b="0" i="1" u="none" strike="noStrike" kern="1200" baseline="0" dirty="0">
                <a:solidFill>
                  <a:schemeClr val="tx1"/>
                </a:solidFill>
                <a:latin typeface="+mn-lt"/>
                <a:ea typeface="+mn-ea"/>
                <a:cs typeface="+mn-cs"/>
              </a:rPr>
              <a:t>But may the God of all grace, </a:t>
            </a:r>
            <a:r>
              <a:rPr lang="en-US" sz="1200" b="1" i="1" u="none" strike="noStrike" kern="1200" baseline="0" dirty="0">
                <a:solidFill>
                  <a:schemeClr val="tx1"/>
                </a:solidFill>
                <a:latin typeface="+mn-lt"/>
                <a:ea typeface="+mn-ea"/>
                <a:cs typeface="+mn-cs"/>
              </a:rPr>
              <a:t>who called us</a:t>
            </a:r>
            <a:r>
              <a:rPr lang="en-US" sz="1200" b="0" i="1" u="none" strike="noStrike" kern="1200" baseline="0" dirty="0">
                <a:solidFill>
                  <a:schemeClr val="tx1"/>
                </a:solidFill>
                <a:latin typeface="+mn-lt"/>
                <a:ea typeface="+mn-ea"/>
                <a:cs typeface="+mn-cs"/>
              </a:rPr>
              <a:t> to His eternal glory by Christ Jesus, </a:t>
            </a:r>
            <a:r>
              <a:rPr lang="en-US" sz="1200" b="0" i="1" u="sng" strike="noStrike" kern="1200" baseline="0" dirty="0">
                <a:solidFill>
                  <a:schemeClr val="tx1"/>
                </a:solidFill>
                <a:latin typeface="+mn-lt"/>
                <a:ea typeface="+mn-ea"/>
                <a:cs typeface="+mn-cs"/>
              </a:rPr>
              <a:t>after you have suffered a while</a:t>
            </a:r>
            <a:r>
              <a:rPr lang="en-US" sz="1200" b="0" i="1" u="none" strike="noStrike" kern="1200" baseline="0" dirty="0">
                <a:solidFill>
                  <a:schemeClr val="tx1"/>
                </a:solidFill>
                <a:latin typeface="+mn-lt"/>
                <a:ea typeface="+mn-ea"/>
                <a:cs typeface="+mn-cs"/>
              </a:rPr>
              <a:t>, perfect, establish, strengthen, and settle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latin typeface="+mn-lt"/>
                <a:ea typeface="+mn-ea"/>
                <a:cs typeface="+mn-cs"/>
              </a:rPr>
              <a:t>        a. It is not only Christ that calls us, the Devil also calls us</a:t>
            </a:r>
            <a:endParaRPr lang="en-US" sz="1200" b="0" dirty="0">
              <a:effectLst/>
              <a:latin typeface="Arial Narrow" pitchFamily="34" charset="0"/>
            </a:endParaRPr>
          </a:p>
          <a:p>
            <a:pPr marL="0" indent="0">
              <a:buFontTx/>
              <a:buNone/>
            </a:pPr>
            <a:r>
              <a:rPr lang="en-US" sz="1200" b="0" dirty="0">
                <a:effectLst/>
                <a:latin typeface="Arial Narrow" pitchFamily="34" charset="0"/>
              </a:rPr>
              <a:t>&gt;&gt;&gt;&gt;&gt;&gt;&gt;&gt;&gt;&gt;&gt;&gt;&gt;&gt;&gt;&gt;</a:t>
            </a:r>
          </a:p>
          <a:p>
            <a:pPr marL="0" indent="0">
              <a:buFontTx/>
              <a:buNone/>
            </a:pPr>
            <a:r>
              <a:rPr lang="en-US" sz="1200" b="0" dirty="0">
                <a:effectLst/>
                <a:latin typeface="Arial Narrow" pitchFamily="34" charset="0"/>
              </a:rPr>
              <a:t>    2. </a:t>
            </a:r>
            <a:r>
              <a:rPr lang="en-US" sz="1200" b="1" dirty="0">
                <a:effectLst/>
                <a:latin typeface="Arial Narrow" pitchFamily="34" charset="0"/>
              </a:rPr>
              <a:t>Josh 24:15 </a:t>
            </a:r>
            <a:r>
              <a:rPr lang="en-US" sz="1200" b="0" dirty="0">
                <a:effectLst/>
                <a:latin typeface="Arial Narrow" pitchFamily="34" charset="0"/>
              </a:rPr>
              <a:t>– Knowing that there are two calling, Joshua tell us to “Choose you this day” whom you will serve.</a:t>
            </a:r>
          </a:p>
          <a:p>
            <a:pPr marL="0" indent="0">
              <a:buFontTx/>
              <a:buNone/>
            </a:pPr>
            <a:r>
              <a:rPr lang="en-US" sz="1200" b="0" dirty="0">
                <a:effectLst/>
                <a:latin typeface="Arial Narrow" pitchFamily="34" charset="0"/>
              </a:rPr>
              <a:t>&gt;&gt;&gt;&gt;&gt;&gt;&gt;&gt;&gt;&gt;&gt;&gt;&gt;&gt;&gt;&gt;</a:t>
            </a:r>
          </a:p>
          <a:p>
            <a:r>
              <a:rPr lang="en-US" dirty="0"/>
              <a:t>    3. Visible to everyone here in the earth is the conflict between Satan vs. God for the souls of men.</a:t>
            </a:r>
          </a:p>
          <a:p>
            <a:r>
              <a:rPr lang="en-US" dirty="0"/>
              <a:t>&gt;&gt;&gt;&gt;&gt;&gt;&gt;&gt;&gt;&gt;&gt;&gt;&gt;&gt;&gt;&gt;</a:t>
            </a:r>
          </a:p>
          <a:p>
            <a:pPr algn="l"/>
            <a:r>
              <a:rPr lang="en-US" sz="1200" b="0" dirty="0">
                <a:solidFill>
                  <a:srgbClr val="C00000"/>
                </a:solidFill>
                <a:effectLst>
                  <a:outerShdw blurRad="38100" dist="38100" dir="2700000" algn="tl">
                    <a:srgbClr val="000000">
                      <a:alpha val="43137"/>
                    </a:srgbClr>
                  </a:outerShdw>
                </a:effectLst>
                <a:latin typeface="Arial Narrow" pitchFamily="34" charset="0"/>
              </a:rPr>
              <a:t>    4. The pull of Satan is hid lust card and his, deception card.  </a:t>
            </a:r>
            <a:r>
              <a:rPr lang="en-US" sz="1200" b="1" dirty="0">
                <a:effectLst>
                  <a:outerShdw blurRad="38100" dist="38100" dir="2700000" algn="tl">
                    <a:srgbClr val="000000">
                      <a:alpha val="43137"/>
                    </a:srgbClr>
                  </a:outerShdw>
                </a:effectLst>
                <a:latin typeface="Arial Narrow" pitchFamily="34" charset="0"/>
              </a:rPr>
              <a:t>Ep. 2:1-3; Jn. 8:44 </a:t>
            </a:r>
          </a:p>
          <a:p>
            <a:pPr rtl="0"/>
            <a:r>
              <a:rPr lang="en-US" sz="1200" b="0" i="0" u="none" strike="noStrike" kern="1200" baseline="0" dirty="0">
                <a:solidFill>
                  <a:schemeClr val="tx1"/>
                </a:solidFill>
                <a:latin typeface="+mn-lt"/>
                <a:ea typeface="+mn-ea"/>
                <a:cs typeface="+mn-cs"/>
              </a:rPr>
              <a:t>And you He made alive, who were dead in trespasses and sins, in which you once walked according to the course of this world, </a:t>
            </a:r>
            <a:r>
              <a:rPr lang="en-US" sz="1200" b="0" i="0" u="sng" strike="noStrike" kern="1200" baseline="0" dirty="0">
                <a:solidFill>
                  <a:schemeClr val="tx1"/>
                </a:solidFill>
                <a:latin typeface="+mn-lt"/>
                <a:ea typeface="+mn-ea"/>
                <a:cs typeface="+mn-cs"/>
              </a:rPr>
              <a:t>according to the prince of the power of the air</a:t>
            </a:r>
            <a:r>
              <a:rPr lang="en-US" sz="1200" b="0" i="0" u="none" strike="noStrike" kern="1200" baseline="0" dirty="0">
                <a:solidFill>
                  <a:schemeClr val="tx1"/>
                </a:solidFill>
                <a:latin typeface="+mn-lt"/>
                <a:ea typeface="+mn-ea"/>
                <a:cs typeface="+mn-cs"/>
              </a:rPr>
              <a:t>, the spirit who now </a:t>
            </a:r>
            <a:r>
              <a:rPr lang="en-US" sz="1200" b="0" i="0" u="sng" strike="noStrike" kern="1200" baseline="0" dirty="0">
                <a:solidFill>
                  <a:schemeClr val="tx1"/>
                </a:solidFill>
                <a:latin typeface="+mn-lt"/>
                <a:ea typeface="+mn-ea"/>
                <a:cs typeface="+mn-cs"/>
              </a:rPr>
              <a:t>works in the sons of disobedience</a:t>
            </a:r>
            <a:r>
              <a:rPr lang="en-US" sz="1200" b="0" i="0" u="none" strike="noStrike" kern="1200" baseline="0" dirty="0">
                <a:solidFill>
                  <a:schemeClr val="tx1"/>
                </a:solidFill>
                <a:latin typeface="+mn-lt"/>
                <a:ea typeface="+mn-ea"/>
                <a:cs typeface="+mn-cs"/>
              </a:rPr>
              <a:t>, among whom also </a:t>
            </a:r>
            <a:r>
              <a:rPr lang="en-US" sz="1200" b="0" i="0" u="sng" strike="noStrike" kern="1200" baseline="0" dirty="0">
                <a:solidFill>
                  <a:schemeClr val="tx1"/>
                </a:solidFill>
                <a:latin typeface="+mn-lt"/>
                <a:ea typeface="+mn-ea"/>
                <a:cs typeface="+mn-cs"/>
              </a:rPr>
              <a:t>we all once conducted ourselves in the lusts of our flesh</a:t>
            </a:r>
            <a:r>
              <a:rPr lang="en-US" sz="1200" b="0" i="0" u="none" strike="noStrike" kern="1200" baseline="0" dirty="0">
                <a:solidFill>
                  <a:schemeClr val="tx1"/>
                </a:solidFill>
                <a:latin typeface="+mn-lt"/>
                <a:ea typeface="+mn-ea"/>
                <a:cs typeface="+mn-cs"/>
              </a:rPr>
              <a:t>, fulfilling the desires of the flesh and of the mind, and were by nature </a:t>
            </a:r>
            <a:r>
              <a:rPr lang="en-US" sz="1200" b="0" i="0" u="sng" strike="noStrike" kern="1200" baseline="0" dirty="0">
                <a:solidFill>
                  <a:schemeClr val="tx1"/>
                </a:solidFill>
                <a:latin typeface="+mn-lt"/>
                <a:ea typeface="+mn-ea"/>
                <a:cs typeface="+mn-cs"/>
              </a:rPr>
              <a:t>children of wrath</a:t>
            </a:r>
            <a:r>
              <a:rPr lang="en-US" sz="1200" b="0" i="0" u="none" strike="noStrike" kern="1200" baseline="0" dirty="0">
                <a:solidFill>
                  <a:schemeClr val="tx1"/>
                </a:solidFill>
                <a:latin typeface="+mn-lt"/>
                <a:ea typeface="+mn-ea"/>
                <a:cs typeface="+mn-cs"/>
              </a:rPr>
              <a:t>, just as the others. (</a:t>
            </a:r>
            <a:r>
              <a:rPr lang="en-US" sz="1200" b="1" i="0" u="none" strike="noStrike" kern="1200" baseline="0" dirty="0">
                <a:solidFill>
                  <a:schemeClr val="tx1"/>
                </a:solidFill>
                <a:latin typeface="+mn-lt"/>
                <a:ea typeface="+mn-ea"/>
                <a:cs typeface="+mn-cs"/>
              </a:rPr>
              <a:t>Ephesians 2:1-3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a:t>
            </a:r>
          </a:p>
          <a:p>
            <a:pPr rtl="0"/>
            <a:r>
              <a:rPr lang="en-US" sz="1200" b="0" i="1" u="none" strike="noStrike" kern="1200" baseline="0" dirty="0">
                <a:solidFill>
                  <a:schemeClr val="tx1"/>
                </a:solidFill>
                <a:latin typeface="+mn-lt"/>
                <a:ea typeface="+mn-ea"/>
                <a:cs typeface="+mn-cs"/>
              </a:rPr>
              <a:t>You are of your father </a:t>
            </a:r>
            <a:r>
              <a:rPr lang="en-US" sz="1200" b="0" i="1" u="sng" strike="noStrike" kern="1200" baseline="0" dirty="0">
                <a:solidFill>
                  <a:schemeClr val="tx1"/>
                </a:solidFill>
                <a:latin typeface="+mn-lt"/>
                <a:ea typeface="+mn-ea"/>
                <a:cs typeface="+mn-cs"/>
              </a:rPr>
              <a:t>the devil</a:t>
            </a:r>
            <a:r>
              <a:rPr lang="en-US" sz="1200" b="0" i="1" u="none" strike="noStrike" kern="1200" baseline="0" dirty="0">
                <a:solidFill>
                  <a:schemeClr val="tx1"/>
                </a:solidFill>
                <a:latin typeface="+mn-lt"/>
                <a:ea typeface="+mn-ea"/>
                <a:cs typeface="+mn-cs"/>
              </a:rPr>
              <a:t>, and the desires of your father </a:t>
            </a:r>
            <a:r>
              <a:rPr lang="en-US" sz="1200" b="0" i="1" u="sng" strike="noStrike" kern="1200" baseline="0" dirty="0">
                <a:solidFill>
                  <a:schemeClr val="tx1"/>
                </a:solidFill>
                <a:latin typeface="+mn-lt"/>
                <a:ea typeface="+mn-ea"/>
                <a:cs typeface="+mn-cs"/>
              </a:rPr>
              <a:t>you want to do</a:t>
            </a:r>
            <a:r>
              <a:rPr lang="en-US" sz="1200" b="0" i="1" u="none" strike="noStrike" kern="1200" baseline="0" dirty="0">
                <a:solidFill>
                  <a:schemeClr val="tx1"/>
                </a:solidFill>
                <a:latin typeface="+mn-lt"/>
                <a:ea typeface="+mn-ea"/>
                <a:cs typeface="+mn-cs"/>
              </a:rPr>
              <a:t>. He was a murderer from the beginning, and does not stand in the truth, because there is no truth in him. When he speaks a lie, he speaks from his own resources, for he is a liar and the father of 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8:44</a:t>
            </a:r>
            <a:r>
              <a:rPr lang="en-US" sz="1200" b="0" i="0" u="none" strike="noStrike" kern="1200" baseline="0" dirty="0">
                <a:solidFill>
                  <a:schemeClr val="tx1"/>
                </a:solidFill>
                <a:latin typeface="+mn-lt"/>
                <a:ea typeface="+mn-ea"/>
                <a:cs typeface="+mn-cs"/>
              </a:rPr>
              <a:t>)</a:t>
            </a:r>
            <a:endParaRPr lang="en-US" sz="1200" b="0" dirty="0">
              <a:effectLst>
                <a:outerShdw blurRad="38100" dist="38100" dir="2700000" algn="tl">
                  <a:srgbClr val="000000">
                    <a:alpha val="43137"/>
                  </a:srgbClr>
                </a:outerShdw>
              </a:effectLst>
              <a:latin typeface="Arial Narrow" pitchFamily="34" charset="0"/>
            </a:endParaRPr>
          </a:p>
          <a:p>
            <a:pPr algn="l"/>
            <a:r>
              <a:rPr lang="en-US" sz="1200" b="0" dirty="0">
                <a:effectLst>
                  <a:outerShdw blurRad="38100" dist="38100" dir="2700000" algn="tl">
                    <a:srgbClr val="000000">
                      <a:alpha val="43137"/>
                    </a:srgbClr>
                  </a:outerShdw>
                </a:effectLst>
                <a:latin typeface="Arial Narrow" pitchFamily="34" charset="0"/>
              </a:rPr>
              <a:t>&gt;&gt;&gt;&gt;&gt;&gt;&gt;&gt;&gt;&gt;&gt;&gt;&gt;&gt;&gt;&gt;</a:t>
            </a:r>
          </a:p>
          <a:p>
            <a:pPr algn="l"/>
            <a:r>
              <a:rPr lang="en-US" sz="1200" b="0" dirty="0">
                <a:solidFill>
                  <a:srgbClr val="C00000"/>
                </a:solidFill>
                <a:effectLst>
                  <a:outerShdw blurRad="38100" dist="38100" dir="2700000" algn="tl">
                    <a:srgbClr val="000000">
                      <a:alpha val="43137"/>
                    </a:srgbClr>
                  </a:outerShdw>
                </a:effectLst>
                <a:latin typeface="Arial Narrow" pitchFamily="34" charset="0"/>
              </a:rPr>
              <a:t>    5. The call of God is based on truth, great ideals, perfect values  </a:t>
            </a:r>
            <a:r>
              <a:rPr lang="en-US" sz="1200" b="1" dirty="0">
                <a:effectLst>
                  <a:outerShdw blurRad="38100" dist="38100" dir="2700000" algn="tl">
                    <a:srgbClr val="000000">
                      <a:alpha val="43137"/>
                    </a:srgbClr>
                  </a:outerShdw>
                </a:effectLst>
                <a:latin typeface="Arial Narrow" pitchFamily="34" charset="0"/>
              </a:rPr>
              <a:t>Jn. 8:32; </a:t>
            </a:r>
            <a:r>
              <a:rPr lang="en-US" sz="1200" b="1" dirty="0" err="1">
                <a:effectLst>
                  <a:outerShdw blurRad="38100" dist="38100" dir="2700000" algn="tl">
                    <a:srgbClr val="000000">
                      <a:alpha val="43137"/>
                    </a:srgbClr>
                  </a:outerShdw>
                </a:effectLst>
                <a:latin typeface="Arial Narrow" pitchFamily="34" charset="0"/>
              </a:rPr>
              <a:t>Php</a:t>
            </a:r>
            <a:r>
              <a:rPr lang="en-US" sz="1200" b="1" dirty="0">
                <a:effectLst>
                  <a:outerShdw blurRad="38100" dist="38100" dir="2700000" algn="tl">
                    <a:srgbClr val="000000">
                      <a:alpha val="43137"/>
                    </a:srgbClr>
                  </a:outerShdw>
                </a:effectLst>
                <a:latin typeface="Arial Narrow" pitchFamily="34" charset="0"/>
              </a:rPr>
              <a:t> 2:5-8; </a:t>
            </a:r>
            <a:r>
              <a:rPr lang="en-US" sz="1200" b="1" dirty="0" err="1">
                <a:effectLst>
                  <a:outerShdw blurRad="38100" dist="38100" dir="2700000" algn="tl">
                    <a:srgbClr val="000000">
                      <a:alpha val="43137"/>
                    </a:srgbClr>
                  </a:outerShdw>
                </a:effectLst>
                <a:latin typeface="Arial Narrow" pitchFamily="34" charset="0"/>
              </a:rPr>
              <a:t>Php</a:t>
            </a:r>
            <a:r>
              <a:rPr lang="en-US" sz="1200" b="1" dirty="0">
                <a:effectLst>
                  <a:outerShdw blurRad="38100" dist="38100" dir="2700000" algn="tl">
                    <a:srgbClr val="000000">
                      <a:alpha val="43137"/>
                    </a:srgbClr>
                  </a:outerShdw>
                </a:effectLst>
                <a:latin typeface="Arial Narrow" pitchFamily="34" charset="0"/>
              </a:rPr>
              <a:t>. 3:16; Mt. 16:26</a:t>
            </a:r>
          </a:p>
          <a:p>
            <a:pPr rtl="0"/>
            <a:r>
              <a:rPr lang="en-US" sz="1200" b="0" i="0" u="none" strike="noStrike" kern="1200" baseline="0" dirty="0">
                <a:solidFill>
                  <a:schemeClr val="tx1"/>
                </a:solidFill>
                <a:latin typeface="+mn-lt"/>
                <a:ea typeface="+mn-ea"/>
                <a:cs typeface="+mn-cs"/>
              </a:rPr>
              <a:t>And you shall know the truth, and </a:t>
            </a:r>
            <a:r>
              <a:rPr lang="en-US" sz="1200" b="0" i="0" u="sng" strike="noStrike" kern="1200" baseline="0" dirty="0">
                <a:solidFill>
                  <a:schemeClr val="tx1"/>
                </a:solidFill>
                <a:latin typeface="+mn-lt"/>
                <a:ea typeface="+mn-ea"/>
                <a:cs typeface="+mn-cs"/>
              </a:rPr>
              <a:t>the truth shall make you free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8:32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1" i="1" u="none" strike="noStrike" kern="1200" baseline="0" dirty="0">
                <a:solidFill>
                  <a:schemeClr val="tx1"/>
                </a:solidFill>
                <a:latin typeface="+mn-lt"/>
                <a:ea typeface="+mn-ea"/>
                <a:cs typeface="+mn-cs"/>
              </a:rPr>
              <a:t>Let this mind be in you</a:t>
            </a:r>
            <a:r>
              <a:rPr lang="en-US" sz="1200" b="0" i="1" u="none" strike="noStrike" kern="1200" baseline="0" dirty="0">
                <a:solidFill>
                  <a:schemeClr val="tx1"/>
                </a:solidFill>
                <a:latin typeface="+mn-lt"/>
                <a:ea typeface="+mn-ea"/>
                <a:cs typeface="+mn-cs"/>
              </a:rPr>
              <a:t> which was also in Christ Jesus, who, being in the form of God, did not consider it robbery to be equal with God, but made Himself of no reputation, taking the form of a bondservant, and coming in the likeness of men. And being found in appearance as a man, </a:t>
            </a:r>
            <a:r>
              <a:rPr lang="en-US" sz="1200" b="0" i="1" u="sng" strike="noStrike" kern="1200" baseline="0" dirty="0">
                <a:solidFill>
                  <a:schemeClr val="tx1"/>
                </a:solidFill>
                <a:latin typeface="+mn-lt"/>
                <a:ea typeface="+mn-ea"/>
                <a:cs typeface="+mn-cs"/>
              </a:rPr>
              <a:t>He humbled Himself and became obedient to the point of death</a:t>
            </a:r>
            <a:r>
              <a:rPr lang="en-US" sz="1200" b="0" i="1" u="none" strike="noStrike" kern="1200" baseline="0" dirty="0">
                <a:solidFill>
                  <a:schemeClr val="tx1"/>
                </a:solidFill>
                <a:latin typeface="+mn-lt"/>
                <a:ea typeface="+mn-ea"/>
                <a:cs typeface="+mn-cs"/>
              </a:rPr>
              <a:t>, even the death of the cross.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2:5-8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dirty="0">
                <a:effectLst>
                  <a:outerShdw blurRad="38100" dist="38100" dir="2700000" algn="tl">
                    <a:srgbClr val="000000">
                      <a:alpha val="43137"/>
                    </a:srgbClr>
                  </a:outerShdw>
                </a:effectLst>
                <a:latin typeface="Arial Narrow" pitchFamily="34" charset="0"/>
              </a:rPr>
              <a:t> </a:t>
            </a:r>
            <a:r>
              <a:rPr lang="en-US" sz="1200" b="0" i="1" u="none" strike="noStrike" kern="1200" baseline="0" dirty="0">
                <a:solidFill>
                  <a:schemeClr val="tx1"/>
                </a:solidFill>
                <a:latin typeface="+mn-lt"/>
                <a:ea typeface="+mn-ea"/>
                <a:cs typeface="+mn-cs"/>
              </a:rPr>
              <a:t>Nevertheless, </a:t>
            </a:r>
            <a:r>
              <a:rPr lang="en-US" sz="1200" b="0" i="1" u="sng" strike="noStrike" kern="1200" baseline="0" dirty="0">
                <a:solidFill>
                  <a:schemeClr val="tx1"/>
                </a:solidFill>
                <a:latin typeface="+mn-lt"/>
                <a:ea typeface="+mn-ea"/>
                <a:cs typeface="+mn-cs"/>
              </a:rPr>
              <a:t>to the degree that we have already attained</a:t>
            </a:r>
            <a:r>
              <a:rPr lang="en-US" sz="1200" b="0" i="1" u="none" strike="noStrike" kern="1200" baseline="0" dirty="0">
                <a:solidFill>
                  <a:schemeClr val="tx1"/>
                </a:solidFill>
                <a:latin typeface="+mn-lt"/>
                <a:ea typeface="+mn-ea"/>
                <a:cs typeface="+mn-cs"/>
              </a:rPr>
              <a:t>, let us walk by the same rule, let us be of the same mind.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3:16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endParaRPr lang="en-US" sz="1200" b="0" i="1"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For what profit is it to a man if he gains the whole world, and loses his own soul? Or what will a man give in exchange for his soul?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16:26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algn="l"/>
            <a:r>
              <a:rPr lang="en-US" sz="1200" b="0" dirty="0">
                <a:effectLst>
                  <a:outerShdw blurRad="38100" dist="38100" dir="2700000" algn="tl">
                    <a:srgbClr val="000000">
                      <a:alpha val="43137"/>
                    </a:srgbClr>
                  </a:outerShdw>
                </a:effectLst>
                <a:latin typeface="Arial Narrow" pitchFamily="34" charset="0"/>
              </a:rPr>
              <a:t>        </a:t>
            </a:r>
          </a:p>
          <a:p>
            <a:pPr algn="l"/>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3</a:t>
            </a:fld>
            <a:endParaRPr lang="en-US"/>
          </a:p>
        </p:txBody>
      </p:sp>
    </p:spTree>
    <p:extLst>
      <p:ext uri="{BB962C8B-B14F-4D97-AF65-F5344CB8AC3E}">
        <p14:creationId xmlns:p14="http://schemas.microsoft.com/office/powerpoint/2010/main" val="872172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0" i="0" dirty="0">
                <a:effectLst/>
                <a:latin typeface="Arial Narrow" pitchFamily="34" charset="0"/>
              </a:rPr>
              <a:t>    1. Let’s study Peter’s description of both choices that are offered to us.</a:t>
            </a:r>
          </a:p>
          <a:p>
            <a:pPr marL="0" indent="0">
              <a:buFontTx/>
              <a:buNone/>
            </a:pPr>
            <a:r>
              <a:rPr lang="en-US" sz="1200" b="0" i="0" dirty="0">
                <a:effectLst/>
                <a:latin typeface="Arial Narrow" pitchFamily="34" charset="0"/>
              </a:rPr>
              <a:t>&gt;&gt;&gt;&gt;&gt;&gt;&gt;&gt;&gt;&gt;&gt;&gt;&gt;&gt;&gt;&gt;&gt;&gt;&gt;&gt;&gt;</a:t>
            </a:r>
          </a:p>
          <a:p>
            <a:pPr marL="0" indent="0">
              <a:buFontTx/>
              <a:buNone/>
            </a:pPr>
            <a:r>
              <a:rPr lang="en-US" sz="1200" b="0" i="0" dirty="0">
                <a:effectLst/>
                <a:latin typeface="Arial Narrow" pitchFamily="34" charset="0"/>
              </a:rPr>
              <a:t>    2. Then we will be able to see the right choice,; as to whom </a:t>
            </a:r>
            <a:r>
              <a:rPr lang="en-US" sz="1200" b="0" i="0" u="sng" dirty="0">
                <a:effectLst/>
                <a:latin typeface="Arial Narrow" pitchFamily="34" charset="0"/>
              </a:rPr>
              <a:t>you will choose</a:t>
            </a:r>
          </a:p>
          <a:p>
            <a:r>
              <a:rPr lang="en-US" dirty="0"/>
              <a:t>&gt;&gt;&gt;&gt;&gt;&gt;&gt;&gt;&gt;&gt;&gt;&gt;&gt;&gt;&gt;&gt;&gt;&gt;&gt;&gt;&gt;</a:t>
            </a:r>
          </a:p>
        </p:txBody>
      </p:sp>
      <p:sp>
        <p:nvSpPr>
          <p:cNvPr id="4" name="Slide Number Placeholder 3"/>
          <p:cNvSpPr>
            <a:spLocks noGrp="1"/>
          </p:cNvSpPr>
          <p:nvPr>
            <p:ph type="sldNum" sz="quarter" idx="10"/>
          </p:nvPr>
        </p:nvSpPr>
        <p:spPr/>
        <p:txBody>
          <a:bodyPr/>
          <a:lstStyle/>
          <a:p>
            <a:fld id="{807BB774-DC43-4B3D-915A-F5AFC532827B}" type="slidenum">
              <a:rPr lang="en-US" smtClean="0"/>
              <a:t>4</a:t>
            </a:fld>
            <a:endParaRPr lang="en-US"/>
          </a:p>
        </p:txBody>
      </p:sp>
    </p:spTree>
    <p:extLst>
      <p:ext uri="{BB962C8B-B14F-4D97-AF65-F5344CB8AC3E}">
        <p14:creationId xmlns:p14="http://schemas.microsoft.com/office/powerpoint/2010/main" val="1170297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Tx/>
              <a:buNone/>
            </a:pPr>
            <a:r>
              <a:rPr lang="en-US" sz="4000" b="0" dirty="0">
                <a:effectLst/>
                <a:latin typeface="Arial Narrow" pitchFamily="34" charset="0"/>
              </a:rPr>
              <a:t>    1. </a:t>
            </a:r>
            <a:r>
              <a:rPr lang="en-US" sz="4000" b="1" dirty="0">
                <a:effectLst>
                  <a:outerShdw blurRad="38100" dist="38100" dir="2700000" algn="tl">
                    <a:srgbClr val="000000">
                      <a:alpha val="43137"/>
                    </a:srgbClr>
                  </a:outerShdw>
                </a:effectLst>
                <a:latin typeface="Arial Narrow" pitchFamily="34" charset="0"/>
              </a:rPr>
              <a:t>1 Pet. 5:8-9</a:t>
            </a:r>
            <a:r>
              <a:rPr lang="en-US" sz="4000" b="0" dirty="0">
                <a:effectLst/>
                <a:latin typeface="Arial Narrow" pitchFamily="34" charset="0"/>
              </a:rPr>
              <a:t> gives a picture of Satan as he works here on this earth, He is the prince of the air.</a:t>
            </a:r>
            <a:endParaRPr lang="en-US" sz="4000" b="1" dirty="0">
              <a:effectLst>
                <a:outerShdw blurRad="38100" dist="38100" dir="2700000" algn="tl">
                  <a:srgbClr val="000000">
                    <a:alpha val="43137"/>
                  </a:srgbClr>
                </a:outerShdw>
              </a:effectLst>
              <a:latin typeface="Arial Narrow" pitchFamily="34" charset="0"/>
            </a:endParaRPr>
          </a:p>
          <a:p>
            <a:pPr rtl="0"/>
            <a:r>
              <a:rPr lang="en-US" sz="1200" b="0" i="1" u="none" strike="noStrike" kern="1200" baseline="0" dirty="0">
                <a:solidFill>
                  <a:schemeClr val="tx1"/>
                </a:solidFill>
                <a:latin typeface="+mn-lt"/>
                <a:ea typeface="+mn-ea"/>
                <a:cs typeface="+mn-cs"/>
              </a:rPr>
              <a:t>Be sober, be vigilant; because your adversary the devil walks about like a roaring lion, seeking whom he may devour. Resist him, steadfast in the faith, knowing that the same sufferings are experienced by </a:t>
            </a:r>
            <a:r>
              <a:rPr lang="en-US" sz="1200" b="0" i="1" u="sng" strike="noStrike" kern="1200" baseline="0" dirty="0">
                <a:solidFill>
                  <a:schemeClr val="tx1"/>
                </a:solidFill>
                <a:latin typeface="+mn-lt"/>
                <a:ea typeface="+mn-ea"/>
                <a:cs typeface="+mn-cs"/>
              </a:rPr>
              <a:t>your brotherhood in the world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5:8-9</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        a. </a:t>
            </a:r>
            <a:r>
              <a:rPr lang="en-US" sz="4000" b="0" i="1" u="none" strike="noStrike" kern="1200" baseline="0" dirty="0">
                <a:solidFill>
                  <a:schemeClr val="tx1"/>
                </a:solidFill>
                <a:latin typeface="+mn-lt"/>
                <a:ea typeface="+mn-ea"/>
                <a:cs typeface="+mn-cs"/>
              </a:rPr>
              <a:t>your brotherhood in the world – means Satan is after all Christians every minute of the day.</a:t>
            </a:r>
            <a:endParaRPr lang="en-US" sz="4000" b="0" u="none" dirty="0">
              <a:effectLst>
                <a:outerShdw blurRad="38100" dist="38100" dir="2700000" algn="tl">
                  <a:srgbClr val="000000">
                    <a:alpha val="43137"/>
                  </a:srgbClr>
                </a:outerShdw>
              </a:effectLst>
              <a:latin typeface="Arial Narrow" pitchFamily="34" charset="0"/>
            </a:endParaRP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&gt;&gt;&gt;&gt;&gt;&gt;&gt;&gt;&gt;&gt;&gt;&gt;&gt;&gt;&gt;&gt;&gt;&gt;&gt;&gt;&gt;&gt;&gt;</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    2. The Bible calls him an “Adversary” – technically he is your opponent in a lawsuit, which will be conducted on the day of Judgment.</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&gt;&gt;&gt;&gt;&gt;&gt;&gt;&gt;&gt;&gt;&gt;&gt;&gt;&gt;&gt;&gt;&gt;&gt;&gt;&gt;&gt;&gt;&gt;</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    3. Our trials and choices are given in Matthew 25 and the trials are those that concerns our eternal life &amp; or death</a:t>
            </a:r>
            <a:r>
              <a:rPr lang="en-US" sz="4000" b="1" dirty="0">
                <a:effectLst>
                  <a:outerShdw blurRad="38100" dist="38100" dir="2700000" algn="tl">
                    <a:srgbClr val="000000">
                      <a:alpha val="43137"/>
                    </a:srgbClr>
                  </a:outerShdw>
                </a:effectLst>
                <a:latin typeface="Arial Narrow" pitchFamily="34" charset="0"/>
              </a:rPr>
              <a:t> (Mt. 25:41</a:t>
            </a:r>
            <a:r>
              <a:rPr lang="en-US" sz="4000" b="1" u="none" dirty="0">
                <a:effectLst>
                  <a:outerShdw blurRad="38100" dist="38100" dir="2700000" algn="tl">
                    <a:srgbClr val="000000">
                      <a:alpha val="43137"/>
                    </a:srgbClr>
                  </a:outerShdw>
                </a:effectLst>
                <a:latin typeface="Arial Narrow" pitchFamily="34" charset="0"/>
              </a:rPr>
              <a:t>, </a:t>
            </a:r>
            <a:r>
              <a:rPr lang="en-US" sz="4000" b="1" dirty="0">
                <a:effectLst>
                  <a:outerShdw blurRad="38100" dist="38100" dir="2700000" algn="tl">
                    <a:srgbClr val="000000">
                      <a:alpha val="43137"/>
                    </a:srgbClr>
                  </a:outerShdw>
                </a:effectLst>
                <a:latin typeface="Arial Narrow" pitchFamily="34" charset="0"/>
              </a:rPr>
              <a:t>47) </a:t>
            </a:r>
            <a:endParaRPr lang="en-US" sz="4000" b="0" dirty="0">
              <a:effectLst>
                <a:outerShdw blurRad="38100" dist="38100" dir="2700000" algn="tl">
                  <a:srgbClr val="000000">
                    <a:alpha val="43137"/>
                  </a:srgbClr>
                </a:outerShdw>
              </a:effectLst>
              <a:latin typeface="Arial Narrow" pitchFamily="34" charset="0"/>
            </a:endParaRPr>
          </a:p>
          <a:p>
            <a:pPr rtl="0"/>
            <a:r>
              <a:rPr lang="en-US" sz="1200" b="0" i="1" u="none" strike="noStrike" kern="1200" baseline="0" dirty="0">
                <a:solidFill>
                  <a:schemeClr val="tx1"/>
                </a:solidFill>
                <a:latin typeface="+mn-lt"/>
                <a:ea typeface="+mn-ea"/>
                <a:cs typeface="+mn-cs"/>
              </a:rPr>
              <a:t>"Then He will also say to those on the left hand, 'Depart from Me, you cursed, into the everlasting fire prepared for the devil and his angels: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25:41</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these will go away into everlasting punishment, but the righteous into eternal life."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Matthew 25:46</a:t>
            </a:r>
            <a:r>
              <a:rPr lang="en-US" sz="1200" b="0" i="0" u="none" strike="noStrike" kern="1200" baseline="0" dirty="0">
                <a:solidFill>
                  <a:schemeClr val="tx1"/>
                </a:solidFill>
                <a:latin typeface="+mn-lt"/>
                <a:ea typeface="+mn-ea"/>
                <a:cs typeface="+mn-cs"/>
              </a:rPr>
              <a:t>)</a:t>
            </a:r>
            <a:endParaRPr lang="en-US" sz="4000" b="1" dirty="0">
              <a:effectLst>
                <a:outerShdw blurRad="38100" dist="38100" dir="2700000" algn="tl">
                  <a:srgbClr val="000000">
                    <a:alpha val="43137"/>
                  </a:srgbClr>
                </a:outerShdw>
              </a:effectLst>
              <a:latin typeface="Arial Narrow" pitchFamily="34" charset="0"/>
            </a:endParaRP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&gt;&gt;&gt;&gt;&gt;&gt;&gt;&gt;&gt;&gt;&gt;&gt;&gt;&gt;&gt;&gt;&gt;&gt;&gt;&gt;&gt;&gt;&gt;   </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    4. Rest assured that there will be many trials in this life </a:t>
            </a:r>
            <a:r>
              <a:rPr lang="en-US" sz="4000" b="1" dirty="0">
                <a:effectLst>
                  <a:outerShdw blurRad="38100" dist="38100" dir="2700000" algn="tl">
                    <a:srgbClr val="000000">
                      <a:alpha val="43137"/>
                    </a:srgbClr>
                  </a:outerShdw>
                </a:effectLst>
                <a:latin typeface="Arial Narrow" pitchFamily="34" charset="0"/>
              </a:rPr>
              <a:t>(Jn. 1:10; 15:18-21)</a:t>
            </a:r>
          </a:p>
          <a:p>
            <a:pPr rtl="0"/>
            <a:r>
              <a:rPr lang="en-US" sz="1200" b="0" i="1" u="none" strike="noStrike" kern="1200" baseline="0" dirty="0">
                <a:solidFill>
                  <a:schemeClr val="tx1"/>
                </a:solidFill>
                <a:latin typeface="+mn-lt"/>
                <a:ea typeface="+mn-ea"/>
                <a:cs typeface="+mn-cs"/>
              </a:rPr>
              <a:t>He was in the world, and the world was made through Him, and the world did not know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a:t>
            </a:r>
          </a:p>
          <a:p>
            <a:pPr rtl="0"/>
            <a:r>
              <a:rPr lang="en-US" sz="1200" b="0" i="1" u="none" strike="noStrike" kern="1200" baseline="0" dirty="0">
                <a:solidFill>
                  <a:schemeClr val="tx1"/>
                </a:solidFill>
                <a:latin typeface="+mn-lt"/>
                <a:ea typeface="+mn-ea"/>
                <a:cs typeface="+mn-cs"/>
              </a:rPr>
              <a:t>"If the world hates you, you know that it hated Me before it hated you. If you were of the world, the world would love its own. </a:t>
            </a:r>
            <a:r>
              <a:rPr lang="en-US" sz="1200" b="0" i="0" u="sng" strike="noStrike" kern="1200" baseline="0" dirty="0">
                <a:solidFill>
                  <a:schemeClr val="tx1"/>
                </a:solidFill>
                <a:latin typeface="+mn-lt"/>
                <a:ea typeface="+mn-ea"/>
                <a:cs typeface="+mn-cs"/>
              </a:rPr>
              <a:t>Yet because you are not of the world</a:t>
            </a:r>
            <a:r>
              <a:rPr lang="en-US" sz="1200" b="0" i="1" u="none" strike="noStrike" kern="1200" baseline="0" dirty="0">
                <a:solidFill>
                  <a:schemeClr val="tx1"/>
                </a:solidFill>
                <a:latin typeface="+mn-lt"/>
                <a:ea typeface="+mn-ea"/>
                <a:cs typeface="+mn-cs"/>
              </a:rPr>
              <a:t>, but </a:t>
            </a:r>
            <a:r>
              <a:rPr lang="en-US" sz="1200" b="1" i="1" u="none" strike="noStrike" kern="1200" baseline="0" dirty="0">
                <a:solidFill>
                  <a:schemeClr val="tx1"/>
                </a:solidFill>
                <a:latin typeface="+mn-lt"/>
                <a:ea typeface="+mn-ea"/>
                <a:cs typeface="+mn-cs"/>
              </a:rPr>
              <a:t>I chose you out of the world</a:t>
            </a:r>
            <a:r>
              <a:rPr lang="en-US" sz="1200" b="0" i="1" u="none" strike="noStrike" kern="1200" baseline="0" dirty="0">
                <a:solidFill>
                  <a:schemeClr val="tx1"/>
                </a:solidFill>
                <a:latin typeface="+mn-lt"/>
                <a:ea typeface="+mn-ea"/>
                <a:cs typeface="+mn-cs"/>
              </a:rPr>
              <a:t>, therefore the world hates you. Remember the word that I said to you, 'A servant is not greater than his master.' </a:t>
            </a:r>
            <a:r>
              <a:rPr lang="en-US" sz="1200" b="1" i="1" u="none" strike="noStrike" kern="1200" baseline="0" dirty="0">
                <a:solidFill>
                  <a:schemeClr val="tx1"/>
                </a:solidFill>
                <a:latin typeface="+mn-lt"/>
                <a:ea typeface="+mn-ea"/>
                <a:cs typeface="+mn-cs"/>
              </a:rPr>
              <a:t>If they persecuted Me, they will also persecute you</a:t>
            </a:r>
            <a:r>
              <a:rPr lang="en-US" sz="1200" b="0" i="1" u="none" strike="noStrike" kern="1200" baseline="0" dirty="0">
                <a:solidFill>
                  <a:schemeClr val="tx1"/>
                </a:solidFill>
                <a:latin typeface="+mn-lt"/>
                <a:ea typeface="+mn-ea"/>
                <a:cs typeface="+mn-cs"/>
              </a:rPr>
              <a:t>. If they kept My word, they will keep yours also. But all these things they will do to you for My name's sake, because they do not know Him who sent Me.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15:18-21</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&gt;&gt;&gt;&gt;&gt;&gt;&gt;&gt;&gt;&gt;&gt;&gt;&gt;&gt;&gt;&gt;&gt;&gt;&gt;&gt;&gt;&gt;&gt;</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    5. Satan’s desire is to “Devour” – destroy, defeat Christianity and all saints.</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&gt;&gt;&gt;&gt;&gt;&gt;&gt;&gt;&gt;&gt;&gt;&gt;&gt;&gt;&gt;&gt;&gt;&gt;&gt;&gt;&gt;&gt;&gt;</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    6. He wants to conquer man’s mind and corrupt him with worldly ways.  </a:t>
            </a:r>
            <a:r>
              <a:rPr lang="en-US" sz="4000" b="1" dirty="0">
                <a:effectLst>
                  <a:outerShdw blurRad="38100" dist="38100" dir="2700000" algn="tl">
                    <a:srgbClr val="000000">
                      <a:alpha val="43137"/>
                    </a:srgbClr>
                  </a:outerShdw>
                </a:effectLst>
                <a:latin typeface="Arial Narrow" pitchFamily="34" charset="0"/>
              </a:rPr>
              <a:t>(2 Cor. 11:3)</a:t>
            </a:r>
          </a:p>
          <a:p>
            <a:pPr rtl="0"/>
            <a:r>
              <a:rPr lang="en-US" sz="1200" b="0" i="1" u="none" strike="noStrike" kern="1200" baseline="0" dirty="0">
                <a:solidFill>
                  <a:schemeClr val="tx1"/>
                </a:solidFill>
                <a:latin typeface="+mn-lt"/>
                <a:ea typeface="+mn-ea"/>
                <a:cs typeface="+mn-cs"/>
              </a:rPr>
              <a:t>But I fear, lest somehow, </a:t>
            </a:r>
            <a:r>
              <a:rPr lang="en-US" sz="1200" b="1" i="1" u="none" strike="noStrike" kern="1200" baseline="0" dirty="0">
                <a:solidFill>
                  <a:schemeClr val="tx1"/>
                </a:solidFill>
                <a:latin typeface="+mn-lt"/>
                <a:ea typeface="+mn-ea"/>
                <a:cs typeface="+mn-cs"/>
              </a:rPr>
              <a:t>as the serpent deceived Eve</a:t>
            </a:r>
            <a:r>
              <a:rPr lang="en-US" sz="1200" b="0" i="1" u="none" strike="noStrike" kern="1200" baseline="0" dirty="0">
                <a:solidFill>
                  <a:schemeClr val="tx1"/>
                </a:solidFill>
                <a:latin typeface="+mn-lt"/>
                <a:ea typeface="+mn-ea"/>
                <a:cs typeface="+mn-cs"/>
              </a:rPr>
              <a:t> </a:t>
            </a:r>
            <a:r>
              <a:rPr lang="en-US" sz="1200" b="0" i="1" u="sng" strike="noStrike" kern="1200" baseline="0" dirty="0">
                <a:solidFill>
                  <a:schemeClr val="tx1"/>
                </a:solidFill>
                <a:latin typeface="+mn-lt"/>
                <a:ea typeface="+mn-ea"/>
                <a:cs typeface="+mn-cs"/>
              </a:rPr>
              <a:t>by his craftiness</a:t>
            </a:r>
            <a:r>
              <a:rPr lang="en-US" sz="1200" b="0" i="1" u="none" strike="noStrike" kern="1200" baseline="0" dirty="0">
                <a:solidFill>
                  <a:schemeClr val="tx1"/>
                </a:solidFill>
                <a:latin typeface="+mn-lt"/>
                <a:ea typeface="+mn-ea"/>
                <a:cs typeface="+mn-cs"/>
              </a:rPr>
              <a:t>, so your minds may be corrupted from the simplicity that is in 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Corinthians 11:3</a:t>
            </a:r>
            <a:r>
              <a:rPr lang="en-US" sz="1200" b="0" i="0" u="none" strike="noStrike" kern="1200" baseline="0" dirty="0">
                <a:solidFill>
                  <a:schemeClr val="tx1"/>
                </a:solidFill>
                <a:latin typeface="+mn-lt"/>
                <a:ea typeface="+mn-ea"/>
                <a:cs typeface="+mn-cs"/>
              </a:rPr>
              <a:t>)</a:t>
            </a:r>
            <a:endParaRPr lang="en-US" sz="4000" b="1" dirty="0">
              <a:effectLst>
                <a:outerShdw blurRad="38100" dist="38100" dir="2700000" algn="tl">
                  <a:srgbClr val="000000">
                    <a:alpha val="43137"/>
                  </a:srgbClr>
                </a:outerShdw>
              </a:effectLst>
              <a:latin typeface="Arial Narrow" pitchFamily="34" charset="0"/>
            </a:endParaRP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&gt;&gt;&gt;&gt;&gt;&gt;&gt;&gt;&gt;&gt;&gt;&gt;&gt;&gt;&gt;&gt;&gt;&gt;&gt;&gt;&gt;&gt;&gt;</a:t>
            </a:r>
          </a:p>
          <a:p>
            <a:pPr marL="0" lvl="0" indent="0" algn="l">
              <a:buFontTx/>
              <a:buNone/>
            </a:pPr>
            <a:r>
              <a:rPr lang="en-US" sz="4000" b="0" dirty="0">
                <a:effectLst>
                  <a:outerShdw blurRad="38100" dist="38100" dir="2700000" algn="tl">
                    <a:srgbClr val="000000">
                      <a:alpha val="43137"/>
                    </a:srgbClr>
                  </a:outerShdw>
                </a:effectLst>
                <a:latin typeface="Arial Narrow" pitchFamily="34" charset="0"/>
              </a:rPr>
              <a:t>    7. The Devil would enslave to lusts, lust of the eye, lust of the flesh and pride of life. </a:t>
            </a:r>
            <a:r>
              <a:rPr lang="en-US" sz="4000" b="1" dirty="0">
                <a:effectLst>
                  <a:outerShdw blurRad="38100" dist="38100" dir="2700000" algn="tl">
                    <a:srgbClr val="000000">
                      <a:alpha val="43137"/>
                    </a:srgbClr>
                  </a:outerShdw>
                </a:effectLst>
                <a:latin typeface="Arial Narrow" pitchFamily="34" charset="0"/>
              </a:rPr>
              <a:t>(Rom 6:16)</a:t>
            </a:r>
          </a:p>
          <a:p>
            <a:pPr rtl="0"/>
            <a:r>
              <a:rPr lang="en-US" sz="1200" b="0" i="1" u="none" strike="noStrike" kern="1200" baseline="0" dirty="0">
                <a:solidFill>
                  <a:schemeClr val="tx1"/>
                </a:solidFill>
                <a:latin typeface="+mn-lt"/>
                <a:ea typeface="+mn-ea"/>
                <a:cs typeface="+mn-cs"/>
              </a:rPr>
              <a:t>Do you not know that </a:t>
            </a:r>
            <a:r>
              <a:rPr lang="en-US" sz="1200" b="0" i="1" u="sng" strike="noStrike" kern="1200" baseline="0" dirty="0">
                <a:solidFill>
                  <a:schemeClr val="tx1"/>
                </a:solidFill>
                <a:latin typeface="+mn-lt"/>
                <a:ea typeface="+mn-ea"/>
                <a:cs typeface="+mn-cs"/>
              </a:rPr>
              <a:t>to whom you present yourselves slaves to obey</a:t>
            </a:r>
            <a:r>
              <a:rPr lang="en-US" sz="1200" b="0" i="1" u="none" strike="noStrike" kern="1200" baseline="0" dirty="0">
                <a:solidFill>
                  <a:schemeClr val="tx1"/>
                </a:solidFill>
                <a:latin typeface="+mn-lt"/>
                <a:ea typeface="+mn-ea"/>
                <a:cs typeface="+mn-cs"/>
              </a:rPr>
              <a:t>, </a:t>
            </a:r>
            <a:r>
              <a:rPr lang="en-US" sz="1200" b="1" i="1" u="none" strike="noStrike" kern="1200" baseline="0" dirty="0">
                <a:solidFill>
                  <a:schemeClr val="tx1"/>
                </a:solidFill>
                <a:latin typeface="+mn-lt"/>
                <a:ea typeface="+mn-ea"/>
                <a:cs typeface="+mn-cs"/>
              </a:rPr>
              <a:t>you are that one's slaves whom you obey</a:t>
            </a:r>
            <a:r>
              <a:rPr lang="en-US" sz="1200" b="0" i="1" u="none" strike="noStrike" kern="1200" baseline="0" dirty="0">
                <a:solidFill>
                  <a:schemeClr val="tx1"/>
                </a:solidFill>
                <a:latin typeface="+mn-lt"/>
                <a:ea typeface="+mn-ea"/>
                <a:cs typeface="+mn-cs"/>
              </a:rPr>
              <a:t>, whether of sin leading to death, or of obedience leading to righteousness?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6:16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5</a:t>
            </a:fld>
            <a:endParaRPr lang="en-US"/>
          </a:p>
        </p:txBody>
      </p:sp>
    </p:spTree>
    <p:extLst>
      <p:ext uri="{BB962C8B-B14F-4D97-AF65-F5344CB8AC3E}">
        <p14:creationId xmlns:p14="http://schemas.microsoft.com/office/powerpoint/2010/main" val="588257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latin typeface="Arial Narrow" pitchFamily="34" charset="0"/>
              </a:rPr>
              <a:t>    1. God loves and desires to relieve us of our burdens. </a:t>
            </a:r>
            <a:r>
              <a:rPr lang="en-US" sz="4000" b="1" dirty="0">
                <a:effectLst/>
                <a:latin typeface="Arial Narrow" pitchFamily="34" charset="0"/>
              </a:rPr>
              <a:t>1 Pet. 5:5-7, 10</a:t>
            </a:r>
          </a:p>
          <a:p>
            <a:pPr rtl="0"/>
            <a:r>
              <a:rPr lang="en-US" sz="1200" b="0" i="1" u="none" strike="noStrike" kern="1200" baseline="0" dirty="0">
                <a:solidFill>
                  <a:schemeClr val="tx1"/>
                </a:solidFill>
                <a:latin typeface="+mn-lt"/>
                <a:ea typeface="+mn-ea"/>
                <a:cs typeface="+mn-cs"/>
              </a:rPr>
              <a:t>casting all your care upon Him, for He cares for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But may the God of all grace, </a:t>
            </a:r>
            <a:r>
              <a:rPr lang="en-US" sz="1200" b="1" i="1" u="none" strike="noStrike" kern="1200" baseline="0" dirty="0">
                <a:solidFill>
                  <a:schemeClr val="tx1"/>
                </a:solidFill>
                <a:latin typeface="+mn-lt"/>
                <a:ea typeface="+mn-ea"/>
                <a:cs typeface="+mn-cs"/>
              </a:rPr>
              <a:t>who called us to His eternal glory by Christ Jes</a:t>
            </a:r>
            <a:r>
              <a:rPr lang="en-US" sz="1200" b="0" i="1" u="none" strike="noStrike" kern="1200" baseline="0" dirty="0">
                <a:solidFill>
                  <a:schemeClr val="tx1"/>
                </a:solidFill>
                <a:latin typeface="+mn-lt"/>
                <a:ea typeface="+mn-ea"/>
                <a:cs typeface="+mn-cs"/>
              </a:rPr>
              <a:t>us, </a:t>
            </a:r>
            <a:r>
              <a:rPr lang="en-US" sz="1200" b="0" i="1" u="sng" strike="noStrike" kern="1200" baseline="0" dirty="0">
                <a:solidFill>
                  <a:schemeClr val="tx1"/>
                </a:solidFill>
                <a:latin typeface="+mn-lt"/>
                <a:ea typeface="+mn-ea"/>
                <a:cs typeface="+mn-cs"/>
              </a:rPr>
              <a:t>after you have suffered a while</a:t>
            </a:r>
            <a:r>
              <a:rPr lang="en-US" sz="1200" b="0" i="1" u="none" strike="noStrike" kern="1200" baseline="0" dirty="0">
                <a:solidFill>
                  <a:schemeClr val="tx1"/>
                </a:solidFill>
                <a:latin typeface="+mn-lt"/>
                <a:ea typeface="+mn-ea"/>
                <a:cs typeface="+mn-cs"/>
              </a:rPr>
              <a:t>, perfect, establish, strengthen, and settle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5:10</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buFontTx/>
              <a:buNone/>
            </a:pPr>
            <a:r>
              <a:rPr lang="en-US" sz="4000" b="0" dirty="0">
                <a:effectLst/>
                <a:latin typeface="Arial Narrow" pitchFamily="34" charset="0"/>
              </a:rPr>
              <a:t>&gt;&gt;&gt;&gt;&gt;&gt;&gt;&gt;&gt;&gt;&gt;&gt;&gt;&gt;&gt;&gt;&gt;&gt;</a:t>
            </a:r>
          </a:p>
          <a:p>
            <a:pPr marL="0" indent="0">
              <a:buFontTx/>
              <a:buNone/>
            </a:pPr>
            <a:r>
              <a:rPr lang="en-US" sz="4000" b="0" dirty="0">
                <a:effectLst/>
                <a:latin typeface="Arial Narrow" pitchFamily="34" charset="0"/>
              </a:rPr>
              <a:t>    2. He will take care of your burdens “Casting all care upon Him”.  (</a:t>
            </a:r>
            <a:r>
              <a:rPr lang="en-US" sz="4000" b="1" dirty="0">
                <a:effectLst/>
                <a:latin typeface="Arial Narrow" pitchFamily="34" charset="0"/>
              </a:rPr>
              <a:t>Ps. 55:22</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Cast your burden on the LORD, </a:t>
            </a:r>
            <a:r>
              <a:rPr lang="en-US" sz="1200" b="1" i="1" u="none" strike="noStrike" kern="1200" baseline="0" dirty="0">
                <a:solidFill>
                  <a:schemeClr val="tx1"/>
                </a:solidFill>
                <a:latin typeface="+mn-lt"/>
                <a:ea typeface="+mn-ea"/>
                <a:cs typeface="+mn-cs"/>
              </a:rPr>
              <a:t>And He shall sustain you</a:t>
            </a:r>
            <a:r>
              <a:rPr lang="en-US" sz="1200" b="0" i="1" u="none" strike="noStrike" kern="1200" baseline="0" dirty="0">
                <a:solidFill>
                  <a:schemeClr val="tx1"/>
                </a:solidFill>
                <a:latin typeface="+mn-lt"/>
                <a:ea typeface="+mn-ea"/>
                <a:cs typeface="+mn-cs"/>
              </a:rPr>
              <a:t>; </a:t>
            </a:r>
            <a:r>
              <a:rPr lang="en-US" sz="1200" b="0" i="1" u="sng" strike="noStrike" kern="1200" baseline="0" dirty="0">
                <a:solidFill>
                  <a:schemeClr val="tx1"/>
                </a:solidFill>
                <a:latin typeface="+mn-lt"/>
                <a:ea typeface="+mn-ea"/>
                <a:cs typeface="+mn-cs"/>
              </a:rPr>
              <a:t>He shall never permit the righteous to be moved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Psalms 55:22</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buFontTx/>
              <a:buNone/>
            </a:pPr>
            <a:r>
              <a:rPr lang="en-US" sz="4000" b="0" dirty="0">
                <a:effectLst/>
                <a:latin typeface="Arial Narrow" pitchFamily="34" charset="0"/>
              </a:rPr>
              <a:t>&gt;&gt;&gt;&gt;&gt;&gt;&gt;&gt;&gt;&gt;&gt;&gt;&gt;&gt;&gt;&gt;&gt;&gt;</a:t>
            </a:r>
          </a:p>
          <a:p>
            <a:pPr marL="0" lvl="0" indent="0">
              <a:buFontTx/>
              <a:buNone/>
            </a:pPr>
            <a:r>
              <a:rPr lang="en-US" sz="4000" b="0" dirty="0">
                <a:effectLst/>
                <a:latin typeface="Arial Narrow" pitchFamily="34" charset="0"/>
              </a:rPr>
              <a:t>    3. Worry can be heavy burden for us, but Christ will carry the load.</a:t>
            </a:r>
          </a:p>
          <a:p>
            <a:pPr marL="0" lvl="0" indent="0">
              <a:buFontTx/>
              <a:buNone/>
            </a:pPr>
            <a:r>
              <a:rPr lang="en-US" sz="4000" b="0" dirty="0">
                <a:effectLst/>
                <a:latin typeface="Arial Narrow" pitchFamily="34" charset="0"/>
              </a:rPr>
              <a:t>&gt;&gt;&gt;&gt;&gt;&gt;&gt;&gt;&gt;&gt;&gt;&gt;&gt;&gt;&gt;&gt;&gt;&gt;</a:t>
            </a:r>
          </a:p>
          <a:p>
            <a:pPr marL="0" lvl="0" indent="0">
              <a:buFontTx/>
              <a:buNone/>
            </a:pPr>
            <a:r>
              <a:rPr lang="en-US" sz="4000" b="0" dirty="0">
                <a:effectLst/>
                <a:latin typeface="Arial Narrow" pitchFamily="34" charset="0"/>
              </a:rPr>
              <a:t>    4. God can work all for the good of all who love Him (</a:t>
            </a:r>
            <a:r>
              <a:rPr lang="en-US" sz="4000" b="1" dirty="0">
                <a:effectLst/>
                <a:latin typeface="Arial Narrow" pitchFamily="34" charset="0"/>
              </a:rPr>
              <a:t>Rm. 8:28</a:t>
            </a:r>
            <a:r>
              <a:rPr lang="en-US" sz="4000" b="0" dirty="0">
                <a:effectLst/>
                <a:latin typeface="Arial Narrow" pitchFamily="34" charset="0"/>
              </a:rPr>
              <a:t>) – it is His desire to do so. (</a:t>
            </a:r>
            <a:r>
              <a:rPr lang="en-US" sz="4000" b="1" dirty="0">
                <a:effectLst/>
                <a:latin typeface="Arial Narrow" pitchFamily="34" charset="0"/>
              </a:rPr>
              <a:t>1 Tim. 2:4</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And we know that all things work together </a:t>
            </a:r>
            <a:r>
              <a:rPr lang="en-US" sz="1200" b="0" i="1" u="sng" strike="noStrike" kern="1200" baseline="0" dirty="0">
                <a:solidFill>
                  <a:schemeClr val="tx1"/>
                </a:solidFill>
                <a:latin typeface="+mn-lt"/>
                <a:ea typeface="+mn-ea"/>
                <a:cs typeface="+mn-cs"/>
              </a:rPr>
              <a:t>for good to those who love God</a:t>
            </a:r>
            <a:r>
              <a:rPr lang="en-US" sz="1200" b="0" i="1" u="none" strike="noStrike" kern="1200" baseline="0" dirty="0">
                <a:solidFill>
                  <a:schemeClr val="tx1"/>
                </a:solidFill>
                <a:latin typeface="+mn-lt"/>
                <a:ea typeface="+mn-ea"/>
                <a:cs typeface="+mn-cs"/>
              </a:rPr>
              <a:t>, to those who are the called according to His purpose.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Romans 8:28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who desires </a:t>
            </a:r>
            <a:r>
              <a:rPr lang="en-US" sz="1200" b="1" i="1" u="none" strike="noStrike" kern="1200" baseline="0" dirty="0">
                <a:solidFill>
                  <a:schemeClr val="tx1"/>
                </a:solidFill>
                <a:latin typeface="+mn-lt"/>
                <a:ea typeface="+mn-ea"/>
                <a:cs typeface="+mn-cs"/>
              </a:rPr>
              <a:t>all men to be saved </a:t>
            </a:r>
            <a:r>
              <a:rPr lang="en-US" sz="1200" b="0" i="1" u="none" strike="noStrike" kern="1200" baseline="0" dirty="0">
                <a:solidFill>
                  <a:schemeClr val="tx1"/>
                </a:solidFill>
                <a:latin typeface="+mn-lt"/>
                <a:ea typeface="+mn-ea"/>
                <a:cs typeface="+mn-cs"/>
              </a:rPr>
              <a:t>and to come to the knowledge of the truth.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Timothy 2:4</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FontTx/>
              <a:buNone/>
            </a:pPr>
            <a:r>
              <a:rPr lang="en-US" sz="4000" b="0" dirty="0">
                <a:effectLst/>
                <a:latin typeface="Arial Narrow" pitchFamily="34" charset="0"/>
              </a:rPr>
              <a:t>&gt;&gt;&gt;&gt;&gt;&gt;&gt;&gt;&gt;&gt;&gt;&gt;&gt;&gt;&gt;&gt;&gt;&gt;</a:t>
            </a:r>
          </a:p>
          <a:p>
            <a:pPr marL="0" lvl="0" indent="0">
              <a:buFontTx/>
              <a:buNone/>
            </a:pPr>
            <a:r>
              <a:rPr lang="en-US" sz="4000" b="0" dirty="0">
                <a:effectLst/>
                <a:latin typeface="Arial Narrow" pitchFamily="34" charset="0"/>
              </a:rPr>
              <a:t>    5. God, who is able, cares (</a:t>
            </a:r>
            <a:r>
              <a:rPr lang="en-US" sz="4000" b="1" dirty="0">
                <a:effectLst/>
                <a:latin typeface="Arial Narrow" pitchFamily="34" charset="0"/>
              </a:rPr>
              <a:t>Rm. 5:6-9</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But God demonstrates His own love toward us, in that while we were still sinners, </a:t>
            </a:r>
            <a:r>
              <a:rPr lang="en-US" sz="1200" b="1" i="1" u="none" strike="noStrike" kern="1200" baseline="0" dirty="0">
                <a:solidFill>
                  <a:schemeClr val="tx1"/>
                </a:solidFill>
                <a:latin typeface="+mn-lt"/>
                <a:ea typeface="+mn-ea"/>
                <a:cs typeface="+mn-cs"/>
              </a:rPr>
              <a:t>Christ died for us</a:t>
            </a:r>
            <a:r>
              <a:rPr lang="en-US" sz="1200" b="0" i="1" u="none" strike="noStrike" kern="1200" baseline="0" dirty="0">
                <a:solidFill>
                  <a:schemeClr val="tx1"/>
                </a:solidFill>
                <a:latin typeface="+mn-lt"/>
                <a:ea typeface="+mn-ea"/>
                <a:cs typeface="+mn-cs"/>
              </a:rPr>
              <a:t>. Much more then, having now been </a:t>
            </a:r>
            <a:r>
              <a:rPr lang="en-US" sz="1200" b="1" i="1" u="none" strike="noStrike" kern="1200" baseline="0" dirty="0">
                <a:solidFill>
                  <a:schemeClr val="tx1"/>
                </a:solidFill>
                <a:latin typeface="+mn-lt"/>
                <a:ea typeface="+mn-ea"/>
                <a:cs typeface="+mn-cs"/>
              </a:rPr>
              <a:t>justified by His blood</a:t>
            </a:r>
            <a:r>
              <a:rPr lang="en-US" sz="1200" b="0" i="1" u="none" strike="noStrike" kern="1200" baseline="0" dirty="0">
                <a:solidFill>
                  <a:schemeClr val="tx1"/>
                </a:solidFill>
                <a:latin typeface="+mn-lt"/>
                <a:ea typeface="+mn-ea"/>
                <a:cs typeface="+mn-cs"/>
              </a:rPr>
              <a:t>, we shall be saved from wrath through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5:8-9</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FontTx/>
              <a:buNone/>
            </a:pPr>
            <a:r>
              <a:rPr lang="en-US" sz="4000" b="0" dirty="0">
                <a:effectLst/>
                <a:latin typeface="Arial Narrow" pitchFamily="34" charset="0"/>
              </a:rPr>
              <a:t>&gt;&gt;&gt;&gt;&gt;&gt;&gt;&gt;&gt;&gt;&gt;&gt;&gt;&gt;&gt;&gt;&gt;&gt;</a:t>
            </a:r>
          </a:p>
          <a:p>
            <a:pPr marL="0" lvl="0" indent="0">
              <a:buFontTx/>
              <a:buNone/>
            </a:pPr>
            <a:r>
              <a:rPr lang="en-US" sz="4000" b="0" dirty="0">
                <a:effectLst/>
                <a:latin typeface="Arial Narrow" pitchFamily="34" charset="0"/>
              </a:rPr>
              <a:t>    6. Even if parents forsake us, God will not. (</a:t>
            </a:r>
            <a:r>
              <a:rPr lang="en-US" sz="4000" b="1" dirty="0">
                <a:effectLst/>
                <a:latin typeface="Arial Narrow" pitchFamily="34" charset="0"/>
              </a:rPr>
              <a:t>Ps. 27:10</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When my father and my mother forsake me, Then the LORD will take care of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Psalms 27:10</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FontTx/>
              <a:buNone/>
            </a:pPr>
            <a:r>
              <a:rPr lang="en-US" sz="4000" b="0" dirty="0">
                <a:effectLst/>
                <a:latin typeface="Arial Narrow" pitchFamily="34" charset="0"/>
              </a:rPr>
              <a:t>&gt;&gt;&gt;&gt;&gt;&gt;&gt;&gt;&gt;&gt;&gt;&gt;&gt;&gt;&gt;&gt;&gt;&gt;</a:t>
            </a:r>
          </a:p>
          <a:p>
            <a:pPr marL="0" lvl="0" indent="0">
              <a:buFontTx/>
              <a:buNone/>
            </a:pPr>
            <a:r>
              <a:rPr lang="en-US" sz="4000" b="0" dirty="0">
                <a:effectLst/>
                <a:latin typeface="Arial Narrow" pitchFamily="34" charset="0"/>
              </a:rPr>
              <a:t>    7. God can and will provide for the needs of each and everyone of us. (</a:t>
            </a:r>
            <a:r>
              <a:rPr lang="en-US" sz="4000" b="1" dirty="0">
                <a:effectLst/>
                <a:latin typeface="Arial Narrow" pitchFamily="34" charset="0"/>
              </a:rPr>
              <a:t>Mt. 6:25-34</a:t>
            </a:r>
            <a:r>
              <a:rPr lang="en-US" sz="4000" b="0" dirty="0">
                <a:effectLst/>
                <a:latin typeface="Arial Narrow" pitchFamily="34" charset="0"/>
              </a:rPr>
              <a:t>)</a:t>
            </a:r>
          </a:p>
          <a:p>
            <a:pPr algn="just" rtl="0"/>
            <a:r>
              <a:rPr lang="en-US" sz="1200" b="0" i="1" u="none" strike="noStrike" kern="1200" baseline="0" dirty="0">
                <a:solidFill>
                  <a:schemeClr val="tx1"/>
                </a:solidFill>
                <a:latin typeface="+mn-lt"/>
                <a:ea typeface="+mn-ea"/>
                <a:cs typeface="+mn-cs"/>
              </a:rPr>
              <a:t>For after all these things the Gentiles seek. For </a:t>
            </a:r>
            <a:r>
              <a:rPr lang="en-US" sz="1200" b="0" i="1" u="sng" strike="noStrike" kern="1200" baseline="0" dirty="0">
                <a:solidFill>
                  <a:schemeClr val="tx1"/>
                </a:solidFill>
                <a:latin typeface="+mn-lt"/>
                <a:ea typeface="+mn-ea"/>
                <a:cs typeface="+mn-cs"/>
              </a:rPr>
              <a:t>your heavenly Father knows that you need all these things</a:t>
            </a:r>
            <a:r>
              <a:rPr lang="en-US" sz="1200" b="0" i="1" u="none" strike="noStrike" kern="1200" baseline="0" dirty="0">
                <a:solidFill>
                  <a:schemeClr val="tx1"/>
                </a:solidFill>
                <a:latin typeface="+mn-lt"/>
                <a:ea typeface="+mn-ea"/>
                <a:cs typeface="+mn-cs"/>
              </a:rPr>
              <a:t>. But seek first the kingdom of God and His righteousness, and all these things shall be added to you. Therefore do not worry about tomorrow, for tomorrow will worry about its own things. Sufficient for the day is its own trouble.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6:32-34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6</a:t>
            </a:fld>
            <a:endParaRPr lang="en-US"/>
          </a:p>
        </p:txBody>
      </p:sp>
    </p:spTree>
    <p:extLst>
      <p:ext uri="{BB962C8B-B14F-4D97-AF65-F5344CB8AC3E}">
        <p14:creationId xmlns:p14="http://schemas.microsoft.com/office/powerpoint/2010/main" val="15927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solidFill>
                  <a:schemeClr val="accent6">
                    <a:lumMod val="75000"/>
                  </a:schemeClr>
                </a:solidFill>
                <a:effectLst>
                  <a:outerShdw blurRad="60007" dist="310007" dir="7680000" sy="30000" kx="1300200" algn="ctr" rotWithShape="0">
                    <a:prstClr val="black">
                      <a:alpha val="32000"/>
                    </a:prstClr>
                  </a:outerShdw>
                </a:effectLst>
                <a:latin typeface="Arial Black" pitchFamily="34" charset="0"/>
              </a:rPr>
              <a:t>    1. Choosing to Serve God Means reorganizing your life and your priorities:</a:t>
            </a:r>
          </a:p>
          <a:p>
            <a:pPr marL="0" indent="0">
              <a:buFontTx/>
              <a:buNone/>
            </a:pPr>
            <a:r>
              <a:rPr lang="en-US" sz="4000" b="0" dirty="0">
                <a:effectLst/>
                <a:latin typeface="Arial Narrow" pitchFamily="34" charset="0"/>
              </a:rPr>
              <a:t>&gt;&gt;&gt;&gt;&gt;&gt;&gt;&gt;&gt;&gt;&gt;&gt;&gt;&gt;&gt;&gt;</a:t>
            </a:r>
          </a:p>
          <a:p>
            <a:pPr marL="0" indent="0">
              <a:buFontTx/>
              <a:buNone/>
            </a:pPr>
            <a:r>
              <a:rPr lang="en-US" sz="4000" b="0" dirty="0">
                <a:effectLst>
                  <a:outerShdw blurRad="38100" dist="38100" dir="2700000" algn="tl">
                    <a:srgbClr val="000000">
                      <a:alpha val="43137"/>
                    </a:srgbClr>
                  </a:outerShdw>
                </a:effectLst>
                <a:latin typeface="Arial Narrow" pitchFamily="34" charset="0"/>
              </a:rPr>
              <a:t>    2. Humbling self under God’s hand is one of those changes, while still being able to keep His commands</a:t>
            </a:r>
          </a:p>
          <a:p>
            <a:pPr mar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3. Humility will allow you to recognize your dependence upon Him for your every blessing</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4. We must be obedience to the Father just as His Son Jesus was obedient.  (</a:t>
            </a:r>
            <a:r>
              <a:rPr lang="en-US" sz="4000" b="1" dirty="0">
                <a:effectLst>
                  <a:outerShdw blurRad="38100" dist="38100" dir="2700000" algn="tl">
                    <a:srgbClr val="000000">
                      <a:alpha val="43137"/>
                    </a:srgbClr>
                  </a:outerShdw>
                </a:effectLst>
                <a:latin typeface="Arial Narrow" pitchFamily="34" charset="0"/>
              </a:rPr>
              <a:t>Heb. 5:8-9</a:t>
            </a:r>
            <a:r>
              <a:rPr lang="en-US" sz="4000" b="0" dirty="0">
                <a:effectLst>
                  <a:outerShdw blurRad="38100" dist="38100" dir="2700000" algn="tl">
                    <a:srgbClr val="000000">
                      <a:alpha val="43137"/>
                    </a:srgbClr>
                  </a:outerShdw>
                </a:effectLst>
                <a:latin typeface="Arial Narrow" pitchFamily="34" charset="0"/>
              </a:rPr>
              <a:t>) </a:t>
            </a:r>
          </a:p>
          <a:p>
            <a:pPr rtl="0"/>
            <a:r>
              <a:rPr lang="en-US" sz="1200" b="0" i="1" u="none" strike="noStrike" kern="1200" baseline="0" dirty="0">
                <a:solidFill>
                  <a:schemeClr val="tx1"/>
                </a:solidFill>
                <a:latin typeface="+mn-lt"/>
                <a:ea typeface="+mn-ea"/>
                <a:cs typeface="+mn-cs"/>
              </a:rPr>
              <a:t>though He was a Son, yet He learned obedience by the things which He suffered. And having been perfected, He became the author of eternal salvation to all who obey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5:8-9</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a:t>
            </a:r>
          </a:p>
          <a:p>
            <a:pPr marL="0" indent="0">
              <a:buFontTx/>
              <a:buNone/>
            </a:pPr>
            <a:r>
              <a:rPr lang="en-US" sz="4000" b="0" dirty="0">
                <a:effectLst>
                  <a:outerShdw blurRad="38100" dist="38100" dir="2700000" algn="tl">
                    <a:srgbClr val="000000">
                      <a:alpha val="43137"/>
                    </a:srgbClr>
                  </a:outerShdw>
                </a:effectLst>
                <a:latin typeface="Arial Narrow" pitchFamily="34" charset="0"/>
              </a:rPr>
              <a:t>    5. Because when we cast our cares upon God we choose to obey Him and not Satan.</a:t>
            </a:r>
          </a:p>
          <a:p>
            <a:pPr mar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6. Without cares on our shoulders, we can be found </a:t>
            </a:r>
            <a:r>
              <a:rPr lang="en-US" sz="4000" b="1" dirty="0">
                <a:effectLst>
                  <a:outerShdw blurRad="38100" dist="38100" dir="2700000" algn="tl">
                    <a:srgbClr val="000000">
                      <a:alpha val="43137"/>
                    </a:srgbClr>
                  </a:outerShdw>
                </a:effectLst>
                <a:latin typeface="Arial Narrow" pitchFamily="34" charset="0"/>
              </a:rPr>
              <a:t>Rejoicing</a:t>
            </a:r>
            <a:r>
              <a:rPr lang="en-US" sz="4000" b="0" dirty="0">
                <a:effectLst>
                  <a:outerShdw blurRad="38100" dist="38100" dir="2700000" algn="tl">
                    <a:srgbClr val="000000">
                      <a:alpha val="43137"/>
                    </a:srgbClr>
                  </a:outerShdw>
                </a:effectLst>
                <a:latin typeface="Arial Narrow" pitchFamily="34" charset="0"/>
              </a:rPr>
              <a:t>.  (</a:t>
            </a:r>
            <a:r>
              <a:rPr lang="en-US" sz="4000" b="1" dirty="0" err="1">
                <a:effectLst>
                  <a:outerShdw blurRad="38100" dist="38100" dir="2700000" algn="tl">
                    <a:srgbClr val="000000">
                      <a:alpha val="43137"/>
                    </a:srgbClr>
                  </a:outerShdw>
                </a:effectLst>
                <a:latin typeface="Arial Narrow" pitchFamily="34" charset="0"/>
              </a:rPr>
              <a:t>Php</a:t>
            </a:r>
            <a:r>
              <a:rPr lang="en-US" sz="4000" b="1" dirty="0">
                <a:effectLst>
                  <a:outerShdw blurRad="38100" dist="38100" dir="2700000" algn="tl">
                    <a:srgbClr val="000000">
                      <a:alpha val="43137"/>
                    </a:srgbClr>
                  </a:outerShdw>
                </a:effectLst>
                <a:latin typeface="Arial Narrow" pitchFamily="34" charset="0"/>
              </a:rPr>
              <a:t>. 4:4</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Rejoice in the Lord always. Again I will say, rejoice!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4:4</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7. We can also be filled with </a:t>
            </a:r>
            <a:r>
              <a:rPr lang="en-US" sz="4000" b="1" dirty="0">
                <a:effectLst>
                  <a:outerShdw blurRad="38100" dist="38100" dir="2700000" algn="tl">
                    <a:srgbClr val="000000">
                      <a:alpha val="43137"/>
                    </a:srgbClr>
                  </a:outerShdw>
                </a:effectLst>
                <a:latin typeface="Arial Narrow" pitchFamily="34" charset="0"/>
              </a:rPr>
              <a:t>Hope</a:t>
            </a:r>
            <a:r>
              <a:rPr lang="en-US" sz="4000" b="0" dirty="0">
                <a:effectLst>
                  <a:outerShdw blurRad="38100" dist="38100" dir="2700000" algn="tl">
                    <a:srgbClr val="000000">
                      <a:alpha val="43137"/>
                    </a:srgbClr>
                  </a:outerShdw>
                </a:effectLst>
                <a:latin typeface="Arial Narrow" pitchFamily="34" charset="0"/>
              </a:rPr>
              <a:t> for an eternity with Christ. (</a:t>
            </a:r>
            <a:r>
              <a:rPr lang="en-US" sz="4000" b="1" dirty="0">
                <a:effectLst>
                  <a:outerShdw blurRad="38100" dist="38100" dir="2700000" algn="tl">
                    <a:srgbClr val="000000">
                      <a:alpha val="43137"/>
                    </a:srgbClr>
                  </a:outerShdw>
                </a:effectLst>
                <a:latin typeface="Arial Narrow" pitchFamily="34" charset="0"/>
              </a:rPr>
              <a:t>1 Pt. 1:3-4, 6</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1:3-4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In this you greatly rejoice, though now for a little while, if need be, you have been grieved by various trials,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1:6</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8. We can be at with God and with ourselves.  </a:t>
            </a:r>
            <a:r>
              <a:rPr lang="en-US" sz="4000" b="1" dirty="0">
                <a:effectLst>
                  <a:outerShdw blurRad="38100" dist="38100" dir="2700000" algn="tl">
                    <a:srgbClr val="000000">
                      <a:alpha val="43137"/>
                    </a:srgbClr>
                  </a:outerShdw>
                </a:effectLst>
                <a:latin typeface="Arial Narrow" pitchFamily="34" charset="0"/>
              </a:rPr>
              <a:t>Peace</a:t>
            </a:r>
            <a:r>
              <a:rPr lang="en-US" sz="4000" b="0" dirty="0">
                <a:effectLst>
                  <a:outerShdw blurRad="38100" dist="38100" dir="2700000" algn="tl">
                    <a:srgbClr val="000000">
                      <a:alpha val="43137"/>
                    </a:srgbClr>
                  </a:outerShdw>
                </a:effectLst>
                <a:latin typeface="Arial Narrow" pitchFamily="34" charset="0"/>
              </a:rPr>
              <a:t> (</a:t>
            </a:r>
            <a:r>
              <a:rPr lang="en-US" sz="4000" b="1" dirty="0" err="1">
                <a:effectLst>
                  <a:outerShdw blurRad="38100" dist="38100" dir="2700000" algn="tl">
                    <a:srgbClr val="000000">
                      <a:alpha val="43137"/>
                    </a:srgbClr>
                  </a:outerShdw>
                </a:effectLst>
                <a:latin typeface="Arial Narrow" pitchFamily="34" charset="0"/>
              </a:rPr>
              <a:t>Php</a:t>
            </a:r>
            <a:r>
              <a:rPr lang="en-US" sz="4000" b="1" dirty="0">
                <a:effectLst>
                  <a:outerShdw blurRad="38100" dist="38100" dir="2700000" algn="tl">
                    <a:srgbClr val="000000">
                      <a:alpha val="43137"/>
                    </a:srgbClr>
                  </a:outerShdw>
                </a:effectLst>
                <a:latin typeface="Arial Narrow" pitchFamily="34" charset="0"/>
              </a:rPr>
              <a:t>. 4:6-7</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Be anxious for nothing, but in everything by prayer and supplication, with thanksgiving, let your requests be made known to God; and the peace of God, which surpasses all understanding, will guard your hearts and minds through Christ Jesus.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4:6-7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lvl="0" indent="0">
              <a:buFontTx/>
              <a:buNone/>
            </a:pPr>
            <a:endParaRPr lang="en-US" sz="4000" b="0" dirty="0">
              <a:effectLst>
                <a:outerShdw blurRad="38100" dist="38100" dir="2700000" algn="tl">
                  <a:srgbClr val="000000">
                    <a:alpha val="43137"/>
                  </a:srgbClr>
                </a:outerShdw>
              </a:effectLst>
              <a:latin typeface="Arial Narrow" pitchFamily="34" charset="0"/>
            </a:endParaRP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7</a:t>
            </a:fld>
            <a:endParaRPr lang="en-US"/>
          </a:p>
        </p:txBody>
      </p:sp>
    </p:spTree>
    <p:extLst>
      <p:ext uri="{BB962C8B-B14F-4D97-AF65-F5344CB8AC3E}">
        <p14:creationId xmlns:p14="http://schemas.microsoft.com/office/powerpoint/2010/main" val="2360386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outerShdw blurRad="38100" dist="38100" dir="2700000" algn="tl">
                    <a:srgbClr val="000000">
                      <a:alpha val="43137"/>
                    </a:srgbClr>
                  </a:outerShdw>
                </a:effectLst>
                <a:latin typeface="Arial Narrow" pitchFamily="34" charset="0"/>
              </a:rPr>
              <a:t>    1. The Apostle Peter should know that in resisting the devil, he will flee (</a:t>
            </a:r>
            <a:r>
              <a:rPr lang="en-US" sz="4000" b="1" dirty="0">
                <a:effectLst>
                  <a:outerShdw blurRad="38100" dist="38100" dir="2700000" algn="tl">
                    <a:srgbClr val="000000">
                      <a:alpha val="43137"/>
                    </a:srgbClr>
                  </a:outerShdw>
                </a:effectLst>
                <a:latin typeface="Arial Narrow" pitchFamily="34" charset="0"/>
              </a:rPr>
              <a:t>1 Pt. 5:9</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Resist him, steadfast in the faith, knowing that the same sufferings are experienced by.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5:9</a:t>
            </a:r>
            <a:r>
              <a:rPr lang="en-US" sz="1200" b="0" i="0" u="none" strike="noStrike" kern="1200" baseline="0" dirty="0">
                <a:solidFill>
                  <a:schemeClr val="tx1"/>
                </a:solidFill>
                <a:latin typeface="+mn-lt"/>
                <a:ea typeface="+mn-ea"/>
                <a:cs typeface="+mn-cs"/>
              </a:rPr>
              <a:t>)</a:t>
            </a:r>
          </a:p>
          <a:p>
            <a:pPr marL="0" indent="0">
              <a:buFontTx/>
              <a:buNone/>
            </a:pPr>
            <a:r>
              <a:rPr lang="en-US" sz="4000" b="0" i="1" u="none" strike="noStrike" kern="1200" baseline="0" dirty="0">
                <a:solidFill>
                  <a:schemeClr val="tx1"/>
                </a:solidFill>
                <a:latin typeface="+mn-lt"/>
                <a:ea typeface="+mn-ea"/>
                <a:cs typeface="+mn-cs"/>
              </a:rPr>
              <a:t>        a. </a:t>
            </a:r>
            <a:r>
              <a:rPr lang="en-US" sz="4000" b="0" i="1" u="sng" strike="noStrike" kern="1200" baseline="0" dirty="0">
                <a:solidFill>
                  <a:schemeClr val="tx1"/>
                </a:solidFill>
                <a:latin typeface="+mn-lt"/>
                <a:ea typeface="+mn-ea"/>
                <a:cs typeface="+mn-cs"/>
              </a:rPr>
              <a:t>your brotherhood in the world</a:t>
            </a:r>
            <a:r>
              <a:rPr lang="en-US" sz="4000" b="0" i="1" u="none" strike="noStrike" kern="1200" baseline="0" dirty="0">
                <a:solidFill>
                  <a:schemeClr val="tx1"/>
                </a:solidFill>
                <a:latin typeface="+mn-lt"/>
                <a:ea typeface="+mn-ea"/>
                <a:cs typeface="+mn-cs"/>
              </a:rPr>
              <a:t> means that all Christians will suffer just as you do. </a:t>
            </a:r>
            <a:endParaRPr lang="en-US" sz="4000" b="0" i="1" u="sng" strike="noStrike" kern="1200" baseline="0" dirty="0">
              <a:solidFill>
                <a:schemeClr val="tx1"/>
              </a:solidFill>
              <a:latin typeface="+mn-lt"/>
              <a:ea typeface="+mn-ea"/>
              <a:cs typeface="+mn-cs"/>
            </a:endParaRPr>
          </a:p>
          <a:p>
            <a:pPr mar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2. Jesus resisted Satan with only God’s word (</a:t>
            </a:r>
            <a:r>
              <a:rPr lang="en-US" sz="4000" b="1" dirty="0">
                <a:effectLst>
                  <a:outerShdw blurRad="38100" dist="38100" dir="2700000" algn="tl">
                    <a:srgbClr val="000000">
                      <a:alpha val="43137"/>
                    </a:srgbClr>
                  </a:outerShdw>
                </a:effectLst>
                <a:latin typeface="Arial Narrow" pitchFamily="34" charset="0"/>
              </a:rPr>
              <a:t>Mt. 4:1-12</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Then Jesus said to him, "Away with you, Satan! For it is written, </a:t>
            </a:r>
            <a:r>
              <a:rPr lang="en-US" sz="1200" b="0" i="1" u="sng" strike="noStrike" kern="1200" baseline="0" dirty="0">
                <a:solidFill>
                  <a:schemeClr val="tx1"/>
                </a:solidFill>
                <a:latin typeface="+mn-lt"/>
                <a:ea typeface="+mn-ea"/>
                <a:cs typeface="+mn-cs"/>
              </a:rPr>
              <a:t>'YOU SHALL</a:t>
            </a:r>
            <a:r>
              <a:rPr lang="en-US" sz="1200" b="0" i="1" u="none" strike="noStrike" kern="1200" baseline="0" dirty="0">
                <a:solidFill>
                  <a:schemeClr val="tx1"/>
                </a:solidFill>
                <a:latin typeface="+mn-lt"/>
                <a:ea typeface="+mn-ea"/>
                <a:cs typeface="+mn-cs"/>
              </a:rPr>
              <a:t> WORSHIP THE LORD YOUR GOD, AND </a:t>
            </a:r>
            <a:r>
              <a:rPr lang="en-US" sz="1200" b="0" i="1" u="sng" strike="noStrike" kern="1200" baseline="0" dirty="0">
                <a:solidFill>
                  <a:schemeClr val="tx1"/>
                </a:solidFill>
                <a:latin typeface="+mn-lt"/>
                <a:ea typeface="+mn-ea"/>
                <a:cs typeface="+mn-cs"/>
              </a:rPr>
              <a:t>HIM ONLY </a:t>
            </a:r>
            <a:r>
              <a:rPr lang="en-US" sz="1200" b="0" i="1" u="none" strike="noStrike" kern="1200" baseline="0" dirty="0">
                <a:solidFill>
                  <a:schemeClr val="tx1"/>
                </a:solidFill>
                <a:latin typeface="+mn-lt"/>
                <a:ea typeface="+mn-ea"/>
                <a:cs typeface="+mn-cs"/>
              </a:rPr>
              <a:t>YOU SHALL SERVE.' "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4:10</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3. Jesus tells us that we cannot serve His Father and the Devil at the same time.  (</a:t>
            </a:r>
            <a:r>
              <a:rPr lang="en-US" sz="4000" b="1" dirty="0">
                <a:effectLst>
                  <a:outerShdw blurRad="38100" dist="38100" dir="2700000" algn="tl">
                    <a:srgbClr val="000000">
                      <a:alpha val="43137"/>
                    </a:srgbClr>
                  </a:outerShdw>
                </a:effectLst>
                <a:latin typeface="Arial Narrow" pitchFamily="34" charset="0"/>
              </a:rPr>
              <a:t>Mt. 6:24</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"No one can serve two masters; for either he will hate the one and love the other, or else he will be loyal to the one and despise the other. You cannot serve God and mammon.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6:24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a:t>
            </a:r>
          </a:p>
          <a:p>
            <a:pPr rtl="0"/>
            <a:r>
              <a:rPr lang="en-US" sz="1200" b="0" i="0" u="none" strike="noStrike" kern="1200" baseline="0" dirty="0">
                <a:solidFill>
                  <a:schemeClr val="tx1"/>
                </a:solidFill>
                <a:latin typeface="+mn-lt"/>
                <a:ea typeface="+mn-ea"/>
                <a:cs typeface="+mn-cs"/>
              </a:rPr>
              <a:t>    4. Let Satan know in </a:t>
            </a:r>
            <a:r>
              <a:rPr lang="en-US" sz="1200" b="0" i="0" u="sng" strike="noStrike" kern="1200" baseline="0" dirty="0">
                <a:solidFill>
                  <a:schemeClr val="tx1"/>
                </a:solidFill>
                <a:latin typeface="+mn-lt"/>
                <a:ea typeface="+mn-ea"/>
                <a:cs typeface="+mn-cs"/>
              </a:rPr>
              <a:t>no uncertain words</a:t>
            </a:r>
            <a:r>
              <a:rPr lang="en-US" sz="1200" b="0" i="0" u="none" strike="noStrike" kern="1200" baseline="0" dirty="0">
                <a:solidFill>
                  <a:schemeClr val="tx1"/>
                </a:solidFill>
                <a:latin typeface="+mn-lt"/>
                <a:ea typeface="+mn-ea"/>
                <a:cs typeface="+mn-cs"/>
              </a:rPr>
              <a:t> that you mean for Him to STOP tempting you because you will not be His servant.</a:t>
            </a: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8</a:t>
            </a:fld>
            <a:endParaRPr lang="en-US"/>
          </a:p>
        </p:txBody>
      </p:sp>
    </p:spTree>
    <p:extLst>
      <p:ext uri="{BB962C8B-B14F-4D97-AF65-F5344CB8AC3E}">
        <p14:creationId xmlns:p14="http://schemas.microsoft.com/office/powerpoint/2010/main" val="125516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outerShdw blurRad="38100" dist="38100" dir="2700000" algn="tl">
                    <a:srgbClr val="000000">
                      <a:alpha val="43137"/>
                    </a:srgbClr>
                  </a:outerShdw>
                </a:effectLst>
                <a:latin typeface="Arial Narrow" pitchFamily="34" charset="0"/>
              </a:rPr>
              <a:t>    1. If we serve God, we have been called to eternal glory (</a:t>
            </a:r>
            <a:r>
              <a:rPr lang="en-US" sz="4000" b="1" dirty="0">
                <a:effectLst>
                  <a:outerShdw blurRad="38100" dist="38100" dir="2700000" algn="tl">
                    <a:srgbClr val="000000">
                      <a:alpha val="43137"/>
                    </a:srgbClr>
                  </a:outerShdw>
                </a:effectLst>
                <a:latin typeface="Arial Narrow" pitchFamily="34" charset="0"/>
              </a:rPr>
              <a:t>1 Pt. 5:10</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But may the God of all grace, </a:t>
            </a:r>
            <a:r>
              <a:rPr lang="en-US" sz="1200" b="0" i="1" u="sng" strike="noStrike" kern="1200" baseline="0" dirty="0">
                <a:solidFill>
                  <a:schemeClr val="tx1"/>
                </a:solidFill>
                <a:latin typeface="+mn-lt"/>
                <a:ea typeface="+mn-ea"/>
                <a:cs typeface="+mn-cs"/>
              </a:rPr>
              <a:t>who called us to His eternal glory by Christ Jesus</a:t>
            </a:r>
            <a:r>
              <a:rPr lang="en-US" sz="1200" b="0" i="1" u="none" strike="noStrike" kern="1200" baseline="0" dirty="0">
                <a:solidFill>
                  <a:schemeClr val="tx1"/>
                </a:solidFill>
                <a:latin typeface="+mn-lt"/>
                <a:ea typeface="+mn-ea"/>
                <a:cs typeface="+mn-cs"/>
              </a:rPr>
              <a:t>, after you have suffered a while, perfect, establish, strengthen, and settle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5:10</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2. We have been called by Christ and His gospel (</a:t>
            </a:r>
            <a:r>
              <a:rPr lang="en-US" sz="4000" b="1" dirty="0">
                <a:effectLst>
                  <a:outerShdw blurRad="38100" dist="38100" dir="2700000" algn="tl">
                    <a:srgbClr val="000000">
                      <a:alpha val="43137"/>
                    </a:srgbClr>
                  </a:outerShdw>
                </a:effectLst>
                <a:latin typeface="Arial Narrow" pitchFamily="34" charset="0"/>
              </a:rPr>
              <a:t>2 Th. 2:13-14</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But we are bound to give thanks to God always for you, brethren beloved by the Lord, because God from the beginning chose you for salvation through sanctification by the Spirit and belief in the truth, to which </a:t>
            </a:r>
            <a:r>
              <a:rPr lang="en-US" sz="1200" b="1" i="1" u="none" strike="noStrike" kern="1200" baseline="0" dirty="0">
                <a:solidFill>
                  <a:schemeClr val="tx1"/>
                </a:solidFill>
                <a:latin typeface="+mn-lt"/>
                <a:ea typeface="+mn-ea"/>
                <a:cs typeface="+mn-cs"/>
              </a:rPr>
              <a:t>He called you by our gospel</a:t>
            </a:r>
            <a:r>
              <a:rPr lang="en-US" sz="1200" b="0" i="1" u="none" strike="noStrike" kern="1200" baseline="0" dirty="0">
                <a:solidFill>
                  <a:schemeClr val="tx1"/>
                </a:solidFill>
                <a:latin typeface="+mn-lt"/>
                <a:ea typeface="+mn-ea"/>
                <a:cs typeface="+mn-cs"/>
              </a:rPr>
              <a:t>, for the obtaining of the glory of our Lord Jesus 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Thessalonians 2:13-14</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3. We have been called to salvation from our sins.  (</a:t>
            </a:r>
            <a:r>
              <a:rPr lang="en-US" sz="4000" b="1" dirty="0">
                <a:effectLst>
                  <a:outerShdw blurRad="38100" dist="38100" dir="2700000" algn="tl">
                    <a:srgbClr val="000000">
                      <a:alpha val="43137"/>
                    </a:srgbClr>
                  </a:outerShdw>
                </a:effectLst>
                <a:latin typeface="Arial Narrow" pitchFamily="34" charset="0"/>
              </a:rPr>
              <a:t>Rm. 1:16</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For I am not ashamed of the gospel of Christ, for it is the power of God to salvation for everyone who believes, for the Jew first and also for the Greek.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1:16</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4. We have been called to eternal salvation in heaven (</a:t>
            </a:r>
            <a:r>
              <a:rPr lang="en-US" sz="4000" b="1" dirty="0">
                <a:effectLst>
                  <a:outerShdw blurRad="38100" dist="38100" dir="2700000" algn="tl">
                    <a:srgbClr val="000000">
                      <a:alpha val="43137"/>
                    </a:srgbClr>
                  </a:outerShdw>
                </a:effectLst>
                <a:latin typeface="Arial Narrow" pitchFamily="34" charset="0"/>
              </a:rPr>
              <a:t>1 Pt. 1:5-9</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who are kept </a:t>
            </a:r>
            <a:r>
              <a:rPr lang="en-US" sz="1200" b="0" i="1" u="sng" strike="noStrike" kern="1200" baseline="0" dirty="0">
                <a:solidFill>
                  <a:schemeClr val="tx1"/>
                </a:solidFill>
                <a:latin typeface="+mn-lt"/>
                <a:ea typeface="+mn-ea"/>
                <a:cs typeface="+mn-cs"/>
              </a:rPr>
              <a:t>by the power of God through faith for salvation</a:t>
            </a:r>
            <a:r>
              <a:rPr lang="en-US" sz="1200" b="0" i="1" u="none" strike="noStrike" kern="1200" baseline="0" dirty="0">
                <a:solidFill>
                  <a:schemeClr val="tx1"/>
                </a:solidFill>
                <a:latin typeface="+mn-lt"/>
                <a:ea typeface="+mn-ea"/>
                <a:cs typeface="+mn-cs"/>
              </a:rPr>
              <a:t> ready to be revealed in the last time.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1:5</a:t>
            </a:r>
            <a:r>
              <a:rPr lang="en-US" sz="1200" b="0" i="0" u="none" strike="noStrike" kern="1200" baseline="0" dirty="0">
                <a:solidFill>
                  <a:schemeClr val="tx1"/>
                </a:solidFill>
                <a:latin typeface="+mn-lt"/>
                <a:ea typeface="+mn-ea"/>
                <a:cs typeface="+mn-cs"/>
              </a:rPr>
              <a: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5. This call involves glory, honor, and immortality (</a:t>
            </a:r>
            <a:r>
              <a:rPr lang="en-US" sz="4000" b="1" dirty="0">
                <a:effectLst>
                  <a:outerShdw blurRad="38100" dist="38100" dir="2700000" algn="tl">
                    <a:srgbClr val="000000">
                      <a:alpha val="43137"/>
                    </a:srgbClr>
                  </a:outerShdw>
                </a:effectLst>
                <a:latin typeface="Arial Narrow" pitchFamily="34" charset="0"/>
              </a:rPr>
              <a:t>Rm. 2:7</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eternal life to those who by patient continuance in doing good seek for glory, honor, and immortality;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2:7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07BB774-DC43-4B3D-915A-F5AFC532827B}" type="slidenum">
              <a:rPr lang="en-US" smtClean="0"/>
              <a:t>9</a:t>
            </a:fld>
            <a:endParaRPr lang="en-US"/>
          </a:p>
        </p:txBody>
      </p:sp>
    </p:spTree>
    <p:extLst>
      <p:ext uri="{BB962C8B-B14F-4D97-AF65-F5344CB8AC3E}">
        <p14:creationId xmlns:p14="http://schemas.microsoft.com/office/powerpoint/2010/main" val="790177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outerShdw blurRad="38100" dist="38100" dir="2700000" algn="tl">
                    <a:srgbClr val="000000">
                      <a:alpha val="43137"/>
                    </a:srgbClr>
                  </a:outerShdw>
                </a:effectLst>
                <a:latin typeface="Arial Narrow" pitchFamily="34" charset="0"/>
              </a:rPr>
              <a:t>    1. Too often men choose the reverse of these instructions given by God :</a:t>
            </a:r>
          </a:p>
          <a:p>
            <a:pPr marL="0" indent="0">
              <a:buFontTx/>
              <a:buNone/>
            </a:pPr>
            <a:r>
              <a:rPr lang="en-US" sz="4000" b="0" dirty="0">
                <a:effectLst>
                  <a:outerShdw blurRad="38100" dist="38100" dir="2700000" algn="tl">
                    <a:srgbClr val="000000">
                      <a:alpha val="43137"/>
                    </a:srgbClr>
                  </a:outerShdw>
                </a:effectLst>
                <a:latin typeface="Arial Narrow" pitchFamily="34" charset="0"/>
              </a:rPr>
              <a:t>&gt;&gt;&gt;&gt;&gt;&gt;&gt;&gt;&gt;&gt;&gt;&gt;&gt;&gt;&gt;&gt;&gt;&gt;&gt;&gt;&gt;</a:t>
            </a:r>
          </a:p>
          <a:p>
            <a:pPr marL="0" lvl="0" indent="0">
              <a:buFontTx/>
              <a:buNone/>
            </a:pPr>
            <a:r>
              <a:rPr lang="en-US" sz="4000" b="0" dirty="0">
                <a:effectLst>
                  <a:outerShdw blurRad="38100" dist="38100" dir="2700000" algn="tl">
                    <a:srgbClr val="000000">
                      <a:alpha val="43137"/>
                    </a:srgbClr>
                  </a:outerShdw>
                </a:effectLst>
                <a:latin typeface="Arial Narrow" pitchFamily="34" charset="0"/>
              </a:rPr>
              <a:t>    2. They would rather Resist God; as Jesus described in  (</a:t>
            </a:r>
            <a:r>
              <a:rPr lang="en-US" sz="4000" b="1" dirty="0">
                <a:effectLst>
                  <a:outerShdw blurRad="38100" dist="38100" dir="2700000" algn="tl">
                    <a:srgbClr val="000000">
                      <a:alpha val="43137"/>
                    </a:srgbClr>
                  </a:outerShdw>
                </a:effectLst>
                <a:latin typeface="Arial Narrow" pitchFamily="34" charset="0"/>
              </a:rPr>
              <a:t>Mt. 23:37</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"O Jerusalem, Jerusalem, the one who kills the prophets and stones those who are sent to her! How often I wanted to gather your children together, as a hen gathers her chicks under her wings, </a:t>
            </a:r>
            <a:r>
              <a:rPr lang="en-US" sz="1200" b="0" i="1" u="sng" strike="noStrike" kern="1200" baseline="0" dirty="0">
                <a:solidFill>
                  <a:schemeClr val="tx1"/>
                </a:solidFill>
                <a:latin typeface="+mn-lt"/>
                <a:ea typeface="+mn-ea"/>
                <a:cs typeface="+mn-cs"/>
              </a:rPr>
              <a:t>but you were not willing</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23:37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&gt;&gt;&gt;&gt;&gt;&gt;&gt;&gt;&gt;&gt;&gt;&gt;&gt;&gt;&gt;&gt;&gt;&gt;&gt;&gt;&gt;</a:t>
            </a:r>
            <a:endParaRPr lang="en-US" sz="4000" b="0"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    3. James encourages us to Draw near to God and resist the devil. (</a:t>
            </a:r>
            <a:r>
              <a:rPr lang="en-US" sz="4000" b="1" dirty="0">
                <a:effectLst>
                  <a:outerShdw blurRad="38100" dist="38100" dir="2700000" algn="tl">
                    <a:srgbClr val="000000">
                      <a:alpha val="43137"/>
                    </a:srgbClr>
                  </a:outerShdw>
                </a:effectLst>
                <a:latin typeface="Arial Narrow" pitchFamily="34" charset="0"/>
              </a:rPr>
              <a:t>Jas. 4:7</a:t>
            </a:r>
            <a:r>
              <a:rPr lang="en-US" sz="4000" b="0" dirty="0">
                <a:effectLst>
                  <a:outerShdw blurRad="38100" dist="38100" dir="2700000" algn="tl">
                    <a:srgbClr val="000000">
                      <a:alpha val="43137"/>
                    </a:srgbClr>
                  </a:outerShdw>
                </a:effectLst>
                <a:latin typeface="Arial Narrow" pitchFamily="34" charset="0"/>
              </a:rPr>
              <a:t>)</a:t>
            </a:r>
          </a:p>
          <a:p>
            <a:pPr rtl="0"/>
            <a:r>
              <a:rPr lang="en-US" sz="1200" b="0" i="1" u="none" strike="noStrike" kern="1200" baseline="0" dirty="0">
                <a:solidFill>
                  <a:schemeClr val="tx1"/>
                </a:solidFill>
                <a:latin typeface="+mn-lt"/>
                <a:ea typeface="+mn-ea"/>
                <a:cs typeface="+mn-cs"/>
              </a:rPr>
              <a:t>Therefore submit to God. Resist the devil and he will flee from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James 4:7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&gt;&gt;&gt;&gt;&gt;&gt;&gt;&gt;&gt;&gt;&gt;&gt;&gt;&gt;&gt;&gt;&gt;&gt;&gt;&gt;&gt;</a:t>
            </a:r>
            <a:endParaRPr lang="en-US" sz="4000" b="0" dirty="0">
              <a:effectLst>
                <a:outerShdw blurRad="38100" dist="38100" dir="2700000" algn="tl">
                  <a:srgbClr val="000000">
                    <a:alpha val="43137"/>
                  </a:srgbClr>
                </a:outerShdw>
              </a:effectLst>
              <a:latin typeface="Arial Narrow" pitchFamily="34" charset="0"/>
            </a:endParaRPr>
          </a:p>
          <a:p>
            <a:pPr marL="0" indent="0">
              <a:buFontTx/>
              <a:buNone/>
            </a:pPr>
            <a:r>
              <a:rPr lang="en-US" sz="4000" b="0" dirty="0">
                <a:effectLst>
                  <a:outerShdw blurRad="38100" dist="38100" dir="2700000" algn="tl">
                    <a:srgbClr val="000000">
                      <a:alpha val="43137"/>
                    </a:srgbClr>
                  </a:outerShdw>
                </a:effectLst>
                <a:latin typeface="Arial Narrow" pitchFamily="34" charset="0"/>
              </a:rPr>
              <a:t>    4. Remember the words of Joshua: “Choose this day whom you will serve” </a:t>
            </a:r>
            <a:r>
              <a:rPr lang="en-US" sz="4000" b="1" dirty="0">
                <a:effectLst>
                  <a:outerShdw blurRad="38100" dist="38100" dir="2700000" algn="tl">
                    <a:srgbClr val="000000">
                      <a:alpha val="43137"/>
                    </a:srgbClr>
                  </a:outerShdw>
                </a:effectLst>
                <a:latin typeface="Arial Narrow" pitchFamily="34" charset="0"/>
              </a:rPr>
              <a:t>Josh. 24:15</a:t>
            </a:r>
            <a:r>
              <a:rPr lang="en-US" sz="4000" b="0" dirty="0">
                <a:effectLst/>
                <a:latin typeface="Arial Narrow" pitchFamily="34" charset="0"/>
              </a:rPr>
              <a:t> </a:t>
            </a:r>
          </a:p>
          <a:p>
            <a:pPr marL="0" indent="0">
              <a:buFontTx/>
              <a:buNone/>
            </a:pPr>
            <a:r>
              <a:rPr lang="en-US" sz="4000" b="0" dirty="0">
                <a:effectLst/>
                <a:latin typeface="Arial Narrow" pitchFamily="34" charset="0"/>
              </a:rPr>
              <a:t>        a. If you don’t make a choice, you will have made a choice by your own default.</a:t>
            </a:r>
          </a:p>
          <a:p>
            <a:pPr marL="0" indent="0">
              <a:buFontTx/>
              <a:buNone/>
            </a:pPr>
            <a:r>
              <a:rPr lang="en-US" sz="4000" b="0" dirty="0">
                <a:effectLst/>
                <a:latin typeface="Arial Narrow" pitchFamily="34" charset="0"/>
              </a:rPr>
              <a:t>&gt;&gt;&gt;&gt;&gt;&gt;&gt;&gt;&gt;&gt;&gt;&gt;&gt;&gt;&gt;&gt;&gt;&gt;&gt;&gt;&gt;</a:t>
            </a:r>
            <a:endParaRPr lang="en-US" sz="4000" b="1" dirty="0">
              <a:effectLst>
                <a:outerShdw blurRad="38100" dist="38100" dir="2700000" algn="tl">
                  <a:srgbClr val="000000">
                    <a:alpha val="43137"/>
                  </a:srgbClr>
                </a:outerShdw>
              </a:effectLst>
              <a:latin typeface="Arial Narrow" pitchFamily="34" charset="0"/>
            </a:endParaRPr>
          </a:p>
          <a:p>
            <a:pPr marL="0" lvl="0" indent="0">
              <a:buFontTx/>
              <a:buNone/>
            </a:pPr>
            <a:r>
              <a:rPr lang="en-US" sz="4000" b="0" dirty="0">
                <a:effectLst>
                  <a:outerShdw blurRad="38100" dist="38100" dir="2700000" algn="tl">
                    <a:srgbClr val="000000">
                      <a:alpha val="43137"/>
                    </a:srgbClr>
                  </a:outerShdw>
                </a:effectLst>
                <a:latin typeface="Arial Narrow" pitchFamily="34" charset="0"/>
              </a:rPr>
              <a:t>    5. Who have you chosen?</a:t>
            </a:r>
            <a:endParaRPr lang="en-US" b="0" dirty="0"/>
          </a:p>
        </p:txBody>
      </p:sp>
      <p:sp>
        <p:nvSpPr>
          <p:cNvPr id="4" name="Slide Number Placeholder 3"/>
          <p:cNvSpPr>
            <a:spLocks noGrp="1"/>
          </p:cNvSpPr>
          <p:nvPr>
            <p:ph type="sldNum" sz="quarter" idx="10"/>
          </p:nvPr>
        </p:nvSpPr>
        <p:spPr/>
        <p:txBody>
          <a:bodyPr/>
          <a:lstStyle/>
          <a:p>
            <a:fld id="{807BB774-DC43-4B3D-915A-F5AFC532827B}" type="slidenum">
              <a:rPr lang="en-US" smtClean="0"/>
              <a:t>10</a:t>
            </a:fld>
            <a:endParaRPr lang="en-US"/>
          </a:p>
        </p:txBody>
      </p:sp>
    </p:spTree>
    <p:extLst>
      <p:ext uri="{BB962C8B-B14F-4D97-AF65-F5344CB8AC3E}">
        <p14:creationId xmlns:p14="http://schemas.microsoft.com/office/powerpoint/2010/main" val="1287740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F743DB0-177A-4438-81A3-86B2A9ADB391}"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6503C-522B-43A7-910C-12C09F7ECA92}" type="slidenum">
              <a:rPr lang="en-US" smtClean="0"/>
              <a:pPr/>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506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743DB0-177A-4438-81A3-86B2A9ADB391}"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78664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743DB0-177A-4438-81A3-86B2A9ADB391}"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6503C-522B-43A7-910C-12C09F7ECA92}"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41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743DB0-177A-4438-81A3-86B2A9ADB391}"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80661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743DB0-177A-4438-81A3-86B2A9ADB391}"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6503C-522B-43A7-910C-12C09F7ECA92}" type="slidenum">
              <a:rPr lang="en-US" smtClean="0"/>
              <a:pPr/>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1777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743DB0-177A-4438-81A3-86B2A9ADB391}" type="datetimeFigureOut">
              <a:rPr lang="en-US" smtClean="0"/>
              <a:pPr/>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428444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743DB0-177A-4438-81A3-86B2A9ADB391}" type="datetimeFigureOut">
              <a:rPr lang="en-US" smtClean="0"/>
              <a:pPr/>
              <a:t>3/17/2018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353200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743DB0-177A-4438-81A3-86B2A9ADB391}" type="datetimeFigureOut">
              <a:rPr lang="en-US" smtClean="0"/>
              <a:pPr/>
              <a:t>3/17/2018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263051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43DB0-177A-4438-81A3-86B2A9ADB391}" type="datetimeFigureOut">
              <a:rPr lang="en-US" smtClean="0"/>
              <a:pPr/>
              <a:t>3/17/2018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324346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F743DB0-177A-4438-81A3-86B2A9ADB391}" type="datetimeFigureOut">
              <a:rPr lang="en-US" smtClean="0"/>
              <a:pPr/>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6503C-522B-43A7-910C-12C09F7ECA92}" type="slidenum">
              <a:rPr lang="en-US" smtClean="0"/>
              <a:pPr/>
              <a:t>‹#›</a:t>
            </a:fld>
            <a:endParaRPr lang="en-US"/>
          </a:p>
        </p:txBody>
      </p:sp>
    </p:spTree>
    <p:extLst>
      <p:ext uri="{BB962C8B-B14F-4D97-AF65-F5344CB8AC3E}">
        <p14:creationId xmlns:p14="http://schemas.microsoft.com/office/powerpoint/2010/main" val="397420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743DB0-177A-4438-81A3-86B2A9ADB391}" type="datetimeFigureOut">
              <a:rPr lang="en-US" smtClean="0"/>
              <a:pPr/>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6503C-522B-43A7-910C-12C09F7ECA92}"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83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F743DB0-177A-4438-81A3-86B2A9ADB391}" type="datetimeFigureOut">
              <a:rPr lang="en-US" smtClean="0"/>
              <a:pPr/>
              <a:t>3/17/2018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3B6503C-522B-43A7-910C-12C09F7ECA92}" type="slidenum">
              <a:rPr lang="en-US" smtClean="0"/>
              <a:pPr/>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2600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E257CE-B255-468C-8AE1-4B445C5AE4D4}"/>
              </a:ext>
            </a:extLst>
          </p:cNvPr>
          <p:cNvPicPr>
            <a:picLocks noChangeAspect="1"/>
          </p:cNvPicPr>
          <p:nvPr/>
        </p:nvPicPr>
        <p:blipFill rotWithShape="1">
          <a:blip r:embed="rId2">
            <a:extLst>
              <a:ext uri="{28A0092B-C50C-407E-A947-70E740481C1C}">
                <a14:useLocalDpi xmlns:a14="http://schemas.microsoft.com/office/drawing/2010/main" val="0"/>
              </a:ext>
            </a:extLst>
          </a:blip>
          <a:srcRect r="6433" b="20628"/>
          <a:stretch/>
        </p:blipFill>
        <p:spPr>
          <a:xfrm>
            <a:off x="0" y="-5443"/>
            <a:ext cx="12192000" cy="7015843"/>
          </a:xfrm>
          <a:prstGeom prst="rect">
            <a:avLst/>
          </a:prstGeom>
        </p:spPr>
      </p:pic>
      <p:sp>
        <p:nvSpPr>
          <p:cNvPr id="4" name="TextBox 3">
            <a:extLst>
              <a:ext uri="{FF2B5EF4-FFF2-40B4-BE49-F238E27FC236}">
                <a16:creationId xmlns:a16="http://schemas.microsoft.com/office/drawing/2014/main" id="{F92BAD0D-53AF-4071-831B-5465B043300C}"/>
              </a:ext>
            </a:extLst>
          </p:cNvPr>
          <p:cNvSpPr txBox="1"/>
          <p:nvPr/>
        </p:nvSpPr>
        <p:spPr>
          <a:xfrm>
            <a:off x="345589" y="228600"/>
            <a:ext cx="2217851" cy="1938992"/>
          </a:xfrm>
          <a:prstGeom prst="rect">
            <a:avLst/>
          </a:prstGeom>
          <a:noFill/>
        </p:spPr>
        <p:txBody>
          <a:bodyPr wrap="none" rtlCol="0">
            <a:spAutoFit/>
          </a:bodyPr>
          <a:lstStyle/>
          <a:p>
            <a:pPr algn="ctr"/>
            <a:r>
              <a:rPr lang="en-US" sz="4000" dirty="0"/>
              <a:t>Welcome </a:t>
            </a:r>
          </a:p>
          <a:p>
            <a:pPr algn="ctr"/>
            <a:r>
              <a:rPr lang="en-US" sz="4000" dirty="0"/>
              <a:t>to </a:t>
            </a:r>
          </a:p>
          <a:p>
            <a:pPr algn="ctr"/>
            <a:r>
              <a:rPr lang="en-US" sz="4000" dirty="0"/>
              <a:t>Worship</a:t>
            </a:r>
          </a:p>
        </p:txBody>
      </p:sp>
      <p:sp>
        <p:nvSpPr>
          <p:cNvPr id="5" name="TextBox 4">
            <a:extLst>
              <a:ext uri="{FF2B5EF4-FFF2-40B4-BE49-F238E27FC236}">
                <a16:creationId xmlns:a16="http://schemas.microsoft.com/office/drawing/2014/main" id="{4C4DA4AC-41F6-4572-B7F1-DEAF6EF13733}"/>
              </a:ext>
            </a:extLst>
          </p:cNvPr>
          <p:cNvSpPr txBox="1"/>
          <p:nvPr/>
        </p:nvSpPr>
        <p:spPr>
          <a:xfrm rot="219125">
            <a:off x="7591773" y="914400"/>
            <a:ext cx="1988814" cy="1569660"/>
          </a:xfrm>
          <a:prstGeom prst="rect">
            <a:avLst/>
          </a:prstGeom>
          <a:solidFill>
            <a:schemeClr val="bg1"/>
          </a:solidFill>
        </p:spPr>
        <p:txBody>
          <a:bodyPr wrap="none" rtlCol="0">
            <a:spAutoFit/>
          </a:bodyPr>
          <a:lstStyle/>
          <a:p>
            <a:r>
              <a:rPr lang="en-US" sz="3200" dirty="0">
                <a:solidFill>
                  <a:srgbClr val="C00000"/>
                </a:solidFill>
                <a:effectLst>
                  <a:outerShdw blurRad="38100" dist="38100" dir="2700000" algn="tl">
                    <a:srgbClr val="000000">
                      <a:alpha val="43137"/>
                    </a:srgbClr>
                  </a:outerShdw>
                </a:effectLst>
              </a:rPr>
              <a:t>Most Likely</a:t>
            </a:r>
          </a:p>
          <a:p>
            <a:r>
              <a:rPr lang="en-US" sz="3200" dirty="0">
                <a:solidFill>
                  <a:srgbClr val="C00000"/>
                </a:solidFill>
                <a:effectLst>
                  <a:outerShdw blurRad="38100" dist="38100" dir="2700000" algn="tl">
                    <a:srgbClr val="000000">
                      <a:alpha val="43137"/>
                    </a:srgbClr>
                  </a:outerShdw>
                </a:effectLst>
              </a:rPr>
              <a:t>To Dress as</a:t>
            </a:r>
          </a:p>
          <a:p>
            <a:r>
              <a:rPr lang="en-US" sz="3200" dirty="0">
                <a:solidFill>
                  <a:srgbClr val="C00000"/>
                </a:solidFill>
                <a:effectLst>
                  <a:outerShdw blurRad="38100" dist="38100" dir="2700000" algn="tl">
                    <a:srgbClr val="000000">
                      <a:alpha val="43137"/>
                    </a:srgbClr>
                  </a:outerShdw>
                </a:effectLst>
              </a:rPr>
              <a:t>A Sheep</a:t>
            </a:r>
          </a:p>
        </p:txBody>
      </p:sp>
    </p:spTree>
    <p:extLst>
      <p:ext uri="{BB962C8B-B14F-4D97-AF65-F5344CB8AC3E}">
        <p14:creationId xmlns:p14="http://schemas.microsoft.com/office/powerpoint/2010/main" val="1244292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3048" y="152400"/>
            <a:ext cx="2472152" cy="707886"/>
          </a:xfrm>
          <a:prstGeom prst="rect">
            <a:avLst/>
          </a:prstGeom>
          <a:noFill/>
        </p:spPr>
        <p:txBody>
          <a:bodyPr wrap="none" rtlCol="0">
            <a:spAutoFit/>
          </a:bodyPr>
          <a:lstStyle/>
          <a:p>
            <a:r>
              <a:rPr lang="en-US" sz="4000" b="1" dirty="0">
                <a:solidFill>
                  <a:srgbClr val="C00000"/>
                </a:solidFill>
                <a:effectLst>
                  <a:outerShdw blurRad="38100" dist="38100" dir="2700000" algn="tl">
                    <a:srgbClr val="000000">
                      <a:alpha val="43137"/>
                    </a:srgbClr>
                  </a:outerShdw>
                </a:effectLst>
                <a:latin typeface="Arial Narrow" pitchFamily="34" charset="0"/>
              </a:rPr>
              <a:t>Conclusion</a:t>
            </a:r>
          </a:p>
        </p:txBody>
      </p:sp>
      <p:sp>
        <p:nvSpPr>
          <p:cNvPr id="3" name="TextBox 2"/>
          <p:cNvSpPr txBox="1"/>
          <p:nvPr/>
        </p:nvSpPr>
        <p:spPr>
          <a:xfrm>
            <a:off x="685800" y="1143000"/>
            <a:ext cx="10896600" cy="3785652"/>
          </a:xfrm>
          <a:prstGeom prst="rect">
            <a:avLst/>
          </a:prstGeom>
          <a:noFill/>
        </p:spPr>
        <p:txBody>
          <a:bodyPr wrap="square" rtlCol="0">
            <a:spAutoFit/>
          </a:bodyPr>
          <a:lstStyle/>
          <a:p>
            <a:pPr marL="742950" indent="-74295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Too often men choose the reverse of these instructions :</a:t>
            </a:r>
          </a:p>
          <a:p>
            <a:pPr marL="1200150" lvl="1" indent="-74295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Resist God (Mt. 23:37)</a:t>
            </a:r>
          </a:p>
          <a:p>
            <a:pPr marL="1200150" lvl="1" indent="-74295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Draw near to the devil (Jas. 4:7)</a:t>
            </a:r>
          </a:p>
          <a:p>
            <a:pPr marL="742950" indent="-74295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Josh. 24:15</a:t>
            </a:r>
          </a:p>
          <a:p>
            <a:pPr marL="1200150" lvl="1" indent="-74295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Who have you chosen?</a:t>
            </a:r>
          </a:p>
        </p:txBody>
      </p:sp>
      <p:pic>
        <p:nvPicPr>
          <p:cNvPr id="6146" name="Picture 2" descr="http://wzus.ask.com/r?t=a&amp;d=us&amp;s=a&amp;c=p&amp;ti=1&amp;ai=30751&amp;l=dir&amp;o=0&amp;sv=0a30052c&amp;ip=42899642&amp;u=http%3A%2F%2Fwww.punchstock.com%2Fimage%2Fphotodisc%2F7446993%2Fthumb72%2Fls018278.jpg"/>
          <p:cNvPicPr>
            <a:picLocks noChangeAspect="1" noChangeArrowheads="1"/>
          </p:cNvPicPr>
          <p:nvPr/>
        </p:nvPicPr>
        <p:blipFill rotWithShape="1">
          <a:blip r:embed="rId3"/>
          <a:srcRect l="25641" t="27101"/>
          <a:stretch/>
        </p:blipFill>
        <p:spPr bwMode="auto">
          <a:xfrm>
            <a:off x="8686800" y="3518668"/>
            <a:ext cx="2895600" cy="28387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par>
                          <p:cTn id="23" fill="hold">
                            <p:stCondLst>
                              <p:cond delay="0"/>
                            </p:stCondLst>
                            <p:childTnLst>
                              <p:par>
                                <p:cTn id="24" presetID="9" presetClass="entr" presetSubtype="0" fill="hold" nodeType="afterEffect">
                                  <p:stCondLst>
                                    <p:cond delay="0"/>
                                  </p:stCondLst>
                                  <p:childTnLst>
                                    <p:set>
                                      <p:cBhvr>
                                        <p:cTn id="25" dur="1" fill="hold">
                                          <p:stCondLst>
                                            <p:cond delay="0"/>
                                          </p:stCondLst>
                                        </p:cTn>
                                        <p:tgtEl>
                                          <p:spTgt spid="6146"/>
                                        </p:tgtEl>
                                        <p:attrNameLst>
                                          <p:attrName>style.visibility</p:attrName>
                                        </p:attrNameLst>
                                      </p:cBhvr>
                                      <p:to>
                                        <p:strVal val="visible"/>
                                      </p:to>
                                    </p:set>
                                    <p:animEffect transition="in" filter="dissolve">
                                      <p:cBhvr>
                                        <p:cTn id="26"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E9F51F-1666-40AD-8B14-F725C65B6087}"/>
              </a:ext>
            </a:extLst>
          </p:cNvPr>
          <p:cNvSpPr txBox="1"/>
          <p:nvPr/>
        </p:nvSpPr>
        <p:spPr>
          <a:xfrm>
            <a:off x="609600" y="884396"/>
            <a:ext cx="11048999" cy="4370427"/>
          </a:xfrm>
          <a:prstGeom prst="rect">
            <a:avLst/>
          </a:prstGeom>
          <a:noFill/>
        </p:spPr>
        <p:txBody>
          <a:bodyPr wrap="square" rtlCol="0">
            <a:spAutoFit/>
          </a:bodyPr>
          <a:lstStyle/>
          <a:p>
            <a:pPr algn="ctr"/>
            <a:r>
              <a:rPr lang="en-US" sz="6000" b="1" i="1" dirty="0"/>
              <a:t>Invitation:</a:t>
            </a:r>
          </a:p>
          <a:p>
            <a:r>
              <a:rPr lang="en-US" sz="4000" dirty="0"/>
              <a:t>Hearing and faith, </a:t>
            </a:r>
            <a:r>
              <a:rPr lang="en-US" sz="4000" b="1" dirty="0"/>
              <a:t>Rom. 10:17; Mark 16:16 </a:t>
            </a:r>
            <a:endParaRPr lang="en-US" sz="4000" dirty="0"/>
          </a:p>
          <a:p>
            <a:r>
              <a:rPr lang="en-US" sz="4000" dirty="0"/>
              <a:t>Repentance, </a:t>
            </a:r>
            <a:r>
              <a:rPr lang="en-US" sz="4000" b="1" dirty="0"/>
              <a:t>Acts 2:38 </a:t>
            </a:r>
            <a:endParaRPr lang="en-US" sz="4000" dirty="0"/>
          </a:p>
          <a:p>
            <a:r>
              <a:rPr lang="en-US" sz="4000" dirty="0"/>
              <a:t>Professing Christ, </a:t>
            </a:r>
            <a:r>
              <a:rPr lang="en-US" sz="4000" b="1" dirty="0"/>
              <a:t>Rom. 10:9-10 </a:t>
            </a:r>
            <a:endParaRPr lang="en-US" sz="4000" dirty="0"/>
          </a:p>
          <a:p>
            <a:r>
              <a:rPr lang="en-US" sz="4000" dirty="0"/>
              <a:t>Immersion in water, </a:t>
            </a:r>
            <a:r>
              <a:rPr lang="en-US" sz="4000" b="1" dirty="0"/>
              <a:t>Rom. 6:3-5; Acts 22:16 </a:t>
            </a:r>
            <a:endParaRPr lang="en-US" sz="4000" dirty="0"/>
          </a:p>
          <a:p>
            <a:r>
              <a:rPr lang="en-US" sz="4000" dirty="0"/>
              <a:t>Faithfulness, </a:t>
            </a:r>
            <a:r>
              <a:rPr lang="en-US" sz="4000" b="1" dirty="0"/>
              <a:t>Rev. 2:10</a:t>
            </a:r>
            <a:r>
              <a:rPr lang="en-US" sz="4000" dirty="0"/>
              <a:t> </a:t>
            </a:r>
          </a:p>
          <a:p>
            <a:endParaRPr lang="en-US" dirty="0"/>
          </a:p>
        </p:txBody>
      </p:sp>
    </p:spTree>
    <p:extLst>
      <p:ext uri="{BB962C8B-B14F-4D97-AF65-F5344CB8AC3E}">
        <p14:creationId xmlns:p14="http://schemas.microsoft.com/office/powerpoint/2010/main" val="26410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1" y="1600201"/>
            <a:ext cx="5903347" cy="120032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7200" dirty="0">
                <a:ln w="3175">
                  <a:solidFill>
                    <a:schemeClr val="tx1"/>
                  </a:solidFill>
                </a:ln>
                <a:effectLst>
                  <a:outerShdw blurRad="38100" dist="38100" dir="2700000" algn="tl">
                    <a:srgbClr val="000000">
                      <a:alpha val="43137"/>
                    </a:srgbClr>
                  </a:outerShdw>
                </a:effectLst>
                <a:latin typeface="Arial Black" pitchFamily="34" charset="0"/>
              </a:rPr>
              <a:t>The Choice</a:t>
            </a:r>
          </a:p>
        </p:txBody>
      </p:sp>
      <p:sp>
        <p:nvSpPr>
          <p:cNvPr id="3" name="TextBox 2"/>
          <p:cNvSpPr txBox="1"/>
          <p:nvPr/>
        </p:nvSpPr>
        <p:spPr>
          <a:xfrm>
            <a:off x="3962401" y="3657600"/>
            <a:ext cx="4300729" cy="707886"/>
          </a:xfrm>
          <a:prstGeom prst="rect">
            <a:avLst/>
          </a:prstGeom>
          <a:noFill/>
        </p:spPr>
        <p:txBody>
          <a:bodyPr wrap="none" rtlCol="0">
            <a:spAutoFit/>
          </a:bodyPr>
          <a:lstStyle/>
          <a:p>
            <a:r>
              <a:rPr lang="en-US" sz="4000" dirty="0">
                <a:effectLst>
                  <a:outerShdw blurRad="38100" dist="38100" dir="2700000" algn="tl">
                    <a:srgbClr val="000000">
                      <a:alpha val="43137"/>
                    </a:srgbClr>
                  </a:outerShdw>
                </a:effectLst>
                <a:latin typeface="Arial Black" pitchFamily="34" charset="0"/>
              </a:rPr>
              <a:t>(Joshua 24:15)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57170"/>
            <a:ext cx="10972800" cy="1323439"/>
          </a:xfrm>
          <a:prstGeom prst="rect">
            <a:avLst/>
          </a:prstGeom>
          <a:noFill/>
        </p:spPr>
        <p:txBody>
          <a:bodyPr wrap="square" rtlCol="0">
            <a:spAutoFit/>
          </a:bodyPr>
          <a:lstStyle/>
          <a:p>
            <a:pPr marL="742950" indent="-74295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1 Pet 5:5-11 – God has called us</a:t>
            </a:r>
          </a:p>
          <a:p>
            <a:pPr marL="742950" indent="-74295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Josh 24:15 – Choose you this day</a:t>
            </a:r>
          </a:p>
        </p:txBody>
      </p:sp>
      <p:grpSp>
        <p:nvGrpSpPr>
          <p:cNvPr id="11" name="Group 10"/>
          <p:cNvGrpSpPr/>
          <p:nvPr/>
        </p:nvGrpSpPr>
        <p:grpSpPr>
          <a:xfrm>
            <a:off x="685800" y="2633008"/>
            <a:ext cx="10744200" cy="3601382"/>
            <a:chOff x="228600" y="2362200"/>
            <a:chExt cx="8610600" cy="3601382"/>
          </a:xfrm>
        </p:grpSpPr>
        <p:pic>
          <p:nvPicPr>
            <p:cNvPr id="1026" name="Picture 2" descr="C:\Users\Charles\AppData\Local\Microsoft\Windows\Temporary Internet Files\Content.IE5\1XC8A4MR\MCj02788320000[1].wmf"/>
            <p:cNvPicPr>
              <a:picLocks noChangeAspect="1" noChangeArrowheads="1"/>
            </p:cNvPicPr>
            <p:nvPr/>
          </p:nvPicPr>
          <p:blipFill>
            <a:blip r:embed="rId3"/>
            <a:srcRect/>
            <a:stretch>
              <a:fillRect/>
            </a:stretch>
          </p:blipFill>
          <p:spPr bwMode="auto">
            <a:xfrm rot="19226905">
              <a:off x="2174514" y="2623834"/>
              <a:ext cx="913486" cy="920801"/>
            </a:xfrm>
            <a:prstGeom prst="rect">
              <a:avLst/>
            </a:prstGeom>
            <a:noFill/>
          </p:spPr>
        </p:pic>
        <p:pic>
          <p:nvPicPr>
            <p:cNvPr id="4" name="Picture 2" descr="C:\Users\Charles\AppData\Local\Microsoft\Windows\Temporary Internet Files\Content.IE5\1XC8A4MR\MCj02788320000[1].wmf"/>
            <p:cNvPicPr>
              <a:picLocks noChangeAspect="1" noChangeArrowheads="1"/>
            </p:cNvPicPr>
            <p:nvPr/>
          </p:nvPicPr>
          <p:blipFill>
            <a:blip r:embed="rId3"/>
            <a:srcRect/>
            <a:stretch>
              <a:fillRect/>
            </a:stretch>
          </p:blipFill>
          <p:spPr bwMode="auto">
            <a:xfrm rot="19065283">
              <a:off x="2172102" y="4801701"/>
              <a:ext cx="913486" cy="920801"/>
            </a:xfrm>
            <a:prstGeom prst="rect">
              <a:avLst/>
            </a:prstGeom>
            <a:noFill/>
          </p:spPr>
        </p:pic>
        <p:pic>
          <p:nvPicPr>
            <p:cNvPr id="1028" name="Picture 4" descr="http://wzus.ask.com/r?t=a&amp;d=us&amp;s=a&amp;c=p&amp;ti=1&amp;ai=30751&amp;l=dir&amp;o=0&amp;sv=0a30051a&amp;ip=42899642&amp;u=http%3A%2F%2Fwww.ruehle.com%2Fimages%2Fman8_nt.gif"/>
            <p:cNvPicPr>
              <a:picLocks noChangeAspect="1" noChangeArrowheads="1"/>
            </p:cNvPicPr>
            <p:nvPr/>
          </p:nvPicPr>
          <p:blipFill>
            <a:blip r:embed="rId4"/>
            <a:srcRect/>
            <a:stretch>
              <a:fillRect/>
            </a:stretch>
          </p:blipFill>
          <p:spPr bwMode="auto">
            <a:xfrm>
              <a:off x="7782828" y="2362200"/>
              <a:ext cx="1056372" cy="1501774"/>
            </a:xfrm>
            <a:prstGeom prst="rect">
              <a:avLst/>
            </a:prstGeom>
            <a:noFill/>
          </p:spPr>
        </p:pic>
        <p:pic>
          <p:nvPicPr>
            <p:cNvPr id="6" name="Picture 4" descr="http://wzus.ask.com/r?t=a&amp;d=us&amp;s=a&amp;c=p&amp;ti=1&amp;ai=30751&amp;l=dir&amp;o=0&amp;sv=0a30051a&amp;ip=42899642&amp;u=http%3A%2F%2Fwww.ruehle.com%2Fimages%2Fman8_nt.gif"/>
            <p:cNvPicPr>
              <a:picLocks noChangeAspect="1" noChangeArrowheads="1"/>
            </p:cNvPicPr>
            <p:nvPr/>
          </p:nvPicPr>
          <p:blipFill>
            <a:blip r:embed="rId5"/>
            <a:srcRect/>
            <a:stretch>
              <a:fillRect/>
            </a:stretch>
          </p:blipFill>
          <p:spPr bwMode="auto">
            <a:xfrm>
              <a:off x="7782828" y="4461808"/>
              <a:ext cx="1056372" cy="1501774"/>
            </a:xfrm>
            <a:prstGeom prst="rect">
              <a:avLst/>
            </a:prstGeom>
            <a:noFill/>
          </p:spPr>
        </p:pic>
        <p:sp>
          <p:nvSpPr>
            <p:cNvPr id="7" name="TextBox 6"/>
            <p:cNvSpPr txBox="1"/>
            <p:nvPr/>
          </p:nvSpPr>
          <p:spPr>
            <a:xfrm flipH="1">
              <a:off x="304800" y="4919008"/>
              <a:ext cx="1295547" cy="707886"/>
            </a:xfrm>
            <a:prstGeom prst="rect">
              <a:avLst/>
            </a:prstGeom>
            <a:noFill/>
          </p:spPr>
          <p:txBody>
            <a:bodyPr wrap="none" rtlCol="0">
              <a:spAutoFit/>
            </a:bodyPr>
            <a:lstStyle/>
            <a:p>
              <a:r>
                <a:rPr lang="en-US" sz="4000" b="1" dirty="0">
                  <a:latin typeface="Arial Black" pitchFamily="34" charset="0"/>
                </a:rPr>
                <a:t>God</a:t>
              </a:r>
            </a:p>
          </p:txBody>
        </p:sp>
        <p:sp>
          <p:nvSpPr>
            <p:cNvPr id="8" name="TextBox 7"/>
            <p:cNvSpPr txBox="1"/>
            <p:nvPr/>
          </p:nvSpPr>
          <p:spPr>
            <a:xfrm>
              <a:off x="228600" y="2743200"/>
              <a:ext cx="1798121" cy="707886"/>
            </a:xfrm>
            <a:prstGeom prst="rect">
              <a:avLst/>
            </a:prstGeom>
            <a:noFill/>
          </p:spPr>
          <p:txBody>
            <a:bodyPr wrap="none" rtlCol="0">
              <a:spAutoFit/>
            </a:bodyPr>
            <a:lstStyle/>
            <a:p>
              <a:r>
                <a:rPr lang="en-US" sz="4000" b="1" dirty="0">
                  <a:latin typeface="Arial Black" pitchFamily="34" charset="0"/>
                </a:rPr>
                <a:t>Satan</a:t>
              </a:r>
            </a:p>
          </p:txBody>
        </p:sp>
      </p:grpSp>
      <p:sp>
        <p:nvSpPr>
          <p:cNvPr id="9" name="TextBox 8"/>
          <p:cNvSpPr txBox="1"/>
          <p:nvPr/>
        </p:nvSpPr>
        <p:spPr>
          <a:xfrm>
            <a:off x="5105401" y="4538008"/>
            <a:ext cx="4110421" cy="1938992"/>
          </a:xfrm>
          <a:prstGeom prst="rect">
            <a:avLst/>
          </a:prstGeom>
          <a:noFill/>
        </p:spPr>
        <p:txBody>
          <a:bodyPr wrap="none" rtlCol="0">
            <a:spAutoFit/>
          </a:bodyPr>
          <a:lstStyle/>
          <a:p>
            <a:pPr algn="ctr"/>
            <a:r>
              <a:rPr lang="en-US" sz="4000" b="1" dirty="0">
                <a:solidFill>
                  <a:srgbClr val="C00000"/>
                </a:solidFill>
                <a:effectLst>
                  <a:outerShdw blurRad="38100" dist="38100" dir="2700000" algn="tl">
                    <a:srgbClr val="000000">
                      <a:alpha val="43137"/>
                    </a:srgbClr>
                  </a:outerShdw>
                </a:effectLst>
                <a:latin typeface="Arial Narrow" pitchFamily="34" charset="0"/>
              </a:rPr>
              <a:t>truth, ideals, values</a:t>
            </a:r>
          </a:p>
          <a:p>
            <a:pPr algn="ctr"/>
            <a:r>
              <a:rPr lang="en-US" sz="4000" b="1" dirty="0">
                <a:effectLst>
                  <a:outerShdw blurRad="38100" dist="38100" dir="2700000" algn="tl">
                    <a:srgbClr val="000000">
                      <a:alpha val="43137"/>
                    </a:srgbClr>
                  </a:outerShdw>
                </a:effectLst>
                <a:latin typeface="Arial Narrow" pitchFamily="34" charset="0"/>
              </a:rPr>
              <a:t>Jn. 8:32; </a:t>
            </a:r>
            <a:r>
              <a:rPr lang="en-US" sz="4000" b="1" dirty="0" err="1">
                <a:effectLst>
                  <a:outerShdw blurRad="38100" dist="38100" dir="2700000" algn="tl">
                    <a:srgbClr val="000000">
                      <a:alpha val="43137"/>
                    </a:srgbClr>
                  </a:outerShdw>
                </a:effectLst>
                <a:latin typeface="Arial Narrow" pitchFamily="34" charset="0"/>
              </a:rPr>
              <a:t>Php</a:t>
            </a:r>
            <a:r>
              <a:rPr lang="en-US" sz="4000" b="1" dirty="0">
                <a:effectLst>
                  <a:outerShdw blurRad="38100" dist="38100" dir="2700000" algn="tl">
                    <a:srgbClr val="000000">
                      <a:alpha val="43137"/>
                    </a:srgbClr>
                  </a:outerShdw>
                </a:effectLst>
                <a:latin typeface="Arial Narrow" pitchFamily="34" charset="0"/>
              </a:rPr>
              <a:t> 2:5-8;</a:t>
            </a:r>
          </a:p>
          <a:p>
            <a:pPr algn="ctr"/>
            <a:r>
              <a:rPr lang="en-US" sz="4000" b="1" dirty="0" err="1">
                <a:effectLst>
                  <a:outerShdw blurRad="38100" dist="38100" dir="2700000" algn="tl">
                    <a:srgbClr val="000000">
                      <a:alpha val="43137"/>
                    </a:srgbClr>
                  </a:outerShdw>
                </a:effectLst>
                <a:latin typeface="Arial Narrow" pitchFamily="34" charset="0"/>
              </a:rPr>
              <a:t>Php</a:t>
            </a:r>
            <a:r>
              <a:rPr lang="en-US" sz="4000" b="1" dirty="0">
                <a:effectLst>
                  <a:outerShdw blurRad="38100" dist="38100" dir="2700000" algn="tl">
                    <a:srgbClr val="000000">
                      <a:alpha val="43137"/>
                    </a:srgbClr>
                  </a:outerShdw>
                </a:effectLst>
                <a:latin typeface="Arial Narrow" pitchFamily="34" charset="0"/>
              </a:rPr>
              <a:t>. 3:16; Mt. 16:26</a:t>
            </a:r>
          </a:p>
        </p:txBody>
      </p:sp>
      <p:sp>
        <p:nvSpPr>
          <p:cNvPr id="10" name="TextBox 9"/>
          <p:cNvSpPr txBox="1"/>
          <p:nvPr/>
        </p:nvSpPr>
        <p:spPr>
          <a:xfrm>
            <a:off x="5105400" y="2735144"/>
            <a:ext cx="3857146" cy="1323439"/>
          </a:xfrm>
          <a:prstGeom prst="rect">
            <a:avLst/>
          </a:prstGeom>
          <a:noFill/>
        </p:spPr>
        <p:txBody>
          <a:bodyPr wrap="none" rtlCol="0">
            <a:spAutoFit/>
          </a:bodyPr>
          <a:lstStyle/>
          <a:p>
            <a:pPr algn="ctr"/>
            <a:r>
              <a:rPr lang="en-US" sz="4000" b="1" dirty="0">
                <a:solidFill>
                  <a:srgbClr val="C00000"/>
                </a:solidFill>
                <a:effectLst>
                  <a:outerShdw blurRad="38100" dist="38100" dir="2700000" algn="tl">
                    <a:srgbClr val="000000">
                      <a:alpha val="43137"/>
                    </a:srgbClr>
                  </a:outerShdw>
                </a:effectLst>
                <a:latin typeface="Arial Narrow" pitchFamily="34" charset="0"/>
              </a:rPr>
              <a:t>lust, deception</a:t>
            </a:r>
          </a:p>
          <a:p>
            <a:pPr algn="ctr"/>
            <a:r>
              <a:rPr lang="en-US" sz="4000" b="1" dirty="0">
                <a:effectLst>
                  <a:outerShdw blurRad="38100" dist="38100" dir="2700000" algn="tl">
                    <a:srgbClr val="000000">
                      <a:alpha val="43137"/>
                    </a:srgbClr>
                  </a:outerShdw>
                </a:effectLst>
                <a:latin typeface="Arial Narrow" pitchFamily="34" charset="0"/>
              </a:rPr>
              <a:t>Ep. 2:1-3; Jn. 8:44 </a:t>
            </a:r>
          </a:p>
        </p:txBody>
      </p:sp>
      <p:sp>
        <p:nvSpPr>
          <p:cNvPr id="12" name="TextBox 11"/>
          <p:cNvSpPr txBox="1"/>
          <p:nvPr/>
        </p:nvSpPr>
        <p:spPr>
          <a:xfrm>
            <a:off x="4343401" y="457200"/>
            <a:ext cx="3637791" cy="707886"/>
          </a:xfrm>
          <a:prstGeom prst="rect">
            <a:avLst/>
          </a:prstGeom>
          <a:noFill/>
        </p:spPr>
        <p:txBody>
          <a:bodyPr wrap="none" rtlCol="0">
            <a:spAutoFit/>
          </a:bodyPr>
          <a:lstStyle/>
          <a:p>
            <a:r>
              <a:rPr lang="en-US" sz="4000" dirty="0">
                <a:solidFill>
                  <a:srgbClr val="FF0000"/>
                </a:solidFill>
                <a:effectLst>
                  <a:outerShdw blurRad="38100" dist="38100" dir="2700000" algn="tl">
                    <a:srgbClr val="000000">
                      <a:alpha val="43137"/>
                    </a:srgbClr>
                  </a:outerShdw>
                </a:effectLst>
                <a:latin typeface="Arial Black" pitchFamily="34" charset="0"/>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Righ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slide(fromRight)">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5"/>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3401" y="685800"/>
            <a:ext cx="3637791" cy="707886"/>
          </a:xfrm>
          <a:prstGeom prst="rect">
            <a:avLst/>
          </a:prstGeom>
          <a:noFill/>
        </p:spPr>
        <p:txBody>
          <a:bodyPr wrap="none" rtlCol="0">
            <a:spAutoFit/>
          </a:bodyPr>
          <a:lstStyle/>
          <a:p>
            <a:r>
              <a:rPr lang="en-US" sz="4000" dirty="0">
                <a:solidFill>
                  <a:srgbClr val="FF0000"/>
                </a:solidFill>
                <a:effectLst>
                  <a:outerShdw blurRad="38100" dist="38100" dir="2700000" algn="tl">
                    <a:srgbClr val="000000">
                      <a:alpha val="43137"/>
                    </a:srgbClr>
                  </a:outerShdw>
                </a:effectLst>
                <a:latin typeface="Arial Black" pitchFamily="34" charset="0"/>
              </a:rPr>
              <a:t>Introduction</a:t>
            </a:r>
          </a:p>
        </p:txBody>
      </p:sp>
      <p:sp>
        <p:nvSpPr>
          <p:cNvPr id="3" name="TextBox 2"/>
          <p:cNvSpPr txBox="1"/>
          <p:nvPr/>
        </p:nvSpPr>
        <p:spPr>
          <a:xfrm>
            <a:off x="609600" y="1600201"/>
            <a:ext cx="10972800" cy="1938992"/>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Let’s study Peter’s description of both choices</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Then see the right choice as to whom you will choose</a:t>
            </a:r>
          </a:p>
        </p:txBody>
      </p:sp>
      <p:pic>
        <p:nvPicPr>
          <p:cNvPr id="1026" name="Picture 2" descr="C:\Users\Charles\AppData\Local\Microsoft\Windows\Temporary Internet Files\Content.IE5\PMBNNNYT\MCj04042630000[1].wmf"/>
          <p:cNvPicPr>
            <a:picLocks noChangeAspect="1" noChangeArrowheads="1"/>
          </p:cNvPicPr>
          <p:nvPr/>
        </p:nvPicPr>
        <p:blipFill>
          <a:blip r:embed="rId3"/>
          <a:srcRect/>
          <a:stretch>
            <a:fillRect/>
          </a:stretch>
        </p:blipFill>
        <p:spPr bwMode="auto">
          <a:xfrm>
            <a:off x="4724400" y="3361091"/>
            <a:ext cx="3048000" cy="2811109"/>
          </a:xfrm>
          <a:prstGeom prst="rect">
            <a:avLst/>
          </a:prstGeo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randombar(horizont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2279" y="739914"/>
            <a:ext cx="1798121" cy="707886"/>
          </a:xfrm>
          <a:prstGeom prst="rect">
            <a:avLst/>
          </a:prstGeom>
          <a:noFill/>
        </p:spPr>
        <p:txBody>
          <a:bodyPr wrap="none" rtlCol="0">
            <a:prstTxWarp prst="textCanDown">
              <a:avLst/>
            </a:prstTxWarp>
            <a:spAutoFit/>
          </a:bodyPr>
          <a:lstStyle/>
          <a:p>
            <a:r>
              <a:rPr lang="en-US" sz="4000" dirty="0">
                <a:latin typeface="Arial Black" pitchFamily="34" charset="0"/>
              </a:rPr>
              <a:t>Satan</a:t>
            </a:r>
          </a:p>
        </p:txBody>
      </p:sp>
      <p:sp>
        <p:nvSpPr>
          <p:cNvPr id="4" name="TextBox 3"/>
          <p:cNvSpPr txBox="1"/>
          <p:nvPr/>
        </p:nvSpPr>
        <p:spPr>
          <a:xfrm>
            <a:off x="5288479" y="816114"/>
            <a:ext cx="1798121" cy="707886"/>
          </a:xfrm>
          <a:prstGeom prst="rect">
            <a:avLst/>
          </a:prstGeom>
          <a:noFill/>
        </p:spPr>
        <p:txBody>
          <a:bodyPr wrap="none" rtlCol="0">
            <a:prstTxWarp prst="textCanDown">
              <a:avLst/>
            </a:prstTxWarp>
            <a:spAutoFit/>
          </a:bodyPr>
          <a:lstStyle/>
          <a:p>
            <a:r>
              <a:rPr lang="en-US" sz="4000" dirty="0">
                <a:solidFill>
                  <a:srgbClr val="FF0000"/>
                </a:solidFill>
                <a:latin typeface="Arial Black" pitchFamily="34" charset="0"/>
              </a:rPr>
              <a:t>Satan</a:t>
            </a:r>
          </a:p>
        </p:txBody>
      </p:sp>
      <p:sp>
        <p:nvSpPr>
          <p:cNvPr id="5" name="TextBox 4"/>
          <p:cNvSpPr txBox="1"/>
          <p:nvPr/>
        </p:nvSpPr>
        <p:spPr>
          <a:xfrm>
            <a:off x="609600" y="1231642"/>
            <a:ext cx="10972800" cy="5016758"/>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 1 Pet. 5:8-9</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“Adversary” – technically opponent in a lawsuit</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Trial concerns eternal life &amp; death (Mt. 25:41,</a:t>
            </a:r>
            <a:r>
              <a:rPr lang="en-US" sz="4000" b="1" u="sng" dirty="0">
                <a:effectLst>
                  <a:outerShdw blurRad="38100" dist="38100" dir="2700000" algn="tl">
                    <a:srgbClr val="000000">
                      <a:alpha val="43137"/>
                    </a:srgbClr>
                  </a:outerShdw>
                </a:effectLst>
                <a:latin typeface="Arial Narrow" pitchFamily="34" charset="0"/>
              </a:rPr>
              <a:t> </a:t>
            </a:r>
            <a:r>
              <a:rPr lang="en-US" sz="4000" b="1" dirty="0">
                <a:effectLst>
                  <a:outerShdw blurRad="38100" dist="38100" dir="2700000" algn="tl">
                    <a:srgbClr val="000000">
                      <a:alpha val="43137"/>
                    </a:srgbClr>
                  </a:outerShdw>
                </a:effectLst>
                <a:latin typeface="Arial Narrow" pitchFamily="34" charset="0"/>
              </a:rPr>
              <a:t>46) </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Trial in life (Jn. 1:10; 15:18-21)</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“Devour” – destroy, defeat</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Conquer man’s mind (2 Cor. 11:3)</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Enslave to lusts (Rom 6:16)</a:t>
            </a:r>
          </a:p>
        </p:txBody>
      </p:sp>
      <p:pic>
        <p:nvPicPr>
          <p:cNvPr id="2050" name="Picture 2" descr="C:\Users\Charles\AppData\Local\Microsoft\Windows\Temporary Internet Files\Content.IE5\1XC8A4MR\MCj04283730000[1].wmf"/>
          <p:cNvPicPr>
            <a:picLocks noChangeAspect="1" noChangeArrowheads="1"/>
          </p:cNvPicPr>
          <p:nvPr/>
        </p:nvPicPr>
        <p:blipFill>
          <a:blip r:embed="rId3"/>
          <a:srcRect/>
          <a:stretch>
            <a:fillRect/>
          </a:stretch>
        </p:blipFill>
        <p:spPr bwMode="auto">
          <a:xfrm>
            <a:off x="9448800" y="3962400"/>
            <a:ext cx="1692275" cy="1822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additive="base">
                                        <p:cTn id="4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additive="base">
                                        <p:cTn id="4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0053" y="739914"/>
            <a:ext cx="1295547" cy="707886"/>
          </a:xfrm>
          <a:prstGeom prst="rect">
            <a:avLst/>
          </a:prstGeom>
          <a:noFill/>
        </p:spPr>
        <p:txBody>
          <a:bodyPr wrap="none" rtlCol="0">
            <a:prstTxWarp prst="textCanUp">
              <a:avLst/>
            </a:prstTxWarp>
            <a:spAutoFit/>
          </a:bodyPr>
          <a:lstStyle/>
          <a:p>
            <a:r>
              <a:rPr lang="en-US" sz="4000" dirty="0">
                <a:latin typeface="Arial Black" pitchFamily="34" charset="0"/>
              </a:rPr>
              <a:t>God</a:t>
            </a:r>
          </a:p>
        </p:txBody>
      </p:sp>
      <p:sp>
        <p:nvSpPr>
          <p:cNvPr id="3" name="TextBox 2"/>
          <p:cNvSpPr txBox="1"/>
          <p:nvPr/>
        </p:nvSpPr>
        <p:spPr>
          <a:xfrm>
            <a:off x="5486254" y="739914"/>
            <a:ext cx="1295547" cy="707886"/>
          </a:xfrm>
          <a:prstGeom prst="rect">
            <a:avLst/>
          </a:prstGeom>
          <a:noFill/>
        </p:spPr>
        <p:txBody>
          <a:bodyPr wrap="none" rtlCol="0">
            <a:prstTxWarp prst="textCanUp">
              <a:avLst/>
            </a:prstTxWarp>
            <a:spAutoFit/>
          </a:bodyPr>
          <a:lstStyle/>
          <a:p>
            <a:r>
              <a:rPr lang="en-US" sz="4000" dirty="0">
                <a:solidFill>
                  <a:schemeClr val="tx2">
                    <a:lumMod val="60000"/>
                    <a:lumOff val="40000"/>
                  </a:schemeClr>
                </a:solidFill>
                <a:latin typeface="Arial Black" pitchFamily="34" charset="0"/>
              </a:rPr>
              <a:t>God</a:t>
            </a:r>
          </a:p>
        </p:txBody>
      </p:sp>
      <p:sp>
        <p:nvSpPr>
          <p:cNvPr id="4" name="TextBox 3"/>
          <p:cNvSpPr txBox="1"/>
          <p:nvPr/>
        </p:nvSpPr>
        <p:spPr>
          <a:xfrm>
            <a:off x="609600" y="1307842"/>
            <a:ext cx="11049000" cy="5016758"/>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 1 Pet. 5:5-7, 10</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Casting all care upon Him (Ps. 55:22)</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Worry can be heavy burden</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God can work all for good (Rm. 8:28) – desire (1 Tim. 2:4)</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God, who is able, cares (Rm. 5:6-9)</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Even if parents forsake (Ps. 27:10)</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Can provide for needs (Mt. 6:25-34)</a:t>
            </a:r>
          </a:p>
        </p:txBody>
      </p:sp>
      <p:pic>
        <p:nvPicPr>
          <p:cNvPr id="3074" name="Picture 2" descr="C:\Users\Charles\AppData\Local\Microsoft\Windows\Temporary Internet Files\Content.IE5\1XC8A4MR\MPj04117920000[1].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9964" b="99644" l="9953" r="89810">
                        <a14:foregroundMark x1="95735" y1="25979" x2="21564" y2="42349"/>
                        <a14:foregroundMark x1="21564" y1="42349" x2="5687" y2="60142"/>
                        <a14:foregroundMark x1="5687" y1="60142" x2="9953" y2="86833"/>
                        <a14:foregroundMark x1="9953" y1="86833" x2="18720" y2="99644"/>
                      </a14:backgroundRemoval>
                    </a14:imgEffect>
                    <a14:imgEffect>
                      <a14:sharpenSoften amount="-25000"/>
                    </a14:imgEffect>
                  </a14:imgLayer>
                </a14:imgProps>
              </a:ext>
            </a:extLst>
          </a:blip>
          <a:srcRect/>
          <a:stretch>
            <a:fillRect/>
          </a:stretch>
        </p:blipFill>
        <p:spPr bwMode="auto">
          <a:xfrm>
            <a:off x="8915400" y="4003476"/>
            <a:ext cx="2628900" cy="2092524"/>
          </a:xfrm>
          <a:prstGeom prst="rect">
            <a:avLst/>
          </a:prstGeom>
          <a:noFill/>
        </p:spPr>
      </p:pic>
      <p:sp>
        <p:nvSpPr>
          <p:cNvPr id="6" name="TextBox 5"/>
          <p:cNvSpPr txBox="1"/>
          <p:nvPr/>
        </p:nvSpPr>
        <p:spPr>
          <a:xfrm>
            <a:off x="9353550" y="4343400"/>
            <a:ext cx="1752600" cy="523220"/>
          </a:xfrm>
          <a:prstGeom prst="rect">
            <a:avLst/>
          </a:prstGeom>
          <a:noFill/>
        </p:spPr>
        <p:txBody>
          <a:bodyPr wrap="square" rtlCol="0">
            <a:spAutoFit/>
          </a:bodyPr>
          <a:lstStyle/>
          <a:p>
            <a:r>
              <a:rPr lang="en-US" sz="2800" dirty="0">
                <a:solidFill>
                  <a:srgbClr val="C00000"/>
                </a:solidFill>
                <a:effectLst>
                  <a:reflection blurRad="6350" stA="55000" endA="300" endPos="45500" dir="5400000" sy="-100000" algn="bl" rotWithShape="0"/>
                </a:effectLst>
                <a:latin typeface="Arial Black" pitchFamily="34" charset="0"/>
              </a:rPr>
              <a:t>CARES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0-#ppt_w/2"/>
                                          </p:val>
                                        </p:tav>
                                        <p:tav tm="100000">
                                          <p:val>
                                            <p:strVal val="#ppt_x"/>
                                          </p:val>
                                        </p:tav>
                                      </p:tavLst>
                                    </p:anim>
                                    <p:anim calcmode="lin" valueType="num">
                                      <p:cBhvr additive="base">
                                        <p:cTn id="4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additive="base">
                                        <p:cTn id="4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6" fill="hold" grpId="0"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anim calcmode="lin" valueType="num">
                                      <p:cBhvr additive="base">
                                        <p:cTn id="5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618596"/>
            <a:ext cx="10972799" cy="4401205"/>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Humbling self under God’s hand</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Recognize dependence upon</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Obedience to (Heb. 5:8-9) </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Because cares cast upon God:</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Rejoicing (</a:t>
            </a:r>
            <a:r>
              <a:rPr lang="en-US" sz="4000" b="1" dirty="0" err="1">
                <a:effectLst>
                  <a:outerShdw blurRad="38100" dist="38100" dir="2700000" algn="tl">
                    <a:srgbClr val="000000">
                      <a:alpha val="43137"/>
                    </a:srgbClr>
                  </a:outerShdw>
                </a:effectLst>
                <a:latin typeface="Arial Narrow" pitchFamily="34" charset="0"/>
              </a:rPr>
              <a:t>Php</a:t>
            </a:r>
            <a:r>
              <a:rPr lang="en-US" sz="4000" b="1" dirty="0">
                <a:effectLst>
                  <a:outerShdw blurRad="38100" dist="38100" dir="2700000" algn="tl">
                    <a:srgbClr val="000000">
                      <a:alpha val="43137"/>
                    </a:srgbClr>
                  </a:outerShdw>
                </a:effectLst>
                <a:latin typeface="Arial Narrow" pitchFamily="34" charset="0"/>
              </a:rPr>
              <a:t>. 4:4)</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Hope (1 Pt. 1:3-4, 6)</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Peace (</a:t>
            </a:r>
            <a:r>
              <a:rPr lang="en-US" sz="4000" b="1" dirty="0" err="1">
                <a:effectLst>
                  <a:outerShdw blurRad="38100" dist="38100" dir="2700000" algn="tl">
                    <a:srgbClr val="000000">
                      <a:alpha val="43137"/>
                    </a:srgbClr>
                  </a:outerShdw>
                </a:effectLst>
                <a:latin typeface="Arial Narrow" pitchFamily="34" charset="0"/>
              </a:rPr>
              <a:t>Php</a:t>
            </a:r>
            <a:r>
              <a:rPr lang="en-US" sz="4000" b="1" dirty="0">
                <a:effectLst>
                  <a:outerShdw blurRad="38100" dist="38100" dir="2700000" algn="tl">
                    <a:srgbClr val="000000">
                      <a:alpha val="43137"/>
                    </a:srgbClr>
                  </a:outerShdw>
                </a:effectLst>
                <a:latin typeface="Arial Narrow" pitchFamily="34" charset="0"/>
              </a:rPr>
              <a:t>. 4:6-7)</a:t>
            </a:r>
          </a:p>
        </p:txBody>
      </p:sp>
      <p:pic>
        <p:nvPicPr>
          <p:cNvPr id="7170" name="Picture 2" descr="http://wzus.ask.com/r?t=a&amp;d=us&amp;s=a&amp;c=p&amp;ti=1&amp;ai=30751&amp;l=dir&amp;o=0&amp;sv=0a30050d&amp;ip=42899642&amp;u=http%3A%2F%2Fwww.mooreschapel.org%2Fpastor%2Fkoo-sermons%2Fimages%2Fhumble-heart.jpg"/>
          <p:cNvPicPr>
            <a:picLocks noChangeAspect="1" noChangeArrowheads="1"/>
          </p:cNvPicPr>
          <p:nvPr/>
        </p:nvPicPr>
        <p:blipFill>
          <a:blip r:embed="rId3"/>
          <a:srcRect/>
          <a:stretch>
            <a:fillRect/>
          </a:stretch>
        </p:blipFill>
        <p:spPr bwMode="auto">
          <a:xfrm>
            <a:off x="8077200" y="3327035"/>
            <a:ext cx="3222594" cy="2387966"/>
          </a:xfrm>
          <a:prstGeom prst="rect">
            <a:avLst/>
          </a:prstGeom>
          <a:noFill/>
        </p:spPr>
      </p:pic>
      <p:sp>
        <p:nvSpPr>
          <p:cNvPr id="5" name="TextBox 4"/>
          <p:cNvSpPr txBox="1"/>
          <p:nvPr/>
        </p:nvSpPr>
        <p:spPr>
          <a:xfrm>
            <a:off x="609600" y="739914"/>
            <a:ext cx="10972800" cy="707886"/>
          </a:xfrm>
          <a:prstGeom prst="rect">
            <a:avLst/>
          </a:prstGeom>
          <a:noFill/>
          <a:effectLst>
            <a:outerShdw blurRad="152400" dist="317500" dir="5400000" sx="90000" sy="-19000" rotWithShape="0">
              <a:prstClr val="black">
                <a:alpha val="15000"/>
              </a:prstClr>
            </a:outerShdw>
          </a:effectLst>
        </p:spPr>
        <p:txBody>
          <a:bodyPr wrap="square" rtlCol="0">
            <a:spAutoFit/>
            <a:scene3d>
              <a:camera prst="orthographicFront"/>
              <a:lightRig rig="threePt" dir="t"/>
            </a:scene3d>
            <a:sp3d extrusionH="57150">
              <a:bevelT w="82550" h="38100" prst="coolSlant"/>
            </a:sp3d>
          </a:bodyPr>
          <a:lstStyle/>
          <a:p>
            <a:pPr algn="ctr"/>
            <a:r>
              <a:rPr lang="en-US" sz="4000" dirty="0">
                <a:solidFill>
                  <a:schemeClr val="accent6">
                    <a:lumMod val="75000"/>
                  </a:schemeClr>
                </a:solidFill>
                <a:effectLst>
                  <a:outerShdw blurRad="60007" dist="310007" dir="7680000" sy="30000" kx="1300200" algn="ctr" rotWithShape="0">
                    <a:prstClr val="black">
                      <a:alpha val="32000"/>
                    </a:prstClr>
                  </a:outerShdw>
                </a:effectLst>
                <a:latin typeface="Arial Black" pitchFamily="34" charset="0"/>
              </a:rPr>
              <a:t>Choosing to Serve God Means: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barn(outVertical)">
                                      <p:cBhvr>
                                        <p:cTn id="13" dur="500"/>
                                        <p:tgtEl>
                                          <p:spTgt spid="717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2"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12"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828800"/>
            <a:ext cx="10972800" cy="1938992"/>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Resisting the devil (1 Pt. 5:9)</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Jesus resisted with God’s word (Mt. 4:1-12)</a:t>
            </a:r>
          </a:p>
          <a:p>
            <a:pPr marL="800100" lvl="1"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Cannot serve God and devil (Mt. 6:24)</a:t>
            </a:r>
          </a:p>
        </p:txBody>
      </p:sp>
      <p:pic>
        <p:nvPicPr>
          <p:cNvPr id="5124" name="Picture 4" descr="C:\Users\Charles\AppData\Local\Microsoft\Windows\Temporary Internet Files\Content.IE5\PMBNNNYT\MCj04325600000[1].png"/>
          <p:cNvPicPr>
            <a:picLocks noChangeAspect="1" noChangeArrowheads="1"/>
          </p:cNvPicPr>
          <p:nvPr/>
        </p:nvPicPr>
        <p:blipFill>
          <a:blip r:embed="rId3"/>
          <a:srcRect/>
          <a:stretch>
            <a:fillRect/>
          </a:stretch>
        </p:blipFill>
        <p:spPr bwMode="auto">
          <a:xfrm>
            <a:off x="4724400" y="3810001"/>
            <a:ext cx="2666999" cy="2666999"/>
          </a:xfrm>
          <a:prstGeom prst="rect">
            <a:avLst/>
          </a:prstGeom>
          <a:noFill/>
        </p:spPr>
      </p:pic>
      <p:sp>
        <p:nvSpPr>
          <p:cNvPr id="6" name="TextBox 5"/>
          <p:cNvSpPr txBox="1"/>
          <p:nvPr/>
        </p:nvSpPr>
        <p:spPr>
          <a:xfrm>
            <a:off x="609600" y="892314"/>
            <a:ext cx="10972800" cy="707886"/>
          </a:xfrm>
          <a:prstGeom prst="rect">
            <a:avLst/>
          </a:prstGeom>
          <a:noFill/>
          <a:effectLst>
            <a:outerShdw blurRad="152400" dist="317500" dir="5400000" sx="90000" sy="-19000" rotWithShape="0">
              <a:prstClr val="black">
                <a:alpha val="15000"/>
              </a:prstClr>
            </a:outerShdw>
          </a:effectLst>
        </p:spPr>
        <p:txBody>
          <a:bodyPr wrap="square" rtlCol="0">
            <a:spAutoFit/>
            <a:scene3d>
              <a:camera prst="orthographicFront"/>
              <a:lightRig rig="threePt" dir="t"/>
            </a:scene3d>
            <a:sp3d extrusionH="57150">
              <a:bevelT w="82550" h="38100" prst="coolSlant"/>
            </a:sp3d>
          </a:bodyPr>
          <a:lstStyle/>
          <a:p>
            <a:pPr algn="ctr"/>
            <a:r>
              <a:rPr lang="en-US" sz="4000" dirty="0">
                <a:solidFill>
                  <a:schemeClr val="accent6">
                    <a:lumMod val="75000"/>
                  </a:schemeClr>
                </a:solidFill>
                <a:effectLst>
                  <a:outerShdw blurRad="60007" dist="310007" dir="7680000" sy="30000" kx="1300200" algn="ctr" rotWithShape="0">
                    <a:prstClr val="black">
                      <a:alpha val="32000"/>
                    </a:prstClr>
                  </a:outerShdw>
                </a:effectLst>
                <a:latin typeface="Arial Black" pitchFamily="34" charset="0"/>
              </a:rPr>
              <a:t>Choosing to Serve God Means: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4"/>
                                        </p:tgtEl>
                                        <p:attrNameLst>
                                          <p:attrName>style.visibility</p:attrName>
                                        </p:attrNameLst>
                                      </p:cBhvr>
                                      <p:to>
                                        <p:strVal val="visible"/>
                                      </p:to>
                                    </p:set>
                                    <p:anim calcmode="lin" valueType="num">
                                      <p:cBhvr additive="base">
                                        <p:cTn id="25" dur="500" fill="hold"/>
                                        <p:tgtEl>
                                          <p:spTgt spid="5124"/>
                                        </p:tgtEl>
                                        <p:attrNameLst>
                                          <p:attrName>ppt_x</p:attrName>
                                        </p:attrNameLst>
                                      </p:cBhvr>
                                      <p:tavLst>
                                        <p:tav tm="0">
                                          <p:val>
                                            <p:strVal val="#ppt_x"/>
                                          </p:val>
                                        </p:tav>
                                        <p:tav tm="100000">
                                          <p:val>
                                            <p:strVal val="#ppt_x"/>
                                          </p:val>
                                        </p:tav>
                                      </p:tavLst>
                                    </p:anim>
                                    <p:anim calcmode="lin" valueType="num">
                                      <p:cBhvr additive="base">
                                        <p:cTn id="26"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316301"/>
            <a:ext cx="10896600" cy="3170099"/>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Called to eternal glory (1 Pt. 5:10)</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Called by the gospel (2 Th. 2:13-14)</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Called to salvation from sin (Rm. 1:16)</a:t>
            </a:r>
          </a:p>
          <a:p>
            <a:pPr marL="800100" lvl="1" indent="-342900">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Called to eternal salvation in heaven (1 Pt. 1:5-9)</a:t>
            </a:r>
          </a:p>
          <a:p>
            <a:pPr marL="1257300" lvl="2" indent="-342900">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Involves glory, honor, and immortality (Rm. 2:7)</a:t>
            </a:r>
          </a:p>
        </p:txBody>
      </p:sp>
      <p:grpSp>
        <p:nvGrpSpPr>
          <p:cNvPr id="15" name="Group 14"/>
          <p:cNvGrpSpPr/>
          <p:nvPr/>
        </p:nvGrpSpPr>
        <p:grpSpPr>
          <a:xfrm>
            <a:off x="9689096" y="1600200"/>
            <a:ext cx="1893304" cy="2545199"/>
            <a:chOff x="5701073" y="1594338"/>
            <a:chExt cx="1547267" cy="1989572"/>
          </a:xfrm>
          <a:noFill/>
        </p:grpSpPr>
        <p:pic>
          <p:nvPicPr>
            <p:cNvPr id="16" name="Picture 2" descr="http://wzus.ask.com/r?t=a&amp;d=us&amp;s=a&amp;c=p&amp;ti=1&amp;ai=30751&amp;l=dir&amp;o=0&amp;sv=0a300521&amp;ip=42899642&amp;u=http%3A%2F%2Fwww.istockphoto.com%2Ffile_thumbview_approve%2F470910%2F2%2FOpen_Bible.jpg"/>
            <p:cNvPicPr>
              <a:picLocks noChangeAspect="1" noChangeArrowheads="1"/>
            </p:cNvPicPr>
            <p:nvPr/>
          </p:nvPicPr>
          <p:blipFill>
            <a:blip r:embed="rId3" cstate="print"/>
            <a:srcRect/>
            <a:stretch>
              <a:fillRect/>
            </a:stretch>
          </p:blipFill>
          <p:spPr bwMode="auto">
            <a:xfrm>
              <a:off x="5701073" y="2517110"/>
              <a:ext cx="1547267" cy="1066800"/>
            </a:xfrm>
            <a:prstGeom prst="rect">
              <a:avLst/>
            </a:prstGeom>
            <a:noFill/>
            <a:ln>
              <a:noFill/>
            </a:ln>
          </p:spPr>
        </p:pic>
        <p:pic>
          <p:nvPicPr>
            <p:cNvPr id="17" name="Picture 16" descr="open hands.bmp"/>
            <p:cNvPicPr>
              <a:picLocks noChangeAspect="1"/>
            </p:cNvPicPr>
            <p:nvPr/>
          </p:nvPicPr>
          <p:blipFill>
            <a:blip r:embed="rId4"/>
            <a:stretch>
              <a:fillRect/>
            </a:stretch>
          </p:blipFill>
          <p:spPr>
            <a:xfrm>
              <a:off x="5736215" y="1594338"/>
              <a:ext cx="1333500" cy="1066800"/>
            </a:xfrm>
            <a:prstGeom prst="rect">
              <a:avLst/>
            </a:prstGeom>
            <a:noFill/>
            <a:ln>
              <a:noFill/>
            </a:ln>
          </p:spPr>
        </p:pic>
      </p:grpSp>
      <p:sp>
        <p:nvSpPr>
          <p:cNvPr id="10" name="TextBox 9"/>
          <p:cNvSpPr txBox="1"/>
          <p:nvPr/>
        </p:nvSpPr>
        <p:spPr>
          <a:xfrm>
            <a:off x="685800" y="739914"/>
            <a:ext cx="10896600" cy="707886"/>
          </a:xfrm>
          <a:prstGeom prst="rect">
            <a:avLst/>
          </a:prstGeom>
          <a:noFill/>
          <a:effectLst>
            <a:outerShdw blurRad="152400" dist="317500" dir="5400000" sx="90000" sy="-19000" rotWithShape="0">
              <a:prstClr val="black">
                <a:alpha val="15000"/>
              </a:prstClr>
            </a:outerShdw>
          </a:effectLst>
        </p:spPr>
        <p:txBody>
          <a:bodyPr wrap="square" rtlCol="0">
            <a:spAutoFit/>
            <a:scene3d>
              <a:camera prst="orthographicFront"/>
              <a:lightRig rig="threePt" dir="t"/>
            </a:scene3d>
            <a:sp3d extrusionH="57150">
              <a:bevelT w="82550" h="38100" prst="coolSlant"/>
            </a:sp3d>
          </a:bodyPr>
          <a:lstStyle/>
          <a:p>
            <a:pPr algn="ctr"/>
            <a:r>
              <a:rPr lang="en-US" sz="4000" dirty="0">
                <a:solidFill>
                  <a:schemeClr val="accent6">
                    <a:lumMod val="75000"/>
                  </a:schemeClr>
                </a:solidFill>
                <a:effectLst>
                  <a:outerShdw blurRad="60007" dist="310007" dir="7680000" sy="30000" kx="1300200" algn="ctr" rotWithShape="0">
                    <a:prstClr val="black">
                      <a:alpha val="32000"/>
                    </a:prstClr>
                  </a:outerShdw>
                </a:effectLst>
                <a:latin typeface="Arial Black" pitchFamily="34" charset="0"/>
              </a:rPr>
              <a:t>Choosing to Serve God Means: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949</TotalTime>
  <Words>3158</Words>
  <Application>Microsoft Office PowerPoint</Application>
  <PresentationFormat>Widescreen</PresentationFormat>
  <Paragraphs>222</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Black</vt:lpstr>
      <vt:lpstr>Arial Narrow</vt:lpstr>
      <vt:lpstr>Calibri</vt:lpstr>
      <vt:lpstr>Tw Cen MT</vt:lpstr>
      <vt:lpstr>Tw Cen MT Condensed</vt:lpstr>
      <vt:lpstr>Wingdings</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Charles</dc:creator>
  <cp:lastModifiedBy>Gary D. Murphy</cp:lastModifiedBy>
  <cp:revision>93</cp:revision>
  <dcterms:created xsi:type="dcterms:W3CDTF">2007-12-14T03:26:25Z</dcterms:created>
  <dcterms:modified xsi:type="dcterms:W3CDTF">2018-03-17T23:06:48Z</dcterms:modified>
</cp:coreProperties>
</file>