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85" r:id="rId2"/>
    <p:sldId id="258" r:id="rId3"/>
    <p:sldId id="260" r:id="rId4"/>
    <p:sldId id="261" r:id="rId5"/>
    <p:sldId id="262" r:id="rId6"/>
    <p:sldId id="259" r:id="rId7"/>
    <p:sldId id="268" r:id="rId8"/>
    <p:sldId id="263" r:id="rId9"/>
    <p:sldId id="269" r:id="rId10"/>
    <p:sldId id="271" r:id="rId11"/>
    <p:sldId id="272" r:id="rId12"/>
    <p:sldId id="264" r:id="rId13"/>
    <p:sldId id="273" r:id="rId14"/>
    <p:sldId id="274" r:id="rId15"/>
    <p:sldId id="276" r:id="rId16"/>
    <p:sldId id="277" r:id="rId17"/>
    <p:sldId id="278" r:id="rId18"/>
    <p:sldId id="265" r:id="rId19"/>
    <p:sldId id="275" r:id="rId20"/>
    <p:sldId id="279" r:id="rId21"/>
    <p:sldId id="266" r:id="rId22"/>
    <p:sldId id="280" r:id="rId23"/>
    <p:sldId id="281" r:id="rId24"/>
    <p:sldId id="282" r:id="rId25"/>
    <p:sldId id="267" r:id="rId26"/>
    <p:sldId id="270" r:id="rId27"/>
    <p:sldId id="283" r:id="rId28"/>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0000FF"/>
    <a:srgbClr val="FF3300"/>
    <a:srgbClr val="993300"/>
    <a:srgbClr val="CC3300"/>
    <a:srgbClr val="FFFFFF"/>
    <a:srgbClr val="0000CC"/>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72818" autoAdjust="0"/>
  </p:normalViewPr>
  <p:slideViewPr>
    <p:cSldViewPr>
      <p:cViewPr varScale="1">
        <p:scale>
          <a:sx n="84" d="100"/>
          <a:sy n="84" d="100"/>
        </p:scale>
        <p:origin x="-1536"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AFA4FD7-A600-4DC3-AEC9-28CAE414E0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xmlns="" id="{C0AC4082-2987-43F3-A78C-29E80E1D719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4DB90C24-AD80-44B3-B82F-5CA6859C7192}" type="datetimeFigureOut">
              <a:rPr lang="en-US"/>
              <a:pPr>
                <a:defRPr/>
              </a:pPr>
              <a:t>3/30/2018</a:t>
            </a:fld>
            <a:endParaRPr lang="en-US"/>
          </a:p>
        </p:txBody>
      </p:sp>
      <p:sp>
        <p:nvSpPr>
          <p:cNvPr id="4" name="Slide Image Placeholder 3">
            <a:extLst>
              <a:ext uri="{FF2B5EF4-FFF2-40B4-BE49-F238E27FC236}">
                <a16:creationId xmlns:a16="http://schemas.microsoft.com/office/drawing/2014/main" xmlns="" id="{DEFC22A1-D388-4C71-931B-713BA01CF13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F9ED54A6-E221-4343-89F7-A7681F4E47C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E66B99F7-10BC-4F55-B4F4-7AA32E7DD373}"/>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xmlns="" id="{2D760DBB-0F2B-45B0-A56D-1F5C08168159}"/>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7ECD6C1-8B9C-4695-9472-9FBC3069D8DA}" type="slidenum">
              <a:rPr lang="en-US"/>
              <a:pPr>
                <a:defRPr/>
              </a:pPr>
              <a:t>‹#›</a:t>
            </a:fld>
            <a:endParaRPr lang="en-US"/>
          </a:p>
        </p:txBody>
      </p:sp>
    </p:spTree>
    <p:extLst>
      <p:ext uri="{BB962C8B-B14F-4D97-AF65-F5344CB8AC3E}">
        <p14:creationId xmlns:p14="http://schemas.microsoft.com/office/powerpoint/2010/main" val="246568747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xmlns="" id="{4535D2A8-A91A-422A-A8B0-2AC2FC6BF27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xmlns="" id="{A8FC9E23-B53C-4855-BA0D-3371BD7707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100" name="Slide Number Placeholder 3">
            <a:extLst>
              <a:ext uri="{FF2B5EF4-FFF2-40B4-BE49-F238E27FC236}">
                <a16:creationId xmlns:a16="http://schemas.microsoft.com/office/drawing/2014/main" xmlns="" id="{BEBB6252-C98B-4D7A-9E49-02D33BF181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88206D0-D892-40F7-AA44-0CB1591737E1}" type="slidenum">
              <a:rPr lang="en-US" altLang="en-US"/>
              <a:pPr fontAlgn="base">
                <a:spcBef>
                  <a:spcPct val="0"/>
                </a:spcBef>
                <a:spcAft>
                  <a:spcPct val="0"/>
                </a:spcAft>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xmlns="" id="{FA124694-252E-42BA-A913-5A8071E202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xmlns="" id="{B884CC42-021F-498F-BFAA-84E2F4923FF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latin typeface="Arial" panose="020B0604020202020204" pitchFamily="34" charset="0"/>
              </a:rPr>
              <a:t>    1. Death is an event that points  to God (</a:t>
            </a:r>
            <a:r>
              <a:rPr lang="en-US" altLang="en-US" b="1">
                <a:latin typeface="Arial" panose="020B0604020202020204" pitchFamily="34" charset="0"/>
              </a:rPr>
              <a:t>Rom. 5:12; Heb. 9:27</a:t>
            </a:r>
            <a:r>
              <a:rPr lang="en-US" altLang="en-US">
                <a:latin typeface="Arial" panose="020B0604020202020204" pitchFamily="34" charset="0"/>
              </a:rPr>
              <a:t>)</a:t>
            </a:r>
          </a:p>
          <a:p>
            <a:pPr>
              <a:spcBef>
                <a:spcPct val="0"/>
              </a:spcBef>
            </a:pPr>
            <a:r>
              <a:rPr lang="en-US" altLang="en-US" i="1"/>
              <a:t>Therefore, just as through one man sin entered the world, and death through sin, and thus death spread to all men, because all sinned-</a:t>
            </a:r>
            <a:r>
              <a:rPr lang="en-US" altLang="en-US"/>
              <a:t>(</a:t>
            </a:r>
            <a:r>
              <a:rPr lang="en-US" altLang="en-US" b="1"/>
              <a:t>Romans 5:12</a:t>
            </a:r>
            <a:r>
              <a:rPr lang="en-US" altLang="en-US"/>
              <a:t>)</a:t>
            </a:r>
          </a:p>
          <a:p>
            <a:pPr>
              <a:spcBef>
                <a:spcPct val="0"/>
              </a:spcBef>
            </a:pPr>
            <a:r>
              <a:rPr lang="en-US" altLang="en-US" i="1"/>
              <a:t>And as it is appointed for men to die once, but after this the judgment, </a:t>
            </a:r>
            <a:r>
              <a:rPr lang="en-US" altLang="en-US"/>
              <a:t>(</a:t>
            </a:r>
            <a:r>
              <a:rPr lang="en-US" altLang="en-US" b="1"/>
              <a:t>Hebrews 9:27</a:t>
            </a:r>
            <a:r>
              <a:rPr lang="en-US" altLang="en-US"/>
              <a:t>)</a:t>
            </a:r>
            <a:endParaRPr lang="en-US" altLang="en-US">
              <a:latin typeface="Arial" panose="020B0604020202020204" pitchFamily="34" charset="0"/>
            </a:endParaRPr>
          </a:p>
          <a:p>
            <a:pPr>
              <a:spcBef>
                <a:spcPct val="0"/>
              </a:spcBef>
            </a:pPr>
            <a:r>
              <a:rPr lang="en-US" altLang="en-US">
                <a:latin typeface="Arial" panose="020B0604020202020204" pitchFamily="34" charset="0"/>
              </a:rPr>
              <a:t>&gt;&gt;&gt;&gt;&gt;&gt;&gt;&gt;&gt;&gt;&gt;&gt;&gt;&gt;&gt;&gt;</a:t>
            </a:r>
          </a:p>
          <a:p>
            <a:pPr>
              <a:spcBef>
                <a:spcPct val="0"/>
              </a:spcBef>
            </a:pPr>
            <a:r>
              <a:rPr lang="en-US" altLang="en-US">
                <a:latin typeface="Arial" panose="020B0604020202020204" pitchFamily="34" charset="0"/>
              </a:rPr>
              <a:t>    2. Some anxiety can be relieved If we think of death:</a:t>
            </a:r>
          </a:p>
          <a:p>
            <a:pPr>
              <a:spcBef>
                <a:spcPct val="0"/>
              </a:spcBef>
            </a:pPr>
            <a:r>
              <a:rPr lang="en-US" altLang="en-US">
                <a:latin typeface="Arial" panose="020B0604020202020204" pitchFamily="34" charset="0"/>
              </a:rPr>
              <a:t>&gt;&gt;&gt;&gt;&gt;&gt;&gt;&gt;&gt;&gt;&gt;&gt;&gt;&gt;&gt;&gt;</a:t>
            </a:r>
          </a:p>
          <a:p>
            <a:pPr>
              <a:spcBef>
                <a:spcPct val="0"/>
              </a:spcBef>
            </a:pPr>
            <a:r>
              <a:rPr lang="en-US" altLang="en-US">
                <a:latin typeface="Arial" panose="020B0604020202020204" pitchFamily="34" charset="0"/>
              </a:rPr>
              <a:t>    3. Not so much as stalking a reaper, but as an event allowed, designed, created, by God, to accommodate our transition.</a:t>
            </a:r>
          </a:p>
          <a:p>
            <a:pPr>
              <a:spcBef>
                <a:spcPct val="0"/>
              </a:spcBef>
            </a:pPr>
            <a:endParaRPr lang="en-US" altLang="en-US"/>
          </a:p>
        </p:txBody>
      </p:sp>
      <p:sp>
        <p:nvSpPr>
          <p:cNvPr id="22532" name="Slide Number Placeholder 3">
            <a:extLst>
              <a:ext uri="{FF2B5EF4-FFF2-40B4-BE49-F238E27FC236}">
                <a16:creationId xmlns:a16="http://schemas.microsoft.com/office/drawing/2014/main" xmlns="" id="{AF5C940A-E282-4971-89C1-243920853C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001FF91-6418-4288-B539-FF683A1C214A}" type="slidenum">
              <a:rPr lang="en-US" altLang="en-US"/>
              <a:pPr fontAlgn="base">
                <a:spcBef>
                  <a:spcPct val="0"/>
                </a:spcBef>
                <a:spcAft>
                  <a:spcPct val="0"/>
                </a:spcAft>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xmlns="" id="{D139ACF8-DEFF-4E15-A21A-48B1FE35A61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xmlns="" id="{AA1A51D9-6C93-4823-91D6-E6EA2D5EBD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0000"/>
              </a:lnSpc>
              <a:spcBef>
                <a:spcPct val="0"/>
              </a:spcBef>
            </a:pPr>
            <a:r>
              <a:rPr lang="en-US" altLang="en-US">
                <a:latin typeface="Arial" panose="020B0604020202020204" pitchFamily="34" charset="0"/>
              </a:rPr>
              <a:t>&gt;&gt;&gt;&gt;&gt;&gt;&gt;&gt;&gt;&gt;&gt;&gt;&gt;&gt;&gt;&gt;&gt;&gt;&gt;&gt;&gt;&gt;</a:t>
            </a:r>
          </a:p>
          <a:p>
            <a:pPr>
              <a:lnSpc>
                <a:spcPct val="110000"/>
              </a:lnSpc>
              <a:spcBef>
                <a:spcPct val="0"/>
              </a:spcBef>
            </a:pPr>
            <a:r>
              <a:rPr lang="en-US" altLang="en-US">
                <a:latin typeface="Arial" panose="020B0604020202020204" pitchFamily="34" charset="0"/>
              </a:rPr>
              <a:t>    1. Death is a journey – for some, a departure to some place far better (</a:t>
            </a:r>
            <a:r>
              <a:rPr lang="en-US" altLang="en-US" b="1">
                <a:latin typeface="Arial" panose="020B0604020202020204" pitchFamily="34" charset="0"/>
              </a:rPr>
              <a:t>2 Pet. 1:15; Phil. 1:23; 2 Tim. 4:6</a:t>
            </a:r>
            <a:r>
              <a:rPr lang="en-US" altLang="en-US">
                <a:latin typeface="Arial" panose="020B0604020202020204" pitchFamily="34" charset="0"/>
              </a:rPr>
              <a:t>)</a:t>
            </a:r>
          </a:p>
          <a:p>
            <a:pPr>
              <a:lnSpc>
                <a:spcPct val="110000"/>
              </a:lnSpc>
              <a:spcBef>
                <a:spcPct val="0"/>
              </a:spcBef>
            </a:pPr>
            <a:r>
              <a:rPr lang="en-US" altLang="en-US">
                <a:latin typeface="Arial" panose="020B0604020202020204" pitchFamily="34" charset="0"/>
              </a:rPr>
              <a:t>        a. In preparation for death, the Apostle Paul said:</a:t>
            </a:r>
          </a:p>
          <a:p>
            <a:pPr>
              <a:spcBef>
                <a:spcPct val="0"/>
              </a:spcBef>
            </a:pPr>
            <a:r>
              <a:rPr lang="en-US" altLang="en-US" i="1"/>
              <a:t>Moreover I will be careful to ensure that you always have </a:t>
            </a:r>
            <a:r>
              <a:rPr lang="en-US" altLang="en-US" b="1" i="1"/>
              <a:t>a reminder of these things</a:t>
            </a:r>
            <a:r>
              <a:rPr lang="en-US" altLang="en-US" i="1"/>
              <a:t> after my decease. </a:t>
            </a:r>
            <a:r>
              <a:rPr lang="en-US" altLang="en-US"/>
              <a:t>(</a:t>
            </a:r>
            <a:r>
              <a:rPr lang="en-US" altLang="en-US" b="1"/>
              <a:t>2 Peter 1:15</a:t>
            </a:r>
            <a:r>
              <a:rPr lang="en-US" altLang="en-US"/>
              <a:t>)</a:t>
            </a:r>
          </a:p>
          <a:p>
            <a:pPr>
              <a:spcBef>
                <a:spcPct val="0"/>
              </a:spcBef>
            </a:pPr>
            <a:r>
              <a:rPr lang="en-US" altLang="en-US" i="1"/>
              <a:t>For I am hard-pressed between the two, </a:t>
            </a:r>
            <a:r>
              <a:rPr lang="en-US" altLang="en-US" b="1" i="1"/>
              <a:t>having a desire to depart </a:t>
            </a:r>
            <a:r>
              <a:rPr lang="en-US" altLang="en-US" i="1"/>
              <a:t>and be with Christ, which is far better. </a:t>
            </a:r>
            <a:r>
              <a:rPr lang="en-US" altLang="en-US"/>
              <a:t>(</a:t>
            </a:r>
            <a:r>
              <a:rPr lang="en-US" altLang="en-US" b="1"/>
              <a:t>Philippians 1:23</a:t>
            </a:r>
            <a:r>
              <a:rPr lang="en-US" altLang="en-US"/>
              <a:t>)</a:t>
            </a:r>
          </a:p>
          <a:p>
            <a:pPr>
              <a:spcBef>
                <a:spcPct val="0"/>
              </a:spcBef>
            </a:pPr>
            <a:r>
              <a:rPr lang="en-US" altLang="en-US" i="1"/>
              <a:t>For I am already being poured out as a drink offering, and </a:t>
            </a:r>
            <a:r>
              <a:rPr lang="en-US" altLang="en-US" b="1" i="1"/>
              <a:t>the time of my departure is at hand</a:t>
            </a:r>
            <a:r>
              <a:rPr lang="en-US" altLang="en-US" i="1"/>
              <a:t>. </a:t>
            </a:r>
            <a:r>
              <a:rPr lang="en-US" altLang="en-US"/>
              <a:t>(</a:t>
            </a:r>
            <a:r>
              <a:rPr lang="en-US" altLang="en-US" b="1"/>
              <a:t>2 Timothy 4:6</a:t>
            </a:r>
            <a:r>
              <a:rPr lang="en-US" altLang="en-US"/>
              <a:t>)</a:t>
            </a:r>
            <a:endParaRPr lang="en-US" altLang="en-US">
              <a:latin typeface="Arial" panose="020B0604020202020204" pitchFamily="34" charset="0"/>
            </a:endParaRPr>
          </a:p>
          <a:p>
            <a:pPr>
              <a:lnSpc>
                <a:spcPct val="110000"/>
              </a:lnSpc>
              <a:spcBef>
                <a:spcPct val="0"/>
              </a:spcBef>
            </a:pPr>
            <a:r>
              <a:rPr lang="en-US" altLang="en-US">
                <a:latin typeface="Arial" panose="020B0604020202020204" pitchFamily="34" charset="0"/>
              </a:rPr>
              <a:t>&gt;&gt;&gt;&gt;&gt;&gt;&gt;&gt;&gt;&gt;&gt;&gt;&gt;&gt;&gt;&gt;&gt;&gt;&gt;&gt;&gt;&gt;&gt;</a:t>
            </a:r>
          </a:p>
          <a:p>
            <a:pPr>
              <a:lnSpc>
                <a:spcPct val="110000"/>
              </a:lnSpc>
              <a:spcBef>
                <a:spcPct val="0"/>
              </a:spcBef>
            </a:pPr>
            <a:r>
              <a:rPr lang="en-US" altLang="en-US">
                <a:latin typeface="Arial" panose="020B0604020202020204" pitchFamily="34" charset="0"/>
              </a:rPr>
              <a:t>    2. There we can sing, as we do here “Joy beyond measure will be our treasure – heaven holds all for me”</a:t>
            </a:r>
          </a:p>
          <a:p>
            <a:pPr>
              <a:spcBef>
                <a:spcPct val="0"/>
              </a:spcBef>
            </a:pPr>
            <a:endParaRPr lang="en-US" altLang="en-US"/>
          </a:p>
        </p:txBody>
      </p:sp>
      <p:sp>
        <p:nvSpPr>
          <p:cNvPr id="24580" name="Slide Number Placeholder 3">
            <a:extLst>
              <a:ext uri="{FF2B5EF4-FFF2-40B4-BE49-F238E27FC236}">
                <a16:creationId xmlns:a16="http://schemas.microsoft.com/office/drawing/2014/main" xmlns="" id="{4FE51929-6C05-4147-957C-AAEB7C7D700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95D5B51-1A8C-4B86-BFD3-DD34280BE4F0}" type="slidenum">
              <a:rPr lang="en-US" altLang="en-US"/>
              <a:pPr fontAlgn="base">
                <a:spcBef>
                  <a:spcPct val="0"/>
                </a:spcBef>
                <a:spcAft>
                  <a:spcPct val="0"/>
                </a:spcAft>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xmlns="" id="{A1247C3B-7CA5-4780-89B1-3A9DADD19AF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xmlns="" id="{A7536F3C-5045-4440-A308-20F091460B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    1. Each of us has a “</a:t>
            </a:r>
            <a:r>
              <a:rPr lang="en-US" altLang="en-US">
                <a:latin typeface="Arial" panose="020B0604020202020204" pitchFamily="34" charset="0"/>
              </a:rPr>
              <a:t>Perceived Finality” that we have developed of a period of time.</a:t>
            </a:r>
          </a:p>
          <a:p>
            <a:pPr>
              <a:spcBef>
                <a:spcPct val="0"/>
              </a:spcBef>
            </a:pPr>
            <a:endParaRPr lang="en-US" altLang="en-US">
              <a:latin typeface="Arial" panose="020B0604020202020204" pitchFamily="34" charset="0"/>
            </a:endParaRPr>
          </a:p>
          <a:p>
            <a:pPr>
              <a:spcBef>
                <a:spcPct val="0"/>
              </a:spcBef>
            </a:pPr>
            <a:endParaRPr lang="en-US" altLang="en-US"/>
          </a:p>
        </p:txBody>
      </p:sp>
      <p:sp>
        <p:nvSpPr>
          <p:cNvPr id="26628" name="Slide Number Placeholder 3">
            <a:extLst>
              <a:ext uri="{FF2B5EF4-FFF2-40B4-BE49-F238E27FC236}">
                <a16:creationId xmlns:a16="http://schemas.microsoft.com/office/drawing/2014/main" xmlns="" id="{EB3ACAD4-E7A4-493C-9A2A-18EC3EA02E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1A79783-6579-4A2D-ADB5-21F78DB440FC}" type="slidenum">
              <a:rPr lang="en-US" altLang="en-US"/>
              <a:pPr fontAlgn="base">
                <a:spcBef>
                  <a:spcPct val="0"/>
                </a:spcBef>
                <a:spcAft>
                  <a:spcPct val="0"/>
                </a:spcAft>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xmlns="" id="{EE6C0542-E904-444C-A441-1B16EF4A0EB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xmlns="" id="{E4473F70-646E-41DF-8287-6E7EC3D8FD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    1. What is “The Perceived Finality”?</a:t>
            </a:r>
          </a:p>
          <a:p>
            <a:pPr>
              <a:spcBef>
                <a:spcPct val="0"/>
              </a:spcBef>
            </a:pPr>
            <a:r>
              <a:rPr lang="en-US" altLang="en-US"/>
              <a:t>&gt;&gt;&gt;&gt;&gt;&gt;&gt;&gt;&gt;&gt;&gt;&gt;&gt;&gt;&gt;</a:t>
            </a:r>
          </a:p>
          <a:p>
            <a:pPr>
              <a:spcBef>
                <a:spcPct val="0"/>
              </a:spcBef>
            </a:pPr>
            <a:r>
              <a:rPr lang="en-US" altLang="en-US">
                <a:latin typeface="Arial" panose="020B0604020202020204" pitchFamily="34" charset="0"/>
              </a:rPr>
              <a:t>    2. In the end we know that there the “Bodies of Multiplied millions” remain in their tombs, graves.</a:t>
            </a:r>
          </a:p>
          <a:p>
            <a:pPr>
              <a:spcBef>
                <a:spcPct val="0"/>
              </a:spcBef>
            </a:pPr>
            <a:r>
              <a:rPr lang="en-US" altLang="en-US">
                <a:latin typeface="Arial" panose="020B0604020202020204" pitchFamily="34" charset="0"/>
              </a:rPr>
              <a:t>&gt;&gt;&gt;&gt;&gt;&gt;&gt;&gt;&gt;&gt;&gt;&gt;&gt;&gt;&gt;</a:t>
            </a:r>
          </a:p>
          <a:p>
            <a:pPr>
              <a:spcBef>
                <a:spcPct val="0"/>
              </a:spcBef>
            </a:pPr>
            <a:r>
              <a:rPr lang="en-US" altLang="en-US">
                <a:latin typeface="Arial" panose="020B0604020202020204" pitchFamily="34" charset="0"/>
              </a:rPr>
              <a:t>    3. They have eroded back to the dust from which they came. (</a:t>
            </a:r>
            <a:r>
              <a:rPr lang="en-US" altLang="en-US" b="1">
                <a:latin typeface="Arial" panose="020B0604020202020204" pitchFamily="34" charset="0"/>
              </a:rPr>
              <a:t>Gen. 3:19; Eccl. 12:7</a:t>
            </a:r>
            <a:r>
              <a:rPr lang="en-US" altLang="en-US">
                <a:latin typeface="Arial" panose="020B0604020202020204" pitchFamily="34" charset="0"/>
              </a:rPr>
              <a:t>)</a:t>
            </a:r>
          </a:p>
          <a:p>
            <a:pPr>
              <a:spcBef>
                <a:spcPct val="0"/>
              </a:spcBef>
            </a:pPr>
            <a:r>
              <a:rPr lang="en-US" altLang="en-US" i="1"/>
              <a:t>In the sweat of your face you shall eat bread Till you return to the ground, For out of it you were taken; For dust you are, And to dust you shall return." </a:t>
            </a:r>
            <a:r>
              <a:rPr lang="en-US" altLang="en-US"/>
              <a:t>(</a:t>
            </a:r>
            <a:r>
              <a:rPr lang="en-US" altLang="en-US" b="1"/>
              <a:t>Genesis 3:19</a:t>
            </a:r>
            <a:r>
              <a:rPr lang="en-US" altLang="en-US"/>
              <a:t>)</a:t>
            </a:r>
          </a:p>
          <a:p>
            <a:pPr>
              <a:spcBef>
                <a:spcPct val="0"/>
              </a:spcBef>
            </a:pPr>
            <a:r>
              <a:rPr lang="en-US" altLang="en-US" i="1"/>
              <a:t>Then the dust will return to the earth as it was, And the spirit will return to God who gave it. </a:t>
            </a:r>
            <a:r>
              <a:rPr lang="en-US" altLang="en-US"/>
              <a:t>(</a:t>
            </a:r>
            <a:r>
              <a:rPr lang="en-US" altLang="en-US" b="1"/>
              <a:t>Ecclesiastes 12:7</a:t>
            </a:r>
            <a:r>
              <a:rPr lang="en-US" altLang="en-US"/>
              <a:t>)</a:t>
            </a:r>
            <a:endParaRPr lang="en-US" altLang="en-US">
              <a:latin typeface="Arial" panose="020B0604020202020204" pitchFamily="34" charset="0"/>
            </a:endParaRPr>
          </a:p>
          <a:p>
            <a:pPr>
              <a:spcBef>
                <a:spcPct val="0"/>
              </a:spcBef>
            </a:pPr>
            <a:r>
              <a:rPr lang="en-US" altLang="en-US">
                <a:latin typeface="Arial" panose="020B0604020202020204" pitchFamily="34" charset="0"/>
              </a:rPr>
              <a:t>&gt;&gt;&gt;&gt;&gt;&gt;&gt;&gt;&gt;&gt;&gt;&gt;&gt;&gt;&gt;</a:t>
            </a:r>
          </a:p>
          <a:p>
            <a:pPr>
              <a:spcBef>
                <a:spcPct val="0"/>
              </a:spcBef>
            </a:pPr>
            <a:r>
              <a:rPr lang="en-US" altLang="en-US">
                <a:latin typeface="Arial" panose="020B0604020202020204" pitchFamily="34" charset="0"/>
              </a:rPr>
              <a:t>    4. Many perceive the grave as their “final resting place”</a:t>
            </a:r>
          </a:p>
          <a:p>
            <a:pPr>
              <a:spcBef>
                <a:spcPct val="0"/>
              </a:spcBef>
            </a:pPr>
            <a:r>
              <a:rPr lang="en-US" altLang="en-US">
                <a:latin typeface="Arial" panose="020B0604020202020204" pitchFamily="34" charset="0"/>
              </a:rPr>
              <a:t>&gt;&gt;&gt;&gt;&gt;&gt;&gt;&gt;&gt;&gt;&gt;&gt;&gt;&gt;&gt;</a:t>
            </a:r>
          </a:p>
          <a:p>
            <a:pPr>
              <a:spcBef>
                <a:spcPct val="0"/>
              </a:spcBef>
            </a:pPr>
            <a:r>
              <a:rPr lang="en-US" altLang="en-US">
                <a:latin typeface="Arial" panose="020B0604020202020204" pitchFamily="34" charset="0"/>
              </a:rPr>
              <a:t>    5. In reality, the Ideal of that sort of permanent ending is truly frightening, because you have no hope of an eternity.</a:t>
            </a:r>
          </a:p>
          <a:p>
            <a:pPr>
              <a:spcBef>
                <a:spcPct val="0"/>
              </a:spcBef>
            </a:pPr>
            <a:endParaRPr lang="en-US" altLang="en-US"/>
          </a:p>
        </p:txBody>
      </p:sp>
      <p:sp>
        <p:nvSpPr>
          <p:cNvPr id="28676" name="Slide Number Placeholder 3">
            <a:extLst>
              <a:ext uri="{FF2B5EF4-FFF2-40B4-BE49-F238E27FC236}">
                <a16:creationId xmlns:a16="http://schemas.microsoft.com/office/drawing/2014/main" xmlns="" id="{4AD64229-2D5E-4023-85F9-A3B7CBEA865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7397F22-97B0-41C2-A3DC-A71F93119DE5}" type="slidenum">
              <a:rPr lang="en-US" altLang="en-US"/>
              <a:pPr fontAlgn="base">
                <a:spcBef>
                  <a:spcPct val="0"/>
                </a:spcBef>
                <a:spcAft>
                  <a:spcPct val="0"/>
                </a:spcAft>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xmlns="" id="{77B4966F-4900-4799-925C-DC5023FF1C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xmlns="" id="{FA2C88F0-C9AC-41BD-BE55-19E66A6D63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latin typeface="Arial" panose="020B0604020202020204" pitchFamily="34" charset="0"/>
              </a:rPr>
              <a:t>    1. Yet, humanity worldwide have lived in hope of a future existence</a:t>
            </a:r>
          </a:p>
          <a:p>
            <a:pPr>
              <a:spcBef>
                <a:spcPct val="0"/>
              </a:spcBef>
            </a:pPr>
            <a:r>
              <a:rPr lang="en-US" altLang="en-US">
                <a:latin typeface="Arial" panose="020B0604020202020204" pitchFamily="34" charset="0"/>
              </a:rPr>
              <a:t>&gt;&gt;&gt;&gt;&gt;&gt;&gt;&gt;&gt;&gt;&gt;&gt;&gt;&gt;&gt;&gt;&gt;&gt;&gt;&gt;&gt;</a:t>
            </a:r>
          </a:p>
          <a:p>
            <a:pPr>
              <a:spcBef>
                <a:spcPct val="0"/>
              </a:spcBef>
            </a:pPr>
            <a:r>
              <a:rPr lang="en-US" altLang="en-US">
                <a:latin typeface="Arial" panose="020B0604020202020204" pitchFamily="34" charset="0"/>
              </a:rPr>
              <a:t>    2. Job reasoned if tree stump can spring to life, why not man (cf. </a:t>
            </a:r>
            <a:r>
              <a:rPr lang="en-US" altLang="en-US" b="1">
                <a:latin typeface="Arial" panose="020B0604020202020204" pitchFamily="34" charset="0"/>
              </a:rPr>
              <a:t>Job 14:7ff; 19:25ff</a:t>
            </a:r>
            <a:r>
              <a:rPr lang="en-US" altLang="en-US">
                <a:latin typeface="Arial" panose="020B0604020202020204" pitchFamily="34" charset="0"/>
              </a:rPr>
              <a:t>)</a:t>
            </a:r>
          </a:p>
          <a:p>
            <a:pPr>
              <a:spcBef>
                <a:spcPct val="0"/>
              </a:spcBef>
            </a:pPr>
            <a:r>
              <a:rPr lang="en-US" altLang="en-US" i="1"/>
              <a:t>"For there is hope for a tree, If it is cut down, that it will sprout again, And that its tender shoots will not cease.</a:t>
            </a:r>
            <a:r>
              <a:rPr lang="en-US" altLang="en-US"/>
              <a:t> (</a:t>
            </a:r>
            <a:r>
              <a:rPr lang="en-US" altLang="en-US" b="1"/>
              <a:t>Job 14:7</a:t>
            </a:r>
            <a:r>
              <a:rPr lang="en-US" altLang="en-US"/>
              <a:t>)</a:t>
            </a:r>
          </a:p>
          <a:p>
            <a:pPr>
              <a:spcBef>
                <a:spcPct val="0"/>
              </a:spcBef>
            </a:pPr>
            <a:r>
              <a:rPr lang="en-US" altLang="en-US" i="1"/>
              <a:t>For I know that my Redeemer lives, And He shall stand at last on the earth; </a:t>
            </a:r>
            <a:r>
              <a:rPr lang="en-US" altLang="en-US"/>
              <a:t>(</a:t>
            </a:r>
            <a:r>
              <a:rPr lang="en-US" altLang="en-US" b="1"/>
              <a:t>Job 19:25</a:t>
            </a:r>
            <a:r>
              <a:rPr lang="en-US" altLang="en-US"/>
              <a:t>)</a:t>
            </a:r>
          </a:p>
          <a:p>
            <a:pPr>
              <a:spcBef>
                <a:spcPct val="0"/>
              </a:spcBef>
            </a:pPr>
            <a:r>
              <a:rPr lang="en-US" altLang="en-US">
                <a:latin typeface="Arial" panose="020B0604020202020204" pitchFamily="34" charset="0"/>
              </a:rPr>
              <a:t>&gt;&gt;&gt;&gt;&gt;&gt;&gt;&gt;&gt;&gt;&gt;&gt;&gt;&gt;&gt;&gt;&gt;&gt;&gt;&gt;&gt;</a:t>
            </a:r>
          </a:p>
          <a:p>
            <a:pPr>
              <a:spcBef>
                <a:spcPct val="0"/>
              </a:spcBef>
            </a:pPr>
            <a:r>
              <a:rPr lang="en-US" altLang="en-US">
                <a:solidFill>
                  <a:srgbClr val="FFFFFF"/>
                </a:solidFill>
              </a:rPr>
              <a:t>“Life is real!  Life is earnest!  	</a:t>
            </a:r>
          </a:p>
          <a:p>
            <a:pPr>
              <a:spcBef>
                <a:spcPct val="0"/>
              </a:spcBef>
            </a:pPr>
            <a:r>
              <a:rPr lang="en-US" altLang="en-US">
                <a:solidFill>
                  <a:srgbClr val="FFFFFF"/>
                </a:solidFill>
              </a:rPr>
              <a:t>And the grave is not its goal; </a:t>
            </a:r>
          </a:p>
          <a:p>
            <a:pPr>
              <a:spcBef>
                <a:spcPct val="0"/>
              </a:spcBef>
            </a:pPr>
            <a:r>
              <a:rPr lang="en-US" altLang="en-US">
                <a:solidFill>
                  <a:srgbClr val="FFFFFF"/>
                </a:solidFill>
              </a:rPr>
              <a:t>Dust thou art, to dust returnest, 	</a:t>
            </a:r>
          </a:p>
          <a:p>
            <a:pPr>
              <a:spcBef>
                <a:spcPct val="0"/>
              </a:spcBef>
            </a:pPr>
            <a:r>
              <a:rPr lang="en-US" altLang="en-US">
                <a:solidFill>
                  <a:srgbClr val="FFFFFF"/>
                </a:solidFill>
              </a:rPr>
              <a:t>Was not spoken of the soul” </a:t>
            </a:r>
          </a:p>
          <a:p>
            <a:pPr>
              <a:spcBef>
                <a:spcPct val="0"/>
              </a:spcBef>
            </a:pPr>
            <a:r>
              <a:rPr lang="en-US" altLang="en-US">
                <a:solidFill>
                  <a:srgbClr val="FFFFFF"/>
                </a:solidFill>
              </a:rPr>
              <a:t>(Longfellow, </a:t>
            </a:r>
            <a:r>
              <a:rPr lang="en-US" altLang="en-US" u="sng">
                <a:solidFill>
                  <a:srgbClr val="FFFFFF"/>
                </a:solidFill>
              </a:rPr>
              <a:t>A Psalm of Life</a:t>
            </a:r>
            <a:r>
              <a:rPr lang="en-US" altLang="en-US">
                <a:solidFill>
                  <a:srgbClr val="FFFFFF"/>
                </a:solidFill>
              </a:rPr>
              <a:t>)</a:t>
            </a:r>
            <a:endParaRPr lang="en-US" altLang="en-US"/>
          </a:p>
        </p:txBody>
      </p:sp>
      <p:sp>
        <p:nvSpPr>
          <p:cNvPr id="30724" name="Slide Number Placeholder 3">
            <a:extLst>
              <a:ext uri="{FF2B5EF4-FFF2-40B4-BE49-F238E27FC236}">
                <a16:creationId xmlns:a16="http://schemas.microsoft.com/office/drawing/2014/main" xmlns="" id="{64A53717-0FE1-41A7-B9D2-CDF47F67E9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D74B4A0-705A-41F6-8AF2-27F9F14C992E}" type="slidenum">
              <a:rPr lang="en-US" altLang="en-US"/>
              <a:pPr fontAlgn="base">
                <a:spcBef>
                  <a:spcPct val="0"/>
                </a:spcBef>
                <a:spcAft>
                  <a:spcPct val="0"/>
                </a:spcAft>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xmlns="" id="{D3D8D6F9-EA05-4EC9-A17C-660122A5E8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xmlns="" id="{517E6538-1486-4096-A055-2DA3A493B3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latin typeface="Arial" panose="020B0604020202020204" pitchFamily="34" charset="0"/>
              </a:rPr>
              <a:t>    1. Death is not final, as it seems</a:t>
            </a:r>
          </a:p>
          <a:p>
            <a:pPr>
              <a:spcBef>
                <a:spcPct val="0"/>
              </a:spcBef>
            </a:pPr>
            <a:r>
              <a:rPr lang="en-US" altLang="en-US">
                <a:latin typeface="Arial" panose="020B0604020202020204" pitchFamily="34" charset="0"/>
              </a:rPr>
              <a:t>&gt;&gt;&gt;&gt;&gt;&gt;&gt;&gt;&gt;&gt;&gt;&gt;&gt;&gt;&gt;&gt;&gt;&gt;</a:t>
            </a:r>
          </a:p>
          <a:p>
            <a:pPr>
              <a:spcBef>
                <a:spcPct val="0"/>
              </a:spcBef>
            </a:pPr>
            <a:r>
              <a:rPr lang="en-US" altLang="en-US">
                <a:latin typeface="Arial" panose="020B0604020202020204" pitchFamily="34" charset="0"/>
              </a:rPr>
              <a:t>    2. The Bible teaches that there is continued existence following death and of the promise of a resurrection</a:t>
            </a:r>
          </a:p>
          <a:p>
            <a:pPr>
              <a:spcBef>
                <a:spcPct val="0"/>
              </a:spcBef>
            </a:pPr>
            <a:endParaRPr lang="en-US" altLang="en-US"/>
          </a:p>
        </p:txBody>
      </p:sp>
      <p:sp>
        <p:nvSpPr>
          <p:cNvPr id="32772" name="Slide Number Placeholder 3">
            <a:extLst>
              <a:ext uri="{FF2B5EF4-FFF2-40B4-BE49-F238E27FC236}">
                <a16:creationId xmlns:a16="http://schemas.microsoft.com/office/drawing/2014/main" xmlns="" id="{15EF23F5-C8BB-4BAF-8585-594F6A4669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6660AF4-B338-4609-9A4D-8507A798E64D}" type="slidenum">
              <a:rPr lang="en-US" altLang="en-US"/>
              <a:pPr fontAlgn="base">
                <a:spcBef>
                  <a:spcPct val="0"/>
                </a:spcBef>
                <a:spcAft>
                  <a:spcPct val="0"/>
                </a:spcAft>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xmlns="" id="{4E3B6019-8A4C-4FAC-A0B1-D82BA7FBAD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xmlns="" id="{435B8E85-B45E-4359-B728-0F4DB253733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    1. </a:t>
            </a:r>
            <a:r>
              <a:rPr lang="en-US" altLang="en-US" b="1"/>
              <a:t>John 11:25</a:t>
            </a:r>
          </a:p>
          <a:p>
            <a:pPr>
              <a:spcBef>
                <a:spcPct val="0"/>
              </a:spcBef>
            </a:pPr>
            <a:r>
              <a:rPr lang="en-US" altLang="en-US" i="1"/>
              <a:t>Jesus said to her, "I am the resurrection and the life. He who believes in Me, though he may die, he shall live. </a:t>
            </a:r>
            <a:r>
              <a:rPr lang="en-US" altLang="en-US"/>
              <a:t>(</a:t>
            </a:r>
            <a:r>
              <a:rPr lang="en-US" altLang="en-US" b="1"/>
              <a:t>John 11:25</a:t>
            </a:r>
            <a:r>
              <a:rPr lang="en-US" altLang="en-US"/>
              <a:t>)</a:t>
            </a:r>
            <a:endParaRPr lang="en-US" altLang="en-US">
              <a:latin typeface="Arial" panose="020B0604020202020204" pitchFamily="34" charset="0"/>
            </a:endParaRPr>
          </a:p>
          <a:p>
            <a:pPr>
              <a:spcBef>
                <a:spcPct val="0"/>
              </a:spcBef>
            </a:pPr>
            <a:r>
              <a:rPr lang="en-US" altLang="en-US">
                <a:latin typeface="Arial" panose="020B0604020202020204" pitchFamily="34" charset="0"/>
              </a:rPr>
              <a:t>&gt;&gt;&gt;&gt;&gt;&gt;&gt;&gt;&gt;&gt;&gt;&gt;&gt;&gt;&gt;</a:t>
            </a:r>
          </a:p>
          <a:p>
            <a:pPr>
              <a:spcBef>
                <a:spcPct val="0"/>
              </a:spcBef>
            </a:pPr>
            <a:r>
              <a:rPr lang="en-US" altLang="en-US">
                <a:latin typeface="Arial" panose="020B0604020202020204" pitchFamily="34" charset="0"/>
              </a:rPr>
              <a:t>    2. “Lives” – continued existence after death (</a:t>
            </a:r>
            <a:r>
              <a:rPr lang="en-US" altLang="en-US" b="1">
                <a:latin typeface="Arial" panose="020B0604020202020204" pitchFamily="34" charset="0"/>
              </a:rPr>
              <a:t>John 8:51</a:t>
            </a:r>
            <a:r>
              <a:rPr lang="en-US" altLang="en-US">
                <a:latin typeface="Arial" panose="020B0604020202020204" pitchFamily="34" charset="0"/>
              </a:rPr>
              <a:t>)</a:t>
            </a:r>
          </a:p>
          <a:p>
            <a:pPr>
              <a:spcBef>
                <a:spcPct val="0"/>
              </a:spcBef>
            </a:pPr>
            <a:r>
              <a:rPr lang="en-US" altLang="en-US" i="1"/>
              <a:t>Most assuredly, I say to you, if anyone keeps My word he shall never see death." </a:t>
            </a:r>
            <a:r>
              <a:rPr lang="en-US" altLang="en-US"/>
              <a:t>(</a:t>
            </a:r>
            <a:r>
              <a:rPr lang="en-US" altLang="en-US" b="1"/>
              <a:t>John 8:51</a:t>
            </a:r>
            <a:r>
              <a:rPr lang="en-US" altLang="en-US"/>
              <a:t>)</a:t>
            </a:r>
          </a:p>
          <a:p>
            <a:pPr>
              <a:spcBef>
                <a:spcPct val="0"/>
              </a:spcBef>
            </a:pPr>
            <a:r>
              <a:rPr lang="en-US" altLang="en-US"/>
              <a:t>        a. Jesus is speaking of eternal spiritual life, not earthly physical life.</a:t>
            </a:r>
            <a:endParaRPr lang="en-US" altLang="en-US">
              <a:latin typeface="Arial" panose="020B0604020202020204" pitchFamily="34" charset="0"/>
            </a:endParaRPr>
          </a:p>
          <a:p>
            <a:pPr>
              <a:spcBef>
                <a:spcPct val="0"/>
              </a:spcBef>
            </a:pPr>
            <a:r>
              <a:rPr lang="en-US" altLang="en-US">
                <a:latin typeface="Arial" panose="020B0604020202020204" pitchFamily="34" charset="0"/>
              </a:rPr>
              <a:t>&gt;&gt;&gt;&gt;&gt;&gt;&gt;&gt;&gt;&gt;&gt;&gt;&gt;&gt;&gt;</a:t>
            </a:r>
          </a:p>
          <a:p>
            <a:pPr>
              <a:spcBef>
                <a:spcPct val="0"/>
              </a:spcBef>
            </a:pPr>
            <a:r>
              <a:rPr lang="en-US" altLang="en-US">
                <a:latin typeface="Arial" panose="020B0604020202020204" pitchFamily="34" charset="0"/>
              </a:rPr>
              <a:t>    3. Believer will live on in the Lord and with the Lord in their spiritual life after death of the physical body.</a:t>
            </a:r>
          </a:p>
          <a:p>
            <a:pPr>
              <a:spcBef>
                <a:spcPct val="0"/>
              </a:spcBef>
            </a:pPr>
            <a:r>
              <a:rPr lang="en-US" altLang="en-US">
                <a:latin typeface="Arial" panose="020B0604020202020204" pitchFamily="34" charset="0"/>
              </a:rPr>
              <a:t>&gt;&gt;&gt;&gt;&gt;&gt;&gt;&gt;&gt;&gt;&gt;&gt;&gt;&gt;&gt;</a:t>
            </a:r>
          </a:p>
          <a:p>
            <a:pPr>
              <a:spcBef>
                <a:spcPct val="0"/>
              </a:spcBef>
            </a:pPr>
            <a:r>
              <a:rPr lang="en-US" altLang="en-US">
                <a:latin typeface="Arial" panose="020B0604020202020204" pitchFamily="34" charset="0"/>
              </a:rPr>
              <a:t>    4. Death is </a:t>
            </a:r>
            <a:r>
              <a:rPr lang="en-US" altLang="en-US" b="1">
                <a:latin typeface="Arial" panose="020B0604020202020204" pitchFamily="34" charset="0"/>
              </a:rPr>
              <a:t>the</a:t>
            </a:r>
            <a:r>
              <a:rPr lang="en-US" altLang="en-US">
                <a:latin typeface="Arial" panose="020B0604020202020204" pitchFamily="34" charset="0"/>
              </a:rPr>
              <a:t> transition, not </a:t>
            </a:r>
            <a:r>
              <a:rPr lang="en-US" altLang="en-US" b="1">
                <a:latin typeface="Arial" panose="020B0604020202020204" pitchFamily="34" charset="0"/>
              </a:rPr>
              <a:t>a termination</a:t>
            </a:r>
            <a:r>
              <a:rPr lang="en-US" altLang="en-US">
                <a:latin typeface="Arial" panose="020B0604020202020204" pitchFamily="34" charset="0"/>
              </a:rPr>
              <a:t> for the soul.</a:t>
            </a:r>
          </a:p>
          <a:p>
            <a:pPr>
              <a:spcBef>
                <a:spcPct val="0"/>
              </a:spcBef>
            </a:pPr>
            <a:endParaRPr lang="en-US" altLang="en-US"/>
          </a:p>
        </p:txBody>
      </p:sp>
      <p:sp>
        <p:nvSpPr>
          <p:cNvPr id="34820" name="Slide Number Placeholder 3">
            <a:extLst>
              <a:ext uri="{FF2B5EF4-FFF2-40B4-BE49-F238E27FC236}">
                <a16:creationId xmlns:a16="http://schemas.microsoft.com/office/drawing/2014/main" xmlns="" id="{9245987A-CFCC-4DB6-86A0-06A23550FE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AA0A34C-A758-448E-9C8E-A73922AD0774}" type="slidenum">
              <a:rPr lang="en-US" altLang="en-US"/>
              <a:pPr fontAlgn="base">
                <a:spcBef>
                  <a:spcPct val="0"/>
                </a:spcBef>
                <a:spcAft>
                  <a:spcPct val="0"/>
                </a:spcAft>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xmlns="" id="{BB141737-3575-454F-B72A-8DC6B6BF71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xmlns="" id="{D079ADC2-C128-4095-A491-5AAB7E5756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0000"/>
              </a:lnSpc>
              <a:spcBef>
                <a:spcPct val="0"/>
              </a:spcBef>
            </a:pPr>
            <a:r>
              <a:rPr lang="en-US" altLang="en-US" sz="4000">
                <a:latin typeface="Arial" panose="020B0604020202020204" pitchFamily="34" charset="0"/>
              </a:rPr>
              <a:t>    1. The Son of God had the power to raise the dead body</a:t>
            </a:r>
          </a:p>
          <a:p>
            <a:pPr>
              <a:lnSpc>
                <a:spcPct val="110000"/>
              </a:lnSpc>
              <a:spcBef>
                <a:spcPct val="0"/>
              </a:spcBef>
            </a:pPr>
            <a:r>
              <a:rPr lang="en-US" altLang="en-US" sz="4000">
                <a:latin typeface="Arial" panose="020B0604020202020204" pitchFamily="34" charset="0"/>
              </a:rPr>
              <a:t>&gt;&gt;&gt;&gt;&gt;&gt;&gt;&gt;&gt;&gt;&gt;&gt;&gt;&gt;&gt;&gt;&gt;&gt;&gt;</a:t>
            </a:r>
          </a:p>
          <a:p>
            <a:pPr>
              <a:lnSpc>
                <a:spcPct val="110000"/>
              </a:lnSpc>
              <a:spcBef>
                <a:spcPct val="0"/>
              </a:spcBef>
            </a:pPr>
            <a:r>
              <a:rPr lang="en-US" altLang="en-US" sz="4000">
                <a:latin typeface="Arial" panose="020B0604020202020204" pitchFamily="34" charset="0"/>
              </a:rPr>
              <a:t>    2. Raised Lazarus immediately – eventually, all the dead (</a:t>
            </a:r>
            <a:r>
              <a:rPr lang="en-US" altLang="en-US" sz="4000" b="1">
                <a:latin typeface="Arial" panose="020B0604020202020204" pitchFamily="34" charset="0"/>
              </a:rPr>
              <a:t>John. 5:28-29; Acts 24:15; cf. 1 Cor. 15:26</a:t>
            </a:r>
            <a:r>
              <a:rPr lang="en-US" altLang="en-US" sz="4000">
                <a:latin typeface="Arial" panose="020B0604020202020204" pitchFamily="34" charset="0"/>
              </a:rPr>
              <a:t>)</a:t>
            </a:r>
          </a:p>
          <a:p>
            <a:pPr>
              <a:spcBef>
                <a:spcPct val="0"/>
              </a:spcBef>
            </a:pPr>
            <a:r>
              <a:rPr lang="en-US" altLang="en-US" i="1"/>
              <a:t>Do not marvel at this; for the hour is coming in which all who are in the graves will hear His voice and come forth-those who have done good, to the resurrection of life, and those who have done evil, to the resurrection of condemnation. </a:t>
            </a:r>
            <a:r>
              <a:rPr lang="en-US" altLang="en-US"/>
              <a:t>(</a:t>
            </a:r>
            <a:r>
              <a:rPr lang="en-US" altLang="en-US" b="1"/>
              <a:t>John 5:28-29</a:t>
            </a:r>
            <a:r>
              <a:rPr lang="en-US" altLang="en-US"/>
              <a:t>)</a:t>
            </a:r>
          </a:p>
          <a:p>
            <a:pPr>
              <a:spcBef>
                <a:spcPct val="0"/>
              </a:spcBef>
            </a:pPr>
            <a:r>
              <a:rPr lang="en-US" altLang="en-US" i="1"/>
              <a:t>I have hope in God, which they themselves also accept, that there will be a resurrection of the dead, both of the just and the unjust. </a:t>
            </a:r>
            <a:r>
              <a:rPr lang="en-US" altLang="en-US"/>
              <a:t>(</a:t>
            </a:r>
            <a:r>
              <a:rPr lang="en-US" altLang="en-US" b="1"/>
              <a:t>Acts 24:15</a:t>
            </a:r>
            <a:r>
              <a:rPr lang="en-US" altLang="en-US"/>
              <a:t>)</a:t>
            </a:r>
          </a:p>
          <a:p>
            <a:pPr>
              <a:spcBef>
                <a:spcPct val="0"/>
              </a:spcBef>
            </a:pPr>
            <a:r>
              <a:rPr lang="en-US" altLang="en-US" i="1"/>
              <a:t>The last enemy that will be destroyed is death. </a:t>
            </a:r>
            <a:r>
              <a:rPr lang="en-US" altLang="en-US"/>
              <a:t>(</a:t>
            </a:r>
            <a:r>
              <a:rPr lang="en-US" altLang="en-US" b="1"/>
              <a:t>1 Corinthians 15:26</a:t>
            </a:r>
            <a:r>
              <a:rPr lang="en-US" altLang="en-US"/>
              <a:t>)</a:t>
            </a:r>
          </a:p>
          <a:p>
            <a:pPr>
              <a:spcBef>
                <a:spcPct val="0"/>
              </a:spcBef>
            </a:pPr>
            <a:r>
              <a:rPr lang="en-US" altLang="en-US"/>
              <a:t>        a. If Jesus can not raise the dead, then Satan and death have won the battle and our Savior has lost.</a:t>
            </a:r>
          </a:p>
          <a:p>
            <a:pPr>
              <a:spcBef>
                <a:spcPct val="0"/>
              </a:spcBef>
            </a:pPr>
            <a:r>
              <a:rPr lang="en-US" altLang="en-US"/>
              <a:t>        b. We know from Scripture that Jesus is the Victor.</a:t>
            </a:r>
          </a:p>
          <a:p>
            <a:pPr>
              <a:spcBef>
                <a:spcPct val="0"/>
              </a:spcBef>
            </a:pPr>
            <a:endParaRPr lang="en-US" altLang="en-US"/>
          </a:p>
          <a:p>
            <a:pPr>
              <a:spcBef>
                <a:spcPct val="0"/>
              </a:spcBef>
            </a:pPr>
            <a:endParaRPr lang="en-US" altLang="en-US"/>
          </a:p>
          <a:p>
            <a:pPr>
              <a:spcBef>
                <a:spcPct val="0"/>
              </a:spcBef>
            </a:pPr>
            <a:endParaRPr lang="en-US" altLang="en-US"/>
          </a:p>
          <a:p>
            <a:pPr>
              <a:spcBef>
                <a:spcPct val="0"/>
              </a:spcBef>
            </a:pPr>
            <a:endParaRPr lang="en-US" altLang="en-US"/>
          </a:p>
          <a:p>
            <a:pPr>
              <a:spcBef>
                <a:spcPct val="0"/>
              </a:spcBef>
            </a:pPr>
            <a:endParaRPr lang="en-US" altLang="en-US"/>
          </a:p>
        </p:txBody>
      </p:sp>
      <p:sp>
        <p:nvSpPr>
          <p:cNvPr id="36868" name="Slide Number Placeholder 3">
            <a:extLst>
              <a:ext uri="{FF2B5EF4-FFF2-40B4-BE49-F238E27FC236}">
                <a16:creationId xmlns:a16="http://schemas.microsoft.com/office/drawing/2014/main" xmlns="" id="{F2880B3A-B7DC-4DF5-A7D7-71BD6F255C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840457-5B83-40B1-B402-32129D7BE322}" type="slidenum">
              <a:rPr lang="en-US" altLang="en-US"/>
              <a:pPr fontAlgn="base">
                <a:spcBef>
                  <a:spcPct val="0"/>
                </a:spcBef>
                <a:spcAft>
                  <a:spcPct val="0"/>
                </a:spcAft>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xmlns="" id="{5AF35446-91BA-4AEC-B11B-02654ED73C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xmlns="" id="{F474DD5B-5A85-450E-83B6-DC41C82760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latin typeface="Arial" panose="020B0604020202020204" pitchFamily="34" charset="0"/>
              </a:rPr>
              <a:t>    1. Our Love of Life is based on the only life that we know, the here and now,  today!</a:t>
            </a:r>
          </a:p>
          <a:p>
            <a:pPr>
              <a:spcBef>
                <a:spcPct val="0"/>
              </a:spcBef>
            </a:pPr>
            <a:endParaRPr lang="en-US" altLang="en-US"/>
          </a:p>
        </p:txBody>
      </p:sp>
      <p:sp>
        <p:nvSpPr>
          <p:cNvPr id="38916" name="Slide Number Placeholder 3">
            <a:extLst>
              <a:ext uri="{FF2B5EF4-FFF2-40B4-BE49-F238E27FC236}">
                <a16:creationId xmlns:a16="http://schemas.microsoft.com/office/drawing/2014/main" xmlns="" id="{41B52074-3963-4E15-BA43-BB0EB2DDCC7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0D10B6-3E3F-46DF-AE65-B41026DCA35C}" type="slidenum">
              <a:rPr lang="en-US" altLang="en-US"/>
              <a:pPr fontAlgn="base">
                <a:spcBef>
                  <a:spcPct val="0"/>
                </a:spcBef>
                <a:spcAft>
                  <a:spcPct val="0"/>
                </a:spcAft>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xmlns="" id="{4B1EBC12-5CD4-4ED5-9EF1-F280FFD15D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xmlns="" id="{7C4C5453-EE09-47EF-BB08-0F55FAB1DB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latin typeface="Arial" panose="020B0604020202020204" pitchFamily="34" charset="0"/>
              </a:rPr>
              <a:t>    1. Death is very difficult to deal with; because this life is all we know and al we have ever had.</a:t>
            </a:r>
          </a:p>
          <a:p>
            <a:pPr>
              <a:spcBef>
                <a:spcPct val="0"/>
              </a:spcBef>
            </a:pPr>
            <a:r>
              <a:rPr lang="en-US" altLang="en-US">
                <a:latin typeface="Arial" panose="020B0604020202020204" pitchFamily="34" charset="0"/>
              </a:rPr>
              <a:t>&gt;&gt;&gt;&gt;&gt;&gt;&gt;&gt;&gt;&gt;&gt;&gt;&gt;&gt;&gt;&gt;&gt;&gt;</a:t>
            </a:r>
          </a:p>
          <a:p>
            <a:pPr>
              <a:spcBef>
                <a:spcPct val="0"/>
              </a:spcBef>
            </a:pPr>
            <a:r>
              <a:rPr lang="en-US" altLang="en-US">
                <a:latin typeface="Arial" panose="020B0604020202020204" pitchFamily="34" charset="0"/>
              </a:rPr>
              <a:t>    2. Earth is a beautiful place created by God for mankind – which leads us to wonder “What place would or could be even better?”</a:t>
            </a:r>
          </a:p>
          <a:p>
            <a:pPr>
              <a:spcBef>
                <a:spcPct val="0"/>
              </a:spcBef>
            </a:pPr>
            <a:endParaRPr lang="en-US" altLang="en-US"/>
          </a:p>
        </p:txBody>
      </p:sp>
      <p:sp>
        <p:nvSpPr>
          <p:cNvPr id="40964" name="Slide Number Placeholder 3">
            <a:extLst>
              <a:ext uri="{FF2B5EF4-FFF2-40B4-BE49-F238E27FC236}">
                <a16:creationId xmlns:a16="http://schemas.microsoft.com/office/drawing/2014/main" xmlns="" id="{D08F639F-0981-44D1-A07C-BA0B6077A2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244BEE1-FE6D-4EA0-AAEA-F9413A177C2B}" type="slidenum">
              <a:rPr lang="en-US" altLang="en-US"/>
              <a:pPr fontAlgn="base">
                <a:spcBef>
                  <a:spcPct val="0"/>
                </a:spcBef>
                <a:spcAft>
                  <a:spcPct val="0"/>
                </a:spcAft>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xmlns="" id="{2380F5B8-CBE8-4542-ABB8-A157C386A93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xmlns="" id="{AC273DF8-DBE9-4B77-B56E-0169842BAA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    1. Terror  of  Death - Causes and Cures</a:t>
            </a:r>
          </a:p>
          <a:p>
            <a:pPr>
              <a:spcBef>
                <a:spcPct val="0"/>
              </a:spcBef>
            </a:pPr>
            <a:endParaRPr lang="en-US" altLang="en-US"/>
          </a:p>
          <a:p>
            <a:pPr>
              <a:spcBef>
                <a:spcPct val="0"/>
              </a:spcBef>
            </a:pPr>
            <a:endParaRPr lang="en-US" altLang="en-US"/>
          </a:p>
          <a:p>
            <a:pPr>
              <a:spcBef>
                <a:spcPct val="0"/>
              </a:spcBef>
            </a:pPr>
            <a:endParaRPr lang="en-US" altLang="en-US"/>
          </a:p>
        </p:txBody>
      </p:sp>
      <p:sp>
        <p:nvSpPr>
          <p:cNvPr id="6148" name="Slide Number Placeholder 3">
            <a:extLst>
              <a:ext uri="{FF2B5EF4-FFF2-40B4-BE49-F238E27FC236}">
                <a16:creationId xmlns:a16="http://schemas.microsoft.com/office/drawing/2014/main" xmlns="" id="{129AA086-D8D3-48F3-8D92-1EB141825E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D00D8B3-19A5-4595-962C-E53E6145B969}" type="slidenum">
              <a:rPr lang="en-US" altLang="en-US"/>
              <a:pPr fontAlgn="base">
                <a:spcBef>
                  <a:spcPct val="0"/>
                </a:spcBef>
                <a:spcAft>
                  <a:spcPct val="0"/>
                </a:spcAft>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xmlns="" id="{C2B001DF-BA43-4E64-8546-E4846546B5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xmlns="" id="{63E9083C-9865-40A9-9B58-6D22520736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latin typeface="Arial" panose="020B0604020202020204" pitchFamily="34" charset="0"/>
              </a:rPr>
              <a:t>    1. Answer must be accepted by faith</a:t>
            </a:r>
          </a:p>
          <a:p>
            <a:pPr>
              <a:spcBef>
                <a:spcPct val="0"/>
              </a:spcBef>
            </a:pPr>
            <a:r>
              <a:rPr lang="en-US" altLang="en-US"/>
              <a:t>&gt;&gt;&gt;&gt;&gt;&gt;&gt;&gt;&gt;&gt;&gt;&gt;&gt;&gt;&gt;&gt;&gt;&gt;&gt;&gt;</a:t>
            </a:r>
          </a:p>
          <a:p>
            <a:pPr>
              <a:spcBef>
                <a:spcPct val="0"/>
              </a:spcBef>
            </a:pPr>
            <a:r>
              <a:rPr lang="en-US" altLang="en-US">
                <a:latin typeface="Arial" panose="020B0604020202020204" pitchFamily="34" charset="0"/>
              </a:rPr>
              <a:t>    2. Far better for Christian after death (</a:t>
            </a:r>
            <a:r>
              <a:rPr lang="en-US" altLang="en-US" b="1">
                <a:latin typeface="Arial" panose="020B0604020202020204" pitchFamily="34" charset="0"/>
              </a:rPr>
              <a:t>Phil. 1:22; Rom. 8:18</a:t>
            </a:r>
            <a:r>
              <a:rPr lang="en-US" altLang="en-US">
                <a:latin typeface="Arial" panose="020B0604020202020204" pitchFamily="34" charset="0"/>
              </a:rPr>
              <a:t>)</a:t>
            </a:r>
          </a:p>
          <a:p>
            <a:pPr>
              <a:spcBef>
                <a:spcPct val="0"/>
              </a:spcBef>
            </a:pPr>
            <a:r>
              <a:rPr lang="en-US" altLang="en-US" i="1"/>
              <a:t>But if I live on in the flesh, this will mean fruit from my labor; yet what I shall choose I cannot tell. </a:t>
            </a:r>
            <a:r>
              <a:rPr lang="en-US" altLang="en-US"/>
              <a:t>(</a:t>
            </a:r>
            <a:r>
              <a:rPr lang="en-US" altLang="en-US" b="1"/>
              <a:t>Philippians 1:22</a:t>
            </a:r>
            <a:r>
              <a:rPr lang="en-US" altLang="en-US"/>
              <a:t>)</a:t>
            </a:r>
          </a:p>
          <a:p>
            <a:pPr>
              <a:spcBef>
                <a:spcPct val="0"/>
              </a:spcBef>
            </a:pPr>
            <a:r>
              <a:rPr lang="en-US" altLang="en-US" i="1"/>
              <a:t>For I consider that the sufferings of this present time are not worthy to be compared with the glory which shall be revealed in us. </a:t>
            </a:r>
            <a:r>
              <a:rPr lang="en-US" altLang="en-US"/>
              <a:t>(</a:t>
            </a:r>
            <a:r>
              <a:rPr lang="en-US" altLang="en-US" b="1"/>
              <a:t>Romans 8:18</a:t>
            </a:r>
            <a:r>
              <a:rPr lang="en-US" altLang="en-US"/>
              <a:t>)</a:t>
            </a:r>
            <a:endParaRPr lang="en-US" altLang="en-US">
              <a:latin typeface="Arial" panose="020B0604020202020204" pitchFamily="34" charset="0"/>
            </a:endParaRPr>
          </a:p>
          <a:p>
            <a:pPr>
              <a:spcBef>
                <a:spcPct val="0"/>
              </a:spcBef>
            </a:pPr>
            <a:r>
              <a:rPr lang="en-US" altLang="en-US">
                <a:latin typeface="Arial" panose="020B0604020202020204" pitchFamily="34" charset="0"/>
              </a:rPr>
              <a:t>&gt;&gt;&gt;&gt;&gt;&gt;&gt;&gt;&gt;&gt;&gt;&gt;&gt;&gt;&gt;&gt;&gt;&gt;&gt;&gt;</a:t>
            </a:r>
          </a:p>
          <a:p>
            <a:pPr>
              <a:spcBef>
                <a:spcPct val="0"/>
              </a:spcBef>
            </a:pPr>
            <a:r>
              <a:rPr lang="en-US" altLang="en-US">
                <a:latin typeface="Arial" panose="020B0604020202020204" pitchFamily="34" charset="0"/>
              </a:rPr>
              <a:t>    3. Accept this as true because God has promised, He cannot lie (</a:t>
            </a:r>
            <a:r>
              <a:rPr lang="en-US" altLang="en-US" b="1">
                <a:latin typeface="Arial" panose="020B0604020202020204" pitchFamily="34" charset="0"/>
              </a:rPr>
              <a:t>Titus 1:2; John 14:2</a:t>
            </a:r>
            <a:r>
              <a:rPr lang="en-US" altLang="en-US">
                <a:latin typeface="Arial" panose="020B0604020202020204" pitchFamily="34" charset="0"/>
              </a:rPr>
              <a:t>)</a:t>
            </a:r>
          </a:p>
          <a:p>
            <a:pPr>
              <a:spcBef>
                <a:spcPct val="0"/>
              </a:spcBef>
            </a:pPr>
            <a:r>
              <a:rPr lang="en-US" altLang="en-US" i="1"/>
              <a:t>in hope of eternal life which God, who cannot lie, promised before time began, </a:t>
            </a:r>
            <a:r>
              <a:rPr lang="en-US" altLang="en-US"/>
              <a:t>(</a:t>
            </a:r>
            <a:r>
              <a:rPr lang="en-US" altLang="en-US" b="1"/>
              <a:t>Titus 1:2</a:t>
            </a:r>
            <a:r>
              <a:rPr lang="en-US" altLang="en-US"/>
              <a:t>)</a:t>
            </a:r>
          </a:p>
          <a:p>
            <a:pPr>
              <a:spcBef>
                <a:spcPct val="0"/>
              </a:spcBef>
            </a:pPr>
            <a:r>
              <a:rPr lang="en-US" altLang="en-US" i="1"/>
              <a:t>In My Father's house are many mansions; if it were not so, I would have told you. I go to prepare a place for you. </a:t>
            </a:r>
            <a:r>
              <a:rPr lang="en-US" altLang="en-US"/>
              <a:t>(</a:t>
            </a:r>
            <a:r>
              <a:rPr lang="en-US" altLang="en-US" b="1"/>
              <a:t>John 14:2</a:t>
            </a:r>
            <a:r>
              <a:rPr lang="en-US" altLang="en-US"/>
              <a:t>)</a:t>
            </a:r>
          </a:p>
          <a:p>
            <a:pPr>
              <a:spcBef>
                <a:spcPct val="0"/>
              </a:spcBef>
            </a:pPr>
            <a:r>
              <a:rPr lang="en-US" altLang="en-US">
                <a:latin typeface="Arial" panose="020B0604020202020204" pitchFamily="34" charset="0"/>
              </a:rPr>
              <a:t>&gt;&gt;&gt;&gt;&gt;&gt;&gt;&gt;&gt;&gt;&gt;&gt;&gt;&gt;&gt;&gt;&gt;&gt;&gt;&gt;</a:t>
            </a:r>
          </a:p>
          <a:p>
            <a:pPr>
              <a:spcBef>
                <a:spcPct val="0"/>
              </a:spcBef>
            </a:pPr>
            <a:r>
              <a:rPr lang="en-US" altLang="en-US">
                <a:solidFill>
                  <a:srgbClr val="FFFFFF"/>
                </a:solidFill>
              </a:rPr>
              <a:t>    4. When death is close, I can have excited anticipation, with a certain degree of nervousness in that anticipation.</a:t>
            </a:r>
          </a:p>
          <a:p>
            <a:pPr>
              <a:spcBef>
                <a:spcPct val="0"/>
              </a:spcBef>
            </a:pPr>
            <a:endParaRPr lang="en-US" altLang="en-US"/>
          </a:p>
        </p:txBody>
      </p:sp>
      <p:sp>
        <p:nvSpPr>
          <p:cNvPr id="43012" name="Slide Number Placeholder 3">
            <a:extLst>
              <a:ext uri="{FF2B5EF4-FFF2-40B4-BE49-F238E27FC236}">
                <a16:creationId xmlns:a16="http://schemas.microsoft.com/office/drawing/2014/main" xmlns="" id="{0C5FA12F-62FD-4240-AB65-6D8E9D85F0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952D32D-24DC-43A4-84C1-5CC1EA54E694}" type="slidenum">
              <a:rPr lang="en-US" altLang="en-US"/>
              <a:pPr fontAlgn="base">
                <a:spcBef>
                  <a:spcPct val="0"/>
                </a:spcBef>
                <a:spcAft>
                  <a:spcPct val="0"/>
                </a:spcAft>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xmlns="" id="{7D4AA002-9C4C-40BE-9251-404EBE4C7F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xmlns="" id="{10CED603-7A3C-48D9-A74B-13C692DFAA0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latin typeface="Arial" panose="020B0604020202020204" pitchFamily="34" charset="0"/>
              </a:rPr>
              <a:t>    1. The Fear of Severed Relationships is an earthly concern for all of us.</a:t>
            </a:r>
          </a:p>
          <a:p>
            <a:pPr>
              <a:spcBef>
                <a:spcPct val="0"/>
              </a:spcBef>
            </a:pPr>
            <a:endParaRPr lang="en-US" altLang="en-US">
              <a:latin typeface="Arial" panose="020B0604020202020204" pitchFamily="34" charset="0"/>
            </a:endParaRPr>
          </a:p>
          <a:p>
            <a:pPr>
              <a:spcBef>
                <a:spcPct val="0"/>
              </a:spcBef>
            </a:pPr>
            <a:endParaRPr lang="en-US" altLang="en-US"/>
          </a:p>
        </p:txBody>
      </p:sp>
      <p:sp>
        <p:nvSpPr>
          <p:cNvPr id="45060" name="Slide Number Placeholder 3">
            <a:extLst>
              <a:ext uri="{FF2B5EF4-FFF2-40B4-BE49-F238E27FC236}">
                <a16:creationId xmlns:a16="http://schemas.microsoft.com/office/drawing/2014/main" xmlns="" id="{181CC788-E279-4D27-ADB7-292A8D83FDC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31D3472-966D-43A5-A1E6-88238946C06D}" type="slidenum">
              <a:rPr lang="en-US" altLang="en-US"/>
              <a:pPr fontAlgn="base">
                <a:spcBef>
                  <a:spcPct val="0"/>
                </a:spcBef>
                <a:spcAft>
                  <a:spcPct val="0"/>
                </a:spcAft>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xmlns="" id="{2478464A-A755-464A-8C32-B72C6C8811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xmlns="" id="{B6CF73C7-09F0-4E6F-A0EF-F0FEA4474D0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    1. What about the “Fear of Severed Relationships”</a:t>
            </a:r>
          </a:p>
          <a:p>
            <a:pPr>
              <a:spcBef>
                <a:spcPct val="0"/>
              </a:spcBef>
            </a:pPr>
            <a:r>
              <a:rPr lang="en-US" altLang="en-US"/>
              <a:t>&gt;&gt;&gt;&gt;&gt;&gt;&gt;&gt;&gt;&gt;&gt;&gt;&gt;&gt;&gt;&gt;&gt;&gt;</a:t>
            </a:r>
          </a:p>
          <a:p>
            <a:pPr>
              <a:spcBef>
                <a:spcPct val="0"/>
              </a:spcBef>
            </a:pPr>
            <a:r>
              <a:rPr lang="en-US" altLang="en-US"/>
              <a:t>    2. “How can I bear to think of leaving my loved ones behind?”</a:t>
            </a:r>
          </a:p>
          <a:p>
            <a:pPr>
              <a:spcBef>
                <a:spcPct val="0"/>
              </a:spcBef>
            </a:pPr>
            <a:r>
              <a:rPr lang="en-US" altLang="en-US"/>
              <a:t>&gt;&gt;&gt;&gt;&gt;&gt;&gt;&gt;&gt;&gt;&gt;&gt;&gt;&gt;&gt;&gt;&gt;&gt;</a:t>
            </a:r>
          </a:p>
          <a:p>
            <a:pPr>
              <a:spcBef>
                <a:spcPct val="0"/>
              </a:spcBef>
            </a:pPr>
            <a:r>
              <a:rPr lang="en-US" altLang="en-US"/>
              <a:t>    3. “I am afraid of going into an environment where I do not know anyone”</a:t>
            </a:r>
          </a:p>
          <a:p>
            <a:pPr>
              <a:spcBef>
                <a:spcPct val="0"/>
              </a:spcBef>
            </a:pPr>
            <a:endParaRPr lang="en-US" altLang="en-US"/>
          </a:p>
        </p:txBody>
      </p:sp>
      <p:sp>
        <p:nvSpPr>
          <p:cNvPr id="47108" name="Slide Number Placeholder 3">
            <a:extLst>
              <a:ext uri="{FF2B5EF4-FFF2-40B4-BE49-F238E27FC236}">
                <a16:creationId xmlns:a16="http://schemas.microsoft.com/office/drawing/2014/main" xmlns="" id="{819D60FA-0B5B-41EE-84F0-B995B89D87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E7467E4-24FB-4B1D-A2A5-421DCFE34DEC}" type="slidenum">
              <a:rPr lang="en-US" altLang="en-US"/>
              <a:pPr fontAlgn="base">
                <a:spcBef>
                  <a:spcPct val="0"/>
                </a:spcBef>
                <a:spcAft>
                  <a:spcPct val="0"/>
                </a:spcAft>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xmlns="" id="{824A2887-D404-408D-B7DC-62547B03EA3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xmlns="" id="{5AA5B9B4-B4E9-4C11-A14B-2803D52EB4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0000"/>
              </a:lnSpc>
              <a:spcBef>
                <a:spcPct val="0"/>
              </a:spcBef>
            </a:pPr>
            <a:r>
              <a:rPr lang="en-US" altLang="en-US"/>
              <a:t>    1. Fear of Severed Relationships</a:t>
            </a:r>
          </a:p>
          <a:p>
            <a:pPr>
              <a:lnSpc>
                <a:spcPct val="110000"/>
              </a:lnSpc>
              <a:spcBef>
                <a:spcPct val="0"/>
              </a:spcBef>
            </a:pPr>
            <a:r>
              <a:rPr lang="en-US" altLang="en-US">
                <a:latin typeface="Arial" panose="020B0604020202020204" pitchFamily="34" charset="0"/>
              </a:rPr>
              <a:t>&gt;&gt;&gt;&gt;&gt;&gt;&gt;&gt;&gt;&gt;&gt;&gt;&gt;&gt;&gt;&gt;&gt;</a:t>
            </a:r>
          </a:p>
          <a:p>
            <a:pPr>
              <a:lnSpc>
                <a:spcPct val="110000"/>
              </a:lnSpc>
              <a:spcBef>
                <a:spcPct val="0"/>
              </a:spcBef>
            </a:pPr>
            <a:r>
              <a:rPr lang="en-US" altLang="en-US">
                <a:latin typeface="Arial" panose="020B0604020202020204" pitchFamily="34" charset="0"/>
              </a:rPr>
              <a:t>    2. Our Relationships in heaven is not based upon physical earthly ties (</a:t>
            </a:r>
            <a:r>
              <a:rPr lang="en-US" altLang="en-US" b="1">
                <a:latin typeface="Arial" panose="020B0604020202020204" pitchFamily="34" charset="0"/>
              </a:rPr>
              <a:t>Mt. 22:30; cf. Gen. 2:18</a:t>
            </a:r>
            <a:r>
              <a:rPr lang="en-US" altLang="en-US">
                <a:latin typeface="Arial" panose="020B0604020202020204" pitchFamily="34" charset="0"/>
              </a:rPr>
              <a:t>)</a:t>
            </a:r>
          </a:p>
          <a:p>
            <a:pPr>
              <a:spcBef>
                <a:spcPct val="0"/>
              </a:spcBef>
            </a:pPr>
            <a:r>
              <a:rPr lang="en-US" altLang="en-US" i="1"/>
              <a:t>For in the resurrection they neither marry nor are given in marriage, but are like angels of God in heaven. </a:t>
            </a:r>
            <a:r>
              <a:rPr lang="en-US" altLang="en-US"/>
              <a:t>(</a:t>
            </a:r>
            <a:r>
              <a:rPr lang="en-US" altLang="en-US" b="1"/>
              <a:t>Matthew 22:30</a:t>
            </a:r>
            <a:r>
              <a:rPr lang="en-US" altLang="en-US"/>
              <a:t>)</a:t>
            </a:r>
          </a:p>
          <a:p>
            <a:pPr>
              <a:spcBef>
                <a:spcPct val="0"/>
              </a:spcBef>
            </a:pPr>
            <a:r>
              <a:rPr lang="en-US" altLang="en-US" i="1"/>
              <a:t>And the LORD God said, "It is not good that man should be alone; I will make him a helper comparable to him."</a:t>
            </a:r>
            <a:r>
              <a:rPr lang="en-US" altLang="en-US"/>
              <a:t> (</a:t>
            </a:r>
            <a:r>
              <a:rPr lang="en-US" altLang="en-US" b="1"/>
              <a:t>Genesis 2:18</a:t>
            </a:r>
            <a:r>
              <a:rPr lang="en-US" altLang="en-US"/>
              <a:t>)</a:t>
            </a:r>
          </a:p>
          <a:p>
            <a:pPr>
              <a:spcBef>
                <a:spcPct val="0"/>
              </a:spcBef>
            </a:pPr>
            <a:r>
              <a:rPr lang="en-US" altLang="en-US"/>
              <a:t>        a. Here on earth we needed physical ties.</a:t>
            </a:r>
            <a:endParaRPr lang="en-US" altLang="en-US">
              <a:latin typeface="Arial" panose="020B0604020202020204" pitchFamily="34" charset="0"/>
            </a:endParaRPr>
          </a:p>
          <a:p>
            <a:pPr>
              <a:lnSpc>
                <a:spcPct val="110000"/>
              </a:lnSpc>
              <a:spcBef>
                <a:spcPct val="0"/>
              </a:spcBef>
            </a:pPr>
            <a:r>
              <a:rPr lang="en-US" altLang="en-US">
                <a:latin typeface="Arial" panose="020B0604020202020204" pitchFamily="34" charset="0"/>
              </a:rPr>
              <a:t>&gt;&gt;&gt;&gt;&gt;&gt;&gt;&gt;&gt;&gt;&gt;&gt;&gt;&gt;&gt;&gt;&gt;</a:t>
            </a:r>
          </a:p>
          <a:p>
            <a:pPr>
              <a:lnSpc>
                <a:spcPct val="110000"/>
              </a:lnSpc>
              <a:spcBef>
                <a:spcPct val="0"/>
              </a:spcBef>
            </a:pPr>
            <a:r>
              <a:rPr lang="en-US" altLang="en-US">
                <a:latin typeface="Arial" panose="020B0604020202020204" pitchFamily="34" charset="0"/>
              </a:rPr>
              <a:t>    3. We will know loved ones there (</a:t>
            </a:r>
            <a:r>
              <a:rPr lang="en-US" altLang="en-US" b="1">
                <a:latin typeface="Arial" panose="020B0604020202020204" pitchFamily="34" charset="0"/>
              </a:rPr>
              <a:t>Gen. 25:8; Mt. 8:11</a:t>
            </a:r>
            <a:r>
              <a:rPr lang="en-US" altLang="en-US">
                <a:latin typeface="Arial" panose="020B0604020202020204" pitchFamily="34" charset="0"/>
              </a:rPr>
              <a:t>)</a:t>
            </a:r>
          </a:p>
          <a:p>
            <a:pPr>
              <a:spcBef>
                <a:spcPct val="0"/>
              </a:spcBef>
            </a:pPr>
            <a:r>
              <a:rPr lang="en-US" altLang="en-US" i="1"/>
              <a:t>Then Abraham breathed his last and died in a good old age, an old man and full of years, and was gathered to his people.</a:t>
            </a:r>
            <a:r>
              <a:rPr lang="en-US" altLang="en-US"/>
              <a:t> (</a:t>
            </a:r>
            <a:r>
              <a:rPr lang="en-US" altLang="en-US" b="1"/>
              <a:t>Genesis 25:8</a:t>
            </a:r>
            <a:r>
              <a:rPr lang="en-US" altLang="en-US"/>
              <a:t>)</a:t>
            </a:r>
          </a:p>
          <a:p>
            <a:pPr>
              <a:spcBef>
                <a:spcPct val="0"/>
              </a:spcBef>
            </a:pPr>
            <a:r>
              <a:rPr lang="en-US" altLang="en-US" i="1"/>
              <a:t>And I say to you that many will come from east and west, and sit down with Abraham, Isaac, and Jacob in the kingdom of heaven. </a:t>
            </a:r>
            <a:r>
              <a:rPr lang="en-US" altLang="en-US"/>
              <a:t>(</a:t>
            </a:r>
            <a:r>
              <a:rPr lang="en-US" altLang="en-US" b="1"/>
              <a:t>Matthew 8:11</a:t>
            </a:r>
            <a:r>
              <a:rPr lang="en-US" altLang="en-US"/>
              <a:t>)</a:t>
            </a:r>
          </a:p>
          <a:p>
            <a:pPr>
              <a:spcBef>
                <a:spcPct val="0"/>
              </a:spcBef>
            </a:pPr>
            <a:r>
              <a:rPr lang="en-US" altLang="en-US"/>
              <a:t>&gt;&gt;&gt;&gt;&gt;&gt;&gt;&gt;&gt;&gt;&gt;&gt;&gt;&gt;&gt;&gt;&gt;</a:t>
            </a:r>
          </a:p>
          <a:p>
            <a:pPr>
              <a:spcBef>
                <a:spcPct val="0"/>
              </a:spcBef>
            </a:pPr>
            <a:r>
              <a:rPr lang="en-US" altLang="en-US">
                <a:latin typeface="Arial" panose="020B0604020202020204" pitchFamily="34" charset="0"/>
              </a:rPr>
              <a:t>    4. Instinctively by the will of God, we will know everyone (</a:t>
            </a:r>
            <a:r>
              <a:rPr lang="en-US" altLang="en-US" b="1">
                <a:latin typeface="Arial" panose="020B0604020202020204" pitchFamily="34" charset="0"/>
              </a:rPr>
              <a:t>Mt. 17:3-4</a:t>
            </a:r>
            <a:r>
              <a:rPr lang="en-US" altLang="en-US">
                <a:latin typeface="Arial" panose="020B0604020202020204" pitchFamily="34" charset="0"/>
              </a:rPr>
              <a:t>)</a:t>
            </a:r>
          </a:p>
          <a:p>
            <a:pPr>
              <a:spcBef>
                <a:spcPct val="0"/>
              </a:spcBef>
            </a:pPr>
            <a:r>
              <a:rPr lang="en-US" altLang="en-US" i="1"/>
              <a:t>And behold, Moses and Elijah appeared to them, talking with Him. Then Peter answered and said to Jesus, "Lord, it is good for us to be here; if You wish, let us make here three tabernacles: one for You, one for Moses, and one for Elijah."</a:t>
            </a:r>
            <a:r>
              <a:rPr lang="en-US" altLang="en-US"/>
              <a:t> (</a:t>
            </a:r>
            <a:r>
              <a:rPr lang="en-US" altLang="en-US" b="1"/>
              <a:t>Matthew 17:3-4</a:t>
            </a:r>
            <a:r>
              <a:rPr lang="en-US" altLang="en-US"/>
              <a:t>)</a:t>
            </a:r>
          </a:p>
          <a:p>
            <a:pPr>
              <a:spcBef>
                <a:spcPct val="0"/>
              </a:spcBef>
            </a:pPr>
            <a:endParaRPr lang="en-US" altLang="en-US"/>
          </a:p>
          <a:p>
            <a:pPr>
              <a:spcBef>
                <a:spcPct val="0"/>
              </a:spcBef>
            </a:pPr>
            <a:endParaRPr lang="en-US" altLang="en-US"/>
          </a:p>
        </p:txBody>
      </p:sp>
      <p:sp>
        <p:nvSpPr>
          <p:cNvPr id="49156" name="Slide Number Placeholder 3">
            <a:extLst>
              <a:ext uri="{FF2B5EF4-FFF2-40B4-BE49-F238E27FC236}">
                <a16:creationId xmlns:a16="http://schemas.microsoft.com/office/drawing/2014/main" xmlns="" id="{A7593902-BFED-4EA7-B949-759498B3BE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83CA874-9B77-41D5-91B7-B9A019686430}" type="slidenum">
              <a:rPr lang="en-US" altLang="en-US"/>
              <a:pPr fontAlgn="base">
                <a:spcBef>
                  <a:spcPct val="0"/>
                </a:spcBef>
                <a:spcAft>
                  <a:spcPct val="0"/>
                </a:spcAft>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xmlns="" id="{F5C920B6-2CE0-4DC7-9509-F8EB7AFE496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xmlns="" id="{8E246D9C-EDFA-4D30-BB2F-09A67B8993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    1. “How could I be happy knowing a loved one was not in heaven?”</a:t>
            </a:r>
          </a:p>
          <a:p>
            <a:pPr>
              <a:spcBef>
                <a:spcPct val="0"/>
              </a:spcBef>
            </a:pPr>
            <a:r>
              <a:rPr lang="en-US" altLang="en-US"/>
              <a:t>&gt;&gt;&gt;&gt;&gt;&gt;&gt;&gt;&gt;&gt;&gt;&gt;&gt;&gt;&gt;&gt;</a:t>
            </a:r>
          </a:p>
          <a:p>
            <a:pPr>
              <a:spcBef>
                <a:spcPct val="0"/>
              </a:spcBef>
            </a:pPr>
            <a:r>
              <a:rPr lang="en-US" altLang="en-US">
                <a:latin typeface="Arial" panose="020B0604020202020204" pitchFamily="34" charset="0"/>
              </a:rPr>
              <a:t>    2. It is not likely that the family emotions we have here will also be the same there.</a:t>
            </a:r>
          </a:p>
          <a:p>
            <a:pPr>
              <a:spcBef>
                <a:spcPct val="0"/>
              </a:spcBef>
            </a:pPr>
            <a:r>
              <a:rPr lang="en-US" altLang="en-US">
                <a:latin typeface="Arial" panose="020B0604020202020204" pitchFamily="34" charset="0"/>
              </a:rPr>
              <a:t>&gt;&gt;&gt;&gt;&gt;&gt;&gt;&gt;&gt;&gt;&gt;&gt;&gt;&gt;&gt;&gt;</a:t>
            </a:r>
          </a:p>
          <a:p>
            <a:pPr>
              <a:spcBef>
                <a:spcPct val="0"/>
              </a:spcBef>
            </a:pPr>
            <a:r>
              <a:rPr lang="en-US" altLang="en-US">
                <a:latin typeface="Arial" panose="020B0604020202020204" pitchFamily="34" charset="0"/>
              </a:rPr>
              <a:t>    3. In glory, our sense of holiness and goodness will be far more perceptive than our lives here.</a:t>
            </a:r>
          </a:p>
          <a:p>
            <a:pPr>
              <a:spcBef>
                <a:spcPct val="0"/>
              </a:spcBef>
            </a:pPr>
            <a:endParaRPr lang="en-US" altLang="en-US"/>
          </a:p>
        </p:txBody>
      </p:sp>
      <p:sp>
        <p:nvSpPr>
          <p:cNvPr id="51204" name="Slide Number Placeholder 3">
            <a:extLst>
              <a:ext uri="{FF2B5EF4-FFF2-40B4-BE49-F238E27FC236}">
                <a16:creationId xmlns:a16="http://schemas.microsoft.com/office/drawing/2014/main" xmlns="" id="{CC816969-CB9A-4D30-8189-B5EA8AF718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EA08273-7B9F-48CE-9311-625BD6035EA5}" type="slidenum">
              <a:rPr lang="en-US" altLang="en-US"/>
              <a:pPr fontAlgn="base">
                <a:spcBef>
                  <a:spcPct val="0"/>
                </a:spcBef>
                <a:spcAft>
                  <a:spcPct val="0"/>
                </a:spcAft>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xmlns="" id="{92BE7968-17B3-42A1-8FFF-176E58CD8D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xmlns="" id="{DD0A76D3-2663-4D81-B4B7-A80934D3FC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latin typeface="Arial" panose="020B0604020202020204" pitchFamily="34" charset="0"/>
              </a:rPr>
              <a:t>    1. Unresolved Guilt must be taken care of while you are here on earth.</a:t>
            </a:r>
          </a:p>
          <a:p>
            <a:pPr>
              <a:spcBef>
                <a:spcPct val="0"/>
              </a:spcBef>
            </a:pPr>
            <a:r>
              <a:rPr lang="en-US" altLang="en-US">
                <a:latin typeface="Arial" panose="020B0604020202020204" pitchFamily="34" charset="0"/>
              </a:rPr>
              <a:t>    2. There will be on unresolved guilt in heaven.</a:t>
            </a:r>
          </a:p>
          <a:p>
            <a:pPr>
              <a:spcBef>
                <a:spcPct val="0"/>
              </a:spcBef>
            </a:pPr>
            <a:endParaRPr lang="en-US" altLang="en-US"/>
          </a:p>
        </p:txBody>
      </p:sp>
      <p:sp>
        <p:nvSpPr>
          <p:cNvPr id="53252" name="Slide Number Placeholder 3">
            <a:extLst>
              <a:ext uri="{FF2B5EF4-FFF2-40B4-BE49-F238E27FC236}">
                <a16:creationId xmlns:a16="http://schemas.microsoft.com/office/drawing/2014/main" xmlns="" id="{C063EDDF-0859-4D1A-A7E7-BD89BEE8FD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E97D47D-FF74-4699-AE7A-22BAAE8A3E91}" type="slidenum">
              <a:rPr lang="en-US" altLang="en-US"/>
              <a:pPr fontAlgn="base">
                <a:spcBef>
                  <a:spcPct val="0"/>
                </a:spcBef>
                <a:spcAft>
                  <a:spcPct val="0"/>
                </a:spcAft>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xmlns="" id="{A5F72E92-954F-4E79-A322-BA8134E16D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xmlns="" id="{8AE6FD02-00E2-4D9F-BE6F-72EAADE57C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latin typeface="Arial" panose="020B0604020202020204" pitchFamily="34" charset="0"/>
              </a:rPr>
              <a:t>    1. Many know they are not prepared for eternity</a:t>
            </a:r>
          </a:p>
          <a:p>
            <a:pPr>
              <a:spcBef>
                <a:spcPct val="0"/>
              </a:spcBef>
            </a:pPr>
            <a:r>
              <a:rPr lang="en-US" altLang="en-US">
                <a:latin typeface="Arial" panose="020B0604020202020204" pitchFamily="34" charset="0"/>
              </a:rPr>
              <a:t>&gt;&gt;&gt;&gt;&gt;&gt;&gt;&gt;&gt;&gt;&gt;&gt;&gt;&gt;&gt;&gt;&gt;&gt;</a:t>
            </a:r>
          </a:p>
          <a:p>
            <a:pPr>
              <a:spcBef>
                <a:spcPct val="0"/>
              </a:spcBef>
            </a:pPr>
            <a:r>
              <a:rPr lang="en-US" altLang="en-US">
                <a:latin typeface="Arial" panose="020B0604020202020204" pitchFamily="34" charset="0"/>
              </a:rPr>
              <a:t>    2. This is a fearful thing (</a:t>
            </a:r>
            <a:r>
              <a:rPr lang="en-US" altLang="en-US" b="1">
                <a:latin typeface="Arial" panose="020B0604020202020204" pitchFamily="34" charset="0"/>
              </a:rPr>
              <a:t>Heb. 10:31</a:t>
            </a:r>
            <a:r>
              <a:rPr lang="en-US" altLang="en-US">
                <a:latin typeface="Arial" panose="020B0604020202020204" pitchFamily="34" charset="0"/>
              </a:rPr>
              <a:t>)</a:t>
            </a:r>
          </a:p>
          <a:p>
            <a:pPr>
              <a:spcBef>
                <a:spcPct val="0"/>
              </a:spcBef>
            </a:pPr>
            <a:r>
              <a:rPr lang="en-US" altLang="en-US" i="1"/>
              <a:t>It is a fearful thing to fall into the hands of the living God. </a:t>
            </a:r>
            <a:r>
              <a:rPr lang="en-US" altLang="en-US"/>
              <a:t>(</a:t>
            </a:r>
            <a:r>
              <a:rPr lang="en-US" altLang="en-US" b="1"/>
              <a:t>Hebrews 10:31</a:t>
            </a:r>
            <a:r>
              <a:rPr lang="en-US" altLang="en-US"/>
              <a:t>)</a:t>
            </a:r>
            <a:endParaRPr lang="en-US" altLang="en-US">
              <a:latin typeface="Arial" panose="020B0604020202020204" pitchFamily="34" charset="0"/>
            </a:endParaRPr>
          </a:p>
          <a:p>
            <a:pPr>
              <a:spcBef>
                <a:spcPct val="0"/>
              </a:spcBef>
            </a:pPr>
            <a:r>
              <a:rPr lang="en-US" altLang="en-US">
                <a:latin typeface="Arial" panose="020B0604020202020204" pitchFamily="34" charset="0"/>
              </a:rPr>
              <a:t>&gt;&gt;&gt;&gt;&gt;&gt;&gt;&gt;&gt;&gt;&gt;&gt;&gt;&gt;&gt;&gt;&gt;&gt;</a:t>
            </a:r>
          </a:p>
          <a:p>
            <a:pPr>
              <a:spcBef>
                <a:spcPct val="0"/>
              </a:spcBef>
            </a:pPr>
            <a:r>
              <a:rPr lang="en-US" altLang="en-US">
                <a:latin typeface="Arial" panose="020B0604020202020204" pitchFamily="34" charset="0"/>
              </a:rPr>
              <a:t>    3. Many believers are uncertain about their being prepared</a:t>
            </a:r>
          </a:p>
          <a:p>
            <a:pPr>
              <a:spcBef>
                <a:spcPct val="0"/>
              </a:spcBef>
            </a:pPr>
            <a:r>
              <a:rPr lang="en-US" altLang="en-US">
                <a:latin typeface="Arial" panose="020B0604020202020204" pitchFamily="34" charset="0"/>
              </a:rPr>
              <a:t>&gt;&gt;&gt;&gt;&gt;&gt;&gt;&gt;&gt;&gt;&gt;&gt;&gt;&gt;&gt;&gt;&gt;&gt;</a:t>
            </a:r>
          </a:p>
          <a:p>
            <a:pPr>
              <a:spcBef>
                <a:spcPct val="0"/>
              </a:spcBef>
            </a:pPr>
            <a:r>
              <a:rPr lang="en-US" altLang="en-US">
                <a:latin typeface="Arial" panose="020B0604020202020204" pitchFamily="34" charset="0"/>
              </a:rPr>
              <a:t>    4. Bible is clear on how to be right with God (</a:t>
            </a:r>
            <a:r>
              <a:rPr lang="en-US" altLang="en-US" b="1">
                <a:latin typeface="Arial" panose="020B0604020202020204" pitchFamily="34" charset="0"/>
              </a:rPr>
              <a:t>Rom. 8:1-4</a:t>
            </a:r>
            <a:r>
              <a:rPr lang="en-US" altLang="en-US">
                <a:latin typeface="Arial" panose="020B0604020202020204" pitchFamily="34" charset="0"/>
              </a:rPr>
              <a:t>)</a:t>
            </a:r>
          </a:p>
          <a:p>
            <a:pPr algn="just">
              <a:spcBef>
                <a:spcPct val="0"/>
              </a:spcBef>
            </a:pPr>
            <a:r>
              <a:rPr lang="en-US" altLang="en-US" i="1" u="sng"/>
              <a:t>There is therefore now no condemnation to those who are in Christ Jesus</a:t>
            </a:r>
            <a:r>
              <a:rPr lang="en-US" altLang="en-US" i="1"/>
              <a:t>, who do not walk according to the flesh, but according to the Spirit. </a:t>
            </a:r>
          </a:p>
          <a:p>
            <a:pPr algn="just">
              <a:spcBef>
                <a:spcPct val="0"/>
              </a:spcBef>
            </a:pPr>
            <a:r>
              <a:rPr lang="en-US" altLang="en-US" i="1"/>
              <a:t>For the law of the Spirit of life in Christ Jesus has made me free from the law of sin and death. </a:t>
            </a:r>
          </a:p>
          <a:p>
            <a:pPr algn="just">
              <a:spcBef>
                <a:spcPct val="0"/>
              </a:spcBef>
            </a:pPr>
            <a:r>
              <a:rPr lang="en-US" altLang="en-US" i="1"/>
              <a:t>For what the law could not do in that it was weak through the flesh, God did by sending His own Son </a:t>
            </a:r>
            <a:r>
              <a:rPr lang="en-US" altLang="en-US" i="1" u="sng"/>
              <a:t>in the likeness of sinful flesh</a:t>
            </a:r>
            <a:r>
              <a:rPr lang="en-US" altLang="en-US" i="1"/>
              <a:t>, on account of sin: </a:t>
            </a:r>
          </a:p>
          <a:p>
            <a:pPr algn="just">
              <a:spcBef>
                <a:spcPct val="0"/>
              </a:spcBef>
            </a:pPr>
            <a:r>
              <a:rPr lang="en-US" altLang="en-US" i="1"/>
              <a:t>He condemned sin in the flesh, that the righteous requirement of the law might be fulfilled in us </a:t>
            </a:r>
            <a:r>
              <a:rPr lang="en-US" altLang="en-US" i="1" u="sng"/>
              <a:t>who do not walk according to the flesh</a:t>
            </a:r>
            <a:r>
              <a:rPr lang="en-US" altLang="en-US" i="1"/>
              <a:t> but according to the Spirit.  </a:t>
            </a:r>
            <a:r>
              <a:rPr lang="en-US" altLang="en-US"/>
              <a:t>(</a:t>
            </a:r>
            <a:r>
              <a:rPr lang="en-US" altLang="en-US" b="1"/>
              <a:t>Romans 8:1-4</a:t>
            </a:r>
            <a:r>
              <a:rPr lang="en-US" altLang="en-US"/>
              <a:t>)</a:t>
            </a:r>
          </a:p>
          <a:p>
            <a:pPr>
              <a:spcBef>
                <a:spcPct val="0"/>
              </a:spcBef>
            </a:pPr>
            <a:endParaRPr lang="en-US" altLang="en-US"/>
          </a:p>
          <a:p>
            <a:pPr>
              <a:spcBef>
                <a:spcPct val="0"/>
              </a:spcBef>
            </a:pPr>
            <a:endParaRPr lang="en-US" altLang="en-US"/>
          </a:p>
        </p:txBody>
      </p:sp>
      <p:sp>
        <p:nvSpPr>
          <p:cNvPr id="55300" name="Slide Number Placeholder 3">
            <a:extLst>
              <a:ext uri="{FF2B5EF4-FFF2-40B4-BE49-F238E27FC236}">
                <a16:creationId xmlns:a16="http://schemas.microsoft.com/office/drawing/2014/main" xmlns="" id="{B1EF7FFE-27FB-45A4-B8B3-F670C42B20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026C7C-E117-4794-BE0E-C9EB1AC7124D}" type="slidenum">
              <a:rPr lang="en-US" altLang="en-US"/>
              <a:pPr fontAlgn="base">
                <a:spcBef>
                  <a:spcPct val="0"/>
                </a:spcBef>
                <a:spcAft>
                  <a:spcPct val="0"/>
                </a:spcAft>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xmlns="" id="{2A1A5EAB-2CA8-4920-BB48-C08CE1F51CC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xmlns="" id="{A4C499BE-EA13-45CB-8C40-2A2D76C9E2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0000"/>
              </a:lnSpc>
              <a:spcBef>
                <a:spcPct val="0"/>
              </a:spcBef>
            </a:pPr>
            <a:r>
              <a:rPr lang="en-US" altLang="en-US">
                <a:latin typeface="Arial" panose="020B0604020202020204" pitchFamily="34" charset="0"/>
              </a:rPr>
              <a:t>If you have obeyed the Gospel to become a Christian, and</a:t>
            </a:r>
          </a:p>
          <a:p>
            <a:pPr>
              <a:lnSpc>
                <a:spcPct val="110000"/>
              </a:lnSpc>
              <a:spcBef>
                <a:spcPct val="0"/>
              </a:spcBef>
            </a:pPr>
            <a:r>
              <a:rPr lang="en-US" altLang="en-US">
                <a:latin typeface="Arial" panose="020B0604020202020204" pitchFamily="34" charset="0"/>
              </a:rPr>
              <a:t>&gt;&gt;&gt;&gt;&gt;&gt;&gt;&gt;&gt;&gt;&gt;&gt;&gt;&gt;&gt;&gt;&gt;&gt;</a:t>
            </a:r>
          </a:p>
          <a:p>
            <a:pPr>
              <a:lnSpc>
                <a:spcPct val="110000"/>
              </a:lnSpc>
              <a:spcBef>
                <a:spcPct val="0"/>
              </a:spcBef>
            </a:pPr>
            <a:r>
              <a:rPr lang="en-US" altLang="en-US">
                <a:latin typeface="Arial" panose="020B0604020202020204" pitchFamily="34" charset="0"/>
              </a:rPr>
              <a:t>If you are sincerely attempting to walk in the  light of God’s will</a:t>
            </a:r>
          </a:p>
          <a:p>
            <a:pPr>
              <a:lnSpc>
                <a:spcPct val="110000"/>
              </a:lnSpc>
              <a:spcBef>
                <a:spcPct val="0"/>
              </a:spcBef>
            </a:pPr>
            <a:r>
              <a:rPr lang="en-US" altLang="en-US">
                <a:latin typeface="Arial" panose="020B0604020202020204" pitchFamily="34" charset="0"/>
              </a:rPr>
              <a:t>&gt;&gt;&gt;&gt;&gt;&gt;&gt;&gt;&gt;&gt;&gt;&gt;&gt;&gt;&gt;&gt;&gt;&gt;</a:t>
            </a:r>
          </a:p>
          <a:p>
            <a:pPr>
              <a:spcBef>
                <a:spcPct val="0"/>
              </a:spcBef>
            </a:pPr>
            <a:r>
              <a:rPr lang="en-US" altLang="en-US">
                <a:solidFill>
                  <a:srgbClr val="CC3300"/>
                </a:solidFill>
              </a:rPr>
              <a:t>You Need Not Fear!</a:t>
            </a:r>
          </a:p>
          <a:p>
            <a:pPr>
              <a:spcBef>
                <a:spcPct val="0"/>
              </a:spcBef>
            </a:pPr>
            <a:endParaRPr lang="en-US" altLang="en-US"/>
          </a:p>
        </p:txBody>
      </p:sp>
      <p:sp>
        <p:nvSpPr>
          <p:cNvPr id="57348" name="Slide Number Placeholder 3">
            <a:extLst>
              <a:ext uri="{FF2B5EF4-FFF2-40B4-BE49-F238E27FC236}">
                <a16:creationId xmlns:a16="http://schemas.microsoft.com/office/drawing/2014/main" xmlns="" id="{97266F3D-0E9E-425C-9687-C099973070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A75C1C1-D362-4164-89EF-D1894B7DCF4C}" type="slidenum">
              <a:rPr lang="en-US" altLang="en-US"/>
              <a:pPr fontAlgn="base">
                <a:spcBef>
                  <a:spcPct val="0"/>
                </a:spcBef>
                <a:spcAft>
                  <a:spcPct val="0"/>
                </a:spcAft>
              </a:pPr>
              <a:t>27</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xmlns="" id="{064DF4DD-FFFA-4D84-B4EE-40A362EE8F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xmlns="" id="{86F03F56-9A7A-4115-BFCC-DA321A70D6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solidFill>
                  <a:srgbClr val="CC3300"/>
                </a:solidFill>
              </a:rPr>
              <a:t>    1. Introduction</a:t>
            </a:r>
          </a:p>
          <a:p>
            <a:pPr>
              <a:spcBef>
                <a:spcPct val="0"/>
              </a:spcBef>
            </a:pPr>
            <a:r>
              <a:rPr lang="en-US" altLang="en-US">
                <a:solidFill>
                  <a:srgbClr val="CC3300"/>
                </a:solidFill>
              </a:rPr>
              <a:t>&gt;&gt;&gt;&gt;&gt;&gt;&gt;&gt;&gt;&gt;&gt;&gt;&gt;&gt;&gt;&gt;</a:t>
            </a:r>
          </a:p>
          <a:p>
            <a:pPr>
              <a:lnSpc>
                <a:spcPct val="110000"/>
              </a:lnSpc>
              <a:spcBef>
                <a:spcPct val="0"/>
              </a:spcBef>
            </a:pPr>
            <a:r>
              <a:rPr lang="en-US" altLang="en-US">
                <a:latin typeface="Arial" panose="020B0604020202020204" pitchFamily="34" charset="0"/>
              </a:rPr>
              <a:t>    2. History records numerous Christian martyrs who while facing death did so with song and praise to God.</a:t>
            </a:r>
          </a:p>
          <a:p>
            <a:pPr>
              <a:lnSpc>
                <a:spcPct val="110000"/>
              </a:lnSpc>
              <a:spcBef>
                <a:spcPct val="0"/>
              </a:spcBef>
            </a:pPr>
            <a:r>
              <a:rPr lang="en-US" altLang="en-US">
                <a:latin typeface="Arial" panose="020B0604020202020204" pitchFamily="34" charset="0"/>
              </a:rPr>
              <a:t>&gt;&gt;&gt;&gt;&gt;&gt;&gt;&gt;&gt;&gt;&gt;&gt;&gt;&gt;&gt;&gt;</a:t>
            </a:r>
          </a:p>
          <a:p>
            <a:pPr>
              <a:lnSpc>
                <a:spcPct val="110000"/>
              </a:lnSpc>
              <a:spcBef>
                <a:spcPct val="0"/>
              </a:spcBef>
            </a:pPr>
            <a:r>
              <a:rPr lang="en-US" altLang="en-US">
                <a:latin typeface="Arial" panose="020B0604020202020204" pitchFamily="34" charset="0"/>
              </a:rPr>
              <a:t>    3. How is it we, who are alive today, do not have that “joyful &amp; fearless demeanor”?</a:t>
            </a:r>
          </a:p>
          <a:p>
            <a:pPr>
              <a:lnSpc>
                <a:spcPct val="110000"/>
              </a:lnSpc>
              <a:spcBef>
                <a:spcPct val="0"/>
              </a:spcBef>
            </a:pPr>
            <a:r>
              <a:rPr lang="en-US" altLang="en-US">
                <a:latin typeface="Arial" panose="020B0604020202020204" pitchFamily="34" charset="0"/>
              </a:rPr>
              <a:t>&gt;&gt;&gt;&gt;&gt;&gt;&gt;&gt;&gt;&gt;&gt;&gt;&gt;&gt;&gt;&gt;</a:t>
            </a:r>
          </a:p>
          <a:p>
            <a:pPr>
              <a:lnSpc>
                <a:spcPct val="110000"/>
              </a:lnSpc>
              <a:spcBef>
                <a:spcPct val="0"/>
              </a:spcBef>
            </a:pPr>
            <a:r>
              <a:rPr lang="en-US" altLang="en-US">
                <a:latin typeface="Arial" panose="020B0604020202020204" pitchFamily="34" charset="0"/>
              </a:rPr>
              <a:t>    4. We can find many Scriptural pictures of death pictured as “</a:t>
            </a:r>
            <a:r>
              <a:rPr lang="en-US" altLang="en-US" b="1">
                <a:latin typeface="Arial" panose="020B0604020202020204" pitchFamily="34" charset="0"/>
              </a:rPr>
              <a:t>King of Terrors</a:t>
            </a:r>
            <a:r>
              <a:rPr lang="en-US" altLang="en-US">
                <a:latin typeface="Arial" panose="020B0604020202020204" pitchFamily="34" charset="0"/>
              </a:rPr>
              <a:t>” (</a:t>
            </a:r>
            <a:r>
              <a:rPr lang="en-US" altLang="en-US" b="1">
                <a:latin typeface="Arial" panose="020B0604020202020204" pitchFamily="34" charset="0"/>
              </a:rPr>
              <a:t>Job 18:14; Ps. 55:4</a:t>
            </a:r>
            <a:r>
              <a:rPr lang="en-US" altLang="en-US">
                <a:latin typeface="Arial" panose="020B0604020202020204" pitchFamily="34" charset="0"/>
              </a:rPr>
              <a:t>)</a:t>
            </a:r>
          </a:p>
          <a:p>
            <a:pPr>
              <a:spcBef>
                <a:spcPct val="0"/>
              </a:spcBef>
            </a:pPr>
            <a:r>
              <a:rPr lang="en-US" altLang="en-US" i="1"/>
              <a:t>He is uprooted from the shelter of his tent, And they parade him before </a:t>
            </a:r>
            <a:r>
              <a:rPr lang="en-US" altLang="en-US" b="1" i="1"/>
              <a:t>the king of terrors</a:t>
            </a:r>
            <a:r>
              <a:rPr lang="en-US" altLang="en-US" i="1"/>
              <a:t>. </a:t>
            </a:r>
            <a:r>
              <a:rPr lang="en-US" altLang="en-US"/>
              <a:t>(</a:t>
            </a:r>
            <a:r>
              <a:rPr lang="en-US" altLang="en-US" b="1"/>
              <a:t>Job 18:14</a:t>
            </a:r>
            <a:r>
              <a:rPr lang="en-US" altLang="en-US"/>
              <a:t>)</a:t>
            </a:r>
          </a:p>
          <a:p>
            <a:pPr>
              <a:spcBef>
                <a:spcPct val="0"/>
              </a:spcBef>
            </a:pPr>
            <a:r>
              <a:rPr lang="en-US" altLang="en-US" i="1"/>
              <a:t>My heart is severely pained within me, And </a:t>
            </a:r>
            <a:r>
              <a:rPr lang="en-US" altLang="en-US" b="1" i="1"/>
              <a:t>the terrors of death</a:t>
            </a:r>
            <a:r>
              <a:rPr lang="en-US" altLang="en-US" i="1"/>
              <a:t> have fallen upon me. </a:t>
            </a:r>
            <a:r>
              <a:rPr lang="en-US" altLang="en-US"/>
              <a:t>(</a:t>
            </a:r>
            <a:r>
              <a:rPr lang="en-US" altLang="en-US" b="1"/>
              <a:t>Psalms 55:4</a:t>
            </a:r>
            <a:r>
              <a:rPr lang="en-US" altLang="en-US"/>
              <a:t>)</a:t>
            </a:r>
          </a:p>
          <a:p>
            <a:pPr>
              <a:spcBef>
                <a:spcPct val="0"/>
              </a:spcBef>
            </a:pPr>
            <a:endParaRPr lang="en-US" altLang="en-US"/>
          </a:p>
          <a:p>
            <a:pPr>
              <a:spcBef>
                <a:spcPct val="0"/>
              </a:spcBef>
            </a:pPr>
            <a:endParaRPr lang="en-US" altLang="en-US"/>
          </a:p>
          <a:p>
            <a:pPr>
              <a:lnSpc>
                <a:spcPct val="110000"/>
              </a:lnSpc>
              <a:spcBef>
                <a:spcPct val="0"/>
              </a:spcBef>
            </a:pPr>
            <a:endParaRPr lang="en-US" altLang="en-US">
              <a:latin typeface="Arial" panose="020B0604020202020204" pitchFamily="34" charset="0"/>
            </a:endParaRPr>
          </a:p>
          <a:p>
            <a:pPr>
              <a:spcBef>
                <a:spcPct val="0"/>
              </a:spcBef>
            </a:pPr>
            <a:endParaRPr lang="en-US" altLang="en-US"/>
          </a:p>
        </p:txBody>
      </p:sp>
      <p:sp>
        <p:nvSpPr>
          <p:cNvPr id="8196" name="Slide Number Placeholder 3">
            <a:extLst>
              <a:ext uri="{FF2B5EF4-FFF2-40B4-BE49-F238E27FC236}">
                <a16:creationId xmlns:a16="http://schemas.microsoft.com/office/drawing/2014/main" xmlns="" id="{3A6DD76C-95DA-4273-A082-30F123B108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C2BA8DC-6D5E-46F0-B434-416605C7F284}" type="slidenum">
              <a:rPr lang="en-US" altLang="en-US"/>
              <a:pPr fontAlgn="base">
                <a:spcBef>
                  <a:spcPct val="0"/>
                </a:spcBef>
                <a:spcAft>
                  <a:spcPct val="0"/>
                </a:spcAft>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xmlns="" id="{E898731B-6B33-437D-B4F2-276C395FE8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xmlns="" id="{021516F9-FCF0-491B-AE56-39DAE7F83D0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    1. </a:t>
            </a:r>
            <a:r>
              <a:rPr lang="en-US" altLang="en-US" b="1"/>
              <a:t>Heb 2;15</a:t>
            </a:r>
          </a:p>
          <a:p>
            <a:pPr>
              <a:spcBef>
                <a:spcPct val="0"/>
              </a:spcBef>
            </a:pPr>
            <a:r>
              <a:rPr lang="en-US" altLang="en-US" i="1"/>
              <a:t>and release those who through fear of death were all their lifetime subject to bondage. </a:t>
            </a:r>
            <a:r>
              <a:rPr lang="en-US" altLang="en-US"/>
              <a:t>(</a:t>
            </a:r>
            <a:r>
              <a:rPr lang="en-US" altLang="en-US" b="1"/>
              <a:t>Hebrews 2:15</a:t>
            </a:r>
            <a:r>
              <a:rPr lang="en-US" altLang="en-US"/>
              <a:t>)</a:t>
            </a:r>
          </a:p>
          <a:p>
            <a:pPr>
              <a:spcBef>
                <a:spcPct val="0"/>
              </a:spcBef>
            </a:pPr>
            <a:r>
              <a:rPr lang="en-US" altLang="en-US"/>
              <a:t>&gt;&gt;&gt;&gt;&gt;&gt;&gt;&gt;&gt;&gt;&gt;&gt;&gt;&gt;&gt;&gt;&gt;</a:t>
            </a:r>
          </a:p>
          <a:p>
            <a:pPr>
              <a:spcBef>
                <a:spcPct val="0"/>
              </a:spcBef>
            </a:pPr>
            <a:r>
              <a:rPr lang="en-US" altLang="en-US">
                <a:latin typeface="Arial" panose="020B0604020202020204" pitchFamily="34" charset="0"/>
              </a:rPr>
              <a:t>    2. There is a “fear” of death, because we do not know what is on the other side of death, nor has anyone we know been on the other side of death to tell us what it like.</a:t>
            </a:r>
          </a:p>
          <a:p>
            <a:pPr>
              <a:spcBef>
                <a:spcPct val="0"/>
              </a:spcBef>
            </a:pPr>
            <a:r>
              <a:rPr lang="en-US" altLang="en-US">
                <a:latin typeface="Arial" panose="020B0604020202020204" pitchFamily="34" charset="0"/>
              </a:rPr>
              <a:t>&gt;&gt;&gt;&gt;&gt;&gt;&gt;&gt;&gt;&gt;&gt;&gt;&gt;&gt;&gt;&gt;&gt;</a:t>
            </a:r>
          </a:p>
          <a:p>
            <a:pPr>
              <a:spcBef>
                <a:spcPct val="0"/>
              </a:spcBef>
            </a:pPr>
            <a:r>
              <a:rPr lang="en-US" altLang="en-US">
                <a:latin typeface="Arial" panose="020B0604020202020204" pitchFamily="34" charset="0"/>
              </a:rPr>
              <a:t>    3. This is not new to mankind it has been a “lifetime” of dread for everyone.</a:t>
            </a:r>
          </a:p>
          <a:p>
            <a:pPr>
              <a:spcBef>
                <a:spcPct val="0"/>
              </a:spcBef>
            </a:pPr>
            <a:r>
              <a:rPr lang="en-US" altLang="en-US">
                <a:latin typeface="Arial" panose="020B0604020202020204" pitchFamily="34" charset="0"/>
              </a:rPr>
              <a:t>&gt;&gt;&gt;&gt;&gt;&gt;&gt;&gt;&gt;&gt;&gt;&gt;&gt;&gt;&gt;&gt;&gt;</a:t>
            </a:r>
          </a:p>
          <a:p>
            <a:pPr>
              <a:spcBef>
                <a:spcPct val="0"/>
              </a:spcBef>
            </a:pPr>
            <a:r>
              <a:rPr lang="en-US" altLang="en-US">
                <a:latin typeface="Arial" panose="020B0604020202020204" pitchFamily="34" charset="0"/>
              </a:rPr>
              <a:t>    4. For some people it is a fear so intense, it holds us in “bondage” here on earth.</a:t>
            </a:r>
          </a:p>
          <a:p>
            <a:pPr>
              <a:spcBef>
                <a:spcPct val="0"/>
              </a:spcBef>
            </a:pPr>
            <a:r>
              <a:rPr lang="en-US" altLang="en-US">
                <a:latin typeface="Arial" panose="020B0604020202020204" pitchFamily="34" charset="0"/>
              </a:rPr>
              <a:t>&gt;&gt;&gt;&gt;&gt;&gt;&gt;&gt;&gt;&gt;&gt;&gt;&gt;&gt;&gt;&gt;&gt;</a:t>
            </a:r>
          </a:p>
          <a:p>
            <a:pPr>
              <a:spcBef>
                <a:spcPct val="0"/>
              </a:spcBef>
            </a:pPr>
            <a:r>
              <a:rPr lang="en-US" altLang="en-US">
                <a:latin typeface="Arial" panose="020B0604020202020204" pitchFamily="34" charset="0"/>
              </a:rPr>
              <a:t>    5. Lord wants to “deliver” us, as much as possible, from this lifetime of fear.</a:t>
            </a:r>
          </a:p>
          <a:p>
            <a:pPr>
              <a:spcBef>
                <a:spcPct val="0"/>
              </a:spcBef>
            </a:pPr>
            <a:r>
              <a:rPr lang="en-US" altLang="en-US">
                <a:latin typeface="Arial" panose="020B0604020202020204" pitchFamily="34" charset="0"/>
              </a:rPr>
              <a:t>&gt;&gt;&gt;&gt;&gt;&gt;&gt;&gt;&gt;&gt;&gt;&gt;&gt;&gt;&gt;&gt;&gt;</a:t>
            </a:r>
          </a:p>
          <a:p>
            <a:pPr>
              <a:spcBef>
                <a:spcPct val="0"/>
              </a:spcBef>
            </a:pPr>
            <a:r>
              <a:rPr lang="en-US" altLang="en-US">
                <a:latin typeface="Arial" panose="020B0604020202020204" pitchFamily="34" charset="0"/>
              </a:rPr>
              <a:t>    6. Thus, </a:t>
            </a:r>
            <a:r>
              <a:rPr lang="en-US" altLang="en-US" b="1">
                <a:latin typeface="Arial" panose="020B0604020202020204" pitchFamily="34" charset="0"/>
              </a:rPr>
              <a:t>there can be </a:t>
            </a:r>
            <a:r>
              <a:rPr lang="en-US" altLang="en-US">
                <a:latin typeface="Arial" panose="020B0604020202020204" pitchFamily="34" charset="0"/>
              </a:rPr>
              <a:t>much relief from “the horror of the grave”, if you know the truth of God’s love for you.</a:t>
            </a:r>
          </a:p>
          <a:p>
            <a:pPr>
              <a:spcBef>
                <a:spcPct val="0"/>
              </a:spcBef>
            </a:pPr>
            <a:endParaRPr lang="en-US" altLang="en-US"/>
          </a:p>
        </p:txBody>
      </p:sp>
      <p:sp>
        <p:nvSpPr>
          <p:cNvPr id="10244" name="Slide Number Placeholder 3">
            <a:extLst>
              <a:ext uri="{FF2B5EF4-FFF2-40B4-BE49-F238E27FC236}">
                <a16:creationId xmlns:a16="http://schemas.microsoft.com/office/drawing/2014/main" xmlns="" id="{C23C6E37-E8EF-4330-984B-C0CE5D1022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8BCFCAD-A392-45B1-8A38-6F959D83F439}" type="slidenum">
              <a:rPr lang="en-US" altLang="en-US"/>
              <a:pPr fontAlgn="base">
                <a:spcBef>
                  <a:spcPct val="0"/>
                </a:spcBef>
                <a:spcAft>
                  <a:spcPct val="0"/>
                </a:spcAft>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xmlns="" id="{3F9D9B40-B317-4631-B423-160A3E29A7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xmlns="" id="{762069F6-035B-4236-9AB2-8AB2F234D8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latin typeface="Arial" panose="020B0604020202020204" pitchFamily="34" charset="0"/>
              </a:rPr>
              <a:t>&gt;&gt;&gt;&gt;&gt;&gt;&gt;&gt;&gt;&gt;&gt;&gt;&gt;&gt;&gt;&gt;&gt;</a:t>
            </a:r>
          </a:p>
          <a:p>
            <a:pPr>
              <a:spcBef>
                <a:spcPct val="0"/>
              </a:spcBef>
            </a:pPr>
            <a:r>
              <a:rPr lang="en-US" altLang="en-US">
                <a:latin typeface="Arial" panose="020B0604020202020204" pitchFamily="34" charset="0"/>
              </a:rPr>
              <a:t>    1. It will be most helpful to ask ourselves why we dread death, and then seek for answers in the Bible.</a:t>
            </a:r>
          </a:p>
          <a:p>
            <a:pPr>
              <a:spcBef>
                <a:spcPct val="0"/>
              </a:spcBef>
            </a:pPr>
            <a:r>
              <a:rPr lang="en-US" altLang="en-US">
                <a:latin typeface="Arial" panose="020B0604020202020204" pitchFamily="34" charset="0"/>
              </a:rPr>
              <a:t>&gt;&gt;&gt;&gt;&gt;&gt;&gt;&gt;&gt;&gt;&gt;&gt;&gt;&gt;&gt;&gt;&gt;</a:t>
            </a:r>
          </a:p>
          <a:p>
            <a:pPr>
              <a:spcBef>
                <a:spcPct val="0"/>
              </a:spcBef>
            </a:pPr>
            <a:r>
              <a:rPr lang="en-US" altLang="en-US">
                <a:latin typeface="Arial" panose="020B0604020202020204" pitchFamily="34" charset="0"/>
              </a:rPr>
              <a:t>    2. We need to notice some obvious factors as to why death holds us in the grip of fear </a:t>
            </a:r>
          </a:p>
          <a:p>
            <a:pPr>
              <a:spcBef>
                <a:spcPct val="0"/>
              </a:spcBef>
            </a:pPr>
            <a:endParaRPr lang="en-US" altLang="en-US"/>
          </a:p>
        </p:txBody>
      </p:sp>
      <p:sp>
        <p:nvSpPr>
          <p:cNvPr id="12292" name="Slide Number Placeholder 3">
            <a:extLst>
              <a:ext uri="{FF2B5EF4-FFF2-40B4-BE49-F238E27FC236}">
                <a16:creationId xmlns:a16="http://schemas.microsoft.com/office/drawing/2014/main" xmlns="" id="{62D0CC73-7FC2-411D-ADA3-DC56E8CFDD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1281B89-C6D3-402A-825B-3663A751BF73}" type="slidenum">
              <a:rPr lang="en-US" altLang="en-US"/>
              <a:pPr fontAlgn="base">
                <a:spcBef>
                  <a:spcPct val="0"/>
                </a:spcBef>
                <a:spcAft>
                  <a:spcPct val="0"/>
                </a:spcAft>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xmlns="" id="{80CF2F0D-CD27-405D-8851-6415293D83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xmlns="" id="{476F808D-D0C6-42FE-B263-DA0AA62CCE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    1. Terror of Death – Causes and Cures</a:t>
            </a:r>
          </a:p>
          <a:p>
            <a:pPr>
              <a:spcBef>
                <a:spcPct val="0"/>
              </a:spcBef>
            </a:pPr>
            <a:r>
              <a:rPr lang="en-US" altLang="en-US"/>
              <a:t>&gt;&gt;&gt;&gt;&gt;&gt;&gt;&gt;&gt;&gt;&gt;&gt;&gt;&gt;&gt;&gt;</a:t>
            </a:r>
          </a:p>
          <a:p>
            <a:pPr>
              <a:lnSpc>
                <a:spcPct val="120000"/>
              </a:lnSpc>
              <a:spcBef>
                <a:spcPct val="0"/>
              </a:spcBef>
            </a:pPr>
            <a:r>
              <a:rPr lang="en-US" altLang="en-US">
                <a:latin typeface="Arial" panose="020B0604020202020204" pitchFamily="34" charset="0"/>
              </a:rPr>
              <a:t>    2. </a:t>
            </a:r>
            <a:r>
              <a:rPr lang="en-US" altLang="en-US" b="1">
                <a:latin typeface="Arial" panose="020B0604020202020204" pitchFamily="34" charset="0"/>
              </a:rPr>
              <a:t>The Unknown</a:t>
            </a:r>
          </a:p>
          <a:p>
            <a:pPr>
              <a:lnSpc>
                <a:spcPct val="120000"/>
              </a:lnSpc>
              <a:spcBef>
                <a:spcPct val="0"/>
              </a:spcBef>
            </a:pPr>
            <a:r>
              <a:rPr lang="en-US" altLang="en-US">
                <a:solidFill>
                  <a:srgbClr val="969696"/>
                </a:solidFill>
                <a:latin typeface="Arial" panose="020B0604020202020204" pitchFamily="34" charset="0"/>
              </a:rPr>
              <a:t>    3. The Inevitable</a:t>
            </a:r>
          </a:p>
          <a:p>
            <a:pPr>
              <a:lnSpc>
                <a:spcPct val="120000"/>
              </a:lnSpc>
              <a:spcBef>
                <a:spcPct val="0"/>
              </a:spcBef>
            </a:pPr>
            <a:r>
              <a:rPr lang="en-US" altLang="en-US">
                <a:solidFill>
                  <a:srgbClr val="969696"/>
                </a:solidFill>
                <a:latin typeface="Arial" panose="020B0604020202020204" pitchFamily="34" charset="0"/>
              </a:rPr>
              <a:t>    4. The Perceived Finality</a:t>
            </a:r>
          </a:p>
          <a:p>
            <a:pPr>
              <a:lnSpc>
                <a:spcPct val="120000"/>
              </a:lnSpc>
              <a:spcBef>
                <a:spcPct val="0"/>
              </a:spcBef>
            </a:pPr>
            <a:r>
              <a:rPr lang="en-US" altLang="en-US">
                <a:solidFill>
                  <a:srgbClr val="969696"/>
                </a:solidFill>
                <a:latin typeface="Arial" panose="020B0604020202020204" pitchFamily="34" charset="0"/>
              </a:rPr>
              <a:t>    5. Our Love of Life</a:t>
            </a:r>
          </a:p>
          <a:p>
            <a:pPr>
              <a:lnSpc>
                <a:spcPct val="120000"/>
              </a:lnSpc>
              <a:spcBef>
                <a:spcPct val="0"/>
              </a:spcBef>
            </a:pPr>
            <a:r>
              <a:rPr lang="en-US" altLang="en-US">
                <a:solidFill>
                  <a:srgbClr val="969696"/>
                </a:solidFill>
                <a:latin typeface="Arial" panose="020B0604020202020204" pitchFamily="34" charset="0"/>
              </a:rPr>
              <a:t>    6. The Fear of Severed Relationships</a:t>
            </a:r>
          </a:p>
          <a:p>
            <a:pPr>
              <a:lnSpc>
                <a:spcPct val="120000"/>
              </a:lnSpc>
              <a:spcBef>
                <a:spcPct val="0"/>
              </a:spcBef>
            </a:pPr>
            <a:r>
              <a:rPr lang="en-US" altLang="en-US">
                <a:solidFill>
                  <a:srgbClr val="969696"/>
                </a:solidFill>
                <a:latin typeface="Arial" panose="020B0604020202020204" pitchFamily="34" charset="0"/>
              </a:rPr>
              <a:t>    7. Unresolved Guilt</a:t>
            </a:r>
          </a:p>
          <a:p>
            <a:pPr>
              <a:spcBef>
                <a:spcPct val="0"/>
              </a:spcBef>
            </a:pPr>
            <a:endParaRPr lang="en-US" altLang="en-US"/>
          </a:p>
        </p:txBody>
      </p:sp>
      <p:sp>
        <p:nvSpPr>
          <p:cNvPr id="14340" name="Slide Number Placeholder 3">
            <a:extLst>
              <a:ext uri="{FF2B5EF4-FFF2-40B4-BE49-F238E27FC236}">
                <a16:creationId xmlns:a16="http://schemas.microsoft.com/office/drawing/2014/main" xmlns="" id="{7079A28B-0415-4AAE-B617-4E2E464099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9A9ABC1-07FD-43A5-9D06-57A69E5AB577}" type="slidenum">
              <a:rPr lang="en-US" altLang="en-US"/>
              <a:pPr fontAlgn="base">
                <a:spcBef>
                  <a:spcPct val="0"/>
                </a:spcBef>
                <a:spcAft>
                  <a:spcPct val="0"/>
                </a:spcAft>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5F004060-8F01-418E-8A62-BBA68DAFD9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5516C767-B128-4C9C-8A5C-481A32B232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latin typeface="Arial" panose="020B0604020202020204" pitchFamily="34" charset="0"/>
              </a:rPr>
              <a:t>    1. The unknown is a phenomenon that is alien to our personal experience.</a:t>
            </a:r>
          </a:p>
          <a:p>
            <a:pPr>
              <a:spcBef>
                <a:spcPct val="0"/>
              </a:spcBef>
            </a:pPr>
            <a:r>
              <a:rPr lang="en-US" altLang="en-US">
                <a:latin typeface="Arial" panose="020B0604020202020204" pitchFamily="34" charset="0"/>
              </a:rPr>
              <a:t>&gt;&gt;&gt;&gt;&gt;&gt;&gt;&gt;&gt;&gt;&gt;&gt;&gt;&gt;&gt;&gt;&gt;&gt;&gt;&gt;&gt;&gt;</a:t>
            </a:r>
          </a:p>
          <a:p>
            <a:pPr>
              <a:spcBef>
                <a:spcPct val="0"/>
              </a:spcBef>
            </a:pPr>
            <a:r>
              <a:rPr lang="en-US" altLang="en-US">
                <a:latin typeface="Arial" panose="020B0604020202020204" pitchFamily="34" charset="0"/>
              </a:rPr>
              <a:t>    2. We all seem to know about the “Shadow of death” (</a:t>
            </a:r>
            <a:r>
              <a:rPr lang="en-US" altLang="en-US" b="1">
                <a:latin typeface="Arial" panose="020B0604020202020204" pitchFamily="34" charset="0"/>
              </a:rPr>
              <a:t>Ps. 23:4</a:t>
            </a:r>
            <a:r>
              <a:rPr lang="en-US" altLang="en-US">
                <a:latin typeface="Arial" panose="020B0604020202020204" pitchFamily="34" charset="0"/>
              </a:rPr>
              <a:t>)</a:t>
            </a:r>
          </a:p>
          <a:p>
            <a:pPr>
              <a:spcBef>
                <a:spcPct val="0"/>
              </a:spcBef>
            </a:pPr>
            <a:r>
              <a:rPr lang="en-US" altLang="en-US" i="1"/>
              <a:t>Yea, though I walk through the valley of the shadow of death, I will fear no evil; For You are with me; Your rod and Your staff, they comfort me. </a:t>
            </a:r>
            <a:r>
              <a:rPr lang="en-US" altLang="en-US"/>
              <a:t>(</a:t>
            </a:r>
            <a:r>
              <a:rPr lang="en-US" altLang="en-US" b="1"/>
              <a:t>Psalms 23:4</a:t>
            </a:r>
            <a:r>
              <a:rPr lang="en-US" altLang="en-US"/>
              <a:t>)</a:t>
            </a:r>
          </a:p>
          <a:p>
            <a:pPr>
              <a:spcBef>
                <a:spcPct val="0"/>
              </a:spcBef>
            </a:pPr>
            <a:r>
              <a:rPr lang="en-US" altLang="en-US"/>
              <a:t>&gt;&gt;&gt;&gt;&gt;&gt;&gt;&gt;&gt;&gt;&gt;&gt;&gt;&gt;&gt;&gt;&gt;&gt;&gt;&gt;&gt;&gt;</a:t>
            </a:r>
            <a:endParaRPr lang="en-US" altLang="en-US">
              <a:latin typeface="Arial" panose="020B0604020202020204" pitchFamily="34" charset="0"/>
            </a:endParaRPr>
          </a:p>
          <a:p>
            <a:pPr>
              <a:spcBef>
                <a:spcPct val="0"/>
              </a:spcBef>
            </a:pPr>
            <a:r>
              <a:rPr lang="en-US" altLang="en-US">
                <a:latin typeface="Arial" panose="020B0604020202020204" pitchFamily="34" charset="0"/>
              </a:rPr>
              <a:t>    3. Hebrew: “ the shadow of death: is intense darkness</a:t>
            </a:r>
          </a:p>
          <a:p>
            <a:pPr>
              <a:spcBef>
                <a:spcPct val="0"/>
              </a:spcBef>
            </a:pPr>
            <a:r>
              <a:rPr lang="en-US" altLang="en-US">
                <a:latin typeface="Arial" panose="020B0604020202020204" pitchFamily="34" charset="0"/>
              </a:rPr>
              <a:t>&gt;&gt;&gt;&gt;&gt;&gt;&gt;&gt;&gt;&gt;&gt;&gt;&gt;&gt;&gt;&gt;&gt;&gt;&gt;&gt;&gt;&gt;</a:t>
            </a:r>
          </a:p>
          <a:p>
            <a:pPr>
              <a:spcBef>
                <a:spcPct val="0"/>
              </a:spcBef>
            </a:pPr>
            <a:r>
              <a:rPr lang="en-US" altLang="en-US">
                <a:latin typeface="Arial" panose="020B0604020202020204" pitchFamily="34" charset="0"/>
              </a:rPr>
              <a:t>    4. Walking in the shadow of death means realizing unseen dangers in the path.</a:t>
            </a:r>
          </a:p>
          <a:p>
            <a:pPr>
              <a:spcBef>
                <a:spcPct val="0"/>
              </a:spcBef>
            </a:pPr>
            <a:r>
              <a:rPr lang="en-US" altLang="en-US">
                <a:latin typeface="Arial" panose="020B0604020202020204" pitchFamily="34" charset="0"/>
              </a:rPr>
              <a:t>&gt;&gt;&gt;&gt;&gt;&gt;&gt;&gt;&gt;&gt;&gt;&gt;&gt;&gt;&gt;&gt;&gt;&gt;&gt;&gt;&gt;&gt;</a:t>
            </a:r>
          </a:p>
          <a:p>
            <a:pPr>
              <a:spcBef>
                <a:spcPct val="0"/>
              </a:spcBef>
            </a:pPr>
            <a:r>
              <a:rPr lang="en-US" altLang="en-US">
                <a:latin typeface="Arial" panose="020B0604020202020204" pitchFamily="34" charset="0"/>
              </a:rPr>
              <a:t>    5. But we can have comfort David said “I will fear no evil; for you [Lord] are with me”  </a:t>
            </a:r>
          </a:p>
          <a:p>
            <a:pPr>
              <a:spcBef>
                <a:spcPct val="0"/>
              </a:spcBef>
            </a:pPr>
            <a:r>
              <a:rPr lang="en-US" altLang="en-US">
                <a:latin typeface="Arial" panose="020B0604020202020204" pitchFamily="34" charset="0"/>
              </a:rPr>
              <a:t>        a. Paul gives us confidence in David’s words by saying: (</a:t>
            </a:r>
            <a:r>
              <a:rPr lang="en-US" altLang="en-US" b="1">
                <a:latin typeface="Arial" panose="020B0604020202020204" pitchFamily="34" charset="0"/>
              </a:rPr>
              <a:t>2 Cor. 5:8</a:t>
            </a:r>
            <a:r>
              <a:rPr lang="en-US" altLang="en-US">
                <a:latin typeface="Arial" panose="020B0604020202020204" pitchFamily="34" charset="0"/>
              </a:rPr>
              <a:t>)</a:t>
            </a:r>
          </a:p>
          <a:p>
            <a:pPr>
              <a:spcBef>
                <a:spcPct val="0"/>
              </a:spcBef>
            </a:pPr>
            <a:r>
              <a:rPr lang="en-US" altLang="en-US" i="1"/>
              <a:t>We are confident, yes, well pleased rather </a:t>
            </a:r>
            <a:r>
              <a:rPr lang="en-US" altLang="en-US" b="1" i="1"/>
              <a:t>to be absent from the body </a:t>
            </a:r>
            <a:r>
              <a:rPr lang="en-US" altLang="en-US" i="1"/>
              <a:t>and </a:t>
            </a:r>
            <a:r>
              <a:rPr lang="en-US" altLang="en-US" b="1" i="1"/>
              <a:t>to be present with the Lord</a:t>
            </a:r>
            <a:r>
              <a:rPr lang="en-US" altLang="en-US" i="1"/>
              <a:t>. </a:t>
            </a:r>
            <a:r>
              <a:rPr lang="en-US" altLang="en-US"/>
              <a:t>(</a:t>
            </a:r>
            <a:r>
              <a:rPr lang="en-US" altLang="en-US" b="1"/>
              <a:t>2 Corinthians 5:8</a:t>
            </a:r>
            <a:r>
              <a:rPr lang="en-US" altLang="en-US"/>
              <a:t>)</a:t>
            </a:r>
          </a:p>
          <a:p>
            <a:pPr>
              <a:spcBef>
                <a:spcPct val="0"/>
              </a:spcBef>
            </a:pPr>
            <a:endParaRPr lang="en-US" altLang="en-US"/>
          </a:p>
          <a:p>
            <a:pPr>
              <a:spcBef>
                <a:spcPct val="0"/>
              </a:spcBef>
            </a:pPr>
            <a:endParaRPr lang="en-US" altLang="en-US"/>
          </a:p>
        </p:txBody>
      </p:sp>
      <p:sp>
        <p:nvSpPr>
          <p:cNvPr id="16388" name="Slide Number Placeholder 3">
            <a:extLst>
              <a:ext uri="{FF2B5EF4-FFF2-40B4-BE49-F238E27FC236}">
                <a16:creationId xmlns:a16="http://schemas.microsoft.com/office/drawing/2014/main" xmlns="" id="{D665D8CE-2906-488B-B5AE-F88F9DF33B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93C2B6-4EA7-40BC-B4B8-0FC9E4E5BC6E}" type="slidenum">
              <a:rPr lang="en-US" altLang="en-US"/>
              <a:pPr fontAlgn="base">
                <a:spcBef>
                  <a:spcPct val="0"/>
                </a:spcBef>
                <a:spcAft>
                  <a:spcPct val="0"/>
                </a:spcAft>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xmlns="" id="{95BDF299-DA60-4431-9FCF-0FB55C34DD5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xmlns="" id="{7F64E2AB-D4D6-48A7-96A0-9EE6BE594F0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latin typeface="Arial" panose="020B0604020202020204" pitchFamily="34" charset="0"/>
              </a:rPr>
              <a:t>    1. Eventually we will all face “The Inevitable”</a:t>
            </a:r>
          </a:p>
          <a:p>
            <a:pPr>
              <a:spcBef>
                <a:spcPct val="0"/>
              </a:spcBef>
            </a:pPr>
            <a:endParaRPr lang="en-US" altLang="en-US"/>
          </a:p>
        </p:txBody>
      </p:sp>
      <p:sp>
        <p:nvSpPr>
          <p:cNvPr id="18436" name="Slide Number Placeholder 3">
            <a:extLst>
              <a:ext uri="{FF2B5EF4-FFF2-40B4-BE49-F238E27FC236}">
                <a16:creationId xmlns:a16="http://schemas.microsoft.com/office/drawing/2014/main" xmlns="" id="{619C66F0-8875-411D-B488-1347604535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09C22DC-E9A5-4EE2-94F5-BE94607E006D}" type="slidenum">
              <a:rPr lang="en-US" altLang="en-US"/>
              <a:pPr fontAlgn="base">
                <a:spcBef>
                  <a:spcPct val="0"/>
                </a:spcBef>
                <a:spcAft>
                  <a:spcPct val="0"/>
                </a:spcAft>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xmlns="" id="{1CF3D67D-BB37-47EF-8F88-F6976D96AE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xmlns="" id="{F3B12EED-304D-448F-9F43-5D040E9D7AE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    1. Looking at </a:t>
            </a:r>
            <a:r>
              <a:rPr lang="en-US" altLang="en-US">
                <a:solidFill>
                  <a:srgbClr val="FF3300"/>
                </a:solidFill>
              </a:rPr>
              <a:t>The Inevitable</a:t>
            </a:r>
          </a:p>
          <a:p>
            <a:pPr>
              <a:spcBef>
                <a:spcPct val="0"/>
              </a:spcBef>
            </a:pPr>
            <a:r>
              <a:rPr lang="en-US" altLang="en-US">
                <a:solidFill>
                  <a:srgbClr val="FF3300"/>
                </a:solidFill>
              </a:rPr>
              <a:t>&gt;&gt;&gt;&gt;&gt;&gt;&gt;&gt;&gt;&gt;&gt;&gt;&gt;&gt;</a:t>
            </a:r>
          </a:p>
          <a:p>
            <a:pPr>
              <a:spcBef>
                <a:spcPct val="0"/>
              </a:spcBef>
            </a:pPr>
            <a:r>
              <a:rPr lang="en-US" altLang="en-US"/>
              <a:t>    2. Because of our free will, w</a:t>
            </a:r>
            <a:r>
              <a:rPr lang="en-US" altLang="en-US">
                <a:latin typeface="Arial" panose="020B0604020202020204" pitchFamily="34" charset="0"/>
              </a:rPr>
              <a:t>e seem to exercise control over many things concerning our lives.</a:t>
            </a:r>
          </a:p>
          <a:p>
            <a:pPr>
              <a:spcBef>
                <a:spcPct val="0"/>
              </a:spcBef>
            </a:pPr>
            <a:r>
              <a:rPr lang="en-US" altLang="en-US">
                <a:latin typeface="Arial" panose="020B0604020202020204" pitchFamily="34" charset="0"/>
              </a:rPr>
              <a:t>&gt;&gt;&gt;&gt;&gt;&gt;&gt;&gt;&gt;&gt;&gt;&gt;&gt;&gt;</a:t>
            </a:r>
          </a:p>
          <a:p>
            <a:pPr>
              <a:spcBef>
                <a:spcPct val="0"/>
              </a:spcBef>
            </a:pPr>
            <a:r>
              <a:rPr lang="en-US" altLang="en-US"/>
              <a:t>    3. Our safety in homes, our vehicles condition, and our personal health</a:t>
            </a:r>
          </a:p>
          <a:p>
            <a:pPr>
              <a:spcBef>
                <a:spcPct val="0"/>
              </a:spcBef>
            </a:pPr>
            <a:r>
              <a:rPr lang="en-US" altLang="en-US"/>
              <a:t>&gt;&gt;&gt;&gt;&gt;&gt;&gt;&gt;&gt;&gt;&gt;&gt;&gt;&gt;</a:t>
            </a:r>
          </a:p>
          <a:p>
            <a:pPr>
              <a:spcBef>
                <a:spcPct val="0"/>
              </a:spcBef>
            </a:pPr>
            <a:r>
              <a:rPr lang="en-US" altLang="en-US">
                <a:latin typeface="Arial" panose="020B0604020202020204" pitchFamily="34" charset="0"/>
              </a:rPr>
              <a:t>    4. But we cannot forget that death is persistently our most terrifying stalking enemy (</a:t>
            </a:r>
            <a:r>
              <a:rPr lang="en-US" altLang="en-US" b="1">
                <a:latin typeface="Arial" panose="020B0604020202020204" pitchFamily="34" charset="0"/>
              </a:rPr>
              <a:t>1 Cor. 15:56</a:t>
            </a:r>
            <a:r>
              <a:rPr lang="en-US" altLang="en-US">
                <a:latin typeface="Arial" panose="020B0604020202020204" pitchFamily="34" charset="0"/>
              </a:rPr>
              <a:t>)</a:t>
            </a:r>
          </a:p>
          <a:p>
            <a:pPr>
              <a:spcBef>
                <a:spcPct val="0"/>
              </a:spcBef>
            </a:pPr>
            <a:r>
              <a:rPr lang="en-US" altLang="en-US" i="1"/>
              <a:t>The sting of death is sin, and the strength of sin is the law.  </a:t>
            </a:r>
            <a:r>
              <a:rPr lang="en-US" altLang="en-US"/>
              <a:t>(</a:t>
            </a:r>
            <a:r>
              <a:rPr lang="en-US" altLang="en-US" b="1"/>
              <a:t>1 Corinthians 15:56</a:t>
            </a:r>
            <a:r>
              <a:rPr lang="en-US" altLang="en-US"/>
              <a:t>)</a:t>
            </a:r>
          </a:p>
          <a:p>
            <a:pPr>
              <a:spcBef>
                <a:spcPct val="0"/>
              </a:spcBef>
            </a:pPr>
            <a:endParaRPr lang="en-US" altLang="en-US"/>
          </a:p>
          <a:p>
            <a:pPr>
              <a:spcBef>
                <a:spcPct val="0"/>
              </a:spcBef>
            </a:pPr>
            <a:endParaRPr lang="en-US" altLang="en-US"/>
          </a:p>
        </p:txBody>
      </p:sp>
      <p:sp>
        <p:nvSpPr>
          <p:cNvPr id="20484" name="Slide Number Placeholder 3">
            <a:extLst>
              <a:ext uri="{FF2B5EF4-FFF2-40B4-BE49-F238E27FC236}">
                <a16:creationId xmlns:a16="http://schemas.microsoft.com/office/drawing/2014/main" xmlns="" id="{55914348-AAC4-4763-8C04-E3F604FE68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AB81F96-EB4A-4790-A139-23459692F0EB}" type="slidenum">
              <a:rPr lang="en-US" altLang="en-US"/>
              <a:pPr fontAlgn="base">
                <a:spcBef>
                  <a:spcPct val="0"/>
                </a:spcBef>
                <a:spcAft>
                  <a:spcPct val="0"/>
                </a:spcAft>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B9291F25-E171-4555-8E7D-62299734E408}"/>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xmlns="" id="{198C083A-729A-4122-8DC3-CD3E8CA2CC5B}"/>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xmlns="" id="{D8CF57D8-3C44-46A3-9783-47E718FD5725}"/>
              </a:ext>
            </a:extLst>
          </p:cNvPr>
          <p:cNvSpPr>
            <a:spLocks noGrp="1"/>
          </p:cNvSpPr>
          <p:nvPr>
            <p:ph type="sldNum" sz="quarter" idx="12"/>
          </p:nvPr>
        </p:nvSpPr>
        <p:spPr/>
        <p:txBody>
          <a:bodyPr/>
          <a:lstStyle>
            <a:lvl1pPr>
              <a:defRPr/>
            </a:lvl1pPr>
          </a:lstStyle>
          <a:p>
            <a:pPr>
              <a:defRPr/>
            </a:pPr>
            <a:fld id="{6D744774-544A-451E-844B-E649CF2B37F8}" type="slidenum">
              <a:rPr lang="en-US" altLang="en-US"/>
              <a:pPr>
                <a:defRPr/>
              </a:pPr>
              <a:t>‹#›</a:t>
            </a:fld>
            <a:endParaRPr lang="en-US" altLang="en-US"/>
          </a:p>
        </p:txBody>
      </p:sp>
    </p:spTree>
    <p:extLst>
      <p:ext uri="{BB962C8B-B14F-4D97-AF65-F5344CB8AC3E}">
        <p14:creationId xmlns:p14="http://schemas.microsoft.com/office/powerpoint/2010/main" val="587142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DE65B06D-7E66-4336-A373-FD6E99C832E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xmlns="" id="{24DE914A-0641-4528-8ACA-BD3DA0C4A4EC}"/>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xmlns="" id="{C0020A9B-C3A0-4AFE-A38F-00870E469B9C}"/>
              </a:ext>
            </a:extLst>
          </p:cNvPr>
          <p:cNvSpPr>
            <a:spLocks noGrp="1"/>
          </p:cNvSpPr>
          <p:nvPr>
            <p:ph type="sldNum" sz="quarter" idx="12"/>
          </p:nvPr>
        </p:nvSpPr>
        <p:spPr/>
        <p:txBody>
          <a:bodyPr/>
          <a:lstStyle>
            <a:lvl1pPr>
              <a:defRPr/>
            </a:lvl1pPr>
          </a:lstStyle>
          <a:p>
            <a:pPr>
              <a:defRPr/>
            </a:pPr>
            <a:fld id="{6C40A71D-F299-4036-AE61-E4BE017D394A}" type="slidenum">
              <a:rPr lang="en-US" altLang="en-US"/>
              <a:pPr>
                <a:defRPr/>
              </a:pPr>
              <a:t>‹#›</a:t>
            </a:fld>
            <a:endParaRPr lang="en-US" altLang="en-US"/>
          </a:p>
        </p:txBody>
      </p:sp>
    </p:spTree>
    <p:extLst>
      <p:ext uri="{BB962C8B-B14F-4D97-AF65-F5344CB8AC3E}">
        <p14:creationId xmlns:p14="http://schemas.microsoft.com/office/powerpoint/2010/main" val="1289758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B3976A45-BD1A-4FFA-A1AB-3A658CAA91E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xmlns="" id="{217919CB-0332-4C20-B512-BF0CA1EF63AB}"/>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xmlns="" id="{F10F6678-5F31-4A7D-8B5D-300F46A411C5}"/>
              </a:ext>
            </a:extLst>
          </p:cNvPr>
          <p:cNvSpPr>
            <a:spLocks noGrp="1"/>
          </p:cNvSpPr>
          <p:nvPr>
            <p:ph type="sldNum" sz="quarter" idx="12"/>
          </p:nvPr>
        </p:nvSpPr>
        <p:spPr/>
        <p:txBody>
          <a:bodyPr/>
          <a:lstStyle>
            <a:lvl1pPr>
              <a:defRPr/>
            </a:lvl1pPr>
          </a:lstStyle>
          <a:p>
            <a:pPr>
              <a:defRPr/>
            </a:pPr>
            <a:fld id="{526FACEC-2B70-48AE-86DC-3C3E17444A09}" type="slidenum">
              <a:rPr lang="en-US" altLang="en-US"/>
              <a:pPr>
                <a:defRPr/>
              </a:pPr>
              <a:t>‹#›</a:t>
            </a:fld>
            <a:endParaRPr lang="en-US" altLang="en-US"/>
          </a:p>
        </p:txBody>
      </p:sp>
    </p:spTree>
    <p:extLst>
      <p:ext uri="{BB962C8B-B14F-4D97-AF65-F5344CB8AC3E}">
        <p14:creationId xmlns:p14="http://schemas.microsoft.com/office/powerpoint/2010/main" val="3353329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8BBCBBAD-0B5F-4F8F-AABF-F20885652CE1}"/>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xmlns="" id="{69A00AB5-F2A1-48FE-9870-AACC9AF4D70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xmlns="" id="{A16828E9-9865-47D5-9A38-7DD5586ADC3E}"/>
              </a:ext>
            </a:extLst>
          </p:cNvPr>
          <p:cNvSpPr>
            <a:spLocks noGrp="1"/>
          </p:cNvSpPr>
          <p:nvPr>
            <p:ph type="sldNum" sz="quarter" idx="12"/>
          </p:nvPr>
        </p:nvSpPr>
        <p:spPr/>
        <p:txBody>
          <a:bodyPr/>
          <a:lstStyle>
            <a:lvl1pPr>
              <a:defRPr/>
            </a:lvl1pPr>
          </a:lstStyle>
          <a:p>
            <a:pPr>
              <a:defRPr/>
            </a:pPr>
            <a:fld id="{577D5F67-CDC4-4369-A582-C32ED4273D39}" type="slidenum">
              <a:rPr lang="en-US" altLang="en-US"/>
              <a:pPr>
                <a:defRPr/>
              </a:pPr>
              <a:t>‹#›</a:t>
            </a:fld>
            <a:endParaRPr lang="en-US" altLang="en-US"/>
          </a:p>
        </p:txBody>
      </p:sp>
    </p:spTree>
    <p:extLst>
      <p:ext uri="{BB962C8B-B14F-4D97-AF65-F5344CB8AC3E}">
        <p14:creationId xmlns:p14="http://schemas.microsoft.com/office/powerpoint/2010/main" val="1158967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28865E41-EF78-4BB4-A88B-255F854D6D4C}"/>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xmlns="" id="{A55A89AC-10C4-440D-9B26-8A40F80BB76F}"/>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xmlns="" id="{A346DAE9-8FD4-44B2-B92D-69CA4E5B0FD7}"/>
              </a:ext>
            </a:extLst>
          </p:cNvPr>
          <p:cNvSpPr>
            <a:spLocks noGrp="1"/>
          </p:cNvSpPr>
          <p:nvPr>
            <p:ph type="sldNum" sz="quarter" idx="12"/>
          </p:nvPr>
        </p:nvSpPr>
        <p:spPr/>
        <p:txBody>
          <a:bodyPr/>
          <a:lstStyle>
            <a:lvl1pPr>
              <a:defRPr/>
            </a:lvl1pPr>
          </a:lstStyle>
          <a:p>
            <a:pPr>
              <a:defRPr/>
            </a:pPr>
            <a:fld id="{4BCCFF5D-80B8-4AF6-AE96-78E1C83E1CB7}" type="slidenum">
              <a:rPr lang="en-US" altLang="en-US"/>
              <a:pPr>
                <a:defRPr/>
              </a:pPr>
              <a:t>‹#›</a:t>
            </a:fld>
            <a:endParaRPr lang="en-US" altLang="en-US"/>
          </a:p>
        </p:txBody>
      </p:sp>
    </p:spTree>
    <p:extLst>
      <p:ext uri="{BB962C8B-B14F-4D97-AF65-F5344CB8AC3E}">
        <p14:creationId xmlns:p14="http://schemas.microsoft.com/office/powerpoint/2010/main" val="1625255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xmlns="" id="{307357D7-68AA-4487-9147-D5E0ECDAF3CA}"/>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xmlns="" id="{C09D0AF6-B81D-4904-90FF-FA0D79B63B37}"/>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xmlns="" id="{1DAD20BB-032F-4C03-AF9F-9D4CD9952E10}"/>
              </a:ext>
            </a:extLst>
          </p:cNvPr>
          <p:cNvSpPr>
            <a:spLocks noGrp="1"/>
          </p:cNvSpPr>
          <p:nvPr>
            <p:ph type="sldNum" sz="quarter" idx="12"/>
          </p:nvPr>
        </p:nvSpPr>
        <p:spPr/>
        <p:txBody>
          <a:bodyPr/>
          <a:lstStyle>
            <a:lvl1pPr>
              <a:defRPr/>
            </a:lvl1pPr>
          </a:lstStyle>
          <a:p>
            <a:pPr>
              <a:defRPr/>
            </a:pPr>
            <a:fld id="{087D9BCC-5EAD-462A-95B6-05894275024A}" type="slidenum">
              <a:rPr lang="en-US" altLang="en-US"/>
              <a:pPr>
                <a:defRPr/>
              </a:pPr>
              <a:t>‹#›</a:t>
            </a:fld>
            <a:endParaRPr lang="en-US" altLang="en-US"/>
          </a:p>
        </p:txBody>
      </p:sp>
    </p:spTree>
    <p:extLst>
      <p:ext uri="{BB962C8B-B14F-4D97-AF65-F5344CB8AC3E}">
        <p14:creationId xmlns:p14="http://schemas.microsoft.com/office/powerpoint/2010/main" val="4174337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xmlns="" id="{DA58D4AE-7CFE-42F7-90A2-A9B2504D23AD}"/>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xmlns="" id="{F790D19B-1052-45D3-B621-D508C65FA470}"/>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xmlns="" id="{6D37CADB-C390-4942-8A5B-2701D16117ED}"/>
              </a:ext>
            </a:extLst>
          </p:cNvPr>
          <p:cNvSpPr>
            <a:spLocks noGrp="1"/>
          </p:cNvSpPr>
          <p:nvPr>
            <p:ph type="sldNum" sz="quarter" idx="12"/>
          </p:nvPr>
        </p:nvSpPr>
        <p:spPr/>
        <p:txBody>
          <a:bodyPr/>
          <a:lstStyle>
            <a:lvl1pPr>
              <a:defRPr/>
            </a:lvl1pPr>
          </a:lstStyle>
          <a:p>
            <a:pPr>
              <a:defRPr/>
            </a:pPr>
            <a:fld id="{492552E2-1936-4DAA-90A8-258F83A306CF}" type="slidenum">
              <a:rPr lang="en-US" altLang="en-US"/>
              <a:pPr>
                <a:defRPr/>
              </a:pPr>
              <a:t>‹#›</a:t>
            </a:fld>
            <a:endParaRPr lang="en-US" altLang="en-US"/>
          </a:p>
        </p:txBody>
      </p:sp>
    </p:spTree>
    <p:extLst>
      <p:ext uri="{BB962C8B-B14F-4D97-AF65-F5344CB8AC3E}">
        <p14:creationId xmlns:p14="http://schemas.microsoft.com/office/powerpoint/2010/main" val="1048368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xmlns="" id="{6C99301B-DBBA-4329-9A62-F7D96559A804}"/>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xmlns="" id="{87EB472D-FD04-4A10-ABDD-8D02084623C3}"/>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xmlns="" id="{CECC7C73-7590-4803-8D08-B4CA7209C0DE}"/>
              </a:ext>
            </a:extLst>
          </p:cNvPr>
          <p:cNvSpPr>
            <a:spLocks noGrp="1"/>
          </p:cNvSpPr>
          <p:nvPr>
            <p:ph type="sldNum" sz="quarter" idx="12"/>
          </p:nvPr>
        </p:nvSpPr>
        <p:spPr/>
        <p:txBody>
          <a:bodyPr/>
          <a:lstStyle>
            <a:lvl1pPr>
              <a:defRPr/>
            </a:lvl1pPr>
          </a:lstStyle>
          <a:p>
            <a:pPr>
              <a:defRPr/>
            </a:pPr>
            <a:fld id="{05F5E79C-8E85-4149-9BFA-6F1C1E912F69}" type="slidenum">
              <a:rPr lang="en-US" altLang="en-US"/>
              <a:pPr>
                <a:defRPr/>
              </a:pPr>
              <a:t>‹#›</a:t>
            </a:fld>
            <a:endParaRPr lang="en-US" altLang="en-US"/>
          </a:p>
        </p:txBody>
      </p:sp>
    </p:spTree>
    <p:extLst>
      <p:ext uri="{BB962C8B-B14F-4D97-AF65-F5344CB8AC3E}">
        <p14:creationId xmlns:p14="http://schemas.microsoft.com/office/powerpoint/2010/main" val="743069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8C47E334-E617-48DC-883A-122C53F20C2B}"/>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xmlns="" id="{6CF8FBFD-21A3-478E-9572-FDD6EC6D9743}"/>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xmlns="" id="{418D845A-F852-4F90-B71D-73B99691D9BE}"/>
              </a:ext>
            </a:extLst>
          </p:cNvPr>
          <p:cNvSpPr>
            <a:spLocks noGrp="1"/>
          </p:cNvSpPr>
          <p:nvPr>
            <p:ph type="sldNum" sz="quarter" idx="12"/>
          </p:nvPr>
        </p:nvSpPr>
        <p:spPr/>
        <p:txBody>
          <a:bodyPr/>
          <a:lstStyle>
            <a:lvl1pPr>
              <a:defRPr/>
            </a:lvl1pPr>
          </a:lstStyle>
          <a:p>
            <a:pPr>
              <a:defRPr/>
            </a:pPr>
            <a:fld id="{6BC4C3C7-5368-4550-8169-436521E6B210}" type="slidenum">
              <a:rPr lang="en-US" altLang="en-US"/>
              <a:pPr>
                <a:defRPr/>
              </a:pPr>
              <a:t>‹#›</a:t>
            </a:fld>
            <a:endParaRPr lang="en-US" altLang="en-US"/>
          </a:p>
        </p:txBody>
      </p:sp>
    </p:spTree>
    <p:extLst>
      <p:ext uri="{BB962C8B-B14F-4D97-AF65-F5344CB8AC3E}">
        <p14:creationId xmlns:p14="http://schemas.microsoft.com/office/powerpoint/2010/main" val="3323717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xmlns="" id="{81A14F9C-678F-4625-9375-A07A5AB8DD77}"/>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xmlns="" id="{E0AE6A1E-AAC2-4980-A1DD-BB72BDFC10FE}"/>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xmlns="" id="{312A3EB4-5E53-485E-857A-E0136CCDDB33}"/>
              </a:ext>
            </a:extLst>
          </p:cNvPr>
          <p:cNvSpPr>
            <a:spLocks noGrp="1"/>
          </p:cNvSpPr>
          <p:nvPr>
            <p:ph type="sldNum" sz="quarter" idx="12"/>
          </p:nvPr>
        </p:nvSpPr>
        <p:spPr/>
        <p:txBody>
          <a:bodyPr/>
          <a:lstStyle>
            <a:lvl1pPr>
              <a:defRPr/>
            </a:lvl1pPr>
          </a:lstStyle>
          <a:p>
            <a:pPr>
              <a:defRPr/>
            </a:pPr>
            <a:fld id="{217CDE0B-0552-4CA9-A57E-AD78E487139F}" type="slidenum">
              <a:rPr lang="en-US" altLang="en-US"/>
              <a:pPr>
                <a:defRPr/>
              </a:pPr>
              <a:t>‹#›</a:t>
            </a:fld>
            <a:endParaRPr lang="en-US" altLang="en-US"/>
          </a:p>
        </p:txBody>
      </p:sp>
    </p:spTree>
    <p:extLst>
      <p:ext uri="{BB962C8B-B14F-4D97-AF65-F5344CB8AC3E}">
        <p14:creationId xmlns:p14="http://schemas.microsoft.com/office/powerpoint/2010/main" val="632611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xmlns="" id="{09B9D9FA-5C06-460C-A878-BA73128A0D5C}"/>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xmlns="" id="{5E3D7D53-9D33-4A86-8CF2-7197D024242E}"/>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xmlns="" id="{26C01E53-A467-4044-8985-F3493F6731AE}"/>
              </a:ext>
            </a:extLst>
          </p:cNvPr>
          <p:cNvSpPr>
            <a:spLocks noGrp="1"/>
          </p:cNvSpPr>
          <p:nvPr>
            <p:ph type="sldNum" sz="quarter" idx="12"/>
          </p:nvPr>
        </p:nvSpPr>
        <p:spPr/>
        <p:txBody>
          <a:bodyPr/>
          <a:lstStyle>
            <a:lvl1pPr>
              <a:defRPr/>
            </a:lvl1pPr>
          </a:lstStyle>
          <a:p>
            <a:pPr>
              <a:defRPr/>
            </a:pPr>
            <a:fld id="{F7DA154A-B92F-4B40-9334-DC3F5B9FA2AE}" type="slidenum">
              <a:rPr lang="en-US" altLang="en-US"/>
              <a:pPr>
                <a:defRPr/>
              </a:pPr>
              <a:t>‹#›</a:t>
            </a:fld>
            <a:endParaRPr lang="en-US" altLang="en-US"/>
          </a:p>
        </p:txBody>
      </p:sp>
    </p:spTree>
    <p:extLst>
      <p:ext uri="{BB962C8B-B14F-4D97-AF65-F5344CB8AC3E}">
        <p14:creationId xmlns:p14="http://schemas.microsoft.com/office/powerpoint/2010/main" val="701297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19CC06AD-7C40-426F-8A86-D4415B38468B}"/>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F8841D86-6604-4670-8671-08768D82A7E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C1170471-E607-4523-8223-FF566DB100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xmlns="" id="{9AC111DC-431E-4487-8F1A-85AD7BE2C7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xmlns="" id="{DFAF3DF5-551B-4905-AF61-8AF37B3868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1CF586D0-B8BA-4C4D-8872-12DBF5E53EE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1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1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1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1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image" Target="../media/image10.wmf"/><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extBox 4">
            <a:extLst>
              <a:ext uri="{FF2B5EF4-FFF2-40B4-BE49-F238E27FC236}">
                <a16:creationId xmlns:a16="http://schemas.microsoft.com/office/drawing/2014/main" xmlns="" id="{3241DA19-7E41-4F15-8625-B0D13DBE0497}"/>
              </a:ext>
            </a:extLst>
          </p:cNvPr>
          <p:cNvSpPr txBox="1">
            <a:spLocks noChangeArrowheads="1"/>
          </p:cNvSpPr>
          <p:nvPr/>
        </p:nvSpPr>
        <p:spPr bwMode="auto">
          <a:xfrm>
            <a:off x="7924800" y="619125"/>
            <a:ext cx="365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a:solidFill>
                  <a:schemeClr val="bg1"/>
                </a:solidFill>
              </a:rPr>
              <a:t>Ranger Church of Christ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a:extLst>
              <a:ext uri="{FF2B5EF4-FFF2-40B4-BE49-F238E27FC236}">
                <a16:creationId xmlns:a16="http://schemas.microsoft.com/office/drawing/2014/main" xmlns="" id="{D9E9DF4A-A159-4A99-B32E-E283098FC506}"/>
              </a:ext>
            </a:extLst>
          </p:cNvPr>
          <p:cNvSpPr txBox="1">
            <a:spLocks noChangeArrowheads="1"/>
          </p:cNvSpPr>
          <p:nvPr/>
        </p:nvSpPr>
        <p:spPr bwMode="auto">
          <a:xfrm>
            <a:off x="609600" y="1800225"/>
            <a:ext cx="109728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371600" indent="-457200">
              <a:defRPr>
                <a:solidFill>
                  <a:schemeClr val="tx1"/>
                </a:solidFill>
                <a:latin typeface="Calibri" panose="020F0502020204030204" pitchFamily="34" charset="0"/>
              </a:defRPr>
            </a:lvl3pPr>
            <a:lvl4pPr marL="1828800" indent="-457200">
              <a:defRPr>
                <a:solidFill>
                  <a:schemeClr val="tx1"/>
                </a:solidFill>
                <a:latin typeface="Calibri" panose="020F0502020204030204" pitchFamily="34" charset="0"/>
              </a:defRPr>
            </a:lvl4pPr>
            <a:lvl5pPr marL="2286000" indent="-457200">
              <a:defRPr>
                <a:solidFill>
                  <a:schemeClr val="tx1"/>
                </a:solidFill>
                <a:latin typeface="Calibri" panose="020F0502020204030204" pitchFamily="34" charset="0"/>
              </a:defRPr>
            </a:lvl5pPr>
            <a:lvl6pPr marL="2743200" indent="-457200" defTabSz="457200" fontAlgn="base">
              <a:spcBef>
                <a:spcPct val="0"/>
              </a:spcBef>
              <a:spcAft>
                <a:spcPct val="0"/>
              </a:spcAft>
              <a:defRPr>
                <a:solidFill>
                  <a:schemeClr val="tx1"/>
                </a:solidFill>
                <a:latin typeface="Calibri" panose="020F0502020204030204" pitchFamily="34" charset="0"/>
              </a:defRPr>
            </a:lvl6pPr>
            <a:lvl7pPr marL="3200400" indent="-457200" defTabSz="457200" fontAlgn="base">
              <a:spcBef>
                <a:spcPct val="0"/>
              </a:spcBef>
              <a:spcAft>
                <a:spcPct val="0"/>
              </a:spcAft>
              <a:defRPr>
                <a:solidFill>
                  <a:schemeClr val="tx1"/>
                </a:solidFill>
                <a:latin typeface="Calibri" panose="020F0502020204030204" pitchFamily="34" charset="0"/>
              </a:defRPr>
            </a:lvl7pPr>
            <a:lvl8pPr marL="3657600" indent="-457200" defTabSz="457200" fontAlgn="base">
              <a:spcBef>
                <a:spcPct val="0"/>
              </a:spcBef>
              <a:spcAft>
                <a:spcPct val="0"/>
              </a:spcAft>
              <a:defRPr>
                <a:solidFill>
                  <a:schemeClr val="tx1"/>
                </a:solidFill>
                <a:latin typeface="Calibri" panose="020F0502020204030204" pitchFamily="34" charset="0"/>
              </a:defRPr>
            </a:lvl8pPr>
            <a:lvl9pPr marL="4114800" indent="-457200" defTabSz="457200" fontAlgn="base">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sz="4000">
                <a:latin typeface="Arial" panose="020B0604020202020204" pitchFamily="34" charset="0"/>
              </a:rPr>
              <a:t>Death is an event that points to God (</a:t>
            </a:r>
            <a:r>
              <a:rPr lang="en-US" altLang="en-US" sz="4000" b="1">
                <a:latin typeface="Arial" panose="020B0604020202020204" pitchFamily="34" charset="0"/>
              </a:rPr>
              <a:t>Rom. 5:12; Heb. 9:27</a:t>
            </a:r>
            <a:r>
              <a:rPr lang="en-US" altLang="en-US" sz="4000">
                <a:latin typeface="Arial" panose="020B0604020202020204" pitchFamily="34" charset="0"/>
              </a:rPr>
              <a:t>)</a:t>
            </a:r>
          </a:p>
        </p:txBody>
      </p:sp>
      <p:sp>
        <p:nvSpPr>
          <p:cNvPr id="103430" name="Text Box 6">
            <a:extLst>
              <a:ext uri="{FF2B5EF4-FFF2-40B4-BE49-F238E27FC236}">
                <a16:creationId xmlns:a16="http://schemas.microsoft.com/office/drawing/2014/main" xmlns="" id="{67A03455-445B-46C6-8236-6169965A2725}"/>
              </a:ext>
            </a:extLst>
          </p:cNvPr>
          <p:cNvSpPr txBox="1">
            <a:spLocks noChangeArrowheads="1"/>
          </p:cNvSpPr>
          <p:nvPr/>
        </p:nvSpPr>
        <p:spPr bwMode="auto">
          <a:xfrm>
            <a:off x="609600" y="3095625"/>
            <a:ext cx="108966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371600" indent="-457200">
              <a:defRPr>
                <a:solidFill>
                  <a:schemeClr val="tx1"/>
                </a:solidFill>
                <a:latin typeface="Calibri" panose="020F0502020204030204" pitchFamily="34" charset="0"/>
              </a:defRPr>
            </a:lvl3pPr>
            <a:lvl4pPr marL="1828800" indent="-457200">
              <a:defRPr>
                <a:solidFill>
                  <a:schemeClr val="tx1"/>
                </a:solidFill>
                <a:latin typeface="Calibri" panose="020F0502020204030204" pitchFamily="34" charset="0"/>
              </a:defRPr>
            </a:lvl4pPr>
            <a:lvl5pPr marL="2286000" indent="-457200">
              <a:defRPr>
                <a:solidFill>
                  <a:schemeClr val="tx1"/>
                </a:solidFill>
                <a:latin typeface="Calibri" panose="020F0502020204030204" pitchFamily="34" charset="0"/>
              </a:defRPr>
            </a:lvl5pPr>
            <a:lvl6pPr marL="2743200" indent="-457200" defTabSz="457200" fontAlgn="base">
              <a:spcBef>
                <a:spcPct val="0"/>
              </a:spcBef>
              <a:spcAft>
                <a:spcPct val="0"/>
              </a:spcAft>
              <a:defRPr>
                <a:solidFill>
                  <a:schemeClr val="tx1"/>
                </a:solidFill>
                <a:latin typeface="Calibri" panose="020F0502020204030204" pitchFamily="34" charset="0"/>
              </a:defRPr>
            </a:lvl6pPr>
            <a:lvl7pPr marL="3200400" indent="-457200" defTabSz="457200" fontAlgn="base">
              <a:spcBef>
                <a:spcPct val="0"/>
              </a:spcBef>
              <a:spcAft>
                <a:spcPct val="0"/>
              </a:spcAft>
              <a:defRPr>
                <a:solidFill>
                  <a:schemeClr val="tx1"/>
                </a:solidFill>
                <a:latin typeface="Calibri" panose="020F0502020204030204" pitchFamily="34" charset="0"/>
              </a:defRPr>
            </a:lvl7pPr>
            <a:lvl8pPr marL="3657600" indent="-457200" defTabSz="457200" fontAlgn="base">
              <a:spcBef>
                <a:spcPct val="0"/>
              </a:spcBef>
              <a:spcAft>
                <a:spcPct val="0"/>
              </a:spcAft>
              <a:defRPr>
                <a:solidFill>
                  <a:schemeClr val="tx1"/>
                </a:solidFill>
                <a:latin typeface="Calibri" panose="020F0502020204030204" pitchFamily="34" charset="0"/>
              </a:defRPr>
            </a:lvl8pPr>
            <a:lvl9pPr marL="4114800" indent="-457200" defTabSz="457200" fontAlgn="base">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sz="4000">
                <a:latin typeface="Arial" panose="020B0604020202020204" pitchFamily="34" charset="0"/>
              </a:rPr>
              <a:t>Some anxiety can be relieved If we think of death:</a:t>
            </a:r>
          </a:p>
        </p:txBody>
      </p:sp>
      <p:sp>
        <p:nvSpPr>
          <p:cNvPr id="103431" name="Text Box 7">
            <a:extLst>
              <a:ext uri="{FF2B5EF4-FFF2-40B4-BE49-F238E27FC236}">
                <a16:creationId xmlns:a16="http://schemas.microsoft.com/office/drawing/2014/main" xmlns="" id="{3E9F5450-043D-44B2-AEB3-AA25863988B9}"/>
              </a:ext>
            </a:extLst>
          </p:cNvPr>
          <p:cNvSpPr txBox="1">
            <a:spLocks noChangeArrowheads="1"/>
          </p:cNvSpPr>
          <p:nvPr/>
        </p:nvSpPr>
        <p:spPr bwMode="auto">
          <a:xfrm>
            <a:off x="990600" y="4386263"/>
            <a:ext cx="10591800"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371600" indent="-457200">
              <a:defRPr>
                <a:solidFill>
                  <a:schemeClr val="tx1"/>
                </a:solidFill>
                <a:latin typeface="Calibri" panose="020F0502020204030204" pitchFamily="34" charset="0"/>
              </a:defRPr>
            </a:lvl3pPr>
            <a:lvl4pPr marL="1828800" indent="-457200">
              <a:defRPr>
                <a:solidFill>
                  <a:schemeClr val="tx1"/>
                </a:solidFill>
                <a:latin typeface="Calibri" panose="020F0502020204030204" pitchFamily="34" charset="0"/>
              </a:defRPr>
            </a:lvl4pPr>
            <a:lvl5pPr marL="2286000" indent="-457200">
              <a:defRPr>
                <a:solidFill>
                  <a:schemeClr val="tx1"/>
                </a:solidFill>
                <a:latin typeface="Calibri" panose="020F0502020204030204" pitchFamily="34" charset="0"/>
              </a:defRPr>
            </a:lvl5pPr>
            <a:lvl6pPr marL="2743200" indent="-457200" defTabSz="457200" fontAlgn="base">
              <a:spcBef>
                <a:spcPct val="0"/>
              </a:spcBef>
              <a:spcAft>
                <a:spcPct val="0"/>
              </a:spcAft>
              <a:defRPr>
                <a:solidFill>
                  <a:schemeClr val="tx1"/>
                </a:solidFill>
                <a:latin typeface="Calibri" panose="020F0502020204030204" pitchFamily="34" charset="0"/>
              </a:defRPr>
            </a:lvl6pPr>
            <a:lvl7pPr marL="3200400" indent="-457200" defTabSz="457200" fontAlgn="base">
              <a:spcBef>
                <a:spcPct val="0"/>
              </a:spcBef>
              <a:spcAft>
                <a:spcPct val="0"/>
              </a:spcAft>
              <a:defRPr>
                <a:solidFill>
                  <a:schemeClr val="tx1"/>
                </a:solidFill>
                <a:latin typeface="Calibri" panose="020F0502020204030204" pitchFamily="34" charset="0"/>
              </a:defRPr>
            </a:lvl7pPr>
            <a:lvl8pPr marL="3657600" indent="-457200" defTabSz="457200" fontAlgn="base">
              <a:spcBef>
                <a:spcPct val="0"/>
              </a:spcBef>
              <a:spcAft>
                <a:spcPct val="0"/>
              </a:spcAft>
              <a:defRPr>
                <a:solidFill>
                  <a:schemeClr val="tx1"/>
                </a:solidFill>
                <a:latin typeface="Calibri" panose="020F0502020204030204" pitchFamily="34" charset="0"/>
              </a:defRPr>
            </a:lvl8pPr>
            <a:lvl9pPr marL="4114800" indent="-457200" defTabSz="457200" fontAlgn="base">
              <a:spcBef>
                <a:spcPct val="0"/>
              </a:spcBef>
              <a:spcAft>
                <a:spcPct val="0"/>
              </a:spcAft>
              <a:defRPr>
                <a:solidFill>
                  <a:schemeClr val="tx1"/>
                </a:solidFill>
                <a:latin typeface="Calibri" panose="020F0502020204030204" pitchFamily="34" charset="0"/>
              </a:defRPr>
            </a:lvl9pPr>
          </a:lstStyle>
          <a:p>
            <a:pPr eaLnBrk="1" hangingPunct="1">
              <a:buFontTx/>
              <a:buChar char="•"/>
            </a:pPr>
            <a:r>
              <a:rPr lang="en-US" altLang="en-US" sz="4000">
                <a:latin typeface="Arial" panose="020B0604020202020204" pitchFamily="34" charset="0"/>
              </a:rPr>
              <a:t>Not so much as stalking a reaper, but as an event allowed by God to accommodate our transition</a:t>
            </a:r>
          </a:p>
        </p:txBody>
      </p:sp>
      <p:sp>
        <p:nvSpPr>
          <p:cNvPr id="21509" name="Text Box 9">
            <a:extLst>
              <a:ext uri="{FF2B5EF4-FFF2-40B4-BE49-F238E27FC236}">
                <a16:creationId xmlns:a16="http://schemas.microsoft.com/office/drawing/2014/main" xmlns="" id="{BD7F5C53-C52A-48FA-964B-241C03C22725}"/>
              </a:ext>
            </a:extLst>
          </p:cNvPr>
          <p:cNvSpPr txBox="1">
            <a:spLocks noChangeArrowheads="1"/>
          </p:cNvSpPr>
          <p:nvPr/>
        </p:nvSpPr>
        <p:spPr bwMode="auto">
          <a:xfrm>
            <a:off x="4421188" y="677863"/>
            <a:ext cx="3427412" cy="7699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400">
                <a:solidFill>
                  <a:srgbClr val="FF3300"/>
                </a:solidFill>
              </a:rPr>
              <a:t>The Inevitable</a:t>
            </a:r>
          </a:p>
        </p:txBody>
      </p:sp>
      <p:sp>
        <p:nvSpPr>
          <p:cNvPr id="21510" name="AutoShape 10">
            <a:extLst>
              <a:ext uri="{FF2B5EF4-FFF2-40B4-BE49-F238E27FC236}">
                <a16:creationId xmlns:a16="http://schemas.microsoft.com/office/drawing/2014/main" xmlns="" id="{1C930BFE-75E5-400F-B752-9683BA99434E}"/>
              </a:ext>
            </a:extLst>
          </p:cNvPr>
          <p:cNvSpPr>
            <a:spLocks noChangeArrowheads="1"/>
          </p:cNvSpPr>
          <p:nvPr/>
        </p:nvSpPr>
        <p:spPr bwMode="auto">
          <a:xfrm>
            <a:off x="3962400" y="609600"/>
            <a:ext cx="4267200" cy="990600"/>
          </a:xfrm>
          <a:prstGeom prst="roundRect">
            <a:avLst>
              <a:gd name="adj" fmla="val 16667"/>
            </a:avLst>
          </a:prstGeom>
          <a:noFill/>
          <a:ln w="571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pic>
        <p:nvPicPr>
          <p:cNvPr id="21511" name="Picture 11" descr="C:\Documents and Settings\Owner\Application Data\Microsoft\Media Catalog\Downloaded Clips\cl1f\j0078708.wmf">
            <a:extLst>
              <a:ext uri="{FF2B5EF4-FFF2-40B4-BE49-F238E27FC236}">
                <a16:creationId xmlns:a16="http://schemas.microsoft.com/office/drawing/2014/main" xmlns="" id="{E8A0627C-D645-4D82-A669-333288514E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7000" y="323850"/>
            <a:ext cx="12192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343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34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0" grpId="0" build="p" autoUpdateAnimBg="0"/>
      <p:bldP spid="10343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xmlns="" id="{0E4C28C9-1DAE-46B2-BEF2-91B53FEBAE3A}"/>
              </a:ext>
            </a:extLst>
          </p:cNvPr>
          <p:cNvSpPr txBox="1">
            <a:spLocks noChangeArrowheads="1"/>
          </p:cNvSpPr>
          <p:nvPr/>
        </p:nvSpPr>
        <p:spPr bwMode="auto">
          <a:xfrm>
            <a:off x="4421188" y="685800"/>
            <a:ext cx="3427412" cy="7699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400">
                <a:solidFill>
                  <a:srgbClr val="FF3300"/>
                </a:solidFill>
              </a:rPr>
              <a:t>The Inevitable</a:t>
            </a:r>
          </a:p>
        </p:txBody>
      </p:sp>
      <p:sp>
        <p:nvSpPr>
          <p:cNvPr id="23555" name="AutoShape 3">
            <a:extLst>
              <a:ext uri="{FF2B5EF4-FFF2-40B4-BE49-F238E27FC236}">
                <a16:creationId xmlns:a16="http://schemas.microsoft.com/office/drawing/2014/main" xmlns="" id="{B849AFF8-B87F-45AA-AF99-22C4ADE46065}"/>
              </a:ext>
            </a:extLst>
          </p:cNvPr>
          <p:cNvSpPr>
            <a:spLocks noChangeArrowheads="1"/>
          </p:cNvSpPr>
          <p:nvPr/>
        </p:nvSpPr>
        <p:spPr bwMode="auto">
          <a:xfrm>
            <a:off x="3962400" y="609600"/>
            <a:ext cx="4267200" cy="990600"/>
          </a:xfrm>
          <a:prstGeom prst="roundRect">
            <a:avLst>
              <a:gd name="adj" fmla="val 16667"/>
            </a:avLst>
          </a:prstGeom>
          <a:noFill/>
          <a:ln w="571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pic>
        <p:nvPicPr>
          <p:cNvPr id="23556" name="Picture 4" descr="C:\Documents and Settings\Owner\Application Data\Microsoft\Media Catalog\Downloaded Clips\cl1f\j0078708.wmf">
            <a:extLst>
              <a:ext uri="{FF2B5EF4-FFF2-40B4-BE49-F238E27FC236}">
                <a16:creationId xmlns:a16="http://schemas.microsoft.com/office/drawing/2014/main" xmlns="" id="{0F30E95F-F2AB-4BB5-B333-9FB8C93D55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1200" y="990600"/>
            <a:ext cx="1600200"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3" name="Text Box 5">
            <a:extLst>
              <a:ext uri="{FF2B5EF4-FFF2-40B4-BE49-F238E27FC236}">
                <a16:creationId xmlns:a16="http://schemas.microsoft.com/office/drawing/2014/main" xmlns="" id="{062C6799-1B71-4180-A262-08B1CFFB84BD}"/>
              </a:ext>
            </a:extLst>
          </p:cNvPr>
          <p:cNvSpPr txBox="1">
            <a:spLocks noChangeArrowheads="1"/>
          </p:cNvSpPr>
          <p:nvPr/>
        </p:nvSpPr>
        <p:spPr bwMode="auto">
          <a:xfrm>
            <a:off x="609600" y="2566988"/>
            <a:ext cx="109728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371600" indent="-457200">
              <a:defRPr>
                <a:solidFill>
                  <a:schemeClr val="tx1"/>
                </a:solidFill>
                <a:latin typeface="Calibri" panose="020F0502020204030204" pitchFamily="34" charset="0"/>
              </a:defRPr>
            </a:lvl3pPr>
            <a:lvl4pPr marL="1828800" indent="-457200">
              <a:defRPr>
                <a:solidFill>
                  <a:schemeClr val="tx1"/>
                </a:solidFill>
                <a:latin typeface="Calibri" panose="020F0502020204030204" pitchFamily="34" charset="0"/>
              </a:defRPr>
            </a:lvl4pPr>
            <a:lvl5pPr marL="2286000" indent="-457200">
              <a:defRPr>
                <a:solidFill>
                  <a:schemeClr val="tx1"/>
                </a:solidFill>
                <a:latin typeface="Calibri" panose="020F0502020204030204" pitchFamily="34" charset="0"/>
              </a:defRPr>
            </a:lvl5pPr>
            <a:lvl6pPr marL="2743200" indent="-457200" defTabSz="457200" fontAlgn="base">
              <a:spcBef>
                <a:spcPct val="0"/>
              </a:spcBef>
              <a:spcAft>
                <a:spcPct val="0"/>
              </a:spcAft>
              <a:defRPr>
                <a:solidFill>
                  <a:schemeClr val="tx1"/>
                </a:solidFill>
                <a:latin typeface="Calibri" panose="020F0502020204030204" pitchFamily="34" charset="0"/>
              </a:defRPr>
            </a:lvl6pPr>
            <a:lvl7pPr marL="3200400" indent="-457200" defTabSz="457200" fontAlgn="base">
              <a:spcBef>
                <a:spcPct val="0"/>
              </a:spcBef>
              <a:spcAft>
                <a:spcPct val="0"/>
              </a:spcAft>
              <a:defRPr>
                <a:solidFill>
                  <a:schemeClr val="tx1"/>
                </a:solidFill>
                <a:latin typeface="Calibri" panose="020F0502020204030204" pitchFamily="34" charset="0"/>
              </a:defRPr>
            </a:lvl7pPr>
            <a:lvl8pPr marL="3657600" indent="-457200" defTabSz="457200" fontAlgn="base">
              <a:spcBef>
                <a:spcPct val="0"/>
              </a:spcBef>
              <a:spcAft>
                <a:spcPct val="0"/>
              </a:spcAft>
              <a:defRPr>
                <a:solidFill>
                  <a:schemeClr val="tx1"/>
                </a:solidFill>
                <a:latin typeface="Calibri" panose="020F0502020204030204" pitchFamily="34" charset="0"/>
              </a:defRPr>
            </a:lvl8pPr>
            <a:lvl9pPr marL="4114800" indent="-4572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ct val="110000"/>
              </a:lnSpc>
              <a:buFont typeface="Wingdings" panose="05000000000000000000" pitchFamily="2" charset="2"/>
              <a:buChar char="§"/>
            </a:pPr>
            <a:r>
              <a:rPr lang="en-US" altLang="en-US" sz="4000">
                <a:latin typeface="Arial" panose="020B0604020202020204" pitchFamily="34" charset="0"/>
              </a:rPr>
              <a:t>A journey – departure to some place far better (</a:t>
            </a:r>
            <a:r>
              <a:rPr lang="en-US" altLang="en-US" sz="4000" b="1">
                <a:latin typeface="Arial" panose="020B0604020202020204" pitchFamily="34" charset="0"/>
              </a:rPr>
              <a:t>2 Pet. 1:15; Phil. 1:23; 2 Tim. 4:6</a:t>
            </a:r>
            <a:r>
              <a:rPr lang="en-US" altLang="en-US" sz="4000">
                <a:latin typeface="Arial" panose="020B0604020202020204" pitchFamily="34" charset="0"/>
              </a:rPr>
              <a:t>)</a:t>
            </a:r>
          </a:p>
          <a:p>
            <a:pPr eaLnBrk="1" hangingPunct="1">
              <a:lnSpc>
                <a:spcPct val="110000"/>
              </a:lnSpc>
              <a:buFont typeface="Wingdings" panose="05000000000000000000" pitchFamily="2" charset="2"/>
              <a:buChar char="§"/>
            </a:pPr>
            <a:r>
              <a:rPr lang="en-US" altLang="en-US" sz="4000">
                <a:latin typeface="Arial" panose="020B0604020202020204" pitchFamily="34" charset="0"/>
              </a:rPr>
              <a:t>“Joy beyond measure will be our treasure – heaven holds all for 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445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445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3" grpId="0" uiExpand="1"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xmlns="" id="{7CC9DAD2-4E38-4516-83AB-88E10F868C83}"/>
              </a:ext>
            </a:extLst>
          </p:cNvPr>
          <p:cNvSpPr txBox="1">
            <a:spLocks noChangeArrowheads="1"/>
          </p:cNvSpPr>
          <p:nvPr/>
        </p:nvSpPr>
        <p:spPr bwMode="auto">
          <a:xfrm>
            <a:off x="609600" y="1612900"/>
            <a:ext cx="8839200" cy="410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371600" indent="-457200">
              <a:defRPr>
                <a:solidFill>
                  <a:schemeClr val="tx1"/>
                </a:solidFill>
                <a:latin typeface="Calibri" panose="020F0502020204030204" pitchFamily="34" charset="0"/>
              </a:defRPr>
            </a:lvl3pPr>
            <a:lvl4pPr marL="1828800" indent="-457200">
              <a:defRPr>
                <a:solidFill>
                  <a:schemeClr val="tx1"/>
                </a:solidFill>
                <a:latin typeface="Calibri" panose="020F0502020204030204" pitchFamily="34" charset="0"/>
              </a:defRPr>
            </a:lvl4pPr>
            <a:lvl5pPr marL="2286000" indent="-457200">
              <a:defRPr>
                <a:solidFill>
                  <a:schemeClr val="tx1"/>
                </a:solidFill>
                <a:latin typeface="Calibri" panose="020F0502020204030204" pitchFamily="34" charset="0"/>
              </a:defRPr>
            </a:lvl5pPr>
            <a:lvl6pPr marL="2743200" indent="-457200" defTabSz="457200" fontAlgn="base">
              <a:spcBef>
                <a:spcPct val="0"/>
              </a:spcBef>
              <a:spcAft>
                <a:spcPct val="0"/>
              </a:spcAft>
              <a:defRPr>
                <a:solidFill>
                  <a:schemeClr val="tx1"/>
                </a:solidFill>
                <a:latin typeface="Calibri" panose="020F0502020204030204" pitchFamily="34" charset="0"/>
              </a:defRPr>
            </a:lvl6pPr>
            <a:lvl7pPr marL="3200400" indent="-457200" defTabSz="457200" fontAlgn="base">
              <a:spcBef>
                <a:spcPct val="0"/>
              </a:spcBef>
              <a:spcAft>
                <a:spcPct val="0"/>
              </a:spcAft>
              <a:defRPr>
                <a:solidFill>
                  <a:schemeClr val="tx1"/>
                </a:solidFill>
                <a:latin typeface="Calibri" panose="020F0502020204030204" pitchFamily="34" charset="0"/>
              </a:defRPr>
            </a:lvl7pPr>
            <a:lvl8pPr marL="3657600" indent="-457200" defTabSz="457200" fontAlgn="base">
              <a:spcBef>
                <a:spcPct val="0"/>
              </a:spcBef>
              <a:spcAft>
                <a:spcPct val="0"/>
              </a:spcAft>
              <a:defRPr>
                <a:solidFill>
                  <a:schemeClr val="tx1"/>
                </a:solidFill>
                <a:latin typeface="Calibri" panose="020F0502020204030204" pitchFamily="34" charset="0"/>
              </a:defRPr>
            </a:lvl8pPr>
            <a:lvl9pPr marL="4114800" indent="-4572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ct val="110000"/>
              </a:lnSpc>
              <a:buFontTx/>
              <a:buAutoNum type="alphaUcPeriod"/>
            </a:pPr>
            <a:r>
              <a:rPr lang="en-US" altLang="en-US" sz="4000">
                <a:solidFill>
                  <a:srgbClr val="969696"/>
                </a:solidFill>
                <a:latin typeface="Arial" panose="020B0604020202020204" pitchFamily="34" charset="0"/>
              </a:rPr>
              <a:t>The Unknown</a:t>
            </a:r>
          </a:p>
          <a:p>
            <a:pPr eaLnBrk="1" hangingPunct="1">
              <a:lnSpc>
                <a:spcPct val="110000"/>
              </a:lnSpc>
              <a:buFontTx/>
              <a:buAutoNum type="alphaUcPeriod"/>
            </a:pPr>
            <a:r>
              <a:rPr lang="en-US" altLang="en-US" sz="4000">
                <a:solidFill>
                  <a:srgbClr val="969696"/>
                </a:solidFill>
                <a:latin typeface="Arial" panose="020B0604020202020204" pitchFamily="34" charset="0"/>
              </a:rPr>
              <a:t>The Inevitable</a:t>
            </a:r>
          </a:p>
          <a:p>
            <a:pPr eaLnBrk="1" hangingPunct="1">
              <a:lnSpc>
                <a:spcPct val="110000"/>
              </a:lnSpc>
              <a:buFontTx/>
              <a:buAutoNum type="alphaUcPeriod"/>
            </a:pPr>
            <a:r>
              <a:rPr lang="en-US" altLang="en-US" sz="4000">
                <a:latin typeface="Arial" panose="020B0604020202020204" pitchFamily="34" charset="0"/>
              </a:rPr>
              <a:t>The Perceived Finality</a:t>
            </a:r>
          </a:p>
          <a:p>
            <a:pPr eaLnBrk="1" hangingPunct="1">
              <a:lnSpc>
                <a:spcPct val="110000"/>
              </a:lnSpc>
              <a:buFontTx/>
              <a:buAutoNum type="alphaUcPeriod"/>
            </a:pPr>
            <a:r>
              <a:rPr lang="en-US" altLang="en-US" sz="4000">
                <a:solidFill>
                  <a:srgbClr val="969696"/>
                </a:solidFill>
                <a:latin typeface="Arial" panose="020B0604020202020204" pitchFamily="34" charset="0"/>
              </a:rPr>
              <a:t>Our Love of Life</a:t>
            </a:r>
          </a:p>
          <a:p>
            <a:pPr eaLnBrk="1" hangingPunct="1">
              <a:lnSpc>
                <a:spcPct val="110000"/>
              </a:lnSpc>
              <a:buFontTx/>
              <a:buAutoNum type="alphaUcPeriod"/>
            </a:pPr>
            <a:r>
              <a:rPr lang="en-US" altLang="en-US" sz="4000">
                <a:solidFill>
                  <a:srgbClr val="969696"/>
                </a:solidFill>
                <a:latin typeface="Arial" panose="020B0604020202020204" pitchFamily="34" charset="0"/>
              </a:rPr>
              <a:t>The Fear of Severed Relationships</a:t>
            </a:r>
          </a:p>
          <a:p>
            <a:pPr eaLnBrk="1" hangingPunct="1">
              <a:lnSpc>
                <a:spcPct val="110000"/>
              </a:lnSpc>
              <a:buFontTx/>
              <a:buAutoNum type="alphaUcPeriod"/>
            </a:pPr>
            <a:r>
              <a:rPr lang="en-US" altLang="en-US" sz="4000">
                <a:solidFill>
                  <a:srgbClr val="969696"/>
                </a:solidFill>
                <a:latin typeface="Arial" panose="020B0604020202020204" pitchFamily="34" charset="0"/>
              </a:rPr>
              <a:t>Unresolved Guilt</a:t>
            </a:r>
          </a:p>
        </p:txBody>
      </p:sp>
      <p:pic>
        <p:nvPicPr>
          <p:cNvPr id="25603" name="Picture 7" descr="E:\PFiles\MSOffice\Clipart\corpbas\j0078739.wmf">
            <a:extLst>
              <a:ext uri="{FF2B5EF4-FFF2-40B4-BE49-F238E27FC236}">
                <a16:creationId xmlns:a16="http://schemas.microsoft.com/office/drawing/2014/main" xmlns="" id="{47CB8AA2-DE14-490D-9BAB-884F17534A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83725" y="1739900"/>
            <a:ext cx="1717675"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8">
            <a:extLst>
              <a:ext uri="{FF2B5EF4-FFF2-40B4-BE49-F238E27FC236}">
                <a16:creationId xmlns:a16="http://schemas.microsoft.com/office/drawing/2014/main" xmlns="" id="{48597D1C-D84B-4144-ABF8-E66655682198}"/>
              </a:ext>
            </a:extLst>
          </p:cNvPr>
          <p:cNvSpPr txBox="1">
            <a:spLocks noChangeArrowheads="1"/>
          </p:cNvSpPr>
          <p:nvPr/>
        </p:nvSpPr>
        <p:spPr bwMode="auto">
          <a:xfrm>
            <a:off x="609600" y="663575"/>
            <a:ext cx="109728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000"/>
              <a:t>Terror of Death – Causes and Cures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xmlns="" id="{650A8F49-768A-49BE-83E9-B011CCF3ED35}"/>
              </a:ext>
            </a:extLst>
          </p:cNvPr>
          <p:cNvSpPr txBox="1">
            <a:spLocks noChangeArrowheads="1"/>
          </p:cNvSpPr>
          <p:nvPr/>
        </p:nvSpPr>
        <p:spPr bwMode="auto">
          <a:xfrm>
            <a:off x="3511550" y="677863"/>
            <a:ext cx="5180013"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400"/>
              <a:t>The Perceived Finality</a:t>
            </a:r>
          </a:p>
        </p:txBody>
      </p:sp>
      <p:pic>
        <p:nvPicPr>
          <p:cNvPr id="27651" name="Picture 3" descr="C:\Documents and Settings\Owner\Application Data\Microsoft\Media Catalog\Downloaded Clips\cl0\DD01077_.wmf">
            <a:extLst>
              <a:ext uri="{FF2B5EF4-FFF2-40B4-BE49-F238E27FC236}">
                <a16:creationId xmlns:a16="http://schemas.microsoft.com/office/drawing/2014/main" xmlns="" id="{7EA9805A-99F4-4ED4-B218-86E9C17437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652463"/>
            <a:ext cx="7010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E:\PFiles\MSOffice\Clipart\corpbas\j0078739.wmf">
            <a:extLst>
              <a:ext uri="{FF2B5EF4-FFF2-40B4-BE49-F238E27FC236}">
                <a16:creationId xmlns:a16="http://schemas.microsoft.com/office/drawing/2014/main" xmlns="" id="{3C33B2B4-3FF8-4268-9B5B-9F7508A7B7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609600"/>
            <a:ext cx="4730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7" name="Text Box 5">
            <a:extLst>
              <a:ext uri="{FF2B5EF4-FFF2-40B4-BE49-F238E27FC236}">
                <a16:creationId xmlns:a16="http://schemas.microsoft.com/office/drawing/2014/main" xmlns="" id="{48C2FCA7-8CD7-4126-BA61-3E04AA7E4C81}"/>
              </a:ext>
            </a:extLst>
          </p:cNvPr>
          <p:cNvSpPr txBox="1">
            <a:spLocks noChangeArrowheads="1"/>
          </p:cNvSpPr>
          <p:nvPr/>
        </p:nvSpPr>
        <p:spPr bwMode="auto">
          <a:xfrm>
            <a:off x="381000" y="1924050"/>
            <a:ext cx="1158240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371600" indent="-457200">
              <a:defRPr>
                <a:solidFill>
                  <a:schemeClr val="tx1"/>
                </a:solidFill>
                <a:latin typeface="Calibri" panose="020F0502020204030204" pitchFamily="34" charset="0"/>
              </a:defRPr>
            </a:lvl3pPr>
            <a:lvl4pPr marL="1828800" indent="-457200">
              <a:defRPr>
                <a:solidFill>
                  <a:schemeClr val="tx1"/>
                </a:solidFill>
                <a:latin typeface="Calibri" panose="020F0502020204030204" pitchFamily="34" charset="0"/>
              </a:defRPr>
            </a:lvl4pPr>
            <a:lvl5pPr marL="2286000" indent="-457200">
              <a:defRPr>
                <a:solidFill>
                  <a:schemeClr val="tx1"/>
                </a:solidFill>
                <a:latin typeface="Calibri" panose="020F0502020204030204" pitchFamily="34" charset="0"/>
              </a:defRPr>
            </a:lvl5pPr>
            <a:lvl6pPr marL="2743200" indent="-457200" defTabSz="457200" fontAlgn="base">
              <a:spcBef>
                <a:spcPct val="0"/>
              </a:spcBef>
              <a:spcAft>
                <a:spcPct val="0"/>
              </a:spcAft>
              <a:defRPr>
                <a:solidFill>
                  <a:schemeClr val="tx1"/>
                </a:solidFill>
                <a:latin typeface="Calibri" panose="020F0502020204030204" pitchFamily="34" charset="0"/>
              </a:defRPr>
            </a:lvl6pPr>
            <a:lvl7pPr marL="3200400" indent="-457200" defTabSz="457200" fontAlgn="base">
              <a:spcBef>
                <a:spcPct val="0"/>
              </a:spcBef>
              <a:spcAft>
                <a:spcPct val="0"/>
              </a:spcAft>
              <a:defRPr>
                <a:solidFill>
                  <a:schemeClr val="tx1"/>
                </a:solidFill>
                <a:latin typeface="Calibri" panose="020F0502020204030204" pitchFamily="34" charset="0"/>
              </a:defRPr>
            </a:lvl7pPr>
            <a:lvl8pPr marL="3657600" indent="-457200" defTabSz="457200" fontAlgn="base">
              <a:spcBef>
                <a:spcPct val="0"/>
              </a:spcBef>
              <a:spcAft>
                <a:spcPct val="0"/>
              </a:spcAft>
              <a:defRPr>
                <a:solidFill>
                  <a:schemeClr val="tx1"/>
                </a:solidFill>
                <a:latin typeface="Calibri" panose="020F0502020204030204" pitchFamily="34" charset="0"/>
              </a:defRPr>
            </a:lvl8pPr>
            <a:lvl9pPr marL="4114800" indent="-457200" defTabSz="457200" fontAlgn="base">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sz="4000">
                <a:latin typeface="Arial" panose="020B0604020202020204" pitchFamily="34" charset="0"/>
              </a:rPr>
              <a:t>Bodies of Multiplied millions remain in their tombs, graves</a:t>
            </a:r>
          </a:p>
          <a:p>
            <a:pPr eaLnBrk="1" hangingPunct="1">
              <a:buFontTx/>
              <a:buChar char="•"/>
            </a:pPr>
            <a:r>
              <a:rPr lang="en-US" altLang="en-US" sz="4000">
                <a:latin typeface="Arial" panose="020B0604020202020204" pitchFamily="34" charset="0"/>
              </a:rPr>
              <a:t>They have eroded back to the dust (</a:t>
            </a:r>
            <a:r>
              <a:rPr lang="en-US" altLang="en-US" sz="4000" b="1">
                <a:latin typeface="Arial" panose="020B0604020202020204" pitchFamily="34" charset="0"/>
              </a:rPr>
              <a:t>Gen. 3:19; Eccl. 12:7</a:t>
            </a:r>
            <a:r>
              <a:rPr lang="en-US" altLang="en-US" sz="4000">
                <a:latin typeface="Arial" panose="020B0604020202020204" pitchFamily="34" charset="0"/>
              </a:rPr>
              <a:t>)</a:t>
            </a:r>
          </a:p>
          <a:p>
            <a:pPr eaLnBrk="1" hangingPunct="1">
              <a:buFontTx/>
              <a:buChar char="•"/>
            </a:pPr>
            <a:r>
              <a:rPr lang="en-US" altLang="en-US" sz="4000">
                <a:latin typeface="Arial" panose="020B0604020202020204" pitchFamily="34" charset="0"/>
              </a:rPr>
              <a:t>Many perceive the grave as a “final resting place”</a:t>
            </a:r>
          </a:p>
          <a:p>
            <a:pPr eaLnBrk="1" hangingPunct="1">
              <a:buFontTx/>
              <a:buChar char="•"/>
            </a:pPr>
            <a:r>
              <a:rPr lang="en-US" altLang="en-US" sz="4000">
                <a:latin typeface="Arial" panose="020B0604020202020204" pitchFamily="34" charset="0"/>
              </a:rPr>
              <a:t>Ideal of that sort of permanent end is frightening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547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547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547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547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7" grpId="0" uiExpand="1"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a:extLst>
              <a:ext uri="{FF2B5EF4-FFF2-40B4-BE49-F238E27FC236}">
                <a16:creationId xmlns:a16="http://schemas.microsoft.com/office/drawing/2014/main" xmlns="" id="{A9A113F7-4976-450D-AA80-9FFC0EF7DDD0}"/>
              </a:ext>
            </a:extLst>
          </p:cNvPr>
          <p:cNvSpPr txBox="1">
            <a:spLocks noChangeArrowheads="1"/>
          </p:cNvSpPr>
          <p:nvPr/>
        </p:nvSpPr>
        <p:spPr bwMode="auto">
          <a:xfrm>
            <a:off x="3741738" y="739775"/>
            <a:ext cx="4716462"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a:t>The Perceived Finality</a:t>
            </a:r>
          </a:p>
        </p:txBody>
      </p:sp>
      <p:pic>
        <p:nvPicPr>
          <p:cNvPr id="29699" name="Picture 3" descr="C:\Documents and Settings\Owner\Application Data\Microsoft\Media Catalog\Downloaded Clips\cl0\DD01077_.wmf">
            <a:extLst>
              <a:ext uri="{FF2B5EF4-FFF2-40B4-BE49-F238E27FC236}">
                <a16:creationId xmlns:a16="http://schemas.microsoft.com/office/drawing/2014/main" xmlns="" id="{B41F6854-9104-4885-937C-B28B39C884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609600"/>
            <a:ext cx="7010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descr="E:\PFiles\MSOffice\Clipart\corpbas\j0078739.wmf">
            <a:extLst>
              <a:ext uri="{FF2B5EF4-FFF2-40B4-BE49-F238E27FC236}">
                <a16:creationId xmlns:a16="http://schemas.microsoft.com/office/drawing/2014/main" xmlns="" id="{F61BE12A-394D-41B6-AFA4-EC7AEAF4CBA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609600"/>
            <a:ext cx="4730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1" name="Text Box 5">
            <a:extLst>
              <a:ext uri="{FF2B5EF4-FFF2-40B4-BE49-F238E27FC236}">
                <a16:creationId xmlns:a16="http://schemas.microsoft.com/office/drawing/2014/main" xmlns="" id="{2DECEBCF-E638-4322-BE21-5A17AF0CC769}"/>
              </a:ext>
            </a:extLst>
          </p:cNvPr>
          <p:cNvSpPr txBox="1">
            <a:spLocks noChangeArrowheads="1"/>
          </p:cNvSpPr>
          <p:nvPr/>
        </p:nvSpPr>
        <p:spPr bwMode="auto">
          <a:xfrm>
            <a:off x="609600" y="2590800"/>
            <a:ext cx="10972800"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371600" indent="-457200">
              <a:defRPr>
                <a:solidFill>
                  <a:schemeClr val="tx1"/>
                </a:solidFill>
                <a:latin typeface="Calibri" panose="020F0502020204030204" pitchFamily="34" charset="0"/>
              </a:defRPr>
            </a:lvl3pPr>
            <a:lvl4pPr marL="1828800" indent="-457200">
              <a:defRPr>
                <a:solidFill>
                  <a:schemeClr val="tx1"/>
                </a:solidFill>
                <a:latin typeface="Calibri" panose="020F0502020204030204" pitchFamily="34" charset="0"/>
              </a:defRPr>
            </a:lvl4pPr>
            <a:lvl5pPr marL="2286000" indent="-457200">
              <a:defRPr>
                <a:solidFill>
                  <a:schemeClr val="tx1"/>
                </a:solidFill>
                <a:latin typeface="Calibri" panose="020F0502020204030204" pitchFamily="34" charset="0"/>
              </a:defRPr>
            </a:lvl5pPr>
            <a:lvl6pPr marL="2743200" indent="-457200" defTabSz="457200" fontAlgn="base">
              <a:spcBef>
                <a:spcPct val="0"/>
              </a:spcBef>
              <a:spcAft>
                <a:spcPct val="0"/>
              </a:spcAft>
              <a:defRPr>
                <a:solidFill>
                  <a:schemeClr val="tx1"/>
                </a:solidFill>
                <a:latin typeface="Calibri" panose="020F0502020204030204" pitchFamily="34" charset="0"/>
              </a:defRPr>
            </a:lvl6pPr>
            <a:lvl7pPr marL="3200400" indent="-457200" defTabSz="457200" fontAlgn="base">
              <a:spcBef>
                <a:spcPct val="0"/>
              </a:spcBef>
              <a:spcAft>
                <a:spcPct val="0"/>
              </a:spcAft>
              <a:defRPr>
                <a:solidFill>
                  <a:schemeClr val="tx1"/>
                </a:solidFill>
                <a:latin typeface="Calibri" panose="020F0502020204030204" pitchFamily="34" charset="0"/>
              </a:defRPr>
            </a:lvl7pPr>
            <a:lvl8pPr marL="3657600" indent="-457200" defTabSz="457200" fontAlgn="base">
              <a:spcBef>
                <a:spcPct val="0"/>
              </a:spcBef>
              <a:spcAft>
                <a:spcPct val="0"/>
              </a:spcAft>
              <a:defRPr>
                <a:solidFill>
                  <a:schemeClr val="tx1"/>
                </a:solidFill>
                <a:latin typeface="Calibri" panose="020F0502020204030204" pitchFamily="34" charset="0"/>
              </a:defRPr>
            </a:lvl8pPr>
            <a:lvl9pPr marL="4114800" indent="-457200" defTabSz="457200" fontAlgn="base">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sz="4000">
                <a:latin typeface="Arial" panose="020B0604020202020204" pitchFamily="34" charset="0"/>
              </a:rPr>
              <a:t>Yet, humanity worldwide have lived in hope of a future existence</a:t>
            </a:r>
          </a:p>
          <a:p>
            <a:pPr eaLnBrk="1" hangingPunct="1">
              <a:buFont typeface="Wingdings" panose="05000000000000000000" pitchFamily="2" charset="2"/>
              <a:buChar char="§"/>
            </a:pPr>
            <a:r>
              <a:rPr lang="en-US" altLang="en-US" sz="4000">
                <a:latin typeface="Arial" panose="020B0604020202020204" pitchFamily="34" charset="0"/>
              </a:rPr>
              <a:t>Job reasoned if tree stump can spring to life, why not man (cf. </a:t>
            </a:r>
            <a:r>
              <a:rPr lang="en-US" altLang="en-US" sz="4000" b="1">
                <a:latin typeface="Arial" panose="020B0604020202020204" pitchFamily="34" charset="0"/>
              </a:rPr>
              <a:t>Job 14:7ff; 19:25ff</a:t>
            </a:r>
            <a:r>
              <a:rPr lang="en-US" altLang="en-US" sz="4000">
                <a:latin typeface="Arial" panose="020B0604020202020204" pitchFamily="34" charset="0"/>
              </a:rPr>
              <a:t>)</a:t>
            </a:r>
          </a:p>
        </p:txBody>
      </p:sp>
      <p:sp>
        <p:nvSpPr>
          <p:cNvPr id="106502" name="Text Box 6">
            <a:extLst>
              <a:ext uri="{FF2B5EF4-FFF2-40B4-BE49-F238E27FC236}">
                <a16:creationId xmlns:a16="http://schemas.microsoft.com/office/drawing/2014/main" xmlns="" id="{50AB186E-A6E9-4FEE-A237-9EB11CC6F116}"/>
              </a:ext>
            </a:extLst>
          </p:cNvPr>
          <p:cNvSpPr txBox="1">
            <a:spLocks noChangeArrowheads="1"/>
          </p:cNvSpPr>
          <p:nvPr/>
        </p:nvSpPr>
        <p:spPr bwMode="auto">
          <a:xfrm>
            <a:off x="1981200" y="2133600"/>
            <a:ext cx="7315200" cy="3170238"/>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a:solidFill>
                  <a:srgbClr val="FFFFFF"/>
                </a:solidFill>
              </a:rPr>
              <a:t> “Life is real!  Life is earnest!  	</a:t>
            </a:r>
          </a:p>
          <a:p>
            <a:pPr eaLnBrk="1" hangingPunct="1"/>
            <a:r>
              <a:rPr lang="en-US" altLang="en-US" sz="4000">
                <a:solidFill>
                  <a:srgbClr val="FFFFFF"/>
                </a:solidFill>
              </a:rPr>
              <a:t> And the grave is not its 	goal; </a:t>
            </a:r>
          </a:p>
          <a:p>
            <a:pPr eaLnBrk="1" hangingPunct="1"/>
            <a:r>
              <a:rPr lang="en-US" altLang="en-US" sz="4000">
                <a:solidFill>
                  <a:srgbClr val="FFFFFF"/>
                </a:solidFill>
              </a:rPr>
              <a:t> Dust thou art, to dust returnest, 	</a:t>
            </a:r>
          </a:p>
          <a:p>
            <a:pPr eaLnBrk="1" hangingPunct="1"/>
            <a:r>
              <a:rPr lang="en-US" altLang="en-US" sz="4000">
                <a:solidFill>
                  <a:srgbClr val="FFFFFF"/>
                </a:solidFill>
              </a:rPr>
              <a:t> Was not spoken of the soul” </a:t>
            </a:r>
          </a:p>
          <a:p>
            <a:pPr eaLnBrk="1" hangingPunct="1"/>
            <a:r>
              <a:rPr lang="en-US" altLang="en-US" sz="4000">
                <a:solidFill>
                  <a:srgbClr val="FFFFFF"/>
                </a:solidFill>
              </a:rPr>
              <a:t>          (Longfellow, </a:t>
            </a:r>
            <a:r>
              <a:rPr lang="en-US" altLang="en-US" sz="4000" u="sng">
                <a:solidFill>
                  <a:srgbClr val="FFFFFF"/>
                </a:solidFill>
              </a:rPr>
              <a:t>A Psalm of Life</a:t>
            </a:r>
            <a:r>
              <a:rPr lang="en-US" altLang="en-US" sz="4000">
                <a:solidFill>
                  <a:srgbClr val="FFFFFF"/>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0650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650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65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1" grpId="0" uiExpand="1" build="p" autoUpdateAnimBg="0"/>
      <p:bldP spid="106502"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026">
            <a:extLst>
              <a:ext uri="{FF2B5EF4-FFF2-40B4-BE49-F238E27FC236}">
                <a16:creationId xmlns:a16="http://schemas.microsoft.com/office/drawing/2014/main" xmlns="" id="{E1214611-613B-4FDE-8D9C-549385531AA5}"/>
              </a:ext>
            </a:extLst>
          </p:cNvPr>
          <p:cNvSpPr txBox="1">
            <a:spLocks noChangeArrowheads="1"/>
          </p:cNvSpPr>
          <p:nvPr/>
        </p:nvSpPr>
        <p:spPr bwMode="auto">
          <a:xfrm>
            <a:off x="3511550" y="677863"/>
            <a:ext cx="5180013"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400"/>
              <a:t>The Perceived Finality</a:t>
            </a:r>
          </a:p>
        </p:txBody>
      </p:sp>
      <p:pic>
        <p:nvPicPr>
          <p:cNvPr id="31747" name="Picture 1027" descr="C:\Documents and Settings\Owner\Application Data\Microsoft\Media Catalog\Downloaded Clips\cl0\DD01077_.wmf">
            <a:extLst>
              <a:ext uri="{FF2B5EF4-FFF2-40B4-BE49-F238E27FC236}">
                <a16:creationId xmlns:a16="http://schemas.microsoft.com/office/drawing/2014/main" xmlns="" id="{E05E0685-62EE-4E27-8256-913FD41F95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609600"/>
            <a:ext cx="7010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1028" descr="E:\PFiles\MSOffice\Clipart\corpbas\j0078739.wmf">
            <a:extLst>
              <a:ext uri="{FF2B5EF4-FFF2-40B4-BE49-F238E27FC236}">
                <a16:creationId xmlns:a16="http://schemas.microsoft.com/office/drawing/2014/main" xmlns="" id="{CD02E683-DB6F-48FC-A564-ED57C863A36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1163" y="609600"/>
            <a:ext cx="4730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9" name="Text Box 1029">
            <a:extLst>
              <a:ext uri="{FF2B5EF4-FFF2-40B4-BE49-F238E27FC236}">
                <a16:creationId xmlns:a16="http://schemas.microsoft.com/office/drawing/2014/main" xmlns="" id="{B8A646E8-8EC9-4994-9592-F2CF1C846D6F}"/>
              </a:ext>
            </a:extLst>
          </p:cNvPr>
          <p:cNvSpPr txBox="1">
            <a:spLocks noChangeArrowheads="1"/>
          </p:cNvSpPr>
          <p:nvPr/>
        </p:nvSpPr>
        <p:spPr bwMode="auto">
          <a:xfrm>
            <a:off x="609600" y="2398713"/>
            <a:ext cx="10972800"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371600" indent="-457200">
              <a:defRPr>
                <a:solidFill>
                  <a:schemeClr val="tx1"/>
                </a:solidFill>
                <a:latin typeface="Calibri" panose="020F0502020204030204" pitchFamily="34" charset="0"/>
              </a:defRPr>
            </a:lvl3pPr>
            <a:lvl4pPr marL="1828800" indent="-457200">
              <a:defRPr>
                <a:solidFill>
                  <a:schemeClr val="tx1"/>
                </a:solidFill>
                <a:latin typeface="Calibri" panose="020F0502020204030204" pitchFamily="34" charset="0"/>
              </a:defRPr>
            </a:lvl4pPr>
            <a:lvl5pPr marL="2286000" indent="-457200">
              <a:defRPr>
                <a:solidFill>
                  <a:schemeClr val="tx1"/>
                </a:solidFill>
                <a:latin typeface="Calibri" panose="020F0502020204030204" pitchFamily="34" charset="0"/>
              </a:defRPr>
            </a:lvl5pPr>
            <a:lvl6pPr marL="2743200" indent="-457200" defTabSz="457200" fontAlgn="base">
              <a:spcBef>
                <a:spcPct val="0"/>
              </a:spcBef>
              <a:spcAft>
                <a:spcPct val="0"/>
              </a:spcAft>
              <a:defRPr>
                <a:solidFill>
                  <a:schemeClr val="tx1"/>
                </a:solidFill>
                <a:latin typeface="Calibri" panose="020F0502020204030204" pitchFamily="34" charset="0"/>
              </a:defRPr>
            </a:lvl6pPr>
            <a:lvl7pPr marL="3200400" indent="-457200" defTabSz="457200" fontAlgn="base">
              <a:spcBef>
                <a:spcPct val="0"/>
              </a:spcBef>
              <a:spcAft>
                <a:spcPct val="0"/>
              </a:spcAft>
              <a:defRPr>
                <a:solidFill>
                  <a:schemeClr val="tx1"/>
                </a:solidFill>
                <a:latin typeface="Calibri" panose="020F0502020204030204" pitchFamily="34" charset="0"/>
              </a:defRPr>
            </a:lvl7pPr>
            <a:lvl8pPr marL="3657600" indent="-457200" defTabSz="457200" fontAlgn="base">
              <a:spcBef>
                <a:spcPct val="0"/>
              </a:spcBef>
              <a:spcAft>
                <a:spcPct val="0"/>
              </a:spcAft>
              <a:defRPr>
                <a:solidFill>
                  <a:schemeClr val="tx1"/>
                </a:solidFill>
                <a:latin typeface="Calibri" panose="020F0502020204030204" pitchFamily="34" charset="0"/>
              </a:defRPr>
            </a:lvl8pPr>
            <a:lvl9pPr marL="4114800" indent="-457200" defTabSz="457200" fontAlgn="base">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sz="4000">
                <a:latin typeface="Arial" panose="020B0604020202020204" pitchFamily="34" charset="0"/>
              </a:rPr>
              <a:t>Death is not final, as it seems</a:t>
            </a:r>
          </a:p>
          <a:p>
            <a:pPr eaLnBrk="1" hangingPunct="1">
              <a:buFont typeface="Wingdings" panose="05000000000000000000" pitchFamily="2" charset="2"/>
              <a:buChar char="§"/>
            </a:pPr>
            <a:r>
              <a:rPr lang="en-US" altLang="en-US" sz="4000">
                <a:latin typeface="Arial" panose="020B0604020202020204" pitchFamily="34" charset="0"/>
              </a:rPr>
              <a:t>The Bible teaches that there is continued existence following death and of the promise of a resurrection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854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854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xmlns="" id="{83753707-5D7A-4211-BD0F-1C587040B5DB}"/>
              </a:ext>
            </a:extLst>
          </p:cNvPr>
          <p:cNvSpPr txBox="1">
            <a:spLocks noChangeArrowheads="1"/>
          </p:cNvSpPr>
          <p:nvPr/>
        </p:nvSpPr>
        <p:spPr bwMode="auto">
          <a:xfrm>
            <a:off x="3511550" y="754063"/>
            <a:ext cx="5180013"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400"/>
              <a:t>The Perceived Finality</a:t>
            </a:r>
          </a:p>
        </p:txBody>
      </p:sp>
      <p:pic>
        <p:nvPicPr>
          <p:cNvPr id="33795" name="Picture 3" descr="C:\Documents and Settings\Owner\Application Data\Microsoft\Media Catalog\Downloaded Clips\cl0\DD01077_.wmf">
            <a:extLst>
              <a:ext uri="{FF2B5EF4-FFF2-40B4-BE49-F238E27FC236}">
                <a16:creationId xmlns:a16="http://schemas.microsoft.com/office/drawing/2014/main" xmlns="" id="{7F9F9DC7-D2B6-4F18-9876-1D90C78C68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685800"/>
            <a:ext cx="7010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descr="E:\PFiles\MSOffice\Clipart\corpbas\j0078739.wmf">
            <a:extLst>
              <a:ext uri="{FF2B5EF4-FFF2-40B4-BE49-F238E27FC236}">
                <a16:creationId xmlns:a16="http://schemas.microsoft.com/office/drawing/2014/main" xmlns="" id="{B70D5849-2AEA-4D8D-99ED-FA948B316B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609600"/>
            <a:ext cx="4730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6">
            <a:extLst>
              <a:ext uri="{FF2B5EF4-FFF2-40B4-BE49-F238E27FC236}">
                <a16:creationId xmlns:a16="http://schemas.microsoft.com/office/drawing/2014/main" xmlns="" id="{C13CFE27-6395-4299-85B7-BD5BA7996418}"/>
              </a:ext>
            </a:extLst>
          </p:cNvPr>
          <p:cNvSpPr txBox="1">
            <a:spLocks noChangeArrowheads="1"/>
          </p:cNvSpPr>
          <p:nvPr/>
        </p:nvSpPr>
        <p:spPr bwMode="auto">
          <a:xfrm>
            <a:off x="4514850" y="1958975"/>
            <a:ext cx="24765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b="1"/>
              <a:t>John 11:25</a:t>
            </a:r>
          </a:p>
        </p:txBody>
      </p:sp>
      <p:sp>
        <p:nvSpPr>
          <p:cNvPr id="109575" name="Text Box 7">
            <a:extLst>
              <a:ext uri="{FF2B5EF4-FFF2-40B4-BE49-F238E27FC236}">
                <a16:creationId xmlns:a16="http://schemas.microsoft.com/office/drawing/2014/main" xmlns="" id="{A0F22F4C-A4E3-4A73-9C2D-2194EF832E03}"/>
              </a:ext>
            </a:extLst>
          </p:cNvPr>
          <p:cNvSpPr txBox="1">
            <a:spLocks noChangeArrowheads="1"/>
          </p:cNvSpPr>
          <p:nvPr/>
        </p:nvSpPr>
        <p:spPr bwMode="auto">
          <a:xfrm>
            <a:off x="609600" y="2703513"/>
            <a:ext cx="10972800"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371600" indent="-457200">
              <a:defRPr>
                <a:solidFill>
                  <a:schemeClr val="tx1"/>
                </a:solidFill>
                <a:latin typeface="Calibri" panose="020F0502020204030204" pitchFamily="34" charset="0"/>
              </a:defRPr>
            </a:lvl3pPr>
            <a:lvl4pPr marL="1828800" indent="-457200">
              <a:defRPr>
                <a:solidFill>
                  <a:schemeClr val="tx1"/>
                </a:solidFill>
                <a:latin typeface="Calibri" panose="020F0502020204030204" pitchFamily="34" charset="0"/>
              </a:defRPr>
            </a:lvl4pPr>
            <a:lvl5pPr marL="2286000" indent="-457200">
              <a:defRPr>
                <a:solidFill>
                  <a:schemeClr val="tx1"/>
                </a:solidFill>
                <a:latin typeface="Calibri" panose="020F0502020204030204" pitchFamily="34" charset="0"/>
              </a:defRPr>
            </a:lvl5pPr>
            <a:lvl6pPr marL="2743200" indent="-457200" defTabSz="457200" fontAlgn="base">
              <a:spcBef>
                <a:spcPct val="0"/>
              </a:spcBef>
              <a:spcAft>
                <a:spcPct val="0"/>
              </a:spcAft>
              <a:defRPr>
                <a:solidFill>
                  <a:schemeClr val="tx1"/>
                </a:solidFill>
                <a:latin typeface="Calibri" panose="020F0502020204030204" pitchFamily="34" charset="0"/>
              </a:defRPr>
            </a:lvl6pPr>
            <a:lvl7pPr marL="3200400" indent="-457200" defTabSz="457200" fontAlgn="base">
              <a:spcBef>
                <a:spcPct val="0"/>
              </a:spcBef>
              <a:spcAft>
                <a:spcPct val="0"/>
              </a:spcAft>
              <a:defRPr>
                <a:solidFill>
                  <a:schemeClr val="tx1"/>
                </a:solidFill>
                <a:latin typeface="Calibri" panose="020F0502020204030204" pitchFamily="34" charset="0"/>
              </a:defRPr>
            </a:lvl7pPr>
            <a:lvl8pPr marL="3657600" indent="-457200" defTabSz="457200" fontAlgn="base">
              <a:spcBef>
                <a:spcPct val="0"/>
              </a:spcBef>
              <a:spcAft>
                <a:spcPct val="0"/>
              </a:spcAft>
              <a:defRPr>
                <a:solidFill>
                  <a:schemeClr val="tx1"/>
                </a:solidFill>
                <a:latin typeface="Calibri" panose="020F0502020204030204" pitchFamily="34" charset="0"/>
              </a:defRPr>
            </a:lvl8pPr>
            <a:lvl9pPr marL="4114800" indent="-457200" defTabSz="457200" fontAlgn="base">
              <a:spcBef>
                <a:spcPct val="0"/>
              </a:spcBef>
              <a:spcAft>
                <a:spcPct val="0"/>
              </a:spcAft>
              <a:defRPr>
                <a:solidFill>
                  <a:schemeClr val="tx1"/>
                </a:solidFill>
                <a:latin typeface="Calibri" panose="020F0502020204030204" pitchFamily="34" charset="0"/>
              </a:defRPr>
            </a:lvl9pPr>
          </a:lstStyle>
          <a:p>
            <a:pPr eaLnBrk="1" hangingPunct="1">
              <a:buFontTx/>
              <a:buChar char="•"/>
            </a:pPr>
            <a:r>
              <a:rPr lang="en-US" altLang="en-US" sz="4000">
                <a:latin typeface="Arial" panose="020B0604020202020204" pitchFamily="34" charset="0"/>
              </a:rPr>
              <a:t>“Lives” – continued existence after death (</a:t>
            </a:r>
            <a:r>
              <a:rPr lang="en-US" altLang="en-US" sz="4000" b="1">
                <a:latin typeface="Arial" panose="020B0604020202020204" pitchFamily="34" charset="0"/>
              </a:rPr>
              <a:t>John 8:51</a:t>
            </a:r>
            <a:r>
              <a:rPr lang="en-US" altLang="en-US" sz="4000">
                <a:latin typeface="Arial" panose="020B0604020202020204" pitchFamily="34" charset="0"/>
              </a:rPr>
              <a:t>)</a:t>
            </a:r>
          </a:p>
          <a:p>
            <a:pPr eaLnBrk="1" hangingPunct="1">
              <a:buFontTx/>
              <a:buChar char="•"/>
            </a:pPr>
            <a:r>
              <a:rPr lang="en-US" altLang="en-US" sz="4000">
                <a:latin typeface="Arial" panose="020B0604020202020204" pitchFamily="34" charset="0"/>
              </a:rPr>
              <a:t>Believer will live on with the Lord</a:t>
            </a:r>
          </a:p>
          <a:p>
            <a:pPr eaLnBrk="1" hangingPunct="1">
              <a:buFontTx/>
              <a:buChar char="•"/>
            </a:pPr>
            <a:r>
              <a:rPr lang="en-US" altLang="en-US" sz="4000">
                <a:latin typeface="Arial" panose="020B0604020202020204" pitchFamily="34" charset="0"/>
              </a:rPr>
              <a:t>Death is a transition, not a termination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95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95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95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5" grpId="0" uiExpand="1"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a:extLst>
              <a:ext uri="{FF2B5EF4-FFF2-40B4-BE49-F238E27FC236}">
                <a16:creationId xmlns:a16="http://schemas.microsoft.com/office/drawing/2014/main" xmlns="" id="{341CAC32-B8A3-4970-AAAF-33B691A90CF7}"/>
              </a:ext>
            </a:extLst>
          </p:cNvPr>
          <p:cNvSpPr txBox="1">
            <a:spLocks noChangeArrowheads="1"/>
          </p:cNvSpPr>
          <p:nvPr/>
        </p:nvSpPr>
        <p:spPr bwMode="auto">
          <a:xfrm>
            <a:off x="3511550" y="762000"/>
            <a:ext cx="5180013"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400"/>
              <a:t>The Perceived Finality</a:t>
            </a:r>
          </a:p>
        </p:txBody>
      </p:sp>
      <p:pic>
        <p:nvPicPr>
          <p:cNvPr id="35843" name="Picture 3" descr="C:\Documents and Settings\Owner\Application Data\Microsoft\Media Catalog\Downloaded Clips\cl0\DD01077_.wmf">
            <a:extLst>
              <a:ext uri="{FF2B5EF4-FFF2-40B4-BE49-F238E27FC236}">
                <a16:creationId xmlns:a16="http://schemas.microsoft.com/office/drawing/2014/main" xmlns="" id="{73350A5E-46A2-48AA-B826-04EC9ADA87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685800"/>
            <a:ext cx="7010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descr="E:\PFiles\MSOffice\Clipart\corpbas\j0078739.wmf">
            <a:extLst>
              <a:ext uri="{FF2B5EF4-FFF2-40B4-BE49-F238E27FC236}">
                <a16:creationId xmlns:a16="http://schemas.microsoft.com/office/drawing/2014/main" xmlns="" id="{A6AC02AD-AEEB-47FC-B39C-D83344CC30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609600"/>
            <a:ext cx="4730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7" name="Text Box 5">
            <a:extLst>
              <a:ext uri="{FF2B5EF4-FFF2-40B4-BE49-F238E27FC236}">
                <a16:creationId xmlns:a16="http://schemas.microsoft.com/office/drawing/2014/main" xmlns="" id="{C5992D0C-F3F2-4511-857B-540B68F6028C}"/>
              </a:ext>
            </a:extLst>
          </p:cNvPr>
          <p:cNvSpPr txBox="1">
            <a:spLocks noChangeArrowheads="1"/>
          </p:cNvSpPr>
          <p:nvPr/>
        </p:nvSpPr>
        <p:spPr bwMode="auto">
          <a:xfrm>
            <a:off x="609600" y="2355850"/>
            <a:ext cx="10972800" cy="347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371600" indent="-457200">
              <a:defRPr>
                <a:solidFill>
                  <a:schemeClr val="tx1"/>
                </a:solidFill>
                <a:latin typeface="Calibri" panose="020F0502020204030204" pitchFamily="34" charset="0"/>
              </a:defRPr>
            </a:lvl3pPr>
            <a:lvl4pPr marL="1828800" indent="-457200">
              <a:defRPr>
                <a:solidFill>
                  <a:schemeClr val="tx1"/>
                </a:solidFill>
                <a:latin typeface="Calibri" panose="020F0502020204030204" pitchFamily="34" charset="0"/>
              </a:defRPr>
            </a:lvl4pPr>
            <a:lvl5pPr marL="2286000" indent="-457200">
              <a:defRPr>
                <a:solidFill>
                  <a:schemeClr val="tx1"/>
                </a:solidFill>
                <a:latin typeface="Calibri" panose="020F0502020204030204" pitchFamily="34" charset="0"/>
              </a:defRPr>
            </a:lvl5pPr>
            <a:lvl6pPr marL="2743200" indent="-457200" defTabSz="457200" fontAlgn="base">
              <a:spcBef>
                <a:spcPct val="0"/>
              </a:spcBef>
              <a:spcAft>
                <a:spcPct val="0"/>
              </a:spcAft>
              <a:defRPr>
                <a:solidFill>
                  <a:schemeClr val="tx1"/>
                </a:solidFill>
                <a:latin typeface="Calibri" panose="020F0502020204030204" pitchFamily="34" charset="0"/>
              </a:defRPr>
            </a:lvl6pPr>
            <a:lvl7pPr marL="3200400" indent="-457200" defTabSz="457200" fontAlgn="base">
              <a:spcBef>
                <a:spcPct val="0"/>
              </a:spcBef>
              <a:spcAft>
                <a:spcPct val="0"/>
              </a:spcAft>
              <a:defRPr>
                <a:solidFill>
                  <a:schemeClr val="tx1"/>
                </a:solidFill>
                <a:latin typeface="Calibri" panose="020F0502020204030204" pitchFamily="34" charset="0"/>
              </a:defRPr>
            </a:lvl7pPr>
            <a:lvl8pPr marL="3657600" indent="-457200" defTabSz="457200" fontAlgn="base">
              <a:spcBef>
                <a:spcPct val="0"/>
              </a:spcBef>
              <a:spcAft>
                <a:spcPct val="0"/>
              </a:spcAft>
              <a:defRPr>
                <a:solidFill>
                  <a:schemeClr val="tx1"/>
                </a:solidFill>
                <a:latin typeface="Calibri" panose="020F0502020204030204" pitchFamily="34" charset="0"/>
              </a:defRPr>
            </a:lvl8pPr>
            <a:lvl9pPr marL="4114800" indent="-4572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ct val="110000"/>
              </a:lnSpc>
              <a:buFont typeface="Wingdings" panose="05000000000000000000" pitchFamily="2" charset="2"/>
              <a:buChar char="§"/>
            </a:pPr>
            <a:r>
              <a:rPr lang="en-US" altLang="en-US" sz="4000">
                <a:latin typeface="Arial" panose="020B0604020202020204" pitchFamily="34" charset="0"/>
              </a:rPr>
              <a:t>The Son of God had the power to raise the dead body</a:t>
            </a:r>
          </a:p>
          <a:p>
            <a:pPr lvl="1" eaLnBrk="1" hangingPunct="1">
              <a:lnSpc>
                <a:spcPct val="110000"/>
              </a:lnSpc>
              <a:buFontTx/>
              <a:buChar char="•"/>
            </a:pPr>
            <a:r>
              <a:rPr lang="en-US" altLang="en-US" sz="4000">
                <a:latin typeface="Arial" panose="020B0604020202020204" pitchFamily="34" charset="0"/>
              </a:rPr>
              <a:t>Raised Lazarus immediately – eventually, all the dead (</a:t>
            </a:r>
            <a:r>
              <a:rPr lang="en-US" altLang="en-US" sz="4000" b="1">
                <a:latin typeface="Arial" panose="020B0604020202020204" pitchFamily="34" charset="0"/>
              </a:rPr>
              <a:t>John. 5:28-29; Acts 24:15; 1 Cor. 15:26</a:t>
            </a:r>
            <a:r>
              <a:rPr lang="en-US" altLang="en-US" sz="4000">
                <a:latin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059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1059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7" grpId="0" uiExpand="1"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a:extLst>
              <a:ext uri="{FF2B5EF4-FFF2-40B4-BE49-F238E27FC236}">
                <a16:creationId xmlns:a16="http://schemas.microsoft.com/office/drawing/2014/main" xmlns="" id="{B2E907E5-B11B-45C4-9590-C77F846A2A5A}"/>
              </a:ext>
            </a:extLst>
          </p:cNvPr>
          <p:cNvSpPr txBox="1">
            <a:spLocks noChangeArrowheads="1"/>
          </p:cNvSpPr>
          <p:nvPr/>
        </p:nvSpPr>
        <p:spPr bwMode="auto">
          <a:xfrm>
            <a:off x="457200" y="2130425"/>
            <a:ext cx="10363200" cy="378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371600" indent="-457200">
              <a:defRPr>
                <a:solidFill>
                  <a:schemeClr val="tx1"/>
                </a:solidFill>
                <a:latin typeface="Calibri" panose="020F0502020204030204" pitchFamily="34" charset="0"/>
              </a:defRPr>
            </a:lvl3pPr>
            <a:lvl4pPr marL="1828800" indent="-457200">
              <a:defRPr>
                <a:solidFill>
                  <a:schemeClr val="tx1"/>
                </a:solidFill>
                <a:latin typeface="Calibri" panose="020F0502020204030204" pitchFamily="34" charset="0"/>
              </a:defRPr>
            </a:lvl4pPr>
            <a:lvl5pPr marL="2286000" indent="-457200">
              <a:defRPr>
                <a:solidFill>
                  <a:schemeClr val="tx1"/>
                </a:solidFill>
                <a:latin typeface="Calibri" panose="020F0502020204030204" pitchFamily="34" charset="0"/>
              </a:defRPr>
            </a:lvl5pPr>
            <a:lvl6pPr marL="2743200" indent="-457200" defTabSz="457200" fontAlgn="base">
              <a:spcBef>
                <a:spcPct val="0"/>
              </a:spcBef>
              <a:spcAft>
                <a:spcPct val="0"/>
              </a:spcAft>
              <a:defRPr>
                <a:solidFill>
                  <a:schemeClr val="tx1"/>
                </a:solidFill>
                <a:latin typeface="Calibri" panose="020F0502020204030204" pitchFamily="34" charset="0"/>
              </a:defRPr>
            </a:lvl6pPr>
            <a:lvl7pPr marL="3200400" indent="-457200" defTabSz="457200" fontAlgn="base">
              <a:spcBef>
                <a:spcPct val="0"/>
              </a:spcBef>
              <a:spcAft>
                <a:spcPct val="0"/>
              </a:spcAft>
              <a:defRPr>
                <a:solidFill>
                  <a:schemeClr val="tx1"/>
                </a:solidFill>
                <a:latin typeface="Calibri" panose="020F0502020204030204" pitchFamily="34" charset="0"/>
              </a:defRPr>
            </a:lvl7pPr>
            <a:lvl8pPr marL="3657600" indent="-457200" defTabSz="457200" fontAlgn="base">
              <a:spcBef>
                <a:spcPct val="0"/>
              </a:spcBef>
              <a:spcAft>
                <a:spcPct val="0"/>
              </a:spcAft>
              <a:defRPr>
                <a:solidFill>
                  <a:schemeClr val="tx1"/>
                </a:solidFill>
                <a:latin typeface="Calibri" panose="020F0502020204030204" pitchFamily="34" charset="0"/>
              </a:defRPr>
            </a:lvl8pPr>
            <a:lvl9pPr marL="4114800" indent="-457200" defTabSz="457200" fontAlgn="base">
              <a:spcBef>
                <a:spcPct val="0"/>
              </a:spcBef>
              <a:spcAft>
                <a:spcPct val="0"/>
              </a:spcAft>
              <a:defRPr>
                <a:solidFill>
                  <a:schemeClr val="tx1"/>
                </a:solidFill>
                <a:latin typeface="Calibri" panose="020F0502020204030204" pitchFamily="34" charset="0"/>
              </a:defRPr>
            </a:lvl9pPr>
          </a:lstStyle>
          <a:p>
            <a:pPr eaLnBrk="1" hangingPunct="1">
              <a:buFontTx/>
              <a:buAutoNum type="alphaUcPeriod"/>
            </a:pPr>
            <a:r>
              <a:rPr lang="en-US" altLang="en-US" sz="4000">
                <a:solidFill>
                  <a:srgbClr val="969696"/>
                </a:solidFill>
                <a:latin typeface="Arial" panose="020B0604020202020204" pitchFamily="34" charset="0"/>
              </a:rPr>
              <a:t>The Unknown</a:t>
            </a:r>
          </a:p>
          <a:p>
            <a:pPr eaLnBrk="1" hangingPunct="1">
              <a:buFontTx/>
              <a:buAutoNum type="alphaUcPeriod"/>
            </a:pPr>
            <a:r>
              <a:rPr lang="en-US" altLang="en-US" sz="4000">
                <a:solidFill>
                  <a:srgbClr val="969696"/>
                </a:solidFill>
                <a:latin typeface="Arial" panose="020B0604020202020204" pitchFamily="34" charset="0"/>
              </a:rPr>
              <a:t>The Inevitable</a:t>
            </a:r>
          </a:p>
          <a:p>
            <a:pPr eaLnBrk="1" hangingPunct="1">
              <a:buFontTx/>
              <a:buAutoNum type="alphaUcPeriod"/>
            </a:pPr>
            <a:r>
              <a:rPr lang="en-US" altLang="en-US" sz="4000">
                <a:solidFill>
                  <a:srgbClr val="969696"/>
                </a:solidFill>
                <a:latin typeface="Arial" panose="020B0604020202020204" pitchFamily="34" charset="0"/>
              </a:rPr>
              <a:t>The Perceived Finality</a:t>
            </a:r>
          </a:p>
          <a:p>
            <a:pPr eaLnBrk="1" hangingPunct="1">
              <a:buFontTx/>
              <a:buAutoNum type="alphaUcPeriod"/>
            </a:pPr>
            <a:r>
              <a:rPr lang="en-US" altLang="en-US" sz="4000">
                <a:latin typeface="Arial" panose="020B0604020202020204" pitchFamily="34" charset="0"/>
              </a:rPr>
              <a:t>Our Love of Life</a:t>
            </a:r>
          </a:p>
          <a:p>
            <a:pPr eaLnBrk="1" hangingPunct="1">
              <a:buFontTx/>
              <a:buAutoNum type="alphaUcPeriod"/>
            </a:pPr>
            <a:r>
              <a:rPr lang="en-US" altLang="en-US" sz="4000">
                <a:solidFill>
                  <a:srgbClr val="969696"/>
                </a:solidFill>
                <a:latin typeface="Arial" panose="020B0604020202020204" pitchFamily="34" charset="0"/>
              </a:rPr>
              <a:t>The Fear of Severed Relationships</a:t>
            </a:r>
          </a:p>
          <a:p>
            <a:pPr eaLnBrk="1" hangingPunct="1">
              <a:buFontTx/>
              <a:buAutoNum type="alphaUcPeriod"/>
            </a:pPr>
            <a:r>
              <a:rPr lang="en-US" altLang="en-US" sz="4000">
                <a:solidFill>
                  <a:srgbClr val="969696"/>
                </a:solidFill>
                <a:latin typeface="Arial" panose="020B0604020202020204" pitchFamily="34" charset="0"/>
              </a:rPr>
              <a:t>Unresolved Guilt</a:t>
            </a:r>
          </a:p>
        </p:txBody>
      </p:sp>
      <p:pic>
        <p:nvPicPr>
          <p:cNvPr id="37891" name="Picture 3" descr="E:\PFiles\MSOffice\Clipart\corpbas\j0078833.wmf">
            <a:extLst>
              <a:ext uri="{FF2B5EF4-FFF2-40B4-BE49-F238E27FC236}">
                <a16:creationId xmlns:a16="http://schemas.microsoft.com/office/drawing/2014/main" xmlns="" id="{EAD54597-1399-4B28-B19C-A55FE38E79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1600200"/>
            <a:ext cx="34067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4">
            <a:extLst>
              <a:ext uri="{FF2B5EF4-FFF2-40B4-BE49-F238E27FC236}">
                <a16:creationId xmlns:a16="http://schemas.microsoft.com/office/drawing/2014/main" xmlns="" id="{5966E55C-CF1F-4737-8CD7-810EA77FB0AE}"/>
              </a:ext>
            </a:extLst>
          </p:cNvPr>
          <p:cNvSpPr txBox="1">
            <a:spLocks noChangeArrowheads="1"/>
          </p:cNvSpPr>
          <p:nvPr/>
        </p:nvSpPr>
        <p:spPr bwMode="auto">
          <a:xfrm>
            <a:off x="609600" y="830263"/>
            <a:ext cx="10972800"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400"/>
              <a:t>Terror of Death – Causes and Cures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a:extLst>
              <a:ext uri="{FF2B5EF4-FFF2-40B4-BE49-F238E27FC236}">
                <a16:creationId xmlns:a16="http://schemas.microsoft.com/office/drawing/2014/main" xmlns="" id="{4D2895B8-2F91-48E9-B846-839E869C2A19}"/>
              </a:ext>
            </a:extLst>
          </p:cNvPr>
          <p:cNvSpPr txBox="1">
            <a:spLocks noChangeArrowheads="1"/>
          </p:cNvSpPr>
          <p:nvPr/>
        </p:nvSpPr>
        <p:spPr bwMode="auto">
          <a:xfrm>
            <a:off x="4400550" y="838200"/>
            <a:ext cx="3448050" cy="708025"/>
          </a:xfrm>
          <a:prstGeom prst="rect">
            <a:avLst/>
          </a:prstGeom>
          <a:solidFill>
            <a:srgbClr val="FFFFFF"/>
          </a:solidFill>
          <a:ln w="9525">
            <a:solidFill>
              <a:schemeClr val="tx1"/>
            </a:solidFill>
            <a:miter lim="800000"/>
            <a:headEnd/>
            <a:tailEnd/>
          </a:ln>
          <a:effectLst>
            <a:outerShdw dist="89803" dir="2700000" algn="ctr" rotWithShape="0">
              <a:schemeClr val="tx1"/>
            </a:outerShdw>
          </a:effec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a:t>Our Love of Life</a:t>
            </a:r>
          </a:p>
        </p:txBody>
      </p:sp>
      <p:pic>
        <p:nvPicPr>
          <p:cNvPr id="39939" name="Picture 4" descr="E:\PFiles\MSOffice\Clipart\corpbas\j0078833.wmf">
            <a:extLst>
              <a:ext uri="{FF2B5EF4-FFF2-40B4-BE49-F238E27FC236}">
                <a16:creationId xmlns:a16="http://schemas.microsoft.com/office/drawing/2014/main" xmlns="" id="{E1D7DD75-5DDB-4466-B000-0C90138C035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67800" y="714375"/>
            <a:ext cx="16002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5" name="Text Box 5">
            <a:extLst>
              <a:ext uri="{FF2B5EF4-FFF2-40B4-BE49-F238E27FC236}">
                <a16:creationId xmlns:a16="http://schemas.microsoft.com/office/drawing/2014/main" xmlns="" id="{0FE1D700-3FDB-4DD9-8ED0-89429D89559D}"/>
              </a:ext>
            </a:extLst>
          </p:cNvPr>
          <p:cNvSpPr txBox="1">
            <a:spLocks noChangeArrowheads="1"/>
          </p:cNvSpPr>
          <p:nvPr/>
        </p:nvSpPr>
        <p:spPr bwMode="auto">
          <a:xfrm>
            <a:off x="609600" y="2305050"/>
            <a:ext cx="10972800"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371600" indent="-457200">
              <a:defRPr>
                <a:solidFill>
                  <a:schemeClr val="tx1"/>
                </a:solidFill>
                <a:latin typeface="Calibri" panose="020F0502020204030204" pitchFamily="34" charset="0"/>
              </a:defRPr>
            </a:lvl3pPr>
            <a:lvl4pPr marL="1828800" indent="-457200">
              <a:defRPr>
                <a:solidFill>
                  <a:schemeClr val="tx1"/>
                </a:solidFill>
                <a:latin typeface="Calibri" panose="020F0502020204030204" pitchFamily="34" charset="0"/>
              </a:defRPr>
            </a:lvl4pPr>
            <a:lvl5pPr marL="2286000" indent="-457200">
              <a:defRPr>
                <a:solidFill>
                  <a:schemeClr val="tx1"/>
                </a:solidFill>
                <a:latin typeface="Calibri" panose="020F0502020204030204" pitchFamily="34" charset="0"/>
              </a:defRPr>
            </a:lvl5pPr>
            <a:lvl6pPr marL="2743200" indent="-457200" defTabSz="457200" fontAlgn="base">
              <a:spcBef>
                <a:spcPct val="0"/>
              </a:spcBef>
              <a:spcAft>
                <a:spcPct val="0"/>
              </a:spcAft>
              <a:defRPr>
                <a:solidFill>
                  <a:schemeClr val="tx1"/>
                </a:solidFill>
                <a:latin typeface="Calibri" panose="020F0502020204030204" pitchFamily="34" charset="0"/>
              </a:defRPr>
            </a:lvl6pPr>
            <a:lvl7pPr marL="3200400" indent="-457200" defTabSz="457200" fontAlgn="base">
              <a:spcBef>
                <a:spcPct val="0"/>
              </a:spcBef>
              <a:spcAft>
                <a:spcPct val="0"/>
              </a:spcAft>
              <a:defRPr>
                <a:solidFill>
                  <a:schemeClr val="tx1"/>
                </a:solidFill>
                <a:latin typeface="Calibri" panose="020F0502020204030204" pitchFamily="34" charset="0"/>
              </a:defRPr>
            </a:lvl7pPr>
            <a:lvl8pPr marL="3657600" indent="-457200" defTabSz="457200" fontAlgn="base">
              <a:spcBef>
                <a:spcPct val="0"/>
              </a:spcBef>
              <a:spcAft>
                <a:spcPct val="0"/>
              </a:spcAft>
              <a:defRPr>
                <a:solidFill>
                  <a:schemeClr val="tx1"/>
                </a:solidFill>
                <a:latin typeface="Calibri" panose="020F0502020204030204" pitchFamily="34" charset="0"/>
              </a:defRPr>
            </a:lvl8pPr>
            <a:lvl9pPr marL="4114800" indent="-457200" defTabSz="457200" fontAlgn="base">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sz="4000">
                <a:latin typeface="Arial" panose="020B0604020202020204" pitchFamily="34" charset="0"/>
              </a:rPr>
              <a:t>Death difficult to deal with because this life is all we know</a:t>
            </a:r>
          </a:p>
          <a:p>
            <a:pPr eaLnBrk="1" hangingPunct="1">
              <a:buFont typeface="Wingdings" panose="05000000000000000000" pitchFamily="2" charset="2"/>
              <a:buChar char="§"/>
            </a:pPr>
            <a:r>
              <a:rPr lang="en-US" altLang="en-US" sz="4000">
                <a:latin typeface="Arial" panose="020B0604020202020204" pitchFamily="34" charset="0"/>
              </a:rPr>
              <a:t>Earth a beautiful place – we wonder “What would be better?”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752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752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5" grpId="0" uiExpand="1"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Owner\Application Data\Microsoft\Media Catalog\Downloaded Clips\cl0\RE00018_.wmf">
            <a:extLst>
              <a:ext uri="{FF2B5EF4-FFF2-40B4-BE49-F238E27FC236}">
                <a16:creationId xmlns:a16="http://schemas.microsoft.com/office/drawing/2014/main" xmlns="" id="{B2AE54E1-2740-4CFC-848D-F635B8956D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2355850"/>
            <a:ext cx="312420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descr="C:\Documents and Settings\Owner\Application Data\Microsoft\Media Catalog\Downloaded Clips\cl26\j0097119.wmf">
            <a:extLst>
              <a:ext uri="{FF2B5EF4-FFF2-40B4-BE49-F238E27FC236}">
                <a16:creationId xmlns:a16="http://schemas.microsoft.com/office/drawing/2014/main" xmlns="" id="{201541FF-D234-4B00-92B4-5BCA322CA7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213" y="1731963"/>
            <a:ext cx="1474787" cy="337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8">
            <a:extLst>
              <a:ext uri="{FF2B5EF4-FFF2-40B4-BE49-F238E27FC236}">
                <a16:creationId xmlns:a16="http://schemas.microsoft.com/office/drawing/2014/main" xmlns="" id="{B8958039-E6E1-475E-A545-F7628765C9F8}"/>
              </a:ext>
            </a:extLst>
          </p:cNvPr>
          <p:cNvSpPr txBox="1">
            <a:spLocks noChangeArrowheads="1"/>
          </p:cNvSpPr>
          <p:nvPr/>
        </p:nvSpPr>
        <p:spPr bwMode="auto">
          <a:xfrm>
            <a:off x="2438400" y="1981200"/>
            <a:ext cx="6400800" cy="258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5400"/>
              <a:t>Terror  of  Death</a:t>
            </a:r>
          </a:p>
          <a:p>
            <a:pPr algn="ctr" eaLnBrk="1" hangingPunct="1"/>
            <a:r>
              <a:rPr lang="en-US" altLang="en-US" sz="5400" dirty="0"/>
              <a:t>-</a:t>
            </a:r>
          </a:p>
          <a:p>
            <a:pPr algn="ctr" eaLnBrk="1" hangingPunct="1"/>
            <a:r>
              <a:rPr lang="en-US" altLang="en-US" sz="5400" dirty="0"/>
              <a:t>Causes and Cures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a:extLst>
              <a:ext uri="{FF2B5EF4-FFF2-40B4-BE49-F238E27FC236}">
                <a16:creationId xmlns:a16="http://schemas.microsoft.com/office/drawing/2014/main" xmlns="" id="{451C4177-F538-4281-952D-1EAE895A6299}"/>
              </a:ext>
            </a:extLst>
          </p:cNvPr>
          <p:cNvSpPr txBox="1">
            <a:spLocks noChangeArrowheads="1"/>
          </p:cNvSpPr>
          <p:nvPr/>
        </p:nvSpPr>
        <p:spPr bwMode="auto">
          <a:xfrm>
            <a:off x="4227513" y="830263"/>
            <a:ext cx="3773487" cy="769937"/>
          </a:xfrm>
          <a:prstGeom prst="rect">
            <a:avLst/>
          </a:prstGeom>
          <a:solidFill>
            <a:srgbClr val="FFFFFF"/>
          </a:solidFill>
          <a:ln w="9525">
            <a:solidFill>
              <a:schemeClr val="tx1"/>
            </a:solidFill>
            <a:miter lim="800000"/>
            <a:headEnd/>
            <a:tailEnd/>
          </a:ln>
          <a:effectLst>
            <a:outerShdw dist="89803" dir="2700000" algn="ctr" rotWithShape="0">
              <a:schemeClr val="tx1"/>
            </a:outerShdw>
          </a:effec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400"/>
              <a:t>Our Love of Life</a:t>
            </a:r>
          </a:p>
        </p:txBody>
      </p:sp>
      <p:pic>
        <p:nvPicPr>
          <p:cNvPr id="41987" name="Picture 3" descr="E:\PFiles\MSOffice\Clipart\corpbas\j0078833.wmf">
            <a:extLst>
              <a:ext uri="{FF2B5EF4-FFF2-40B4-BE49-F238E27FC236}">
                <a16:creationId xmlns:a16="http://schemas.microsoft.com/office/drawing/2014/main" xmlns="" id="{3CBDF0D0-0AC1-449C-913C-264FCC3899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4300" y="722313"/>
            <a:ext cx="1663700"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 Box 4">
            <a:extLst>
              <a:ext uri="{FF2B5EF4-FFF2-40B4-BE49-F238E27FC236}">
                <a16:creationId xmlns:a16="http://schemas.microsoft.com/office/drawing/2014/main" xmlns="" id="{24592E4A-AF3B-4600-BC5E-DDDED3740F37}"/>
              </a:ext>
            </a:extLst>
          </p:cNvPr>
          <p:cNvSpPr txBox="1">
            <a:spLocks noChangeArrowheads="1"/>
          </p:cNvSpPr>
          <p:nvPr/>
        </p:nvSpPr>
        <p:spPr bwMode="auto">
          <a:xfrm>
            <a:off x="609600" y="2339975"/>
            <a:ext cx="109728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371600" indent="-457200">
              <a:defRPr>
                <a:solidFill>
                  <a:schemeClr val="tx1"/>
                </a:solidFill>
                <a:latin typeface="Calibri" panose="020F0502020204030204" pitchFamily="34" charset="0"/>
              </a:defRPr>
            </a:lvl3pPr>
            <a:lvl4pPr marL="1828800" indent="-457200">
              <a:defRPr>
                <a:solidFill>
                  <a:schemeClr val="tx1"/>
                </a:solidFill>
                <a:latin typeface="Calibri" panose="020F0502020204030204" pitchFamily="34" charset="0"/>
              </a:defRPr>
            </a:lvl4pPr>
            <a:lvl5pPr marL="2286000" indent="-457200">
              <a:defRPr>
                <a:solidFill>
                  <a:schemeClr val="tx1"/>
                </a:solidFill>
                <a:latin typeface="Calibri" panose="020F0502020204030204" pitchFamily="34" charset="0"/>
              </a:defRPr>
            </a:lvl5pPr>
            <a:lvl6pPr marL="2743200" indent="-457200" defTabSz="457200" fontAlgn="base">
              <a:spcBef>
                <a:spcPct val="0"/>
              </a:spcBef>
              <a:spcAft>
                <a:spcPct val="0"/>
              </a:spcAft>
              <a:defRPr>
                <a:solidFill>
                  <a:schemeClr val="tx1"/>
                </a:solidFill>
                <a:latin typeface="Calibri" panose="020F0502020204030204" pitchFamily="34" charset="0"/>
              </a:defRPr>
            </a:lvl6pPr>
            <a:lvl7pPr marL="3200400" indent="-457200" defTabSz="457200" fontAlgn="base">
              <a:spcBef>
                <a:spcPct val="0"/>
              </a:spcBef>
              <a:spcAft>
                <a:spcPct val="0"/>
              </a:spcAft>
              <a:defRPr>
                <a:solidFill>
                  <a:schemeClr val="tx1"/>
                </a:solidFill>
                <a:latin typeface="Calibri" panose="020F0502020204030204" pitchFamily="34" charset="0"/>
              </a:defRPr>
            </a:lvl7pPr>
            <a:lvl8pPr marL="3657600" indent="-457200" defTabSz="457200" fontAlgn="base">
              <a:spcBef>
                <a:spcPct val="0"/>
              </a:spcBef>
              <a:spcAft>
                <a:spcPct val="0"/>
              </a:spcAft>
              <a:defRPr>
                <a:solidFill>
                  <a:schemeClr val="tx1"/>
                </a:solidFill>
                <a:latin typeface="Calibri" panose="020F0502020204030204" pitchFamily="34" charset="0"/>
              </a:defRPr>
            </a:lvl8pPr>
            <a:lvl9pPr marL="4114800" indent="-457200" defTabSz="457200" fontAlgn="base">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sz="4000">
                <a:latin typeface="Arial" panose="020B0604020202020204" pitchFamily="34" charset="0"/>
              </a:rPr>
              <a:t>Answer must be accepted by faith</a:t>
            </a:r>
          </a:p>
        </p:txBody>
      </p:sp>
      <p:sp>
        <p:nvSpPr>
          <p:cNvPr id="111621" name="Text Box 5">
            <a:extLst>
              <a:ext uri="{FF2B5EF4-FFF2-40B4-BE49-F238E27FC236}">
                <a16:creationId xmlns:a16="http://schemas.microsoft.com/office/drawing/2014/main" xmlns="" id="{F0FA2539-1257-41D5-8241-6E9DF5003855}"/>
              </a:ext>
            </a:extLst>
          </p:cNvPr>
          <p:cNvSpPr txBox="1">
            <a:spLocks noChangeArrowheads="1"/>
          </p:cNvSpPr>
          <p:nvPr/>
        </p:nvSpPr>
        <p:spPr bwMode="auto">
          <a:xfrm>
            <a:off x="457200" y="3084513"/>
            <a:ext cx="11277600"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371600" indent="-457200">
              <a:defRPr>
                <a:solidFill>
                  <a:schemeClr val="tx1"/>
                </a:solidFill>
                <a:latin typeface="Calibri" panose="020F0502020204030204" pitchFamily="34" charset="0"/>
              </a:defRPr>
            </a:lvl3pPr>
            <a:lvl4pPr marL="1828800" indent="-457200">
              <a:defRPr>
                <a:solidFill>
                  <a:schemeClr val="tx1"/>
                </a:solidFill>
                <a:latin typeface="Calibri" panose="020F0502020204030204" pitchFamily="34" charset="0"/>
              </a:defRPr>
            </a:lvl4pPr>
            <a:lvl5pPr marL="2286000" indent="-457200">
              <a:defRPr>
                <a:solidFill>
                  <a:schemeClr val="tx1"/>
                </a:solidFill>
                <a:latin typeface="Calibri" panose="020F0502020204030204" pitchFamily="34" charset="0"/>
              </a:defRPr>
            </a:lvl5pPr>
            <a:lvl6pPr marL="2743200" indent="-457200" defTabSz="457200" fontAlgn="base">
              <a:spcBef>
                <a:spcPct val="0"/>
              </a:spcBef>
              <a:spcAft>
                <a:spcPct val="0"/>
              </a:spcAft>
              <a:defRPr>
                <a:solidFill>
                  <a:schemeClr val="tx1"/>
                </a:solidFill>
                <a:latin typeface="Calibri" panose="020F0502020204030204" pitchFamily="34" charset="0"/>
              </a:defRPr>
            </a:lvl6pPr>
            <a:lvl7pPr marL="3200400" indent="-457200" defTabSz="457200" fontAlgn="base">
              <a:spcBef>
                <a:spcPct val="0"/>
              </a:spcBef>
              <a:spcAft>
                <a:spcPct val="0"/>
              </a:spcAft>
              <a:defRPr>
                <a:solidFill>
                  <a:schemeClr val="tx1"/>
                </a:solidFill>
                <a:latin typeface="Calibri" panose="020F0502020204030204" pitchFamily="34" charset="0"/>
              </a:defRPr>
            </a:lvl7pPr>
            <a:lvl8pPr marL="3657600" indent="-457200" defTabSz="457200" fontAlgn="base">
              <a:spcBef>
                <a:spcPct val="0"/>
              </a:spcBef>
              <a:spcAft>
                <a:spcPct val="0"/>
              </a:spcAft>
              <a:defRPr>
                <a:solidFill>
                  <a:schemeClr val="tx1"/>
                </a:solidFill>
                <a:latin typeface="Calibri" panose="020F0502020204030204" pitchFamily="34" charset="0"/>
              </a:defRPr>
            </a:lvl8pPr>
            <a:lvl9pPr marL="4114800" indent="-457200" defTabSz="457200" fontAlgn="base">
              <a:spcBef>
                <a:spcPct val="0"/>
              </a:spcBef>
              <a:spcAft>
                <a:spcPct val="0"/>
              </a:spcAft>
              <a:defRPr>
                <a:solidFill>
                  <a:schemeClr val="tx1"/>
                </a:solidFill>
                <a:latin typeface="Calibri" panose="020F0502020204030204" pitchFamily="34" charset="0"/>
              </a:defRPr>
            </a:lvl9pPr>
          </a:lstStyle>
          <a:p>
            <a:pPr eaLnBrk="1" hangingPunct="1">
              <a:buFontTx/>
              <a:buChar char="•"/>
            </a:pPr>
            <a:r>
              <a:rPr lang="en-US" altLang="en-US" sz="4000">
                <a:latin typeface="Arial" panose="020B0604020202020204" pitchFamily="34" charset="0"/>
              </a:rPr>
              <a:t>Far better for Christian after death (</a:t>
            </a:r>
            <a:r>
              <a:rPr lang="en-US" altLang="en-US" sz="4000" b="1">
                <a:latin typeface="Arial" panose="020B0604020202020204" pitchFamily="34" charset="0"/>
              </a:rPr>
              <a:t>Phil. 1:22; Rom. 8:18</a:t>
            </a:r>
            <a:r>
              <a:rPr lang="en-US" altLang="en-US" sz="4000">
                <a:latin typeface="Arial" panose="020B0604020202020204" pitchFamily="34" charset="0"/>
              </a:rPr>
              <a:t>)</a:t>
            </a:r>
          </a:p>
          <a:p>
            <a:pPr eaLnBrk="1" hangingPunct="1">
              <a:buFontTx/>
              <a:buChar char="•"/>
            </a:pPr>
            <a:r>
              <a:rPr lang="en-US" altLang="en-US" sz="4000">
                <a:latin typeface="Arial" panose="020B0604020202020204" pitchFamily="34" charset="0"/>
              </a:rPr>
              <a:t>Accept this as true because God has promised, He cannot lie (</a:t>
            </a:r>
            <a:r>
              <a:rPr lang="en-US" altLang="en-US" sz="4000" b="1">
                <a:latin typeface="Arial" panose="020B0604020202020204" pitchFamily="34" charset="0"/>
              </a:rPr>
              <a:t>Titus 1:2; John 14:2</a:t>
            </a:r>
            <a:r>
              <a:rPr lang="en-US" altLang="en-US" sz="4000">
                <a:latin typeface="Arial" panose="020B0604020202020204" pitchFamily="34" charset="0"/>
              </a:rPr>
              <a:t>)</a:t>
            </a:r>
          </a:p>
        </p:txBody>
      </p:sp>
      <p:sp>
        <p:nvSpPr>
          <p:cNvPr id="111622" name="Text Box 6">
            <a:extLst>
              <a:ext uri="{FF2B5EF4-FFF2-40B4-BE49-F238E27FC236}">
                <a16:creationId xmlns:a16="http://schemas.microsoft.com/office/drawing/2014/main" xmlns="" id="{D4CD5EFA-9634-46FE-9639-A6A6BCAB872D}"/>
              </a:ext>
            </a:extLst>
          </p:cNvPr>
          <p:cNvSpPr txBox="1">
            <a:spLocks noChangeArrowheads="1"/>
          </p:cNvSpPr>
          <p:nvPr/>
        </p:nvSpPr>
        <p:spPr bwMode="auto">
          <a:xfrm>
            <a:off x="3184525" y="3014663"/>
            <a:ext cx="5883275" cy="1938337"/>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000">
                <a:solidFill>
                  <a:srgbClr val="FFFFFF"/>
                </a:solidFill>
              </a:rPr>
              <a:t>When death is close, I can have excited anticipation, with degree of nervousness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162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162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16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1" grpId="0" uiExpand="1" build="p" autoUpdateAnimBg="0"/>
      <p:bldP spid="111622"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a:extLst>
              <a:ext uri="{FF2B5EF4-FFF2-40B4-BE49-F238E27FC236}">
                <a16:creationId xmlns:a16="http://schemas.microsoft.com/office/drawing/2014/main" xmlns="" id="{C314CAD1-9E97-4958-A76C-BCB69CE3C308}"/>
              </a:ext>
            </a:extLst>
          </p:cNvPr>
          <p:cNvSpPr txBox="1">
            <a:spLocks noChangeArrowheads="1"/>
          </p:cNvSpPr>
          <p:nvPr/>
        </p:nvSpPr>
        <p:spPr bwMode="auto">
          <a:xfrm>
            <a:off x="609600" y="1828800"/>
            <a:ext cx="8839200"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371600" indent="-457200">
              <a:defRPr>
                <a:solidFill>
                  <a:schemeClr val="tx1"/>
                </a:solidFill>
                <a:latin typeface="Calibri" panose="020F0502020204030204" pitchFamily="34" charset="0"/>
              </a:defRPr>
            </a:lvl3pPr>
            <a:lvl4pPr marL="1828800" indent="-457200">
              <a:defRPr>
                <a:solidFill>
                  <a:schemeClr val="tx1"/>
                </a:solidFill>
                <a:latin typeface="Calibri" panose="020F0502020204030204" pitchFamily="34" charset="0"/>
              </a:defRPr>
            </a:lvl4pPr>
            <a:lvl5pPr marL="2286000" indent="-457200">
              <a:defRPr>
                <a:solidFill>
                  <a:schemeClr val="tx1"/>
                </a:solidFill>
                <a:latin typeface="Calibri" panose="020F0502020204030204" pitchFamily="34" charset="0"/>
              </a:defRPr>
            </a:lvl5pPr>
            <a:lvl6pPr marL="2743200" indent="-457200" defTabSz="457200" fontAlgn="base">
              <a:spcBef>
                <a:spcPct val="0"/>
              </a:spcBef>
              <a:spcAft>
                <a:spcPct val="0"/>
              </a:spcAft>
              <a:defRPr>
                <a:solidFill>
                  <a:schemeClr val="tx1"/>
                </a:solidFill>
                <a:latin typeface="Calibri" panose="020F0502020204030204" pitchFamily="34" charset="0"/>
              </a:defRPr>
            </a:lvl6pPr>
            <a:lvl7pPr marL="3200400" indent="-457200" defTabSz="457200" fontAlgn="base">
              <a:spcBef>
                <a:spcPct val="0"/>
              </a:spcBef>
              <a:spcAft>
                <a:spcPct val="0"/>
              </a:spcAft>
              <a:defRPr>
                <a:solidFill>
                  <a:schemeClr val="tx1"/>
                </a:solidFill>
                <a:latin typeface="Calibri" panose="020F0502020204030204" pitchFamily="34" charset="0"/>
              </a:defRPr>
            </a:lvl7pPr>
            <a:lvl8pPr marL="3657600" indent="-457200" defTabSz="457200" fontAlgn="base">
              <a:spcBef>
                <a:spcPct val="0"/>
              </a:spcBef>
              <a:spcAft>
                <a:spcPct val="0"/>
              </a:spcAft>
              <a:defRPr>
                <a:solidFill>
                  <a:schemeClr val="tx1"/>
                </a:solidFill>
                <a:latin typeface="Calibri" panose="020F0502020204030204" pitchFamily="34" charset="0"/>
              </a:defRPr>
            </a:lvl8pPr>
            <a:lvl9pPr marL="4114800" indent="-457200" defTabSz="457200" fontAlgn="base">
              <a:spcBef>
                <a:spcPct val="0"/>
              </a:spcBef>
              <a:spcAft>
                <a:spcPct val="0"/>
              </a:spcAft>
              <a:defRPr>
                <a:solidFill>
                  <a:schemeClr val="tx1"/>
                </a:solidFill>
                <a:latin typeface="Calibri" panose="020F0502020204030204" pitchFamily="34" charset="0"/>
              </a:defRPr>
            </a:lvl9pPr>
          </a:lstStyle>
          <a:p>
            <a:pPr eaLnBrk="1" hangingPunct="1">
              <a:buFontTx/>
              <a:buAutoNum type="alphaUcPeriod"/>
            </a:pPr>
            <a:r>
              <a:rPr lang="en-US" altLang="en-US" sz="4000">
                <a:solidFill>
                  <a:srgbClr val="969696"/>
                </a:solidFill>
                <a:latin typeface="Arial" panose="020B0604020202020204" pitchFamily="34" charset="0"/>
              </a:rPr>
              <a:t>The Unknown</a:t>
            </a:r>
          </a:p>
          <a:p>
            <a:pPr eaLnBrk="1" hangingPunct="1">
              <a:buFontTx/>
              <a:buAutoNum type="alphaUcPeriod"/>
            </a:pPr>
            <a:r>
              <a:rPr lang="en-US" altLang="en-US" sz="4000">
                <a:solidFill>
                  <a:srgbClr val="969696"/>
                </a:solidFill>
                <a:latin typeface="Arial" panose="020B0604020202020204" pitchFamily="34" charset="0"/>
              </a:rPr>
              <a:t>The Inevitable</a:t>
            </a:r>
          </a:p>
          <a:p>
            <a:pPr eaLnBrk="1" hangingPunct="1">
              <a:buFontTx/>
              <a:buAutoNum type="alphaUcPeriod"/>
            </a:pPr>
            <a:r>
              <a:rPr lang="en-US" altLang="en-US" sz="4000">
                <a:solidFill>
                  <a:srgbClr val="969696"/>
                </a:solidFill>
                <a:latin typeface="Arial" panose="020B0604020202020204" pitchFamily="34" charset="0"/>
              </a:rPr>
              <a:t>The Perceived Finality</a:t>
            </a:r>
          </a:p>
          <a:p>
            <a:pPr eaLnBrk="1" hangingPunct="1">
              <a:buFontTx/>
              <a:buAutoNum type="alphaUcPeriod"/>
            </a:pPr>
            <a:r>
              <a:rPr lang="en-US" altLang="en-US" sz="4000">
                <a:solidFill>
                  <a:srgbClr val="969696"/>
                </a:solidFill>
                <a:latin typeface="Arial" panose="020B0604020202020204" pitchFamily="34" charset="0"/>
              </a:rPr>
              <a:t>Our Love of Life</a:t>
            </a:r>
          </a:p>
          <a:p>
            <a:pPr eaLnBrk="1" hangingPunct="1">
              <a:buFontTx/>
              <a:buAutoNum type="alphaUcPeriod"/>
            </a:pPr>
            <a:r>
              <a:rPr lang="en-US" altLang="en-US" sz="4000">
                <a:latin typeface="Arial" panose="020B0604020202020204" pitchFamily="34" charset="0"/>
              </a:rPr>
              <a:t>The Fear of Severed Relationships</a:t>
            </a:r>
          </a:p>
          <a:p>
            <a:pPr eaLnBrk="1" hangingPunct="1">
              <a:buFontTx/>
              <a:buAutoNum type="alphaUcPeriod"/>
            </a:pPr>
            <a:r>
              <a:rPr lang="en-US" altLang="en-US" sz="4000">
                <a:solidFill>
                  <a:srgbClr val="969696"/>
                </a:solidFill>
                <a:latin typeface="Arial" panose="020B0604020202020204" pitchFamily="34" charset="0"/>
              </a:rPr>
              <a:t>Unresolved Guilt</a:t>
            </a:r>
          </a:p>
        </p:txBody>
      </p:sp>
      <p:pic>
        <p:nvPicPr>
          <p:cNvPr id="44035" name="Picture 3" descr="E:\PFiles\MSOffice\Clipart\corpbas\j0078742.wmf">
            <a:extLst>
              <a:ext uri="{FF2B5EF4-FFF2-40B4-BE49-F238E27FC236}">
                <a16:creationId xmlns:a16="http://schemas.microsoft.com/office/drawing/2014/main" xmlns="" id="{BDC7656F-CAD0-4D20-A23F-1367B45327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5400" y="1905000"/>
            <a:ext cx="2590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 Box 4">
            <a:extLst>
              <a:ext uri="{FF2B5EF4-FFF2-40B4-BE49-F238E27FC236}">
                <a16:creationId xmlns:a16="http://schemas.microsoft.com/office/drawing/2014/main" xmlns="" id="{50B59E3D-FE44-4093-9A19-6EF6B28FEEFA}"/>
              </a:ext>
            </a:extLst>
          </p:cNvPr>
          <p:cNvSpPr txBox="1">
            <a:spLocks noChangeArrowheads="1"/>
          </p:cNvSpPr>
          <p:nvPr/>
        </p:nvSpPr>
        <p:spPr bwMode="auto">
          <a:xfrm>
            <a:off x="609600" y="762000"/>
            <a:ext cx="10972800"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400"/>
              <a:t>Terror of Death – Causes and Cures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4">
            <a:extLst>
              <a:ext uri="{FF2B5EF4-FFF2-40B4-BE49-F238E27FC236}">
                <a16:creationId xmlns:a16="http://schemas.microsoft.com/office/drawing/2014/main" xmlns="" id="{C2FD8B4C-2345-4013-987F-41AA59F4B27C}"/>
              </a:ext>
            </a:extLst>
          </p:cNvPr>
          <p:cNvSpPr>
            <a:spLocks noChangeArrowheads="1"/>
          </p:cNvSpPr>
          <p:nvPr/>
        </p:nvSpPr>
        <p:spPr bwMode="auto">
          <a:xfrm>
            <a:off x="1828800" y="598488"/>
            <a:ext cx="8439150" cy="1001712"/>
          </a:xfrm>
          <a:prstGeom prst="roundRect">
            <a:avLst>
              <a:gd name="adj" fmla="val 16667"/>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46083" name="Text Box 3">
            <a:extLst>
              <a:ext uri="{FF2B5EF4-FFF2-40B4-BE49-F238E27FC236}">
                <a16:creationId xmlns:a16="http://schemas.microsoft.com/office/drawing/2014/main" xmlns="" id="{F8CB48D5-A80D-4A8F-B8BA-35DA85567E51}"/>
              </a:ext>
            </a:extLst>
          </p:cNvPr>
          <p:cNvSpPr txBox="1">
            <a:spLocks noChangeArrowheads="1"/>
          </p:cNvSpPr>
          <p:nvPr/>
        </p:nvSpPr>
        <p:spPr bwMode="auto">
          <a:xfrm>
            <a:off x="2679700" y="754063"/>
            <a:ext cx="6921500" cy="769937"/>
          </a:xfrm>
          <a:prstGeom prst="rect">
            <a:avLst/>
          </a:prstGeom>
          <a:noFill/>
          <a:ln w="2857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400"/>
              <a:t>Fear of Severed Relationships</a:t>
            </a:r>
          </a:p>
        </p:txBody>
      </p:sp>
      <p:sp>
        <p:nvSpPr>
          <p:cNvPr id="112647" name="Text Box 7">
            <a:extLst>
              <a:ext uri="{FF2B5EF4-FFF2-40B4-BE49-F238E27FC236}">
                <a16:creationId xmlns:a16="http://schemas.microsoft.com/office/drawing/2014/main" xmlns="" id="{43B5A82B-582D-4A31-9FCE-06D3F10F708F}"/>
              </a:ext>
            </a:extLst>
          </p:cNvPr>
          <p:cNvSpPr txBox="1">
            <a:spLocks noChangeArrowheads="1"/>
          </p:cNvSpPr>
          <p:nvPr/>
        </p:nvSpPr>
        <p:spPr bwMode="auto">
          <a:xfrm>
            <a:off x="609600" y="2133600"/>
            <a:ext cx="10972800"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a:t>“How can I bear to think of leaving my loved ones behind?”</a:t>
            </a:r>
          </a:p>
          <a:p>
            <a:pPr eaLnBrk="1" hangingPunct="1"/>
            <a:r>
              <a:rPr lang="en-US" altLang="en-US" sz="4000"/>
              <a:t>“I am afraid of going into an environment where I do not know anyone”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7" grpId="0" uiExpand="1"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a:extLst>
              <a:ext uri="{FF2B5EF4-FFF2-40B4-BE49-F238E27FC236}">
                <a16:creationId xmlns:a16="http://schemas.microsoft.com/office/drawing/2014/main" xmlns="" id="{275A8127-9762-4289-8500-86C293F94BD2}"/>
              </a:ext>
            </a:extLst>
          </p:cNvPr>
          <p:cNvSpPr>
            <a:spLocks noChangeArrowheads="1"/>
          </p:cNvSpPr>
          <p:nvPr/>
        </p:nvSpPr>
        <p:spPr bwMode="auto">
          <a:xfrm>
            <a:off x="1924050" y="598488"/>
            <a:ext cx="8439150" cy="1001712"/>
          </a:xfrm>
          <a:prstGeom prst="roundRect">
            <a:avLst>
              <a:gd name="adj" fmla="val 16667"/>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48131" name="Text Box 3">
            <a:extLst>
              <a:ext uri="{FF2B5EF4-FFF2-40B4-BE49-F238E27FC236}">
                <a16:creationId xmlns:a16="http://schemas.microsoft.com/office/drawing/2014/main" xmlns="" id="{FE1109EB-928D-4F2D-9C0F-93A2268D96FF}"/>
              </a:ext>
            </a:extLst>
          </p:cNvPr>
          <p:cNvSpPr txBox="1">
            <a:spLocks noChangeArrowheads="1"/>
          </p:cNvSpPr>
          <p:nvPr/>
        </p:nvSpPr>
        <p:spPr bwMode="auto">
          <a:xfrm>
            <a:off x="2679700" y="754063"/>
            <a:ext cx="6921500" cy="769937"/>
          </a:xfrm>
          <a:prstGeom prst="rect">
            <a:avLst/>
          </a:prstGeom>
          <a:noFill/>
          <a:ln w="2857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400"/>
              <a:t>Fear of Severed Relationships</a:t>
            </a:r>
          </a:p>
        </p:txBody>
      </p:sp>
      <p:sp>
        <p:nvSpPr>
          <p:cNvPr id="113668" name="Text Box 4">
            <a:extLst>
              <a:ext uri="{FF2B5EF4-FFF2-40B4-BE49-F238E27FC236}">
                <a16:creationId xmlns:a16="http://schemas.microsoft.com/office/drawing/2014/main" xmlns="" id="{1426F394-2F19-48A1-B0B0-03C3630E94FD}"/>
              </a:ext>
            </a:extLst>
          </p:cNvPr>
          <p:cNvSpPr txBox="1">
            <a:spLocks noChangeArrowheads="1"/>
          </p:cNvSpPr>
          <p:nvPr/>
        </p:nvSpPr>
        <p:spPr bwMode="auto">
          <a:xfrm>
            <a:off x="609600" y="2203450"/>
            <a:ext cx="10972800"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371600" indent="-457200">
              <a:defRPr>
                <a:solidFill>
                  <a:schemeClr val="tx1"/>
                </a:solidFill>
                <a:latin typeface="Calibri" panose="020F0502020204030204" pitchFamily="34" charset="0"/>
              </a:defRPr>
            </a:lvl3pPr>
            <a:lvl4pPr marL="1828800" indent="-457200">
              <a:defRPr>
                <a:solidFill>
                  <a:schemeClr val="tx1"/>
                </a:solidFill>
                <a:latin typeface="Calibri" panose="020F0502020204030204" pitchFamily="34" charset="0"/>
              </a:defRPr>
            </a:lvl4pPr>
            <a:lvl5pPr marL="2286000" indent="-457200">
              <a:defRPr>
                <a:solidFill>
                  <a:schemeClr val="tx1"/>
                </a:solidFill>
                <a:latin typeface="Calibri" panose="020F0502020204030204" pitchFamily="34" charset="0"/>
              </a:defRPr>
            </a:lvl5pPr>
            <a:lvl6pPr marL="2743200" indent="-457200" defTabSz="457200" fontAlgn="base">
              <a:spcBef>
                <a:spcPct val="0"/>
              </a:spcBef>
              <a:spcAft>
                <a:spcPct val="0"/>
              </a:spcAft>
              <a:defRPr>
                <a:solidFill>
                  <a:schemeClr val="tx1"/>
                </a:solidFill>
                <a:latin typeface="Calibri" panose="020F0502020204030204" pitchFamily="34" charset="0"/>
              </a:defRPr>
            </a:lvl6pPr>
            <a:lvl7pPr marL="3200400" indent="-457200" defTabSz="457200" fontAlgn="base">
              <a:spcBef>
                <a:spcPct val="0"/>
              </a:spcBef>
              <a:spcAft>
                <a:spcPct val="0"/>
              </a:spcAft>
              <a:defRPr>
                <a:solidFill>
                  <a:schemeClr val="tx1"/>
                </a:solidFill>
                <a:latin typeface="Calibri" panose="020F0502020204030204" pitchFamily="34" charset="0"/>
              </a:defRPr>
            </a:lvl7pPr>
            <a:lvl8pPr marL="3657600" indent="-457200" defTabSz="457200" fontAlgn="base">
              <a:spcBef>
                <a:spcPct val="0"/>
              </a:spcBef>
              <a:spcAft>
                <a:spcPct val="0"/>
              </a:spcAft>
              <a:defRPr>
                <a:solidFill>
                  <a:schemeClr val="tx1"/>
                </a:solidFill>
                <a:latin typeface="Calibri" panose="020F0502020204030204" pitchFamily="34" charset="0"/>
              </a:defRPr>
            </a:lvl8pPr>
            <a:lvl9pPr marL="4114800" indent="-4572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ct val="110000"/>
              </a:lnSpc>
              <a:buFont typeface="Wingdings" panose="05000000000000000000" pitchFamily="2" charset="2"/>
              <a:buChar char="§"/>
            </a:pPr>
            <a:r>
              <a:rPr lang="en-US" altLang="en-US" sz="4400">
                <a:latin typeface="Arial" panose="020B0604020202020204" pitchFamily="34" charset="0"/>
              </a:rPr>
              <a:t>Relationships not based upon physical ties (</a:t>
            </a:r>
            <a:r>
              <a:rPr lang="en-US" altLang="en-US" sz="4400" b="1">
                <a:latin typeface="Arial" panose="020B0604020202020204" pitchFamily="34" charset="0"/>
              </a:rPr>
              <a:t>Mt. 22:30; cf. Gen. 2:18</a:t>
            </a:r>
            <a:r>
              <a:rPr lang="en-US" altLang="en-US" sz="4400">
                <a:latin typeface="Arial" panose="020B0604020202020204" pitchFamily="34" charset="0"/>
              </a:rPr>
              <a:t>)</a:t>
            </a:r>
          </a:p>
          <a:p>
            <a:pPr eaLnBrk="1" hangingPunct="1">
              <a:lnSpc>
                <a:spcPct val="110000"/>
              </a:lnSpc>
              <a:buFont typeface="Wingdings" panose="05000000000000000000" pitchFamily="2" charset="2"/>
              <a:buChar char="§"/>
            </a:pPr>
            <a:r>
              <a:rPr lang="en-US" altLang="en-US" sz="4400">
                <a:latin typeface="Arial" panose="020B0604020202020204" pitchFamily="34" charset="0"/>
              </a:rPr>
              <a:t>We will know loved ones there (</a:t>
            </a:r>
            <a:r>
              <a:rPr lang="en-US" altLang="en-US" sz="4400" b="1">
                <a:latin typeface="Arial" panose="020B0604020202020204" pitchFamily="34" charset="0"/>
              </a:rPr>
              <a:t>Gen. 25:8; Mt. 8:11</a:t>
            </a:r>
            <a:r>
              <a:rPr lang="en-US" altLang="en-US" sz="4400">
                <a:latin typeface="Arial" panose="020B0604020202020204" pitchFamily="34" charset="0"/>
              </a:rPr>
              <a:t>)</a:t>
            </a:r>
          </a:p>
          <a:p>
            <a:pPr eaLnBrk="1" hangingPunct="1">
              <a:lnSpc>
                <a:spcPct val="110000"/>
              </a:lnSpc>
              <a:buFont typeface="Wingdings" panose="05000000000000000000" pitchFamily="2" charset="2"/>
              <a:buChar char="§"/>
            </a:pPr>
            <a:r>
              <a:rPr lang="en-US" altLang="en-US" sz="4400">
                <a:latin typeface="Arial" panose="020B0604020202020204" pitchFamily="34" charset="0"/>
              </a:rPr>
              <a:t>Instinctively know everyone (</a:t>
            </a:r>
            <a:r>
              <a:rPr lang="en-US" altLang="en-US" sz="4400" b="1">
                <a:latin typeface="Arial" panose="020B0604020202020204" pitchFamily="34" charset="0"/>
              </a:rPr>
              <a:t>Mt. 17:3-4</a:t>
            </a:r>
            <a:r>
              <a:rPr lang="en-US" altLang="en-US" sz="4400">
                <a:latin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366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366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366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a:extLst>
              <a:ext uri="{FF2B5EF4-FFF2-40B4-BE49-F238E27FC236}">
                <a16:creationId xmlns:a16="http://schemas.microsoft.com/office/drawing/2014/main" xmlns="" id="{428D0B7C-DEB9-4DD0-8091-80E5309153A6}"/>
              </a:ext>
            </a:extLst>
          </p:cNvPr>
          <p:cNvSpPr>
            <a:spLocks noChangeArrowheads="1"/>
          </p:cNvSpPr>
          <p:nvPr/>
        </p:nvSpPr>
        <p:spPr bwMode="auto">
          <a:xfrm>
            <a:off x="1828800" y="598488"/>
            <a:ext cx="8439150" cy="1001712"/>
          </a:xfrm>
          <a:prstGeom prst="roundRect">
            <a:avLst>
              <a:gd name="adj" fmla="val 16667"/>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50179" name="Text Box 3">
            <a:extLst>
              <a:ext uri="{FF2B5EF4-FFF2-40B4-BE49-F238E27FC236}">
                <a16:creationId xmlns:a16="http://schemas.microsoft.com/office/drawing/2014/main" xmlns="" id="{2CA33230-8240-4B5A-A9AB-6A13971153C2}"/>
              </a:ext>
            </a:extLst>
          </p:cNvPr>
          <p:cNvSpPr txBox="1">
            <a:spLocks noChangeArrowheads="1"/>
          </p:cNvSpPr>
          <p:nvPr/>
        </p:nvSpPr>
        <p:spPr bwMode="auto">
          <a:xfrm>
            <a:off x="2667000" y="728663"/>
            <a:ext cx="6921500" cy="769937"/>
          </a:xfrm>
          <a:prstGeom prst="rect">
            <a:avLst/>
          </a:prstGeom>
          <a:noFill/>
          <a:ln w="2857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400"/>
              <a:t>Fear of Severed Relationships</a:t>
            </a:r>
          </a:p>
        </p:txBody>
      </p:sp>
      <p:sp>
        <p:nvSpPr>
          <p:cNvPr id="114692" name="Text Box 4">
            <a:extLst>
              <a:ext uri="{FF2B5EF4-FFF2-40B4-BE49-F238E27FC236}">
                <a16:creationId xmlns:a16="http://schemas.microsoft.com/office/drawing/2014/main" xmlns="" id="{CF3033CE-515B-4288-B3BF-908F72DC999D}"/>
              </a:ext>
            </a:extLst>
          </p:cNvPr>
          <p:cNvSpPr txBox="1">
            <a:spLocks noChangeArrowheads="1"/>
          </p:cNvSpPr>
          <p:nvPr/>
        </p:nvSpPr>
        <p:spPr bwMode="auto">
          <a:xfrm>
            <a:off x="609600" y="3471863"/>
            <a:ext cx="11049000"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371600" indent="-457200">
              <a:defRPr>
                <a:solidFill>
                  <a:schemeClr val="tx1"/>
                </a:solidFill>
                <a:latin typeface="Calibri" panose="020F0502020204030204" pitchFamily="34" charset="0"/>
              </a:defRPr>
            </a:lvl3pPr>
            <a:lvl4pPr marL="1828800" indent="-457200">
              <a:defRPr>
                <a:solidFill>
                  <a:schemeClr val="tx1"/>
                </a:solidFill>
                <a:latin typeface="Calibri" panose="020F0502020204030204" pitchFamily="34" charset="0"/>
              </a:defRPr>
            </a:lvl4pPr>
            <a:lvl5pPr marL="2286000" indent="-457200">
              <a:defRPr>
                <a:solidFill>
                  <a:schemeClr val="tx1"/>
                </a:solidFill>
                <a:latin typeface="Calibri" panose="020F0502020204030204" pitchFamily="34" charset="0"/>
              </a:defRPr>
            </a:lvl5pPr>
            <a:lvl6pPr marL="2743200" indent="-457200" defTabSz="457200" fontAlgn="base">
              <a:spcBef>
                <a:spcPct val="0"/>
              </a:spcBef>
              <a:spcAft>
                <a:spcPct val="0"/>
              </a:spcAft>
              <a:defRPr>
                <a:solidFill>
                  <a:schemeClr val="tx1"/>
                </a:solidFill>
                <a:latin typeface="Calibri" panose="020F0502020204030204" pitchFamily="34" charset="0"/>
              </a:defRPr>
            </a:lvl6pPr>
            <a:lvl7pPr marL="3200400" indent="-457200" defTabSz="457200" fontAlgn="base">
              <a:spcBef>
                <a:spcPct val="0"/>
              </a:spcBef>
              <a:spcAft>
                <a:spcPct val="0"/>
              </a:spcAft>
              <a:defRPr>
                <a:solidFill>
                  <a:schemeClr val="tx1"/>
                </a:solidFill>
                <a:latin typeface="Calibri" panose="020F0502020204030204" pitchFamily="34" charset="0"/>
              </a:defRPr>
            </a:lvl7pPr>
            <a:lvl8pPr marL="3657600" indent="-457200" defTabSz="457200" fontAlgn="base">
              <a:spcBef>
                <a:spcPct val="0"/>
              </a:spcBef>
              <a:spcAft>
                <a:spcPct val="0"/>
              </a:spcAft>
              <a:defRPr>
                <a:solidFill>
                  <a:schemeClr val="tx1"/>
                </a:solidFill>
                <a:latin typeface="Calibri" panose="020F0502020204030204" pitchFamily="34" charset="0"/>
              </a:defRPr>
            </a:lvl8pPr>
            <a:lvl9pPr marL="4114800" indent="-457200" defTabSz="457200" fontAlgn="base">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sz="4000">
                <a:latin typeface="Arial" panose="020B0604020202020204" pitchFamily="34" charset="0"/>
              </a:rPr>
              <a:t>Not likely family emotions will be the same</a:t>
            </a:r>
          </a:p>
          <a:p>
            <a:pPr eaLnBrk="1" hangingPunct="1">
              <a:buFont typeface="Wingdings" panose="05000000000000000000" pitchFamily="2" charset="2"/>
              <a:buChar char="§"/>
            </a:pPr>
            <a:r>
              <a:rPr lang="en-US" altLang="en-US" sz="4000">
                <a:latin typeface="Arial" panose="020B0604020202020204" pitchFamily="34" charset="0"/>
              </a:rPr>
              <a:t>In glory our sense of holiness and goodness will be far more perceptive</a:t>
            </a:r>
          </a:p>
        </p:txBody>
      </p:sp>
      <p:sp>
        <p:nvSpPr>
          <p:cNvPr id="50181" name="Text Box 5">
            <a:extLst>
              <a:ext uri="{FF2B5EF4-FFF2-40B4-BE49-F238E27FC236}">
                <a16:creationId xmlns:a16="http://schemas.microsoft.com/office/drawing/2014/main" xmlns="" id="{46C0533D-7AD1-49FB-A2E7-8D34DBA50435}"/>
              </a:ext>
            </a:extLst>
          </p:cNvPr>
          <p:cNvSpPr txBox="1">
            <a:spLocks noChangeArrowheads="1"/>
          </p:cNvSpPr>
          <p:nvPr/>
        </p:nvSpPr>
        <p:spPr bwMode="auto">
          <a:xfrm>
            <a:off x="609600" y="1952625"/>
            <a:ext cx="110490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a:t>“How could I be happy knowing a loved one was not in heaven?”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469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469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2"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a:extLst>
              <a:ext uri="{FF2B5EF4-FFF2-40B4-BE49-F238E27FC236}">
                <a16:creationId xmlns:a16="http://schemas.microsoft.com/office/drawing/2014/main" xmlns="" id="{D77ECDE5-AB5C-4706-8887-7F8029B101D0}"/>
              </a:ext>
            </a:extLst>
          </p:cNvPr>
          <p:cNvSpPr txBox="1">
            <a:spLocks noChangeArrowheads="1"/>
          </p:cNvSpPr>
          <p:nvPr/>
        </p:nvSpPr>
        <p:spPr bwMode="auto">
          <a:xfrm>
            <a:off x="609600" y="2017713"/>
            <a:ext cx="8610600" cy="415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371600" indent="-457200">
              <a:defRPr>
                <a:solidFill>
                  <a:schemeClr val="tx1"/>
                </a:solidFill>
                <a:latin typeface="Calibri" panose="020F0502020204030204" pitchFamily="34" charset="0"/>
              </a:defRPr>
            </a:lvl3pPr>
            <a:lvl4pPr marL="1828800" indent="-457200">
              <a:defRPr>
                <a:solidFill>
                  <a:schemeClr val="tx1"/>
                </a:solidFill>
                <a:latin typeface="Calibri" panose="020F0502020204030204" pitchFamily="34" charset="0"/>
              </a:defRPr>
            </a:lvl4pPr>
            <a:lvl5pPr marL="2286000" indent="-457200">
              <a:defRPr>
                <a:solidFill>
                  <a:schemeClr val="tx1"/>
                </a:solidFill>
                <a:latin typeface="Calibri" panose="020F0502020204030204" pitchFamily="34" charset="0"/>
              </a:defRPr>
            </a:lvl5pPr>
            <a:lvl6pPr marL="2743200" indent="-457200" defTabSz="457200" fontAlgn="base">
              <a:spcBef>
                <a:spcPct val="0"/>
              </a:spcBef>
              <a:spcAft>
                <a:spcPct val="0"/>
              </a:spcAft>
              <a:defRPr>
                <a:solidFill>
                  <a:schemeClr val="tx1"/>
                </a:solidFill>
                <a:latin typeface="Calibri" panose="020F0502020204030204" pitchFamily="34" charset="0"/>
              </a:defRPr>
            </a:lvl6pPr>
            <a:lvl7pPr marL="3200400" indent="-457200" defTabSz="457200" fontAlgn="base">
              <a:spcBef>
                <a:spcPct val="0"/>
              </a:spcBef>
              <a:spcAft>
                <a:spcPct val="0"/>
              </a:spcAft>
              <a:defRPr>
                <a:solidFill>
                  <a:schemeClr val="tx1"/>
                </a:solidFill>
                <a:latin typeface="Calibri" panose="020F0502020204030204" pitchFamily="34" charset="0"/>
              </a:defRPr>
            </a:lvl7pPr>
            <a:lvl8pPr marL="3657600" indent="-457200" defTabSz="457200" fontAlgn="base">
              <a:spcBef>
                <a:spcPct val="0"/>
              </a:spcBef>
              <a:spcAft>
                <a:spcPct val="0"/>
              </a:spcAft>
              <a:defRPr>
                <a:solidFill>
                  <a:schemeClr val="tx1"/>
                </a:solidFill>
                <a:latin typeface="Calibri" panose="020F0502020204030204" pitchFamily="34" charset="0"/>
              </a:defRPr>
            </a:lvl8pPr>
            <a:lvl9pPr marL="4114800" indent="-4572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ct val="110000"/>
              </a:lnSpc>
              <a:buFontTx/>
              <a:buAutoNum type="alphaUcPeriod"/>
            </a:pPr>
            <a:r>
              <a:rPr lang="en-US" altLang="en-US" sz="4000">
                <a:solidFill>
                  <a:srgbClr val="969696"/>
                </a:solidFill>
                <a:latin typeface="Arial" panose="020B0604020202020204" pitchFamily="34" charset="0"/>
              </a:rPr>
              <a:t>The Unknown</a:t>
            </a:r>
          </a:p>
          <a:p>
            <a:pPr eaLnBrk="1" hangingPunct="1">
              <a:lnSpc>
                <a:spcPct val="110000"/>
              </a:lnSpc>
              <a:buFontTx/>
              <a:buAutoNum type="alphaUcPeriod"/>
            </a:pPr>
            <a:r>
              <a:rPr lang="en-US" altLang="en-US" sz="4000">
                <a:solidFill>
                  <a:srgbClr val="969696"/>
                </a:solidFill>
                <a:latin typeface="Arial" panose="020B0604020202020204" pitchFamily="34" charset="0"/>
              </a:rPr>
              <a:t>The Inevitable</a:t>
            </a:r>
          </a:p>
          <a:p>
            <a:pPr eaLnBrk="1" hangingPunct="1">
              <a:lnSpc>
                <a:spcPct val="110000"/>
              </a:lnSpc>
              <a:buFontTx/>
              <a:buAutoNum type="alphaUcPeriod"/>
            </a:pPr>
            <a:r>
              <a:rPr lang="en-US" altLang="en-US" sz="4000">
                <a:solidFill>
                  <a:srgbClr val="969696"/>
                </a:solidFill>
                <a:latin typeface="Arial" panose="020B0604020202020204" pitchFamily="34" charset="0"/>
              </a:rPr>
              <a:t>The Perceived Finality</a:t>
            </a:r>
          </a:p>
          <a:p>
            <a:pPr eaLnBrk="1" hangingPunct="1">
              <a:lnSpc>
                <a:spcPct val="110000"/>
              </a:lnSpc>
              <a:buFontTx/>
              <a:buAutoNum type="alphaUcPeriod"/>
            </a:pPr>
            <a:r>
              <a:rPr lang="en-US" altLang="en-US" sz="4000">
                <a:solidFill>
                  <a:srgbClr val="969696"/>
                </a:solidFill>
                <a:latin typeface="Arial" panose="020B0604020202020204" pitchFamily="34" charset="0"/>
              </a:rPr>
              <a:t>Our Love of Life</a:t>
            </a:r>
          </a:p>
          <a:p>
            <a:pPr eaLnBrk="1" hangingPunct="1">
              <a:lnSpc>
                <a:spcPct val="110000"/>
              </a:lnSpc>
              <a:buFontTx/>
              <a:buAutoNum type="alphaUcPeriod"/>
            </a:pPr>
            <a:r>
              <a:rPr lang="en-US" altLang="en-US" sz="4000">
                <a:solidFill>
                  <a:srgbClr val="969696"/>
                </a:solidFill>
                <a:latin typeface="Arial" panose="020B0604020202020204" pitchFamily="34" charset="0"/>
              </a:rPr>
              <a:t>The Fear of Severed Relationships</a:t>
            </a:r>
          </a:p>
          <a:p>
            <a:pPr eaLnBrk="1" hangingPunct="1">
              <a:lnSpc>
                <a:spcPct val="110000"/>
              </a:lnSpc>
              <a:buFontTx/>
              <a:buAutoNum type="alphaUcPeriod"/>
            </a:pPr>
            <a:r>
              <a:rPr lang="en-US" altLang="en-US" sz="4000">
                <a:latin typeface="Arial" panose="020B0604020202020204" pitchFamily="34" charset="0"/>
              </a:rPr>
              <a:t>Unresolved Guilt</a:t>
            </a:r>
          </a:p>
        </p:txBody>
      </p:sp>
      <p:pic>
        <p:nvPicPr>
          <p:cNvPr id="52227" name="Picture 4" descr="E:\PFiles\MSOffice\Clipart\corpbas\j0078728.wmf">
            <a:extLst>
              <a:ext uri="{FF2B5EF4-FFF2-40B4-BE49-F238E27FC236}">
                <a16:creationId xmlns:a16="http://schemas.microsoft.com/office/drawing/2014/main" xmlns="" id="{0A6594F6-9845-45BD-8E8A-ECD0771FAA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7288" y="1676400"/>
            <a:ext cx="2805112"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 Box 5">
            <a:extLst>
              <a:ext uri="{FF2B5EF4-FFF2-40B4-BE49-F238E27FC236}">
                <a16:creationId xmlns:a16="http://schemas.microsoft.com/office/drawing/2014/main" xmlns="" id="{AE7A44E0-0765-4FE6-95C5-78D8B95BCF86}"/>
              </a:ext>
            </a:extLst>
          </p:cNvPr>
          <p:cNvSpPr txBox="1">
            <a:spLocks noChangeArrowheads="1"/>
          </p:cNvSpPr>
          <p:nvPr/>
        </p:nvSpPr>
        <p:spPr bwMode="auto">
          <a:xfrm>
            <a:off x="609600" y="346075"/>
            <a:ext cx="10896600"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400"/>
              <a:t>Terror of Death – Causes and Cures</a:t>
            </a:r>
          </a:p>
        </p:txBody>
      </p:sp>
      <p:sp>
        <p:nvSpPr>
          <p:cNvPr id="52229" name="Text Box 6">
            <a:extLst>
              <a:ext uri="{FF2B5EF4-FFF2-40B4-BE49-F238E27FC236}">
                <a16:creationId xmlns:a16="http://schemas.microsoft.com/office/drawing/2014/main" xmlns="" id="{8621CCB9-C170-434A-84E4-C6BA0714048E}"/>
              </a:ext>
            </a:extLst>
          </p:cNvPr>
          <p:cNvSpPr txBox="1">
            <a:spLocks noChangeArrowheads="1"/>
          </p:cNvSpPr>
          <p:nvPr/>
        </p:nvSpPr>
        <p:spPr bwMode="auto">
          <a:xfrm>
            <a:off x="6757988" y="5257800"/>
            <a:ext cx="8620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200">
                <a:solidFill>
                  <a:srgbClr val="FFFFFF"/>
                </a:solidFill>
              </a:rPr>
              <a:t>SIN</a:t>
            </a:r>
          </a:p>
        </p:txBody>
      </p:sp>
      <p:sp>
        <p:nvSpPr>
          <p:cNvPr id="52230" name="TextBox 1">
            <a:extLst>
              <a:ext uri="{FF2B5EF4-FFF2-40B4-BE49-F238E27FC236}">
                <a16:creationId xmlns:a16="http://schemas.microsoft.com/office/drawing/2014/main" xmlns="" id="{7DFA3B7E-1ACA-471B-85C3-389D17C99E10}"/>
              </a:ext>
            </a:extLst>
          </p:cNvPr>
          <p:cNvSpPr txBox="1">
            <a:spLocks noChangeArrowheads="1"/>
          </p:cNvSpPr>
          <p:nvPr/>
        </p:nvSpPr>
        <p:spPr bwMode="auto">
          <a:xfrm>
            <a:off x="8839200" y="4038600"/>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a:solidFill>
                  <a:schemeClr val="bg1"/>
                </a:solidFill>
              </a:rPr>
              <a:t>Sin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4">
            <a:extLst>
              <a:ext uri="{FF2B5EF4-FFF2-40B4-BE49-F238E27FC236}">
                <a16:creationId xmlns:a16="http://schemas.microsoft.com/office/drawing/2014/main" xmlns="" id="{86634169-CF34-427C-BC9F-7081787AFF78}"/>
              </a:ext>
            </a:extLst>
          </p:cNvPr>
          <p:cNvSpPr>
            <a:spLocks noChangeArrowheads="1"/>
          </p:cNvSpPr>
          <p:nvPr/>
        </p:nvSpPr>
        <p:spPr bwMode="auto">
          <a:xfrm>
            <a:off x="3581400" y="762000"/>
            <a:ext cx="4953000" cy="838200"/>
          </a:xfrm>
          <a:prstGeom prst="roundRect">
            <a:avLst>
              <a:gd name="adj" fmla="val 16667"/>
            </a:avLst>
          </a:prstGeom>
          <a:solidFill>
            <a:srgbClr val="FFFFFF"/>
          </a:solidFill>
          <a:ln w="9525">
            <a:solidFill>
              <a:schemeClr val="tx1"/>
            </a:solidFill>
            <a:round/>
            <a:headEnd/>
            <a:tailEnd/>
          </a:ln>
          <a:effectLst>
            <a:outerShdw dist="74053" dir="12657825" algn="ctr" rotWithShape="0">
              <a:schemeClr val="tx1"/>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54275" name="Text Box 3">
            <a:extLst>
              <a:ext uri="{FF2B5EF4-FFF2-40B4-BE49-F238E27FC236}">
                <a16:creationId xmlns:a16="http://schemas.microsoft.com/office/drawing/2014/main" xmlns="" id="{43A67C02-4C39-4D11-AB4F-23ADBCB7A75F}"/>
              </a:ext>
            </a:extLst>
          </p:cNvPr>
          <p:cNvSpPr txBox="1">
            <a:spLocks noChangeArrowheads="1"/>
          </p:cNvSpPr>
          <p:nvPr/>
        </p:nvSpPr>
        <p:spPr bwMode="auto">
          <a:xfrm>
            <a:off x="4114800" y="830263"/>
            <a:ext cx="4019550"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400"/>
              <a:t>Unresolved Guilt</a:t>
            </a:r>
          </a:p>
        </p:txBody>
      </p:sp>
      <p:pic>
        <p:nvPicPr>
          <p:cNvPr id="54276" name="Picture 5" descr="E:\PFiles\MSOffice\Clipart\corpbas\j0078728.wmf">
            <a:extLst>
              <a:ext uri="{FF2B5EF4-FFF2-40B4-BE49-F238E27FC236}">
                <a16:creationId xmlns:a16="http://schemas.microsoft.com/office/drawing/2014/main" xmlns="" id="{72E85D07-94CB-45E8-A8EA-BEC59F83EC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8663" y="612775"/>
            <a:ext cx="8937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 Box 6">
            <a:extLst>
              <a:ext uri="{FF2B5EF4-FFF2-40B4-BE49-F238E27FC236}">
                <a16:creationId xmlns:a16="http://schemas.microsoft.com/office/drawing/2014/main" xmlns="" id="{1FEDB6D8-8795-4CE4-A1CB-84C7A119C103}"/>
              </a:ext>
            </a:extLst>
          </p:cNvPr>
          <p:cNvSpPr txBox="1">
            <a:spLocks noChangeArrowheads="1"/>
          </p:cNvSpPr>
          <p:nvPr/>
        </p:nvSpPr>
        <p:spPr bwMode="auto">
          <a:xfrm>
            <a:off x="2895600" y="815975"/>
            <a:ext cx="3746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900">
                <a:solidFill>
                  <a:srgbClr val="FFFFFF"/>
                </a:solidFill>
              </a:rPr>
              <a:t>SIN</a:t>
            </a:r>
          </a:p>
        </p:txBody>
      </p:sp>
      <p:sp>
        <p:nvSpPr>
          <p:cNvPr id="102407" name="Text Box 7">
            <a:extLst>
              <a:ext uri="{FF2B5EF4-FFF2-40B4-BE49-F238E27FC236}">
                <a16:creationId xmlns:a16="http://schemas.microsoft.com/office/drawing/2014/main" xmlns="" id="{0C3D8F81-F231-4D9F-B7C8-2C5C0ABFFD76}"/>
              </a:ext>
            </a:extLst>
          </p:cNvPr>
          <p:cNvSpPr txBox="1">
            <a:spLocks noChangeArrowheads="1"/>
          </p:cNvSpPr>
          <p:nvPr/>
        </p:nvSpPr>
        <p:spPr bwMode="auto">
          <a:xfrm>
            <a:off x="685800" y="2187575"/>
            <a:ext cx="108966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371600" indent="-457200">
              <a:defRPr>
                <a:solidFill>
                  <a:schemeClr val="tx1"/>
                </a:solidFill>
                <a:latin typeface="Calibri" panose="020F0502020204030204" pitchFamily="34" charset="0"/>
              </a:defRPr>
            </a:lvl3pPr>
            <a:lvl4pPr marL="1828800" indent="-457200">
              <a:defRPr>
                <a:solidFill>
                  <a:schemeClr val="tx1"/>
                </a:solidFill>
                <a:latin typeface="Calibri" panose="020F0502020204030204" pitchFamily="34" charset="0"/>
              </a:defRPr>
            </a:lvl4pPr>
            <a:lvl5pPr marL="2286000" indent="-457200">
              <a:defRPr>
                <a:solidFill>
                  <a:schemeClr val="tx1"/>
                </a:solidFill>
                <a:latin typeface="Calibri" panose="020F0502020204030204" pitchFamily="34" charset="0"/>
              </a:defRPr>
            </a:lvl5pPr>
            <a:lvl6pPr marL="2743200" indent="-457200" defTabSz="457200" fontAlgn="base">
              <a:spcBef>
                <a:spcPct val="0"/>
              </a:spcBef>
              <a:spcAft>
                <a:spcPct val="0"/>
              </a:spcAft>
              <a:defRPr>
                <a:solidFill>
                  <a:schemeClr val="tx1"/>
                </a:solidFill>
                <a:latin typeface="Calibri" panose="020F0502020204030204" pitchFamily="34" charset="0"/>
              </a:defRPr>
            </a:lvl6pPr>
            <a:lvl7pPr marL="3200400" indent="-457200" defTabSz="457200" fontAlgn="base">
              <a:spcBef>
                <a:spcPct val="0"/>
              </a:spcBef>
              <a:spcAft>
                <a:spcPct val="0"/>
              </a:spcAft>
              <a:defRPr>
                <a:solidFill>
                  <a:schemeClr val="tx1"/>
                </a:solidFill>
                <a:latin typeface="Calibri" panose="020F0502020204030204" pitchFamily="34" charset="0"/>
              </a:defRPr>
            </a:lvl7pPr>
            <a:lvl8pPr marL="3657600" indent="-457200" defTabSz="457200" fontAlgn="base">
              <a:spcBef>
                <a:spcPct val="0"/>
              </a:spcBef>
              <a:spcAft>
                <a:spcPct val="0"/>
              </a:spcAft>
              <a:defRPr>
                <a:solidFill>
                  <a:schemeClr val="tx1"/>
                </a:solidFill>
                <a:latin typeface="Calibri" panose="020F0502020204030204" pitchFamily="34" charset="0"/>
              </a:defRPr>
            </a:lvl8pPr>
            <a:lvl9pPr marL="4114800" indent="-457200" defTabSz="457200" fontAlgn="base">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sz="4000">
                <a:latin typeface="Arial" panose="020B0604020202020204" pitchFamily="34" charset="0"/>
              </a:rPr>
              <a:t>Many know they are not prepared for eternity</a:t>
            </a:r>
          </a:p>
        </p:txBody>
      </p:sp>
      <p:sp>
        <p:nvSpPr>
          <p:cNvPr id="102408" name="Text Box 8">
            <a:extLst>
              <a:ext uri="{FF2B5EF4-FFF2-40B4-BE49-F238E27FC236}">
                <a16:creationId xmlns:a16="http://schemas.microsoft.com/office/drawing/2014/main" xmlns="" id="{B5DE0E4B-111E-4F5A-A4DA-AD032E870334}"/>
              </a:ext>
            </a:extLst>
          </p:cNvPr>
          <p:cNvSpPr txBox="1">
            <a:spLocks noChangeArrowheads="1"/>
          </p:cNvSpPr>
          <p:nvPr/>
        </p:nvSpPr>
        <p:spPr bwMode="auto">
          <a:xfrm>
            <a:off x="1219200" y="3048000"/>
            <a:ext cx="103632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371600" indent="-457200">
              <a:defRPr>
                <a:solidFill>
                  <a:schemeClr val="tx1"/>
                </a:solidFill>
                <a:latin typeface="Calibri" panose="020F0502020204030204" pitchFamily="34" charset="0"/>
              </a:defRPr>
            </a:lvl3pPr>
            <a:lvl4pPr marL="1828800" indent="-457200">
              <a:defRPr>
                <a:solidFill>
                  <a:schemeClr val="tx1"/>
                </a:solidFill>
                <a:latin typeface="Calibri" panose="020F0502020204030204" pitchFamily="34" charset="0"/>
              </a:defRPr>
            </a:lvl4pPr>
            <a:lvl5pPr marL="2286000" indent="-457200">
              <a:defRPr>
                <a:solidFill>
                  <a:schemeClr val="tx1"/>
                </a:solidFill>
                <a:latin typeface="Calibri" panose="020F0502020204030204" pitchFamily="34" charset="0"/>
              </a:defRPr>
            </a:lvl5pPr>
            <a:lvl6pPr marL="2743200" indent="-457200" defTabSz="457200" fontAlgn="base">
              <a:spcBef>
                <a:spcPct val="0"/>
              </a:spcBef>
              <a:spcAft>
                <a:spcPct val="0"/>
              </a:spcAft>
              <a:defRPr>
                <a:solidFill>
                  <a:schemeClr val="tx1"/>
                </a:solidFill>
                <a:latin typeface="Calibri" panose="020F0502020204030204" pitchFamily="34" charset="0"/>
              </a:defRPr>
            </a:lvl6pPr>
            <a:lvl7pPr marL="3200400" indent="-457200" defTabSz="457200" fontAlgn="base">
              <a:spcBef>
                <a:spcPct val="0"/>
              </a:spcBef>
              <a:spcAft>
                <a:spcPct val="0"/>
              </a:spcAft>
              <a:defRPr>
                <a:solidFill>
                  <a:schemeClr val="tx1"/>
                </a:solidFill>
                <a:latin typeface="Calibri" panose="020F0502020204030204" pitchFamily="34" charset="0"/>
              </a:defRPr>
            </a:lvl7pPr>
            <a:lvl8pPr marL="3657600" indent="-457200" defTabSz="457200" fontAlgn="base">
              <a:spcBef>
                <a:spcPct val="0"/>
              </a:spcBef>
              <a:spcAft>
                <a:spcPct val="0"/>
              </a:spcAft>
              <a:defRPr>
                <a:solidFill>
                  <a:schemeClr val="tx1"/>
                </a:solidFill>
                <a:latin typeface="Calibri" panose="020F0502020204030204" pitchFamily="34" charset="0"/>
              </a:defRPr>
            </a:lvl8pPr>
            <a:lvl9pPr marL="4114800" indent="-457200" defTabSz="457200" fontAlgn="base">
              <a:spcBef>
                <a:spcPct val="0"/>
              </a:spcBef>
              <a:spcAft>
                <a:spcPct val="0"/>
              </a:spcAft>
              <a:defRPr>
                <a:solidFill>
                  <a:schemeClr val="tx1"/>
                </a:solidFill>
                <a:latin typeface="Calibri" panose="020F0502020204030204" pitchFamily="34" charset="0"/>
              </a:defRPr>
            </a:lvl9pPr>
          </a:lstStyle>
          <a:p>
            <a:pPr eaLnBrk="1" hangingPunct="1">
              <a:buFontTx/>
              <a:buChar char="•"/>
            </a:pPr>
            <a:r>
              <a:rPr lang="en-US" altLang="en-US" sz="4000">
                <a:latin typeface="Arial" panose="020B0604020202020204" pitchFamily="34" charset="0"/>
              </a:rPr>
              <a:t>This is a fearful thing (</a:t>
            </a:r>
            <a:r>
              <a:rPr lang="en-US" altLang="en-US" sz="4000" b="1">
                <a:latin typeface="Arial" panose="020B0604020202020204" pitchFamily="34" charset="0"/>
              </a:rPr>
              <a:t>Heb. 10:31</a:t>
            </a:r>
            <a:r>
              <a:rPr lang="en-US" altLang="en-US" sz="4000">
                <a:latin typeface="Arial" panose="020B0604020202020204" pitchFamily="34" charset="0"/>
              </a:rPr>
              <a:t>)</a:t>
            </a:r>
          </a:p>
        </p:txBody>
      </p:sp>
      <p:sp>
        <p:nvSpPr>
          <p:cNvPr id="102409" name="Text Box 9">
            <a:extLst>
              <a:ext uri="{FF2B5EF4-FFF2-40B4-BE49-F238E27FC236}">
                <a16:creationId xmlns:a16="http://schemas.microsoft.com/office/drawing/2014/main" xmlns="" id="{3AA0B5EB-D645-4442-9ADE-F16FF71EAD9B}"/>
              </a:ext>
            </a:extLst>
          </p:cNvPr>
          <p:cNvSpPr txBox="1">
            <a:spLocks noChangeArrowheads="1"/>
          </p:cNvSpPr>
          <p:nvPr/>
        </p:nvSpPr>
        <p:spPr bwMode="auto">
          <a:xfrm>
            <a:off x="685800" y="3857625"/>
            <a:ext cx="10972800"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371600" indent="-457200">
              <a:defRPr>
                <a:solidFill>
                  <a:schemeClr val="tx1"/>
                </a:solidFill>
                <a:latin typeface="Calibri" panose="020F0502020204030204" pitchFamily="34" charset="0"/>
              </a:defRPr>
            </a:lvl3pPr>
            <a:lvl4pPr marL="1828800" indent="-457200">
              <a:defRPr>
                <a:solidFill>
                  <a:schemeClr val="tx1"/>
                </a:solidFill>
                <a:latin typeface="Calibri" panose="020F0502020204030204" pitchFamily="34" charset="0"/>
              </a:defRPr>
            </a:lvl4pPr>
            <a:lvl5pPr marL="2286000" indent="-457200">
              <a:defRPr>
                <a:solidFill>
                  <a:schemeClr val="tx1"/>
                </a:solidFill>
                <a:latin typeface="Calibri" panose="020F0502020204030204" pitchFamily="34" charset="0"/>
              </a:defRPr>
            </a:lvl5pPr>
            <a:lvl6pPr marL="2743200" indent="-457200" defTabSz="457200" fontAlgn="base">
              <a:spcBef>
                <a:spcPct val="0"/>
              </a:spcBef>
              <a:spcAft>
                <a:spcPct val="0"/>
              </a:spcAft>
              <a:defRPr>
                <a:solidFill>
                  <a:schemeClr val="tx1"/>
                </a:solidFill>
                <a:latin typeface="Calibri" panose="020F0502020204030204" pitchFamily="34" charset="0"/>
              </a:defRPr>
            </a:lvl6pPr>
            <a:lvl7pPr marL="3200400" indent="-457200" defTabSz="457200" fontAlgn="base">
              <a:spcBef>
                <a:spcPct val="0"/>
              </a:spcBef>
              <a:spcAft>
                <a:spcPct val="0"/>
              </a:spcAft>
              <a:defRPr>
                <a:solidFill>
                  <a:schemeClr val="tx1"/>
                </a:solidFill>
                <a:latin typeface="Calibri" panose="020F0502020204030204" pitchFamily="34" charset="0"/>
              </a:defRPr>
            </a:lvl7pPr>
            <a:lvl8pPr marL="3657600" indent="-457200" defTabSz="457200" fontAlgn="base">
              <a:spcBef>
                <a:spcPct val="0"/>
              </a:spcBef>
              <a:spcAft>
                <a:spcPct val="0"/>
              </a:spcAft>
              <a:defRPr>
                <a:solidFill>
                  <a:schemeClr val="tx1"/>
                </a:solidFill>
                <a:latin typeface="Calibri" panose="020F0502020204030204" pitchFamily="34" charset="0"/>
              </a:defRPr>
            </a:lvl8pPr>
            <a:lvl9pPr marL="4114800" indent="-457200" defTabSz="457200" fontAlgn="base">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sz="4000">
                <a:latin typeface="Arial" panose="020B0604020202020204" pitchFamily="34" charset="0"/>
              </a:rPr>
              <a:t>Many believers are uncertain about their being prepared</a:t>
            </a:r>
          </a:p>
          <a:p>
            <a:pPr eaLnBrk="1" hangingPunct="1">
              <a:buFont typeface="Wingdings" panose="05000000000000000000" pitchFamily="2" charset="2"/>
              <a:buChar char="§"/>
            </a:pPr>
            <a:r>
              <a:rPr lang="en-US" altLang="en-US" sz="4000">
                <a:latin typeface="Arial" panose="020B0604020202020204" pitchFamily="34" charset="0"/>
              </a:rPr>
              <a:t>Bible is clear on how to be right with God (</a:t>
            </a:r>
            <a:r>
              <a:rPr lang="en-US" altLang="en-US" sz="4000" b="1">
                <a:latin typeface="Arial" panose="020B0604020202020204" pitchFamily="34" charset="0"/>
              </a:rPr>
              <a:t>Rom. 8:1-4</a:t>
            </a:r>
            <a:r>
              <a:rPr lang="en-US" altLang="en-US" sz="4000">
                <a:latin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0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09">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40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7" grpId="0" build="p" autoUpdateAnimBg="0"/>
      <p:bldP spid="102408" grpId="0" build="p" autoUpdateAnimBg="0"/>
      <p:bldP spid="102409"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a:extLst>
              <a:ext uri="{FF2B5EF4-FFF2-40B4-BE49-F238E27FC236}">
                <a16:creationId xmlns:a16="http://schemas.microsoft.com/office/drawing/2014/main" xmlns="" id="{4583705F-2263-4FF7-9DE0-2E85460D37F9}"/>
              </a:ext>
            </a:extLst>
          </p:cNvPr>
          <p:cNvSpPr>
            <a:spLocks noChangeArrowheads="1"/>
          </p:cNvSpPr>
          <p:nvPr/>
        </p:nvSpPr>
        <p:spPr bwMode="auto">
          <a:xfrm>
            <a:off x="3581400" y="762000"/>
            <a:ext cx="4953000" cy="838200"/>
          </a:xfrm>
          <a:prstGeom prst="roundRect">
            <a:avLst>
              <a:gd name="adj" fmla="val 16667"/>
            </a:avLst>
          </a:prstGeom>
          <a:solidFill>
            <a:srgbClr val="FFFFFF"/>
          </a:solidFill>
          <a:ln w="9525">
            <a:solidFill>
              <a:schemeClr val="tx1"/>
            </a:solidFill>
            <a:round/>
            <a:headEnd/>
            <a:tailEnd/>
          </a:ln>
          <a:effectLst>
            <a:outerShdw dist="74053" dir="12657825" algn="ctr" rotWithShape="0">
              <a:schemeClr val="tx1"/>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56323" name="Text Box 3">
            <a:extLst>
              <a:ext uri="{FF2B5EF4-FFF2-40B4-BE49-F238E27FC236}">
                <a16:creationId xmlns:a16="http://schemas.microsoft.com/office/drawing/2014/main" xmlns="" id="{D00AB08D-03BC-4F19-9F08-5A54590A16EA}"/>
              </a:ext>
            </a:extLst>
          </p:cNvPr>
          <p:cNvSpPr txBox="1">
            <a:spLocks noChangeArrowheads="1"/>
          </p:cNvSpPr>
          <p:nvPr/>
        </p:nvSpPr>
        <p:spPr bwMode="auto">
          <a:xfrm>
            <a:off x="4057650" y="762000"/>
            <a:ext cx="4019550"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400"/>
              <a:t>Unresolved Guilt</a:t>
            </a:r>
          </a:p>
        </p:txBody>
      </p:sp>
      <p:pic>
        <p:nvPicPr>
          <p:cNvPr id="56324" name="Picture 4" descr="E:\PFiles\MSOffice\Clipart\corpbas\j0078728.wmf">
            <a:extLst>
              <a:ext uri="{FF2B5EF4-FFF2-40B4-BE49-F238E27FC236}">
                <a16:creationId xmlns:a16="http://schemas.microsoft.com/office/drawing/2014/main" xmlns="" id="{C288836B-7AD0-491D-8AE6-CEEEB5ACD3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0688" y="630238"/>
            <a:ext cx="8937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 Box 5">
            <a:extLst>
              <a:ext uri="{FF2B5EF4-FFF2-40B4-BE49-F238E27FC236}">
                <a16:creationId xmlns:a16="http://schemas.microsoft.com/office/drawing/2014/main" xmlns="" id="{29FCA6ED-3B84-4BFD-B967-80B42FD74F4D}"/>
              </a:ext>
            </a:extLst>
          </p:cNvPr>
          <p:cNvSpPr txBox="1">
            <a:spLocks noChangeArrowheads="1"/>
          </p:cNvSpPr>
          <p:nvPr/>
        </p:nvSpPr>
        <p:spPr bwMode="auto">
          <a:xfrm>
            <a:off x="2895600" y="815975"/>
            <a:ext cx="3746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900">
                <a:solidFill>
                  <a:srgbClr val="FFFFFF"/>
                </a:solidFill>
              </a:rPr>
              <a:t>SIN</a:t>
            </a:r>
          </a:p>
        </p:txBody>
      </p:sp>
      <p:sp>
        <p:nvSpPr>
          <p:cNvPr id="115718" name="Text Box 6">
            <a:extLst>
              <a:ext uri="{FF2B5EF4-FFF2-40B4-BE49-F238E27FC236}">
                <a16:creationId xmlns:a16="http://schemas.microsoft.com/office/drawing/2014/main" xmlns="" id="{B8C94581-466E-4247-9DA9-54FCB01D7356}"/>
              </a:ext>
            </a:extLst>
          </p:cNvPr>
          <p:cNvSpPr txBox="1">
            <a:spLocks noChangeArrowheads="1"/>
          </p:cNvSpPr>
          <p:nvPr/>
        </p:nvSpPr>
        <p:spPr bwMode="auto">
          <a:xfrm>
            <a:off x="609600" y="2057400"/>
            <a:ext cx="109728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371600" indent="-457200">
              <a:defRPr>
                <a:solidFill>
                  <a:schemeClr val="tx1"/>
                </a:solidFill>
                <a:latin typeface="Calibri" panose="020F0502020204030204" pitchFamily="34" charset="0"/>
              </a:defRPr>
            </a:lvl3pPr>
            <a:lvl4pPr marL="1828800" indent="-457200">
              <a:defRPr>
                <a:solidFill>
                  <a:schemeClr val="tx1"/>
                </a:solidFill>
                <a:latin typeface="Calibri" panose="020F0502020204030204" pitchFamily="34" charset="0"/>
              </a:defRPr>
            </a:lvl4pPr>
            <a:lvl5pPr marL="2286000" indent="-457200">
              <a:defRPr>
                <a:solidFill>
                  <a:schemeClr val="tx1"/>
                </a:solidFill>
                <a:latin typeface="Calibri" panose="020F0502020204030204" pitchFamily="34" charset="0"/>
              </a:defRPr>
            </a:lvl5pPr>
            <a:lvl6pPr marL="2743200" indent="-457200" defTabSz="457200" fontAlgn="base">
              <a:spcBef>
                <a:spcPct val="0"/>
              </a:spcBef>
              <a:spcAft>
                <a:spcPct val="0"/>
              </a:spcAft>
              <a:defRPr>
                <a:solidFill>
                  <a:schemeClr val="tx1"/>
                </a:solidFill>
                <a:latin typeface="Calibri" panose="020F0502020204030204" pitchFamily="34" charset="0"/>
              </a:defRPr>
            </a:lvl6pPr>
            <a:lvl7pPr marL="3200400" indent="-457200" defTabSz="457200" fontAlgn="base">
              <a:spcBef>
                <a:spcPct val="0"/>
              </a:spcBef>
              <a:spcAft>
                <a:spcPct val="0"/>
              </a:spcAft>
              <a:defRPr>
                <a:solidFill>
                  <a:schemeClr val="tx1"/>
                </a:solidFill>
                <a:latin typeface="Calibri" panose="020F0502020204030204" pitchFamily="34" charset="0"/>
              </a:defRPr>
            </a:lvl7pPr>
            <a:lvl8pPr marL="3657600" indent="-457200" defTabSz="457200" fontAlgn="base">
              <a:spcBef>
                <a:spcPct val="0"/>
              </a:spcBef>
              <a:spcAft>
                <a:spcPct val="0"/>
              </a:spcAft>
              <a:defRPr>
                <a:solidFill>
                  <a:schemeClr val="tx1"/>
                </a:solidFill>
                <a:latin typeface="Calibri" panose="020F0502020204030204" pitchFamily="34" charset="0"/>
              </a:defRPr>
            </a:lvl8pPr>
            <a:lvl9pPr marL="4114800" indent="-4572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ct val="110000"/>
              </a:lnSpc>
              <a:buFont typeface="Wingdings" panose="05000000000000000000" pitchFamily="2" charset="2"/>
              <a:buChar char="§"/>
            </a:pPr>
            <a:r>
              <a:rPr lang="en-US" altLang="en-US" sz="4000">
                <a:latin typeface="Arial" panose="020B0604020202020204" pitchFamily="34" charset="0"/>
              </a:rPr>
              <a:t>If you have obeyed the Gospel to become a Christian, and</a:t>
            </a:r>
          </a:p>
          <a:p>
            <a:pPr eaLnBrk="1" hangingPunct="1">
              <a:lnSpc>
                <a:spcPct val="110000"/>
              </a:lnSpc>
              <a:buFont typeface="Wingdings" panose="05000000000000000000" pitchFamily="2" charset="2"/>
              <a:buChar char="§"/>
            </a:pPr>
            <a:r>
              <a:rPr lang="en-US" altLang="en-US" sz="4000">
                <a:latin typeface="Arial" panose="020B0604020202020204" pitchFamily="34" charset="0"/>
              </a:rPr>
              <a:t>If you are sincerely attempting to walk in the  light of God’s will</a:t>
            </a:r>
          </a:p>
        </p:txBody>
      </p:sp>
      <p:sp>
        <p:nvSpPr>
          <p:cNvPr id="115719" name="Text Box 7">
            <a:extLst>
              <a:ext uri="{FF2B5EF4-FFF2-40B4-BE49-F238E27FC236}">
                <a16:creationId xmlns:a16="http://schemas.microsoft.com/office/drawing/2014/main" xmlns="" id="{5B25C081-0CDC-4E8B-BB55-475A995C17E6}"/>
              </a:ext>
            </a:extLst>
          </p:cNvPr>
          <p:cNvSpPr txBox="1">
            <a:spLocks noChangeArrowheads="1"/>
          </p:cNvSpPr>
          <p:nvPr/>
        </p:nvSpPr>
        <p:spPr bwMode="auto">
          <a:xfrm>
            <a:off x="2971800" y="4800600"/>
            <a:ext cx="6546850" cy="914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5400">
                <a:solidFill>
                  <a:srgbClr val="CC3300"/>
                </a:solidFill>
              </a:rPr>
              <a:t>You Need Not Fear!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571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571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57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8" grpId="0" uiExpand="1" build="p" autoUpdateAnimBg="0"/>
      <p:bldP spid="11571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Text Box 4">
            <a:extLst>
              <a:ext uri="{FF2B5EF4-FFF2-40B4-BE49-F238E27FC236}">
                <a16:creationId xmlns:a16="http://schemas.microsoft.com/office/drawing/2014/main" xmlns="" id="{DEC29032-F9F7-417B-92D0-1CF38D951090}"/>
              </a:ext>
            </a:extLst>
          </p:cNvPr>
          <p:cNvSpPr txBox="1">
            <a:spLocks noChangeArrowheads="1"/>
          </p:cNvSpPr>
          <p:nvPr/>
        </p:nvSpPr>
        <p:spPr bwMode="auto">
          <a:xfrm>
            <a:off x="609600" y="1712913"/>
            <a:ext cx="10972800" cy="415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371600" indent="-457200">
              <a:defRPr>
                <a:solidFill>
                  <a:schemeClr val="tx1"/>
                </a:solidFill>
                <a:latin typeface="Calibri" panose="020F0502020204030204" pitchFamily="34" charset="0"/>
              </a:defRPr>
            </a:lvl3pPr>
            <a:lvl4pPr marL="1828800" indent="-457200">
              <a:defRPr>
                <a:solidFill>
                  <a:schemeClr val="tx1"/>
                </a:solidFill>
                <a:latin typeface="Calibri" panose="020F0502020204030204" pitchFamily="34" charset="0"/>
              </a:defRPr>
            </a:lvl4pPr>
            <a:lvl5pPr marL="2286000" indent="-457200">
              <a:defRPr>
                <a:solidFill>
                  <a:schemeClr val="tx1"/>
                </a:solidFill>
                <a:latin typeface="Calibri" panose="020F0502020204030204" pitchFamily="34" charset="0"/>
              </a:defRPr>
            </a:lvl5pPr>
            <a:lvl6pPr marL="2743200" indent="-457200" defTabSz="457200" fontAlgn="base">
              <a:spcBef>
                <a:spcPct val="0"/>
              </a:spcBef>
              <a:spcAft>
                <a:spcPct val="0"/>
              </a:spcAft>
              <a:defRPr>
                <a:solidFill>
                  <a:schemeClr val="tx1"/>
                </a:solidFill>
                <a:latin typeface="Calibri" panose="020F0502020204030204" pitchFamily="34" charset="0"/>
              </a:defRPr>
            </a:lvl6pPr>
            <a:lvl7pPr marL="3200400" indent="-457200" defTabSz="457200" fontAlgn="base">
              <a:spcBef>
                <a:spcPct val="0"/>
              </a:spcBef>
              <a:spcAft>
                <a:spcPct val="0"/>
              </a:spcAft>
              <a:defRPr>
                <a:solidFill>
                  <a:schemeClr val="tx1"/>
                </a:solidFill>
                <a:latin typeface="Calibri" panose="020F0502020204030204" pitchFamily="34" charset="0"/>
              </a:defRPr>
            </a:lvl7pPr>
            <a:lvl8pPr marL="3657600" indent="-457200" defTabSz="457200" fontAlgn="base">
              <a:spcBef>
                <a:spcPct val="0"/>
              </a:spcBef>
              <a:spcAft>
                <a:spcPct val="0"/>
              </a:spcAft>
              <a:defRPr>
                <a:solidFill>
                  <a:schemeClr val="tx1"/>
                </a:solidFill>
                <a:latin typeface="Calibri" panose="020F0502020204030204" pitchFamily="34" charset="0"/>
              </a:defRPr>
            </a:lvl8pPr>
            <a:lvl9pPr marL="4114800" indent="-4572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ct val="110000"/>
              </a:lnSpc>
              <a:buFont typeface="Wingdings" panose="05000000000000000000" pitchFamily="2" charset="2"/>
              <a:buChar char="§"/>
            </a:pPr>
            <a:r>
              <a:rPr lang="en-US" altLang="en-US" sz="4000">
                <a:latin typeface="Arial" panose="020B0604020202020204" pitchFamily="34" charset="0"/>
              </a:rPr>
              <a:t>History records numerous Christian martyrs facing death with song and praise</a:t>
            </a:r>
          </a:p>
          <a:p>
            <a:pPr eaLnBrk="1" hangingPunct="1">
              <a:lnSpc>
                <a:spcPct val="110000"/>
              </a:lnSpc>
              <a:buFont typeface="Wingdings" panose="05000000000000000000" pitchFamily="2" charset="2"/>
              <a:buChar char="§"/>
            </a:pPr>
            <a:r>
              <a:rPr lang="en-US" altLang="en-US" sz="4000">
                <a:latin typeface="Arial" panose="020B0604020202020204" pitchFamily="34" charset="0"/>
              </a:rPr>
              <a:t>How is it we do not have that joyful &amp; fearless demeanor?</a:t>
            </a:r>
          </a:p>
          <a:p>
            <a:pPr eaLnBrk="1" hangingPunct="1">
              <a:lnSpc>
                <a:spcPct val="110000"/>
              </a:lnSpc>
              <a:buFont typeface="Wingdings" panose="05000000000000000000" pitchFamily="2" charset="2"/>
              <a:buChar char="§"/>
            </a:pPr>
            <a:r>
              <a:rPr lang="en-US" altLang="en-US" sz="4000">
                <a:latin typeface="Arial" panose="020B0604020202020204" pitchFamily="34" charset="0"/>
              </a:rPr>
              <a:t>Death pictured as “King of Terrors” (</a:t>
            </a:r>
            <a:r>
              <a:rPr lang="en-US" altLang="en-US" sz="4000" b="1">
                <a:latin typeface="Arial" panose="020B0604020202020204" pitchFamily="34" charset="0"/>
              </a:rPr>
              <a:t>Job 18:14; Ps. 55:4</a:t>
            </a:r>
            <a:r>
              <a:rPr lang="en-US" altLang="en-US" sz="4000">
                <a:latin typeface="Arial" panose="020B0604020202020204" pitchFamily="34" charset="0"/>
              </a:rPr>
              <a:t>)</a:t>
            </a:r>
          </a:p>
        </p:txBody>
      </p:sp>
      <p:sp>
        <p:nvSpPr>
          <p:cNvPr id="7171" name="Text Box 5">
            <a:extLst>
              <a:ext uri="{FF2B5EF4-FFF2-40B4-BE49-F238E27FC236}">
                <a16:creationId xmlns:a16="http://schemas.microsoft.com/office/drawing/2014/main" xmlns="" id="{D626CB3B-ABC3-4A04-A802-79FDFF2DF36A}"/>
              </a:ext>
            </a:extLst>
          </p:cNvPr>
          <p:cNvSpPr txBox="1">
            <a:spLocks noChangeArrowheads="1"/>
          </p:cNvSpPr>
          <p:nvPr/>
        </p:nvSpPr>
        <p:spPr bwMode="auto">
          <a:xfrm>
            <a:off x="4572000" y="754063"/>
            <a:ext cx="3106738" cy="7699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400" b="1">
                <a:solidFill>
                  <a:srgbClr val="CC3300"/>
                </a:solidFill>
              </a:rPr>
              <a:t>Introduction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216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16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16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4" grpId="0" uiExpand="1"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xmlns="" id="{3126255C-C12D-42E9-8F75-62E2BB042353}"/>
              </a:ext>
            </a:extLst>
          </p:cNvPr>
          <p:cNvSpPr txBox="1">
            <a:spLocks noChangeArrowheads="1"/>
          </p:cNvSpPr>
          <p:nvPr/>
        </p:nvSpPr>
        <p:spPr bwMode="auto">
          <a:xfrm>
            <a:off x="609600" y="1349375"/>
            <a:ext cx="109728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371600" indent="-457200">
              <a:defRPr>
                <a:solidFill>
                  <a:schemeClr val="tx1"/>
                </a:solidFill>
                <a:latin typeface="Calibri" panose="020F0502020204030204" pitchFamily="34" charset="0"/>
              </a:defRPr>
            </a:lvl3pPr>
            <a:lvl4pPr marL="1828800" indent="-457200">
              <a:defRPr>
                <a:solidFill>
                  <a:schemeClr val="tx1"/>
                </a:solidFill>
                <a:latin typeface="Calibri" panose="020F0502020204030204" pitchFamily="34" charset="0"/>
              </a:defRPr>
            </a:lvl4pPr>
            <a:lvl5pPr marL="2286000" indent="-457200">
              <a:defRPr>
                <a:solidFill>
                  <a:schemeClr val="tx1"/>
                </a:solidFill>
                <a:latin typeface="Calibri" panose="020F0502020204030204" pitchFamily="34" charset="0"/>
              </a:defRPr>
            </a:lvl5pPr>
            <a:lvl6pPr marL="2743200" indent="-457200" defTabSz="457200" fontAlgn="base">
              <a:spcBef>
                <a:spcPct val="0"/>
              </a:spcBef>
              <a:spcAft>
                <a:spcPct val="0"/>
              </a:spcAft>
              <a:defRPr>
                <a:solidFill>
                  <a:schemeClr val="tx1"/>
                </a:solidFill>
                <a:latin typeface="Calibri" panose="020F0502020204030204" pitchFamily="34" charset="0"/>
              </a:defRPr>
            </a:lvl6pPr>
            <a:lvl7pPr marL="3200400" indent="-457200" defTabSz="457200" fontAlgn="base">
              <a:spcBef>
                <a:spcPct val="0"/>
              </a:spcBef>
              <a:spcAft>
                <a:spcPct val="0"/>
              </a:spcAft>
              <a:defRPr>
                <a:solidFill>
                  <a:schemeClr val="tx1"/>
                </a:solidFill>
                <a:latin typeface="Calibri" panose="020F0502020204030204" pitchFamily="34" charset="0"/>
              </a:defRPr>
            </a:lvl7pPr>
            <a:lvl8pPr marL="3657600" indent="-457200" defTabSz="457200" fontAlgn="base">
              <a:spcBef>
                <a:spcPct val="0"/>
              </a:spcBef>
              <a:spcAft>
                <a:spcPct val="0"/>
              </a:spcAft>
              <a:defRPr>
                <a:solidFill>
                  <a:schemeClr val="tx1"/>
                </a:solidFill>
                <a:latin typeface="Calibri" panose="020F0502020204030204" pitchFamily="34" charset="0"/>
              </a:defRPr>
            </a:lvl8pPr>
            <a:lvl9pPr marL="4114800" indent="-457200" defTabSz="457200" fontAlgn="base">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sz="4000" b="1">
                <a:latin typeface="Arial" panose="020B0604020202020204" pitchFamily="34" charset="0"/>
              </a:rPr>
              <a:t>Heb 2:15</a:t>
            </a:r>
          </a:p>
        </p:txBody>
      </p:sp>
      <p:sp>
        <p:nvSpPr>
          <p:cNvPr id="93187" name="Text Box 3">
            <a:extLst>
              <a:ext uri="{FF2B5EF4-FFF2-40B4-BE49-F238E27FC236}">
                <a16:creationId xmlns:a16="http://schemas.microsoft.com/office/drawing/2014/main" xmlns="" id="{426C74E8-9187-4D3C-8BCC-872B68C17412}"/>
              </a:ext>
            </a:extLst>
          </p:cNvPr>
          <p:cNvSpPr txBox="1">
            <a:spLocks noChangeArrowheads="1"/>
          </p:cNvSpPr>
          <p:nvPr/>
        </p:nvSpPr>
        <p:spPr bwMode="auto">
          <a:xfrm>
            <a:off x="609600" y="1935163"/>
            <a:ext cx="10972800" cy="31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371600" indent="-457200">
              <a:defRPr>
                <a:solidFill>
                  <a:schemeClr val="tx1"/>
                </a:solidFill>
                <a:latin typeface="Calibri" panose="020F0502020204030204" pitchFamily="34" charset="0"/>
              </a:defRPr>
            </a:lvl3pPr>
            <a:lvl4pPr marL="1828800" indent="-457200">
              <a:defRPr>
                <a:solidFill>
                  <a:schemeClr val="tx1"/>
                </a:solidFill>
                <a:latin typeface="Calibri" panose="020F0502020204030204" pitchFamily="34" charset="0"/>
              </a:defRPr>
            </a:lvl4pPr>
            <a:lvl5pPr marL="2286000" indent="-457200">
              <a:defRPr>
                <a:solidFill>
                  <a:schemeClr val="tx1"/>
                </a:solidFill>
                <a:latin typeface="Calibri" panose="020F0502020204030204" pitchFamily="34" charset="0"/>
              </a:defRPr>
            </a:lvl5pPr>
            <a:lvl6pPr marL="2743200" indent="-457200" defTabSz="457200" fontAlgn="base">
              <a:spcBef>
                <a:spcPct val="0"/>
              </a:spcBef>
              <a:spcAft>
                <a:spcPct val="0"/>
              </a:spcAft>
              <a:defRPr>
                <a:solidFill>
                  <a:schemeClr val="tx1"/>
                </a:solidFill>
                <a:latin typeface="Calibri" panose="020F0502020204030204" pitchFamily="34" charset="0"/>
              </a:defRPr>
            </a:lvl6pPr>
            <a:lvl7pPr marL="3200400" indent="-457200" defTabSz="457200" fontAlgn="base">
              <a:spcBef>
                <a:spcPct val="0"/>
              </a:spcBef>
              <a:spcAft>
                <a:spcPct val="0"/>
              </a:spcAft>
              <a:defRPr>
                <a:solidFill>
                  <a:schemeClr val="tx1"/>
                </a:solidFill>
                <a:latin typeface="Calibri" panose="020F0502020204030204" pitchFamily="34" charset="0"/>
              </a:defRPr>
            </a:lvl7pPr>
            <a:lvl8pPr marL="3657600" indent="-457200" defTabSz="457200" fontAlgn="base">
              <a:spcBef>
                <a:spcPct val="0"/>
              </a:spcBef>
              <a:spcAft>
                <a:spcPct val="0"/>
              </a:spcAft>
              <a:defRPr>
                <a:solidFill>
                  <a:schemeClr val="tx1"/>
                </a:solidFill>
                <a:latin typeface="Calibri" panose="020F0502020204030204" pitchFamily="34" charset="0"/>
              </a:defRPr>
            </a:lvl8pPr>
            <a:lvl9pPr marL="4114800" indent="-457200" defTabSz="457200" fontAlgn="base">
              <a:spcBef>
                <a:spcPct val="0"/>
              </a:spcBef>
              <a:spcAft>
                <a:spcPct val="0"/>
              </a:spcAft>
              <a:defRPr>
                <a:solidFill>
                  <a:schemeClr val="tx1"/>
                </a:solidFill>
                <a:latin typeface="Calibri" panose="020F0502020204030204" pitchFamily="34" charset="0"/>
              </a:defRPr>
            </a:lvl9pPr>
          </a:lstStyle>
          <a:p>
            <a:pPr eaLnBrk="1" hangingPunct="1">
              <a:buFontTx/>
              <a:buChar char="•"/>
            </a:pPr>
            <a:r>
              <a:rPr lang="en-US" altLang="en-US" sz="4000">
                <a:latin typeface="Arial" panose="020B0604020202020204" pitchFamily="34" charset="0"/>
              </a:rPr>
              <a:t>There is a “fear” of death</a:t>
            </a:r>
          </a:p>
          <a:p>
            <a:pPr eaLnBrk="1" hangingPunct="1">
              <a:buFontTx/>
              <a:buChar char="•"/>
            </a:pPr>
            <a:r>
              <a:rPr lang="en-US" altLang="en-US" sz="4000">
                <a:latin typeface="Arial" panose="020B0604020202020204" pitchFamily="34" charset="0"/>
              </a:rPr>
              <a:t>A “lifetime” of dread</a:t>
            </a:r>
          </a:p>
          <a:p>
            <a:pPr eaLnBrk="1" hangingPunct="1">
              <a:buFontTx/>
              <a:buChar char="•"/>
            </a:pPr>
            <a:r>
              <a:rPr lang="en-US" altLang="en-US" sz="4000">
                <a:latin typeface="Arial" panose="020B0604020202020204" pitchFamily="34" charset="0"/>
              </a:rPr>
              <a:t>Fear so intense, it holds us in “bondage”</a:t>
            </a:r>
          </a:p>
          <a:p>
            <a:pPr eaLnBrk="1" hangingPunct="1">
              <a:buFontTx/>
              <a:buChar char="•"/>
            </a:pPr>
            <a:r>
              <a:rPr lang="en-US" altLang="en-US" sz="4000">
                <a:latin typeface="Arial" panose="020B0604020202020204" pitchFamily="34" charset="0"/>
              </a:rPr>
              <a:t>Lord wants to “deliver” us as much as possible</a:t>
            </a:r>
          </a:p>
        </p:txBody>
      </p:sp>
      <p:sp>
        <p:nvSpPr>
          <p:cNvPr id="93188" name="Text Box 4">
            <a:extLst>
              <a:ext uri="{FF2B5EF4-FFF2-40B4-BE49-F238E27FC236}">
                <a16:creationId xmlns:a16="http://schemas.microsoft.com/office/drawing/2014/main" xmlns="" id="{B9273F84-B920-4A4E-82C6-B6C780443460}"/>
              </a:ext>
            </a:extLst>
          </p:cNvPr>
          <p:cNvSpPr txBox="1">
            <a:spLocks noChangeArrowheads="1"/>
          </p:cNvSpPr>
          <p:nvPr/>
        </p:nvSpPr>
        <p:spPr bwMode="auto">
          <a:xfrm>
            <a:off x="609600" y="5030788"/>
            <a:ext cx="10972800"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371600" indent="-457200">
              <a:defRPr>
                <a:solidFill>
                  <a:schemeClr val="tx1"/>
                </a:solidFill>
                <a:latin typeface="Calibri" panose="020F0502020204030204" pitchFamily="34" charset="0"/>
              </a:defRPr>
            </a:lvl3pPr>
            <a:lvl4pPr marL="1828800" indent="-457200">
              <a:defRPr>
                <a:solidFill>
                  <a:schemeClr val="tx1"/>
                </a:solidFill>
                <a:latin typeface="Calibri" panose="020F0502020204030204" pitchFamily="34" charset="0"/>
              </a:defRPr>
            </a:lvl4pPr>
            <a:lvl5pPr marL="2286000" indent="-457200">
              <a:defRPr>
                <a:solidFill>
                  <a:schemeClr val="tx1"/>
                </a:solidFill>
                <a:latin typeface="Calibri" panose="020F0502020204030204" pitchFamily="34" charset="0"/>
              </a:defRPr>
            </a:lvl5pPr>
            <a:lvl6pPr marL="2743200" indent="-457200" defTabSz="457200" fontAlgn="base">
              <a:spcBef>
                <a:spcPct val="0"/>
              </a:spcBef>
              <a:spcAft>
                <a:spcPct val="0"/>
              </a:spcAft>
              <a:defRPr>
                <a:solidFill>
                  <a:schemeClr val="tx1"/>
                </a:solidFill>
                <a:latin typeface="Calibri" panose="020F0502020204030204" pitchFamily="34" charset="0"/>
              </a:defRPr>
            </a:lvl6pPr>
            <a:lvl7pPr marL="3200400" indent="-457200" defTabSz="457200" fontAlgn="base">
              <a:spcBef>
                <a:spcPct val="0"/>
              </a:spcBef>
              <a:spcAft>
                <a:spcPct val="0"/>
              </a:spcAft>
              <a:defRPr>
                <a:solidFill>
                  <a:schemeClr val="tx1"/>
                </a:solidFill>
                <a:latin typeface="Calibri" panose="020F0502020204030204" pitchFamily="34" charset="0"/>
              </a:defRPr>
            </a:lvl7pPr>
            <a:lvl8pPr marL="3657600" indent="-457200" defTabSz="457200" fontAlgn="base">
              <a:spcBef>
                <a:spcPct val="0"/>
              </a:spcBef>
              <a:spcAft>
                <a:spcPct val="0"/>
              </a:spcAft>
              <a:defRPr>
                <a:solidFill>
                  <a:schemeClr val="tx1"/>
                </a:solidFill>
                <a:latin typeface="Calibri" panose="020F0502020204030204" pitchFamily="34" charset="0"/>
              </a:defRPr>
            </a:lvl8pPr>
            <a:lvl9pPr marL="4114800" indent="-457200" defTabSz="457200" fontAlgn="base">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sz="4000">
                <a:latin typeface="Arial" panose="020B0604020202020204" pitchFamily="34" charset="0"/>
              </a:rPr>
              <a:t>Thus, there can be much relief from the horror of the grave</a:t>
            </a:r>
          </a:p>
        </p:txBody>
      </p:sp>
      <p:sp>
        <p:nvSpPr>
          <p:cNvPr id="9221" name="Text Box 5">
            <a:extLst>
              <a:ext uri="{FF2B5EF4-FFF2-40B4-BE49-F238E27FC236}">
                <a16:creationId xmlns:a16="http://schemas.microsoft.com/office/drawing/2014/main" xmlns="" id="{16A0912F-74C2-4072-A005-1886D65D1A25}"/>
              </a:ext>
            </a:extLst>
          </p:cNvPr>
          <p:cNvSpPr txBox="1">
            <a:spLocks noChangeArrowheads="1"/>
          </p:cNvSpPr>
          <p:nvPr/>
        </p:nvSpPr>
        <p:spPr bwMode="auto">
          <a:xfrm>
            <a:off x="4579938" y="601663"/>
            <a:ext cx="3040062" cy="7699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400">
                <a:solidFill>
                  <a:srgbClr val="CC3300"/>
                </a:solidFill>
              </a:rPr>
              <a:t>Introduction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31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31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31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31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318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uiExpand="1" build="p" autoUpdateAnimBg="0"/>
      <p:bldP spid="93188"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a:extLst>
              <a:ext uri="{FF2B5EF4-FFF2-40B4-BE49-F238E27FC236}">
                <a16:creationId xmlns:a16="http://schemas.microsoft.com/office/drawing/2014/main" xmlns="" id="{C3376741-93F7-492F-9C6B-CA83B0508A8B}"/>
              </a:ext>
            </a:extLst>
          </p:cNvPr>
          <p:cNvSpPr txBox="1">
            <a:spLocks noChangeArrowheads="1"/>
          </p:cNvSpPr>
          <p:nvPr/>
        </p:nvSpPr>
        <p:spPr bwMode="auto">
          <a:xfrm>
            <a:off x="609600" y="1712913"/>
            <a:ext cx="9067800" cy="415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371600" indent="-457200">
              <a:defRPr>
                <a:solidFill>
                  <a:schemeClr val="tx1"/>
                </a:solidFill>
                <a:latin typeface="Calibri" panose="020F0502020204030204" pitchFamily="34" charset="0"/>
              </a:defRPr>
            </a:lvl3pPr>
            <a:lvl4pPr marL="1828800" indent="-457200">
              <a:defRPr>
                <a:solidFill>
                  <a:schemeClr val="tx1"/>
                </a:solidFill>
                <a:latin typeface="Calibri" panose="020F0502020204030204" pitchFamily="34" charset="0"/>
              </a:defRPr>
            </a:lvl4pPr>
            <a:lvl5pPr marL="2286000" indent="-457200">
              <a:defRPr>
                <a:solidFill>
                  <a:schemeClr val="tx1"/>
                </a:solidFill>
                <a:latin typeface="Calibri" panose="020F0502020204030204" pitchFamily="34" charset="0"/>
              </a:defRPr>
            </a:lvl5pPr>
            <a:lvl6pPr marL="2743200" indent="-457200" defTabSz="457200" fontAlgn="base">
              <a:spcBef>
                <a:spcPct val="0"/>
              </a:spcBef>
              <a:spcAft>
                <a:spcPct val="0"/>
              </a:spcAft>
              <a:defRPr>
                <a:solidFill>
                  <a:schemeClr val="tx1"/>
                </a:solidFill>
                <a:latin typeface="Calibri" panose="020F0502020204030204" pitchFamily="34" charset="0"/>
              </a:defRPr>
            </a:lvl6pPr>
            <a:lvl7pPr marL="3200400" indent="-457200" defTabSz="457200" fontAlgn="base">
              <a:spcBef>
                <a:spcPct val="0"/>
              </a:spcBef>
              <a:spcAft>
                <a:spcPct val="0"/>
              </a:spcAft>
              <a:defRPr>
                <a:solidFill>
                  <a:schemeClr val="tx1"/>
                </a:solidFill>
                <a:latin typeface="Calibri" panose="020F0502020204030204" pitchFamily="34" charset="0"/>
              </a:defRPr>
            </a:lvl7pPr>
            <a:lvl8pPr marL="3657600" indent="-457200" defTabSz="457200" fontAlgn="base">
              <a:spcBef>
                <a:spcPct val="0"/>
              </a:spcBef>
              <a:spcAft>
                <a:spcPct val="0"/>
              </a:spcAft>
              <a:defRPr>
                <a:solidFill>
                  <a:schemeClr val="tx1"/>
                </a:solidFill>
                <a:latin typeface="Calibri" panose="020F0502020204030204" pitchFamily="34" charset="0"/>
              </a:defRPr>
            </a:lvl8pPr>
            <a:lvl9pPr marL="4114800" indent="-457200" defTabSz="457200" fontAlgn="base">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sz="4400">
                <a:latin typeface="Arial" panose="020B0604020202020204" pitchFamily="34" charset="0"/>
              </a:rPr>
              <a:t>Helpful to ask ourselves why we dread death, and then seek for answers in the Bible</a:t>
            </a:r>
          </a:p>
          <a:p>
            <a:pPr eaLnBrk="1" hangingPunct="1">
              <a:buFont typeface="Wingdings" panose="05000000000000000000" pitchFamily="2" charset="2"/>
              <a:buChar char="§"/>
            </a:pPr>
            <a:r>
              <a:rPr lang="en-US" altLang="en-US" sz="4400">
                <a:latin typeface="Arial" panose="020B0604020202020204" pitchFamily="34" charset="0"/>
              </a:rPr>
              <a:t>Let us notice some obvious factors as to why death holds us in the grip of fear </a:t>
            </a:r>
          </a:p>
        </p:txBody>
      </p:sp>
      <p:pic>
        <p:nvPicPr>
          <p:cNvPr id="11267" name="Picture 3" descr="C:\Documents and Settings\Owner\Application Data\Microsoft\Media Catalog\Downloaded Clips\cl37\j0138993.wmf">
            <a:extLst>
              <a:ext uri="{FF2B5EF4-FFF2-40B4-BE49-F238E27FC236}">
                <a16:creationId xmlns:a16="http://schemas.microsoft.com/office/drawing/2014/main" xmlns="" id="{DE137ED3-F520-4549-AAF4-771DC175A0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83713" y="2228850"/>
            <a:ext cx="2198687"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4">
            <a:extLst>
              <a:ext uri="{FF2B5EF4-FFF2-40B4-BE49-F238E27FC236}">
                <a16:creationId xmlns:a16="http://schemas.microsoft.com/office/drawing/2014/main" xmlns="" id="{1E2F7D6D-CEFE-481B-8881-BC702F206063}"/>
              </a:ext>
            </a:extLst>
          </p:cNvPr>
          <p:cNvSpPr txBox="1">
            <a:spLocks noChangeArrowheads="1"/>
          </p:cNvSpPr>
          <p:nvPr/>
        </p:nvSpPr>
        <p:spPr bwMode="auto">
          <a:xfrm>
            <a:off x="4648200" y="739775"/>
            <a:ext cx="2776538" cy="7080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a:solidFill>
                  <a:srgbClr val="CC3300"/>
                </a:solidFill>
              </a:rPr>
              <a:t>Introduction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42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42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uiExpand="1"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Text Box 3">
            <a:extLst>
              <a:ext uri="{FF2B5EF4-FFF2-40B4-BE49-F238E27FC236}">
                <a16:creationId xmlns:a16="http://schemas.microsoft.com/office/drawing/2014/main" xmlns="" id="{BF68FF2B-F2C4-4649-91B7-1B52C39F812E}"/>
              </a:ext>
            </a:extLst>
          </p:cNvPr>
          <p:cNvSpPr txBox="1">
            <a:spLocks noChangeArrowheads="1"/>
          </p:cNvSpPr>
          <p:nvPr/>
        </p:nvSpPr>
        <p:spPr bwMode="auto">
          <a:xfrm>
            <a:off x="609600" y="1143000"/>
            <a:ext cx="109728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371600" indent="-457200">
              <a:defRPr>
                <a:solidFill>
                  <a:schemeClr val="tx1"/>
                </a:solidFill>
                <a:latin typeface="Calibri" panose="020F0502020204030204" pitchFamily="34" charset="0"/>
              </a:defRPr>
            </a:lvl3pPr>
            <a:lvl4pPr marL="1828800" indent="-457200">
              <a:defRPr>
                <a:solidFill>
                  <a:schemeClr val="tx1"/>
                </a:solidFill>
                <a:latin typeface="Calibri" panose="020F0502020204030204" pitchFamily="34" charset="0"/>
              </a:defRPr>
            </a:lvl4pPr>
            <a:lvl5pPr marL="2286000" indent="-457200">
              <a:defRPr>
                <a:solidFill>
                  <a:schemeClr val="tx1"/>
                </a:solidFill>
                <a:latin typeface="Calibri" panose="020F0502020204030204" pitchFamily="34" charset="0"/>
              </a:defRPr>
            </a:lvl5pPr>
            <a:lvl6pPr marL="2743200" indent="-457200" defTabSz="457200" fontAlgn="base">
              <a:spcBef>
                <a:spcPct val="0"/>
              </a:spcBef>
              <a:spcAft>
                <a:spcPct val="0"/>
              </a:spcAft>
              <a:defRPr>
                <a:solidFill>
                  <a:schemeClr val="tx1"/>
                </a:solidFill>
                <a:latin typeface="Calibri" panose="020F0502020204030204" pitchFamily="34" charset="0"/>
              </a:defRPr>
            </a:lvl6pPr>
            <a:lvl7pPr marL="3200400" indent="-457200" defTabSz="457200" fontAlgn="base">
              <a:spcBef>
                <a:spcPct val="0"/>
              </a:spcBef>
              <a:spcAft>
                <a:spcPct val="0"/>
              </a:spcAft>
              <a:defRPr>
                <a:solidFill>
                  <a:schemeClr val="tx1"/>
                </a:solidFill>
                <a:latin typeface="Calibri" panose="020F0502020204030204" pitchFamily="34" charset="0"/>
              </a:defRPr>
            </a:lvl7pPr>
            <a:lvl8pPr marL="3657600" indent="-457200" defTabSz="457200" fontAlgn="base">
              <a:spcBef>
                <a:spcPct val="0"/>
              </a:spcBef>
              <a:spcAft>
                <a:spcPct val="0"/>
              </a:spcAft>
              <a:defRPr>
                <a:solidFill>
                  <a:schemeClr val="tx1"/>
                </a:solidFill>
                <a:latin typeface="Calibri" panose="020F0502020204030204" pitchFamily="34" charset="0"/>
              </a:defRPr>
            </a:lvl8pPr>
            <a:lvl9pPr marL="4114800" indent="-4572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ct val="120000"/>
              </a:lnSpc>
              <a:buFontTx/>
              <a:buAutoNum type="alphaUcPeriod"/>
            </a:pPr>
            <a:r>
              <a:rPr lang="en-US" altLang="en-US" sz="4000">
                <a:latin typeface="Arial" panose="020B0604020202020204" pitchFamily="34" charset="0"/>
              </a:rPr>
              <a:t>The Unknown</a:t>
            </a:r>
          </a:p>
          <a:p>
            <a:pPr eaLnBrk="1" hangingPunct="1">
              <a:lnSpc>
                <a:spcPct val="120000"/>
              </a:lnSpc>
              <a:buFontTx/>
              <a:buAutoNum type="alphaUcPeriod"/>
            </a:pPr>
            <a:r>
              <a:rPr lang="en-US" altLang="en-US" sz="4000">
                <a:solidFill>
                  <a:srgbClr val="969696"/>
                </a:solidFill>
                <a:latin typeface="Arial" panose="020B0604020202020204" pitchFamily="34" charset="0"/>
              </a:rPr>
              <a:t>The Inevitable</a:t>
            </a:r>
          </a:p>
          <a:p>
            <a:pPr eaLnBrk="1" hangingPunct="1">
              <a:lnSpc>
                <a:spcPct val="120000"/>
              </a:lnSpc>
              <a:buFontTx/>
              <a:buAutoNum type="alphaUcPeriod"/>
            </a:pPr>
            <a:r>
              <a:rPr lang="en-US" altLang="en-US" sz="4000">
                <a:solidFill>
                  <a:srgbClr val="969696"/>
                </a:solidFill>
                <a:latin typeface="Arial" panose="020B0604020202020204" pitchFamily="34" charset="0"/>
              </a:rPr>
              <a:t>The Perceived Finality</a:t>
            </a:r>
          </a:p>
          <a:p>
            <a:pPr eaLnBrk="1" hangingPunct="1">
              <a:lnSpc>
                <a:spcPct val="120000"/>
              </a:lnSpc>
              <a:buFontTx/>
              <a:buAutoNum type="alphaUcPeriod"/>
            </a:pPr>
            <a:r>
              <a:rPr lang="en-US" altLang="en-US" sz="4000">
                <a:solidFill>
                  <a:srgbClr val="969696"/>
                </a:solidFill>
                <a:latin typeface="Arial" panose="020B0604020202020204" pitchFamily="34" charset="0"/>
              </a:rPr>
              <a:t>Our Love of Life</a:t>
            </a:r>
          </a:p>
          <a:p>
            <a:pPr eaLnBrk="1" hangingPunct="1">
              <a:lnSpc>
                <a:spcPct val="120000"/>
              </a:lnSpc>
              <a:buFontTx/>
              <a:buAutoNum type="alphaUcPeriod"/>
            </a:pPr>
            <a:r>
              <a:rPr lang="en-US" altLang="en-US" sz="4000">
                <a:solidFill>
                  <a:srgbClr val="969696"/>
                </a:solidFill>
                <a:latin typeface="Arial" panose="020B0604020202020204" pitchFamily="34" charset="0"/>
              </a:rPr>
              <a:t>The Fear of Severed Relationships</a:t>
            </a:r>
          </a:p>
          <a:p>
            <a:pPr eaLnBrk="1" hangingPunct="1">
              <a:lnSpc>
                <a:spcPct val="120000"/>
              </a:lnSpc>
              <a:buFontTx/>
              <a:buAutoNum type="alphaUcPeriod"/>
            </a:pPr>
            <a:r>
              <a:rPr lang="en-US" altLang="en-US" sz="4000">
                <a:solidFill>
                  <a:srgbClr val="969696"/>
                </a:solidFill>
                <a:latin typeface="Arial" panose="020B0604020202020204" pitchFamily="34" charset="0"/>
              </a:rPr>
              <a:t>Unresolved Guilt</a:t>
            </a:r>
          </a:p>
        </p:txBody>
      </p:sp>
      <p:pic>
        <p:nvPicPr>
          <p:cNvPr id="13315" name="Picture 4" descr="E:\PFiles\MSOffice\Clipart\corpbas\j0078711.wmf">
            <a:extLst>
              <a:ext uri="{FF2B5EF4-FFF2-40B4-BE49-F238E27FC236}">
                <a16:creationId xmlns:a16="http://schemas.microsoft.com/office/drawing/2014/main" xmlns="" id="{D778945D-AB8A-4656-BE99-B4D4CB362A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59975" y="1933575"/>
            <a:ext cx="1622425"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5">
            <a:extLst>
              <a:ext uri="{FF2B5EF4-FFF2-40B4-BE49-F238E27FC236}">
                <a16:creationId xmlns:a16="http://schemas.microsoft.com/office/drawing/2014/main" xmlns="" id="{2A48C686-4C3F-4490-958E-1EF51573F222}"/>
              </a:ext>
            </a:extLst>
          </p:cNvPr>
          <p:cNvSpPr txBox="1">
            <a:spLocks noChangeArrowheads="1"/>
          </p:cNvSpPr>
          <p:nvPr/>
        </p:nvSpPr>
        <p:spPr bwMode="auto">
          <a:xfrm>
            <a:off x="609600" y="533400"/>
            <a:ext cx="11049000"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400"/>
              <a:t>Terror of Death – Causes and Cures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wheel(1)">
                                      <p:cBhvr>
                                        <p:cTn id="7" dur="2000"/>
                                        <p:tgtEl>
                                          <p:spTgt spid="911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xmlns="" id="{07B03A0D-57CC-4632-9DDA-50F5B7E3106E}"/>
              </a:ext>
            </a:extLst>
          </p:cNvPr>
          <p:cNvSpPr txBox="1">
            <a:spLocks noChangeArrowheads="1"/>
          </p:cNvSpPr>
          <p:nvPr/>
        </p:nvSpPr>
        <p:spPr bwMode="auto">
          <a:xfrm>
            <a:off x="4267200" y="739775"/>
            <a:ext cx="3657600" cy="708025"/>
          </a:xfrm>
          <a:prstGeom prst="rect">
            <a:avLst/>
          </a:prstGeom>
          <a:noFill/>
          <a:ln w="57150">
            <a:solidFill>
              <a:schemeClr val="hlink"/>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000"/>
              <a:t>The Unknown</a:t>
            </a:r>
          </a:p>
        </p:txBody>
      </p:sp>
      <p:pic>
        <p:nvPicPr>
          <p:cNvPr id="15363" name="Picture 3" descr="E:\PFiles\MSOffice\Clipart\corpbas\j0078711.wmf">
            <a:extLst>
              <a:ext uri="{FF2B5EF4-FFF2-40B4-BE49-F238E27FC236}">
                <a16:creationId xmlns:a16="http://schemas.microsoft.com/office/drawing/2014/main" xmlns="" id="{46111B87-E8F5-4817-8ED4-C97256E8DA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0" y="533400"/>
            <a:ext cx="3778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8" name="Text Box 6">
            <a:extLst>
              <a:ext uri="{FF2B5EF4-FFF2-40B4-BE49-F238E27FC236}">
                <a16:creationId xmlns:a16="http://schemas.microsoft.com/office/drawing/2014/main" xmlns="" id="{B1D7C327-02FF-4BE8-8C66-B6AB59497B61}"/>
              </a:ext>
            </a:extLst>
          </p:cNvPr>
          <p:cNvSpPr txBox="1">
            <a:spLocks noChangeArrowheads="1"/>
          </p:cNvSpPr>
          <p:nvPr/>
        </p:nvSpPr>
        <p:spPr bwMode="auto">
          <a:xfrm>
            <a:off x="381000" y="1952625"/>
            <a:ext cx="115824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371600" indent="-457200">
              <a:defRPr>
                <a:solidFill>
                  <a:schemeClr val="tx1"/>
                </a:solidFill>
                <a:latin typeface="Calibri" panose="020F0502020204030204" pitchFamily="34" charset="0"/>
              </a:defRPr>
            </a:lvl3pPr>
            <a:lvl4pPr marL="1828800" indent="-457200">
              <a:defRPr>
                <a:solidFill>
                  <a:schemeClr val="tx1"/>
                </a:solidFill>
                <a:latin typeface="Calibri" panose="020F0502020204030204" pitchFamily="34" charset="0"/>
              </a:defRPr>
            </a:lvl4pPr>
            <a:lvl5pPr marL="2286000" indent="-457200">
              <a:defRPr>
                <a:solidFill>
                  <a:schemeClr val="tx1"/>
                </a:solidFill>
                <a:latin typeface="Calibri" panose="020F0502020204030204" pitchFamily="34" charset="0"/>
              </a:defRPr>
            </a:lvl5pPr>
            <a:lvl6pPr marL="2743200" indent="-457200" defTabSz="457200" fontAlgn="base">
              <a:spcBef>
                <a:spcPct val="0"/>
              </a:spcBef>
              <a:spcAft>
                <a:spcPct val="0"/>
              </a:spcAft>
              <a:defRPr>
                <a:solidFill>
                  <a:schemeClr val="tx1"/>
                </a:solidFill>
                <a:latin typeface="Calibri" panose="020F0502020204030204" pitchFamily="34" charset="0"/>
              </a:defRPr>
            </a:lvl6pPr>
            <a:lvl7pPr marL="3200400" indent="-457200" defTabSz="457200" fontAlgn="base">
              <a:spcBef>
                <a:spcPct val="0"/>
              </a:spcBef>
              <a:spcAft>
                <a:spcPct val="0"/>
              </a:spcAft>
              <a:defRPr>
                <a:solidFill>
                  <a:schemeClr val="tx1"/>
                </a:solidFill>
                <a:latin typeface="Calibri" panose="020F0502020204030204" pitchFamily="34" charset="0"/>
              </a:defRPr>
            </a:lvl7pPr>
            <a:lvl8pPr marL="3657600" indent="-457200" defTabSz="457200" fontAlgn="base">
              <a:spcBef>
                <a:spcPct val="0"/>
              </a:spcBef>
              <a:spcAft>
                <a:spcPct val="0"/>
              </a:spcAft>
              <a:defRPr>
                <a:solidFill>
                  <a:schemeClr val="tx1"/>
                </a:solidFill>
                <a:latin typeface="Calibri" panose="020F0502020204030204" pitchFamily="34" charset="0"/>
              </a:defRPr>
            </a:lvl8pPr>
            <a:lvl9pPr marL="4114800" indent="-457200" defTabSz="457200" fontAlgn="base">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sz="4000">
                <a:latin typeface="Arial" panose="020B0604020202020204" pitchFamily="34" charset="0"/>
              </a:rPr>
              <a:t>A phenomenon alien to our personal experience</a:t>
            </a:r>
          </a:p>
          <a:p>
            <a:pPr eaLnBrk="1" hangingPunct="1">
              <a:buFont typeface="Wingdings" panose="05000000000000000000" pitchFamily="2" charset="2"/>
              <a:buChar char="§"/>
            </a:pPr>
            <a:r>
              <a:rPr lang="en-US" altLang="en-US" sz="4000">
                <a:latin typeface="Arial" panose="020B0604020202020204" pitchFamily="34" charset="0"/>
              </a:rPr>
              <a:t>“Shadow of death” (</a:t>
            </a:r>
            <a:r>
              <a:rPr lang="en-US" altLang="en-US" sz="4000" b="1">
                <a:latin typeface="Arial" panose="020B0604020202020204" pitchFamily="34" charset="0"/>
              </a:rPr>
              <a:t>Ps. 23:4</a:t>
            </a:r>
            <a:r>
              <a:rPr lang="en-US" altLang="en-US" sz="4000">
                <a:latin typeface="Arial" panose="020B0604020202020204" pitchFamily="34" charset="0"/>
              </a:rPr>
              <a:t>)</a:t>
            </a:r>
          </a:p>
        </p:txBody>
      </p:sp>
      <p:sp>
        <p:nvSpPr>
          <p:cNvPr id="100359" name="Text Box 7">
            <a:extLst>
              <a:ext uri="{FF2B5EF4-FFF2-40B4-BE49-F238E27FC236}">
                <a16:creationId xmlns:a16="http://schemas.microsoft.com/office/drawing/2014/main" xmlns="" id="{3565C038-3AAF-4EFB-8BF3-D44A4B1CDD9B}"/>
              </a:ext>
            </a:extLst>
          </p:cNvPr>
          <p:cNvSpPr txBox="1">
            <a:spLocks noChangeArrowheads="1"/>
          </p:cNvSpPr>
          <p:nvPr/>
        </p:nvSpPr>
        <p:spPr bwMode="auto">
          <a:xfrm>
            <a:off x="838200" y="3200400"/>
            <a:ext cx="10744200"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371600" indent="-457200">
              <a:defRPr>
                <a:solidFill>
                  <a:schemeClr val="tx1"/>
                </a:solidFill>
                <a:latin typeface="Calibri" panose="020F0502020204030204" pitchFamily="34" charset="0"/>
              </a:defRPr>
            </a:lvl3pPr>
            <a:lvl4pPr marL="1828800" indent="-457200">
              <a:defRPr>
                <a:solidFill>
                  <a:schemeClr val="tx1"/>
                </a:solidFill>
                <a:latin typeface="Calibri" panose="020F0502020204030204" pitchFamily="34" charset="0"/>
              </a:defRPr>
            </a:lvl4pPr>
            <a:lvl5pPr marL="2286000" indent="-457200">
              <a:defRPr>
                <a:solidFill>
                  <a:schemeClr val="tx1"/>
                </a:solidFill>
                <a:latin typeface="Calibri" panose="020F0502020204030204" pitchFamily="34" charset="0"/>
              </a:defRPr>
            </a:lvl5pPr>
            <a:lvl6pPr marL="2743200" indent="-457200" defTabSz="457200" fontAlgn="base">
              <a:spcBef>
                <a:spcPct val="0"/>
              </a:spcBef>
              <a:spcAft>
                <a:spcPct val="0"/>
              </a:spcAft>
              <a:defRPr>
                <a:solidFill>
                  <a:schemeClr val="tx1"/>
                </a:solidFill>
                <a:latin typeface="Calibri" panose="020F0502020204030204" pitchFamily="34" charset="0"/>
              </a:defRPr>
            </a:lvl6pPr>
            <a:lvl7pPr marL="3200400" indent="-457200" defTabSz="457200" fontAlgn="base">
              <a:spcBef>
                <a:spcPct val="0"/>
              </a:spcBef>
              <a:spcAft>
                <a:spcPct val="0"/>
              </a:spcAft>
              <a:defRPr>
                <a:solidFill>
                  <a:schemeClr val="tx1"/>
                </a:solidFill>
                <a:latin typeface="Calibri" panose="020F0502020204030204" pitchFamily="34" charset="0"/>
              </a:defRPr>
            </a:lvl7pPr>
            <a:lvl8pPr marL="3657600" indent="-457200" defTabSz="457200" fontAlgn="base">
              <a:spcBef>
                <a:spcPct val="0"/>
              </a:spcBef>
              <a:spcAft>
                <a:spcPct val="0"/>
              </a:spcAft>
              <a:defRPr>
                <a:solidFill>
                  <a:schemeClr val="tx1"/>
                </a:solidFill>
                <a:latin typeface="Calibri" panose="020F0502020204030204" pitchFamily="34" charset="0"/>
              </a:defRPr>
            </a:lvl8pPr>
            <a:lvl9pPr marL="4114800" indent="-457200" defTabSz="457200" fontAlgn="base">
              <a:spcBef>
                <a:spcPct val="0"/>
              </a:spcBef>
              <a:spcAft>
                <a:spcPct val="0"/>
              </a:spcAft>
              <a:defRPr>
                <a:solidFill>
                  <a:schemeClr val="tx1"/>
                </a:solidFill>
                <a:latin typeface="Calibri" panose="020F0502020204030204" pitchFamily="34" charset="0"/>
              </a:defRPr>
            </a:lvl9pPr>
          </a:lstStyle>
          <a:p>
            <a:pPr eaLnBrk="1" hangingPunct="1">
              <a:buFontTx/>
              <a:buChar char="•"/>
            </a:pPr>
            <a:r>
              <a:rPr lang="en-US" altLang="en-US" sz="4000">
                <a:latin typeface="Arial" panose="020B0604020202020204" pitchFamily="34" charset="0"/>
              </a:rPr>
              <a:t>Hebrew: intense darkness</a:t>
            </a:r>
          </a:p>
          <a:p>
            <a:pPr eaLnBrk="1" hangingPunct="1">
              <a:buFontTx/>
              <a:buChar char="•"/>
            </a:pPr>
            <a:r>
              <a:rPr lang="en-US" altLang="en-US" sz="4000">
                <a:latin typeface="Arial" panose="020B0604020202020204" pitchFamily="34" charset="0"/>
              </a:rPr>
              <a:t>Unseen dangers</a:t>
            </a:r>
          </a:p>
          <a:p>
            <a:pPr eaLnBrk="1" hangingPunct="1">
              <a:buFontTx/>
              <a:buChar char="•"/>
            </a:pPr>
            <a:r>
              <a:rPr lang="en-US" altLang="en-US" sz="4000">
                <a:latin typeface="Arial" panose="020B0604020202020204" pitchFamily="34" charset="0"/>
              </a:rPr>
              <a:t>Comfort “I will fear no evil; for you [Lord] are with me”  (cf. </a:t>
            </a:r>
            <a:r>
              <a:rPr lang="en-US" altLang="en-US" sz="4000" b="1">
                <a:latin typeface="Arial" panose="020B0604020202020204" pitchFamily="34" charset="0"/>
              </a:rPr>
              <a:t>2 Cor. 5:8</a:t>
            </a:r>
            <a:r>
              <a:rPr lang="en-US" altLang="en-US" sz="4000">
                <a:latin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035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035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0359">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0359">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03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8" grpId="0" build="p" autoUpdateAnimBg="0"/>
      <p:bldP spid="100359" grpId="0" uiExpand="1"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xmlns="" id="{FCCAC801-D7A1-4031-BCF4-039B572E4CC0}"/>
              </a:ext>
            </a:extLst>
          </p:cNvPr>
          <p:cNvSpPr txBox="1">
            <a:spLocks noChangeArrowheads="1"/>
          </p:cNvSpPr>
          <p:nvPr/>
        </p:nvSpPr>
        <p:spPr bwMode="auto">
          <a:xfrm>
            <a:off x="685800" y="1524000"/>
            <a:ext cx="10210800"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371600" indent="-457200">
              <a:defRPr>
                <a:solidFill>
                  <a:schemeClr val="tx1"/>
                </a:solidFill>
                <a:latin typeface="Calibri" panose="020F0502020204030204" pitchFamily="34" charset="0"/>
              </a:defRPr>
            </a:lvl3pPr>
            <a:lvl4pPr marL="1828800" indent="-457200">
              <a:defRPr>
                <a:solidFill>
                  <a:schemeClr val="tx1"/>
                </a:solidFill>
                <a:latin typeface="Calibri" panose="020F0502020204030204" pitchFamily="34" charset="0"/>
              </a:defRPr>
            </a:lvl4pPr>
            <a:lvl5pPr marL="2286000" indent="-457200">
              <a:defRPr>
                <a:solidFill>
                  <a:schemeClr val="tx1"/>
                </a:solidFill>
                <a:latin typeface="Calibri" panose="020F0502020204030204" pitchFamily="34" charset="0"/>
              </a:defRPr>
            </a:lvl5pPr>
            <a:lvl6pPr marL="2743200" indent="-457200" defTabSz="457200" fontAlgn="base">
              <a:spcBef>
                <a:spcPct val="0"/>
              </a:spcBef>
              <a:spcAft>
                <a:spcPct val="0"/>
              </a:spcAft>
              <a:defRPr>
                <a:solidFill>
                  <a:schemeClr val="tx1"/>
                </a:solidFill>
                <a:latin typeface="Calibri" panose="020F0502020204030204" pitchFamily="34" charset="0"/>
              </a:defRPr>
            </a:lvl6pPr>
            <a:lvl7pPr marL="3200400" indent="-457200" defTabSz="457200" fontAlgn="base">
              <a:spcBef>
                <a:spcPct val="0"/>
              </a:spcBef>
              <a:spcAft>
                <a:spcPct val="0"/>
              </a:spcAft>
              <a:defRPr>
                <a:solidFill>
                  <a:schemeClr val="tx1"/>
                </a:solidFill>
                <a:latin typeface="Calibri" panose="020F0502020204030204" pitchFamily="34" charset="0"/>
              </a:defRPr>
            </a:lvl7pPr>
            <a:lvl8pPr marL="3657600" indent="-457200" defTabSz="457200" fontAlgn="base">
              <a:spcBef>
                <a:spcPct val="0"/>
              </a:spcBef>
              <a:spcAft>
                <a:spcPct val="0"/>
              </a:spcAft>
              <a:defRPr>
                <a:solidFill>
                  <a:schemeClr val="tx1"/>
                </a:solidFill>
                <a:latin typeface="Calibri" panose="020F0502020204030204" pitchFamily="34" charset="0"/>
              </a:defRPr>
            </a:lvl8pPr>
            <a:lvl9pPr marL="4114800" indent="-457200" defTabSz="457200" fontAlgn="base">
              <a:spcBef>
                <a:spcPct val="0"/>
              </a:spcBef>
              <a:spcAft>
                <a:spcPct val="0"/>
              </a:spcAft>
              <a:defRPr>
                <a:solidFill>
                  <a:schemeClr val="tx1"/>
                </a:solidFill>
                <a:latin typeface="Calibri" panose="020F0502020204030204" pitchFamily="34" charset="0"/>
              </a:defRPr>
            </a:lvl9pPr>
          </a:lstStyle>
          <a:p>
            <a:pPr eaLnBrk="1" hangingPunct="1">
              <a:buFontTx/>
              <a:buAutoNum type="alphaUcPeriod"/>
            </a:pPr>
            <a:r>
              <a:rPr lang="en-US" altLang="en-US" sz="4000">
                <a:solidFill>
                  <a:srgbClr val="969696"/>
                </a:solidFill>
                <a:latin typeface="Arial" panose="020B0604020202020204" pitchFamily="34" charset="0"/>
              </a:rPr>
              <a:t>The Unknown</a:t>
            </a:r>
          </a:p>
          <a:p>
            <a:pPr eaLnBrk="1" hangingPunct="1">
              <a:buFontTx/>
              <a:buAutoNum type="alphaUcPeriod"/>
            </a:pPr>
            <a:r>
              <a:rPr lang="en-US" altLang="en-US" sz="4000">
                <a:latin typeface="Arial" panose="020B0604020202020204" pitchFamily="34" charset="0"/>
              </a:rPr>
              <a:t>The Inevitable</a:t>
            </a:r>
          </a:p>
          <a:p>
            <a:pPr eaLnBrk="1" hangingPunct="1">
              <a:buFontTx/>
              <a:buAutoNum type="alphaUcPeriod"/>
            </a:pPr>
            <a:r>
              <a:rPr lang="en-US" altLang="en-US" sz="4000">
                <a:solidFill>
                  <a:srgbClr val="969696"/>
                </a:solidFill>
                <a:latin typeface="Arial" panose="020B0604020202020204" pitchFamily="34" charset="0"/>
              </a:rPr>
              <a:t>The Perceived Finality</a:t>
            </a:r>
          </a:p>
          <a:p>
            <a:pPr eaLnBrk="1" hangingPunct="1">
              <a:buFontTx/>
              <a:buAutoNum type="alphaUcPeriod"/>
            </a:pPr>
            <a:r>
              <a:rPr lang="en-US" altLang="en-US" sz="4000">
                <a:solidFill>
                  <a:srgbClr val="969696"/>
                </a:solidFill>
                <a:latin typeface="Arial" panose="020B0604020202020204" pitchFamily="34" charset="0"/>
              </a:rPr>
              <a:t>Our Love of Life</a:t>
            </a:r>
          </a:p>
          <a:p>
            <a:pPr eaLnBrk="1" hangingPunct="1">
              <a:buFontTx/>
              <a:buAutoNum type="alphaUcPeriod"/>
            </a:pPr>
            <a:r>
              <a:rPr lang="en-US" altLang="en-US" sz="4000">
                <a:solidFill>
                  <a:srgbClr val="969696"/>
                </a:solidFill>
                <a:latin typeface="Arial" panose="020B0604020202020204" pitchFamily="34" charset="0"/>
              </a:rPr>
              <a:t>The Fear of Severed Relationships</a:t>
            </a:r>
          </a:p>
          <a:p>
            <a:pPr eaLnBrk="1" hangingPunct="1">
              <a:buFontTx/>
              <a:buAutoNum type="alphaUcPeriod"/>
            </a:pPr>
            <a:r>
              <a:rPr lang="en-US" altLang="en-US" sz="4000">
                <a:solidFill>
                  <a:srgbClr val="969696"/>
                </a:solidFill>
                <a:latin typeface="Arial" panose="020B0604020202020204" pitchFamily="34" charset="0"/>
              </a:rPr>
              <a:t>Unresolved Guilt</a:t>
            </a:r>
          </a:p>
        </p:txBody>
      </p:sp>
      <p:pic>
        <p:nvPicPr>
          <p:cNvPr id="17411" name="Picture 7" descr="C:\Documents and Settings\Owner\Application Data\Microsoft\Media Catalog\Downloaded Clips\cl1f\j0078708.wmf">
            <a:extLst>
              <a:ext uri="{FF2B5EF4-FFF2-40B4-BE49-F238E27FC236}">
                <a16:creationId xmlns:a16="http://schemas.microsoft.com/office/drawing/2014/main" xmlns="" id="{C9A4FEEB-103C-4710-998F-BCDCA3DDD0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1614488"/>
            <a:ext cx="3505200" cy="234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9">
            <a:extLst>
              <a:ext uri="{FF2B5EF4-FFF2-40B4-BE49-F238E27FC236}">
                <a16:creationId xmlns:a16="http://schemas.microsoft.com/office/drawing/2014/main" xmlns="" id="{07721E21-E635-4232-BD2C-FD67BC22AA1E}"/>
              </a:ext>
            </a:extLst>
          </p:cNvPr>
          <p:cNvSpPr txBox="1">
            <a:spLocks noChangeArrowheads="1"/>
          </p:cNvSpPr>
          <p:nvPr/>
        </p:nvSpPr>
        <p:spPr bwMode="auto">
          <a:xfrm>
            <a:off x="685800" y="677863"/>
            <a:ext cx="10896600"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400"/>
              <a:t>Terror of Death – Causes and Cures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028">
            <a:extLst>
              <a:ext uri="{FF2B5EF4-FFF2-40B4-BE49-F238E27FC236}">
                <a16:creationId xmlns:a16="http://schemas.microsoft.com/office/drawing/2014/main" xmlns="" id="{4B069D17-2B8D-4BE1-9E23-19B01870DD87}"/>
              </a:ext>
            </a:extLst>
          </p:cNvPr>
          <p:cNvSpPr txBox="1">
            <a:spLocks noChangeArrowheads="1"/>
          </p:cNvSpPr>
          <p:nvPr/>
        </p:nvSpPr>
        <p:spPr bwMode="auto">
          <a:xfrm>
            <a:off x="457200" y="2111375"/>
            <a:ext cx="111252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371600" indent="-457200">
              <a:defRPr>
                <a:solidFill>
                  <a:schemeClr val="tx1"/>
                </a:solidFill>
                <a:latin typeface="Calibri" panose="020F0502020204030204" pitchFamily="34" charset="0"/>
              </a:defRPr>
            </a:lvl3pPr>
            <a:lvl4pPr marL="1828800" indent="-457200">
              <a:defRPr>
                <a:solidFill>
                  <a:schemeClr val="tx1"/>
                </a:solidFill>
                <a:latin typeface="Calibri" panose="020F0502020204030204" pitchFamily="34" charset="0"/>
              </a:defRPr>
            </a:lvl4pPr>
            <a:lvl5pPr marL="2286000" indent="-457200">
              <a:defRPr>
                <a:solidFill>
                  <a:schemeClr val="tx1"/>
                </a:solidFill>
                <a:latin typeface="Calibri" panose="020F0502020204030204" pitchFamily="34" charset="0"/>
              </a:defRPr>
            </a:lvl5pPr>
            <a:lvl6pPr marL="2743200" indent="-457200" defTabSz="457200" fontAlgn="base">
              <a:spcBef>
                <a:spcPct val="0"/>
              </a:spcBef>
              <a:spcAft>
                <a:spcPct val="0"/>
              </a:spcAft>
              <a:defRPr>
                <a:solidFill>
                  <a:schemeClr val="tx1"/>
                </a:solidFill>
                <a:latin typeface="Calibri" panose="020F0502020204030204" pitchFamily="34" charset="0"/>
              </a:defRPr>
            </a:lvl6pPr>
            <a:lvl7pPr marL="3200400" indent="-457200" defTabSz="457200" fontAlgn="base">
              <a:spcBef>
                <a:spcPct val="0"/>
              </a:spcBef>
              <a:spcAft>
                <a:spcPct val="0"/>
              </a:spcAft>
              <a:defRPr>
                <a:solidFill>
                  <a:schemeClr val="tx1"/>
                </a:solidFill>
                <a:latin typeface="Calibri" panose="020F0502020204030204" pitchFamily="34" charset="0"/>
              </a:defRPr>
            </a:lvl7pPr>
            <a:lvl8pPr marL="3657600" indent="-457200" defTabSz="457200" fontAlgn="base">
              <a:spcBef>
                <a:spcPct val="0"/>
              </a:spcBef>
              <a:spcAft>
                <a:spcPct val="0"/>
              </a:spcAft>
              <a:defRPr>
                <a:solidFill>
                  <a:schemeClr val="tx1"/>
                </a:solidFill>
                <a:latin typeface="Calibri" panose="020F0502020204030204" pitchFamily="34" charset="0"/>
              </a:defRPr>
            </a:lvl8pPr>
            <a:lvl9pPr marL="4114800" indent="-457200" defTabSz="457200" fontAlgn="base">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sz="4000">
                <a:latin typeface="Arial" panose="020B0604020202020204" pitchFamily="34" charset="0"/>
              </a:rPr>
              <a:t>We seem to exercise control over many things</a:t>
            </a:r>
          </a:p>
        </p:txBody>
      </p:sp>
      <p:pic>
        <p:nvPicPr>
          <p:cNvPr id="101382" name="Picture 1030" descr="E:\PFiles\MSOffice\Clipart\standard\stddir2\BL00520_.wmf">
            <a:extLst>
              <a:ext uri="{FF2B5EF4-FFF2-40B4-BE49-F238E27FC236}">
                <a16:creationId xmlns:a16="http://schemas.microsoft.com/office/drawing/2014/main" xmlns="" id="{2A9D83E2-C91A-4EE9-A898-24A15D1403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2819400"/>
            <a:ext cx="1023937"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3" name="Picture 1031" descr="E:\PFiles\MSOffice\Clipart\standard\stddir4\PE02675_.wmf">
            <a:extLst>
              <a:ext uri="{FF2B5EF4-FFF2-40B4-BE49-F238E27FC236}">
                <a16:creationId xmlns:a16="http://schemas.microsoft.com/office/drawing/2014/main" xmlns="" id="{B39DC7C0-8A36-47AF-A0E7-8D85A90FA1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3363" y="2971800"/>
            <a:ext cx="162083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4" name="Picture 1032" descr="E:\PFiles\MSOffice\Clipart\standard\stddir4\PE02928_.wmf">
            <a:extLst>
              <a:ext uri="{FF2B5EF4-FFF2-40B4-BE49-F238E27FC236}">
                <a16:creationId xmlns:a16="http://schemas.microsoft.com/office/drawing/2014/main" xmlns="" id="{7F5708EC-C358-4F57-AA65-2EAF20FBC0D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43963" y="2895600"/>
            <a:ext cx="909637"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5" name="Text Box 1033">
            <a:extLst>
              <a:ext uri="{FF2B5EF4-FFF2-40B4-BE49-F238E27FC236}">
                <a16:creationId xmlns:a16="http://schemas.microsoft.com/office/drawing/2014/main" xmlns="" id="{14C39551-A9B0-415B-9D64-B64EC7D4911A}"/>
              </a:ext>
            </a:extLst>
          </p:cNvPr>
          <p:cNvSpPr txBox="1">
            <a:spLocks noChangeArrowheads="1"/>
          </p:cNvSpPr>
          <p:nvPr/>
        </p:nvSpPr>
        <p:spPr bwMode="auto">
          <a:xfrm>
            <a:off x="609600" y="3770313"/>
            <a:ext cx="10972800"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371600" indent="-457200">
              <a:defRPr>
                <a:solidFill>
                  <a:schemeClr val="tx1"/>
                </a:solidFill>
                <a:latin typeface="Calibri" panose="020F0502020204030204" pitchFamily="34" charset="0"/>
              </a:defRPr>
            </a:lvl3pPr>
            <a:lvl4pPr marL="1828800" indent="-457200">
              <a:defRPr>
                <a:solidFill>
                  <a:schemeClr val="tx1"/>
                </a:solidFill>
                <a:latin typeface="Calibri" panose="020F0502020204030204" pitchFamily="34" charset="0"/>
              </a:defRPr>
            </a:lvl4pPr>
            <a:lvl5pPr marL="2286000" indent="-457200">
              <a:defRPr>
                <a:solidFill>
                  <a:schemeClr val="tx1"/>
                </a:solidFill>
                <a:latin typeface="Calibri" panose="020F0502020204030204" pitchFamily="34" charset="0"/>
              </a:defRPr>
            </a:lvl5pPr>
            <a:lvl6pPr marL="2743200" indent="-457200" defTabSz="457200" fontAlgn="base">
              <a:spcBef>
                <a:spcPct val="0"/>
              </a:spcBef>
              <a:spcAft>
                <a:spcPct val="0"/>
              </a:spcAft>
              <a:defRPr>
                <a:solidFill>
                  <a:schemeClr val="tx1"/>
                </a:solidFill>
                <a:latin typeface="Calibri" panose="020F0502020204030204" pitchFamily="34" charset="0"/>
              </a:defRPr>
            </a:lvl6pPr>
            <a:lvl7pPr marL="3200400" indent="-457200" defTabSz="457200" fontAlgn="base">
              <a:spcBef>
                <a:spcPct val="0"/>
              </a:spcBef>
              <a:spcAft>
                <a:spcPct val="0"/>
              </a:spcAft>
              <a:defRPr>
                <a:solidFill>
                  <a:schemeClr val="tx1"/>
                </a:solidFill>
                <a:latin typeface="Calibri" panose="020F0502020204030204" pitchFamily="34" charset="0"/>
              </a:defRPr>
            </a:lvl7pPr>
            <a:lvl8pPr marL="3657600" indent="-457200" defTabSz="457200" fontAlgn="base">
              <a:spcBef>
                <a:spcPct val="0"/>
              </a:spcBef>
              <a:spcAft>
                <a:spcPct val="0"/>
              </a:spcAft>
              <a:defRPr>
                <a:solidFill>
                  <a:schemeClr val="tx1"/>
                </a:solidFill>
                <a:latin typeface="Calibri" panose="020F0502020204030204" pitchFamily="34" charset="0"/>
              </a:defRPr>
            </a:lvl8pPr>
            <a:lvl9pPr marL="4114800" indent="-457200" defTabSz="457200" fontAlgn="base">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sz="4000">
                <a:latin typeface="Arial" panose="020B0604020202020204" pitchFamily="34" charset="0"/>
              </a:rPr>
              <a:t>Death is persistently stalking enemy (</a:t>
            </a:r>
            <a:r>
              <a:rPr lang="en-US" altLang="en-US" sz="4000" b="1">
                <a:latin typeface="Arial" panose="020B0604020202020204" pitchFamily="34" charset="0"/>
              </a:rPr>
              <a:t>1 Cor. 15:56</a:t>
            </a:r>
            <a:r>
              <a:rPr lang="en-US" altLang="en-US" sz="4000">
                <a:latin typeface="Arial" panose="020B0604020202020204" pitchFamily="34" charset="0"/>
              </a:rPr>
              <a:t>)</a:t>
            </a:r>
          </a:p>
          <a:p>
            <a:pPr eaLnBrk="1" hangingPunct="1">
              <a:buFont typeface="Wingdings" panose="05000000000000000000" pitchFamily="2" charset="2"/>
              <a:buChar char="§"/>
            </a:pPr>
            <a:r>
              <a:rPr lang="en-US" altLang="en-US" sz="4000">
                <a:latin typeface="Arial" panose="020B0604020202020204" pitchFamily="34" charset="0"/>
              </a:rPr>
              <a:t>Can be used to drive us closer to the Lord, who can give us victory (</a:t>
            </a:r>
            <a:r>
              <a:rPr lang="en-US" altLang="en-US" sz="4000" b="1">
                <a:latin typeface="Arial" panose="020B0604020202020204" pitchFamily="34" charset="0"/>
              </a:rPr>
              <a:t>1 Cor. 15:57</a:t>
            </a:r>
            <a:r>
              <a:rPr lang="en-US" altLang="en-US" sz="4000">
                <a:latin typeface="Arial" panose="020B0604020202020204" pitchFamily="34" charset="0"/>
              </a:rPr>
              <a:t>)</a:t>
            </a:r>
          </a:p>
        </p:txBody>
      </p:sp>
      <p:sp>
        <p:nvSpPr>
          <p:cNvPr id="19463" name="Text Box 1034">
            <a:extLst>
              <a:ext uri="{FF2B5EF4-FFF2-40B4-BE49-F238E27FC236}">
                <a16:creationId xmlns:a16="http://schemas.microsoft.com/office/drawing/2014/main" xmlns="" id="{BC19073C-8276-41B2-9E4C-3EDDD752653D}"/>
              </a:ext>
            </a:extLst>
          </p:cNvPr>
          <p:cNvSpPr txBox="1">
            <a:spLocks noChangeArrowheads="1"/>
          </p:cNvSpPr>
          <p:nvPr/>
        </p:nvSpPr>
        <p:spPr bwMode="auto">
          <a:xfrm>
            <a:off x="4421188" y="838200"/>
            <a:ext cx="3427412" cy="7699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400">
                <a:solidFill>
                  <a:srgbClr val="FF3300"/>
                </a:solidFill>
              </a:rPr>
              <a:t>The Inevitable</a:t>
            </a:r>
          </a:p>
        </p:txBody>
      </p:sp>
      <p:sp>
        <p:nvSpPr>
          <p:cNvPr id="19464" name="AutoShape 1035">
            <a:extLst>
              <a:ext uri="{FF2B5EF4-FFF2-40B4-BE49-F238E27FC236}">
                <a16:creationId xmlns:a16="http://schemas.microsoft.com/office/drawing/2014/main" xmlns="" id="{95938C0C-AC83-4A81-AB97-5F26DFF02CBE}"/>
              </a:ext>
            </a:extLst>
          </p:cNvPr>
          <p:cNvSpPr>
            <a:spLocks noChangeArrowheads="1"/>
          </p:cNvSpPr>
          <p:nvPr/>
        </p:nvSpPr>
        <p:spPr bwMode="auto">
          <a:xfrm>
            <a:off x="3962400" y="762000"/>
            <a:ext cx="4267200" cy="990600"/>
          </a:xfrm>
          <a:prstGeom prst="roundRect">
            <a:avLst>
              <a:gd name="adj" fmla="val 16667"/>
            </a:avLst>
          </a:prstGeom>
          <a:noFill/>
          <a:ln w="571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pic>
        <p:nvPicPr>
          <p:cNvPr id="19465" name="Picture 1036" descr="C:\Documents and Settings\Owner\Application Data\Microsoft\Media Catalog\Downloaded Clips\cl1f\j0078708.wmf">
            <a:extLst>
              <a:ext uri="{FF2B5EF4-FFF2-40B4-BE49-F238E27FC236}">
                <a16:creationId xmlns:a16="http://schemas.microsoft.com/office/drawing/2014/main" xmlns="" id="{8B8AB889-4D5D-4AEA-95CB-9BF320966F2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63200" y="152400"/>
            <a:ext cx="12192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13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0138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0138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1385">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138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5" grpId="0" build="p" autoUpdateAnimBg="0"/>
    </p:bldLst>
  </p:timing>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1468</TotalTime>
  <Words>3510</Words>
  <Application>Microsoft Office PowerPoint</Application>
  <PresentationFormat>Custom</PresentationFormat>
  <Paragraphs>338</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D. Murphy</dc:creator>
  <cp:lastModifiedBy>cwser</cp:lastModifiedBy>
  <cp:revision>72</cp:revision>
  <dcterms:created xsi:type="dcterms:W3CDTF">1601-01-01T00:00:00Z</dcterms:created>
  <dcterms:modified xsi:type="dcterms:W3CDTF">2018-03-31T05:43:50Z</dcterms:modified>
</cp:coreProperties>
</file>