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handoutMasterIdLst>
    <p:handoutMasterId r:id="rId24"/>
  </p:handoutMasterIdLst>
  <p:sldIdLst>
    <p:sldId id="304" r:id="rId2"/>
    <p:sldId id="305" r:id="rId3"/>
    <p:sldId id="259" r:id="rId4"/>
    <p:sldId id="283" r:id="rId5"/>
    <p:sldId id="282" r:id="rId6"/>
    <p:sldId id="260" r:id="rId7"/>
    <p:sldId id="301" r:id="rId8"/>
    <p:sldId id="302" r:id="rId9"/>
    <p:sldId id="261" r:id="rId10"/>
    <p:sldId id="286" r:id="rId11"/>
    <p:sldId id="298" r:id="rId12"/>
    <p:sldId id="288" r:id="rId13"/>
    <p:sldId id="269" r:id="rId14"/>
    <p:sldId id="271" r:id="rId15"/>
    <p:sldId id="272" r:id="rId16"/>
    <p:sldId id="287" r:id="rId17"/>
    <p:sldId id="289" r:id="rId18"/>
    <p:sldId id="290" r:id="rId19"/>
    <p:sldId id="285" r:id="rId20"/>
    <p:sldId id="266" r:id="rId21"/>
    <p:sldId id="303"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FF3300"/>
    <a:srgbClr val="000099"/>
    <a:srgbClr val="777777"/>
    <a:srgbClr val="CC00CC"/>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67419" autoAdjust="0"/>
  </p:normalViewPr>
  <p:slideViewPr>
    <p:cSldViewPr>
      <p:cViewPr varScale="1">
        <p:scale>
          <a:sx n="54" d="100"/>
          <a:sy n="54" d="100"/>
        </p:scale>
        <p:origin x="840"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77"/>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8F950C2D-7EBD-412B-AB62-F13705B09CF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51555" name="Rectangle 3">
            <a:extLst>
              <a:ext uri="{FF2B5EF4-FFF2-40B4-BE49-F238E27FC236}">
                <a16:creationId xmlns:a16="http://schemas.microsoft.com/office/drawing/2014/main" id="{8E3C77BD-9E62-4562-9EE8-086000327096}"/>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51556" name="Rectangle 4">
            <a:extLst>
              <a:ext uri="{FF2B5EF4-FFF2-40B4-BE49-F238E27FC236}">
                <a16:creationId xmlns:a16="http://schemas.microsoft.com/office/drawing/2014/main" id="{57461093-4FE7-48B6-994B-3BC468646E45}"/>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51557" name="Rectangle 5">
            <a:extLst>
              <a:ext uri="{FF2B5EF4-FFF2-40B4-BE49-F238E27FC236}">
                <a16:creationId xmlns:a16="http://schemas.microsoft.com/office/drawing/2014/main" id="{AEF7F107-E61F-4B3C-8B90-603918979D65}"/>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048CC1F6-1F8B-4413-B4AE-9ED1640E8E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1A10523B-8570-4C14-B8FE-5BFDBD59444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28003" name="Rectangle 3">
            <a:extLst>
              <a:ext uri="{FF2B5EF4-FFF2-40B4-BE49-F238E27FC236}">
                <a16:creationId xmlns:a16="http://schemas.microsoft.com/office/drawing/2014/main" id="{FDC9D2CA-35A0-48D6-B148-498FD73003A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2052" name="Rectangle 4">
            <a:extLst>
              <a:ext uri="{FF2B5EF4-FFF2-40B4-BE49-F238E27FC236}">
                <a16:creationId xmlns:a16="http://schemas.microsoft.com/office/drawing/2014/main" id="{F0C4D8C4-C5F8-428A-9B16-481BCFBE0FB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id="{9BC40874-39BD-40F1-9094-CCE40D3A47F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8006" name="Rectangle 6">
            <a:extLst>
              <a:ext uri="{FF2B5EF4-FFF2-40B4-BE49-F238E27FC236}">
                <a16:creationId xmlns:a16="http://schemas.microsoft.com/office/drawing/2014/main" id="{9FF01D96-F5DE-4A19-A2CB-26D4FE9865F8}"/>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28007" name="Rectangle 7">
            <a:extLst>
              <a:ext uri="{FF2B5EF4-FFF2-40B4-BE49-F238E27FC236}">
                <a16:creationId xmlns:a16="http://schemas.microsoft.com/office/drawing/2014/main" id="{951A4690-5864-450B-9F49-1D77D1C259FE}"/>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391D5F2-37BC-4017-8E81-7A0F581D6F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a:t>
            </a:fld>
            <a:endParaRPr lang="en-US" altLang="en-US"/>
          </a:p>
        </p:txBody>
      </p:sp>
    </p:spTree>
    <p:extLst>
      <p:ext uri="{BB962C8B-B14F-4D97-AF65-F5344CB8AC3E}">
        <p14:creationId xmlns:p14="http://schemas.microsoft.com/office/powerpoint/2010/main" val="247135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C70E13F-F088-4D94-A97B-671CDE22D3E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01C7A5B-A848-4ACC-BA09-1679F3B7C571}"/>
              </a:ext>
            </a:extLst>
          </p:cNvPr>
          <p:cNvSpPr>
            <a:spLocks noGrp="1"/>
          </p:cNvSpPr>
          <p:nvPr>
            <p:ph type="body" idx="1"/>
          </p:nvPr>
        </p:nvSpPr>
        <p:spPr/>
        <p:txBody>
          <a:bodyPr/>
          <a:lstStyle/>
          <a:p>
            <a:pPr>
              <a:defRPr/>
            </a:pPr>
            <a:r>
              <a:rPr lang="en-US" altLang="en-US" dirty="0">
                <a:solidFill>
                  <a:schemeClr val="bg1"/>
                </a:solidFill>
                <a:cs typeface="Times New Roman" panose="02020603050405020304" pitchFamily="18" charset="0"/>
              </a:rPr>
              <a:t>    1. So, what are the capital offenses in Law of Moses?</a:t>
            </a:r>
          </a:p>
          <a:p>
            <a:pPr>
              <a:defRPr/>
            </a:pPr>
            <a:r>
              <a:rPr lang="en-US" altLang="en-US" dirty="0">
                <a:solidFill>
                  <a:schemeClr val="bg1"/>
                </a:solidFill>
                <a:cs typeface="Times New Roman" panose="02020603050405020304" pitchFamily="18" charset="0"/>
              </a:rPr>
              <a:t>&gt;&gt;&gt;&gt;&gt;&gt;&gt;&gt;&gt;&gt;&gt;&gt;&gt;&gt;&gt;&gt;&gt;&gt;&gt;</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2. Murder (</a:t>
            </a:r>
            <a:r>
              <a:rPr lang="en-US" altLang="en-US" b="1" dirty="0">
                <a:solidFill>
                  <a:srgbClr val="FFFFFF"/>
                </a:solidFill>
                <a:effectLst>
                  <a:outerShdw blurRad="38100" dist="38100" dir="2700000" algn="tl">
                    <a:srgbClr val="000000"/>
                  </a:outerShdw>
                </a:effectLst>
                <a:cs typeface="Times New Roman" panose="02020603050405020304" pitchFamily="18" charset="0"/>
              </a:rPr>
              <a:t>Ex. 21:12-14</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"But if a man acts </a:t>
            </a:r>
            <a:r>
              <a:rPr lang="en-US" sz="1200" b="1" i="1" u="none" strike="noStrike" baseline="0" dirty="0">
                <a:latin typeface="Times New Roman" panose="02020603050405020304" pitchFamily="18" charset="0"/>
              </a:rPr>
              <a:t>with premeditation </a:t>
            </a:r>
            <a:r>
              <a:rPr lang="en-US" sz="1200" b="0" i="1" u="none" strike="noStrike" baseline="0" dirty="0">
                <a:latin typeface="Times New Roman" panose="02020603050405020304" pitchFamily="18" charset="0"/>
              </a:rPr>
              <a:t>against his neighbor, to kill him by treachery, you shall take him from My altar, that he may die.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Exodus 21:14</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No sanctuary, not even in the temple of God for a murderer. </a:t>
            </a:r>
          </a:p>
          <a:p>
            <a:pPr rtl="0"/>
            <a:r>
              <a:rPr lang="en-US" sz="1200" b="0" i="0" u="none" strike="noStrike" baseline="0" dirty="0">
                <a:latin typeface="Times New Roman" panose="02020603050405020304" pitchFamily="18" charset="0"/>
              </a:rPr>
              <a:t>&gt;&gt;&gt;&gt;&gt;&gt;&gt;&gt;&gt;&gt;&gt;&gt;&gt;&gt;&gt;&gt;&gt;&gt;&gt;</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3. Kidnapping (</a:t>
            </a:r>
            <a:r>
              <a:rPr lang="en-US" altLang="en-US" b="1" dirty="0">
                <a:solidFill>
                  <a:srgbClr val="FFFFFF"/>
                </a:solidFill>
                <a:effectLst>
                  <a:outerShdw blurRad="38100" dist="38100" dir="2700000" algn="tl">
                    <a:srgbClr val="000000"/>
                  </a:outerShdw>
                </a:effectLst>
                <a:cs typeface="Times New Roman" panose="02020603050405020304" pitchFamily="18" charset="0"/>
              </a:rPr>
              <a:t>Ex. 21:16</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"He who </a:t>
            </a:r>
            <a:r>
              <a:rPr lang="en-US" sz="1200" b="1" i="1" u="none" strike="noStrike" baseline="0" dirty="0">
                <a:latin typeface="Times New Roman" panose="02020603050405020304" pitchFamily="18" charset="0"/>
              </a:rPr>
              <a:t>kidnaps a man </a:t>
            </a:r>
            <a:r>
              <a:rPr lang="en-US" sz="1200" b="0" i="1" u="none" strike="noStrike" baseline="0" dirty="0">
                <a:latin typeface="Times New Roman" panose="02020603050405020304" pitchFamily="18" charset="0"/>
              </a:rPr>
              <a:t>and sells him, or if he is found in his hand, shall surely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21:16</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&gt;&gt;&gt;&gt;&gt;&gt;&gt;&gt;&gt;&gt;&gt;&gt;&gt;&gt;&gt;&gt;&gt;&gt;&gt;</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4. Abuse of parents (</a:t>
            </a:r>
            <a:r>
              <a:rPr lang="en-US" altLang="en-US" b="1" dirty="0">
                <a:solidFill>
                  <a:srgbClr val="FFFFFF"/>
                </a:solidFill>
                <a:effectLst>
                  <a:outerShdw blurRad="38100" dist="38100" dir="2700000" algn="tl">
                    <a:srgbClr val="000000"/>
                  </a:outerShdw>
                </a:effectLst>
                <a:cs typeface="Times New Roman" panose="02020603050405020304" pitchFamily="18" charset="0"/>
              </a:rPr>
              <a:t>Ex. 21:15, 17</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"And he who strikes his father or his mother shall surely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21:15</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"And he who curses his father or his mother shall surely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21:17</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How would that fit with todays disrespectful children.</a:t>
            </a:r>
          </a:p>
          <a:p>
            <a:pPr rtl="0"/>
            <a:r>
              <a:rPr lang="en-US" sz="1200" b="0" i="0" u="none" strike="noStrike" baseline="0" dirty="0">
                <a:latin typeface="Times New Roman" panose="02020603050405020304" pitchFamily="18" charset="0"/>
              </a:rPr>
              <a:t>&gt;&gt;&gt;&gt;&gt;&gt;&gt;&gt;&gt;&gt;&gt;&gt;&gt;&gt;&gt;&gt;&gt;&gt;&gt;&gt;&gt;</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5. Sorcery (</a:t>
            </a:r>
            <a:r>
              <a:rPr lang="en-US" altLang="en-US" b="1" dirty="0">
                <a:solidFill>
                  <a:srgbClr val="FFFFFF"/>
                </a:solidFill>
                <a:effectLst>
                  <a:outerShdw blurRad="38100" dist="38100" dir="2700000" algn="tl">
                    <a:srgbClr val="000000"/>
                  </a:outerShdw>
                </a:effectLst>
                <a:cs typeface="Times New Roman" panose="02020603050405020304" pitchFamily="18" charset="0"/>
              </a:rPr>
              <a:t>Ex. 22:18</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"You shall not permit a sorceress to live.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Exodus 22:18</a:t>
            </a:r>
            <a:r>
              <a:rPr lang="en-US" sz="1200" b="0" i="0" u="none" strike="noStrike" baseline="0" dirty="0">
                <a:latin typeface="Times New Roman" panose="02020603050405020304" pitchFamily="18" charset="0"/>
              </a:rPr>
              <a:t>)</a:t>
            </a:r>
          </a:p>
          <a:p>
            <a:pPr rtl="0"/>
            <a:r>
              <a:rPr lang="en-US" altLang="en-US" sz="1200" b="0" i="0" u="none" strike="noStrike" baseline="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We even have a Satanic religion operating in America today.</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&gt;&gt;&gt;&gt;&gt;&gt;&gt;&gt;&gt;&gt;&gt;&gt;&gt;&gt;&gt;&gt;&gt;&gt;&gt;&gt;&gt;</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6. Bestiality (</a:t>
            </a:r>
            <a:r>
              <a:rPr lang="en-US" altLang="en-US" b="1" dirty="0">
                <a:solidFill>
                  <a:srgbClr val="FFFFFF"/>
                </a:solidFill>
                <a:effectLst>
                  <a:outerShdw blurRad="38100" dist="38100" dir="2700000" algn="tl">
                    <a:srgbClr val="000000"/>
                  </a:outerShdw>
                </a:effectLst>
                <a:cs typeface="Times New Roman" panose="02020603050405020304" pitchFamily="18" charset="0"/>
              </a:rPr>
              <a:t>Ex. 22:19</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"Whoever lies with an animal shall surely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22:19</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The cry in the public now is that you cannot regulate who or what someone loves, they have the same rights as the homosexual.</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&gt;&gt;&gt;&gt;&gt;&gt;&gt;&gt;&gt;&gt;&gt;&gt;&gt;&gt;&gt;&gt;&gt;&gt;&gt;&gt;&gt;</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7. Idolatry (</a:t>
            </a:r>
            <a:r>
              <a:rPr lang="en-US" altLang="en-US" b="1" dirty="0">
                <a:solidFill>
                  <a:srgbClr val="FFFFFF"/>
                </a:solidFill>
                <a:effectLst>
                  <a:outerShdw blurRad="38100" dist="38100" dir="2700000" algn="tl">
                    <a:srgbClr val="000000"/>
                  </a:outerShdw>
                </a:effectLst>
                <a:cs typeface="Times New Roman" panose="02020603050405020304" pitchFamily="18" charset="0"/>
              </a:rPr>
              <a:t>Ex. 22:20</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"He who sacrifices to any god, except to the LORD only, he shall be utterly destroyed.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22:20</a:t>
            </a:r>
            <a:r>
              <a:rPr lang="en-US" sz="1200" b="0" i="0" u="none" strike="noStrike" baseline="0" dirty="0">
                <a:latin typeface="Times New Roman" panose="02020603050405020304" pitchFamily="18" charset="0"/>
              </a:rPr>
              <a:t>)</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&gt;&gt;&gt;&gt;&gt;&gt;&gt;&gt;&gt;&gt;&gt;&gt;&gt;&gt;&gt;&gt;&gt;&gt;&gt;&gt;&gt;</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8. Adultery (</a:t>
            </a:r>
            <a:r>
              <a:rPr lang="en-US" altLang="en-US" b="1" dirty="0">
                <a:solidFill>
                  <a:srgbClr val="FFFFFF"/>
                </a:solidFill>
                <a:effectLst>
                  <a:outerShdw blurRad="38100" dist="38100" dir="2700000" algn="tl">
                    <a:srgbClr val="000000"/>
                  </a:outerShdw>
                </a:effectLst>
                <a:cs typeface="Times New Roman" panose="02020603050405020304" pitchFamily="18" charset="0"/>
              </a:rPr>
              <a:t>Lev. 20:10</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'The man who commits adultery with another man's wife, he who commits adultery with his neighbor's wife, </a:t>
            </a:r>
            <a:r>
              <a:rPr lang="en-US" sz="1200" b="1" i="1" u="none" strike="noStrike" baseline="0" dirty="0">
                <a:latin typeface="Times New Roman" panose="02020603050405020304" pitchFamily="18" charset="0"/>
              </a:rPr>
              <a:t>the adulterer and the adulteress</a:t>
            </a:r>
            <a:r>
              <a:rPr lang="en-US" sz="1200" b="0" i="1" u="none" strike="noStrike" baseline="0" dirty="0">
                <a:latin typeface="Times New Roman" panose="02020603050405020304" pitchFamily="18" charset="0"/>
              </a:rPr>
              <a:t>, shall surely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20:10</a:t>
            </a:r>
            <a:r>
              <a:rPr lang="en-US" sz="1200" b="0" i="0" u="none" strike="noStrike" baseline="0" dirty="0">
                <a:latin typeface="Times New Roman" panose="02020603050405020304" pitchFamily="18" charset="0"/>
              </a:rPr>
              <a:t>)</a:t>
            </a:r>
          </a:p>
          <a:p>
            <a:pPr rtl="0"/>
            <a:r>
              <a:rPr lang="en-US" altLang="en-US" sz="1200" b="0" i="0" u="none" strike="noStrike" baseline="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 Today, Hollywood makes it a point of pride to be involved in adultery.</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&gt;&gt;&gt;&gt;&gt;&gt;&gt;&gt;&gt;&gt;&gt;&gt;&gt;&gt;&gt;&gt;&gt;&gt;&gt;&gt;&gt;</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9. Incest (</a:t>
            </a:r>
            <a:r>
              <a:rPr lang="en-US" altLang="en-US" b="1" dirty="0">
                <a:solidFill>
                  <a:srgbClr val="FFFFFF"/>
                </a:solidFill>
                <a:effectLst>
                  <a:outerShdw blurRad="38100" dist="38100" dir="2700000" algn="tl">
                    <a:srgbClr val="000000"/>
                  </a:outerShdw>
                </a:effectLst>
                <a:cs typeface="Times New Roman" panose="02020603050405020304" pitchFamily="18" charset="0"/>
              </a:rPr>
              <a:t>Lev. 20:11-12, 14</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The man who lies with his father's wife has uncovered his father's nakedness; </a:t>
            </a:r>
            <a:r>
              <a:rPr lang="en-US" sz="1200" b="1" i="1" u="none" strike="noStrike" baseline="0" dirty="0">
                <a:latin typeface="Times New Roman" panose="02020603050405020304" pitchFamily="18" charset="0"/>
              </a:rPr>
              <a:t>both of them shall surely be put to death</a:t>
            </a:r>
            <a:r>
              <a:rPr lang="en-US" sz="1200" b="0" i="1" u="none" strike="noStrike" baseline="0" dirty="0">
                <a:latin typeface="Times New Roman" panose="02020603050405020304" pitchFamily="18" charset="0"/>
              </a:rPr>
              <a:t>. Their blood shall be upon them. If a man lies with his daughter-in-law, </a:t>
            </a:r>
            <a:r>
              <a:rPr lang="en-US" sz="1200" b="1" i="1" u="none" strike="noStrike" baseline="0" dirty="0">
                <a:latin typeface="Times New Roman" panose="02020603050405020304" pitchFamily="18" charset="0"/>
              </a:rPr>
              <a:t>both of them </a:t>
            </a:r>
            <a:r>
              <a:rPr lang="en-US" sz="1200" b="0" i="1" u="none" strike="noStrike" baseline="0" dirty="0">
                <a:latin typeface="Times New Roman" panose="02020603050405020304" pitchFamily="18" charset="0"/>
              </a:rPr>
              <a:t>shall surely be put to death. They have committed perversion. Their blood shall be upon them.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20:11-12</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If a man marries a woman and her mother, it is wickedness. They shall be burned with fire, </a:t>
            </a:r>
            <a:r>
              <a:rPr lang="en-US" sz="1200" b="1" i="1" u="none" strike="noStrike" baseline="0" dirty="0">
                <a:latin typeface="Times New Roman" panose="02020603050405020304" pitchFamily="18" charset="0"/>
              </a:rPr>
              <a:t>both he and they</a:t>
            </a:r>
            <a:r>
              <a:rPr lang="en-US" sz="1200" b="0" i="1" u="none" strike="noStrike" baseline="0" dirty="0">
                <a:latin typeface="Times New Roman" panose="02020603050405020304" pitchFamily="18" charset="0"/>
              </a:rPr>
              <a:t>, that there may be no wickedness among you.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20:14</a:t>
            </a:r>
            <a:r>
              <a:rPr lang="en-US" sz="1200" b="0" i="0" u="none" strike="noStrike" baseline="0" dirty="0">
                <a:latin typeface="Times New Roman" panose="02020603050405020304" pitchFamily="18" charset="0"/>
              </a:rPr>
              <a:t>)</a:t>
            </a:r>
            <a:endParaRPr lang="en-US" altLang="en-US" dirty="0">
              <a:solidFill>
                <a:srgbClr val="FFFFFF"/>
              </a:solidFill>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&gt;&gt;&gt;&gt;&gt;&gt;&gt;&gt;&gt;&gt;&gt;&gt;&gt;&gt;&gt;&gt;&gt;&gt;&gt;&gt;&gt;</a:t>
            </a:r>
          </a:p>
          <a:p>
            <a:pPr eaLnBrk="1" hangingPunct="1">
              <a:lnSpc>
                <a:spcPct val="110000"/>
              </a:lnSpc>
              <a:buFontTx/>
              <a:buNone/>
              <a:defRPr/>
            </a:pPr>
            <a:r>
              <a:rPr lang="en-US" altLang="en-US" dirty="0">
                <a:solidFill>
                  <a:srgbClr val="FFFFFF"/>
                </a:solidFill>
                <a:effectLst>
                  <a:outerShdw blurRad="38100" dist="38100" dir="2700000" algn="tl">
                    <a:srgbClr val="000000"/>
                  </a:outerShdw>
                </a:effectLst>
                <a:cs typeface="Times New Roman" panose="02020603050405020304" pitchFamily="18" charset="0"/>
              </a:rPr>
              <a:t>    10. Homosexuality (</a:t>
            </a:r>
            <a:r>
              <a:rPr lang="en-US" altLang="en-US" b="1" dirty="0">
                <a:solidFill>
                  <a:srgbClr val="FFFFFF"/>
                </a:solidFill>
                <a:effectLst>
                  <a:outerShdw blurRad="38100" dist="38100" dir="2700000" algn="tl">
                    <a:srgbClr val="000000"/>
                  </a:outerShdw>
                </a:effectLst>
                <a:cs typeface="Times New Roman" panose="02020603050405020304" pitchFamily="18" charset="0"/>
              </a:rPr>
              <a:t>Lev. 20:13</a:t>
            </a:r>
            <a:r>
              <a:rPr lang="en-US" altLang="en-US" dirty="0">
                <a:solidFill>
                  <a:srgbClr val="FFFFFF"/>
                </a:solidFill>
                <a:effectLst>
                  <a:outerShdw blurRad="38100" dist="38100" dir="2700000" algn="tl">
                    <a:srgbClr val="000000"/>
                  </a:outerShdw>
                </a:effectLst>
                <a:cs typeface="Times New Roman" panose="02020603050405020304" pitchFamily="18" charset="0"/>
              </a:rPr>
              <a:t>)</a:t>
            </a:r>
          </a:p>
          <a:p>
            <a:pPr rtl="0"/>
            <a:r>
              <a:rPr lang="en-US" sz="1200" b="0" i="1" u="none" strike="noStrike" baseline="0" dirty="0">
                <a:latin typeface="Times New Roman" panose="02020603050405020304" pitchFamily="18" charset="0"/>
              </a:rPr>
              <a:t>If a man lies with a male as he lies with a woman, both of them have committed an abomination. They shall surely be put to death. Their blood shall be upon them.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20:13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In this nation we have passed laws against the law of God.</a:t>
            </a:r>
          </a:p>
          <a:p>
            <a:pPr rtl="0"/>
            <a:r>
              <a:rPr lang="en-US" sz="1200" b="0" i="0" u="none" strike="noStrike" baseline="0" dirty="0">
                <a:latin typeface="Times New Roman" panose="02020603050405020304" pitchFamily="18" charset="0"/>
              </a:rPr>
              <a:t>        b. This is an out right </a:t>
            </a:r>
            <a:r>
              <a:rPr lang="en-US" sz="1200" b="1" i="0" u="none" strike="noStrike" baseline="0" dirty="0">
                <a:latin typeface="Times New Roman" panose="02020603050405020304" pitchFamily="18" charset="0"/>
              </a:rPr>
              <a:t>blatant rejection </a:t>
            </a:r>
            <a:r>
              <a:rPr lang="en-US" sz="1200" b="0" i="0" u="none" strike="noStrike" baseline="0" dirty="0">
                <a:latin typeface="Times New Roman" panose="02020603050405020304" pitchFamily="18" charset="0"/>
              </a:rPr>
              <a:t>of God.</a:t>
            </a:r>
          </a:p>
          <a:p>
            <a:pPr eaLnBrk="1" hangingPunct="1">
              <a:lnSpc>
                <a:spcPct val="110000"/>
              </a:lnSpc>
              <a:buFontTx/>
              <a:buNone/>
              <a:defRPr/>
            </a:pPr>
            <a:endParaRPr lang="en-US" dirty="0"/>
          </a:p>
        </p:txBody>
      </p:sp>
      <p:sp>
        <p:nvSpPr>
          <p:cNvPr id="17412" name="Slide Number Placeholder 3">
            <a:extLst>
              <a:ext uri="{FF2B5EF4-FFF2-40B4-BE49-F238E27FC236}">
                <a16:creationId xmlns:a16="http://schemas.microsoft.com/office/drawing/2014/main" id="{8AF50CEE-1F48-4E22-B488-AC3E7FFB58C3}"/>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892032-75A0-45D2-891E-9692B850F049}"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11. Rape (</a:t>
            </a:r>
            <a:r>
              <a:rPr lang="en-US" altLang="en-US" sz="1200" b="1" dirty="0">
                <a:latin typeface="Times New Roman" panose="02020603050405020304" pitchFamily="18" charset="0"/>
                <a:cs typeface="Times New Roman" panose="02020603050405020304" pitchFamily="18" charset="0"/>
              </a:rPr>
              <a:t>Deut. 22:23-29</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"But if a man finds a betrothed young woman in the countryside, and the man forces her and lies with her, then only </a:t>
            </a:r>
            <a:r>
              <a:rPr lang="en-US" sz="1200" b="1" i="1" u="none" strike="noStrike" baseline="0" dirty="0">
                <a:latin typeface="Times New Roman" panose="02020603050405020304" pitchFamily="18" charset="0"/>
              </a:rPr>
              <a:t>the man who lay with her shall die</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22:25</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12. Fornication by priest daughter (</a:t>
            </a:r>
            <a:r>
              <a:rPr lang="en-US" altLang="en-US" sz="1200" b="1" dirty="0">
                <a:latin typeface="Times New Roman" panose="02020603050405020304" pitchFamily="18" charset="0"/>
                <a:cs typeface="Times New Roman" panose="02020603050405020304" pitchFamily="18" charset="0"/>
              </a:rPr>
              <a:t>Lev. 21:9</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They shall not take a wife who is a harlot or a defiled woman, nor shall they take a woman divorced from her husband; </a:t>
            </a:r>
            <a:r>
              <a:rPr lang="en-US" sz="1200" b="1" i="1" u="none" strike="noStrike" baseline="0" dirty="0">
                <a:latin typeface="Times New Roman" panose="02020603050405020304" pitchFamily="18" charset="0"/>
              </a:rPr>
              <a:t>for the priest is holy to his God</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21:7</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The daughter of any priest, if she profanes herself by playing the harlot, </a:t>
            </a:r>
            <a:r>
              <a:rPr lang="en-US" sz="1200" b="1" i="1" u="none" strike="noStrike" baseline="0" dirty="0">
                <a:latin typeface="Times New Roman" panose="02020603050405020304" pitchFamily="18" charset="0"/>
              </a:rPr>
              <a:t>she profanes her father</a:t>
            </a:r>
            <a:r>
              <a:rPr lang="en-US" sz="1200" b="0" i="1" u="none" strike="noStrike" baseline="0" dirty="0">
                <a:latin typeface="Times New Roman" panose="02020603050405020304" pitchFamily="18" charset="0"/>
              </a:rPr>
              <a:t>. She shall be burned with fire.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Leviticus 21:9</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        a. Are you a priest of God under the New Testament?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13. Human sacrifice (</a:t>
            </a:r>
            <a:r>
              <a:rPr lang="en-US" altLang="en-US" sz="1200" b="1" dirty="0">
                <a:latin typeface="Times New Roman" panose="02020603050405020304" pitchFamily="18" charset="0"/>
                <a:cs typeface="Times New Roman" panose="02020603050405020304" pitchFamily="18" charset="0"/>
              </a:rPr>
              <a:t>Lev. 20:2-5)</a:t>
            </a:r>
          </a:p>
          <a:p>
            <a:pPr rtl="0"/>
            <a:r>
              <a:rPr lang="en-US" sz="1200" b="0" i="1" u="none" strike="noStrike" baseline="0" dirty="0">
                <a:latin typeface="Times New Roman" panose="02020603050405020304" pitchFamily="18" charset="0"/>
              </a:rPr>
              <a:t>"Again, you shall say to the children of Israel: 'Whoever of the children of Israel, or of the strangers who dwell in Israel, who gives any of his descendants to </a:t>
            </a:r>
            <a:r>
              <a:rPr lang="en-US" sz="1200" b="0" i="1" u="none" strike="noStrike" baseline="0" dirty="0" err="1">
                <a:latin typeface="Times New Roman" panose="02020603050405020304" pitchFamily="18" charset="0"/>
              </a:rPr>
              <a:t>Molech</a:t>
            </a:r>
            <a:r>
              <a:rPr lang="en-US" sz="1200" b="0" i="1" u="none" strike="noStrike" baseline="0" dirty="0">
                <a:latin typeface="Times New Roman" panose="02020603050405020304" pitchFamily="18" charset="0"/>
              </a:rPr>
              <a:t>, he shall </a:t>
            </a:r>
            <a:r>
              <a:rPr lang="en-US" sz="1200" b="1" i="1" u="none" strike="noStrike" baseline="0" dirty="0">
                <a:latin typeface="Times New Roman" panose="02020603050405020304" pitchFamily="18" charset="0"/>
              </a:rPr>
              <a:t>surely be put to death</a:t>
            </a:r>
            <a:r>
              <a:rPr lang="en-US" sz="1200" b="0" i="1" u="none" strike="noStrike" baseline="0" dirty="0">
                <a:latin typeface="Times New Roman" panose="02020603050405020304" pitchFamily="18" charset="0"/>
              </a:rPr>
              <a:t>. The people of the land shall </a:t>
            </a:r>
            <a:r>
              <a:rPr lang="en-US" sz="1200" b="1" i="1" u="none" strike="noStrike" baseline="0" dirty="0">
                <a:latin typeface="Times New Roman" panose="02020603050405020304" pitchFamily="18" charset="0"/>
              </a:rPr>
              <a:t>stone him </a:t>
            </a:r>
            <a:r>
              <a:rPr lang="en-US" sz="1200" b="0" i="1" u="none" strike="noStrike" baseline="0" dirty="0">
                <a:latin typeface="Times New Roman" panose="02020603050405020304" pitchFamily="18" charset="0"/>
              </a:rPr>
              <a:t>with stones.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20:2</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And if the people of the land should </a:t>
            </a:r>
            <a:r>
              <a:rPr lang="en-US" sz="1200" b="1" i="1" u="none" strike="noStrike" baseline="0" dirty="0">
                <a:latin typeface="Times New Roman" panose="02020603050405020304" pitchFamily="18" charset="0"/>
              </a:rPr>
              <a:t>in any way hide their eyes from the man</a:t>
            </a:r>
            <a:r>
              <a:rPr lang="en-US" sz="1200" b="0" i="1" u="none" strike="noStrike" baseline="0" dirty="0">
                <a:latin typeface="Times New Roman" panose="02020603050405020304" pitchFamily="18" charset="0"/>
              </a:rPr>
              <a:t>, when he gives some of his descendants to </a:t>
            </a:r>
            <a:r>
              <a:rPr lang="en-US" sz="1200" b="0" i="1" u="none" strike="noStrike" baseline="0" dirty="0" err="1">
                <a:latin typeface="Times New Roman" panose="02020603050405020304" pitchFamily="18" charset="0"/>
              </a:rPr>
              <a:t>Molech</a:t>
            </a:r>
            <a:r>
              <a:rPr lang="en-US" sz="1200" b="0" i="1" u="none" strike="noStrike" baseline="0" dirty="0">
                <a:latin typeface="Times New Roman" panose="02020603050405020304" pitchFamily="18" charset="0"/>
              </a:rPr>
              <a:t>, </a:t>
            </a:r>
            <a:r>
              <a:rPr lang="en-US" sz="1200" b="1" i="1" u="none" strike="noStrike" baseline="0" dirty="0">
                <a:latin typeface="Times New Roman" panose="02020603050405020304" pitchFamily="18" charset="0"/>
              </a:rPr>
              <a:t>and they do not kill him</a:t>
            </a:r>
            <a:r>
              <a:rPr lang="en-US" sz="1200" b="0" i="1" u="none" strike="noStrike" baseline="0" dirty="0">
                <a:latin typeface="Times New Roman" panose="02020603050405020304" pitchFamily="18" charset="0"/>
              </a:rPr>
              <a:t>, then I will set My face against that man and against his family; and </a:t>
            </a:r>
            <a:r>
              <a:rPr lang="en-US" sz="1200" b="1" i="1" u="none" strike="noStrike" baseline="0" dirty="0">
                <a:latin typeface="Times New Roman" panose="02020603050405020304" pitchFamily="18" charset="0"/>
              </a:rPr>
              <a:t>I will cut him off from his people</a:t>
            </a:r>
            <a:r>
              <a:rPr lang="en-US" sz="1200" b="0" i="1" u="none" strike="noStrike" baseline="0" dirty="0">
                <a:latin typeface="Times New Roman" panose="02020603050405020304" pitchFamily="18" charset="0"/>
              </a:rPr>
              <a:t>, </a:t>
            </a:r>
            <a:r>
              <a:rPr lang="en-US" sz="1200" b="1" i="1" u="none" strike="noStrike" baseline="0" dirty="0">
                <a:latin typeface="Times New Roman" panose="02020603050405020304" pitchFamily="18" charset="0"/>
              </a:rPr>
              <a:t>and all who prostitute themselves </a:t>
            </a:r>
            <a:r>
              <a:rPr lang="en-US" sz="1200" b="0" i="1" u="none" strike="noStrike" baseline="0" dirty="0">
                <a:latin typeface="Times New Roman" panose="02020603050405020304" pitchFamily="18" charset="0"/>
              </a:rPr>
              <a:t>with him to commit harlotry with </a:t>
            </a:r>
            <a:r>
              <a:rPr lang="en-US" sz="1200" b="0" i="1" u="none" strike="noStrike" baseline="0" dirty="0" err="1">
                <a:latin typeface="Times New Roman" panose="02020603050405020304" pitchFamily="18" charset="0"/>
              </a:rPr>
              <a:t>Molech</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Leviticus 20:4-5</a:t>
            </a:r>
            <a:r>
              <a:rPr lang="en-US" sz="1200" b="0" i="0" u="none" strike="noStrike" baseline="0" dirty="0">
                <a:latin typeface="Times New Roman" panose="02020603050405020304" pitchFamily="18" charset="0"/>
              </a:rPr>
              <a:t>)</a:t>
            </a:r>
          </a:p>
          <a:p>
            <a:pPr eaLnBrk="1" hangingPunct="1">
              <a:lnSpc>
                <a:spcPct val="110000"/>
              </a:lnSpc>
              <a:buFontTx/>
              <a:buNone/>
            </a:pPr>
            <a:r>
              <a:rPr lang="en-US" altLang="en-US" sz="1200" b="1" dirty="0">
                <a:latin typeface="Times New Roman" panose="02020603050405020304" pitchFamily="18" charset="0"/>
                <a:cs typeface="Times New Roman" panose="02020603050405020304" pitchFamily="18" charset="0"/>
              </a:rPr>
              <a:t>        a. Does that apply to abortion today?  Do you hide your eyes from abortion?  Do you speak against abortion and strive to end it? </a:t>
            </a:r>
          </a:p>
          <a:p>
            <a:pPr eaLnBrk="1" hangingPunct="1">
              <a:lnSpc>
                <a:spcPct val="110000"/>
              </a:lnSpc>
              <a:buFontTx/>
              <a:buNone/>
            </a:pPr>
            <a:r>
              <a:rPr lang="en-US" altLang="en-US" sz="1200" b="1" dirty="0">
                <a:latin typeface="Times New Roman" panose="02020603050405020304" pitchFamily="18" charset="0"/>
                <a:cs typeface="Times New Roman" panose="02020603050405020304" pitchFamily="18" charset="0"/>
              </a:rPr>
              <a: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14. Strike or curse parent, well, it was short of abuse, God did not make any exceptions. The word </a:t>
            </a:r>
            <a:r>
              <a:rPr lang="en-US" altLang="en-US" sz="1200" b="1" dirty="0">
                <a:latin typeface="Times New Roman" panose="02020603050405020304" pitchFamily="18" charset="0"/>
                <a:cs typeface="Times New Roman" panose="02020603050405020304" pitchFamily="18" charset="0"/>
              </a:rPr>
              <a:t>repeatedly</a:t>
            </a:r>
            <a:r>
              <a:rPr lang="en-US" altLang="en-US" sz="1200" dirty="0">
                <a:latin typeface="Times New Roman" panose="02020603050405020304" pitchFamily="18" charset="0"/>
                <a:cs typeface="Times New Roman" panose="02020603050405020304" pitchFamily="18" charset="0"/>
              </a:rPr>
              <a:t> was not used here.  (</a:t>
            </a:r>
            <a:r>
              <a:rPr lang="en-US" altLang="en-US" sz="1200" b="1" dirty="0">
                <a:latin typeface="Times New Roman" panose="02020603050405020304" pitchFamily="18" charset="0"/>
                <a:cs typeface="Times New Roman" panose="02020603050405020304" pitchFamily="18" charset="0"/>
              </a:rPr>
              <a:t>Ex. 21:15, 17</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"And he who strikes his father or his mother shall surely be put to death.</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Exodus 21:15</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"And he who curses his father or his mother shall surely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21:17</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15. America’s society today is filled with children who will disobey their parent (</a:t>
            </a:r>
            <a:r>
              <a:rPr lang="en-US" altLang="en-US" sz="1200" b="1" dirty="0">
                <a:latin typeface="Times New Roman" panose="02020603050405020304" pitchFamily="18" charset="0"/>
                <a:cs typeface="Times New Roman" panose="02020603050405020304" pitchFamily="18" charset="0"/>
              </a:rPr>
              <a:t>Deut. 21:18-21</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And they shall say to the elders of his city, 'This son of ours is stubborn and rebellious; he will not obey our voice; he is a glutton and a drunkard.' Then all the men of his city shall stone him to death with stones; </a:t>
            </a:r>
            <a:r>
              <a:rPr lang="en-US" sz="1200" b="1" i="1" u="none" strike="noStrike" baseline="0" dirty="0">
                <a:latin typeface="Times New Roman" panose="02020603050405020304" pitchFamily="18" charset="0"/>
              </a:rPr>
              <a:t>so you shall put away the evil from among you</a:t>
            </a:r>
            <a:r>
              <a:rPr lang="en-US" sz="1200" b="0" i="1" u="none" strike="noStrike" baseline="0" dirty="0">
                <a:latin typeface="Times New Roman" panose="02020603050405020304" pitchFamily="18" charset="0"/>
              </a:rPr>
              <a:t>, and all Israel shall hear and fear. </a:t>
            </a:r>
          </a:p>
          <a:p>
            <a:pPr rtl="0"/>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21:20-21</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16. Blasphemy (</a:t>
            </a:r>
            <a:r>
              <a:rPr lang="en-US" altLang="en-US" sz="1200" b="1" dirty="0">
                <a:latin typeface="Times New Roman" panose="02020603050405020304" pitchFamily="18" charset="0"/>
                <a:cs typeface="Times New Roman" panose="02020603050405020304" pitchFamily="18" charset="0"/>
              </a:rPr>
              <a:t>Lev. 24:11-23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And whoever blasphemes the name of the LORD shall surely be put to death. All the congregation shall certainly stone him, the stranger as well as him who is born in the land. When he blasphemes the name of the LORD, he shall be put to death.</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Leviticus 24:16</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17. Breaking the law of the Sabbath (</a:t>
            </a:r>
            <a:r>
              <a:rPr lang="en-US" altLang="en-US" sz="1200" b="1" dirty="0">
                <a:latin typeface="Times New Roman" panose="02020603050405020304" pitchFamily="18" charset="0"/>
                <a:cs typeface="Times New Roman" panose="02020603050405020304" pitchFamily="18" charset="0"/>
              </a:rPr>
              <a:t>Ex. 35:2</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Work shall be done for six days, but the seventh day shall be a holy day for you, a Sabbath of rest to the LORD. Whoever does any work on it shall be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35:2</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cs typeface="Times New Roman" panose="02020603050405020304" pitchFamily="18" charset="0"/>
              </a:rPr>
              <a:t>        a. We are no longer under the law of the Sabbath. </a:t>
            </a:r>
          </a:p>
          <a:p>
            <a:pPr rtl="0"/>
            <a:r>
              <a:rPr lang="en-US" sz="1200" b="0" i="1" u="none" strike="noStrike" baseline="0" dirty="0">
                <a:latin typeface="Times New Roman" panose="02020603050405020304" pitchFamily="18" charset="0"/>
              </a:rPr>
              <a:t>But if you are led by the Spirit, you are not under the law.</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Galatians 5:18</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18. False teaching (</a:t>
            </a:r>
            <a:r>
              <a:rPr lang="en-US" altLang="en-US" sz="1200" b="1" dirty="0">
                <a:latin typeface="Times New Roman" panose="02020603050405020304" pitchFamily="18" charset="0"/>
                <a:cs typeface="Times New Roman" panose="02020603050405020304" pitchFamily="18" charset="0"/>
              </a:rPr>
              <a:t>Deut. 13:1-10</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But that prophet or that dreamer of dreams shall be put to death, </a:t>
            </a:r>
            <a:r>
              <a:rPr lang="en-US" sz="1200" b="1" i="1" u="none" strike="noStrike" baseline="0" dirty="0">
                <a:latin typeface="Times New Roman" panose="02020603050405020304" pitchFamily="18" charset="0"/>
              </a:rPr>
              <a:t>because he has spoken in order to turn you away from the LORD your God</a:t>
            </a:r>
            <a:r>
              <a:rPr lang="en-US" sz="1200" b="0" i="1" u="none" strike="noStrike" baseline="0" dirty="0">
                <a:latin typeface="Times New Roman" panose="02020603050405020304" pitchFamily="18" charset="0"/>
              </a:rPr>
              <a:t>, who brought you out of the land of Egypt and redeemed you from the house of bondage, </a:t>
            </a:r>
            <a:r>
              <a:rPr lang="en-US" sz="1200" b="1" i="1" u="none" strike="noStrike" baseline="0" dirty="0">
                <a:latin typeface="Times New Roman" panose="02020603050405020304" pitchFamily="18" charset="0"/>
              </a:rPr>
              <a:t>to entice you from the way in which the LORD your God commanded you to walk</a:t>
            </a:r>
            <a:r>
              <a:rPr lang="en-US" sz="1200" b="0" i="1" u="none" strike="noStrike" baseline="0" dirty="0">
                <a:latin typeface="Times New Roman" panose="02020603050405020304" pitchFamily="18" charset="0"/>
              </a:rPr>
              <a:t>. So you shall put away the evil from your midst.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13:5</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    19. Refuse to listen to priest (</a:t>
            </a:r>
            <a:r>
              <a:rPr lang="en-US" altLang="en-US" sz="1200" b="1" dirty="0">
                <a:latin typeface="Times New Roman" panose="02020603050405020304" pitchFamily="18" charset="0"/>
                <a:cs typeface="Times New Roman" panose="02020603050405020304" pitchFamily="18" charset="0"/>
              </a:rPr>
              <a:t>Deut. 17:12</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baseline="0" dirty="0">
                <a:latin typeface="Times New Roman" panose="02020603050405020304" pitchFamily="18" charset="0"/>
              </a:rPr>
              <a:t>Now the man who acts presumptuously and will not heed the priest </a:t>
            </a:r>
            <a:r>
              <a:rPr lang="en-US" sz="1200" b="1" i="1" u="none" strike="noStrike" baseline="0" dirty="0">
                <a:latin typeface="Times New Roman" panose="02020603050405020304" pitchFamily="18" charset="0"/>
              </a:rPr>
              <a:t>who stands to minister </a:t>
            </a:r>
            <a:r>
              <a:rPr lang="en-US" sz="1200" b="0" i="1" u="none" strike="noStrike" baseline="0" dirty="0">
                <a:latin typeface="Times New Roman" panose="02020603050405020304" pitchFamily="18" charset="0"/>
              </a:rPr>
              <a:t>there before the LORD your God, or the judge, that man shall die. So you shall put away the evil from Israel.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17:12</a:t>
            </a:r>
            <a:r>
              <a:rPr lang="en-US" sz="1200" b="0" i="0" u="none" strike="noStrike" baseline="0" dirty="0">
                <a:latin typeface="Times New Roman" panose="02020603050405020304" pitchFamily="18" charset="0"/>
              </a:rPr>
              <a:t>)</a:t>
            </a:r>
            <a:endParaRPr lang="en-US" altLang="en-US" sz="1200" dirty="0">
              <a:latin typeface="Times New Roman" panose="02020603050405020304" pitchFamily="18" charset="0"/>
              <a:cs typeface="Times New Roman" panose="02020603050405020304" pitchFamily="18" charset="0"/>
            </a:endParaRPr>
          </a:p>
          <a:p>
            <a:pPr eaLnBrk="1" hangingPunct="1">
              <a:lnSpc>
                <a:spcPct val="11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&gt;&gt;&gt;&gt;&gt;&gt;&gt;&gt;&gt;&gt;&gt;&gt;&gt;&gt;&gt;&gt;&gt;&gt;&gt;&gt;&gt;&gt;&gt;&gt;&gt;&gt;&gt;&gt;</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12</a:t>
            </a:fld>
            <a:endParaRPr lang="en-US" altLang="en-US"/>
          </a:p>
        </p:txBody>
      </p:sp>
    </p:spTree>
    <p:extLst>
      <p:ext uri="{BB962C8B-B14F-4D97-AF65-F5344CB8AC3E}">
        <p14:creationId xmlns:p14="http://schemas.microsoft.com/office/powerpoint/2010/main" val="214624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1. In Law of Moses, carrying out the death penalty was justly regulated by the law. (</a:t>
            </a:r>
            <a:r>
              <a:rPr lang="en-US" altLang="en-US" sz="1200" b="1" dirty="0">
                <a:cs typeface="Times New Roman" panose="02020603050405020304" pitchFamily="18" charset="0"/>
              </a:rPr>
              <a:t>Deut. 17:6-7; 19:5</a:t>
            </a:r>
            <a:r>
              <a:rPr lang="en-US" altLang="en-US" sz="1200" dirty="0">
                <a:cs typeface="Times New Roman" panose="02020603050405020304" pitchFamily="18" charset="0"/>
              </a:rPr>
              <a:t>)</a:t>
            </a:r>
          </a:p>
          <a:p>
            <a:pPr rtl="0"/>
            <a:r>
              <a:rPr lang="en-US" sz="1200" b="0" i="1" u="none" strike="noStrike" baseline="0" dirty="0">
                <a:latin typeface="Times New Roman" panose="02020603050405020304" pitchFamily="18" charset="0"/>
              </a:rPr>
              <a:t>Whoever is deserving of death shall be put to death on the testimony of two or three witnesses; he shall not be put to death on the testimony of one witness. The hands of the witnesses shall be the first against him to put him to death, and afterward the hands of all the people. So you shall put away the evil from among you.</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Deuteronomy 17:6-7</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as when a man goes to the woods with his neighbor to cut timber, and his hand swings a stroke with the ax to cut down the tree, and the head slips from the handle and strikes his neighbor so that he dies—he shall flee to one of these cities and live;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19:5</a:t>
            </a:r>
            <a:r>
              <a:rPr lang="en-US" sz="1200" b="0" i="0" u="none" strike="noStrike" baseline="0" dirty="0">
                <a:latin typeface="Times New Roman" panose="02020603050405020304" pitchFamily="18" charset="0"/>
              </a:rPr>
              <a:t>)</a:t>
            </a:r>
            <a:endParaRPr lang="en-US" altLang="en-US" sz="1200" dirty="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&gt;&gt;&gt;&gt;&gt;&gt;&gt;&gt;&gt;&gt;&gt;&gt;&gt;&gt;&gt;&gt;&gt;&gt;&gt;&gt;&gt;&gt;&gt;&gt;&gt;&gt;&gt;&gt;&gt;&gt;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2. Not just to deter others from same crime – but to put away the evil influence of that person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&gt;&gt;&gt;&gt;&gt;&gt;&gt;&gt;&gt;&gt;&gt;&gt;&gt;&gt;&gt;&gt;&gt;&gt;&gt;&gt;&gt;&gt;&gt;&gt;&gt;&gt;&gt;&gt;&gt;&gt;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Deut. 19:21</a:t>
            </a:r>
          </a:p>
          <a:p>
            <a:pPr rtl="0"/>
            <a:r>
              <a:rPr lang="en-US" sz="1200" b="1" i="1" u="none" strike="noStrike" baseline="0" dirty="0">
                <a:latin typeface="Times New Roman" panose="02020603050405020304" pitchFamily="18" charset="0"/>
              </a:rPr>
              <a:t>Your eye shall not pity</a:t>
            </a:r>
            <a:r>
              <a:rPr lang="en-US" sz="1200" b="0" i="1" u="none" strike="noStrike" baseline="0" dirty="0">
                <a:latin typeface="Times New Roman" panose="02020603050405020304" pitchFamily="18" charset="0"/>
              </a:rPr>
              <a:t>: life shall be for life, eye for eye, tooth for tooth, hand for hand, foot for foot.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19:21</a:t>
            </a:r>
            <a:r>
              <a:rPr lang="en-US" sz="1200" b="0" i="0" u="none" strike="noStrike" baseline="0" dirty="0">
                <a:latin typeface="Times New Roman" panose="02020603050405020304" pitchFamily="18" charset="0"/>
              </a:rPr>
              <a:t>)</a:t>
            </a:r>
            <a:endParaRPr lang="en-US" altLang="en-US" sz="12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latin typeface="Times New Roman" panose="02020603050405020304" pitchFamily="18" charset="0"/>
                <a:cs typeface="Times New Roman" panose="02020603050405020304" pitchFamily="18" charset="0"/>
              </a:rPr>
              <a:t>&gt;&gt;&gt;&gt;&gt;&gt;&gt;&gt;&gt;&gt;&gt;&gt;&gt;&gt;&gt;&gt;&gt;&gt;&gt;&gt;&gt;&gt;&gt;&gt;&gt;&gt;&gt;&gt;&gt;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    4. We must safeguard against unduly harsh punishment – but we must remember that for some crime, it is indicated that the death penalty is just for those crimes.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&gt;&gt;&gt;&gt;&gt;&gt;&gt;&gt;&gt;&gt;&gt;&gt;&gt;&gt;&gt;&gt;&gt;&gt;&gt;&gt;&gt;&gt;&gt;&gt;&gt;&gt;&gt;&gt;&gt;&gt;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u="none" kern="1200" dirty="0">
                <a:solidFill>
                  <a:schemeClr val="bg1"/>
                </a:solidFill>
                <a:effectLst/>
                <a:latin typeface="Times New Roman" panose="02020603050405020304" pitchFamily="18" charset="0"/>
                <a:ea typeface="+mn-ea"/>
                <a:cs typeface="+mn-cs"/>
              </a:rPr>
              <a:t>    5. </a:t>
            </a:r>
            <a:r>
              <a:rPr lang="en-US" altLang="en-US" sz="1000" b="1" u="none" kern="1200" dirty="0">
                <a:solidFill>
                  <a:schemeClr val="bg1"/>
                </a:solidFill>
                <a:effectLst>
                  <a:outerShdw blurRad="38100" dist="38100" dir="2700000" algn="tl">
                    <a:srgbClr val="006600"/>
                  </a:outerShdw>
                </a:effectLst>
                <a:latin typeface="Times New Roman" panose="02020603050405020304" pitchFamily="18" charset="0"/>
                <a:ea typeface="+mn-ea"/>
                <a:cs typeface="+mn-cs"/>
              </a:rPr>
              <a:t>Ex. 20:13 </a:t>
            </a:r>
            <a:r>
              <a:rPr lang="en-US" altLang="en-US" sz="1000" kern="1200" dirty="0">
                <a:solidFill>
                  <a:schemeClr val="bg1"/>
                </a:solidFill>
                <a:effectLst>
                  <a:outerShdw blurRad="38100" dist="38100" dir="2700000" algn="tl">
                    <a:srgbClr val="006600"/>
                  </a:outerShdw>
                </a:effectLst>
                <a:latin typeface="Times New Roman" panose="02020603050405020304" pitchFamily="18" charset="0"/>
                <a:ea typeface="+mn-ea"/>
                <a:cs typeface="+mn-cs"/>
              </a:rPr>
              <a:t>– The prohibition is against murder of innocent victims, not against capital punishment.</a:t>
            </a:r>
          </a:p>
          <a:p>
            <a:pPr rtl="0"/>
            <a:r>
              <a:rPr lang="en-US" sz="1200" b="0" i="1" u="none" strike="noStrike" baseline="0" dirty="0">
                <a:latin typeface="Times New Roman" panose="02020603050405020304" pitchFamily="18" charset="0"/>
              </a:rPr>
              <a:t>"You shall not murder.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Exodus 20:13</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13</a:t>
            </a:fld>
            <a:endParaRPr lang="en-US" altLang="en-US"/>
          </a:p>
        </p:txBody>
      </p:sp>
    </p:spTree>
    <p:extLst>
      <p:ext uri="{BB962C8B-B14F-4D97-AF65-F5344CB8AC3E}">
        <p14:creationId xmlns:p14="http://schemas.microsoft.com/office/powerpoint/2010/main" val="304491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    1. New Testament speaks of the justice of capital punishment when duly applied.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Times New Roman" panose="02020603050405020304" pitchFamily="18" charset="0"/>
              </a:rPr>
              <a:t>&gt;&gt;&gt;&gt;&gt;&gt;&gt;&gt;&gt;&gt;&gt;&gt;&gt;&gt;&gt;&gt;&gt;&gt;&gt;&gt;&gt;&gt;</a:t>
            </a:r>
          </a:p>
          <a:p>
            <a:pPr lvl="0" eaLnBrk="1" fontAlgn="auto" hangingPunct="1">
              <a:lnSpc>
                <a:spcPct val="110000"/>
              </a:lnSpc>
              <a:spcBef>
                <a:spcPts val="0"/>
              </a:spcBef>
              <a:spcAft>
                <a:spcPts val="0"/>
              </a:spcAft>
              <a:buFontTx/>
              <a:buNone/>
              <a:defRPr/>
            </a:pPr>
            <a:r>
              <a:rPr lang="en-US" altLang="en-US" sz="4000" dirty="0">
                <a:cs typeface="Times New Roman" panose="02020603050405020304" pitchFamily="18" charset="0"/>
              </a:rPr>
              <a:t>    2. </a:t>
            </a:r>
            <a:r>
              <a:rPr lang="en-US" altLang="en-US" sz="4000" b="1" dirty="0">
                <a:cs typeface="Times New Roman" panose="02020603050405020304" pitchFamily="18" charset="0"/>
              </a:rPr>
              <a:t>Rom. 1:32 </a:t>
            </a:r>
            <a:r>
              <a:rPr lang="en-US" altLang="en-US" sz="4000" dirty="0">
                <a:cs typeface="Times New Roman" panose="02020603050405020304" pitchFamily="18" charset="0"/>
              </a:rPr>
              <a:t>– It is for those </a:t>
            </a:r>
            <a:r>
              <a:rPr lang="en-US" altLang="en-US" sz="4000" b="1" dirty="0">
                <a:cs typeface="Times New Roman" panose="02020603050405020304" pitchFamily="18" charset="0"/>
              </a:rPr>
              <a:t>who do such things </a:t>
            </a:r>
            <a:r>
              <a:rPr lang="en-US" altLang="en-US" sz="4000" dirty="0">
                <a:cs typeface="Times New Roman" panose="02020603050405020304" pitchFamily="18" charset="0"/>
              </a:rPr>
              <a:t>that are worthy of death</a:t>
            </a:r>
          </a:p>
          <a:p>
            <a:pPr rtl="0"/>
            <a:r>
              <a:rPr lang="en-US" sz="1200" b="0" i="1" u="none" strike="noStrike" baseline="0" dirty="0">
                <a:latin typeface="Times New Roman" panose="02020603050405020304" pitchFamily="18" charset="0"/>
              </a:rPr>
              <a:t>who, knowing the righteous judgment of God, that </a:t>
            </a:r>
            <a:r>
              <a:rPr lang="en-US" sz="1200" b="1" i="1" u="none" strike="noStrike" baseline="0" dirty="0">
                <a:latin typeface="Times New Roman" panose="02020603050405020304" pitchFamily="18" charset="0"/>
              </a:rPr>
              <a:t>those who practice such things are deserving of death</a:t>
            </a:r>
            <a:r>
              <a:rPr lang="en-US" sz="1200" b="0" i="1" u="none" strike="noStrike" baseline="0" dirty="0">
                <a:latin typeface="Times New Roman" panose="02020603050405020304" pitchFamily="18" charset="0"/>
              </a:rPr>
              <a:t>, not only do the same but also </a:t>
            </a:r>
            <a:r>
              <a:rPr lang="en-US" sz="1200" b="1" i="1" u="none" strike="noStrike" baseline="0" dirty="0">
                <a:latin typeface="Times New Roman" panose="02020603050405020304" pitchFamily="18" charset="0"/>
              </a:rPr>
              <a:t>approve of those who practice them</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1:32</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lvl="0" eaLnBrk="1" fontAlgn="auto" hangingPunct="1">
              <a:lnSpc>
                <a:spcPct val="110000"/>
              </a:lnSpc>
              <a:spcBef>
                <a:spcPts val="0"/>
              </a:spcBef>
              <a:spcAft>
                <a:spcPts val="0"/>
              </a:spcAft>
              <a:buFontTx/>
              <a:buNone/>
              <a:defRPr/>
            </a:pPr>
            <a:r>
              <a:rPr lang="en-US" altLang="en-US" sz="4000" dirty="0">
                <a:cs typeface="Times New Roman" panose="02020603050405020304" pitchFamily="18" charset="0"/>
              </a:rPr>
              <a:t>&gt;&gt;&gt;&gt;&gt;&gt;&gt;&gt;&gt;&gt;&gt;&gt;&gt;&gt;&gt;&gt;&gt;&gt;&gt;&gt;&gt;&gt;</a:t>
            </a:r>
          </a:p>
          <a:p>
            <a:pPr lvl="0" eaLnBrk="1" fontAlgn="auto" hangingPunct="1">
              <a:lnSpc>
                <a:spcPct val="110000"/>
              </a:lnSpc>
              <a:spcBef>
                <a:spcPts val="0"/>
              </a:spcBef>
              <a:spcAft>
                <a:spcPts val="0"/>
              </a:spcAft>
              <a:buFontTx/>
              <a:buNone/>
              <a:defRPr/>
            </a:pPr>
            <a:r>
              <a:rPr lang="en-US" altLang="en-US" sz="4000" dirty="0">
                <a:cs typeface="Times New Roman" panose="02020603050405020304" pitchFamily="18" charset="0"/>
              </a:rPr>
              <a:t>    3. </a:t>
            </a:r>
            <a:r>
              <a:rPr lang="en-US" altLang="en-US" sz="4000" b="1" dirty="0">
                <a:cs typeface="Times New Roman" panose="02020603050405020304" pitchFamily="18" charset="0"/>
              </a:rPr>
              <a:t>Acts 25:11 </a:t>
            </a:r>
            <a:r>
              <a:rPr lang="en-US" altLang="en-US" sz="4000" dirty="0">
                <a:cs typeface="Times New Roman" panose="02020603050405020304" pitchFamily="18" charset="0"/>
              </a:rPr>
              <a:t>– We should not have an object to execution for the crimes that God has set to be “punished by death”.</a:t>
            </a:r>
          </a:p>
          <a:p>
            <a:pPr lvl="0" eaLnBrk="1" fontAlgn="auto" hangingPunct="1">
              <a:lnSpc>
                <a:spcPct val="110000"/>
              </a:lnSpc>
              <a:spcBef>
                <a:spcPts val="0"/>
              </a:spcBef>
              <a:spcAft>
                <a:spcPts val="0"/>
              </a:spcAft>
              <a:buFontTx/>
              <a:buNone/>
              <a:defRPr/>
            </a:pPr>
            <a:r>
              <a:rPr lang="en-US" altLang="en-US" sz="4000" dirty="0">
                <a:cs typeface="Times New Roman" panose="02020603050405020304" pitchFamily="18" charset="0"/>
              </a:rPr>
              <a:t>        a. In Paul’s appeal to Caesar he said:</a:t>
            </a:r>
          </a:p>
          <a:p>
            <a:pPr rtl="0"/>
            <a:r>
              <a:rPr lang="en-US" sz="1200" b="0" i="1" u="none" strike="noStrike" baseline="0" dirty="0">
                <a:latin typeface="Times New Roman" panose="02020603050405020304" pitchFamily="18" charset="0"/>
              </a:rPr>
              <a:t>For if I am an offender, or have committed </a:t>
            </a:r>
            <a:r>
              <a:rPr lang="en-US" sz="1200" b="1" i="1" u="none" strike="noStrike" baseline="0" dirty="0">
                <a:latin typeface="Times New Roman" panose="02020603050405020304" pitchFamily="18" charset="0"/>
              </a:rPr>
              <a:t>anything deserving of death</a:t>
            </a:r>
            <a:r>
              <a:rPr lang="en-US" sz="1200" b="0" i="1" u="none" strike="noStrike" baseline="0" dirty="0">
                <a:latin typeface="Times New Roman" panose="02020603050405020304" pitchFamily="18" charset="0"/>
              </a:rPr>
              <a:t>, </a:t>
            </a:r>
            <a:r>
              <a:rPr lang="en-US" sz="1200" b="1" i="1" u="none" strike="noStrike" baseline="0" dirty="0">
                <a:latin typeface="Times New Roman" panose="02020603050405020304" pitchFamily="18" charset="0"/>
              </a:rPr>
              <a:t>I do not object to dying</a:t>
            </a:r>
            <a:r>
              <a:rPr lang="en-US" sz="1200" b="0" i="1" u="none" strike="noStrike" baseline="0" dirty="0">
                <a:latin typeface="Times New Roman" panose="02020603050405020304" pitchFamily="18" charset="0"/>
              </a:rPr>
              <a:t>; but if there is nothing in these things of which these men accuse me, no one can deliver me to them. I appeal to Caesar."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Acts 25:11</a:t>
            </a:r>
            <a:r>
              <a:rPr lang="en-US" sz="1200" b="0" i="0" u="none" strike="noStrike" baseline="0" dirty="0">
                <a:latin typeface="Times New Roman" panose="02020603050405020304" pitchFamily="18" charset="0"/>
              </a:rPr>
              <a:t>)</a:t>
            </a:r>
            <a:endParaRPr lang="en-US" altLang="en-US" sz="4000" dirty="0">
              <a:cs typeface="Times New Roman" panose="02020603050405020304" pitchFamily="18" charset="0"/>
            </a:endParaRPr>
          </a:p>
          <a:p>
            <a:pPr lvl="0" eaLnBrk="1" fontAlgn="auto" hangingPunct="1">
              <a:lnSpc>
                <a:spcPct val="110000"/>
              </a:lnSpc>
              <a:spcBef>
                <a:spcPts val="0"/>
              </a:spcBef>
              <a:spcAft>
                <a:spcPts val="0"/>
              </a:spcAft>
              <a:buFontTx/>
              <a:buNone/>
              <a:defRPr/>
            </a:pPr>
            <a:r>
              <a:rPr lang="en-US" altLang="en-US" sz="4000" dirty="0">
                <a:cs typeface="Times New Roman" panose="02020603050405020304" pitchFamily="18" charset="0"/>
              </a:rPr>
              <a:t>&gt;&gt;&gt;&gt;&gt;&gt;&gt;&gt;&gt;&gt;&gt;&gt;&gt;&gt;&gt;&gt;&gt;&gt;&gt;&gt;&gt;&gt;</a:t>
            </a:r>
          </a:p>
          <a:p>
            <a:pPr lvl="0" eaLnBrk="1" fontAlgn="auto" hangingPunct="1">
              <a:lnSpc>
                <a:spcPct val="110000"/>
              </a:lnSpc>
              <a:spcBef>
                <a:spcPts val="0"/>
              </a:spcBef>
              <a:spcAft>
                <a:spcPts val="0"/>
              </a:spcAft>
              <a:buFontTx/>
              <a:buNone/>
              <a:defRPr/>
            </a:pPr>
            <a:r>
              <a:rPr lang="en-US" altLang="en-US" sz="4000" dirty="0">
                <a:cs typeface="Times New Roman" panose="02020603050405020304" pitchFamily="18" charset="0"/>
              </a:rPr>
              <a:t>    4. </a:t>
            </a:r>
            <a:r>
              <a:rPr lang="en-US" altLang="en-US" sz="4000" b="1" dirty="0">
                <a:cs typeface="Times New Roman" panose="02020603050405020304" pitchFamily="18" charset="0"/>
              </a:rPr>
              <a:t>Rom. 13:4 </a:t>
            </a:r>
            <a:r>
              <a:rPr lang="en-US" altLang="en-US" sz="4000" dirty="0">
                <a:cs typeface="Times New Roman" panose="02020603050405020304" pitchFamily="18" charset="0"/>
              </a:rPr>
              <a:t>– God has set the government, </a:t>
            </a:r>
            <a:r>
              <a:rPr lang="en-US" altLang="en-US" sz="4000" b="1" dirty="0">
                <a:cs typeface="Times New Roman" panose="02020603050405020304" pitchFamily="18" charset="0"/>
              </a:rPr>
              <a:t>as an avenger to execute wrath </a:t>
            </a:r>
            <a:r>
              <a:rPr lang="en-US" altLang="en-US" sz="4000" dirty="0">
                <a:cs typeface="Times New Roman" panose="02020603050405020304" pitchFamily="18" charset="0"/>
              </a:rPr>
              <a:t>on those who practice evil.</a:t>
            </a:r>
          </a:p>
          <a:p>
            <a:pPr rtl="0"/>
            <a:r>
              <a:rPr lang="en-US" sz="1200" b="0" i="1" u="none" strike="noStrike" baseline="0" dirty="0">
                <a:latin typeface="Times New Roman" panose="02020603050405020304" pitchFamily="18" charset="0"/>
              </a:rPr>
              <a:t>For he is God's minister to you for good. But if you do evil, be afraid; for he does not bear the sword in vain; for he is God's minister, an avenger to execute wrath on him who practices evil.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13:4</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14</a:t>
            </a:fld>
            <a:endParaRPr lang="en-US" altLang="en-US"/>
          </a:p>
        </p:txBody>
      </p:sp>
    </p:spTree>
    <p:extLst>
      <p:ext uri="{BB962C8B-B14F-4D97-AF65-F5344CB8AC3E}">
        <p14:creationId xmlns:p14="http://schemas.microsoft.com/office/powerpoint/2010/main" val="150017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Capital Punishment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2. Since beginning of time, there is a principle of justice of which crimes are so serious they can only be properly punished by death.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3. The execution of “the death sentence” is a part of the rightful function of civil government as ordained by God</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15</a:t>
            </a:fld>
            <a:endParaRPr lang="en-US" altLang="en-US"/>
          </a:p>
        </p:txBody>
      </p:sp>
    </p:spTree>
    <p:extLst>
      <p:ext uri="{BB962C8B-B14F-4D97-AF65-F5344CB8AC3E}">
        <p14:creationId xmlns:p14="http://schemas.microsoft.com/office/powerpoint/2010/main" val="248364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1. Note the purpose of Civil Government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    2. It is to maintain National righteousness </a:t>
            </a:r>
            <a:r>
              <a:rPr lang="en-US" altLang="en-US" sz="1200" dirty="0">
                <a:effectLst>
                  <a:outerShdw blurRad="38100" dist="38100" dir="2700000" algn="tl">
                    <a:srgbClr val="000000"/>
                  </a:outerShdw>
                </a:effectLst>
                <a:latin typeface="Arial" panose="020B0604020202020204" pitchFamily="34" charset="0"/>
              </a:rPr>
              <a:t>(</a:t>
            </a:r>
            <a:r>
              <a:rPr lang="en-US" altLang="en-US" sz="1200" b="1" dirty="0">
                <a:latin typeface="Arial" panose="020B0604020202020204" pitchFamily="34" charset="0"/>
              </a:rPr>
              <a:t>Prov. 14:34; Psa. 9:17</a:t>
            </a:r>
            <a:r>
              <a:rPr lang="en-US" altLang="en-US" sz="1200" dirty="0">
                <a:latin typeface="Arial" panose="020B0604020202020204" pitchFamily="34" charset="0"/>
              </a:rPr>
              <a:t>)</a:t>
            </a:r>
          </a:p>
          <a:p>
            <a:pPr rtl="0"/>
            <a:r>
              <a:rPr lang="en-US" sz="1200" b="1" i="1" u="none" strike="noStrike" baseline="0" dirty="0">
                <a:latin typeface="Times New Roman" panose="02020603050405020304" pitchFamily="18" charset="0"/>
              </a:rPr>
              <a:t>Righteousness exalts a nation</a:t>
            </a:r>
            <a:r>
              <a:rPr lang="en-US" sz="1200" b="0" i="1" u="none" strike="noStrike" baseline="0" dirty="0">
                <a:latin typeface="Times New Roman" panose="02020603050405020304" pitchFamily="18" charset="0"/>
              </a:rPr>
              <a:t>, But sin is a reproach to any people.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Proverbs 14:34</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The wicked shall be turned into hell, And </a:t>
            </a:r>
            <a:r>
              <a:rPr lang="en-US" sz="1200" b="1" i="1" u="none" strike="noStrike" baseline="0" dirty="0">
                <a:latin typeface="Times New Roman" panose="02020603050405020304" pitchFamily="18" charset="0"/>
              </a:rPr>
              <a:t>all the nations that forget God</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Psalms 9:17</a:t>
            </a:r>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&gt;&gt;&gt;&gt;&gt;&gt;&gt;&gt;&gt;&gt;&gt;&gt;&gt;&gt;&gt;&gt;&gt;&gt;&gt;&gt;</a:t>
            </a:r>
          </a:p>
          <a:p>
            <a:pPr lvl="0" eaLnBrk="1" fontAlgn="auto" hangingPunct="1">
              <a:lnSpc>
                <a:spcPct val="110000"/>
              </a:lnSpc>
              <a:spcBef>
                <a:spcPts val="0"/>
              </a:spcBef>
              <a:spcAft>
                <a:spcPts val="0"/>
              </a:spcAft>
              <a:buFontTx/>
              <a:buNone/>
              <a:defRPr/>
            </a:pPr>
            <a:r>
              <a:rPr lang="en-US" altLang="en-US" sz="4000" dirty="0">
                <a:latin typeface="Arial" panose="020B0604020202020204" pitchFamily="34" charset="0"/>
              </a:rPr>
              <a:t>    3. God has caused nations to fall because of their wickedness (</a:t>
            </a:r>
            <a:r>
              <a:rPr lang="en-US" altLang="en-US" sz="4000" b="1" dirty="0">
                <a:latin typeface="Arial" panose="020B0604020202020204" pitchFamily="34" charset="0"/>
              </a:rPr>
              <a:t>Dan. 2:21; 4:17</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And He changes the times and the seasons; </a:t>
            </a:r>
            <a:r>
              <a:rPr lang="en-US" sz="1200" b="1" i="1" u="none" strike="noStrike" baseline="0" dirty="0">
                <a:latin typeface="Times New Roman" panose="02020603050405020304" pitchFamily="18" charset="0"/>
              </a:rPr>
              <a:t>He removes kings and raises up kings</a:t>
            </a:r>
            <a:r>
              <a:rPr lang="en-US" sz="1200" b="0" i="1" u="none" strike="noStrike" baseline="0" dirty="0">
                <a:latin typeface="Times New Roman" panose="02020603050405020304" pitchFamily="18" charset="0"/>
              </a:rPr>
              <a:t>; He gives wisdom to the wise And knowledge to those who have understanding.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Daniel 2:21</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'This decision is by the decree of the watchers, And the sentence by the word of the holy ones, In order that the living may know That the Most High rules in the kingdom of men, </a:t>
            </a:r>
            <a:r>
              <a:rPr lang="en-US" sz="1200" b="1" i="0" u="none" strike="noStrike" baseline="0" dirty="0">
                <a:latin typeface="Times New Roman" panose="02020603050405020304" pitchFamily="18" charset="0"/>
              </a:rPr>
              <a:t>Gives it to whomever He will</a:t>
            </a:r>
            <a:r>
              <a:rPr lang="en-US" sz="1200" b="0" i="0" u="none" strike="noStrike" baseline="0" dirty="0">
                <a:latin typeface="Times New Roman" panose="02020603050405020304" pitchFamily="18" charset="0"/>
              </a:rPr>
              <a:t>, And sets over it the lowest of men.' (</a:t>
            </a:r>
            <a:r>
              <a:rPr lang="en-US" sz="1200" b="1" i="0" u="none" strike="noStrike" baseline="0" dirty="0">
                <a:latin typeface="Times New Roman" panose="02020603050405020304" pitchFamily="18" charset="0"/>
              </a:rPr>
              <a:t>Daniel 4:17</a:t>
            </a:r>
            <a:r>
              <a:rPr lang="en-US" sz="1200" b="0" i="0" u="none" strike="noStrike" baseline="0" dirty="0">
                <a:latin typeface="Times New Roman" panose="02020603050405020304" pitchFamily="18" charset="0"/>
              </a:rPr>
              <a:t>)</a:t>
            </a:r>
            <a:endParaRPr lang="en-US" altLang="en-US" sz="4000" dirty="0">
              <a:latin typeface="Arial" panose="020B0604020202020204" pitchFamily="34" charset="0"/>
            </a:endParaRPr>
          </a:p>
          <a:p>
            <a:pPr lvl="0" eaLnBrk="1" fontAlgn="auto" hangingPunct="1">
              <a:lnSpc>
                <a:spcPct val="110000"/>
              </a:lnSpc>
              <a:spcBef>
                <a:spcPts val="0"/>
              </a:spcBef>
              <a:spcAft>
                <a:spcPts val="0"/>
              </a:spcAft>
              <a:buFontTx/>
              <a:buNone/>
              <a:defRPr/>
            </a:pPr>
            <a:r>
              <a:rPr lang="en-US" altLang="en-US" sz="4000" dirty="0">
                <a:latin typeface="Arial" panose="020B0604020202020204" pitchFamily="34" charset="0"/>
              </a:rPr>
              <a:t>&gt;&gt;&gt;&gt;&gt;&gt;&gt;&gt;&gt;&gt;&gt;&gt;&gt;&gt;&gt;&gt;&gt;&gt;&gt;&gt;&gt;</a:t>
            </a:r>
          </a:p>
          <a:p>
            <a:pPr lvl="0" eaLnBrk="1" fontAlgn="auto" hangingPunct="1">
              <a:lnSpc>
                <a:spcPct val="110000"/>
              </a:lnSpc>
              <a:spcBef>
                <a:spcPts val="0"/>
              </a:spcBef>
              <a:spcAft>
                <a:spcPts val="0"/>
              </a:spcAft>
              <a:buFontTx/>
              <a:buNone/>
              <a:defRPr/>
            </a:pPr>
            <a:r>
              <a:rPr lang="en-US" altLang="en-US" sz="4000" dirty="0">
                <a:latin typeface="Arial" panose="020B0604020202020204" pitchFamily="34" charset="0"/>
              </a:rPr>
              <a:t>    4. But rest assured that the Governments are held accountable for their wickedness.</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16</a:t>
            </a:fld>
            <a:endParaRPr lang="en-US" altLang="en-US"/>
          </a:p>
        </p:txBody>
      </p:sp>
    </p:spTree>
    <p:extLst>
      <p:ext uri="{BB962C8B-B14F-4D97-AF65-F5344CB8AC3E}">
        <p14:creationId xmlns:p14="http://schemas.microsoft.com/office/powerpoint/2010/main" val="1353601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10000"/>
              </a:lnSpc>
              <a:spcBef>
                <a:spcPts val="0"/>
              </a:spcBef>
              <a:spcAft>
                <a:spcPts val="0"/>
              </a:spcAft>
              <a:buFontTx/>
              <a:buNone/>
              <a:defRPr/>
            </a:pPr>
            <a:r>
              <a:rPr lang="en-US" altLang="en-US" sz="4000" dirty="0">
                <a:latin typeface="Arial" panose="020B0604020202020204" pitchFamily="34" charset="0"/>
              </a:rPr>
              <a:t>    1. </a:t>
            </a:r>
            <a:r>
              <a:rPr lang="en-US" altLang="en-US" sz="4000" b="1" dirty="0">
                <a:latin typeface="Arial" panose="020B0604020202020204" pitchFamily="34" charset="0"/>
              </a:rPr>
              <a:t>Non-retaliation is an obligation of individual Christians</a:t>
            </a:r>
            <a:r>
              <a:rPr lang="en-US" altLang="en-US" sz="4000" dirty="0">
                <a:latin typeface="Arial" panose="020B0604020202020204" pitchFamily="34" charset="0"/>
              </a:rPr>
              <a:t>, not a restraint upon governments (</a:t>
            </a:r>
            <a:r>
              <a:rPr lang="en-US" altLang="en-US" sz="4000" b="1" dirty="0">
                <a:latin typeface="Arial" panose="020B0604020202020204" pitchFamily="34" charset="0"/>
              </a:rPr>
              <a:t>Matt. 6:38-42; Rom. 12:17-29</a:t>
            </a:r>
            <a:r>
              <a:rPr lang="en-US" altLang="en-US" sz="4000" dirty="0">
                <a:latin typeface="Arial" panose="020B0604020202020204" pitchFamily="34" charset="0"/>
              </a:rPr>
              <a:t>)</a:t>
            </a:r>
          </a:p>
          <a:p>
            <a:pPr eaLnBrk="1" fontAlgn="auto" hangingPunct="1">
              <a:lnSpc>
                <a:spcPct val="110000"/>
              </a:lnSpc>
              <a:spcBef>
                <a:spcPts val="0"/>
              </a:spcBef>
              <a:spcAft>
                <a:spcPts val="0"/>
              </a:spcAft>
              <a:buFontTx/>
              <a:buNone/>
              <a:defRPr/>
            </a:pPr>
            <a:r>
              <a:rPr lang="en-US" altLang="en-US" sz="4000" dirty="0">
                <a:latin typeface="Arial" panose="020B0604020202020204" pitchFamily="34" charset="0"/>
              </a:rPr>
              <a:t>&gt;&gt;&gt;&gt;&gt;&gt;&gt;&gt;&gt;&gt;&gt;&gt;&gt;&gt;&gt;&gt;&gt;</a:t>
            </a:r>
          </a:p>
          <a:p>
            <a:pPr lvl="0" eaLnBrk="1" fontAlgn="auto" hangingPunct="1">
              <a:lnSpc>
                <a:spcPct val="110000"/>
              </a:lnSpc>
              <a:spcBef>
                <a:spcPts val="0"/>
              </a:spcBef>
              <a:spcAft>
                <a:spcPts val="0"/>
              </a:spcAft>
              <a:buFontTx/>
              <a:buNone/>
              <a:defRPr/>
            </a:pPr>
            <a:r>
              <a:rPr lang="en-US" altLang="en-US" sz="4000" dirty="0">
                <a:latin typeface="Arial" panose="020B0604020202020204" pitchFamily="34" charset="0"/>
              </a:rPr>
              <a:t>    2. Governments are ordained to protect and punish (</a:t>
            </a:r>
            <a:r>
              <a:rPr lang="en-US" altLang="en-US" sz="4000" b="1" dirty="0">
                <a:latin typeface="Arial" panose="020B0604020202020204" pitchFamily="34" charset="0"/>
              </a:rPr>
              <a:t>Rom. 13:4</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For he is God's minister to you for good. But if you do evil, be afraid; for he does not bear the sword in vain; for he is God's minister, an avenger to execute wrath on him who practices evil.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13:4</a:t>
            </a:r>
            <a:r>
              <a:rPr lang="en-US" sz="1200" b="0" i="0" u="none" strike="noStrike" baseline="0" dirty="0">
                <a:latin typeface="Times New Roman" panose="02020603050405020304" pitchFamily="18" charset="0"/>
              </a:rPr>
              <a:t>)</a:t>
            </a:r>
            <a:endParaRPr lang="en-US" altLang="en-US" sz="4000" dirty="0">
              <a:latin typeface="Arial" panose="020B0604020202020204" pitchFamily="34" charset="0"/>
            </a:endParaRPr>
          </a:p>
          <a:p>
            <a:pPr lvl="0" eaLnBrk="1" fontAlgn="auto" hangingPunct="1">
              <a:lnSpc>
                <a:spcPct val="110000"/>
              </a:lnSpc>
              <a:spcBef>
                <a:spcPts val="0"/>
              </a:spcBef>
              <a:spcAft>
                <a:spcPts val="0"/>
              </a:spcAft>
              <a:buFontTx/>
              <a:buNone/>
              <a:defRPr/>
            </a:pPr>
            <a:r>
              <a:rPr lang="en-US" altLang="en-US" sz="4000" dirty="0">
                <a:latin typeface="Arial" panose="020B0604020202020204" pitchFamily="34" charset="0"/>
              </a:rPr>
              <a:t>&gt;&gt;&gt;&gt;&gt;&gt;&gt;&gt;&gt;&gt;&gt;&gt;&gt;&gt;&gt;&gt;&gt;</a:t>
            </a:r>
          </a:p>
          <a:p>
            <a:pPr lvl="0" eaLnBrk="1" fontAlgn="auto" hangingPunct="1">
              <a:lnSpc>
                <a:spcPct val="110000"/>
              </a:lnSpc>
              <a:spcBef>
                <a:spcPts val="0"/>
              </a:spcBef>
              <a:spcAft>
                <a:spcPts val="0"/>
              </a:spcAft>
              <a:buFontTx/>
              <a:buNone/>
              <a:defRPr/>
            </a:pPr>
            <a:r>
              <a:rPr lang="en-US" altLang="en-US" sz="4000" dirty="0">
                <a:latin typeface="Arial" panose="020B0604020202020204" pitchFamily="34" charset="0"/>
              </a:rPr>
              <a:t>    3. If you can’t see that this implies need for laws, law makers, law enforcement then expect more protest to take place in the nations capital.</a:t>
            </a:r>
          </a:p>
          <a:p>
            <a:pPr lvl="0" eaLnBrk="1" fontAlgn="auto" hangingPunct="1">
              <a:lnSpc>
                <a:spcPct val="110000"/>
              </a:lnSpc>
              <a:spcBef>
                <a:spcPts val="0"/>
              </a:spcBef>
              <a:spcAft>
                <a:spcPts val="0"/>
              </a:spcAft>
              <a:buFontTx/>
              <a:buNone/>
              <a:defRPr/>
            </a:pPr>
            <a:endParaRPr lang="en-US" altLang="en-US" sz="40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17</a:t>
            </a:fld>
            <a:endParaRPr lang="en-US" altLang="en-US"/>
          </a:p>
        </p:txBody>
      </p:sp>
    </p:spTree>
    <p:extLst>
      <p:ext uri="{BB962C8B-B14F-4D97-AF65-F5344CB8AC3E}">
        <p14:creationId xmlns:p14="http://schemas.microsoft.com/office/powerpoint/2010/main" val="18315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Tx/>
              <a:buNone/>
              <a:defRPr/>
            </a:pPr>
            <a:r>
              <a:rPr lang="en-US" altLang="en-US" sz="1200" dirty="0">
                <a:latin typeface="Arial" panose="020B0604020202020204" pitchFamily="34" charset="0"/>
              </a:rPr>
              <a:t>    1. Law exist to curb conduct of those not inclined to curb their own conduct</a:t>
            </a:r>
          </a:p>
          <a:p>
            <a:pPr eaLnBrk="1" fontAlgn="auto" hangingPunct="1">
              <a:spcBef>
                <a:spcPts val="0"/>
              </a:spcBef>
              <a:spcAft>
                <a:spcPts val="0"/>
              </a:spcAft>
              <a:buFontTx/>
              <a:buNone/>
              <a:defRPr/>
            </a:pPr>
            <a:r>
              <a:rPr lang="en-US" altLang="en-US" sz="1200" dirty="0">
                <a:latin typeface="Arial" panose="020B0604020202020204" pitchFamily="34" charset="0"/>
              </a:rPr>
              <a:t>&gt;&gt;&gt;&gt;&gt;&gt;&gt;&gt;&gt;&gt;&gt;&gt;&gt;&gt;&gt;&gt;&gt;&gt;&gt;&gt;&gt;&gt;</a:t>
            </a:r>
          </a:p>
          <a:p>
            <a:pPr eaLnBrk="1" fontAlgn="auto" hangingPunct="1">
              <a:spcBef>
                <a:spcPts val="0"/>
              </a:spcBef>
              <a:spcAft>
                <a:spcPts val="0"/>
              </a:spcAft>
              <a:buFontTx/>
              <a:buNone/>
              <a:defRPr/>
            </a:pPr>
            <a:r>
              <a:rPr lang="en-US" altLang="en-US" sz="1200" dirty="0">
                <a:latin typeface="Arial" panose="020B0604020202020204" pitchFamily="34" charset="0"/>
              </a:rPr>
              <a:t>    2. Government is to restrain injustice and crime so people live without fear (</a:t>
            </a:r>
            <a:r>
              <a:rPr lang="en-US" altLang="en-US" sz="1200" b="1" dirty="0">
                <a:latin typeface="Arial" panose="020B0604020202020204" pitchFamily="34" charset="0"/>
              </a:rPr>
              <a:t>Rom. 13:1-7; John 19:10-11; 1 Tim. 2:1-2</a:t>
            </a:r>
            <a:r>
              <a:rPr lang="en-US" altLang="en-US" sz="1200" dirty="0">
                <a:latin typeface="Arial" panose="020B0604020202020204" pitchFamily="34" charset="0"/>
              </a:rPr>
              <a:t>)</a:t>
            </a:r>
          </a:p>
          <a:p>
            <a:pPr rtl="0"/>
            <a:r>
              <a:rPr lang="en-US" sz="1200" b="0" i="1" u="none" strike="noStrike" baseline="0" dirty="0">
                <a:latin typeface="Times New Roman" panose="02020603050405020304" pitchFamily="18" charset="0"/>
              </a:rPr>
              <a:t>For rulers are not a terror to good works, but to evil. Do you want to be unafraid of the authority? </a:t>
            </a:r>
            <a:r>
              <a:rPr lang="en-US" sz="1200" b="1" i="1" u="none" strike="noStrike" baseline="0" dirty="0">
                <a:latin typeface="Times New Roman" panose="02020603050405020304" pitchFamily="18" charset="0"/>
              </a:rPr>
              <a:t>Do what is good</a:t>
            </a:r>
            <a:r>
              <a:rPr lang="en-US" sz="1200" b="0" i="1" u="none" strike="noStrike" baseline="0" dirty="0">
                <a:latin typeface="Times New Roman" panose="02020603050405020304" pitchFamily="18" charset="0"/>
              </a:rPr>
              <a:t>, and you will have praise from the same.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13:3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rtl="0"/>
            <a:r>
              <a:rPr lang="en-US" sz="1200" b="0" i="1" u="none" strike="noStrike" baseline="0" dirty="0">
                <a:latin typeface="Times New Roman" panose="02020603050405020304" pitchFamily="18" charset="0"/>
              </a:rPr>
              <a:t>Therefore I exhort first of all that supplications, prayers, intercessions, and giving of thanks be made for all men, </a:t>
            </a:r>
            <a:r>
              <a:rPr lang="en-US" sz="1200" b="1" i="1" u="none" strike="noStrike" baseline="0" dirty="0">
                <a:latin typeface="Times New Roman" panose="02020603050405020304" pitchFamily="18" charset="0"/>
              </a:rPr>
              <a:t>for kings and all who are in authority</a:t>
            </a:r>
            <a:r>
              <a:rPr lang="en-US" sz="1200" b="0" i="1" u="none" strike="noStrike" baseline="0" dirty="0">
                <a:latin typeface="Times New Roman" panose="02020603050405020304" pitchFamily="18" charset="0"/>
              </a:rPr>
              <a:t>, that we may lead </a:t>
            </a:r>
            <a:r>
              <a:rPr lang="en-US" sz="1200" b="1" i="1" u="none" strike="noStrike" baseline="0" dirty="0">
                <a:latin typeface="Times New Roman" panose="02020603050405020304" pitchFamily="18" charset="0"/>
              </a:rPr>
              <a:t>a quiet and peaceable life in all godliness and reverence</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Timothy 2:1-2</a:t>
            </a:r>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eaLnBrk="1" fontAlgn="auto" hangingPunct="1">
              <a:spcBef>
                <a:spcPts val="0"/>
              </a:spcBef>
              <a:spcAft>
                <a:spcPts val="0"/>
              </a:spcAft>
              <a:buFontTx/>
              <a:buNone/>
              <a:defRPr/>
            </a:pPr>
            <a:r>
              <a:rPr lang="en-US" altLang="en-US" sz="1200" dirty="0">
                <a:latin typeface="Arial" panose="020B0604020202020204" pitchFamily="34" charset="0"/>
              </a:rPr>
              <a:t>&gt;&gt;&gt;&gt;&gt;&gt;&gt;&gt;&gt;&gt;&gt;&gt;&gt;&gt;&gt;&gt;&gt;&gt;&gt;&gt;&gt;&gt;</a:t>
            </a:r>
          </a:p>
          <a:p>
            <a:pPr eaLnBrk="1" fontAlgn="auto" hangingPunct="1">
              <a:spcBef>
                <a:spcPts val="0"/>
              </a:spcBef>
              <a:spcAft>
                <a:spcPts val="0"/>
              </a:spcAft>
              <a:buFontTx/>
              <a:buNone/>
              <a:defRPr/>
            </a:pPr>
            <a:r>
              <a:rPr lang="en-US" altLang="en-US" sz="1200" dirty="0">
                <a:latin typeface="Arial" panose="020B0604020202020204" pitchFamily="34" charset="0"/>
              </a:rPr>
              <a:t>    3. Carrying out death penalty ordained by God (</a:t>
            </a:r>
            <a:r>
              <a:rPr lang="en-US" altLang="en-US" sz="1200" b="1" dirty="0">
                <a:latin typeface="Arial" panose="020B0604020202020204" pitchFamily="34" charset="0"/>
              </a:rPr>
              <a:t>Rom. 13:4</a:t>
            </a:r>
            <a:r>
              <a:rPr lang="en-US" altLang="en-US" sz="1200" dirty="0">
                <a:latin typeface="Arial" panose="020B0604020202020204" pitchFamily="34" charset="0"/>
              </a:rPr>
              <a:t>) – You may not see the need, but God sees the need.</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18</a:t>
            </a:fld>
            <a:endParaRPr lang="en-US" altLang="en-US"/>
          </a:p>
        </p:txBody>
      </p:sp>
    </p:spTree>
    <p:extLst>
      <p:ext uri="{BB962C8B-B14F-4D97-AF65-F5344CB8AC3E}">
        <p14:creationId xmlns:p14="http://schemas.microsoft.com/office/powerpoint/2010/main" val="120933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3300"/>
                </a:solidFill>
              </a:rPr>
              <a:t>    1. Consequence of Failing to Execute Capital Criminals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3300"/>
                </a:solidFill>
              </a:rPr>
              <a:t>&gt;&gt;&gt;&gt;&gt;&gt;&gt;&gt;&gt;&gt;&gt;&gt;&gt;&gt;&gt;&gt;&gt;&gt;&gt;&gt;&gt;</a:t>
            </a:r>
          </a:p>
          <a:p>
            <a:pPr eaLnBrk="1" fontAlgn="auto" hangingPunct="1">
              <a:spcBef>
                <a:spcPts val="0"/>
              </a:spcBef>
              <a:spcAft>
                <a:spcPts val="0"/>
              </a:spcAft>
              <a:buFontTx/>
              <a:buNone/>
              <a:defRPr/>
            </a:pPr>
            <a:r>
              <a:rPr lang="en-US" altLang="en-US" sz="1200" dirty="0">
                <a:latin typeface="Arial" panose="020B0604020202020204" pitchFamily="34" charset="0"/>
              </a:rPr>
              <a:t>    2. Consistent capital punishment deters crime (</a:t>
            </a:r>
            <a:r>
              <a:rPr lang="en-US" altLang="en-US" sz="1200" b="1" dirty="0">
                <a:latin typeface="Arial" panose="020B0604020202020204" pitchFamily="34" charset="0"/>
              </a:rPr>
              <a:t>Eccl. 8:11; Psa. 10:3-7</a:t>
            </a:r>
            <a:r>
              <a:rPr lang="en-US" altLang="en-US" sz="1200" dirty="0">
                <a:latin typeface="Arial" panose="020B0604020202020204" pitchFamily="34" charset="0"/>
              </a:rPr>
              <a:t>)</a:t>
            </a:r>
          </a:p>
          <a:p>
            <a:pPr rtl="0"/>
            <a:r>
              <a:rPr lang="en-US" sz="1200" b="0" i="1" u="none" strike="noStrike" baseline="0" dirty="0">
                <a:latin typeface="Times New Roman" panose="02020603050405020304" pitchFamily="18" charset="0"/>
              </a:rPr>
              <a:t>Because </a:t>
            </a:r>
            <a:r>
              <a:rPr lang="en-US" sz="1200" b="1" i="1" u="none" strike="noStrike" baseline="0" dirty="0">
                <a:latin typeface="Times New Roman" panose="02020603050405020304" pitchFamily="18" charset="0"/>
              </a:rPr>
              <a:t>the sentence</a:t>
            </a:r>
            <a:r>
              <a:rPr lang="en-US" sz="1200" b="0" i="1" u="none" strike="noStrike" baseline="0" dirty="0">
                <a:latin typeface="Times New Roman" panose="02020603050405020304" pitchFamily="18" charset="0"/>
              </a:rPr>
              <a:t> against an evil </a:t>
            </a:r>
            <a:r>
              <a:rPr lang="en-US" sz="1200" b="1" i="1" u="none" strike="noStrike" baseline="0" dirty="0">
                <a:latin typeface="Times New Roman" panose="02020603050405020304" pitchFamily="18" charset="0"/>
              </a:rPr>
              <a:t>work is not executed speedily</a:t>
            </a:r>
            <a:r>
              <a:rPr lang="en-US" sz="1200" b="0" i="1" u="none" strike="noStrike" baseline="0" dirty="0">
                <a:latin typeface="Times New Roman" panose="02020603050405020304" pitchFamily="18" charset="0"/>
              </a:rPr>
              <a:t>, therefore the heart of the sons of men is fully </a:t>
            </a:r>
            <a:r>
              <a:rPr lang="en-US" sz="1200" b="1" i="1" u="none" strike="noStrike" baseline="0" dirty="0">
                <a:latin typeface="Times New Roman" panose="02020603050405020304" pitchFamily="18" charset="0"/>
              </a:rPr>
              <a:t>set in them to do evil</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Ecclesiastes 8:11</a:t>
            </a:r>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eaLnBrk="1" fontAlgn="auto" hangingPunct="1">
              <a:spcBef>
                <a:spcPts val="0"/>
              </a:spcBef>
              <a:spcAft>
                <a:spcPts val="0"/>
              </a:spcAft>
              <a:buFontTx/>
              <a:buNone/>
              <a:defRPr/>
            </a:pPr>
            <a:r>
              <a:rPr lang="en-US" altLang="en-US" sz="1200" dirty="0">
                <a:latin typeface="Arial" panose="020B0604020202020204" pitchFamily="34" charset="0"/>
              </a:rPr>
              <a:t>&gt;&gt;&gt;&gt;&gt;&gt;&gt;&gt;&gt;&gt;&gt;&gt;&gt;&gt;&gt;&gt;&gt;&gt;&gt;&gt;</a:t>
            </a:r>
          </a:p>
          <a:p>
            <a:pPr eaLnBrk="1" fontAlgn="auto" hangingPunct="1">
              <a:spcBef>
                <a:spcPts val="0"/>
              </a:spcBef>
              <a:spcAft>
                <a:spcPts val="0"/>
              </a:spcAft>
              <a:buFontTx/>
              <a:buNone/>
              <a:defRPr/>
            </a:pPr>
            <a:r>
              <a:rPr lang="en-US" altLang="en-US" sz="1200" dirty="0">
                <a:latin typeface="Arial" panose="020B0604020202020204" pitchFamily="34" charset="0"/>
              </a:rPr>
              <a:t>    3. When society does not set up capital consequences for capital crimes, lawlessness grows by leaps and bounds, like the shootings of innocent people in the streets of Chicago.</a:t>
            </a:r>
          </a:p>
          <a:p>
            <a:pPr eaLnBrk="1" fontAlgn="auto" hangingPunct="1">
              <a:spcBef>
                <a:spcPts val="0"/>
              </a:spcBef>
              <a:spcAft>
                <a:spcPts val="0"/>
              </a:spcAft>
              <a:buFontTx/>
              <a:buNone/>
              <a:defRPr/>
            </a:pPr>
            <a:r>
              <a:rPr lang="en-US" altLang="en-US" sz="1200" dirty="0">
                <a:latin typeface="Arial" panose="020B0604020202020204" pitchFamily="34" charset="0"/>
              </a:rPr>
              <a:t>&gt;&gt;&gt;&gt;&gt;&gt;&gt;&gt;&gt;&gt;&gt;&gt;&gt;&gt;&gt;&gt;&gt;&gt;&gt;&gt;</a:t>
            </a:r>
          </a:p>
          <a:p>
            <a:pPr eaLnBrk="1" fontAlgn="auto" hangingPunct="1">
              <a:spcBef>
                <a:spcPts val="0"/>
              </a:spcBef>
              <a:spcAft>
                <a:spcPts val="0"/>
              </a:spcAft>
              <a:buFontTx/>
              <a:buNone/>
              <a:defRPr/>
            </a:pPr>
            <a:r>
              <a:rPr lang="en-US" altLang="en-US" sz="1200" dirty="0">
                <a:latin typeface="Arial" panose="020B0604020202020204" pitchFamily="34" charset="0"/>
              </a:rPr>
              <a:t>    4. National character is manifested in what we do about our crime and punishment problems.</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19</a:t>
            </a:fld>
            <a:endParaRPr lang="en-US" altLang="en-US"/>
          </a:p>
        </p:txBody>
      </p:sp>
    </p:spTree>
    <p:extLst>
      <p:ext uri="{BB962C8B-B14F-4D97-AF65-F5344CB8AC3E}">
        <p14:creationId xmlns:p14="http://schemas.microsoft.com/office/powerpoint/2010/main" val="389551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10000"/>
              </a:lnSpc>
              <a:spcBef>
                <a:spcPts val="0"/>
              </a:spcBef>
              <a:spcAft>
                <a:spcPts val="0"/>
              </a:spcAft>
              <a:buFontTx/>
              <a:buNone/>
              <a:defRPr/>
            </a:pPr>
            <a:r>
              <a:rPr lang="en-US" altLang="en-US" sz="1200" dirty="0">
                <a:latin typeface="Arial" panose="020B0604020202020204" pitchFamily="34" charset="0"/>
              </a:rPr>
              <a:t>    1. Emotional arguments </a:t>
            </a:r>
            <a:r>
              <a:rPr lang="en-US" altLang="en-US" sz="1200" b="1" dirty="0">
                <a:latin typeface="Arial" panose="020B0604020202020204" pitchFamily="34" charset="0"/>
              </a:rPr>
              <a:t>against</a:t>
            </a:r>
            <a:r>
              <a:rPr lang="en-US" altLang="en-US" sz="1200" dirty="0">
                <a:latin typeface="Arial" panose="020B0604020202020204" pitchFamily="34" charset="0"/>
              </a:rPr>
              <a:t> capital punishment are based on personal pity and not God’s word.</a:t>
            </a:r>
          </a:p>
          <a:p>
            <a:pPr eaLnBrk="1" fontAlgn="auto" hangingPunct="1">
              <a:lnSpc>
                <a:spcPct val="110000"/>
              </a:lnSpc>
              <a:spcBef>
                <a:spcPts val="0"/>
              </a:spcBef>
              <a:spcAft>
                <a:spcPts val="0"/>
              </a:spcAft>
              <a:buFontTx/>
              <a:buNone/>
              <a:defRPr/>
            </a:pPr>
            <a:r>
              <a:rPr lang="en-US" altLang="en-US" sz="1200" dirty="0">
                <a:latin typeface="Arial" panose="020B0604020202020204" pitchFamily="34" charset="0"/>
              </a:rPr>
              <a:t>&gt;&gt;&gt;&gt;&gt;&gt;&gt;&gt;&gt;&gt;&gt;&gt;&gt;&gt;&gt;&gt;&gt;&gt;&gt;&gt;&gt;&gt;&gt;&gt;&gt;&gt;</a:t>
            </a:r>
          </a:p>
          <a:p>
            <a:pPr eaLnBrk="1" fontAlgn="auto" hangingPunct="1">
              <a:lnSpc>
                <a:spcPct val="110000"/>
              </a:lnSpc>
              <a:spcBef>
                <a:spcPts val="0"/>
              </a:spcBef>
              <a:spcAft>
                <a:spcPts val="0"/>
              </a:spcAft>
              <a:buFontTx/>
              <a:buNone/>
              <a:defRPr/>
            </a:pPr>
            <a:r>
              <a:rPr lang="en-US" altLang="en-US" sz="1200" dirty="0">
                <a:latin typeface="Arial" panose="020B0604020202020204" pitchFamily="34" charset="0"/>
              </a:rPr>
              <a:t>    2. Pity is not always the proper response when someone justly stands under the sentence of death (</a:t>
            </a:r>
            <a:r>
              <a:rPr lang="en-US" altLang="en-US" sz="1200" b="1" dirty="0">
                <a:latin typeface="Arial" panose="020B0604020202020204" pitchFamily="34" charset="0"/>
              </a:rPr>
              <a:t>Lev. 10:6-7; Deut. 19:21; Deut. 13:8-9; 19:13; Ezek. 9:5-6</a:t>
            </a:r>
            <a:r>
              <a:rPr lang="en-US" altLang="en-US" sz="1200" dirty="0">
                <a:latin typeface="Arial" panose="020B0604020202020204" pitchFamily="34" charset="0"/>
              </a:rPr>
              <a:t>)</a:t>
            </a:r>
          </a:p>
          <a:p>
            <a:pPr rtl="0"/>
            <a:r>
              <a:rPr lang="en-US" sz="1200" b="0" i="1" u="none" strike="noStrike" baseline="0" dirty="0">
                <a:latin typeface="Times New Roman" panose="02020603050405020304" pitchFamily="18" charset="0"/>
              </a:rPr>
              <a:t>Your eye shall not pity him, but you shall put away the guilt of innocent blood from Israel, that it may go well with you.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19:13</a:t>
            </a:r>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rtl="0"/>
            <a:r>
              <a:rPr lang="en-US" sz="1200" b="1" i="1" u="none" strike="noStrike" baseline="0" dirty="0">
                <a:latin typeface="Times New Roman" panose="02020603050405020304" pitchFamily="18" charset="0"/>
              </a:rPr>
              <a:t>Your eye shall not pity</a:t>
            </a:r>
            <a:r>
              <a:rPr lang="en-US" sz="1200" b="0" i="1" u="none" strike="noStrike" baseline="0" dirty="0">
                <a:latin typeface="Times New Roman" panose="02020603050405020304" pitchFamily="18" charset="0"/>
              </a:rPr>
              <a:t>: life shall be for life, eye for eye, tooth for tooth, hand for hand, foot for foot.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19:21</a:t>
            </a:r>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eaLnBrk="1" fontAlgn="auto" hangingPunct="1">
              <a:lnSpc>
                <a:spcPct val="110000"/>
              </a:lnSpc>
              <a:spcBef>
                <a:spcPts val="0"/>
              </a:spcBef>
              <a:spcAft>
                <a:spcPts val="0"/>
              </a:spcAft>
              <a:buFontTx/>
              <a:buNone/>
              <a:defRPr/>
            </a:pPr>
            <a:r>
              <a:rPr lang="en-US" altLang="en-US" sz="1200" dirty="0">
                <a:latin typeface="Arial" panose="020B0604020202020204" pitchFamily="34" charset="0"/>
              </a:rPr>
              <a:t>&gt;&gt;&gt;&gt;&gt;&gt;&gt;&gt;&gt;&gt;&gt;&gt;&gt;&gt;&gt;&gt;&gt;&gt;&gt;&gt;&gt;&gt;&gt;&gt;&gt;&gt;</a:t>
            </a:r>
          </a:p>
          <a:p>
            <a:pPr eaLnBrk="1" fontAlgn="auto" hangingPunct="1">
              <a:lnSpc>
                <a:spcPct val="110000"/>
              </a:lnSpc>
              <a:spcBef>
                <a:spcPts val="0"/>
              </a:spcBef>
              <a:spcAft>
                <a:spcPts val="0"/>
              </a:spcAft>
              <a:buFontTx/>
              <a:buNone/>
              <a:defRPr/>
            </a:pPr>
            <a:r>
              <a:rPr lang="en-US" altLang="en-US" sz="1200" dirty="0">
                <a:latin typeface="Arial" panose="020B0604020202020204" pitchFamily="34" charset="0"/>
              </a:rPr>
              <a:t>    3. We must never let compassion for the guilty keep us from doing what is right as commanded by God.</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20</a:t>
            </a:fld>
            <a:endParaRPr lang="en-US" altLang="en-US"/>
          </a:p>
        </p:txBody>
      </p:sp>
    </p:spTree>
    <p:extLst>
      <p:ext uri="{BB962C8B-B14F-4D97-AF65-F5344CB8AC3E}">
        <p14:creationId xmlns:p14="http://schemas.microsoft.com/office/powerpoint/2010/main" val="210562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AE82D37-CCEF-4470-8849-F41CEA38341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69BABEE-9132-4E2B-A7FC-8C98219729A9}"/>
              </a:ext>
            </a:extLst>
          </p:cNvPr>
          <p:cNvSpPr>
            <a:spLocks noGrp="1"/>
          </p:cNvSpPr>
          <p:nvPr>
            <p:ph type="body" idx="1"/>
          </p:nvPr>
        </p:nvSpPr>
        <p:spPr/>
        <p:txBody>
          <a:bodyPr/>
          <a:lstStyle/>
          <a:p>
            <a:pPr>
              <a:defRPr/>
            </a:pPr>
            <a:r>
              <a:rPr lang="en-US" altLang="en-US" dirty="0">
                <a:solidFill>
                  <a:srgbClr val="FFFF00"/>
                </a:solidFill>
                <a:effectLst>
                  <a:outerShdw blurRad="38100" dist="38100" dir="2700000" algn="tl">
                    <a:srgbClr val="000000"/>
                  </a:outerShdw>
                </a:effectLst>
                <a:cs typeface="Times New Roman" panose="02020603050405020304" pitchFamily="18" charset="0"/>
              </a:rPr>
              <a:t>    1. The Sanctity of Human Life</a:t>
            </a:r>
          </a:p>
          <a:p>
            <a:pPr>
              <a:defRPr/>
            </a:pPr>
            <a:r>
              <a:rPr lang="en-US" altLang="en-US" dirty="0">
                <a:solidFill>
                  <a:srgbClr val="FFFF00"/>
                </a:solidFill>
                <a:effectLst>
                  <a:outerShdw blurRad="38100" dist="38100" dir="2700000" algn="tl">
                    <a:srgbClr val="000000"/>
                  </a:outerShdw>
                </a:effectLst>
                <a:cs typeface="Times New Roman" panose="02020603050405020304" pitchFamily="18" charset="0"/>
              </a:rPr>
              <a:t>    2. Human Life can be lost or taken in numerous ways, legally or illegally, God approved or disapproved. </a:t>
            </a:r>
          </a:p>
          <a:p>
            <a:pPr lvl="0" eaLnBrk="1" hangingPunct="1">
              <a:buFontTx/>
              <a:buNone/>
              <a:defRPr/>
            </a:pPr>
            <a:r>
              <a:rPr lang="en-US" altLang="en-US" dirty="0">
                <a:cs typeface="Times New Roman" panose="02020603050405020304" pitchFamily="18" charset="0"/>
              </a:rPr>
              <a:t>        a. Abortion</a:t>
            </a:r>
          </a:p>
          <a:p>
            <a:pPr eaLnBrk="1" hangingPunct="1">
              <a:buFontTx/>
              <a:buNone/>
              <a:defRPr/>
            </a:pPr>
            <a:r>
              <a:rPr lang="en-US" altLang="en-US" dirty="0">
                <a:cs typeface="Times New Roman" panose="02020603050405020304" pitchFamily="18" charset="0"/>
              </a:rPr>
              <a:t>        b. Euthanasia</a:t>
            </a:r>
          </a:p>
          <a:p>
            <a:pPr eaLnBrk="1" hangingPunct="1">
              <a:buFontTx/>
              <a:buNone/>
              <a:defRPr/>
            </a:pPr>
            <a:r>
              <a:rPr lang="en-US" altLang="en-US" dirty="0">
                <a:cs typeface="Times New Roman" panose="02020603050405020304" pitchFamily="18" charset="0"/>
              </a:rPr>
              <a:t>        c. Suicide</a:t>
            </a:r>
          </a:p>
          <a:p>
            <a:pPr eaLnBrk="1" hangingPunct="1">
              <a:buFontTx/>
              <a:buNone/>
              <a:defRPr/>
            </a:pPr>
            <a:r>
              <a:rPr lang="en-US" altLang="en-US" dirty="0">
                <a:cs typeface="Times New Roman" panose="02020603050405020304" pitchFamily="18" charset="0"/>
              </a:rPr>
              <a:t>        d. Capital Punishment</a:t>
            </a:r>
          </a:p>
          <a:p>
            <a:pPr eaLnBrk="1" hangingPunct="1">
              <a:buFontTx/>
              <a:buNone/>
              <a:defRPr/>
            </a:pPr>
            <a:r>
              <a:rPr lang="en-US" altLang="en-US" dirty="0">
                <a:cs typeface="Times New Roman" panose="02020603050405020304" pitchFamily="18" charset="0"/>
              </a:rPr>
              <a:t>        e. Serving in Military, Police</a:t>
            </a:r>
          </a:p>
          <a:p>
            <a:pPr eaLnBrk="1" hangingPunct="1">
              <a:buFontTx/>
              <a:buNone/>
              <a:defRPr/>
            </a:pPr>
            <a:r>
              <a:rPr lang="en-US" altLang="en-US" dirty="0">
                <a:cs typeface="Times New Roman" panose="02020603050405020304" pitchFamily="18" charset="0"/>
              </a:rPr>
              <a:t>        f. Human Engineering</a:t>
            </a:r>
          </a:p>
          <a:p>
            <a:pPr>
              <a:defRPr/>
            </a:pPr>
            <a:r>
              <a:rPr lang="en-US" dirty="0">
                <a:cs typeface="Times New Roman" panose="02020603050405020304" pitchFamily="18" charset="0"/>
              </a:rPr>
              <a:t>&gt;&gt;&gt;&gt;&gt;&gt;&gt;&gt;&gt;&gt;&gt;&gt;&gt;&gt;&gt;&gt;&gt;&gt;</a:t>
            </a:r>
          </a:p>
          <a:p>
            <a:pPr>
              <a:defRPr/>
            </a:pPr>
            <a:r>
              <a:rPr lang="en-US" dirty="0">
                <a:cs typeface="Times New Roman" panose="02020603050405020304" pitchFamily="18" charset="0"/>
              </a:rPr>
              <a:t>    3. Today we will look at these two means of loss of life; Capital Punishment and Serving with the Military or Police</a:t>
            </a:r>
          </a:p>
        </p:txBody>
      </p:sp>
      <p:sp>
        <p:nvSpPr>
          <p:cNvPr id="5124" name="Slide Number Placeholder 3">
            <a:extLst>
              <a:ext uri="{FF2B5EF4-FFF2-40B4-BE49-F238E27FC236}">
                <a16:creationId xmlns:a16="http://schemas.microsoft.com/office/drawing/2014/main" id="{1795EEC2-82E8-4623-B9D8-21BEDE5A046E}"/>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E3C77E-452D-46C9-8DC4-781B8F3DC16F}"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Times New Roman" panose="02020603050405020304" pitchFamily="18" charset="0"/>
                <a:ea typeface="+mn-ea"/>
                <a:cs typeface="+mn-cs"/>
              </a:rPr>
              <a:t>Invitation:</a:t>
            </a:r>
            <a:endParaRPr lang="en-US" sz="1200" kern="1200" dirty="0">
              <a:solidFill>
                <a:schemeClr val="tx1"/>
              </a:solidFill>
              <a:effectLst/>
              <a:latin typeface="Times New Roman" panose="02020603050405020304" pitchFamily="18" charset="0"/>
              <a:ea typeface="+mn-ea"/>
              <a:cs typeface="+mn-cs"/>
            </a:endParaRPr>
          </a:p>
          <a:p>
            <a:r>
              <a:rPr lang="en-US" sz="1200" i="1" kern="1200" dirty="0">
                <a:solidFill>
                  <a:schemeClr val="tx1"/>
                </a:solidFill>
                <a:effectLst/>
                <a:latin typeface="Times New Roman" panose="02020603050405020304" pitchFamily="18" charset="0"/>
                <a:ea typeface="+mn-ea"/>
                <a:cs typeface="+mn-cs"/>
              </a:rPr>
              <a:t> </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1. Hearing and faith, </a:t>
            </a:r>
            <a:r>
              <a:rPr lang="en-US" sz="1200" b="1" kern="1200" dirty="0">
                <a:solidFill>
                  <a:schemeClr val="tx1"/>
                </a:solidFill>
                <a:effectLst/>
                <a:latin typeface="Times New Roman" panose="02020603050405020304" pitchFamily="18" charset="0"/>
                <a:ea typeface="+mn-ea"/>
                <a:cs typeface="+mn-cs"/>
              </a:rPr>
              <a:t>Rom. 10:17; Mark 16:16 </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2. Repentance, </a:t>
            </a:r>
            <a:r>
              <a:rPr lang="en-US" sz="1200" b="1" kern="1200" dirty="0">
                <a:solidFill>
                  <a:schemeClr val="tx1"/>
                </a:solidFill>
                <a:effectLst/>
                <a:latin typeface="Times New Roman" panose="02020603050405020304" pitchFamily="18" charset="0"/>
                <a:ea typeface="+mn-ea"/>
                <a:cs typeface="+mn-cs"/>
              </a:rPr>
              <a:t>Acts 2:38 </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3. Professing Christ, </a:t>
            </a:r>
            <a:r>
              <a:rPr lang="en-US" sz="1200" b="1" kern="1200" dirty="0">
                <a:solidFill>
                  <a:schemeClr val="tx1"/>
                </a:solidFill>
                <a:effectLst/>
                <a:latin typeface="Times New Roman" panose="02020603050405020304" pitchFamily="18" charset="0"/>
                <a:ea typeface="+mn-ea"/>
                <a:cs typeface="+mn-cs"/>
              </a:rPr>
              <a:t>Rom. 10:9-10 </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4. Immersion in water, </a:t>
            </a:r>
            <a:r>
              <a:rPr lang="en-US" sz="1200" b="1" kern="1200" dirty="0">
                <a:solidFill>
                  <a:schemeClr val="tx1"/>
                </a:solidFill>
                <a:effectLst/>
                <a:latin typeface="Times New Roman" panose="02020603050405020304" pitchFamily="18" charset="0"/>
                <a:ea typeface="+mn-ea"/>
                <a:cs typeface="+mn-cs"/>
              </a:rPr>
              <a:t>Rom. 6:3-5; Acts 22:16 </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5. Faithfulness, </a:t>
            </a:r>
            <a:r>
              <a:rPr lang="en-US" sz="1200" b="1" kern="1200" dirty="0">
                <a:solidFill>
                  <a:schemeClr val="tx1"/>
                </a:solidFill>
                <a:effectLst/>
                <a:latin typeface="Times New Roman" panose="02020603050405020304" pitchFamily="18" charset="0"/>
                <a:ea typeface="+mn-ea"/>
                <a:cs typeface="+mn-cs"/>
              </a:rPr>
              <a:t>Rev. 2:10</a:t>
            </a:r>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Prayerful penitence for the erring child of God, </a:t>
            </a:r>
            <a:r>
              <a:rPr lang="en-US" sz="1200" b="1" kern="1200" dirty="0">
                <a:solidFill>
                  <a:schemeClr val="tx1"/>
                </a:solidFill>
                <a:effectLst/>
                <a:latin typeface="Times New Roman" panose="02020603050405020304" pitchFamily="18" charset="0"/>
                <a:ea typeface="+mn-ea"/>
                <a:cs typeface="+mn-cs"/>
              </a:rPr>
              <a:t>Acts 8:22</a:t>
            </a:r>
            <a:r>
              <a:rPr lang="en-US" sz="1200" kern="1200" dirty="0">
                <a:solidFill>
                  <a:schemeClr val="tx1"/>
                </a:solidFill>
                <a:effectLst/>
                <a:latin typeface="Times New Roman" panose="02020603050405020304" pitchFamily="18" charset="0"/>
                <a:ea typeface="+mn-ea"/>
                <a:cs typeface="+mn-cs"/>
              </a:rPr>
              <a:t> </a:t>
            </a:r>
          </a:p>
          <a:p>
            <a:r>
              <a:rPr lang="en-US" sz="1200" i="1" kern="1200" dirty="0">
                <a:solidFill>
                  <a:schemeClr val="tx1"/>
                </a:solidFill>
                <a:effectLst/>
                <a:latin typeface="Times New Roman" panose="02020603050405020304" pitchFamily="18" charset="0"/>
                <a:ea typeface="+mn-ea"/>
                <a:cs typeface="+mn-cs"/>
              </a:rPr>
              <a:t>Repent therefore of this your wickedness, and pray God if perhaps the thought of your heart may be forgiven you</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(Acts 8:22)</a:t>
            </a:r>
          </a:p>
          <a:p>
            <a:r>
              <a:rPr lang="en-US" sz="1200" b="1" kern="1200" dirty="0">
                <a:solidFill>
                  <a:schemeClr val="tx1"/>
                </a:solidFill>
                <a:effectLst/>
                <a:latin typeface="Times New Roman" panose="02020603050405020304" pitchFamily="18" charset="0"/>
                <a:ea typeface="+mn-ea"/>
                <a:cs typeface="+mn-cs"/>
              </a:rPr>
              <a:t>&gt;&gt;&gt;&gt;&gt;&gt;&gt;&gt;&gt;&gt;&gt;&gt;&gt;&gt;&gt;</a:t>
            </a:r>
          </a:p>
          <a:p>
            <a:r>
              <a:rPr lang="en-US" sz="1200" b="1" kern="1200" dirty="0">
                <a:solidFill>
                  <a:schemeClr val="tx1"/>
                </a:solidFill>
                <a:effectLst/>
                <a:latin typeface="Times New Roman" panose="02020603050405020304" pitchFamily="18" charset="0"/>
                <a:ea typeface="+mn-ea"/>
                <a:cs typeface="+mn-cs"/>
              </a:rPr>
              <a:t>Song List</a:t>
            </a:r>
            <a:endParaRPr lang="en-US" sz="1200" kern="1200" dirty="0">
              <a:solidFill>
                <a:schemeClr val="tx1"/>
              </a:solidFill>
              <a:effectLst/>
              <a:latin typeface="Times New Roman" panose="020206030504050203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21</a:t>
            </a:fld>
            <a:endParaRPr lang="en-US" altLang="en-US"/>
          </a:p>
        </p:txBody>
      </p:sp>
    </p:spTree>
    <p:extLst>
      <p:ext uri="{BB962C8B-B14F-4D97-AF65-F5344CB8AC3E}">
        <p14:creationId xmlns:p14="http://schemas.microsoft.com/office/powerpoint/2010/main" val="387492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5E8B623-519C-4F6E-90B0-9854F08BB6C6}"/>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AB3DED1-FF7A-49F3-B99D-E915231B2F50}"/>
              </a:ext>
            </a:extLst>
          </p:cNvPr>
          <p:cNvSpPr>
            <a:spLocks noGrp="1" noChangeArrowheads="1"/>
          </p:cNvSpPr>
          <p:nvPr>
            <p:ph type="body" idx="1"/>
          </p:nvPr>
        </p:nvSpPr>
        <p:spPr>
          <a:noFill/>
        </p:spPr>
        <p:txBody>
          <a:bodyPr/>
          <a:lstStyle/>
          <a:p>
            <a:pPr eaLnBrk="1" hangingPunct="1"/>
            <a:r>
              <a:rPr lang="en-US" altLang="en-US" dirty="0">
                <a:cs typeface="Times New Roman" panose="02020603050405020304" pitchFamily="18" charset="0"/>
              </a:rPr>
              <a:t>    1. Lets start with Capital Punishment</a:t>
            </a:r>
          </a:p>
          <a:p>
            <a:pPr eaLnBrk="1" hangingPunct="1"/>
            <a:r>
              <a:rPr lang="en-US" altLang="en-US" dirty="0">
                <a:cs typeface="Times New Roman" panose="02020603050405020304" pitchFamily="18" charset="0"/>
              </a:rPr>
              <a:t>&gt;&gt;&gt;&gt;&gt;&gt;&gt;&gt;&gt;&gt;&gt;&gt;&gt;&gt;&gt;&gt;&gt;</a:t>
            </a:r>
          </a:p>
          <a:p>
            <a:pPr eaLnBrk="1" hangingPunct="1">
              <a:buFontTx/>
              <a:buNone/>
            </a:pPr>
            <a:r>
              <a:rPr lang="en-US" altLang="en-US" dirty="0">
                <a:cs typeface="Times New Roman" panose="02020603050405020304" pitchFamily="18" charset="0"/>
              </a:rPr>
              <a:t>    2. Capital Punishment as every adult knows is the taking of life by a government entity.</a:t>
            </a:r>
          </a:p>
          <a:p>
            <a:pPr eaLnBrk="1" hangingPunct="1">
              <a:buFontTx/>
              <a:buNone/>
            </a:pPr>
            <a:r>
              <a:rPr lang="en-US" altLang="en-US" dirty="0">
                <a:cs typeface="Times New Roman" panose="02020603050405020304" pitchFamily="18" charset="0"/>
              </a:rPr>
              <a:t>    3. If it is a just government, then it is justice carried out according to the will of God.</a:t>
            </a:r>
          </a:p>
          <a:p>
            <a:endParaRPr lang="en-US" altLang="en-US" dirty="0"/>
          </a:p>
        </p:txBody>
      </p:sp>
      <p:sp>
        <p:nvSpPr>
          <p:cNvPr id="7172" name="Slide Number Placeholder 3">
            <a:extLst>
              <a:ext uri="{FF2B5EF4-FFF2-40B4-BE49-F238E27FC236}">
                <a16:creationId xmlns:a16="http://schemas.microsoft.com/office/drawing/2014/main" id="{D29D1E6E-3460-4270-A604-229238ABE579}"/>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B18AC3-E37C-4703-81EF-7AC8B322550B}"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E30A627-8B1F-4A13-914C-2D3E68053D7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FFCA30D-6ABF-4B0F-822C-A79F01CA4E25}"/>
              </a:ext>
            </a:extLst>
          </p:cNvPr>
          <p:cNvSpPr>
            <a:spLocks noGrp="1"/>
          </p:cNvSpPr>
          <p:nvPr>
            <p:ph type="body" idx="1"/>
          </p:nvPr>
        </p:nvSpPr>
        <p:spPr/>
        <p:txBody>
          <a:bodyPr/>
          <a:lstStyle/>
          <a:p>
            <a:pPr>
              <a:buFontTx/>
              <a:buNone/>
              <a:defRPr/>
            </a:pPr>
            <a:r>
              <a:rPr lang="en-US" altLang="en-US" sz="4000" dirty="0">
                <a:effectLst>
                  <a:outerShdw blurRad="38100" dist="38100" dir="2700000" algn="tl">
                    <a:srgbClr val="000000"/>
                  </a:outerShdw>
                </a:effectLst>
                <a:cs typeface="Times New Roman" panose="02020603050405020304" pitchFamily="18" charset="0"/>
              </a:rPr>
              <a:t>    1. We as Christians </a:t>
            </a:r>
            <a:r>
              <a:rPr lang="en-US" altLang="en-US" sz="4000" b="1" dirty="0">
                <a:effectLst>
                  <a:outerShdw blurRad="38100" dist="38100" dir="2700000" algn="tl">
                    <a:srgbClr val="000000"/>
                  </a:outerShdw>
                </a:effectLst>
                <a:cs typeface="Times New Roman" panose="02020603050405020304" pitchFamily="18" charset="0"/>
              </a:rPr>
              <a:t>must understand</a:t>
            </a:r>
            <a:r>
              <a:rPr lang="en-US" altLang="en-US" sz="4000" dirty="0">
                <a:effectLst>
                  <a:outerShdw blurRad="38100" dist="38100" dir="2700000" algn="tl">
                    <a:srgbClr val="000000"/>
                  </a:outerShdw>
                </a:effectLst>
                <a:cs typeface="Times New Roman" panose="02020603050405020304" pitchFamily="18" charset="0"/>
              </a:rPr>
              <a:t> what the Bible teaches about capital punishment in our nation.</a:t>
            </a:r>
          </a:p>
          <a:p>
            <a:pPr>
              <a:buFontTx/>
              <a:buNone/>
              <a:defRPr/>
            </a:pPr>
            <a:r>
              <a:rPr lang="en-US" altLang="en-US" sz="4000" dirty="0">
                <a:effectLst>
                  <a:outerShdw blurRad="38100" dist="38100" dir="2700000" algn="tl">
                    <a:srgbClr val="000000"/>
                  </a:outerShdw>
                </a:effectLst>
                <a:cs typeface="Times New Roman" panose="02020603050405020304" pitchFamily="18" charset="0"/>
              </a:rPr>
              <a:t>&gt;&gt;&gt;&gt;&gt;&gt;&gt;&gt;&gt;&gt;&gt;&gt;&gt;&gt;&gt;&gt;&gt;&gt;</a:t>
            </a:r>
          </a:p>
          <a:p>
            <a:pPr>
              <a:buFontTx/>
              <a:buNone/>
              <a:defRPr/>
            </a:pPr>
            <a:r>
              <a:rPr lang="en-US" altLang="en-US" sz="4000" dirty="0">
                <a:effectLst>
                  <a:outerShdw blurRad="38100" dist="38100" dir="2700000" algn="tl">
                    <a:srgbClr val="000000"/>
                  </a:outerShdw>
                </a:effectLst>
                <a:cs typeface="Times New Roman" panose="02020603050405020304" pitchFamily="18" charset="0"/>
              </a:rPr>
              <a:t>    2. “Capital punishment” is the infliction of the death penalty by the civil arm of our law, that is government.</a:t>
            </a:r>
          </a:p>
          <a:p>
            <a:pPr>
              <a:buFontTx/>
              <a:buNone/>
              <a:defRPr/>
            </a:pPr>
            <a:r>
              <a:rPr lang="en-US" altLang="en-US" sz="4000" dirty="0">
                <a:effectLst>
                  <a:outerShdw blurRad="38100" dist="38100" dir="2700000" algn="tl">
                    <a:srgbClr val="000000"/>
                  </a:outerShdw>
                </a:effectLst>
                <a:cs typeface="Times New Roman" panose="02020603050405020304" pitchFamily="18" charset="0"/>
              </a:rPr>
              <a:t>&gt;&gt;&gt;&gt;&gt;&gt;&gt;&gt;&gt;&gt;&gt;&gt;&gt;&gt;&gt;&gt;&gt;&gt;</a:t>
            </a:r>
          </a:p>
          <a:p>
            <a:pPr lvl="0">
              <a:buFontTx/>
              <a:buNone/>
              <a:defRPr/>
            </a:pPr>
            <a:r>
              <a:rPr lang="en-US" altLang="en-US" sz="4000" dirty="0">
                <a:effectLst>
                  <a:outerShdw blurRad="38100" dist="38100" dir="2700000" algn="tl">
                    <a:srgbClr val="000000"/>
                  </a:outerShdw>
                </a:effectLst>
                <a:cs typeface="Times New Roman" panose="02020603050405020304" pitchFamily="18" charset="0"/>
              </a:rPr>
              <a:t>        a. This decision is not made by private citizens without the process of the law of the land.</a:t>
            </a:r>
          </a:p>
          <a:p>
            <a:pPr lvl="0">
              <a:buFontTx/>
              <a:buNone/>
              <a:defRPr/>
            </a:pPr>
            <a:r>
              <a:rPr lang="en-US" altLang="en-US" sz="4000" dirty="0">
                <a:effectLst>
                  <a:outerShdw blurRad="38100" dist="38100" dir="2700000" algn="tl">
                    <a:srgbClr val="000000"/>
                  </a:outerShdw>
                </a:effectLst>
                <a:cs typeface="Times New Roman" panose="02020603050405020304" pitchFamily="18" charset="0"/>
              </a:rPr>
              <a:t>&gt;&gt;&gt;&gt;&gt;&gt;&gt;&gt;&gt;&gt;&gt;&gt;&gt;&gt;&gt;&gt;&gt;&gt;</a:t>
            </a:r>
          </a:p>
          <a:p>
            <a:pPr lvl="0">
              <a:buFontTx/>
              <a:buNone/>
              <a:defRPr/>
            </a:pPr>
            <a:r>
              <a:rPr lang="en-US" altLang="en-US" sz="4000" dirty="0">
                <a:effectLst>
                  <a:outerShdw blurRad="38100" dist="38100" dir="2700000" algn="tl">
                    <a:srgbClr val="000000"/>
                  </a:outerShdw>
                </a:effectLst>
                <a:cs typeface="Times New Roman" panose="02020603050405020304" pitchFamily="18" charset="0"/>
              </a:rPr>
              <a:t>        b. It must be motivated by justice, not malice intent of the governing authority.</a:t>
            </a:r>
          </a:p>
          <a:p>
            <a:pPr lvl="0">
              <a:buFontTx/>
              <a:buNone/>
              <a:defRPr/>
            </a:pPr>
            <a:r>
              <a:rPr lang="en-US" altLang="en-US" sz="4000" dirty="0">
                <a:effectLst>
                  <a:outerShdw blurRad="38100" dist="38100" dir="2700000" algn="tl">
                    <a:srgbClr val="000000"/>
                  </a:outerShdw>
                </a:effectLst>
                <a:cs typeface="Times New Roman" panose="02020603050405020304" pitchFamily="18" charset="0"/>
              </a:rPr>
              <a:t>&gt;&gt;&gt;&gt;&gt;&gt;&gt;&gt;&gt;&gt;&gt;&gt;&gt;&gt;&gt;&gt;&gt;&gt;</a:t>
            </a:r>
          </a:p>
          <a:p>
            <a:pPr>
              <a:buFontTx/>
              <a:buNone/>
              <a:defRPr/>
            </a:pPr>
            <a:r>
              <a:rPr lang="en-US" altLang="en-US" sz="4000" dirty="0">
                <a:effectLst>
                  <a:outerShdw blurRad="38100" dist="38100" dir="2700000" algn="tl">
                    <a:srgbClr val="000000"/>
                  </a:outerShdw>
                </a:effectLst>
                <a:cs typeface="Times New Roman" panose="02020603050405020304" pitchFamily="18" charset="0"/>
              </a:rPr>
              <a:t>    3. Frequently this becomes a heated and controversial subject among citizens of this nation.</a:t>
            </a:r>
          </a:p>
          <a:p>
            <a:pPr>
              <a:buFontTx/>
              <a:buNone/>
              <a:defRPr/>
            </a:pPr>
            <a:r>
              <a:rPr lang="en-US" altLang="en-US" sz="4000" dirty="0">
                <a:effectLst>
                  <a:outerShdw blurRad="38100" dist="38100" dir="2700000" algn="tl">
                    <a:srgbClr val="000000"/>
                  </a:outerShdw>
                </a:effectLst>
                <a:cs typeface="Times New Roman" panose="02020603050405020304" pitchFamily="18" charset="0"/>
              </a:rPr>
              <a:t>&gt;&gt;&gt;&gt;&gt;&gt;&gt;&gt;&gt;&gt;&gt;&gt;&gt;&gt;&gt;&gt;&gt;&gt;</a:t>
            </a:r>
          </a:p>
          <a:p>
            <a:pPr>
              <a:buFontTx/>
              <a:buNone/>
              <a:defRPr/>
            </a:pPr>
            <a:r>
              <a:rPr lang="en-US" altLang="en-US" sz="4000" dirty="0">
                <a:effectLst>
                  <a:outerShdw blurRad="38100" dist="38100" dir="2700000" algn="tl">
                    <a:srgbClr val="000000"/>
                  </a:outerShdw>
                </a:effectLst>
                <a:cs typeface="Times New Roman" panose="02020603050405020304" pitchFamily="18" charset="0"/>
              </a:rPr>
              <a:t>    4. But what is the Biblical position, we need to understand this controversy from a biblical perspective.</a:t>
            </a:r>
          </a:p>
          <a:p>
            <a:pPr>
              <a:defRPr/>
            </a:pPr>
            <a:endParaRPr lang="en-US" dirty="0"/>
          </a:p>
        </p:txBody>
      </p:sp>
      <p:sp>
        <p:nvSpPr>
          <p:cNvPr id="9220" name="Slide Number Placeholder 3">
            <a:extLst>
              <a:ext uri="{FF2B5EF4-FFF2-40B4-BE49-F238E27FC236}">
                <a16:creationId xmlns:a16="http://schemas.microsoft.com/office/drawing/2014/main" id="{BDDF14B8-C2FA-4441-BCBC-8FC4EAECD139}"/>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C7BDF1-D13C-49B1-A9D5-75ADDAD5D0EE}"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047517C-4C89-4DCA-B90E-2E34CA69B15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AC85C00-A4E8-41BD-9C90-2FA08AC6D2FD}"/>
              </a:ext>
            </a:extLst>
          </p:cNvPr>
          <p:cNvSpPr>
            <a:spLocks noGrp="1"/>
          </p:cNvSpPr>
          <p:nvPr>
            <p:ph type="body" idx="1"/>
          </p:nvPr>
        </p:nvSpPr>
        <p:spPr/>
        <p:txBody>
          <a:bodyPr/>
          <a:lstStyle/>
          <a:p>
            <a:pPr>
              <a:defRPr/>
            </a:pPr>
            <a:r>
              <a:rPr lang="en-US" altLang="en-US" dirty="0">
                <a:solidFill>
                  <a:srgbClr val="FF3300"/>
                </a:solidFill>
                <a:cs typeface="Times New Roman" panose="02020603050405020304" pitchFamily="18" charset="0"/>
              </a:rPr>
              <a:t>    1. Human Being</a:t>
            </a:r>
          </a:p>
          <a:p>
            <a:pPr>
              <a:defRPr/>
            </a:pPr>
            <a:r>
              <a:rPr lang="en-US" altLang="en-US" dirty="0">
                <a:solidFill>
                  <a:srgbClr val="FF3300"/>
                </a:solidFill>
                <a:effectLst>
                  <a:outerShdw blurRad="38100" dist="38100" dir="2700000" algn="tl">
                    <a:srgbClr val="000000">
                      <a:alpha val="43137"/>
                    </a:srgbClr>
                  </a:outerShdw>
                </a:effectLst>
                <a:cs typeface="Times New Roman" panose="02020603050405020304" pitchFamily="18" charset="0"/>
              </a:rPr>
              <a:t>&gt;&gt;&gt;&gt;&gt;&gt;&gt;&gt;&gt;&gt;&gt;&gt;&gt;&gt;&gt;&gt;&gt;</a:t>
            </a:r>
          </a:p>
          <a:p>
            <a:pPr eaLnBrk="1" hangingPunct="1">
              <a:buFontTx/>
              <a:buNone/>
              <a:defRPr/>
            </a:pPr>
            <a:r>
              <a:rPr lang="en-US" altLang="en-US" b="0" dirty="0">
                <a:effectLst>
                  <a:outerShdw blurRad="38100" dist="38100" dir="2700000" algn="tl">
                    <a:srgbClr val="000000">
                      <a:alpha val="43137"/>
                    </a:srgbClr>
                  </a:outerShdw>
                </a:effectLst>
                <a:cs typeface="Times New Roman" panose="02020603050405020304" pitchFamily="18" charset="0"/>
              </a:rPr>
              <a:t>    2. </a:t>
            </a:r>
            <a:r>
              <a:rPr lang="en-US" altLang="en-US" b="1" dirty="0">
                <a:effectLst/>
                <a:cs typeface="Times New Roman" panose="02020603050405020304" pitchFamily="18" charset="0"/>
              </a:rPr>
              <a:t>Gen. 9:6 </a:t>
            </a:r>
          </a:p>
          <a:p>
            <a:pPr rtl="0"/>
            <a:r>
              <a:rPr lang="en-US" sz="1200" b="0" i="1" u="none" strike="noStrike" baseline="0" dirty="0">
                <a:latin typeface="Times New Roman" panose="02020603050405020304" pitchFamily="18" charset="0"/>
              </a:rPr>
              <a:t>"Whoever sheds man's blood, By man his blood shall be shed; For in the image of God He made man.</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Genesis 9:6 NKJV</a:t>
            </a:r>
            <a:r>
              <a:rPr lang="en-US" sz="1200" b="0" i="0" u="none" strike="noStrike" baseline="0" dirty="0">
                <a:latin typeface="Times New Roman" panose="02020603050405020304" pitchFamily="18" charset="0"/>
              </a:rPr>
              <a:t>)</a:t>
            </a:r>
            <a:endParaRPr lang="en-US" altLang="en-US" b="0" dirty="0">
              <a:effectLst/>
              <a:cs typeface="Times New Roman" panose="02020603050405020304" pitchFamily="18" charset="0"/>
            </a:endParaRPr>
          </a:p>
          <a:p>
            <a:pPr eaLnBrk="1" hangingPunct="1">
              <a:buFontTx/>
              <a:buNone/>
              <a:defRPr/>
            </a:pPr>
            <a:r>
              <a:rPr lang="en-US" altLang="en-US" b="0" dirty="0">
                <a:effectLst/>
                <a:cs typeface="Times New Roman" panose="02020603050405020304" pitchFamily="18" charset="0"/>
              </a:rPr>
              <a:t>&gt;&gt;&gt;&gt;&gt;&gt;&gt;&gt;&gt;&gt;&gt;&gt;&gt;&gt;&gt;&gt;&gt;</a:t>
            </a:r>
            <a:endParaRPr lang="en-US" altLang="en-US" b="1" dirty="0">
              <a:effectLst>
                <a:outerShdw blurRad="38100" dist="38100" dir="2700000" algn="tl">
                  <a:srgbClr val="000000"/>
                </a:outerShdw>
              </a:effectLst>
              <a:cs typeface="Times New Roman" panose="02020603050405020304" pitchFamily="18" charset="0"/>
            </a:endParaRPr>
          </a:p>
          <a:p>
            <a:pPr eaLnBrk="1" hangingPunct="1">
              <a:buFontTx/>
              <a:buNone/>
              <a:defRPr/>
            </a:pPr>
            <a:r>
              <a:rPr lang="en-US" altLang="en-US" dirty="0">
                <a:effectLst>
                  <a:outerShdw blurRad="38100" dist="38100" dir="2700000" algn="tl">
                    <a:srgbClr val="000000"/>
                  </a:outerShdw>
                </a:effectLst>
                <a:cs typeface="Times New Roman" panose="02020603050405020304" pitchFamily="18" charset="0"/>
              </a:rPr>
              <a:t>    3. Man is more than the animal, he is a very special creation – having a spirit and soul that is created in God’s image.</a:t>
            </a:r>
          </a:p>
          <a:p>
            <a:pPr eaLnBrk="1" hangingPunct="1">
              <a:buFontTx/>
              <a:buNone/>
              <a:defRPr/>
            </a:pPr>
            <a:r>
              <a:rPr lang="en-US" altLang="en-US" dirty="0">
                <a:effectLst>
                  <a:outerShdw blurRad="38100" dist="38100" dir="2700000" algn="tl">
                    <a:srgbClr val="000000"/>
                  </a:outerShdw>
                </a:effectLst>
                <a:cs typeface="Times New Roman" panose="02020603050405020304" pitchFamily="18" charset="0"/>
              </a:rPr>
              <a:t>        a. This is not so of the animal that is created without a soul, or spirit, that lives forever.</a:t>
            </a:r>
          </a:p>
          <a:p>
            <a:pPr algn="just" rtl="0"/>
            <a:r>
              <a:rPr lang="en-US" sz="1200" b="0" i="1" u="none" strike="noStrike" baseline="0" dirty="0">
                <a:latin typeface="Times New Roman" panose="02020603050405020304" pitchFamily="18" charset="0"/>
              </a:rPr>
              <a:t>For what happens to the sons of men also happens to animals; one thing befalls them: as one dies, so dies the other. </a:t>
            </a:r>
            <a:r>
              <a:rPr lang="en-US" sz="1200" b="0" i="1" u="sng" strike="noStrike" baseline="0" dirty="0">
                <a:latin typeface="Times New Roman" panose="02020603050405020304" pitchFamily="18" charset="0"/>
              </a:rPr>
              <a:t>Surely, they all have one breath</a:t>
            </a:r>
            <a:r>
              <a:rPr lang="en-US" sz="1200" b="0" i="1" u="none" strike="noStrike" baseline="0" dirty="0">
                <a:latin typeface="Times New Roman" panose="02020603050405020304" pitchFamily="18" charset="0"/>
              </a:rPr>
              <a:t>; </a:t>
            </a:r>
            <a:r>
              <a:rPr lang="en-US" sz="1200" b="0" i="1" u="sng" strike="noStrike" baseline="0" dirty="0">
                <a:latin typeface="Times New Roman" panose="02020603050405020304" pitchFamily="18" charset="0"/>
              </a:rPr>
              <a:t>man has no advantage over animals</a:t>
            </a:r>
            <a:r>
              <a:rPr lang="en-US" sz="1200" b="0" i="1" u="none" strike="noStrike" baseline="0" dirty="0">
                <a:latin typeface="Times New Roman" panose="02020603050405020304" pitchFamily="18" charset="0"/>
              </a:rPr>
              <a:t>, for all is vanity. </a:t>
            </a:r>
            <a:r>
              <a:rPr lang="en-US" sz="1200" b="0" i="1" u="sng" strike="noStrike" baseline="0" dirty="0">
                <a:latin typeface="Times New Roman" panose="02020603050405020304" pitchFamily="18" charset="0"/>
              </a:rPr>
              <a:t>All go to one place: all are from the dust, and all return to dust</a:t>
            </a:r>
            <a:r>
              <a:rPr lang="en-US" sz="1200" b="0" i="1" u="none" strike="noStrike" baseline="0" dirty="0">
                <a:latin typeface="Times New Roman" panose="02020603050405020304" pitchFamily="18" charset="0"/>
              </a:rPr>
              <a:t>. </a:t>
            </a:r>
            <a:r>
              <a:rPr lang="en-US" sz="1200" b="1" i="1" u="none" strike="noStrike" baseline="0" dirty="0">
                <a:latin typeface="Times New Roman" panose="02020603050405020304" pitchFamily="18" charset="0"/>
              </a:rPr>
              <a:t>Who knows the spirit of the sons of men, which goes upward</a:t>
            </a:r>
            <a:r>
              <a:rPr lang="en-US" sz="1200" b="0" i="1" u="none" strike="noStrike" baseline="0" dirty="0">
                <a:latin typeface="Times New Roman" panose="02020603050405020304" pitchFamily="18" charset="0"/>
              </a:rPr>
              <a:t>, and the spirit of the animal, </a:t>
            </a:r>
            <a:r>
              <a:rPr lang="en-US" sz="1200" b="1" i="1" u="none" strike="noStrike" baseline="0" dirty="0">
                <a:latin typeface="Times New Roman" panose="02020603050405020304" pitchFamily="18" charset="0"/>
              </a:rPr>
              <a:t>which goes down to the earth</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Ecclesiastes 3:19-21</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b. </a:t>
            </a:r>
          </a:p>
          <a:p>
            <a:pPr eaLnBrk="1" hangingPunct="1">
              <a:buFontTx/>
              <a:buNone/>
              <a:defRPr/>
            </a:pPr>
            <a:endParaRPr lang="en-US" altLang="en-US" dirty="0">
              <a:effectLst>
                <a:outerShdw blurRad="38100" dist="38100" dir="2700000" algn="tl">
                  <a:srgbClr val="000000"/>
                </a:outerShdw>
              </a:effectLst>
              <a:cs typeface="Times New Roman" panose="02020603050405020304" pitchFamily="18" charset="0"/>
            </a:endParaRPr>
          </a:p>
          <a:p>
            <a:pPr eaLnBrk="1" hangingPunct="1">
              <a:buFontTx/>
              <a:buNone/>
              <a:defRPr/>
            </a:pPr>
            <a:r>
              <a:rPr lang="en-US" altLang="en-US" dirty="0">
                <a:effectLst>
                  <a:outerShdw blurRad="38100" dist="38100" dir="2700000" algn="tl">
                    <a:srgbClr val="000000"/>
                  </a:outerShdw>
                </a:effectLst>
                <a:cs typeface="Times New Roman" panose="02020603050405020304" pitchFamily="18" charset="0"/>
              </a:rPr>
              <a:t>&gt;&gt;&gt;&gt;&gt;&gt;&gt;&gt;&gt;&gt;&gt;&gt;&gt;&gt;&gt;&gt;&gt;</a:t>
            </a:r>
          </a:p>
          <a:p>
            <a:pPr eaLnBrk="1" hangingPunct="1">
              <a:buFontTx/>
              <a:buNone/>
              <a:defRPr/>
            </a:pPr>
            <a:r>
              <a:rPr lang="en-US" altLang="en-US" b="1" dirty="0">
                <a:effectLst>
                  <a:outerShdw blurRad="38100" dist="38100" dir="2700000" algn="tl">
                    <a:srgbClr val="000000"/>
                  </a:outerShdw>
                </a:effectLst>
                <a:cs typeface="Times New Roman" panose="02020603050405020304" pitchFamily="18" charset="0"/>
              </a:rPr>
              <a:t>Acts 17:28 </a:t>
            </a:r>
            <a:r>
              <a:rPr lang="en-US" altLang="en-US" dirty="0">
                <a:effectLst>
                  <a:outerShdw blurRad="38100" dist="38100" dir="2700000" algn="tl">
                    <a:srgbClr val="000000"/>
                  </a:outerShdw>
                </a:effectLst>
                <a:cs typeface="Times New Roman" panose="02020603050405020304" pitchFamily="18" charset="0"/>
              </a:rPr>
              <a:t>– offspring of God, having great dignity and worth (cf. </a:t>
            </a:r>
            <a:r>
              <a:rPr lang="en-US" altLang="en-US" b="1" dirty="0">
                <a:effectLst>
                  <a:outerShdw blurRad="38100" dist="38100" dir="2700000" algn="tl">
                    <a:srgbClr val="000000"/>
                  </a:outerShdw>
                </a:effectLst>
                <a:cs typeface="Times New Roman" panose="02020603050405020304" pitchFamily="18" charset="0"/>
              </a:rPr>
              <a:t>John 3:16; Rom. 5:8</a:t>
            </a:r>
            <a:r>
              <a:rPr lang="en-US" altLang="en-US" dirty="0">
                <a:effectLst>
                  <a:outerShdw blurRad="38100" dist="38100" dir="2700000" algn="tl">
                    <a:srgbClr val="000000"/>
                  </a:outerShdw>
                </a:effectLst>
                <a:cs typeface="Times New Roman" panose="02020603050405020304" pitchFamily="18" charset="0"/>
              </a:rPr>
              <a:t>)</a:t>
            </a:r>
          </a:p>
          <a:p>
            <a:pPr eaLnBrk="1" hangingPunct="1">
              <a:buFontTx/>
              <a:buNone/>
              <a:defRPr/>
            </a:pPr>
            <a:r>
              <a:rPr lang="en-US" altLang="en-US" dirty="0">
                <a:effectLst>
                  <a:outerShdw blurRad="38100" dist="38100" dir="2700000" algn="tl">
                    <a:srgbClr val="000000"/>
                  </a:outerShdw>
                </a:effectLst>
                <a:cs typeface="Times New Roman" panose="02020603050405020304" pitchFamily="18" charset="0"/>
              </a:rPr>
              <a:t>&gt;&gt;&gt;&gt;&gt;&gt;&gt;&gt;&gt;&gt;&gt;&gt;&gt;&gt;&gt;&gt;&gt;</a:t>
            </a:r>
          </a:p>
          <a:p>
            <a:pPr eaLnBrk="1" hangingPunct="1">
              <a:buFontTx/>
              <a:buNone/>
              <a:defRPr/>
            </a:pPr>
            <a:r>
              <a:rPr lang="en-US" altLang="en-US" dirty="0">
                <a:effectLst>
                  <a:outerShdw blurRad="38100" dist="38100" dir="2700000" algn="tl">
                    <a:srgbClr val="000000"/>
                  </a:outerShdw>
                </a:effectLst>
                <a:cs typeface="Times New Roman" panose="02020603050405020304" pitchFamily="18" charset="0"/>
              </a:rPr>
              <a:t>We must treat fellowmen with respect, love (</a:t>
            </a:r>
            <a:r>
              <a:rPr lang="en-US" altLang="en-US" b="1" dirty="0">
                <a:effectLst>
                  <a:outerShdw blurRad="38100" dist="38100" dir="2700000" algn="tl">
                    <a:srgbClr val="000000"/>
                  </a:outerShdw>
                </a:effectLst>
                <a:cs typeface="Times New Roman" panose="02020603050405020304" pitchFamily="18" charset="0"/>
              </a:rPr>
              <a:t>Matt. 22:39-39; 5:43-45</a:t>
            </a:r>
            <a:r>
              <a:rPr lang="en-US" altLang="en-US" dirty="0">
                <a:effectLst>
                  <a:outerShdw blurRad="38100" dist="38100" dir="2700000" algn="tl">
                    <a:srgbClr val="000000"/>
                  </a:outerShdw>
                </a:effectLst>
                <a:cs typeface="Times New Roman" panose="02020603050405020304" pitchFamily="18" charset="0"/>
              </a:rPr>
              <a:t>) – good works (</a:t>
            </a:r>
            <a:r>
              <a:rPr lang="en-US" altLang="en-US" b="1" dirty="0">
                <a:effectLst>
                  <a:outerShdw blurRad="38100" dist="38100" dir="2700000" algn="tl">
                    <a:srgbClr val="000000"/>
                  </a:outerShdw>
                </a:effectLst>
                <a:cs typeface="Times New Roman" panose="02020603050405020304" pitchFamily="18" charset="0"/>
              </a:rPr>
              <a:t>Gal. 6:10</a:t>
            </a:r>
            <a:r>
              <a:rPr lang="en-US" altLang="en-US" dirty="0">
                <a:effectLst>
                  <a:outerShdw blurRad="38100" dist="38100" dir="2700000" algn="tl">
                    <a:srgbClr val="000000"/>
                  </a:outerShdw>
                </a:effectLst>
                <a:cs typeface="Times New Roman" panose="02020603050405020304" pitchFamily="18" charset="0"/>
              </a:rPr>
              <a:t>)</a:t>
            </a:r>
          </a:p>
          <a:p>
            <a:pPr>
              <a:defRPr/>
            </a:pPr>
            <a:endParaRPr lang="en-US" dirty="0"/>
          </a:p>
          <a:p>
            <a:pPr>
              <a:defRPr/>
            </a:pPr>
            <a:endParaRPr lang="en-US" dirty="0"/>
          </a:p>
          <a:p>
            <a:pPr rtl="0"/>
            <a:r>
              <a:rPr lang="en-US" sz="1200" b="1" i="0" u="none" strike="noStrike" baseline="0" dirty="0">
                <a:latin typeface="Times New Roman" panose="02020603050405020304" pitchFamily="18" charset="0"/>
              </a:rPr>
              <a:t>G4151 - </a:t>
            </a:r>
            <a:r>
              <a:rPr lang="el-GR" sz="1200" b="0" i="0" u="none" strike="noStrike" kern="1200" baseline="0" dirty="0">
                <a:solidFill>
                  <a:schemeClr val="tx1"/>
                </a:solidFill>
                <a:latin typeface="Times New Roman" panose="02020603050405020304" pitchFamily="18" charset="0"/>
                <a:ea typeface="+mn-ea"/>
                <a:cs typeface="+mn-cs"/>
              </a:rPr>
              <a:t>πνεῦμα</a:t>
            </a:r>
            <a:r>
              <a:rPr lang="en-US" sz="1200" b="0" i="0" u="none" strike="noStrike" kern="1200" baseline="0" dirty="0">
                <a:solidFill>
                  <a:schemeClr val="tx1"/>
                </a:solidFill>
                <a:latin typeface="Times New Roman" panose="02020603050405020304" pitchFamily="18" charset="0"/>
                <a:ea typeface="+mn-ea"/>
                <a:cs typeface="+mn-cs"/>
              </a:rPr>
              <a:t> – pneuma - </a:t>
            </a:r>
            <a:r>
              <a:rPr lang="en-US" sz="1200" b="0" i="1" u="none" strike="noStrike" baseline="0" dirty="0" err="1">
                <a:latin typeface="Times New Roman" panose="02020603050405020304" pitchFamily="18" charset="0"/>
              </a:rPr>
              <a:t>pnyoo</a:t>
            </a:r>
            <a:r>
              <a:rPr lang="en-US" sz="1200" b="0" i="1" u="none" strike="noStrike" baseline="0" dirty="0">
                <a:latin typeface="Times New Roman" panose="02020603050405020304" pitchFamily="18" charset="0"/>
              </a:rPr>
              <a:t>'-</a:t>
            </a:r>
            <a:r>
              <a:rPr lang="en-US" sz="1200" b="0" i="1" u="none" strike="noStrike" baseline="0" dirty="0" err="1">
                <a:latin typeface="Times New Roman" panose="02020603050405020304" pitchFamily="18" charset="0"/>
              </a:rPr>
              <a:t>mah</a:t>
            </a:r>
            <a:endParaRPr lang="en-US" sz="1200" b="0" i="0" u="none" strike="noStrike" baseline="0" dirty="0">
              <a:latin typeface="Times New Roman" panose="02020603050405020304" pitchFamily="18" charset="0"/>
            </a:endParaRPr>
          </a:p>
          <a:p>
            <a:pPr rtl="0"/>
            <a:r>
              <a:rPr lang="en-US" sz="1200" b="0" i="0" u="none" strike="noStrike" baseline="0" dirty="0">
                <a:latin typeface="Times New Roman" panose="02020603050405020304" pitchFamily="18" charset="0"/>
              </a:rPr>
              <a:t>From </a:t>
            </a:r>
            <a:r>
              <a:rPr lang="en-US" sz="1200" b="0" i="0" u="none" strike="noStrike" kern="1200" baseline="0" dirty="0">
                <a:solidFill>
                  <a:schemeClr val="tx1"/>
                </a:solidFill>
                <a:latin typeface="Times New Roman" panose="02020603050405020304" pitchFamily="18" charset="0"/>
                <a:ea typeface="+mn-ea"/>
                <a:cs typeface="+mn-cs"/>
              </a:rPr>
              <a:t>G4154; </a:t>
            </a:r>
            <a:r>
              <a:rPr lang="en-US" sz="1200" b="1" i="0" u="none" strike="noStrike" kern="1200" baseline="0" dirty="0">
                <a:solidFill>
                  <a:schemeClr val="tx1"/>
                </a:solidFill>
                <a:latin typeface="Times New Roman" panose="02020603050405020304" pitchFamily="18" charset="0"/>
                <a:ea typeface="+mn-ea"/>
                <a:cs typeface="+mn-cs"/>
              </a:rPr>
              <a:t>a </a:t>
            </a:r>
            <a:r>
              <a:rPr lang="en-US" sz="1200" b="1" i="1" u="none" strike="noStrike" kern="1200" baseline="0" dirty="0">
                <a:solidFill>
                  <a:schemeClr val="tx1"/>
                </a:solidFill>
                <a:latin typeface="Times New Roman" panose="02020603050405020304" pitchFamily="18" charset="0"/>
                <a:ea typeface="+mn-ea"/>
                <a:cs typeface="+mn-cs"/>
              </a:rPr>
              <a:t>current</a:t>
            </a:r>
            <a:r>
              <a:rPr lang="en-US" sz="1200" b="1" i="0" u="none" strike="noStrike" kern="1200" baseline="0" dirty="0">
                <a:solidFill>
                  <a:schemeClr val="tx1"/>
                </a:solidFill>
                <a:latin typeface="Times New Roman" panose="02020603050405020304" pitchFamily="18" charset="0"/>
                <a:ea typeface="+mn-ea"/>
                <a:cs typeface="+mn-cs"/>
              </a:rPr>
              <a:t> of air, that is, </a:t>
            </a:r>
            <a:r>
              <a:rPr lang="en-US" sz="1200" b="1" i="1" u="none" strike="noStrike" kern="1200" baseline="0" dirty="0">
                <a:solidFill>
                  <a:schemeClr val="tx1"/>
                </a:solidFill>
                <a:latin typeface="Times New Roman" panose="02020603050405020304" pitchFamily="18" charset="0"/>
                <a:ea typeface="+mn-ea"/>
                <a:cs typeface="+mn-cs"/>
              </a:rPr>
              <a:t>breath</a:t>
            </a:r>
            <a:r>
              <a:rPr lang="en-US" sz="1200" b="1" i="0" u="none" strike="noStrike" kern="1200" baseline="0" dirty="0">
                <a:solidFill>
                  <a:schemeClr val="tx1"/>
                </a:solidFill>
                <a:latin typeface="Times New Roman" panose="02020603050405020304" pitchFamily="18" charset="0"/>
                <a:ea typeface="+mn-ea"/>
                <a:cs typeface="+mn-cs"/>
              </a:rPr>
              <a:t> (</a:t>
            </a:r>
            <a:r>
              <a:rPr lang="en-US" sz="1200" b="1" i="1" u="none" strike="noStrike" kern="1200" baseline="0" dirty="0">
                <a:solidFill>
                  <a:schemeClr val="tx1"/>
                </a:solidFill>
                <a:latin typeface="Times New Roman" panose="02020603050405020304" pitchFamily="18" charset="0"/>
                <a:ea typeface="+mn-ea"/>
                <a:cs typeface="+mn-cs"/>
              </a:rPr>
              <a:t>blast</a:t>
            </a:r>
            <a:r>
              <a:rPr lang="en-US" sz="1200" b="1" i="0" u="none" strike="noStrike" kern="1200" baseline="0" dirty="0">
                <a:solidFill>
                  <a:schemeClr val="tx1"/>
                </a:solidFill>
                <a:latin typeface="Times New Roman" panose="02020603050405020304" pitchFamily="18" charset="0"/>
                <a:ea typeface="+mn-ea"/>
                <a:cs typeface="+mn-cs"/>
              </a:rPr>
              <a:t>) or a </a:t>
            </a:r>
            <a:r>
              <a:rPr lang="en-US" sz="1200" b="1" i="1" u="none" strike="noStrike" kern="1200" baseline="0" dirty="0">
                <a:solidFill>
                  <a:schemeClr val="tx1"/>
                </a:solidFill>
                <a:latin typeface="Times New Roman" panose="02020603050405020304" pitchFamily="18" charset="0"/>
                <a:ea typeface="+mn-ea"/>
                <a:cs typeface="+mn-cs"/>
              </a:rPr>
              <a:t>breeze</a:t>
            </a:r>
            <a:r>
              <a:rPr lang="en-US" sz="1200" b="0" i="0" u="none" strike="noStrike" kern="1200" baseline="0" dirty="0">
                <a:solidFill>
                  <a:schemeClr val="tx1"/>
                </a:solidFill>
                <a:latin typeface="Times New Roman" panose="02020603050405020304" pitchFamily="18" charset="0"/>
                <a:ea typeface="+mn-ea"/>
                <a:cs typeface="+mn-cs"/>
              </a:rPr>
              <a:t>; by analogy or </a:t>
            </a:r>
            <a:r>
              <a:rPr lang="en-US" sz="1200" b="1" i="0" u="none" strike="noStrike" kern="1200" baseline="0" dirty="0">
                <a:solidFill>
                  <a:schemeClr val="tx1"/>
                </a:solidFill>
                <a:latin typeface="Times New Roman" panose="02020603050405020304" pitchFamily="18" charset="0"/>
                <a:ea typeface="+mn-ea"/>
                <a:cs typeface="+mn-cs"/>
              </a:rPr>
              <a:t>figuratively a </a:t>
            </a:r>
            <a:r>
              <a:rPr lang="en-US" sz="1200" b="1"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that is, (human) </a:t>
            </a:r>
            <a:r>
              <a:rPr lang="en-US" sz="1200" b="1" i="0" u="none" strike="noStrike" kern="1200" baseline="0" dirty="0">
                <a:solidFill>
                  <a:schemeClr val="tx1"/>
                </a:solidFill>
                <a:latin typeface="Times New Roman" panose="02020603050405020304" pitchFamily="18" charset="0"/>
                <a:ea typeface="+mn-ea"/>
                <a:cs typeface="+mn-cs"/>
              </a:rPr>
              <a:t>the rational </a:t>
            </a:r>
            <a:r>
              <a:rPr lang="en-US" sz="1200" b="1" i="1" u="none" strike="noStrike" kern="1200" baseline="0" dirty="0">
                <a:solidFill>
                  <a:schemeClr val="tx1"/>
                </a:solidFill>
                <a:latin typeface="Times New Roman" panose="02020603050405020304" pitchFamily="18" charset="0"/>
                <a:ea typeface="+mn-ea"/>
                <a:cs typeface="+mn-cs"/>
              </a:rPr>
              <a:t>soul</a:t>
            </a:r>
            <a:r>
              <a:rPr lang="en-US" sz="1200" b="0" i="0" u="none" strike="noStrike" kern="1200" baseline="0" dirty="0">
                <a:solidFill>
                  <a:schemeClr val="tx1"/>
                </a:solidFill>
                <a:latin typeface="Times New Roman" panose="02020603050405020304" pitchFamily="18" charset="0"/>
                <a:ea typeface="+mn-ea"/>
                <a:cs typeface="+mn-cs"/>
              </a:rPr>
              <a:t>, (by implication) </a:t>
            </a:r>
            <a:r>
              <a:rPr lang="en-US" sz="1200" b="1" i="1" u="none" strike="noStrike" kern="1200" baseline="0" dirty="0">
                <a:solidFill>
                  <a:schemeClr val="tx1"/>
                </a:solidFill>
                <a:latin typeface="Times New Roman" panose="02020603050405020304" pitchFamily="18" charset="0"/>
                <a:ea typeface="+mn-ea"/>
                <a:cs typeface="+mn-cs"/>
              </a:rPr>
              <a:t>vital principle</a:t>
            </a:r>
            <a:r>
              <a:rPr lang="en-US" sz="1200" b="0" i="0" u="none" strike="noStrike" kern="1200" baseline="0" dirty="0">
                <a:solidFill>
                  <a:schemeClr val="tx1"/>
                </a:solidFill>
                <a:latin typeface="Times New Roman" panose="02020603050405020304" pitchFamily="18" charset="0"/>
                <a:ea typeface="+mn-ea"/>
                <a:cs typeface="+mn-cs"/>
              </a:rPr>
              <a:t>, </a:t>
            </a:r>
            <a:r>
              <a:rPr lang="en-US" sz="1200" b="1" i="0" u="none" strike="noStrike" kern="1200" baseline="0" dirty="0">
                <a:solidFill>
                  <a:schemeClr val="tx1"/>
                </a:solidFill>
                <a:latin typeface="Times New Roman" panose="02020603050405020304" pitchFamily="18" charset="0"/>
                <a:ea typeface="+mn-ea"/>
                <a:cs typeface="+mn-cs"/>
              </a:rPr>
              <a:t>mental </a:t>
            </a:r>
            <a:r>
              <a:rPr lang="en-US" sz="1200" b="1" i="1" u="none" strike="noStrike" kern="1200" baseline="0" dirty="0">
                <a:solidFill>
                  <a:schemeClr val="tx1"/>
                </a:solidFill>
                <a:latin typeface="Times New Roman" panose="02020603050405020304" pitchFamily="18" charset="0"/>
                <a:ea typeface="+mn-ea"/>
                <a:cs typeface="+mn-cs"/>
              </a:rPr>
              <a:t>disposition</a:t>
            </a:r>
            <a:r>
              <a:rPr lang="en-US" sz="1200" b="0" i="0" u="none" strike="noStrike" kern="1200" baseline="0" dirty="0">
                <a:solidFill>
                  <a:schemeClr val="tx1"/>
                </a:solidFill>
                <a:latin typeface="Times New Roman" panose="02020603050405020304" pitchFamily="18" charset="0"/>
                <a:ea typeface="+mn-ea"/>
                <a:cs typeface="+mn-cs"/>
              </a:rPr>
              <a:t>, etc., or (superhuman) an </a:t>
            </a:r>
            <a:r>
              <a:rPr lang="en-US" sz="1200" b="0" i="1" u="none" strike="noStrike" kern="1200" baseline="0" dirty="0">
                <a:solidFill>
                  <a:schemeClr val="tx1"/>
                </a:solidFill>
                <a:latin typeface="Times New Roman" panose="02020603050405020304" pitchFamily="18" charset="0"/>
                <a:ea typeface="+mn-ea"/>
                <a:cs typeface="+mn-cs"/>
              </a:rPr>
              <a:t>angel</a:t>
            </a:r>
            <a:r>
              <a:rPr lang="en-US" sz="1200" b="0" i="0" u="none" strike="noStrike" kern="1200" baseline="0" dirty="0">
                <a:solidFill>
                  <a:schemeClr val="tx1"/>
                </a:solidFill>
                <a:latin typeface="Times New Roman" panose="02020603050405020304" pitchFamily="18" charset="0"/>
                <a:ea typeface="+mn-ea"/>
                <a:cs typeface="+mn-cs"/>
              </a:rPr>
              <a:t>, </a:t>
            </a:r>
            <a:r>
              <a:rPr lang="en-US" sz="1200" b="0" i="1" u="none" strike="noStrike" kern="1200" baseline="0" dirty="0">
                <a:solidFill>
                  <a:schemeClr val="tx1"/>
                </a:solidFill>
                <a:latin typeface="Times New Roman" panose="02020603050405020304" pitchFamily="18" charset="0"/>
                <a:ea typeface="+mn-ea"/>
                <a:cs typeface="+mn-cs"/>
              </a:rPr>
              <a:t>daemon</a:t>
            </a:r>
            <a:r>
              <a:rPr lang="en-US" sz="1200" b="0" i="0" u="none" strike="noStrike" kern="1200" baseline="0" dirty="0">
                <a:solidFill>
                  <a:schemeClr val="tx1"/>
                </a:solidFill>
                <a:latin typeface="Times New Roman" panose="02020603050405020304" pitchFamily="18" charset="0"/>
                <a:ea typeface="+mn-ea"/>
                <a:cs typeface="+mn-cs"/>
              </a:rPr>
              <a:t>, or (divine) God, Christ’s </a:t>
            </a:r>
            <a:r>
              <a:rPr lang="en-US" sz="1200" b="0"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the Holy </a:t>
            </a:r>
            <a:r>
              <a:rPr lang="en-US" sz="1200" b="0"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 ghost, life, spirit (-</a:t>
            </a:r>
            <a:r>
              <a:rPr lang="en-US" sz="1200" b="0" i="0" u="none" strike="noStrike" kern="1200" baseline="0" dirty="0" err="1">
                <a:solidFill>
                  <a:schemeClr val="tx1"/>
                </a:solidFill>
                <a:latin typeface="Times New Roman" panose="02020603050405020304" pitchFamily="18" charset="0"/>
                <a:ea typeface="+mn-ea"/>
                <a:cs typeface="+mn-cs"/>
              </a:rPr>
              <a:t>ual</a:t>
            </a:r>
            <a:r>
              <a:rPr lang="en-US" sz="1200" b="0" i="0" u="none" strike="noStrike" kern="1200" baseline="0" dirty="0">
                <a:solidFill>
                  <a:schemeClr val="tx1"/>
                </a:solidFill>
                <a:latin typeface="Times New Roman" panose="02020603050405020304" pitchFamily="18" charset="0"/>
                <a:ea typeface="+mn-ea"/>
                <a:cs typeface="+mn-cs"/>
              </a:rPr>
              <a:t>, -</a:t>
            </a:r>
            <a:r>
              <a:rPr lang="en-US" sz="1200" b="0" i="0" u="none" strike="noStrike" kern="1200" baseline="0" dirty="0" err="1">
                <a:solidFill>
                  <a:schemeClr val="tx1"/>
                </a:solidFill>
                <a:latin typeface="Times New Roman" panose="02020603050405020304" pitchFamily="18" charset="0"/>
                <a:ea typeface="+mn-ea"/>
                <a:cs typeface="+mn-cs"/>
              </a:rPr>
              <a:t>ually</a:t>
            </a:r>
            <a:r>
              <a:rPr lang="en-US" sz="1200" b="0" i="0" u="none" strike="noStrike" kern="1200" baseline="0" dirty="0">
                <a:solidFill>
                  <a:schemeClr val="tx1"/>
                </a:solidFill>
                <a:latin typeface="Times New Roman" panose="02020603050405020304" pitchFamily="18" charset="0"/>
                <a:ea typeface="+mn-ea"/>
                <a:cs typeface="+mn-cs"/>
              </a:rPr>
              <a:t>), </a:t>
            </a:r>
            <a:r>
              <a:rPr lang="en-US" sz="1200" b="1" i="0" u="none" strike="noStrike" kern="1200" baseline="0" dirty="0">
                <a:solidFill>
                  <a:schemeClr val="tx1"/>
                </a:solidFill>
                <a:latin typeface="Times New Roman" panose="02020603050405020304" pitchFamily="18" charset="0"/>
                <a:ea typeface="+mn-ea"/>
                <a:cs typeface="+mn-cs"/>
              </a:rPr>
              <a:t>mind</a:t>
            </a:r>
            <a:r>
              <a:rPr lang="en-US" sz="1200" b="0" i="0" u="none" strike="noStrike" kern="1200" baseline="0" dirty="0">
                <a:solidFill>
                  <a:schemeClr val="tx1"/>
                </a:solidFill>
                <a:latin typeface="Times New Roman" panose="02020603050405020304" pitchFamily="18" charset="0"/>
                <a:ea typeface="+mn-ea"/>
                <a:cs typeface="+mn-cs"/>
              </a:rPr>
              <a:t>. Compare G5590.</a:t>
            </a:r>
          </a:p>
          <a:p>
            <a:pPr>
              <a:defRPr/>
            </a:pPr>
            <a:endParaRPr lang="en-US" dirty="0"/>
          </a:p>
        </p:txBody>
      </p:sp>
      <p:sp>
        <p:nvSpPr>
          <p:cNvPr id="11268" name="Slide Number Placeholder 3">
            <a:extLst>
              <a:ext uri="{FF2B5EF4-FFF2-40B4-BE49-F238E27FC236}">
                <a16:creationId xmlns:a16="http://schemas.microsoft.com/office/drawing/2014/main" id="{143888D4-6CFC-45EB-9387-C44274C107E0}"/>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12E52D-63C6-4E49-A305-45231BA59787}"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    1. </a:t>
            </a:r>
            <a:r>
              <a:rPr lang="en-US" sz="1200" b="1" dirty="0">
                <a:latin typeface="Times New Roman" panose="02020603050405020304" pitchFamily="18" charset="0"/>
              </a:rPr>
              <a:t>G4151 - </a:t>
            </a:r>
            <a:r>
              <a:rPr lang="el-GR" sz="1200" dirty="0">
                <a:latin typeface="Times New Roman" panose="02020603050405020304" pitchFamily="18" charset="0"/>
              </a:rPr>
              <a:t>πνεῦμα</a:t>
            </a:r>
            <a:r>
              <a:rPr lang="en-US" sz="1200" dirty="0">
                <a:latin typeface="Times New Roman" panose="02020603050405020304" pitchFamily="18" charset="0"/>
              </a:rPr>
              <a:t> – </a:t>
            </a:r>
            <a:r>
              <a:rPr lang="en-US" sz="1200" b="1" dirty="0">
                <a:latin typeface="Times New Roman" panose="02020603050405020304" pitchFamily="18" charset="0"/>
              </a:rPr>
              <a:t>pneuma</a:t>
            </a:r>
            <a:r>
              <a:rPr lang="en-US" sz="1200" dirty="0">
                <a:latin typeface="Times New Roman" panose="02020603050405020304" pitchFamily="18" charset="0"/>
              </a:rPr>
              <a:t> - </a:t>
            </a:r>
            <a:r>
              <a:rPr lang="en-US" sz="1200" i="1" dirty="0" err="1">
                <a:latin typeface="Times New Roman" panose="02020603050405020304" pitchFamily="18" charset="0"/>
              </a:rPr>
              <a:t>pnyoo</a:t>
            </a:r>
            <a:r>
              <a:rPr lang="en-US" sz="1200" i="1" dirty="0">
                <a:latin typeface="Times New Roman" panose="02020603050405020304" pitchFamily="18" charset="0"/>
              </a:rPr>
              <a:t>'-</a:t>
            </a:r>
            <a:r>
              <a:rPr lang="en-US" sz="1200" i="1" dirty="0" err="1">
                <a:latin typeface="Times New Roman" panose="02020603050405020304" pitchFamily="18" charset="0"/>
              </a:rPr>
              <a:t>mah</a:t>
            </a:r>
            <a:endParaRPr lang="en-US" sz="120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        a. Of the body, soul and spirit, which is which?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        b. Lets go back to the Greek for a moment to define which is which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    2. From </a:t>
            </a:r>
            <a:r>
              <a:rPr lang="en-US" sz="1200" b="0" i="0" u="none" strike="noStrike" kern="1200" baseline="0" dirty="0">
                <a:solidFill>
                  <a:schemeClr val="tx1"/>
                </a:solidFill>
                <a:latin typeface="Times New Roman" panose="02020603050405020304" pitchFamily="18" charset="0"/>
                <a:ea typeface="+mn-ea"/>
                <a:cs typeface="+mn-cs"/>
              </a:rPr>
              <a:t>G4154; </a:t>
            </a:r>
            <a:r>
              <a:rPr lang="en-US" sz="1200" b="1" i="0" u="none" strike="noStrike" kern="1200" baseline="0" dirty="0">
                <a:solidFill>
                  <a:schemeClr val="tx1"/>
                </a:solidFill>
                <a:latin typeface="Times New Roman" panose="02020603050405020304" pitchFamily="18" charset="0"/>
                <a:ea typeface="+mn-ea"/>
                <a:cs typeface="+mn-cs"/>
              </a:rPr>
              <a:t>a </a:t>
            </a:r>
            <a:r>
              <a:rPr lang="en-US" sz="1200" b="1" i="1" u="none" strike="noStrike" kern="1200" baseline="0" dirty="0">
                <a:solidFill>
                  <a:schemeClr val="tx1"/>
                </a:solidFill>
                <a:latin typeface="Times New Roman" panose="02020603050405020304" pitchFamily="18" charset="0"/>
                <a:ea typeface="+mn-ea"/>
                <a:cs typeface="+mn-cs"/>
              </a:rPr>
              <a:t>current</a:t>
            </a:r>
            <a:r>
              <a:rPr lang="en-US" sz="1200" b="1" i="0" u="none" strike="noStrike" kern="1200" baseline="0" dirty="0">
                <a:solidFill>
                  <a:schemeClr val="tx1"/>
                </a:solidFill>
                <a:latin typeface="Times New Roman" panose="02020603050405020304" pitchFamily="18" charset="0"/>
                <a:ea typeface="+mn-ea"/>
                <a:cs typeface="+mn-cs"/>
              </a:rPr>
              <a:t> of air, that is, </a:t>
            </a:r>
            <a:r>
              <a:rPr lang="en-US" sz="1200" b="1" i="1" u="none" strike="noStrike" kern="1200" baseline="0" dirty="0">
                <a:solidFill>
                  <a:schemeClr val="tx1"/>
                </a:solidFill>
                <a:latin typeface="Times New Roman" panose="02020603050405020304" pitchFamily="18" charset="0"/>
                <a:ea typeface="+mn-ea"/>
                <a:cs typeface="+mn-cs"/>
              </a:rPr>
              <a:t>breath</a:t>
            </a:r>
            <a:r>
              <a:rPr lang="en-US" sz="1200" b="1" i="0" u="none" strike="noStrike" kern="1200" baseline="0" dirty="0">
                <a:solidFill>
                  <a:schemeClr val="tx1"/>
                </a:solidFill>
                <a:latin typeface="Times New Roman" panose="02020603050405020304" pitchFamily="18" charset="0"/>
                <a:ea typeface="+mn-ea"/>
                <a:cs typeface="+mn-cs"/>
              </a:rPr>
              <a:t> (</a:t>
            </a:r>
            <a:r>
              <a:rPr lang="en-US" sz="1200" b="1" i="1" u="none" strike="noStrike" kern="1200" baseline="0" dirty="0">
                <a:solidFill>
                  <a:schemeClr val="tx1"/>
                </a:solidFill>
                <a:latin typeface="Times New Roman" panose="02020603050405020304" pitchFamily="18" charset="0"/>
                <a:ea typeface="+mn-ea"/>
                <a:cs typeface="+mn-cs"/>
              </a:rPr>
              <a:t>blast</a:t>
            </a:r>
            <a:r>
              <a:rPr lang="en-US" sz="1200" b="1" i="0" u="none" strike="noStrike" kern="1200" baseline="0" dirty="0">
                <a:solidFill>
                  <a:schemeClr val="tx1"/>
                </a:solidFill>
                <a:latin typeface="Times New Roman" panose="02020603050405020304" pitchFamily="18" charset="0"/>
                <a:ea typeface="+mn-ea"/>
                <a:cs typeface="+mn-cs"/>
              </a:rPr>
              <a:t>) or a </a:t>
            </a:r>
            <a:r>
              <a:rPr lang="en-US" sz="1200" b="1" i="1" u="none" strike="noStrike" kern="1200" baseline="0" dirty="0">
                <a:solidFill>
                  <a:schemeClr val="tx1"/>
                </a:solidFill>
                <a:latin typeface="Times New Roman" panose="02020603050405020304" pitchFamily="18" charset="0"/>
                <a:ea typeface="+mn-ea"/>
                <a:cs typeface="+mn-cs"/>
              </a:rPr>
              <a:t>breeze</a:t>
            </a:r>
            <a:r>
              <a:rPr lang="en-US" sz="1200" b="0" i="0" u="none" strike="noStrike" kern="1200" baseline="0" dirty="0">
                <a:solidFill>
                  <a:schemeClr val="tx1"/>
                </a:solidFill>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mn-cs"/>
              </a:rPr>
              <a: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mn-cs"/>
              </a:rPr>
              <a:t>    3. by analogy or figuratively </a:t>
            </a:r>
            <a:r>
              <a:rPr lang="en-US" sz="1200" b="1" i="0" u="none" strike="noStrike" kern="1200" baseline="0" dirty="0">
                <a:solidFill>
                  <a:schemeClr val="tx1"/>
                </a:solidFill>
                <a:latin typeface="Times New Roman" panose="02020603050405020304" pitchFamily="18" charset="0"/>
                <a:ea typeface="+mn-ea"/>
                <a:cs typeface="+mn-cs"/>
              </a:rPr>
              <a:t>a </a:t>
            </a:r>
            <a:r>
              <a:rPr lang="en-US" sz="1200" b="1"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that is, (human) </a:t>
            </a:r>
            <a:r>
              <a:rPr lang="en-US" sz="1200" b="1" i="0" u="none" strike="noStrike" kern="1200" baseline="0" dirty="0">
                <a:solidFill>
                  <a:schemeClr val="tx1"/>
                </a:solidFill>
                <a:latin typeface="Times New Roman" panose="02020603050405020304" pitchFamily="18" charset="0"/>
                <a:ea typeface="+mn-ea"/>
                <a:cs typeface="+mn-cs"/>
              </a:rPr>
              <a:t>the rational </a:t>
            </a:r>
            <a:r>
              <a:rPr lang="en-US" sz="1200" b="1" i="1" u="none" strike="noStrike" kern="1200" baseline="0" dirty="0">
                <a:solidFill>
                  <a:schemeClr val="tx1"/>
                </a:solidFill>
                <a:latin typeface="Times New Roman" panose="02020603050405020304" pitchFamily="18" charset="0"/>
                <a:ea typeface="+mn-ea"/>
                <a:cs typeface="+mn-cs"/>
              </a:rPr>
              <a:t>soul</a:t>
            </a:r>
            <a:r>
              <a:rPr lang="en-US" sz="1200" b="0" i="0" u="none" strike="noStrike" kern="1200" baseline="0" dirty="0">
                <a:solidFill>
                  <a:schemeClr val="tx1"/>
                </a:solidFill>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mn-cs"/>
              </a:rPr>
              <a:t>&gt;&gt;&gt;&gt;&gt;&gt;&gt;&gt;&gt;&gt;&gt;&gt;&gt;&gt;&gt;&gt;&gt;&gt;&gt;&gt;&gt;&gt;&gt;&gt;&gt;&gt;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mn-cs"/>
              </a:rPr>
              <a:t>    4. (by implication) </a:t>
            </a:r>
            <a:r>
              <a:rPr lang="en-US" sz="1200" b="1" i="1" u="none" strike="noStrike" kern="1200" baseline="0" dirty="0">
                <a:solidFill>
                  <a:schemeClr val="tx1"/>
                </a:solidFill>
                <a:latin typeface="Times New Roman" panose="02020603050405020304" pitchFamily="18" charset="0"/>
                <a:ea typeface="+mn-ea"/>
                <a:cs typeface="+mn-cs"/>
              </a:rPr>
              <a:t>vital principle</a:t>
            </a:r>
            <a:r>
              <a:rPr lang="en-US" sz="1200" b="0" i="0" u="none" strike="noStrike" kern="1200" baseline="0" dirty="0">
                <a:solidFill>
                  <a:schemeClr val="tx1"/>
                </a:solidFill>
                <a:latin typeface="Times New Roman" panose="02020603050405020304" pitchFamily="18" charset="0"/>
                <a:ea typeface="+mn-ea"/>
                <a:cs typeface="+mn-cs"/>
              </a:rPr>
              <a:t>, </a:t>
            </a:r>
            <a:r>
              <a:rPr lang="en-US" sz="1200" b="1" i="0" u="none" strike="noStrike" kern="1200" baseline="0" dirty="0">
                <a:solidFill>
                  <a:schemeClr val="tx1"/>
                </a:solidFill>
                <a:latin typeface="Times New Roman" panose="02020603050405020304" pitchFamily="18" charset="0"/>
                <a:ea typeface="+mn-ea"/>
                <a:cs typeface="+mn-cs"/>
              </a:rPr>
              <a:t>mental </a:t>
            </a:r>
            <a:r>
              <a:rPr lang="en-US" sz="1200" b="1" i="1" u="none" strike="noStrike" kern="1200" baseline="0" dirty="0">
                <a:solidFill>
                  <a:schemeClr val="tx1"/>
                </a:solidFill>
                <a:latin typeface="Times New Roman" panose="02020603050405020304" pitchFamily="18" charset="0"/>
                <a:ea typeface="+mn-ea"/>
                <a:cs typeface="+mn-cs"/>
              </a:rPr>
              <a:t>disposition</a:t>
            </a:r>
            <a:r>
              <a:rPr lang="en-US" sz="1200" b="0" i="0" u="none" strike="noStrike" kern="1200" baseline="0" dirty="0">
                <a:solidFill>
                  <a:schemeClr val="tx1"/>
                </a:solidFill>
                <a:latin typeface="Times New Roman" panose="02020603050405020304" pitchFamily="18" charset="0"/>
                <a:ea typeface="+mn-ea"/>
                <a:cs typeface="+mn-cs"/>
              </a:rPr>
              <a:t>, etc., or (superhuman) an </a:t>
            </a:r>
            <a:r>
              <a:rPr lang="en-US" sz="1200" b="0" i="1" u="none" strike="noStrike" kern="1200" baseline="0" dirty="0">
                <a:solidFill>
                  <a:schemeClr val="tx1"/>
                </a:solidFill>
                <a:latin typeface="Times New Roman" panose="02020603050405020304" pitchFamily="18" charset="0"/>
                <a:ea typeface="+mn-ea"/>
                <a:cs typeface="+mn-cs"/>
              </a:rPr>
              <a:t>angel</a:t>
            </a:r>
            <a:r>
              <a:rPr lang="en-US" sz="1200" b="0" i="0" u="none" strike="noStrike" kern="1200" baseline="0" dirty="0">
                <a:solidFill>
                  <a:schemeClr val="tx1"/>
                </a:solidFill>
                <a:latin typeface="Times New Roman" panose="02020603050405020304" pitchFamily="18" charset="0"/>
                <a:ea typeface="+mn-ea"/>
                <a:cs typeface="+mn-cs"/>
              </a:rPr>
              <a:t>, </a:t>
            </a:r>
            <a:r>
              <a:rPr lang="en-US" sz="1200" b="0" i="1" u="none" strike="noStrike" kern="1200" baseline="0" dirty="0">
                <a:solidFill>
                  <a:schemeClr val="tx1"/>
                </a:solidFill>
                <a:latin typeface="Times New Roman" panose="02020603050405020304" pitchFamily="18" charset="0"/>
                <a:ea typeface="+mn-ea"/>
                <a:cs typeface="+mn-cs"/>
              </a:rPr>
              <a:t>daemon</a:t>
            </a:r>
            <a:r>
              <a:rPr lang="en-US" sz="1200" b="0" i="0" u="none" strike="noStrike" kern="1200" baseline="0" dirty="0">
                <a:solidFill>
                  <a:schemeClr val="tx1"/>
                </a:solidFill>
                <a:latin typeface="Times New Roman" panose="02020603050405020304" pitchFamily="18" charset="0"/>
                <a:ea typeface="+mn-ea"/>
                <a:cs typeface="+mn-cs"/>
              </a:rPr>
              <a:t>, or (divine) </a:t>
            </a:r>
            <a:r>
              <a:rPr lang="en-US" sz="1200" b="1" i="0" u="none" strike="noStrike" kern="1200" baseline="0" dirty="0">
                <a:solidFill>
                  <a:schemeClr val="tx1"/>
                </a:solidFill>
                <a:latin typeface="Times New Roman" panose="02020603050405020304" pitchFamily="18" charset="0"/>
                <a:ea typeface="+mn-ea"/>
                <a:cs typeface="+mn-cs"/>
              </a:rPr>
              <a:t>God</a:t>
            </a:r>
            <a:r>
              <a:rPr lang="en-US" sz="1200" b="0" i="0" u="none" strike="noStrike" kern="1200" baseline="0" dirty="0">
                <a:solidFill>
                  <a:schemeClr val="tx1"/>
                </a:solidFill>
                <a:latin typeface="Times New Roman" panose="02020603050405020304" pitchFamily="18" charset="0"/>
                <a:ea typeface="+mn-ea"/>
                <a:cs typeface="+mn-cs"/>
              </a:rPr>
              <a:t>, </a:t>
            </a:r>
            <a:r>
              <a:rPr lang="en-US" sz="1200" b="1" i="0" u="none" strike="noStrike" kern="1200" baseline="0" dirty="0">
                <a:solidFill>
                  <a:schemeClr val="tx1"/>
                </a:solidFill>
                <a:latin typeface="Times New Roman" panose="02020603050405020304" pitchFamily="18" charset="0"/>
                <a:ea typeface="+mn-ea"/>
                <a:cs typeface="+mn-cs"/>
              </a:rPr>
              <a:t>Christ’s </a:t>
            </a:r>
            <a:r>
              <a:rPr lang="en-US" sz="1200" b="1"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the </a:t>
            </a:r>
            <a:r>
              <a:rPr lang="en-US" sz="1200" b="1" i="0" u="none" strike="noStrike" kern="1200" baseline="0" dirty="0">
                <a:solidFill>
                  <a:schemeClr val="tx1"/>
                </a:solidFill>
                <a:latin typeface="Times New Roman" panose="02020603050405020304" pitchFamily="18" charset="0"/>
                <a:ea typeface="+mn-ea"/>
                <a:cs typeface="+mn-cs"/>
              </a:rPr>
              <a:t>Holy </a:t>
            </a:r>
            <a:r>
              <a:rPr lang="en-US" sz="1200" b="1"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 ghost, life, spirit (-</a:t>
            </a:r>
            <a:r>
              <a:rPr lang="en-US" sz="1200" b="0" i="0" u="none" strike="noStrike" kern="1200" baseline="0" dirty="0" err="1">
                <a:solidFill>
                  <a:schemeClr val="tx1"/>
                </a:solidFill>
                <a:latin typeface="Times New Roman" panose="02020603050405020304" pitchFamily="18" charset="0"/>
                <a:ea typeface="+mn-ea"/>
                <a:cs typeface="+mn-cs"/>
              </a:rPr>
              <a:t>ual</a:t>
            </a:r>
            <a:r>
              <a:rPr lang="en-US" sz="1200" b="0" i="0" u="none" strike="noStrike" kern="1200" baseline="0" dirty="0">
                <a:solidFill>
                  <a:schemeClr val="tx1"/>
                </a:solidFill>
                <a:latin typeface="Times New Roman" panose="02020603050405020304" pitchFamily="18" charset="0"/>
                <a:ea typeface="+mn-ea"/>
                <a:cs typeface="+mn-cs"/>
              </a:rPr>
              <a:t>, -</a:t>
            </a:r>
            <a:r>
              <a:rPr lang="en-US" sz="1200" b="0" i="0" u="none" strike="noStrike" kern="1200" baseline="0" dirty="0" err="1">
                <a:solidFill>
                  <a:schemeClr val="tx1"/>
                </a:solidFill>
                <a:latin typeface="Times New Roman" panose="02020603050405020304" pitchFamily="18" charset="0"/>
                <a:ea typeface="+mn-ea"/>
                <a:cs typeface="+mn-cs"/>
              </a:rPr>
              <a:t>ually</a:t>
            </a:r>
            <a:r>
              <a:rPr lang="en-US" sz="1200" b="0" i="0" u="none" strike="noStrike" kern="1200" baseline="0" dirty="0">
                <a:solidFill>
                  <a:schemeClr val="tx1"/>
                </a:solidFill>
                <a:latin typeface="Times New Roman" panose="02020603050405020304" pitchFamily="18" charset="0"/>
                <a:ea typeface="+mn-ea"/>
                <a:cs typeface="+mn-cs"/>
              </a:rPr>
              <a:t>), the </a:t>
            </a:r>
            <a:r>
              <a:rPr lang="en-US" sz="1200" b="1" i="0" u="none" strike="noStrike" kern="1200" baseline="0" dirty="0">
                <a:solidFill>
                  <a:schemeClr val="tx1"/>
                </a:solidFill>
                <a:latin typeface="Times New Roman" panose="02020603050405020304" pitchFamily="18" charset="0"/>
                <a:ea typeface="+mn-ea"/>
                <a:cs typeface="+mn-cs"/>
              </a:rPr>
              <a:t>mind</a:t>
            </a:r>
            <a:r>
              <a:rPr lang="en-US" sz="1200" b="0" i="0" u="none" strike="noStrike" kern="1200" baseline="0" dirty="0">
                <a:solidFill>
                  <a:schemeClr val="tx1"/>
                </a:solidFill>
                <a:latin typeface="Times New Roman" panose="02020603050405020304" pitchFamily="18" charset="0"/>
                <a:ea typeface="+mn-ea"/>
                <a:cs typeface="+mn-cs"/>
              </a:rPr>
              <a:t>. </a:t>
            </a:r>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7</a:t>
            </a:fld>
            <a:endParaRPr lang="en-US" altLang="en-US"/>
          </a:p>
        </p:txBody>
      </p:sp>
    </p:spTree>
    <p:extLst>
      <p:ext uri="{BB962C8B-B14F-4D97-AF65-F5344CB8AC3E}">
        <p14:creationId xmlns:p14="http://schemas.microsoft.com/office/powerpoint/2010/main" val="306788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baseline="0" dirty="0">
                <a:latin typeface="Times New Roman" panose="02020603050405020304" pitchFamily="18" charset="0"/>
              </a:rPr>
              <a:t>G5590 – </a:t>
            </a:r>
            <a:r>
              <a:rPr lang="el-GR" sz="1200" b="0" i="0" u="none" strike="noStrike" kern="1200" baseline="0" dirty="0">
                <a:solidFill>
                  <a:schemeClr val="tx1"/>
                </a:solidFill>
                <a:latin typeface="Times New Roman" panose="02020603050405020304" pitchFamily="18" charset="0"/>
                <a:ea typeface="+mn-ea"/>
                <a:cs typeface="+mn-cs"/>
              </a:rPr>
              <a:t>ψυχή</a:t>
            </a:r>
            <a:r>
              <a:rPr lang="en-US" sz="1200" b="0" i="0" u="none" strike="noStrike" kern="1200" baseline="0" dirty="0">
                <a:solidFill>
                  <a:schemeClr val="tx1"/>
                </a:solidFill>
                <a:latin typeface="Times New Roman" panose="02020603050405020304" pitchFamily="18" charset="0"/>
                <a:ea typeface="+mn-ea"/>
                <a:cs typeface="+mn-cs"/>
              </a:rPr>
              <a:t> - </a:t>
            </a:r>
            <a:r>
              <a:rPr lang="en-US" sz="1200" b="0" i="0" u="none" strike="noStrike" kern="1200" baseline="0" dirty="0" err="1">
                <a:solidFill>
                  <a:schemeClr val="tx1"/>
                </a:solidFill>
                <a:latin typeface="Times New Roman" panose="02020603050405020304" pitchFamily="18" charset="0"/>
                <a:ea typeface="+mn-ea"/>
                <a:cs typeface="+mn-cs"/>
              </a:rPr>
              <a:t>psuche</a:t>
            </a:r>
            <a:r>
              <a:rPr lang="en-US" sz="1200" b="0" i="0" u="none" strike="noStrike" kern="1200" baseline="0" dirty="0">
                <a:solidFill>
                  <a:schemeClr val="tx1"/>
                </a:solidFill>
                <a:latin typeface="Times New Roman" panose="02020603050405020304" pitchFamily="18" charset="0"/>
                <a:ea typeface="+mn-ea"/>
                <a:cs typeface="+mn-cs"/>
              </a:rPr>
              <a:t>̄ - </a:t>
            </a:r>
            <a:r>
              <a:rPr lang="en-US" sz="1200" b="0" i="1" u="none" strike="noStrike" baseline="0" dirty="0" err="1">
                <a:latin typeface="Times New Roman" panose="02020603050405020304" pitchFamily="18" charset="0"/>
              </a:rPr>
              <a:t>psoo-khay</a:t>
            </a:r>
            <a:r>
              <a:rPr lang="en-US" sz="1200" b="0" i="1" u="none" strike="noStrike" baseline="0" dirty="0">
                <a:latin typeface="Times New Roman" panose="02020603050405020304" pitchFamily="18" charset="0"/>
              </a:rPr>
              <a:t>’</a:t>
            </a:r>
            <a:endParaRPr lang="en-US" sz="1200" b="0" i="0" u="none" strike="noStrike" baseline="0" dirty="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Times New Roman" panose="02020603050405020304" pitchFamily="18" charset="0"/>
              </a:rPr>
              <a:t>    1. From </a:t>
            </a:r>
            <a:r>
              <a:rPr lang="en-US" sz="1200" b="0" i="0" u="none" strike="noStrike" kern="1200" baseline="0" dirty="0">
                <a:solidFill>
                  <a:schemeClr val="tx1"/>
                </a:solidFill>
                <a:latin typeface="Times New Roman" panose="02020603050405020304" pitchFamily="18" charset="0"/>
                <a:ea typeface="+mn-ea"/>
                <a:cs typeface="+mn-cs"/>
              </a:rPr>
              <a:t>G5594; </a:t>
            </a:r>
            <a:r>
              <a:rPr lang="en-US" sz="1200" b="1" i="1" u="none" strike="noStrike" kern="1200" baseline="0" dirty="0">
                <a:solidFill>
                  <a:schemeClr val="tx1"/>
                </a:solidFill>
                <a:latin typeface="Times New Roman" panose="02020603050405020304" pitchFamily="18" charset="0"/>
                <a:ea typeface="+mn-ea"/>
                <a:cs typeface="+mn-cs"/>
              </a:rPr>
              <a:t>breath</a:t>
            </a:r>
            <a:r>
              <a:rPr lang="en-US" sz="1200" b="1" i="0" u="none" strike="noStrike" kern="1200" baseline="0" dirty="0">
                <a:solidFill>
                  <a:schemeClr val="tx1"/>
                </a:solidFill>
                <a:latin typeface="Times New Roman" panose="02020603050405020304" pitchFamily="18" charset="0"/>
                <a:ea typeface="+mn-ea"/>
                <a:cs typeface="+mn-cs"/>
              </a:rPr>
              <a:t>, that is, (by implication) </a:t>
            </a:r>
            <a:r>
              <a:rPr lang="en-US" sz="1200" b="1" i="1" u="none" strike="noStrike" kern="1200" baseline="0" dirty="0">
                <a:solidFill>
                  <a:schemeClr val="tx1"/>
                </a:solidFill>
                <a:latin typeface="Times New Roman" panose="02020603050405020304" pitchFamily="18" charset="0"/>
                <a:ea typeface="+mn-ea"/>
                <a:cs typeface="+mn-cs"/>
              </a:rPr>
              <a:t>spirit</a:t>
            </a:r>
            <a:r>
              <a:rPr lang="en-US" sz="1200" b="0" i="0" u="none" strike="noStrike" kern="1200" baseline="0" dirty="0">
                <a:solidFill>
                  <a:schemeClr val="tx1"/>
                </a:solidFill>
                <a:latin typeface="Times New Roman" panose="02020603050405020304" pitchFamily="18" charset="0"/>
                <a:ea typeface="+mn-ea"/>
                <a:cs typeface="+mn-cs"/>
              </a:rPr>
              <a:t>, abstractly or concretely (</a:t>
            </a:r>
            <a:r>
              <a:rPr lang="en-US" sz="1200" b="0" i="0" u="sng" strike="noStrike" kern="1200" baseline="0" dirty="0">
                <a:solidFill>
                  <a:schemeClr val="tx1"/>
                </a:solidFill>
                <a:latin typeface="Times New Roman" panose="02020603050405020304" pitchFamily="18" charset="0"/>
                <a:ea typeface="+mn-ea"/>
                <a:cs typeface="+mn-cs"/>
              </a:rPr>
              <a:t>the </a:t>
            </a:r>
            <a:r>
              <a:rPr lang="en-US" sz="1200" b="0" i="1" u="sng" strike="noStrike" kern="1200" baseline="0" dirty="0">
                <a:solidFill>
                  <a:schemeClr val="tx1"/>
                </a:solidFill>
                <a:latin typeface="Times New Roman" panose="02020603050405020304" pitchFamily="18" charset="0"/>
                <a:ea typeface="+mn-ea"/>
                <a:cs typeface="+mn-cs"/>
              </a:rPr>
              <a:t>animal</a:t>
            </a:r>
            <a:r>
              <a:rPr lang="en-US" sz="1200" b="0" i="0" u="sng" strike="noStrike" kern="1200" baseline="0" dirty="0">
                <a:solidFill>
                  <a:schemeClr val="tx1"/>
                </a:solidFill>
                <a:latin typeface="Times New Roman" panose="02020603050405020304" pitchFamily="18" charset="0"/>
                <a:ea typeface="+mn-ea"/>
                <a:cs typeface="+mn-cs"/>
              </a:rPr>
              <a:t> sentient </a:t>
            </a:r>
            <a:r>
              <a:rPr lang="en-US" sz="1200" b="0" i="0" u="none" strike="noStrike" kern="1200" baseline="0" dirty="0">
                <a:solidFill>
                  <a:schemeClr val="tx1"/>
                </a:solidFill>
                <a:latin typeface="Times New Roman" panose="02020603050405020304" pitchFamily="18" charset="0"/>
                <a:ea typeface="+mn-ea"/>
                <a:cs typeface="+mn-cs"/>
              </a:rPr>
              <a:t>[Sen’ shunt’]</a:t>
            </a:r>
            <a:r>
              <a:rPr lang="en-US" sz="1200" b="0" i="0" u="sng" strike="noStrike" kern="1200" baseline="0" dirty="0">
                <a:solidFill>
                  <a:schemeClr val="tx1"/>
                </a:solidFill>
                <a:latin typeface="Times New Roman" panose="02020603050405020304" pitchFamily="18" charset="0"/>
                <a:ea typeface="+mn-ea"/>
                <a:cs typeface="+mn-cs"/>
              </a:rPr>
              <a:t>principle only - [power of perception by senses; conscious</a:t>
            </a:r>
            <a:r>
              <a:rPr lang="en-US" sz="1200" b="0" i="0" u="none" strike="noStrike" kern="1200" baseline="0" dirty="0">
                <a:solidFill>
                  <a:schemeClr val="tx1"/>
                </a:solidFill>
                <a:latin typeface="Times New Roman" panose="02020603050405020304" pitchFamily="18" charset="0"/>
                <a:ea typeface="+mn-ea"/>
                <a:cs typeface="+mn-cs"/>
              </a:rPr>
              <a:t>]; </a:t>
            </a:r>
          </a:p>
          <a:p>
            <a:pPr rtl="0"/>
            <a:r>
              <a:rPr lang="en-US" sz="1200" b="0" i="0" u="none" strike="noStrike" kern="1200" baseline="0" dirty="0">
                <a:solidFill>
                  <a:schemeClr val="tx1"/>
                </a:solidFill>
                <a:latin typeface="Times New Roman" panose="02020603050405020304" pitchFamily="18" charset="0"/>
                <a:ea typeface="+mn-ea"/>
                <a:cs typeface="+mn-cs"/>
              </a:rPr>
              <a: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mn-cs"/>
              </a:rPr>
              <a:t>    2. thus distinguished on the one hand from </a:t>
            </a:r>
            <a:r>
              <a:rPr lang="en-US" sz="1200" b="1" i="0" u="none" strike="noStrike" kern="1200" baseline="0" dirty="0">
                <a:solidFill>
                  <a:schemeClr val="tx1"/>
                </a:solidFill>
                <a:latin typeface="Times New Roman" panose="02020603050405020304" pitchFamily="18" charset="0"/>
                <a:ea typeface="+mn-ea"/>
                <a:cs typeface="+mn-cs"/>
              </a:rPr>
              <a:t>G4151</a:t>
            </a:r>
            <a:r>
              <a:rPr lang="en-US" sz="1200" b="0" i="0" u="none" strike="noStrike" kern="1200" baseline="0" dirty="0">
                <a:solidFill>
                  <a:schemeClr val="tx1"/>
                </a:solidFill>
                <a:latin typeface="Times New Roman" panose="02020603050405020304" pitchFamily="18" charset="0"/>
                <a:ea typeface="+mn-ea"/>
                <a:cs typeface="+mn-cs"/>
              </a:rPr>
              <a:t>, which is </a:t>
            </a:r>
            <a:r>
              <a:rPr lang="en-US" sz="1200" b="1" i="0" u="none" strike="noStrike" kern="1200" baseline="0" dirty="0">
                <a:solidFill>
                  <a:schemeClr val="tx1"/>
                </a:solidFill>
                <a:latin typeface="Times New Roman" panose="02020603050405020304" pitchFamily="18" charset="0"/>
                <a:ea typeface="+mn-ea"/>
                <a:cs typeface="+mn-cs"/>
              </a:rPr>
              <a:t>the rational and immortal </a:t>
            </a:r>
            <a:r>
              <a:rPr lang="en-US" sz="1200" b="1" i="1" u="none" strike="noStrike" kern="1200" baseline="0" dirty="0">
                <a:solidFill>
                  <a:schemeClr val="tx1"/>
                </a:solidFill>
                <a:latin typeface="Times New Roman" panose="02020603050405020304" pitchFamily="18" charset="0"/>
                <a:ea typeface="+mn-ea"/>
                <a:cs typeface="+mn-cs"/>
              </a:rPr>
              <a:t>soul</a:t>
            </a:r>
            <a:r>
              <a:rPr lang="en-US" sz="1200" b="0" i="0" u="none" strike="noStrike" kern="1200" baseline="0" dirty="0">
                <a:solidFill>
                  <a:schemeClr val="tx1"/>
                </a:solidFill>
                <a:latin typeface="Times New Roman" panose="02020603050405020304" pitchFamily="18" charset="0"/>
                <a:ea typeface="+mn-ea"/>
                <a:cs typeface="+mn-cs"/>
              </a:rPr>
              <a:t>; </a:t>
            </a:r>
          </a:p>
          <a:p>
            <a:pPr rtl="0"/>
            <a:r>
              <a:rPr lang="en-US" sz="1200" b="0" i="0" u="none" strike="noStrike" kern="1200" baseline="0" dirty="0">
                <a:solidFill>
                  <a:schemeClr val="tx1"/>
                </a:solidFill>
                <a:latin typeface="Times New Roman" panose="02020603050405020304" pitchFamily="18" charset="0"/>
                <a:ea typeface="+mn-ea"/>
                <a:cs typeface="+mn-cs"/>
              </a:rPr>
              <a:t>        a. and on the other from </a:t>
            </a:r>
            <a:r>
              <a:rPr lang="en-US" sz="1200" b="1" i="0" u="none" strike="noStrike" kern="1200" baseline="0" dirty="0">
                <a:solidFill>
                  <a:schemeClr val="tx1"/>
                </a:solidFill>
                <a:latin typeface="Times New Roman" panose="02020603050405020304" pitchFamily="18" charset="0"/>
                <a:ea typeface="+mn-ea"/>
                <a:cs typeface="+mn-cs"/>
              </a:rPr>
              <a:t>G2222</a:t>
            </a:r>
            <a:r>
              <a:rPr lang="en-US" sz="1200" b="0" i="0" u="none" strike="noStrike" kern="1200" baseline="0" dirty="0">
                <a:solidFill>
                  <a:schemeClr val="tx1"/>
                </a:solidFill>
                <a:latin typeface="Times New Roman" panose="02020603050405020304" pitchFamily="18" charset="0"/>
                <a:ea typeface="+mn-ea"/>
                <a:cs typeface="+mn-cs"/>
              </a:rPr>
              <a:t>, which is mere </a:t>
            </a:r>
            <a:r>
              <a:rPr lang="en-US" sz="1200" b="0" i="1" u="none" strike="noStrike" kern="1200" baseline="0" dirty="0">
                <a:solidFill>
                  <a:schemeClr val="tx1"/>
                </a:solidFill>
                <a:latin typeface="Times New Roman" panose="02020603050405020304" pitchFamily="18" charset="0"/>
                <a:ea typeface="+mn-ea"/>
                <a:cs typeface="+mn-cs"/>
              </a:rPr>
              <a:t>vitality </a:t>
            </a:r>
            <a:r>
              <a:rPr lang="en-US" sz="1200" b="0" i="0" u="none" strike="noStrike" kern="1200" baseline="0" dirty="0">
                <a:solidFill>
                  <a:schemeClr val="tx1"/>
                </a:solidFill>
                <a:latin typeface="Times New Roman" panose="02020603050405020304" pitchFamily="18" charset="0"/>
                <a:ea typeface="+mn-ea"/>
                <a:cs typeface="+mn-cs"/>
              </a:rPr>
              <a:t>[</a:t>
            </a:r>
            <a:r>
              <a:rPr lang="en-US" sz="1200" b="1" i="0" u="none" strike="noStrike" kern="1200" baseline="0" dirty="0">
                <a:solidFill>
                  <a:schemeClr val="tx1"/>
                </a:solidFill>
                <a:latin typeface="Times New Roman" panose="02020603050405020304" pitchFamily="18" charset="0"/>
                <a:ea typeface="+mn-ea"/>
                <a:cs typeface="+mn-cs"/>
              </a:rPr>
              <a:t>life without breath</a:t>
            </a:r>
            <a:r>
              <a:rPr lang="en-US" sz="1200" b="0" i="0" u="none" strike="noStrike" kern="1200" baseline="0" dirty="0">
                <a:solidFill>
                  <a:schemeClr val="tx1"/>
                </a:solidFill>
                <a:latin typeface="Times New Roman" panose="02020603050405020304" pitchFamily="18" charset="0"/>
                <a:ea typeface="+mn-ea"/>
                <a:cs typeface="+mn-cs"/>
              </a:rPr>
              <a:t>], said even of plants: </a:t>
            </a:r>
          </a:p>
          <a:p>
            <a:pPr rtl="0"/>
            <a:r>
              <a:rPr lang="en-US" sz="1200" b="0" i="0" u="none" strike="noStrike" kern="1200" baseline="0" dirty="0">
                <a:solidFill>
                  <a:schemeClr val="tx1"/>
                </a:solidFill>
                <a:latin typeface="Times New Roman" panose="02020603050405020304" pitchFamily="18" charset="0"/>
                <a:ea typeface="+mn-ea"/>
                <a:cs typeface="+mn-cs"/>
              </a:rPr>
              <a:t>-------------------------------------------------------------------</a:t>
            </a:r>
          </a:p>
          <a:p>
            <a:pPr rtl="0"/>
            <a:r>
              <a:rPr lang="en-US" sz="1200" b="0" i="0" u="none" strike="noStrike" kern="1200" baseline="0" dirty="0">
                <a:solidFill>
                  <a:schemeClr val="tx1"/>
                </a:solidFill>
                <a:latin typeface="Times New Roman" panose="02020603050405020304" pitchFamily="18" charset="0"/>
                <a:ea typeface="+mn-ea"/>
                <a:cs typeface="+mn-cs"/>
              </a:rPr>
              <a:t>        b. these terms thus exactly correspond respectively to the Hebrew [H5315], [H7307] and [H2416]: - heart (+ -</a:t>
            </a:r>
            <a:r>
              <a:rPr lang="en-US" sz="1200" b="0" i="0" u="none" strike="noStrike" kern="1200" baseline="0" dirty="0" err="1">
                <a:solidFill>
                  <a:schemeClr val="tx1"/>
                </a:solidFill>
                <a:latin typeface="Times New Roman" panose="02020603050405020304" pitchFamily="18" charset="0"/>
                <a:ea typeface="+mn-ea"/>
                <a:cs typeface="+mn-cs"/>
              </a:rPr>
              <a:t>ily</a:t>
            </a:r>
            <a:r>
              <a:rPr lang="en-US" sz="1200" b="0" i="0" u="none" strike="noStrike" kern="1200" baseline="0" dirty="0">
                <a:solidFill>
                  <a:schemeClr val="tx1"/>
                </a:solidFill>
                <a:latin typeface="Times New Roman" panose="02020603050405020304" pitchFamily="18" charset="0"/>
                <a:ea typeface="+mn-ea"/>
                <a:cs typeface="+mn-cs"/>
              </a:rPr>
              <a:t>), </a:t>
            </a:r>
            <a:r>
              <a:rPr lang="en-US" sz="1200" b="1" i="0" u="none" strike="noStrike" kern="1200" baseline="0" dirty="0">
                <a:solidFill>
                  <a:schemeClr val="tx1"/>
                </a:solidFill>
                <a:latin typeface="Times New Roman" panose="02020603050405020304" pitchFamily="18" charset="0"/>
                <a:ea typeface="+mn-ea"/>
                <a:cs typeface="+mn-cs"/>
              </a:rPr>
              <a:t>life, mind, soul</a:t>
            </a:r>
            <a:r>
              <a:rPr lang="en-US" sz="1200" b="0" i="0" u="none" strike="noStrike" kern="1200" baseline="0" dirty="0">
                <a:solidFill>
                  <a:schemeClr val="tx1"/>
                </a:solidFill>
                <a:latin typeface="Times New Roman" panose="02020603050405020304" pitchFamily="18" charset="0"/>
                <a:ea typeface="+mn-ea"/>
                <a:cs typeface="+mn-cs"/>
              </a:rPr>
              <a:t>, + us, + you.</a:t>
            </a:r>
          </a:p>
          <a:p>
            <a:pPr rtl="0"/>
            <a:endParaRPr lang="en-US" sz="1200" b="0" i="0" u="none" strike="noStrike" kern="1200" baseline="0" dirty="0">
              <a:solidFill>
                <a:schemeClr val="tx1"/>
              </a:solidFill>
              <a:latin typeface="Times New Roman" panose="02020603050405020304" pitchFamily="18" charset="0"/>
              <a:ea typeface="+mn-ea"/>
              <a:cs typeface="+mn-cs"/>
            </a:endParaRPr>
          </a:p>
          <a:p>
            <a:pPr rtl="0"/>
            <a:r>
              <a:rPr lang="en-US" sz="1200" b="0" i="0" u="none" strike="noStrike" kern="1200" baseline="0" dirty="0">
                <a:solidFill>
                  <a:schemeClr val="tx1"/>
                </a:solidFill>
                <a:latin typeface="Times New Roman" panose="02020603050405020304" pitchFamily="18" charset="0"/>
                <a:ea typeface="+mn-ea"/>
                <a:cs typeface="+mn-cs"/>
              </a:rPr>
              <a:t>[Sen’ shunt’]</a:t>
            </a:r>
          </a:p>
          <a:p>
            <a:endParaRPr lang="en-US" dirty="0"/>
          </a:p>
        </p:txBody>
      </p:sp>
      <p:sp>
        <p:nvSpPr>
          <p:cNvPr id="4" name="Slide Number Placeholder 3"/>
          <p:cNvSpPr>
            <a:spLocks noGrp="1"/>
          </p:cNvSpPr>
          <p:nvPr>
            <p:ph type="sldNum" sz="quarter" idx="5"/>
          </p:nvPr>
        </p:nvSpPr>
        <p:spPr/>
        <p:txBody>
          <a:bodyPr/>
          <a:lstStyle/>
          <a:p>
            <a:pPr>
              <a:defRPr/>
            </a:pPr>
            <a:fld id="{B391D5F2-37BC-4017-8E81-7A0F581D6FC3}" type="slidenum">
              <a:rPr lang="en-US" altLang="en-US" smtClean="0"/>
              <a:pPr>
                <a:defRPr/>
              </a:pPr>
              <a:t>8</a:t>
            </a:fld>
            <a:endParaRPr lang="en-US" altLang="en-US"/>
          </a:p>
        </p:txBody>
      </p:sp>
    </p:spTree>
    <p:extLst>
      <p:ext uri="{BB962C8B-B14F-4D97-AF65-F5344CB8AC3E}">
        <p14:creationId xmlns:p14="http://schemas.microsoft.com/office/powerpoint/2010/main" val="387253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D0E6D1-E67E-4F6B-BD78-6D0264DF63C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98B3CA4-5F51-4ABF-A502-084D4561BA9E}"/>
              </a:ext>
            </a:extLst>
          </p:cNvPr>
          <p:cNvSpPr>
            <a:spLocks noGrp="1"/>
          </p:cNvSpPr>
          <p:nvPr>
            <p:ph type="body" idx="1"/>
          </p:nvPr>
        </p:nvSpPr>
        <p:spPr/>
        <p:txBody>
          <a:bodyPr/>
          <a:lstStyle/>
          <a:p>
            <a:pPr>
              <a:defRPr/>
            </a:pPr>
            <a:r>
              <a:rPr lang="en-US" altLang="en-US" dirty="0">
                <a:solidFill>
                  <a:srgbClr val="FFFF00"/>
                </a:solidFill>
                <a:cs typeface="Times New Roman" panose="02020603050405020304" pitchFamily="18" charset="0"/>
              </a:rPr>
              <a:t>    1. Under the General Concept of Punishment, in the Scripture we find:</a:t>
            </a:r>
          </a:p>
          <a:p>
            <a:pPr>
              <a:defRPr/>
            </a:pPr>
            <a:r>
              <a:rPr lang="en-US" altLang="en-US" dirty="0">
                <a:solidFill>
                  <a:srgbClr val="FFFF00"/>
                </a:solidFill>
                <a:cs typeface="Times New Roman" panose="02020603050405020304" pitchFamily="18" charset="0"/>
              </a:rPr>
              <a:t>&gt;&gt;&gt;&gt;&gt;&gt;&gt;&gt;&gt;&gt;&gt;&gt;&gt;&gt;&gt;&gt;&gt;&gt;</a:t>
            </a:r>
          </a:p>
          <a:p>
            <a:pPr>
              <a:defRPr/>
            </a:pPr>
            <a:r>
              <a:rPr lang="en-US" altLang="en-US" dirty="0">
                <a:effectLst>
                  <a:outerShdw blurRad="38100" dist="38100" dir="2700000" algn="tl">
                    <a:srgbClr val="000000"/>
                  </a:outerShdw>
                </a:effectLst>
                <a:cs typeface="Times New Roman" panose="02020603050405020304" pitchFamily="18" charset="0"/>
              </a:rPr>
              <a:t>    2. The Bible grants validity to idea of punishment for the lawbreaker and severe punishment for serious violations.</a:t>
            </a:r>
          </a:p>
          <a:p>
            <a:pPr>
              <a:defRPr/>
            </a:pPr>
            <a:r>
              <a:rPr lang="en-US" altLang="en-US" dirty="0">
                <a:effectLst>
                  <a:outerShdw blurRad="38100" dist="38100" dir="2700000" algn="tl">
                    <a:srgbClr val="000000"/>
                  </a:outerShdw>
                </a:effectLst>
                <a:cs typeface="Times New Roman" panose="02020603050405020304" pitchFamily="18" charset="0"/>
              </a:rPr>
              <a:t>&gt;&gt;&gt;&gt;&gt;&gt;&gt;&gt;&gt;&gt;&gt;&gt;&gt;&gt;&gt;&gt;&gt;&gt;</a:t>
            </a:r>
          </a:p>
          <a:p>
            <a:pPr eaLnBrk="1" hangingPunct="1">
              <a:lnSpc>
                <a:spcPct val="110000"/>
              </a:lnSpc>
              <a:buFontTx/>
              <a:buNone/>
              <a:defRPr/>
            </a:pPr>
            <a:r>
              <a:rPr lang="en-US" altLang="en-US" dirty="0">
                <a:effectLst>
                  <a:outerShdw blurRad="38100" dist="38100" dir="2700000" algn="tl">
                    <a:srgbClr val="000000"/>
                  </a:outerShdw>
                </a:effectLst>
                <a:cs typeface="Times New Roman" panose="02020603050405020304" pitchFamily="18" charset="0"/>
              </a:rPr>
              <a:t>    3. </a:t>
            </a:r>
            <a:r>
              <a:rPr lang="en-US" altLang="en-US" b="1" dirty="0">
                <a:effectLst>
                  <a:outerShdw blurRad="38100" dist="38100" dir="2700000" algn="tl">
                    <a:srgbClr val="000000"/>
                  </a:outerShdw>
                </a:effectLst>
                <a:cs typeface="Times New Roman" panose="02020603050405020304" pitchFamily="18" charset="0"/>
              </a:rPr>
              <a:t>Gen. 4:10 </a:t>
            </a:r>
            <a:r>
              <a:rPr lang="en-US" altLang="en-US" dirty="0">
                <a:effectLst>
                  <a:outerShdw blurRad="38100" dist="38100" dir="2700000" algn="tl">
                    <a:srgbClr val="000000"/>
                  </a:outerShdw>
                </a:effectLst>
                <a:cs typeface="Times New Roman" panose="02020603050405020304" pitchFamily="18" charset="0"/>
              </a:rPr>
              <a:t>– Do you remember the murder of Abel, how he cried out for restitution.</a:t>
            </a:r>
          </a:p>
          <a:p>
            <a:pPr rtl="0"/>
            <a:r>
              <a:rPr lang="en-US" sz="1200" b="0" i="1" u="none" strike="noStrike" baseline="0" dirty="0">
                <a:latin typeface="Times New Roman" panose="02020603050405020304" pitchFamily="18" charset="0"/>
              </a:rPr>
              <a:t>And He said, "What have you done? The voice of your brother's blood cries out to Me from the ground.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Genesis 4:10</a:t>
            </a:r>
            <a:r>
              <a:rPr lang="en-US" sz="1200" b="0" i="0" u="none" strike="noStrike" baseline="0" dirty="0">
                <a:latin typeface="Times New Roman" panose="02020603050405020304" pitchFamily="18" charset="0"/>
              </a:rPr>
              <a:t>)</a:t>
            </a:r>
            <a:endParaRPr lang="en-US" altLang="en-US" dirty="0">
              <a:effectLst>
                <a:outerShdw blurRad="38100" dist="38100" dir="2700000" algn="tl">
                  <a:srgbClr val="000000"/>
                </a:outerShdw>
              </a:effectLst>
              <a:cs typeface="Times New Roman" panose="02020603050405020304" pitchFamily="18" charset="0"/>
            </a:endParaRPr>
          </a:p>
          <a:p>
            <a:pPr eaLnBrk="1" hangingPunct="1">
              <a:lnSpc>
                <a:spcPct val="110000"/>
              </a:lnSpc>
              <a:buFontTx/>
              <a:buNone/>
              <a:defRPr/>
            </a:pPr>
            <a:r>
              <a:rPr lang="en-US" altLang="en-US" dirty="0">
                <a:effectLst>
                  <a:outerShdw blurRad="38100" dist="38100" dir="2700000" algn="tl">
                    <a:srgbClr val="000000"/>
                  </a:outerShdw>
                </a:effectLst>
                <a:cs typeface="Times New Roman" panose="02020603050405020304" pitchFamily="18" charset="0"/>
              </a:rPr>
              <a:t>&gt;&gt;&gt;&gt;&gt;&gt;&gt;&gt;&gt;&gt;&gt;&gt;&gt;&gt;&gt;&gt;&gt;&gt;</a:t>
            </a:r>
          </a:p>
          <a:p>
            <a:pPr eaLnBrk="1" hangingPunct="1">
              <a:lnSpc>
                <a:spcPct val="110000"/>
              </a:lnSpc>
              <a:buFontTx/>
              <a:buNone/>
              <a:defRPr/>
            </a:pPr>
            <a:r>
              <a:rPr lang="en-US" altLang="en-US" dirty="0">
                <a:effectLst>
                  <a:outerShdw blurRad="38100" dist="38100" dir="2700000" algn="tl">
                    <a:srgbClr val="000000"/>
                  </a:outerShdw>
                </a:effectLst>
                <a:cs typeface="Times New Roman" panose="02020603050405020304" pitchFamily="18" charset="0"/>
              </a:rPr>
              <a:t>    4. </a:t>
            </a:r>
            <a:r>
              <a:rPr lang="en-US" altLang="en-US" b="1" dirty="0">
                <a:effectLst>
                  <a:outerShdw blurRad="38100" dist="38100" dir="2700000" algn="tl">
                    <a:srgbClr val="000000"/>
                  </a:outerShdw>
                </a:effectLst>
                <a:cs typeface="Times New Roman" panose="02020603050405020304" pitchFamily="18" charset="0"/>
              </a:rPr>
              <a:t>Penalty is for punishment</a:t>
            </a:r>
            <a:r>
              <a:rPr lang="en-US" altLang="en-US" dirty="0">
                <a:effectLst>
                  <a:outerShdw blurRad="38100" dist="38100" dir="2700000" algn="tl">
                    <a:srgbClr val="000000"/>
                  </a:outerShdw>
                </a:effectLst>
                <a:cs typeface="Times New Roman" panose="02020603050405020304" pitchFamily="18" charset="0"/>
              </a:rPr>
              <a:t>, where do you see rehabilitation in these scriptures? It is not rehabilitation it is a penalty.</a:t>
            </a:r>
          </a:p>
          <a:p>
            <a:pPr eaLnBrk="1" hangingPunct="1">
              <a:lnSpc>
                <a:spcPct val="110000"/>
              </a:lnSpc>
              <a:buFontTx/>
              <a:buNone/>
              <a:defRPr/>
            </a:pPr>
            <a:r>
              <a:rPr lang="en-US" altLang="en-US" dirty="0">
                <a:effectLst>
                  <a:outerShdw blurRad="38100" dist="38100" dir="2700000" algn="tl">
                    <a:srgbClr val="000000"/>
                  </a:outerShdw>
                </a:effectLst>
                <a:cs typeface="Times New Roman" panose="02020603050405020304" pitchFamily="18" charset="0"/>
              </a:rPr>
              <a:t>        a. Rehabilitation is a manmade idea, it is designed to replace scriptural penalties. </a:t>
            </a:r>
          </a:p>
          <a:p>
            <a:pPr eaLnBrk="1" hangingPunct="1">
              <a:lnSpc>
                <a:spcPct val="110000"/>
              </a:lnSpc>
              <a:buFontTx/>
              <a:buNone/>
              <a:defRPr/>
            </a:pPr>
            <a:r>
              <a:rPr lang="en-US" altLang="en-US" dirty="0">
                <a:effectLst>
                  <a:outerShdw blurRad="38100" dist="38100" dir="2700000" algn="tl">
                    <a:srgbClr val="000000"/>
                  </a:outerShdw>
                </a:effectLst>
                <a:cs typeface="Times New Roman" panose="02020603050405020304" pitchFamily="18" charset="0"/>
              </a:rPr>
              <a:t>&gt;&gt;&gt;&gt;&gt;&gt;&gt;&gt;&gt;&gt;&gt;&gt;&gt;&gt;&gt;&gt;&gt;&gt;</a:t>
            </a:r>
          </a:p>
          <a:p>
            <a:pPr eaLnBrk="1" hangingPunct="1">
              <a:lnSpc>
                <a:spcPct val="110000"/>
              </a:lnSpc>
              <a:buFontTx/>
              <a:buNone/>
              <a:defRPr/>
            </a:pPr>
            <a:r>
              <a:rPr lang="en-US" altLang="en-US" dirty="0">
                <a:effectLst>
                  <a:outerShdw blurRad="38100" dist="38100" dir="2700000" algn="tl">
                    <a:srgbClr val="000000"/>
                  </a:outerShdw>
                </a:effectLst>
                <a:cs typeface="Times New Roman" panose="02020603050405020304" pitchFamily="18" charset="0"/>
              </a:rPr>
              <a:t>    5. Justice calls for a penalty! </a:t>
            </a:r>
          </a:p>
          <a:p>
            <a:pPr>
              <a:defRPr/>
            </a:pPr>
            <a:endParaRPr lang="en-US" dirty="0"/>
          </a:p>
        </p:txBody>
      </p:sp>
      <p:sp>
        <p:nvSpPr>
          <p:cNvPr id="13316" name="Slide Number Placeholder 3">
            <a:extLst>
              <a:ext uri="{FF2B5EF4-FFF2-40B4-BE49-F238E27FC236}">
                <a16:creationId xmlns:a16="http://schemas.microsoft.com/office/drawing/2014/main" id="{ECFD29ED-1255-41E5-9790-FD9387A68335}"/>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E1B241-2622-49E1-9765-8101B70E08D7}" type="slidenum">
              <a:rPr lang="en-US" altLang="en-US" smtClean="0"/>
              <a:pPr fontAlgn="base">
                <a:spcBef>
                  <a:spcPct val="0"/>
                </a:spcBef>
                <a:spcAft>
                  <a:spcPct val="0"/>
                </a:spcAft>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6DD23FB-115B-4016-8680-6E4E32A628A6}"/>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59B1C293-FC09-4BD2-9FB9-20D1EFF4E10D}"/>
              </a:ext>
            </a:extLst>
          </p:cNvPr>
          <p:cNvSpPr>
            <a:spLocks noGrp="1" noChangeArrowheads="1"/>
          </p:cNvSpPr>
          <p:nvPr>
            <p:ph type="body" idx="1"/>
          </p:nvPr>
        </p:nvSpPr>
        <p:spPr>
          <a:noFill/>
        </p:spPr>
        <p:txBody>
          <a:bodyPr/>
          <a:lstStyle/>
          <a:p>
            <a:r>
              <a:rPr lang="en-US" altLang="en-US" dirty="0">
                <a:solidFill>
                  <a:srgbClr val="FF3300"/>
                </a:solidFill>
                <a:cs typeface="Times New Roman" panose="02020603050405020304" pitchFamily="18" charset="0"/>
              </a:rPr>
              <a:t>    1. Concept of Capital Punishment</a:t>
            </a:r>
          </a:p>
          <a:p>
            <a:r>
              <a:rPr lang="en-US" altLang="en-US" dirty="0">
                <a:solidFill>
                  <a:srgbClr val="FF3300"/>
                </a:solidFill>
                <a:cs typeface="Times New Roman" panose="02020603050405020304" pitchFamily="18" charset="0"/>
              </a:rPr>
              <a:t>&gt;&gt;&gt;&gt;&gt;&gt;&gt;&gt;&gt;&gt;&gt;&gt;&gt;&gt;&gt;&gt;&gt;&gt;</a:t>
            </a:r>
            <a:endParaRPr lang="en-US" altLang="en-US" dirty="0"/>
          </a:p>
          <a:p>
            <a:pPr eaLnBrk="1" hangingPunct="1">
              <a:lnSpc>
                <a:spcPct val="110000"/>
              </a:lnSpc>
              <a:buFontTx/>
              <a:buNone/>
            </a:pPr>
            <a:r>
              <a:rPr lang="en-US" altLang="en-US" dirty="0">
                <a:cs typeface="Times New Roman" panose="02020603050405020304" pitchFamily="18" charset="0"/>
              </a:rPr>
              <a:t>    2. Some crimes are so serious that the only justice is the punishment of death (</a:t>
            </a:r>
            <a:r>
              <a:rPr lang="en-US" altLang="en-US" b="1" dirty="0">
                <a:cs typeface="Times New Roman" panose="02020603050405020304" pitchFamily="18" charset="0"/>
              </a:rPr>
              <a:t>Deut. 21:22-23</a:t>
            </a:r>
            <a:r>
              <a:rPr lang="en-US" altLang="en-US" dirty="0">
                <a:cs typeface="Times New Roman" panose="02020603050405020304" pitchFamily="18" charset="0"/>
              </a:rPr>
              <a:t>)</a:t>
            </a:r>
          </a:p>
          <a:p>
            <a:pPr rtl="0"/>
            <a:r>
              <a:rPr lang="en-US" sz="1200" b="0" i="1" u="none" strike="noStrike" baseline="0" dirty="0">
                <a:latin typeface="Times New Roman" panose="02020603050405020304" pitchFamily="18" charset="0"/>
              </a:rPr>
              <a:t>"If a man has committed a sin deserving of death, and he is put to death, </a:t>
            </a:r>
            <a:r>
              <a:rPr lang="en-US" sz="1200" b="1" i="1" u="none" strike="noStrike" baseline="0" dirty="0">
                <a:latin typeface="Times New Roman" panose="02020603050405020304" pitchFamily="18" charset="0"/>
              </a:rPr>
              <a:t>and you hang him on a tree</a:t>
            </a:r>
            <a:r>
              <a:rPr lang="en-US" sz="1200" b="0" i="1" u="none" strike="noStrike" baseline="0" dirty="0">
                <a:latin typeface="Times New Roman" panose="02020603050405020304" pitchFamily="18" charset="0"/>
              </a:rPr>
              <a:t>, his body shall not remain overnight on the tree, but you shall surely bury him that day, so that you do not defile the land which the LORD your God is giving you as an inheritance; </a:t>
            </a:r>
            <a:r>
              <a:rPr lang="en-US" sz="1200" b="1" i="1" u="none" strike="noStrike" baseline="0" dirty="0">
                <a:latin typeface="Times New Roman" panose="02020603050405020304" pitchFamily="18" charset="0"/>
              </a:rPr>
              <a:t>for he who is hanged is accursed of God</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Deuteronomy 21:22-23</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a:t>
            </a:r>
            <a:endParaRPr lang="en-US" altLang="en-US" dirty="0">
              <a:cs typeface="Times New Roman" panose="02020603050405020304" pitchFamily="18" charset="0"/>
            </a:endParaRPr>
          </a:p>
          <a:p>
            <a:pPr eaLnBrk="1" hangingPunct="1">
              <a:lnSpc>
                <a:spcPct val="110000"/>
              </a:lnSpc>
              <a:buFontTx/>
              <a:buNone/>
            </a:pPr>
            <a:r>
              <a:rPr lang="en-US" altLang="en-US" dirty="0">
                <a:cs typeface="Times New Roman" panose="02020603050405020304" pitchFamily="18" charset="0"/>
              </a:rPr>
              <a:t>    3. By certain acts described in the scripture; a person does disqualifies himself from </a:t>
            </a:r>
            <a:r>
              <a:rPr lang="en-US" altLang="en-US" b="1" dirty="0">
                <a:cs typeface="Times New Roman" panose="02020603050405020304" pitchFamily="18" charset="0"/>
              </a:rPr>
              <a:t>the right to continue living</a:t>
            </a:r>
            <a:r>
              <a:rPr lang="en-US" altLang="en-US" b="0" dirty="0">
                <a:cs typeface="Times New Roman" panose="02020603050405020304" pitchFamily="18" charset="0"/>
              </a:rPr>
              <a:t>.</a:t>
            </a:r>
          </a:p>
          <a:p>
            <a:pPr eaLnBrk="1" hangingPunct="1">
              <a:lnSpc>
                <a:spcPct val="110000"/>
              </a:lnSpc>
              <a:buFontTx/>
              <a:buNone/>
            </a:pPr>
            <a:r>
              <a:rPr lang="en-US" altLang="en-US" b="0" dirty="0">
                <a:cs typeface="Times New Roman" panose="02020603050405020304" pitchFamily="18" charset="0"/>
              </a:rPr>
              <a:t>&gt;&gt;&gt;&gt;&gt;&gt;&gt;&gt;&gt;&gt;&gt;&gt;&gt;&gt;&gt;&gt;&gt;&gt;</a:t>
            </a:r>
            <a:endParaRPr lang="en-US" altLang="en-US" b="1" dirty="0">
              <a:cs typeface="Times New Roman" panose="02020603050405020304" pitchFamily="18" charset="0"/>
            </a:endParaRPr>
          </a:p>
          <a:p>
            <a:pPr eaLnBrk="1" hangingPunct="1">
              <a:lnSpc>
                <a:spcPct val="110000"/>
              </a:lnSpc>
              <a:buFontTx/>
              <a:buNone/>
            </a:pPr>
            <a:r>
              <a:rPr lang="en-US" altLang="en-US" dirty="0">
                <a:cs typeface="Times New Roman" panose="02020603050405020304" pitchFamily="18" charset="0"/>
              </a:rPr>
              <a:t>    4. Reflected in the Old Testament  (</a:t>
            </a:r>
            <a:r>
              <a:rPr lang="en-US" altLang="en-US" b="1" dirty="0">
                <a:cs typeface="Times New Roman" panose="02020603050405020304" pitchFamily="18" charset="0"/>
              </a:rPr>
              <a:t>Gen. 9:5-6</a:t>
            </a:r>
            <a:r>
              <a:rPr lang="en-US" altLang="en-US" dirty="0">
                <a:cs typeface="Times New Roman" panose="02020603050405020304" pitchFamily="18" charset="0"/>
              </a:rPr>
              <a:t>)</a:t>
            </a:r>
          </a:p>
          <a:p>
            <a:pPr rtl="0"/>
            <a:r>
              <a:rPr lang="en-US" sz="1200" b="0" i="1" u="none" strike="noStrike" baseline="0" dirty="0">
                <a:latin typeface="Times New Roman" panose="02020603050405020304" pitchFamily="18" charset="0"/>
              </a:rPr>
              <a:t>Surely for your lifeblood </a:t>
            </a:r>
            <a:r>
              <a:rPr lang="en-US" sz="1200" b="1" i="1" u="none" strike="noStrike" baseline="0" dirty="0">
                <a:latin typeface="Times New Roman" panose="02020603050405020304" pitchFamily="18" charset="0"/>
              </a:rPr>
              <a:t>I will demand a reckoning</a:t>
            </a:r>
            <a:r>
              <a:rPr lang="en-US" sz="1200" b="0" i="1" u="none" strike="noStrike" baseline="0" dirty="0">
                <a:latin typeface="Times New Roman" panose="02020603050405020304" pitchFamily="18" charset="0"/>
              </a:rPr>
              <a:t>; from the hand of every beast </a:t>
            </a:r>
            <a:r>
              <a:rPr lang="en-US" sz="1200" b="1" i="1" u="none" strike="noStrike" baseline="0" dirty="0">
                <a:latin typeface="Times New Roman" panose="02020603050405020304" pitchFamily="18" charset="0"/>
              </a:rPr>
              <a:t>I will require it</a:t>
            </a:r>
            <a:r>
              <a:rPr lang="en-US" sz="1200" b="0" i="1" u="none" strike="noStrike" baseline="0" dirty="0">
                <a:latin typeface="Times New Roman" panose="02020603050405020304" pitchFamily="18" charset="0"/>
              </a:rPr>
              <a:t>, and from the hand of man. From the hand of every man's brother I will require </a:t>
            </a:r>
            <a:r>
              <a:rPr lang="en-US" sz="1200" b="1" i="1" u="none" strike="noStrike" baseline="0" dirty="0">
                <a:latin typeface="Times New Roman" panose="02020603050405020304" pitchFamily="18" charset="0"/>
              </a:rPr>
              <a:t>the life of man</a:t>
            </a:r>
            <a:r>
              <a:rPr lang="en-US" sz="1200" b="0" i="1" u="none" strike="noStrike" baseline="0" dirty="0">
                <a:latin typeface="Times New Roman" panose="02020603050405020304" pitchFamily="18" charset="0"/>
              </a:rPr>
              <a:t>. "Whoever sheds man's blood, </a:t>
            </a:r>
            <a:r>
              <a:rPr lang="en-US" sz="1200" b="1" i="1" u="none" strike="noStrike" baseline="0" dirty="0">
                <a:latin typeface="Times New Roman" panose="02020603050405020304" pitchFamily="18" charset="0"/>
              </a:rPr>
              <a:t>By man his blood shall be shed</a:t>
            </a:r>
            <a:r>
              <a:rPr lang="en-US" sz="1200" b="0" i="1" u="none" strike="noStrike" baseline="0" dirty="0">
                <a:latin typeface="Times New Roman" panose="02020603050405020304" pitchFamily="18" charset="0"/>
              </a:rPr>
              <a:t>; For in the image of God He made man. </a:t>
            </a:r>
            <a:r>
              <a:rPr lang="en-US" sz="1200" b="1" i="0" u="none" strike="noStrike" baseline="0" dirty="0">
                <a:latin typeface="Times New Roman" panose="02020603050405020304" pitchFamily="18" charset="0"/>
              </a:rPr>
              <a:t>(Genesis 9:5-6</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a. You have a </a:t>
            </a:r>
            <a:r>
              <a:rPr lang="en-US" sz="1200" b="1" i="0" u="none" strike="noStrike" baseline="0" dirty="0">
                <a:latin typeface="Times New Roman" panose="02020603050405020304" pitchFamily="18" charset="0"/>
              </a:rPr>
              <a:t>deadly serious</a:t>
            </a:r>
            <a:r>
              <a:rPr lang="en-US" sz="1200" b="0" i="0" u="none" strike="noStrike" baseline="0" dirty="0">
                <a:latin typeface="Times New Roman" panose="02020603050405020304" pitchFamily="18" charset="0"/>
              </a:rPr>
              <a:t> situation </a:t>
            </a:r>
            <a:r>
              <a:rPr lang="en-US" sz="1200" b="1" i="0" u="none" strike="noStrike" baseline="0" dirty="0">
                <a:latin typeface="Times New Roman" panose="02020603050405020304" pitchFamily="18" charset="0"/>
              </a:rPr>
              <a:t>if or when</a:t>
            </a:r>
            <a:r>
              <a:rPr lang="en-US" sz="1200" b="0" i="0" u="none" strike="noStrike" baseline="0" dirty="0">
                <a:latin typeface="Times New Roman" panose="02020603050405020304" pitchFamily="18" charset="0"/>
              </a:rPr>
              <a:t> you fall under the </a:t>
            </a:r>
            <a:r>
              <a:rPr lang="en-US" sz="1200" b="1" i="0" u="none" strike="noStrike" baseline="0" dirty="0">
                <a:latin typeface="Times New Roman" panose="02020603050405020304" pitchFamily="18" charset="0"/>
              </a:rPr>
              <a:t>wrath of God</a:t>
            </a:r>
            <a:r>
              <a:rPr lang="en-US" sz="1200" b="0" i="0" u="none" strike="noStrike" baseline="0" dirty="0">
                <a:latin typeface="Times New Roman" panose="02020603050405020304" pitchFamily="18" charset="0"/>
              </a:rPr>
              <a:t>.</a:t>
            </a:r>
          </a:p>
          <a:p>
            <a:endParaRPr lang="en-US" altLang="en-US" dirty="0"/>
          </a:p>
        </p:txBody>
      </p:sp>
      <p:sp>
        <p:nvSpPr>
          <p:cNvPr id="15364" name="Slide Number Placeholder 3">
            <a:extLst>
              <a:ext uri="{FF2B5EF4-FFF2-40B4-BE49-F238E27FC236}">
                <a16:creationId xmlns:a16="http://schemas.microsoft.com/office/drawing/2014/main" id="{F1B7472F-D843-4B15-BE5D-AE878AF9574D}"/>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0BEAFA-F22F-4639-A561-0D53681E9246}" type="slidenum">
              <a:rPr lang="en-US" altLang="en-US" smtClean="0"/>
              <a:pPr fontAlgn="base">
                <a:spcBef>
                  <a:spcPct val="0"/>
                </a:spcBef>
                <a:spcAft>
                  <a:spcPct val="0"/>
                </a:spcAft>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6D580FC-FACE-4914-94F3-70E048BDD8C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25B6C33-0753-4516-8171-B8F82CE1F74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E9DE40E-DFCB-4BD2-B146-10AE83369047}"/>
              </a:ext>
            </a:extLst>
          </p:cNvPr>
          <p:cNvSpPr>
            <a:spLocks noGrp="1"/>
          </p:cNvSpPr>
          <p:nvPr>
            <p:ph type="sldNum" sz="quarter" idx="12"/>
          </p:nvPr>
        </p:nvSpPr>
        <p:spPr/>
        <p:txBody>
          <a:bodyPr/>
          <a:lstStyle>
            <a:lvl1pPr>
              <a:defRPr/>
            </a:lvl1pPr>
          </a:lstStyle>
          <a:p>
            <a:pPr>
              <a:defRPr/>
            </a:pPr>
            <a:fld id="{0A03D32B-D67E-4E15-9430-576FAC7E7142}" type="slidenum">
              <a:rPr lang="en-US" altLang="en-US"/>
              <a:pPr>
                <a:defRPr/>
              </a:pPr>
              <a:t>‹#›</a:t>
            </a:fld>
            <a:endParaRPr lang="en-US" altLang="en-US"/>
          </a:p>
        </p:txBody>
      </p:sp>
    </p:spTree>
    <p:extLst>
      <p:ext uri="{BB962C8B-B14F-4D97-AF65-F5344CB8AC3E}">
        <p14:creationId xmlns:p14="http://schemas.microsoft.com/office/powerpoint/2010/main" val="11922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1573E7C-1A7F-4DE4-9D9C-9EB8AB64A1D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A480C44-1482-4B72-8988-ED1436DB617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90CA34-B3EA-4567-BF79-EFC7A371052D}"/>
              </a:ext>
            </a:extLst>
          </p:cNvPr>
          <p:cNvSpPr>
            <a:spLocks noGrp="1"/>
          </p:cNvSpPr>
          <p:nvPr>
            <p:ph type="sldNum" sz="quarter" idx="12"/>
          </p:nvPr>
        </p:nvSpPr>
        <p:spPr/>
        <p:txBody>
          <a:bodyPr/>
          <a:lstStyle>
            <a:lvl1pPr>
              <a:defRPr/>
            </a:lvl1pPr>
          </a:lstStyle>
          <a:p>
            <a:pPr>
              <a:defRPr/>
            </a:pPr>
            <a:fld id="{E2959865-2825-41CD-A0A6-37EBD20C18F7}" type="slidenum">
              <a:rPr lang="en-US" altLang="en-US"/>
              <a:pPr>
                <a:defRPr/>
              </a:pPr>
              <a:t>‹#›</a:t>
            </a:fld>
            <a:endParaRPr lang="en-US" altLang="en-US"/>
          </a:p>
        </p:txBody>
      </p:sp>
    </p:spTree>
    <p:extLst>
      <p:ext uri="{BB962C8B-B14F-4D97-AF65-F5344CB8AC3E}">
        <p14:creationId xmlns:p14="http://schemas.microsoft.com/office/powerpoint/2010/main" val="92494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3EA217-74A2-4172-8B35-2F23D9F1C82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783A26-C2B9-4A84-9673-646B30666AA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A94E9DE-9478-44C9-B0D2-E42E5DBCC39E}"/>
              </a:ext>
            </a:extLst>
          </p:cNvPr>
          <p:cNvSpPr>
            <a:spLocks noGrp="1"/>
          </p:cNvSpPr>
          <p:nvPr>
            <p:ph type="sldNum" sz="quarter" idx="12"/>
          </p:nvPr>
        </p:nvSpPr>
        <p:spPr/>
        <p:txBody>
          <a:bodyPr/>
          <a:lstStyle>
            <a:lvl1pPr>
              <a:defRPr/>
            </a:lvl1pPr>
          </a:lstStyle>
          <a:p>
            <a:pPr>
              <a:defRPr/>
            </a:pPr>
            <a:fld id="{D10D0872-2CA9-4AA9-802F-B57C444AB523}" type="slidenum">
              <a:rPr lang="en-US" altLang="en-US"/>
              <a:pPr>
                <a:defRPr/>
              </a:pPr>
              <a:t>‹#›</a:t>
            </a:fld>
            <a:endParaRPr lang="en-US" altLang="en-US"/>
          </a:p>
        </p:txBody>
      </p:sp>
    </p:spTree>
    <p:extLst>
      <p:ext uri="{BB962C8B-B14F-4D97-AF65-F5344CB8AC3E}">
        <p14:creationId xmlns:p14="http://schemas.microsoft.com/office/powerpoint/2010/main" val="156679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514E59-262C-464D-B870-2E4ED43F8C7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81B1DDE-1362-4312-9025-03CC7603E1C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C2C00B1-AD59-4144-9D08-F2CF84F9C197}"/>
              </a:ext>
            </a:extLst>
          </p:cNvPr>
          <p:cNvSpPr>
            <a:spLocks noGrp="1"/>
          </p:cNvSpPr>
          <p:nvPr>
            <p:ph type="sldNum" sz="quarter" idx="12"/>
          </p:nvPr>
        </p:nvSpPr>
        <p:spPr/>
        <p:txBody>
          <a:bodyPr/>
          <a:lstStyle>
            <a:lvl1pPr>
              <a:defRPr/>
            </a:lvl1pPr>
          </a:lstStyle>
          <a:p>
            <a:pPr>
              <a:defRPr/>
            </a:pPr>
            <a:fld id="{232A9346-F490-43D6-B4F8-B65D65A6ED5A}" type="slidenum">
              <a:rPr lang="en-US" altLang="en-US"/>
              <a:pPr>
                <a:defRPr/>
              </a:pPr>
              <a:t>‹#›</a:t>
            </a:fld>
            <a:endParaRPr lang="en-US" altLang="en-US"/>
          </a:p>
        </p:txBody>
      </p:sp>
    </p:spTree>
    <p:extLst>
      <p:ext uri="{BB962C8B-B14F-4D97-AF65-F5344CB8AC3E}">
        <p14:creationId xmlns:p14="http://schemas.microsoft.com/office/powerpoint/2010/main" val="412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A54EA3-A8E0-47C0-96B6-78FB2DD0CF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241F93E-F70C-455B-9325-5EC893ED99C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B43269D-316D-4BFF-A217-5DCB81E31FEE}"/>
              </a:ext>
            </a:extLst>
          </p:cNvPr>
          <p:cNvSpPr>
            <a:spLocks noGrp="1"/>
          </p:cNvSpPr>
          <p:nvPr>
            <p:ph type="sldNum" sz="quarter" idx="12"/>
          </p:nvPr>
        </p:nvSpPr>
        <p:spPr/>
        <p:txBody>
          <a:bodyPr/>
          <a:lstStyle>
            <a:lvl1pPr>
              <a:defRPr/>
            </a:lvl1pPr>
          </a:lstStyle>
          <a:p>
            <a:pPr>
              <a:defRPr/>
            </a:pPr>
            <a:fld id="{31F04D78-F3A4-47DA-BC75-B6D54D9CB564}" type="slidenum">
              <a:rPr lang="en-US" altLang="en-US"/>
              <a:pPr>
                <a:defRPr/>
              </a:pPr>
              <a:t>‹#›</a:t>
            </a:fld>
            <a:endParaRPr lang="en-US" altLang="en-US"/>
          </a:p>
        </p:txBody>
      </p:sp>
    </p:spTree>
    <p:extLst>
      <p:ext uri="{BB962C8B-B14F-4D97-AF65-F5344CB8AC3E}">
        <p14:creationId xmlns:p14="http://schemas.microsoft.com/office/powerpoint/2010/main" val="141138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0294842-AF98-4B83-8B9A-0374F95F4C8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C39D3A2-1E52-4872-91D3-14A4000A23C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6C5D592-6306-4E1D-A4A1-9AC0F807C46B}"/>
              </a:ext>
            </a:extLst>
          </p:cNvPr>
          <p:cNvSpPr>
            <a:spLocks noGrp="1"/>
          </p:cNvSpPr>
          <p:nvPr>
            <p:ph type="sldNum" sz="quarter" idx="12"/>
          </p:nvPr>
        </p:nvSpPr>
        <p:spPr/>
        <p:txBody>
          <a:bodyPr/>
          <a:lstStyle>
            <a:lvl1pPr>
              <a:defRPr/>
            </a:lvl1pPr>
          </a:lstStyle>
          <a:p>
            <a:pPr>
              <a:defRPr/>
            </a:pPr>
            <a:fld id="{27A71420-CB72-4C87-8511-78C9AC0A3E95}" type="slidenum">
              <a:rPr lang="en-US" altLang="en-US"/>
              <a:pPr>
                <a:defRPr/>
              </a:pPr>
              <a:t>‹#›</a:t>
            </a:fld>
            <a:endParaRPr lang="en-US" altLang="en-US"/>
          </a:p>
        </p:txBody>
      </p:sp>
    </p:spTree>
    <p:extLst>
      <p:ext uri="{BB962C8B-B14F-4D97-AF65-F5344CB8AC3E}">
        <p14:creationId xmlns:p14="http://schemas.microsoft.com/office/powerpoint/2010/main" val="410861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E6B1838-A406-4E1B-90DC-938841BFE23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505A2BA7-2452-4DA7-BE16-F8CB1C46D24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47FF7CF-4A17-444F-AB6E-28182734801D}"/>
              </a:ext>
            </a:extLst>
          </p:cNvPr>
          <p:cNvSpPr>
            <a:spLocks noGrp="1"/>
          </p:cNvSpPr>
          <p:nvPr>
            <p:ph type="sldNum" sz="quarter" idx="12"/>
          </p:nvPr>
        </p:nvSpPr>
        <p:spPr/>
        <p:txBody>
          <a:bodyPr/>
          <a:lstStyle>
            <a:lvl1pPr>
              <a:defRPr/>
            </a:lvl1pPr>
          </a:lstStyle>
          <a:p>
            <a:pPr>
              <a:defRPr/>
            </a:pPr>
            <a:fld id="{CD4653BA-1CB4-4D59-824F-BDBC2FB3AD37}" type="slidenum">
              <a:rPr lang="en-US" altLang="en-US"/>
              <a:pPr>
                <a:defRPr/>
              </a:pPr>
              <a:t>‹#›</a:t>
            </a:fld>
            <a:endParaRPr lang="en-US" altLang="en-US"/>
          </a:p>
        </p:txBody>
      </p:sp>
    </p:spTree>
    <p:extLst>
      <p:ext uri="{BB962C8B-B14F-4D97-AF65-F5344CB8AC3E}">
        <p14:creationId xmlns:p14="http://schemas.microsoft.com/office/powerpoint/2010/main" val="319654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19CBD01-EE3C-44ED-9802-4933F616305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BA42136-594E-4680-99A1-F8D62C6F0E2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03CA206-9E74-4980-89AD-8388D616964B}"/>
              </a:ext>
            </a:extLst>
          </p:cNvPr>
          <p:cNvSpPr>
            <a:spLocks noGrp="1"/>
          </p:cNvSpPr>
          <p:nvPr>
            <p:ph type="sldNum" sz="quarter" idx="12"/>
          </p:nvPr>
        </p:nvSpPr>
        <p:spPr/>
        <p:txBody>
          <a:bodyPr/>
          <a:lstStyle>
            <a:lvl1pPr>
              <a:defRPr/>
            </a:lvl1pPr>
          </a:lstStyle>
          <a:p>
            <a:pPr>
              <a:defRPr/>
            </a:pPr>
            <a:fld id="{AB8B9A17-7BF7-4ADD-A53C-6055EA9391F5}" type="slidenum">
              <a:rPr lang="en-US" altLang="en-US"/>
              <a:pPr>
                <a:defRPr/>
              </a:pPr>
              <a:t>‹#›</a:t>
            </a:fld>
            <a:endParaRPr lang="en-US" altLang="en-US"/>
          </a:p>
        </p:txBody>
      </p:sp>
    </p:spTree>
    <p:extLst>
      <p:ext uri="{BB962C8B-B14F-4D97-AF65-F5344CB8AC3E}">
        <p14:creationId xmlns:p14="http://schemas.microsoft.com/office/powerpoint/2010/main" val="321499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8A59D7D-8DAF-4D55-BF13-21822266126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52485B7-6D93-4C16-850E-FCE91A9B013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C9C75A0-F18F-4E25-B81B-F2D42CC3DF90}"/>
              </a:ext>
            </a:extLst>
          </p:cNvPr>
          <p:cNvSpPr>
            <a:spLocks noGrp="1"/>
          </p:cNvSpPr>
          <p:nvPr>
            <p:ph type="sldNum" sz="quarter" idx="12"/>
          </p:nvPr>
        </p:nvSpPr>
        <p:spPr/>
        <p:txBody>
          <a:bodyPr/>
          <a:lstStyle>
            <a:lvl1pPr>
              <a:defRPr/>
            </a:lvl1pPr>
          </a:lstStyle>
          <a:p>
            <a:pPr>
              <a:defRPr/>
            </a:pPr>
            <a:fld id="{6AEEDDEF-35F2-4B8C-951F-69B001F50C88}" type="slidenum">
              <a:rPr lang="en-US" altLang="en-US"/>
              <a:pPr>
                <a:defRPr/>
              </a:pPr>
              <a:t>‹#›</a:t>
            </a:fld>
            <a:endParaRPr lang="en-US" altLang="en-US"/>
          </a:p>
        </p:txBody>
      </p:sp>
    </p:spTree>
    <p:extLst>
      <p:ext uri="{BB962C8B-B14F-4D97-AF65-F5344CB8AC3E}">
        <p14:creationId xmlns:p14="http://schemas.microsoft.com/office/powerpoint/2010/main" val="17195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A7573D6-8F19-4D95-9C14-20DA437720D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330843D-97D7-4108-9033-ABED54F3B4A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538DE4C-AA56-4935-8C65-3C91970EB81C}"/>
              </a:ext>
            </a:extLst>
          </p:cNvPr>
          <p:cNvSpPr>
            <a:spLocks noGrp="1"/>
          </p:cNvSpPr>
          <p:nvPr>
            <p:ph type="sldNum" sz="quarter" idx="12"/>
          </p:nvPr>
        </p:nvSpPr>
        <p:spPr/>
        <p:txBody>
          <a:bodyPr/>
          <a:lstStyle>
            <a:lvl1pPr>
              <a:defRPr/>
            </a:lvl1pPr>
          </a:lstStyle>
          <a:p>
            <a:pPr>
              <a:defRPr/>
            </a:pPr>
            <a:fld id="{4694ED6B-468A-4D32-A46C-332FCFA08590}" type="slidenum">
              <a:rPr lang="en-US" altLang="en-US"/>
              <a:pPr>
                <a:defRPr/>
              </a:pPr>
              <a:t>‹#›</a:t>
            </a:fld>
            <a:endParaRPr lang="en-US" altLang="en-US"/>
          </a:p>
        </p:txBody>
      </p:sp>
    </p:spTree>
    <p:extLst>
      <p:ext uri="{BB962C8B-B14F-4D97-AF65-F5344CB8AC3E}">
        <p14:creationId xmlns:p14="http://schemas.microsoft.com/office/powerpoint/2010/main" val="345822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47EDCEC-4A67-4381-9153-F8680C81A76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E22D8A6-F2FA-4885-A79D-3B97679872C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156089-C78D-49A5-90EF-A4CCD636BC0E}"/>
              </a:ext>
            </a:extLst>
          </p:cNvPr>
          <p:cNvSpPr>
            <a:spLocks noGrp="1"/>
          </p:cNvSpPr>
          <p:nvPr>
            <p:ph type="sldNum" sz="quarter" idx="12"/>
          </p:nvPr>
        </p:nvSpPr>
        <p:spPr/>
        <p:txBody>
          <a:bodyPr/>
          <a:lstStyle>
            <a:lvl1pPr>
              <a:defRPr/>
            </a:lvl1pPr>
          </a:lstStyle>
          <a:p>
            <a:pPr>
              <a:defRPr/>
            </a:pPr>
            <a:fld id="{E04FEBEF-83BD-4377-BA67-9AAE67B0BB01}" type="slidenum">
              <a:rPr lang="en-US" altLang="en-US"/>
              <a:pPr>
                <a:defRPr/>
              </a:pPr>
              <a:t>‹#›</a:t>
            </a:fld>
            <a:endParaRPr lang="en-US" altLang="en-US"/>
          </a:p>
        </p:txBody>
      </p:sp>
    </p:spTree>
    <p:extLst>
      <p:ext uri="{BB962C8B-B14F-4D97-AF65-F5344CB8AC3E}">
        <p14:creationId xmlns:p14="http://schemas.microsoft.com/office/powerpoint/2010/main" val="253041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BF4"/>
            </a:gs>
            <a:gs pos="74001">
              <a:srgbClr val="AEDC9D"/>
            </a:gs>
            <a:gs pos="83000">
              <a:srgbClr val="AEDC9D"/>
            </a:gs>
            <a:gs pos="100000">
              <a:srgbClr val="C9E8BE"/>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88D76C-FC11-4587-8FA2-32359BF55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A533A6-A413-4986-842C-C19E520C496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503ADE-E872-4533-B59C-E547B7664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2680034E-A4C9-4051-8A4B-D0558C92F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29CF28C2-3D76-4204-BE2B-6FD847326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2908983-4DFF-41E4-BCA7-CAD773C51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commons.wikimedia.org/wiki/File:General_George_Washington_Resigning_his_Commission.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uilding&#10;&#10;Description generated with very high confidence">
            <a:extLst>
              <a:ext uri="{FF2B5EF4-FFF2-40B4-BE49-F238E27FC236}">
                <a16:creationId xmlns:a16="http://schemas.microsoft.com/office/drawing/2014/main" id="{AC54C735-43AB-407A-860B-3EF04F777CB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9346"/>
          <a:stretch/>
        </p:blipFill>
        <p:spPr>
          <a:xfrm>
            <a:off x="1249" y="-533400"/>
            <a:ext cx="12192000" cy="7391400"/>
          </a:xfrm>
          <a:prstGeom prst="rect">
            <a:avLst/>
          </a:prstGeom>
        </p:spPr>
      </p:pic>
      <p:sp>
        <p:nvSpPr>
          <p:cNvPr id="5" name="TextBox 4">
            <a:extLst>
              <a:ext uri="{FF2B5EF4-FFF2-40B4-BE49-F238E27FC236}">
                <a16:creationId xmlns:a16="http://schemas.microsoft.com/office/drawing/2014/main" id="{89BA852E-5E44-40D0-9BB1-017A1881AC7D}"/>
              </a:ext>
            </a:extLst>
          </p:cNvPr>
          <p:cNvSpPr txBox="1"/>
          <p:nvPr/>
        </p:nvSpPr>
        <p:spPr>
          <a:xfrm>
            <a:off x="3962400" y="5410200"/>
            <a:ext cx="7707559"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Civil Government appointed by God</a:t>
            </a:r>
          </a:p>
        </p:txBody>
      </p:sp>
      <p:sp>
        <p:nvSpPr>
          <p:cNvPr id="6" name="TextBox 5">
            <a:extLst>
              <a:ext uri="{FF2B5EF4-FFF2-40B4-BE49-F238E27FC236}">
                <a16:creationId xmlns:a16="http://schemas.microsoft.com/office/drawing/2014/main" id="{9FCC32A6-7C09-4EE1-A9B7-C21127D82828}"/>
              </a:ext>
            </a:extLst>
          </p:cNvPr>
          <p:cNvSpPr txBox="1"/>
          <p:nvPr/>
        </p:nvSpPr>
        <p:spPr>
          <a:xfrm>
            <a:off x="609600" y="262860"/>
            <a:ext cx="3722494" cy="954107"/>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Ranger Church of Christ</a:t>
            </a:r>
          </a:p>
          <a:p>
            <a:r>
              <a:rPr lang="en-US" sz="2800" dirty="0">
                <a:solidFill>
                  <a:schemeClr val="bg1"/>
                </a:solidFill>
                <a:latin typeface="Times New Roman" panose="02020603050405020304" pitchFamily="18" charset="0"/>
                <a:cs typeface="Times New Roman" panose="02020603050405020304" pitchFamily="18" charset="0"/>
              </a:rPr>
              <a:t>Mesquite and Rusk St. </a:t>
            </a:r>
          </a:p>
        </p:txBody>
      </p:sp>
    </p:spTree>
    <p:extLst>
      <p:ext uri="{BB962C8B-B14F-4D97-AF65-F5344CB8AC3E}">
        <p14:creationId xmlns:p14="http://schemas.microsoft.com/office/powerpoint/2010/main" val="259583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a:extLst>
              <a:ext uri="{FF2B5EF4-FFF2-40B4-BE49-F238E27FC236}">
                <a16:creationId xmlns:a16="http://schemas.microsoft.com/office/drawing/2014/main" id="{02A9D0F5-DD3A-4E01-907C-3584A958A129}"/>
              </a:ext>
            </a:extLst>
          </p:cNvPr>
          <p:cNvSpPr txBox="1">
            <a:spLocks noChangeArrowheads="1"/>
          </p:cNvSpPr>
          <p:nvPr/>
        </p:nvSpPr>
        <p:spPr bwMode="auto">
          <a:xfrm>
            <a:off x="609600" y="1828800"/>
            <a:ext cx="10972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Tx/>
              <a:buChar char="•"/>
            </a:pPr>
            <a:r>
              <a:rPr lang="en-US" altLang="en-US" sz="4000">
                <a:latin typeface="Times New Roman" panose="02020603050405020304" pitchFamily="18" charset="0"/>
                <a:cs typeface="Times New Roman" panose="02020603050405020304" pitchFamily="18" charset="0"/>
              </a:rPr>
              <a:t>Some crimes so serious that the only justice punishment is death (</a:t>
            </a:r>
            <a:r>
              <a:rPr lang="en-US" altLang="en-US" sz="4000" b="1">
                <a:latin typeface="Times New Roman" panose="02020603050405020304" pitchFamily="18" charset="0"/>
                <a:cs typeface="Times New Roman" panose="02020603050405020304" pitchFamily="18" charset="0"/>
              </a:rPr>
              <a:t>Deut. 21:22-23</a:t>
            </a:r>
            <a:r>
              <a:rPr lang="en-US" altLang="en-US" sz="4000">
                <a:latin typeface="Times New Roman" panose="02020603050405020304" pitchFamily="18" charset="0"/>
                <a:cs typeface="Times New Roman" panose="02020603050405020304" pitchFamily="18" charset="0"/>
              </a:rPr>
              <a:t>)</a:t>
            </a:r>
          </a:p>
          <a:p>
            <a:pPr eaLnBrk="1" hangingPunct="1">
              <a:lnSpc>
                <a:spcPct val="110000"/>
              </a:lnSpc>
              <a:buFontTx/>
              <a:buChar char="•"/>
            </a:pPr>
            <a:r>
              <a:rPr lang="en-US" altLang="en-US" sz="4000">
                <a:latin typeface="Times New Roman" panose="02020603050405020304" pitchFamily="18" charset="0"/>
                <a:cs typeface="Times New Roman" panose="02020603050405020304" pitchFamily="18" charset="0"/>
              </a:rPr>
              <a:t>By certain acts a person disqualifies himself from the right to continue living</a:t>
            </a:r>
          </a:p>
          <a:p>
            <a:pPr eaLnBrk="1" hangingPunct="1">
              <a:lnSpc>
                <a:spcPct val="110000"/>
              </a:lnSpc>
              <a:buFontTx/>
              <a:buChar char="•"/>
            </a:pPr>
            <a:r>
              <a:rPr lang="en-US" altLang="en-US" sz="4000">
                <a:latin typeface="Times New Roman" panose="02020603050405020304" pitchFamily="18" charset="0"/>
                <a:cs typeface="Times New Roman" panose="02020603050405020304" pitchFamily="18" charset="0"/>
              </a:rPr>
              <a:t>Reflected in the Old Testament  (</a:t>
            </a:r>
            <a:r>
              <a:rPr lang="en-US" altLang="en-US" sz="4000" b="1">
                <a:latin typeface="Times New Roman" panose="02020603050405020304" pitchFamily="18" charset="0"/>
                <a:cs typeface="Times New Roman" panose="02020603050405020304" pitchFamily="18" charset="0"/>
              </a:rPr>
              <a:t>Gen. 9:5-6</a:t>
            </a:r>
            <a:r>
              <a:rPr lang="en-US" altLang="en-US" sz="4000">
                <a:latin typeface="Times New Roman" panose="02020603050405020304" pitchFamily="18" charset="0"/>
                <a:cs typeface="Times New Roman" panose="02020603050405020304" pitchFamily="18" charset="0"/>
              </a:rPr>
              <a:t>)</a:t>
            </a:r>
          </a:p>
        </p:txBody>
      </p:sp>
      <p:sp>
        <p:nvSpPr>
          <p:cNvPr id="14339" name="Text Box 5">
            <a:extLst>
              <a:ext uri="{FF2B5EF4-FFF2-40B4-BE49-F238E27FC236}">
                <a16:creationId xmlns:a16="http://schemas.microsoft.com/office/drawing/2014/main" id="{12042201-57C7-4F74-A8B8-551514C23184}"/>
              </a:ext>
            </a:extLst>
          </p:cNvPr>
          <p:cNvSpPr txBox="1">
            <a:spLocks noChangeArrowheads="1"/>
          </p:cNvSpPr>
          <p:nvPr/>
        </p:nvSpPr>
        <p:spPr bwMode="auto">
          <a:xfrm>
            <a:off x="2762250" y="892175"/>
            <a:ext cx="6610350" cy="708025"/>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FF3300"/>
                </a:solidFill>
                <a:latin typeface="Times New Roman" panose="02020603050405020304" pitchFamily="18" charset="0"/>
                <a:cs typeface="Times New Roman" panose="02020603050405020304" pitchFamily="18" charset="0"/>
              </a:rPr>
              <a:t>Concept of Capital Punishment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8">
                                            <p:txEl>
                                              <p:pRg st="0" end="0"/>
                                            </p:txEl>
                                          </p:spTgt>
                                        </p:tgtEl>
                                        <p:attrNameLst>
                                          <p:attrName>style.visibility</p:attrName>
                                        </p:attrNameLst>
                                      </p:cBhvr>
                                      <p:to>
                                        <p:strVal val="visible"/>
                                      </p:to>
                                    </p:set>
                                    <p:animEffect transition="in" filter="blinds(horizontal)">
                                      <p:cBhvr>
                                        <p:cTn id="7" dur="500"/>
                                        <p:tgtEl>
                                          <p:spTgt spid="1955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5588">
                                            <p:txEl>
                                              <p:pRg st="1" end="1"/>
                                            </p:txEl>
                                          </p:spTgt>
                                        </p:tgtEl>
                                        <p:attrNameLst>
                                          <p:attrName>style.visibility</p:attrName>
                                        </p:attrNameLst>
                                      </p:cBhvr>
                                      <p:to>
                                        <p:strVal val="visible"/>
                                      </p:to>
                                    </p:set>
                                    <p:animEffect transition="in" filter="blinds(horizontal)">
                                      <p:cBhvr>
                                        <p:cTn id="12" dur="500"/>
                                        <p:tgtEl>
                                          <p:spTgt spid="1955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5588">
                                            <p:txEl>
                                              <p:pRg st="2" end="2"/>
                                            </p:txEl>
                                          </p:spTgt>
                                        </p:tgtEl>
                                        <p:attrNameLst>
                                          <p:attrName>style.visibility</p:attrName>
                                        </p:attrNameLst>
                                      </p:cBhvr>
                                      <p:to>
                                        <p:strVal val="visible"/>
                                      </p:to>
                                    </p:set>
                                    <p:animEffect transition="in" filter="blinds(horizontal)">
                                      <p:cBhvr>
                                        <p:cTn id="17" dur="500"/>
                                        <p:tgtEl>
                                          <p:spTgt spid="1955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A3DAC59-9B21-443C-B9F1-49E96450E423}"/>
              </a:ext>
            </a:extLst>
          </p:cNvPr>
          <p:cNvSpPr txBox="1">
            <a:spLocks noChangeArrowheads="1"/>
          </p:cNvSpPr>
          <p:nvPr/>
        </p:nvSpPr>
        <p:spPr bwMode="auto">
          <a:xfrm>
            <a:off x="1812925" y="3717925"/>
            <a:ext cx="8855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endParaRPr lang="en-US" altLang="en-US" sz="4000">
              <a:latin typeface="Arial" panose="020B0604020202020204" pitchFamily="34" charset="0"/>
            </a:endParaRPr>
          </a:p>
        </p:txBody>
      </p:sp>
      <p:sp>
        <p:nvSpPr>
          <p:cNvPr id="16387" name="Text Box 3">
            <a:extLst>
              <a:ext uri="{FF2B5EF4-FFF2-40B4-BE49-F238E27FC236}">
                <a16:creationId xmlns:a16="http://schemas.microsoft.com/office/drawing/2014/main" id="{1C07421E-88F0-4686-86AE-AA1B27423B0B}"/>
              </a:ext>
            </a:extLst>
          </p:cNvPr>
          <p:cNvSpPr txBox="1">
            <a:spLocks noChangeArrowheads="1"/>
          </p:cNvSpPr>
          <p:nvPr/>
        </p:nvSpPr>
        <p:spPr bwMode="auto">
          <a:xfrm>
            <a:off x="2362200" y="1173163"/>
            <a:ext cx="6686550"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non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Murder (</a:t>
            </a:r>
            <a:r>
              <a:rPr lang="en-US" altLang="en-US" sz="3600" b="1" dirty="0">
                <a:latin typeface="Times New Roman" panose="02020603050405020304" pitchFamily="18" charset="0"/>
                <a:cs typeface="Times New Roman" panose="02020603050405020304" pitchFamily="18" charset="0"/>
              </a:rPr>
              <a:t>Ex. 21:12-14</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Kidnapping (</a:t>
            </a:r>
            <a:r>
              <a:rPr lang="en-US" altLang="en-US" sz="3600" b="1" dirty="0">
                <a:latin typeface="Times New Roman" panose="02020603050405020304" pitchFamily="18" charset="0"/>
                <a:cs typeface="Times New Roman" panose="02020603050405020304" pitchFamily="18" charset="0"/>
              </a:rPr>
              <a:t>Ex. 21:16</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Abuse of parents (</a:t>
            </a:r>
            <a:r>
              <a:rPr lang="en-US" altLang="en-US" sz="3600" b="1" dirty="0">
                <a:latin typeface="Times New Roman" panose="02020603050405020304" pitchFamily="18" charset="0"/>
                <a:cs typeface="Times New Roman" panose="02020603050405020304" pitchFamily="18" charset="0"/>
              </a:rPr>
              <a:t>Ex. 21:15, 17</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Sorcery (</a:t>
            </a:r>
            <a:r>
              <a:rPr lang="en-US" altLang="en-US" sz="3600" b="1" dirty="0">
                <a:latin typeface="Times New Roman" panose="02020603050405020304" pitchFamily="18" charset="0"/>
                <a:cs typeface="Times New Roman" panose="02020603050405020304" pitchFamily="18" charset="0"/>
              </a:rPr>
              <a:t>Ex. 22:18</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Bestiality (</a:t>
            </a:r>
            <a:r>
              <a:rPr lang="en-US" altLang="en-US" sz="3600" b="1" dirty="0">
                <a:latin typeface="Times New Roman" panose="02020603050405020304" pitchFamily="18" charset="0"/>
                <a:cs typeface="Times New Roman" panose="02020603050405020304" pitchFamily="18" charset="0"/>
              </a:rPr>
              <a:t>Ex. 22:19</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Idolatry (</a:t>
            </a:r>
            <a:r>
              <a:rPr lang="en-US" altLang="en-US" sz="3600" b="1" dirty="0">
                <a:latin typeface="Times New Roman" panose="02020603050405020304" pitchFamily="18" charset="0"/>
                <a:cs typeface="Times New Roman" panose="02020603050405020304" pitchFamily="18" charset="0"/>
              </a:rPr>
              <a:t>Ex. 22:20</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Adultery (</a:t>
            </a:r>
            <a:r>
              <a:rPr lang="en-US" altLang="en-US" sz="3600" b="1" dirty="0">
                <a:latin typeface="Times New Roman" panose="02020603050405020304" pitchFamily="18" charset="0"/>
                <a:cs typeface="Times New Roman" panose="02020603050405020304" pitchFamily="18" charset="0"/>
              </a:rPr>
              <a:t>Lev. 20:10</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Incest (</a:t>
            </a:r>
            <a:r>
              <a:rPr lang="en-US" altLang="en-US" sz="3600" b="1" dirty="0">
                <a:latin typeface="Times New Roman" panose="02020603050405020304" pitchFamily="18" charset="0"/>
                <a:cs typeface="Times New Roman" panose="02020603050405020304" pitchFamily="18" charset="0"/>
              </a:rPr>
              <a:t>Lev. 20:11-12, 14</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Homosexuality (</a:t>
            </a:r>
            <a:r>
              <a:rPr lang="en-US" altLang="en-US" sz="3600" b="1" dirty="0">
                <a:latin typeface="Times New Roman" panose="02020603050405020304" pitchFamily="18" charset="0"/>
                <a:cs typeface="Times New Roman" panose="02020603050405020304" pitchFamily="18" charset="0"/>
              </a:rPr>
              <a:t>Lev. 20:13</a:t>
            </a:r>
            <a:r>
              <a:rPr lang="en-US" altLang="en-US" sz="3600" dirty="0">
                <a:latin typeface="Times New Roman" panose="02020603050405020304" pitchFamily="18" charset="0"/>
                <a:cs typeface="Times New Roman" panose="02020603050405020304" pitchFamily="18" charset="0"/>
              </a:rPr>
              <a:t>)</a:t>
            </a:r>
          </a:p>
        </p:txBody>
      </p:sp>
      <p:sp>
        <p:nvSpPr>
          <p:cNvPr id="16388" name="Rectangle 4">
            <a:extLst>
              <a:ext uri="{FF2B5EF4-FFF2-40B4-BE49-F238E27FC236}">
                <a16:creationId xmlns:a16="http://schemas.microsoft.com/office/drawing/2014/main" id="{3AC579ED-9FC0-4567-8DBB-84E23877DF49}"/>
              </a:ext>
            </a:extLst>
          </p:cNvPr>
          <p:cNvSpPr>
            <a:spLocks noChangeArrowheads="1"/>
          </p:cNvSpPr>
          <p:nvPr/>
        </p:nvSpPr>
        <p:spPr bwMode="auto">
          <a:xfrm>
            <a:off x="1524000" y="228600"/>
            <a:ext cx="9144000" cy="685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6389" name="Text Box 5">
            <a:extLst>
              <a:ext uri="{FF2B5EF4-FFF2-40B4-BE49-F238E27FC236}">
                <a16:creationId xmlns:a16="http://schemas.microsoft.com/office/drawing/2014/main" id="{0F619DD6-EDEB-48C0-912A-30AAF6B9BE50}"/>
              </a:ext>
            </a:extLst>
          </p:cNvPr>
          <p:cNvSpPr txBox="1">
            <a:spLocks noChangeArrowheads="1"/>
          </p:cNvSpPr>
          <p:nvPr/>
        </p:nvSpPr>
        <p:spPr bwMode="auto">
          <a:xfrm>
            <a:off x="1981200" y="152400"/>
            <a:ext cx="8245475" cy="769938"/>
          </a:xfrm>
          <a:prstGeom prst="rect">
            <a:avLst/>
          </a:prstGeom>
          <a:noFill/>
          <a:ln>
            <a:noFill/>
          </a:ln>
          <a:effectLst>
            <a:outerShdw dist="35921" dir="2700000" algn="ctr" rotWithShape="0">
              <a:srgbClr val="777777"/>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dirty="0">
                <a:solidFill>
                  <a:schemeClr val="bg1"/>
                </a:solidFill>
                <a:latin typeface="Times New Roman" panose="02020603050405020304" pitchFamily="18" charset="0"/>
                <a:cs typeface="Times New Roman" panose="02020603050405020304" pitchFamily="18" charset="0"/>
              </a:rPr>
              <a:t>Capital offenses in Law of Moses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8">
            <a:extLst>
              <a:ext uri="{FF2B5EF4-FFF2-40B4-BE49-F238E27FC236}">
                <a16:creationId xmlns:a16="http://schemas.microsoft.com/office/drawing/2014/main" id="{84332B39-3405-45EE-AF12-43E56F589AE7}"/>
              </a:ext>
            </a:extLst>
          </p:cNvPr>
          <p:cNvSpPr txBox="1">
            <a:spLocks noChangeArrowheads="1"/>
          </p:cNvSpPr>
          <p:nvPr/>
        </p:nvSpPr>
        <p:spPr bwMode="auto">
          <a:xfrm>
            <a:off x="1812925" y="3717925"/>
            <a:ext cx="8855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endParaRPr lang="en-US" altLang="en-US" sz="4000">
              <a:latin typeface="Arial" panose="020B0604020202020204" pitchFamily="34" charset="0"/>
            </a:endParaRPr>
          </a:p>
        </p:txBody>
      </p:sp>
      <p:sp>
        <p:nvSpPr>
          <p:cNvPr id="18435" name="Text Box 1030">
            <a:extLst>
              <a:ext uri="{FF2B5EF4-FFF2-40B4-BE49-F238E27FC236}">
                <a16:creationId xmlns:a16="http://schemas.microsoft.com/office/drawing/2014/main" id="{AAA5B5CF-C65D-460D-8F6B-C72CB52ECC92}"/>
              </a:ext>
            </a:extLst>
          </p:cNvPr>
          <p:cNvSpPr txBox="1">
            <a:spLocks noChangeArrowheads="1"/>
          </p:cNvSpPr>
          <p:nvPr/>
        </p:nvSpPr>
        <p:spPr bwMode="auto">
          <a:xfrm>
            <a:off x="1676399" y="1092200"/>
            <a:ext cx="8855075" cy="553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Rape (</a:t>
            </a:r>
            <a:r>
              <a:rPr lang="en-US" altLang="en-US" sz="3600" b="1" dirty="0">
                <a:latin typeface="Times New Roman" panose="02020603050405020304" pitchFamily="18" charset="0"/>
                <a:cs typeface="Times New Roman" panose="02020603050405020304" pitchFamily="18" charset="0"/>
              </a:rPr>
              <a:t>Deut. 22:23-29</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Fornication by priest daughter (</a:t>
            </a:r>
            <a:r>
              <a:rPr lang="en-US" altLang="en-US" sz="3600" b="1" dirty="0">
                <a:latin typeface="Times New Roman" panose="02020603050405020304" pitchFamily="18" charset="0"/>
                <a:cs typeface="Times New Roman" panose="02020603050405020304" pitchFamily="18" charset="0"/>
              </a:rPr>
              <a:t>Lev. 21:9</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Human sacrifice (</a:t>
            </a:r>
            <a:r>
              <a:rPr lang="en-US" altLang="en-US" sz="3600" b="1" dirty="0">
                <a:latin typeface="Times New Roman" panose="02020603050405020304" pitchFamily="18" charset="0"/>
                <a:cs typeface="Times New Roman" panose="02020603050405020304" pitchFamily="18" charset="0"/>
              </a:rPr>
              <a:t>Lev. 20:2-5</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Strike or curse parent (</a:t>
            </a:r>
            <a:r>
              <a:rPr lang="en-US" altLang="en-US" sz="3600" b="1" dirty="0">
                <a:latin typeface="Times New Roman" panose="02020603050405020304" pitchFamily="18" charset="0"/>
                <a:cs typeface="Times New Roman" panose="02020603050405020304" pitchFamily="18" charset="0"/>
              </a:rPr>
              <a:t>Ex. 21:15, 17</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Disobey parent (</a:t>
            </a:r>
            <a:r>
              <a:rPr lang="en-US" altLang="en-US" sz="3600" b="1" dirty="0">
                <a:latin typeface="Times New Roman" panose="02020603050405020304" pitchFamily="18" charset="0"/>
                <a:cs typeface="Times New Roman" panose="02020603050405020304" pitchFamily="18" charset="0"/>
              </a:rPr>
              <a:t>Deut. 21:18-21</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Blasphemy (</a:t>
            </a:r>
            <a:r>
              <a:rPr lang="en-US" altLang="en-US" sz="3600" b="1" dirty="0">
                <a:latin typeface="Times New Roman" panose="02020603050405020304" pitchFamily="18" charset="0"/>
                <a:cs typeface="Times New Roman" panose="02020603050405020304" pitchFamily="18" charset="0"/>
              </a:rPr>
              <a:t>Lev. 24:11-23</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Break Sabbath (</a:t>
            </a:r>
            <a:r>
              <a:rPr lang="en-US" altLang="en-US" sz="3600" b="1" dirty="0">
                <a:latin typeface="Times New Roman" panose="02020603050405020304" pitchFamily="18" charset="0"/>
                <a:cs typeface="Times New Roman" panose="02020603050405020304" pitchFamily="18" charset="0"/>
              </a:rPr>
              <a:t>Ex. 35:2</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False teaching (</a:t>
            </a:r>
            <a:r>
              <a:rPr lang="en-US" altLang="en-US" sz="3600" b="1" dirty="0">
                <a:latin typeface="Times New Roman" panose="02020603050405020304" pitchFamily="18" charset="0"/>
                <a:cs typeface="Times New Roman" panose="02020603050405020304" pitchFamily="18" charset="0"/>
              </a:rPr>
              <a:t>Deut. 13:1-10</a:t>
            </a:r>
            <a:r>
              <a:rPr lang="en-US" altLang="en-US" sz="3600" dirty="0">
                <a:latin typeface="Times New Roman" panose="02020603050405020304" pitchFamily="18" charset="0"/>
                <a:cs typeface="Times New Roman" panose="02020603050405020304" pitchFamily="18" charset="0"/>
              </a:rPr>
              <a:t>)</a:t>
            </a:r>
          </a:p>
          <a:p>
            <a:pPr eaLnBrk="1" hangingPunct="1">
              <a:lnSpc>
                <a:spcPct val="110000"/>
              </a:lnSpc>
              <a:buFont typeface="Wingdings 3" panose="05040102010807070707" pitchFamily="18" charset="2"/>
              <a:buChar char="¶"/>
            </a:pPr>
            <a:r>
              <a:rPr lang="en-US" altLang="en-US" sz="3600" dirty="0">
                <a:latin typeface="Times New Roman" panose="02020603050405020304" pitchFamily="18" charset="0"/>
                <a:cs typeface="Times New Roman" panose="02020603050405020304" pitchFamily="18" charset="0"/>
              </a:rPr>
              <a:t>Refuse to listen to priest (</a:t>
            </a:r>
            <a:r>
              <a:rPr lang="en-US" altLang="en-US" sz="3600" b="1" dirty="0">
                <a:latin typeface="Times New Roman" panose="02020603050405020304" pitchFamily="18" charset="0"/>
                <a:cs typeface="Times New Roman" panose="02020603050405020304" pitchFamily="18" charset="0"/>
              </a:rPr>
              <a:t>Deut. 17:12</a:t>
            </a:r>
            <a:r>
              <a:rPr lang="en-US" altLang="en-US" sz="3600" dirty="0">
                <a:latin typeface="Times New Roman" panose="02020603050405020304" pitchFamily="18" charset="0"/>
                <a:cs typeface="Times New Roman" panose="02020603050405020304" pitchFamily="18" charset="0"/>
              </a:rPr>
              <a:t>)</a:t>
            </a:r>
          </a:p>
        </p:txBody>
      </p:sp>
      <p:sp>
        <p:nvSpPr>
          <p:cNvPr id="18436" name="Rectangle 1032">
            <a:extLst>
              <a:ext uri="{FF2B5EF4-FFF2-40B4-BE49-F238E27FC236}">
                <a16:creationId xmlns:a16="http://schemas.microsoft.com/office/drawing/2014/main" id="{DFCA5B25-3927-4452-B6FA-6FA21B94EAC7}"/>
              </a:ext>
            </a:extLst>
          </p:cNvPr>
          <p:cNvSpPr>
            <a:spLocks noChangeArrowheads="1"/>
          </p:cNvSpPr>
          <p:nvPr/>
        </p:nvSpPr>
        <p:spPr bwMode="auto">
          <a:xfrm>
            <a:off x="1524000" y="457200"/>
            <a:ext cx="9144000" cy="685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8437" name="Text Box 1033">
            <a:extLst>
              <a:ext uri="{FF2B5EF4-FFF2-40B4-BE49-F238E27FC236}">
                <a16:creationId xmlns:a16="http://schemas.microsoft.com/office/drawing/2014/main" id="{81D3E33A-6A82-4AA3-9162-4E16216CDFB4}"/>
              </a:ext>
            </a:extLst>
          </p:cNvPr>
          <p:cNvSpPr txBox="1">
            <a:spLocks noChangeArrowheads="1"/>
          </p:cNvSpPr>
          <p:nvPr/>
        </p:nvSpPr>
        <p:spPr bwMode="auto">
          <a:xfrm>
            <a:off x="1981200" y="381000"/>
            <a:ext cx="8245475" cy="769938"/>
          </a:xfrm>
          <a:prstGeom prst="rect">
            <a:avLst/>
          </a:prstGeom>
          <a:noFill/>
          <a:ln>
            <a:noFill/>
          </a:ln>
          <a:effectLst>
            <a:outerShdw dist="35921" dir="2700000" algn="ctr" rotWithShape="0">
              <a:srgbClr val="777777"/>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dirty="0">
                <a:solidFill>
                  <a:schemeClr val="bg1"/>
                </a:solidFill>
                <a:latin typeface="Times New Roman" panose="02020603050405020304" pitchFamily="18" charset="0"/>
                <a:cs typeface="Times New Roman" panose="02020603050405020304" pitchFamily="18" charset="0"/>
              </a:rPr>
              <a:t>Capital offenses in Law of Moses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435">
                                            <p:txEl>
                                              <p:pRg st="8" end="8"/>
                                            </p:txEl>
                                          </p:spTgt>
                                        </p:tgtEl>
                                        <p:attrNameLst>
                                          <p:attrName>style.visibility</p:attrName>
                                        </p:attrNameLst>
                                      </p:cBhvr>
                                      <p:to>
                                        <p:strVal val="visible"/>
                                      </p:to>
                                    </p:set>
                                    <p:anim calcmode="lin" valueType="num">
                                      <p:cBhvr additive="base">
                                        <p:cTn id="55"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a:extLst>
              <a:ext uri="{FF2B5EF4-FFF2-40B4-BE49-F238E27FC236}">
                <a16:creationId xmlns:a16="http://schemas.microsoft.com/office/drawing/2014/main" id="{9A423447-147B-416C-BFA6-01F00F380FB6}"/>
              </a:ext>
            </a:extLst>
          </p:cNvPr>
          <p:cNvSpPr txBox="1">
            <a:spLocks noChangeArrowheads="1"/>
          </p:cNvSpPr>
          <p:nvPr/>
        </p:nvSpPr>
        <p:spPr bwMode="auto">
          <a:xfrm>
            <a:off x="609600" y="234950"/>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Arial" panose="020B0604020202020204" pitchFamily="34" charset="0"/>
              <a:buChar char="♦"/>
              <a:defRPr/>
            </a:pPr>
            <a:r>
              <a:rPr lang="en-US" altLang="en-US" sz="4000" dirty="0">
                <a:cs typeface="Times New Roman" panose="02020603050405020304" pitchFamily="18" charset="0"/>
              </a:rPr>
              <a:t>In Law of Moses, carrying out the death penalty was justly regulated (</a:t>
            </a:r>
            <a:r>
              <a:rPr lang="en-US" altLang="en-US" sz="4000" b="1" dirty="0">
                <a:cs typeface="Times New Roman" panose="02020603050405020304" pitchFamily="18" charset="0"/>
              </a:rPr>
              <a:t>Deut. 17:6-7; 19:5</a:t>
            </a:r>
            <a:r>
              <a:rPr lang="en-US" altLang="en-US" sz="4000" dirty="0">
                <a:cs typeface="Times New Roman" panose="02020603050405020304" pitchFamily="18" charset="0"/>
              </a:rPr>
              <a:t>)</a:t>
            </a:r>
          </a:p>
        </p:txBody>
      </p:sp>
      <p:sp>
        <p:nvSpPr>
          <p:cNvPr id="160773" name="Text Box 5">
            <a:extLst>
              <a:ext uri="{FF2B5EF4-FFF2-40B4-BE49-F238E27FC236}">
                <a16:creationId xmlns:a16="http://schemas.microsoft.com/office/drawing/2014/main" id="{0EB458B5-7A73-4C88-8012-75B33EEF18AF}"/>
              </a:ext>
            </a:extLst>
          </p:cNvPr>
          <p:cNvSpPr txBox="1">
            <a:spLocks noChangeArrowheads="1"/>
          </p:cNvSpPr>
          <p:nvPr/>
        </p:nvSpPr>
        <p:spPr bwMode="auto">
          <a:xfrm>
            <a:off x="914400" y="2155825"/>
            <a:ext cx="10668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Wingdings" panose="05000000000000000000" pitchFamily="2" charset="2"/>
              <a:buChar char="§"/>
              <a:defRPr/>
            </a:pPr>
            <a:r>
              <a:rPr lang="en-US" altLang="en-US" sz="4000" dirty="0">
                <a:cs typeface="Times New Roman" panose="02020603050405020304" pitchFamily="18" charset="0"/>
              </a:rPr>
              <a:t>Not just to deter others from same crime – but to put away the evil influence of that person</a:t>
            </a:r>
          </a:p>
        </p:txBody>
      </p:sp>
      <p:sp>
        <p:nvSpPr>
          <p:cNvPr id="160775" name="Text Box 7">
            <a:extLst>
              <a:ext uri="{FF2B5EF4-FFF2-40B4-BE49-F238E27FC236}">
                <a16:creationId xmlns:a16="http://schemas.microsoft.com/office/drawing/2014/main" id="{D8EE2A32-3895-4185-9039-1CFD21B92FB6}"/>
              </a:ext>
            </a:extLst>
          </p:cNvPr>
          <p:cNvSpPr txBox="1">
            <a:spLocks noChangeArrowheads="1"/>
          </p:cNvSpPr>
          <p:nvPr/>
        </p:nvSpPr>
        <p:spPr bwMode="auto">
          <a:xfrm>
            <a:off x="914400" y="4654550"/>
            <a:ext cx="10668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Safeguard against unduly harsh punishment - indicated death penalty  just 	for some crimes</a:t>
            </a:r>
          </a:p>
        </p:txBody>
      </p:sp>
      <p:sp>
        <p:nvSpPr>
          <p:cNvPr id="160776" name="Text Box 8">
            <a:extLst>
              <a:ext uri="{FF2B5EF4-FFF2-40B4-BE49-F238E27FC236}">
                <a16:creationId xmlns:a16="http://schemas.microsoft.com/office/drawing/2014/main" id="{B3C606B3-ABA6-46DC-90BC-C5BDC44E388A}"/>
              </a:ext>
            </a:extLst>
          </p:cNvPr>
          <p:cNvSpPr txBox="1">
            <a:spLocks noChangeArrowheads="1"/>
          </p:cNvSpPr>
          <p:nvPr/>
        </p:nvSpPr>
        <p:spPr bwMode="auto">
          <a:xfrm>
            <a:off x="609600" y="3722757"/>
            <a:ext cx="3155031" cy="707886"/>
          </a:xfrm>
          <a:prstGeom prst="rect">
            <a:avLst/>
          </a:prstGeom>
          <a:noFill/>
          <a:ln w="9525">
            <a:solidFill>
              <a:schemeClr val="tx1"/>
            </a:solidFill>
            <a:miter lim="800000"/>
            <a:headEnd/>
            <a:tailEnd/>
          </a:ln>
          <a:effectLst/>
          <a:extLst/>
        </p:spPr>
        <p:txBody>
          <a:bodyPr wrap="non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4000" b="1" dirty="0">
                <a:latin typeface="Times New Roman" panose="02020603050405020304" pitchFamily="18" charset="0"/>
                <a:cs typeface="Times New Roman" panose="02020603050405020304" pitchFamily="18" charset="0"/>
              </a:rPr>
              <a:t>Deut. 19:21</a:t>
            </a:r>
          </a:p>
        </p:txBody>
      </p:sp>
      <p:sp>
        <p:nvSpPr>
          <p:cNvPr id="160777" name="Text Box 9">
            <a:extLst>
              <a:ext uri="{FF2B5EF4-FFF2-40B4-BE49-F238E27FC236}">
                <a16:creationId xmlns:a16="http://schemas.microsoft.com/office/drawing/2014/main" id="{22F86646-EC92-4E26-9337-EDC57D3F0A42}"/>
              </a:ext>
            </a:extLst>
          </p:cNvPr>
          <p:cNvSpPr txBox="1">
            <a:spLocks noChangeArrowheads="1"/>
          </p:cNvSpPr>
          <p:nvPr/>
        </p:nvSpPr>
        <p:spPr bwMode="auto">
          <a:xfrm>
            <a:off x="685800" y="1533605"/>
            <a:ext cx="10896600"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ts val="0"/>
              </a:spcBef>
              <a:spcAft>
                <a:spcPts val="0"/>
              </a:spcAft>
              <a:defRPr/>
            </a:pPr>
            <a:r>
              <a:rPr lang="en-US" altLang="en-US" sz="4000" b="1" dirty="0">
                <a:solidFill>
                  <a:schemeClr val="bg1"/>
                </a:solidFill>
                <a:latin typeface="Times New Roman" panose="02020603050405020304" pitchFamily="18" charset="0"/>
                <a:cs typeface="Times New Roman" panose="02020603050405020304" pitchFamily="18" charset="0"/>
              </a:rPr>
              <a:t>Ex. 20:13 </a:t>
            </a:r>
            <a:r>
              <a:rPr lang="en-US" altLang="en-US" sz="4000" dirty="0">
                <a:solidFill>
                  <a:schemeClr val="bg1"/>
                </a:solidFill>
                <a:effectLst>
                  <a:outerShdw blurRad="38100" dist="38100" dir="2700000" algn="tl">
                    <a:srgbClr val="006600"/>
                  </a:outerShdw>
                </a:effectLst>
                <a:latin typeface="Times New Roman" panose="02020603050405020304" pitchFamily="18" charset="0"/>
                <a:cs typeface="Times New Roman" panose="02020603050405020304" pitchFamily="18" charset="0"/>
              </a:rPr>
              <a:t>– prohibition against murder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0773">
                                            <p:txEl>
                                              <p:pRg st="0" end="0"/>
                                            </p:txEl>
                                          </p:spTgt>
                                        </p:tgtEl>
                                        <p:attrNameLst>
                                          <p:attrName>style.visibility</p:attrName>
                                        </p:attrNameLst>
                                      </p:cBhvr>
                                      <p:to>
                                        <p:strVal val="visible"/>
                                      </p:to>
                                    </p:set>
                                    <p:animEffect transition="in" filter="wipe(down)">
                                      <p:cBhvr>
                                        <p:cTn id="7" dur="500"/>
                                        <p:tgtEl>
                                          <p:spTgt spid="160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0776"/>
                                        </p:tgtEl>
                                        <p:attrNameLst>
                                          <p:attrName>style.visibility</p:attrName>
                                        </p:attrNameLst>
                                      </p:cBhvr>
                                      <p:to>
                                        <p:strVal val="visible"/>
                                      </p:to>
                                    </p:set>
                                    <p:animEffect transition="in" filter="wipe(down)">
                                      <p:cBhvr>
                                        <p:cTn id="12" dur="500"/>
                                        <p:tgtEl>
                                          <p:spTgt spid="160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0775"/>
                                        </p:tgtEl>
                                        <p:attrNameLst>
                                          <p:attrName>style.visibility</p:attrName>
                                        </p:attrNameLst>
                                      </p:cBhvr>
                                      <p:to>
                                        <p:strVal val="visible"/>
                                      </p:to>
                                    </p:set>
                                    <p:animEffect transition="in" filter="wipe(down)">
                                      <p:cBhvr>
                                        <p:cTn id="17" dur="500"/>
                                        <p:tgtEl>
                                          <p:spTgt spid="1607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0777"/>
                                        </p:tgtEl>
                                        <p:attrNameLst>
                                          <p:attrName>style.visibility</p:attrName>
                                        </p:attrNameLst>
                                      </p:cBhvr>
                                      <p:to>
                                        <p:strVal val="visible"/>
                                      </p:to>
                                    </p:set>
                                    <p:animEffect transition="in" filter="dissolve">
                                      <p:cBhvr>
                                        <p:cTn id="22" dur="500"/>
                                        <p:tgtEl>
                                          <p:spTgt spid="160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build="allAtOnce"/>
      <p:bldP spid="160775" grpId="0"/>
      <p:bldP spid="160776" grpId="0" animBg="1"/>
      <p:bldP spid="1607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4">
            <a:extLst>
              <a:ext uri="{FF2B5EF4-FFF2-40B4-BE49-F238E27FC236}">
                <a16:creationId xmlns:a16="http://schemas.microsoft.com/office/drawing/2014/main" id="{9175ABCA-96D1-42B6-A1DD-AA839B03D8D9}"/>
              </a:ext>
            </a:extLst>
          </p:cNvPr>
          <p:cNvSpPr txBox="1">
            <a:spLocks noChangeArrowheads="1"/>
          </p:cNvSpPr>
          <p:nvPr/>
        </p:nvSpPr>
        <p:spPr bwMode="auto">
          <a:xfrm>
            <a:off x="609600" y="1380468"/>
            <a:ext cx="11049000" cy="410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lnSpc>
                <a:spcPct val="110000"/>
              </a:lnSpc>
              <a:spcBef>
                <a:spcPts val="0"/>
              </a:spcBef>
              <a:spcAft>
                <a:spcPts val="0"/>
              </a:spcAft>
              <a:buFont typeface="Arial" panose="020B0604020202020204" pitchFamily="34" charset="0"/>
              <a:buChar char="♦"/>
              <a:defRPr/>
            </a:pPr>
            <a:r>
              <a:rPr lang="en-US" altLang="en-US" sz="4000" dirty="0">
                <a:cs typeface="Times New Roman" panose="02020603050405020304" pitchFamily="18" charset="0"/>
              </a:rPr>
              <a:t>New Testament speaks of the justice of capital punishment</a:t>
            </a:r>
          </a:p>
          <a:p>
            <a:pPr lvl="1" eaLnBrk="1" fontAlgn="auto" hangingPunct="1">
              <a:lnSpc>
                <a:spcPct val="110000"/>
              </a:lnSpc>
              <a:spcBef>
                <a:spcPts val="0"/>
              </a:spcBef>
              <a:spcAft>
                <a:spcPts val="0"/>
              </a:spcAft>
              <a:buFont typeface="Arial" panose="020B0604020202020204" pitchFamily="34" charset="0"/>
              <a:buChar char="♦"/>
              <a:defRPr/>
            </a:pPr>
            <a:r>
              <a:rPr lang="en-US" altLang="en-US" sz="4000" b="1" dirty="0">
                <a:cs typeface="Times New Roman" panose="02020603050405020304" pitchFamily="18" charset="0"/>
              </a:rPr>
              <a:t>Rom. 1:32 </a:t>
            </a:r>
            <a:r>
              <a:rPr lang="en-US" altLang="en-US" sz="4000" dirty="0">
                <a:cs typeface="Times New Roman" panose="02020603050405020304" pitchFamily="18" charset="0"/>
              </a:rPr>
              <a:t>– do such thing worthy of death</a:t>
            </a:r>
          </a:p>
          <a:p>
            <a:pPr lvl="1" eaLnBrk="1" fontAlgn="auto" hangingPunct="1">
              <a:lnSpc>
                <a:spcPct val="110000"/>
              </a:lnSpc>
              <a:spcBef>
                <a:spcPts val="0"/>
              </a:spcBef>
              <a:spcAft>
                <a:spcPts val="0"/>
              </a:spcAft>
              <a:buFont typeface="Arial" panose="020B0604020202020204" pitchFamily="34" charset="0"/>
              <a:buChar char="♦"/>
              <a:defRPr/>
            </a:pPr>
            <a:r>
              <a:rPr lang="en-US" altLang="en-US" sz="4000" b="1" dirty="0">
                <a:cs typeface="Times New Roman" panose="02020603050405020304" pitchFamily="18" charset="0"/>
              </a:rPr>
              <a:t>Acts 25:11 </a:t>
            </a:r>
            <a:r>
              <a:rPr lang="en-US" altLang="en-US" sz="4000" dirty="0">
                <a:cs typeface="Times New Roman" panose="02020603050405020304" pitchFamily="18" charset="0"/>
              </a:rPr>
              <a:t>– not object to execution</a:t>
            </a:r>
          </a:p>
          <a:p>
            <a:pPr lvl="1" eaLnBrk="1" fontAlgn="auto" hangingPunct="1">
              <a:lnSpc>
                <a:spcPct val="110000"/>
              </a:lnSpc>
              <a:spcBef>
                <a:spcPts val="0"/>
              </a:spcBef>
              <a:spcAft>
                <a:spcPts val="0"/>
              </a:spcAft>
              <a:buFont typeface="Arial" panose="020B0604020202020204" pitchFamily="34" charset="0"/>
              <a:buChar char="♦"/>
              <a:defRPr/>
            </a:pPr>
            <a:r>
              <a:rPr lang="en-US" altLang="en-US" sz="4000" b="1" dirty="0">
                <a:cs typeface="Times New Roman" panose="02020603050405020304" pitchFamily="18" charset="0"/>
              </a:rPr>
              <a:t>Rom. 13:4 </a:t>
            </a:r>
            <a:r>
              <a:rPr lang="en-US" altLang="en-US" sz="4000" dirty="0">
                <a:cs typeface="Times New Roman" panose="02020603050405020304" pitchFamily="18" charset="0"/>
              </a:rPr>
              <a:t>– government, an avenger to execute wrath on those who practice evil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Effect transition="in" filter="blinds(vertical)">
                                      <p:cBhvr>
                                        <p:cTn id="7" dur="500"/>
                                        <p:tgtEl>
                                          <p:spTgt spid="162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62820">
                                            <p:txEl>
                                              <p:pRg st="1" end="1"/>
                                            </p:txEl>
                                          </p:spTgt>
                                        </p:tgtEl>
                                        <p:attrNameLst>
                                          <p:attrName>style.visibility</p:attrName>
                                        </p:attrNameLst>
                                      </p:cBhvr>
                                      <p:to>
                                        <p:strVal val="visible"/>
                                      </p:to>
                                    </p:set>
                                    <p:animEffect transition="in" filter="blinds(vertical)">
                                      <p:cBhvr>
                                        <p:cTn id="12" dur="500"/>
                                        <p:tgtEl>
                                          <p:spTgt spid="1628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62820">
                                            <p:txEl>
                                              <p:pRg st="2" end="2"/>
                                            </p:txEl>
                                          </p:spTgt>
                                        </p:tgtEl>
                                        <p:attrNameLst>
                                          <p:attrName>style.visibility</p:attrName>
                                        </p:attrNameLst>
                                      </p:cBhvr>
                                      <p:to>
                                        <p:strVal val="visible"/>
                                      </p:to>
                                    </p:set>
                                    <p:animEffect transition="in" filter="blinds(vertical)">
                                      <p:cBhvr>
                                        <p:cTn id="17" dur="500"/>
                                        <p:tgtEl>
                                          <p:spTgt spid="1628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62820">
                                            <p:txEl>
                                              <p:pRg st="3" end="3"/>
                                            </p:txEl>
                                          </p:spTgt>
                                        </p:tgtEl>
                                        <p:attrNameLst>
                                          <p:attrName>style.visibility</p:attrName>
                                        </p:attrNameLst>
                                      </p:cBhvr>
                                      <p:to>
                                        <p:strVal val="visible"/>
                                      </p:to>
                                    </p:set>
                                    <p:animEffect transition="in" filter="blinds(vertical)">
                                      <p:cBhvr>
                                        <p:cTn id="22" dur="500"/>
                                        <p:tgtEl>
                                          <p:spTgt spid="162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16DC0364-CBA0-451B-907A-1759949E4164}"/>
              </a:ext>
            </a:extLst>
          </p:cNvPr>
          <p:cNvSpPr txBox="1">
            <a:spLocks noChangeArrowheads="1"/>
          </p:cNvSpPr>
          <p:nvPr/>
        </p:nvSpPr>
        <p:spPr bwMode="auto">
          <a:xfrm>
            <a:off x="4011779" y="663714"/>
            <a:ext cx="4217821" cy="707886"/>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dirty="0">
                <a:latin typeface="Times New Roman" panose="02020603050405020304" pitchFamily="18" charset="0"/>
                <a:cs typeface="Times New Roman" panose="02020603050405020304" pitchFamily="18" charset="0"/>
              </a:rPr>
              <a:t>Capital Punishment</a:t>
            </a:r>
          </a:p>
        </p:txBody>
      </p:sp>
      <p:sp>
        <p:nvSpPr>
          <p:cNvPr id="163846" name="Text Box 6">
            <a:extLst>
              <a:ext uri="{FF2B5EF4-FFF2-40B4-BE49-F238E27FC236}">
                <a16:creationId xmlns:a16="http://schemas.microsoft.com/office/drawing/2014/main" id="{52FE0AD9-4632-4619-B994-19DC328AC764}"/>
              </a:ext>
            </a:extLst>
          </p:cNvPr>
          <p:cNvSpPr txBox="1">
            <a:spLocks noChangeArrowheads="1"/>
          </p:cNvSpPr>
          <p:nvPr/>
        </p:nvSpPr>
        <p:spPr bwMode="auto">
          <a:xfrm>
            <a:off x="685801" y="1642408"/>
            <a:ext cx="10896600" cy="1938992"/>
          </a:xfrm>
          <a:prstGeom prst="rect">
            <a:avLst/>
          </a:prstGeom>
          <a:noFill/>
          <a:ln w="381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p>
            <a:pPr algn="ctr" eaLnBrk="1" fontAlgn="auto" hangingPunct="1">
              <a:spcBef>
                <a:spcPts val="0"/>
              </a:spcBef>
              <a:spcAft>
                <a:spcPts val="0"/>
              </a:spcAft>
              <a:defRPr/>
            </a:pPr>
            <a:r>
              <a:rPr lang="en-US" altLang="en-US" sz="4000" b="1" dirty="0">
                <a:latin typeface="Times New Roman" panose="02020603050405020304" pitchFamily="18" charset="0"/>
                <a:cs typeface="Times New Roman" panose="02020603050405020304" pitchFamily="18" charset="0"/>
              </a:rPr>
              <a:t>Since beginning of time, there is a principle of justice in which some crimes are so serious they can only be properly punished by death.</a:t>
            </a:r>
          </a:p>
        </p:txBody>
      </p:sp>
      <p:sp>
        <p:nvSpPr>
          <p:cNvPr id="163847" name="Text Box 7">
            <a:extLst>
              <a:ext uri="{FF2B5EF4-FFF2-40B4-BE49-F238E27FC236}">
                <a16:creationId xmlns:a16="http://schemas.microsoft.com/office/drawing/2014/main" id="{EA06A01B-F107-47C1-A96E-8C6FCF20113A}"/>
              </a:ext>
            </a:extLst>
          </p:cNvPr>
          <p:cNvSpPr txBox="1">
            <a:spLocks noChangeArrowheads="1"/>
          </p:cNvSpPr>
          <p:nvPr/>
        </p:nvSpPr>
        <p:spPr bwMode="auto">
          <a:xfrm>
            <a:off x="685801" y="4191000"/>
            <a:ext cx="10896600" cy="1938992"/>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p>
            <a:pPr algn="ctr" eaLnBrk="1" fontAlgn="auto" hangingPunct="1">
              <a:spcBef>
                <a:spcPts val="0"/>
              </a:spcBef>
              <a:spcAft>
                <a:spcPts val="0"/>
              </a:spcAft>
              <a:defRPr/>
            </a:pPr>
            <a:r>
              <a:rPr lang="en-US" altLang="en-US" sz="4000" b="1" dirty="0">
                <a:latin typeface="Times New Roman" panose="02020603050405020304" pitchFamily="18" charset="0"/>
                <a:cs typeface="Times New Roman" panose="02020603050405020304" pitchFamily="18" charset="0"/>
              </a:rPr>
              <a:t>The execution of “the death sentence” is a part of the rightful function of civil government as ordained by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Effect transition="in" filter="checkerboard(across)">
                                      <p:cBhvr>
                                        <p:cTn id="7" dur="500"/>
                                        <p:tgtEl>
                                          <p:spTgt spid="163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7"/>
                                        </p:tgtEl>
                                        <p:attrNameLst>
                                          <p:attrName>style.visibility</p:attrName>
                                        </p:attrNameLst>
                                      </p:cBhvr>
                                      <p:to>
                                        <p:strVal val="visible"/>
                                      </p:to>
                                    </p:set>
                                    <p:animEffect transition="in" filter="checkerboard(across)">
                                      <p:cBhvr>
                                        <p:cTn id="12" dur="500"/>
                                        <p:tgtEl>
                                          <p:spTgt spid="16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autoUpdateAnimBg="0"/>
      <p:bldP spid="1638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BF4"/>
            </a:gs>
            <a:gs pos="11000">
              <a:srgbClr val="AEDC9D"/>
            </a:gs>
            <a:gs pos="83000">
              <a:srgbClr val="AEDC9D"/>
            </a:gs>
            <a:gs pos="100000">
              <a:srgbClr val="C9E8BE"/>
            </a:gs>
          </a:gsLst>
          <a:lin ang="5400000" scaled="1"/>
        </a:gradFill>
        <a:effectLst/>
      </p:bgPr>
    </p:bg>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708B8643-14E2-4EAB-B351-EC80972AE834}"/>
              </a:ext>
            </a:extLst>
          </p:cNvPr>
          <p:cNvSpPr txBox="1">
            <a:spLocks noChangeArrowheads="1"/>
          </p:cNvSpPr>
          <p:nvPr/>
        </p:nvSpPr>
        <p:spPr bwMode="auto">
          <a:xfrm>
            <a:off x="2679856" y="906959"/>
            <a:ext cx="6845144" cy="769441"/>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of Civil Government</a:t>
            </a:r>
          </a:p>
        </p:txBody>
      </p:sp>
      <p:sp>
        <p:nvSpPr>
          <p:cNvPr id="196613" name="Text Box 5">
            <a:extLst>
              <a:ext uri="{FF2B5EF4-FFF2-40B4-BE49-F238E27FC236}">
                <a16:creationId xmlns:a16="http://schemas.microsoft.com/office/drawing/2014/main" id="{9486D76A-9DD6-4A90-B7ED-15FFEE780270}"/>
              </a:ext>
            </a:extLst>
          </p:cNvPr>
          <p:cNvSpPr txBox="1">
            <a:spLocks noChangeArrowheads="1"/>
          </p:cNvSpPr>
          <p:nvPr/>
        </p:nvSpPr>
        <p:spPr bwMode="auto">
          <a:xfrm>
            <a:off x="609600" y="1926022"/>
            <a:ext cx="10972799" cy="477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lnSpc>
                <a:spcPct val="110000"/>
              </a:lnSpc>
              <a:spcBef>
                <a:spcPts val="0"/>
              </a:spcBef>
              <a:spcAft>
                <a:spcPts val="0"/>
              </a:spcAft>
              <a:buFont typeface="Arial" panose="020B0604020202020204" pitchFamily="34" charset="0"/>
              <a:buChar char="♦"/>
              <a:defRPr/>
            </a:pPr>
            <a:r>
              <a:rPr lang="en-US" altLang="en-US" sz="4000" dirty="0">
                <a:latin typeface="Arial" panose="020B0604020202020204" pitchFamily="34" charset="0"/>
              </a:rPr>
              <a:t>National righteousness </a:t>
            </a:r>
            <a:r>
              <a:rPr lang="en-US" altLang="en-US" sz="4000" dirty="0">
                <a:effectLst>
                  <a:outerShdw blurRad="38100" dist="38100" dir="2700000" algn="tl">
                    <a:srgbClr val="000000"/>
                  </a:outerShdw>
                </a:effectLst>
                <a:latin typeface="Arial" panose="020B0604020202020204" pitchFamily="34" charset="0"/>
              </a:rPr>
              <a:t>(</a:t>
            </a:r>
            <a:r>
              <a:rPr lang="en-US" altLang="en-US" sz="4000" b="1" dirty="0">
                <a:latin typeface="Arial" panose="020B0604020202020204" pitchFamily="34" charset="0"/>
              </a:rPr>
              <a:t>Prov. 14:34; Psa. 9:17</a:t>
            </a:r>
            <a:r>
              <a:rPr lang="en-US" altLang="en-US" sz="4000" dirty="0">
                <a:latin typeface="Arial" panose="020B0604020202020204" pitchFamily="34" charset="0"/>
              </a:rPr>
              <a:t>)</a:t>
            </a:r>
          </a:p>
          <a:p>
            <a:pPr lvl="1"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God has caused nations to fall because of wickedness (</a:t>
            </a:r>
            <a:r>
              <a:rPr lang="en-US" altLang="en-US" sz="4000" b="1" dirty="0">
                <a:latin typeface="Arial" panose="020B0604020202020204" pitchFamily="34" charset="0"/>
              </a:rPr>
              <a:t>Dan. 2:21; 4:17</a:t>
            </a:r>
            <a:r>
              <a:rPr lang="en-US" altLang="en-US" sz="4000" dirty="0">
                <a:latin typeface="Arial" panose="020B0604020202020204" pitchFamily="34" charset="0"/>
              </a:rPr>
              <a:t>)</a:t>
            </a:r>
          </a:p>
          <a:p>
            <a:pPr lvl="1"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Governments accountable for their wickedness</a:t>
            </a:r>
          </a:p>
          <a:p>
            <a:pPr eaLnBrk="1" fontAlgn="auto" hangingPunct="1">
              <a:lnSpc>
                <a:spcPct val="110000"/>
              </a:lnSpc>
              <a:spcBef>
                <a:spcPts val="0"/>
              </a:spcBef>
              <a:spcAft>
                <a:spcPts val="0"/>
              </a:spcAft>
              <a:buFont typeface="Arial" panose="020B0604020202020204" pitchFamily="34" charset="0"/>
              <a:buChar char="♦"/>
              <a:defRPr/>
            </a:pPr>
            <a:endParaRPr lang="en-US" altLang="en-US" sz="4000" dirty="0">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6613">
                                            <p:txEl>
                                              <p:pRg st="0" end="0"/>
                                            </p:txEl>
                                          </p:spTgt>
                                        </p:tgtEl>
                                        <p:attrNameLst>
                                          <p:attrName>style.visibility</p:attrName>
                                        </p:attrNameLst>
                                      </p:cBhvr>
                                      <p:to>
                                        <p:strVal val="visible"/>
                                      </p:to>
                                    </p:set>
                                    <p:animEffect transition="in" filter="barn(inHorizontal)">
                                      <p:cBhvr>
                                        <p:cTn id="7" dur="500"/>
                                        <p:tgtEl>
                                          <p:spTgt spid="1966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6613">
                                            <p:txEl>
                                              <p:pRg st="1" end="1"/>
                                            </p:txEl>
                                          </p:spTgt>
                                        </p:tgtEl>
                                        <p:attrNameLst>
                                          <p:attrName>style.visibility</p:attrName>
                                        </p:attrNameLst>
                                      </p:cBhvr>
                                      <p:to>
                                        <p:strVal val="visible"/>
                                      </p:to>
                                    </p:set>
                                    <p:animEffect transition="in" filter="barn(inHorizontal)">
                                      <p:cBhvr>
                                        <p:cTn id="12" dur="500"/>
                                        <p:tgtEl>
                                          <p:spTgt spid="1966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6613">
                                            <p:txEl>
                                              <p:pRg st="2" end="2"/>
                                            </p:txEl>
                                          </p:spTgt>
                                        </p:tgtEl>
                                        <p:attrNameLst>
                                          <p:attrName>style.visibility</p:attrName>
                                        </p:attrNameLst>
                                      </p:cBhvr>
                                      <p:to>
                                        <p:strVal val="visible"/>
                                      </p:to>
                                    </p:set>
                                    <p:animEffect transition="in" filter="barn(inHorizontal)">
                                      <p:cBhvr>
                                        <p:cTn id="17" dur="500"/>
                                        <p:tgtEl>
                                          <p:spTgt spid="1966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BF4"/>
            </a:gs>
            <a:gs pos="18000">
              <a:srgbClr val="AEDC9D"/>
            </a:gs>
            <a:gs pos="83000">
              <a:srgbClr val="AEDC9D"/>
            </a:gs>
            <a:gs pos="100000">
              <a:srgbClr val="C9E8BE"/>
            </a:gs>
          </a:gsLst>
          <a:lin ang="5400000" scaled="1"/>
        </a:gra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C3423DAF-34E3-4318-BFD9-6F614EE687CB}"/>
              </a:ext>
            </a:extLst>
          </p:cNvPr>
          <p:cNvSpPr txBox="1">
            <a:spLocks noChangeArrowheads="1"/>
          </p:cNvSpPr>
          <p:nvPr/>
        </p:nvSpPr>
        <p:spPr bwMode="auto">
          <a:xfrm>
            <a:off x="2679856" y="678359"/>
            <a:ext cx="6845144" cy="769441"/>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of Civil Government</a:t>
            </a:r>
          </a:p>
        </p:txBody>
      </p:sp>
      <p:sp>
        <p:nvSpPr>
          <p:cNvPr id="198659" name="Text Box 3">
            <a:extLst>
              <a:ext uri="{FF2B5EF4-FFF2-40B4-BE49-F238E27FC236}">
                <a16:creationId xmlns:a16="http://schemas.microsoft.com/office/drawing/2014/main" id="{1CC0D60B-F483-44EA-80AB-C5E447AF8D0E}"/>
              </a:ext>
            </a:extLst>
          </p:cNvPr>
          <p:cNvSpPr txBox="1">
            <a:spLocks noChangeArrowheads="1"/>
          </p:cNvSpPr>
          <p:nvPr/>
        </p:nvSpPr>
        <p:spPr bwMode="auto">
          <a:xfrm>
            <a:off x="609601" y="1600200"/>
            <a:ext cx="10972800" cy="477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lnSpc>
                <a:spcPct val="110000"/>
              </a:lnSpc>
              <a:spcBef>
                <a:spcPts val="0"/>
              </a:spcBef>
              <a:spcAft>
                <a:spcPts val="0"/>
              </a:spcAft>
              <a:buFont typeface="Arial" panose="020B0604020202020204" pitchFamily="34" charset="0"/>
              <a:buChar char="♦"/>
              <a:defRPr/>
            </a:pPr>
            <a:r>
              <a:rPr lang="en-US" altLang="en-US" sz="4000" b="1" dirty="0">
                <a:latin typeface="Arial" panose="020B0604020202020204" pitchFamily="34" charset="0"/>
              </a:rPr>
              <a:t>Non-retaliation</a:t>
            </a:r>
            <a:r>
              <a:rPr lang="en-US" altLang="en-US" sz="4000" dirty="0">
                <a:latin typeface="Arial" panose="020B0604020202020204" pitchFamily="34" charset="0"/>
              </a:rPr>
              <a:t> is an obligation of individual Christians, not a restraint upon governments (</a:t>
            </a:r>
            <a:r>
              <a:rPr lang="en-US" altLang="en-US" sz="4000" b="1" dirty="0">
                <a:latin typeface="Arial" panose="020B0604020202020204" pitchFamily="34" charset="0"/>
              </a:rPr>
              <a:t>Matt. 6:38-42; Rom. 12:17-29</a:t>
            </a:r>
            <a:r>
              <a:rPr lang="en-US" altLang="en-US" sz="4000" dirty="0">
                <a:latin typeface="Arial" panose="020B0604020202020204" pitchFamily="34" charset="0"/>
              </a:rPr>
              <a:t>)</a:t>
            </a:r>
          </a:p>
          <a:p>
            <a:pPr lvl="1"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Governments are ordained to protect and punish (</a:t>
            </a:r>
            <a:r>
              <a:rPr lang="en-US" altLang="en-US" sz="4000" b="1" dirty="0">
                <a:latin typeface="Arial" panose="020B0604020202020204" pitchFamily="34" charset="0"/>
              </a:rPr>
              <a:t>Rom. 13:4</a:t>
            </a:r>
            <a:r>
              <a:rPr lang="en-US" altLang="en-US" sz="4000" dirty="0">
                <a:latin typeface="Arial" panose="020B0604020202020204" pitchFamily="34" charset="0"/>
              </a:rPr>
              <a:t>)</a:t>
            </a:r>
          </a:p>
          <a:p>
            <a:pPr lvl="1"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Implies need for law, law makers, law enforcement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arn(inHorizontal)">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barn(inHorizontal)">
                                      <p:cBhvr>
                                        <p:cTn id="12" dur="500"/>
                                        <p:tgtEl>
                                          <p:spTgt spid="198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barn(inHorizontal)">
                                      <p:cBhvr>
                                        <p:cTn id="17" dur="500"/>
                                        <p:tgtEl>
                                          <p:spTgt spid="198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BF4"/>
            </a:gs>
            <a:gs pos="15000">
              <a:srgbClr val="AEDC9D"/>
            </a:gs>
            <a:gs pos="83000">
              <a:srgbClr val="AEDC9D"/>
            </a:gs>
            <a:gs pos="100000">
              <a:srgbClr val="C9E8BE"/>
            </a:gs>
          </a:gsLst>
          <a:lin ang="5400000" scaled="1"/>
        </a:gradFill>
        <a:effectLst/>
      </p:bgPr>
    </p:bg>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8645A2EC-BEDC-4D5F-8C69-A38155805F3C}"/>
              </a:ext>
            </a:extLst>
          </p:cNvPr>
          <p:cNvSpPr txBox="1">
            <a:spLocks noChangeArrowheads="1"/>
          </p:cNvSpPr>
          <p:nvPr/>
        </p:nvSpPr>
        <p:spPr bwMode="auto">
          <a:xfrm>
            <a:off x="2679856" y="762000"/>
            <a:ext cx="6845144" cy="769441"/>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of Civil Government</a:t>
            </a:r>
          </a:p>
        </p:txBody>
      </p:sp>
      <p:sp>
        <p:nvSpPr>
          <p:cNvPr id="199683" name="Text Box 3">
            <a:extLst>
              <a:ext uri="{FF2B5EF4-FFF2-40B4-BE49-F238E27FC236}">
                <a16:creationId xmlns:a16="http://schemas.microsoft.com/office/drawing/2014/main" id="{C1402DF6-7602-4458-B39D-F7A17FDF208C}"/>
              </a:ext>
            </a:extLst>
          </p:cNvPr>
          <p:cNvSpPr txBox="1">
            <a:spLocks noChangeArrowheads="1"/>
          </p:cNvSpPr>
          <p:nvPr/>
        </p:nvSpPr>
        <p:spPr bwMode="auto">
          <a:xfrm>
            <a:off x="609601" y="17709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Arial" panose="020B0604020202020204" pitchFamily="34" charset="0"/>
              <a:buChar char="♦"/>
              <a:defRPr/>
            </a:pPr>
            <a:r>
              <a:rPr lang="en-US" altLang="en-US" sz="4000" dirty="0">
                <a:latin typeface="Arial" panose="020B0604020202020204" pitchFamily="34" charset="0"/>
              </a:rPr>
              <a:t>Law exist to curb conduct of those not inclined to curb their own conduct</a:t>
            </a:r>
          </a:p>
          <a:p>
            <a:pPr eaLnBrk="1" fontAlgn="auto" hangingPunct="1">
              <a:spcBef>
                <a:spcPts val="0"/>
              </a:spcBef>
              <a:spcAft>
                <a:spcPts val="0"/>
              </a:spcAft>
              <a:buFont typeface="Arial" panose="020B0604020202020204" pitchFamily="34" charset="0"/>
              <a:buChar char="♦"/>
              <a:defRPr/>
            </a:pPr>
            <a:r>
              <a:rPr lang="en-US" altLang="en-US" sz="4000" dirty="0">
                <a:latin typeface="Arial" panose="020B0604020202020204" pitchFamily="34" charset="0"/>
              </a:rPr>
              <a:t>Restrain injustice and crime so people live without fear (</a:t>
            </a:r>
            <a:r>
              <a:rPr lang="en-US" altLang="en-US" sz="4000" b="1" dirty="0">
                <a:latin typeface="Arial" panose="020B0604020202020204" pitchFamily="34" charset="0"/>
              </a:rPr>
              <a:t>Rom. 13:1-7; John 19:10-11; 1 Tim. 2:1-2</a:t>
            </a:r>
            <a:r>
              <a:rPr lang="en-US" altLang="en-US" sz="4000" dirty="0">
                <a:latin typeface="Arial" panose="020B0604020202020204" pitchFamily="34" charset="0"/>
              </a:rPr>
              <a:t>)</a:t>
            </a:r>
          </a:p>
          <a:p>
            <a:pPr eaLnBrk="1" fontAlgn="auto" hangingPunct="1">
              <a:spcBef>
                <a:spcPts val="0"/>
              </a:spcBef>
              <a:spcAft>
                <a:spcPts val="0"/>
              </a:spcAft>
              <a:buFont typeface="Arial" panose="020B0604020202020204" pitchFamily="34" charset="0"/>
              <a:buChar char="♦"/>
              <a:defRPr/>
            </a:pPr>
            <a:r>
              <a:rPr lang="en-US" altLang="en-US" sz="4000" dirty="0">
                <a:latin typeface="Arial" panose="020B0604020202020204" pitchFamily="34" charset="0"/>
              </a:rPr>
              <a:t>Carrying out death penalty ordained by God (</a:t>
            </a:r>
            <a:r>
              <a:rPr lang="en-US" altLang="en-US" sz="4000" b="1" dirty="0">
                <a:latin typeface="Arial" panose="020B0604020202020204" pitchFamily="34" charset="0"/>
              </a:rPr>
              <a:t>Rom. 13:4</a:t>
            </a:r>
            <a:r>
              <a:rPr lang="en-US" altLang="en-US" sz="4000" dirty="0">
                <a:latin typeface="Arial" panose="020B0604020202020204" pitchFamily="34" charset="0"/>
              </a:rPr>
              <a:t>) – God sees the need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barn(inHorizontal)">
                                      <p:cBhvr>
                                        <p:cTn id="7" dur="500"/>
                                        <p:tgtEl>
                                          <p:spTgt spid="199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9683">
                                            <p:txEl>
                                              <p:pRg st="1" end="1"/>
                                            </p:txEl>
                                          </p:spTgt>
                                        </p:tgtEl>
                                        <p:attrNameLst>
                                          <p:attrName>style.visibility</p:attrName>
                                        </p:attrNameLst>
                                      </p:cBhvr>
                                      <p:to>
                                        <p:strVal val="visible"/>
                                      </p:to>
                                    </p:set>
                                    <p:animEffect transition="in" filter="barn(inHorizontal)">
                                      <p:cBhvr>
                                        <p:cTn id="12" dur="500"/>
                                        <p:tgtEl>
                                          <p:spTgt spid="199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9683">
                                            <p:txEl>
                                              <p:pRg st="2" end="2"/>
                                            </p:txEl>
                                          </p:spTgt>
                                        </p:tgtEl>
                                        <p:attrNameLst>
                                          <p:attrName>style.visibility</p:attrName>
                                        </p:attrNameLst>
                                      </p:cBhvr>
                                      <p:to>
                                        <p:strVal val="visible"/>
                                      </p:to>
                                    </p:set>
                                    <p:animEffect transition="in" filter="barn(inHorizontal)">
                                      <p:cBhvr>
                                        <p:cTn id="17" dur="500"/>
                                        <p:tgtEl>
                                          <p:spTgt spid="199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01EDAA79-99E7-49EC-8E68-C1AA7D709F1B}"/>
              </a:ext>
            </a:extLst>
          </p:cNvPr>
          <p:cNvSpPr txBox="1">
            <a:spLocks noChangeArrowheads="1"/>
          </p:cNvSpPr>
          <p:nvPr/>
        </p:nvSpPr>
        <p:spPr bwMode="auto">
          <a:xfrm>
            <a:off x="609600" y="0"/>
            <a:ext cx="10972800" cy="1446550"/>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dirty="0">
                <a:solidFill>
                  <a:srgbClr val="FF3300"/>
                </a:solidFill>
              </a:rPr>
              <a:t>Consequence of Failing to Execute Capital Criminals</a:t>
            </a:r>
          </a:p>
        </p:txBody>
      </p:sp>
      <p:sp>
        <p:nvSpPr>
          <p:cNvPr id="194565" name="Text Box 5">
            <a:extLst>
              <a:ext uri="{FF2B5EF4-FFF2-40B4-BE49-F238E27FC236}">
                <a16:creationId xmlns:a16="http://schemas.microsoft.com/office/drawing/2014/main" id="{02423E9F-65FB-41BE-91A2-14BC5F387940}"/>
              </a:ext>
            </a:extLst>
          </p:cNvPr>
          <p:cNvSpPr txBox="1">
            <a:spLocks noChangeArrowheads="1"/>
          </p:cNvSpPr>
          <p:nvPr/>
        </p:nvSpPr>
        <p:spPr bwMode="auto">
          <a:xfrm>
            <a:off x="609600" y="1999595"/>
            <a:ext cx="109727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Arial" panose="020B0604020202020204" pitchFamily="34" charset="0"/>
              <a:buChar char="♦"/>
              <a:defRPr/>
            </a:pPr>
            <a:r>
              <a:rPr lang="en-US" altLang="en-US" sz="4000" dirty="0">
                <a:latin typeface="Arial" panose="020B0604020202020204" pitchFamily="34" charset="0"/>
              </a:rPr>
              <a:t>Consistent capital punishment deters crime (</a:t>
            </a:r>
            <a:r>
              <a:rPr lang="en-US" altLang="en-US" sz="4000" b="1" dirty="0">
                <a:latin typeface="Arial" panose="020B0604020202020204" pitchFamily="34" charset="0"/>
              </a:rPr>
              <a:t>Eccl. 8:11; Psa. 10:3-7</a:t>
            </a:r>
            <a:r>
              <a:rPr lang="en-US" altLang="en-US" sz="4000" dirty="0">
                <a:latin typeface="Arial" panose="020B0604020202020204" pitchFamily="34" charset="0"/>
              </a:rPr>
              <a:t>)</a:t>
            </a:r>
          </a:p>
          <a:p>
            <a:pPr eaLnBrk="1" fontAlgn="auto" hangingPunct="1">
              <a:spcBef>
                <a:spcPts val="0"/>
              </a:spcBef>
              <a:spcAft>
                <a:spcPts val="0"/>
              </a:spcAft>
              <a:buFont typeface="Arial" panose="020B0604020202020204" pitchFamily="34" charset="0"/>
              <a:buChar char="♦"/>
              <a:defRPr/>
            </a:pPr>
            <a:r>
              <a:rPr lang="en-US" altLang="en-US" sz="4000" dirty="0">
                <a:latin typeface="Arial" panose="020B0604020202020204" pitchFamily="34" charset="0"/>
              </a:rPr>
              <a:t>When society does not set up capital consequences for capital crimes, lawlessness grows</a:t>
            </a:r>
          </a:p>
          <a:p>
            <a:pPr eaLnBrk="1" fontAlgn="auto" hangingPunct="1">
              <a:spcBef>
                <a:spcPts val="0"/>
              </a:spcBef>
              <a:spcAft>
                <a:spcPts val="0"/>
              </a:spcAft>
              <a:buFont typeface="Arial" panose="020B0604020202020204" pitchFamily="34" charset="0"/>
              <a:buChar char="♦"/>
              <a:defRPr/>
            </a:pPr>
            <a:r>
              <a:rPr lang="en-US" altLang="en-US" sz="4000" dirty="0">
                <a:latin typeface="Arial" panose="020B0604020202020204" pitchFamily="34" charset="0"/>
              </a:rPr>
              <a:t>National character is manifested in what we do about our crime and punishment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94565">
                                            <p:txEl>
                                              <p:pRg st="0" end="0"/>
                                            </p:txEl>
                                          </p:spTgt>
                                        </p:tgtEl>
                                        <p:attrNameLst>
                                          <p:attrName>style.visibility</p:attrName>
                                        </p:attrNameLst>
                                      </p:cBhvr>
                                      <p:to>
                                        <p:strVal val="visible"/>
                                      </p:to>
                                    </p:set>
                                    <p:animEffect transition="in" filter="barn(outHorizontal)">
                                      <p:cBhvr>
                                        <p:cTn id="7" dur="500"/>
                                        <p:tgtEl>
                                          <p:spTgt spid="1945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94565">
                                            <p:txEl>
                                              <p:pRg st="1" end="1"/>
                                            </p:txEl>
                                          </p:spTgt>
                                        </p:tgtEl>
                                        <p:attrNameLst>
                                          <p:attrName>style.visibility</p:attrName>
                                        </p:attrNameLst>
                                      </p:cBhvr>
                                      <p:to>
                                        <p:strVal val="visible"/>
                                      </p:to>
                                    </p:set>
                                    <p:animEffect transition="in" filter="barn(outHorizontal)">
                                      <p:cBhvr>
                                        <p:cTn id="12" dur="500"/>
                                        <p:tgtEl>
                                          <p:spTgt spid="1945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94565">
                                            <p:txEl>
                                              <p:pRg st="2" end="2"/>
                                            </p:txEl>
                                          </p:spTgt>
                                        </p:tgtEl>
                                        <p:attrNameLst>
                                          <p:attrName>style.visibility</p:attrName>
                                        </p:attrNameLst>
                                      </p:cBhvr>
                                      <p:to>
                                        <p:strVal val="visible"/>
                                      </p:to>
                                    </p:set>
                                    <p:animEffect transition="in" filter="barn(outHorizontal)">
                                      <p:cBhvr>
                                        <p:cTn id="17" dur="500"/>
                                        <p:tgtEl>
                                          <p:spTgt spid="1945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CD5A2F8-8F95-4E06-868E-DA9E35E03034}"/>
              </a:ext>
            </a:extLst>
          </p:cNvPr>
          <p:cNvGraphicFramePr>
            <a:graphicFrameLocks noGrp="1"/>
          </p:cNvGraphicFramePr>
          <p:nvPr>
            <p:extLst>
              <p:ext uri="{D42A27DB-BD31-4B8C-83A1-F6EECF244321}">
                <p14:modId xmlns:p14="http://schemas.microsoft.com/office/powerpoint/2010/main" val="1651692228"/>
              </p:ext>
            </p:extLst>
          </p:nvPr>
        </p:nvGraphicFramePr>
        <p:xfrm>
          <a:off x="0" y="0"/>
          <a:ext cx="12191999" cy="6858001"/>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val="2966624576"/>
                    </a:ext>
                  </a:extLst>
                </a:gridCol>
                <a:gridCol w="1394691">
                  <a:extLst>
                    <a:ext uri="{9D8B030D-6E8A-4147-A177-3AD203B41FA5}">
                      <a16:colId xmlns:a16="http://schemas.microsoft.com/office/drawing/2014/main" val="3802614220"/>
                    </a:ext>
                  </a:extLst>
                </a:gridCol>
                <a:gridCol w="7823199">
                  <a:extLst>
                    <a:ext uri="{9D8B030D-6E8A-4147-A177-3AD203B41FA5}">
                      <a16:colId xmlns:a16="http://schemas.microsoft.com/office/drawing/2014/main" val="387085396"/>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229864994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175</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Praise Him! Praise Him!</a:t>
                      </a:r>
                    </a:p>
                  </a:txBody>
                  <a:tcPr>
                    <a:cell3D prstMaterial="dkEdge">
                      <a:bevel prst="artDeco"/>
                      <a:lightRig rig="flood" dir="t"/>
                    </a:cell3D>
                  </a:tcPr>
                </a:tc>
                <a:extLst>
                  <a:ext uri="{0D108BD9-81ED-4DB2-BD59-A6C34878D82A}">
                    <a16:rowId xmlns:a16="http://schemas.microsoft.com/office/drawing/2014/main" val="144341925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Love to Thee</a:t>
                      </a:r>
                    </a:p>
                  </a:txBody>
                  <a:tcPr>
                    <a:cell3D prstMaterial="dkEdge">
                      <a:bevel prst="artDeco"/>
                      <a:lightRig rig="flood" dir="t"/>
                    </a:cell3D>
                  </a:tcPr>
                </a:tc>
                <a:extLst>
                  <a:ext uri="{0D108BD9-81ED-4DB2-BD59-A6C34878D82A}">
                    <a16:rowId xmlns:a16="http://schemas.microsoft.com/office/drawing/2014/main" val="327329804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74819638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God Be the Glory</a:t>
                      </a:r>
                    </a:p>
                  </a:txBody>
                  <a:tcPr>
                    <a:cell3D prstMaterial="dkEdge">
                      <a:bevel prst="artDeco"/>
                      <a:lightRig rig="flood" dir="t"/>
                    </a:cell3D>
                  </a:tcPr>
                </a:tc>
                <a:extLst>
                  <a:ext uri="{0D108BD9-81ED-4DB2-BD59-A6C34878D82A}">
                    <a16:rowId xmlns:a16="http://schemas.microsoft.com/office/drawing/2014/main" val="24705959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Supper</a:t>
                      </a:r>
                    </a:p>
                  </a:txBody>
                  <a:tcPr>
                    <a:cell3D prstMaterial="dkEdge">
                      <a:bevel prst="artDeco"/>
                      <a:lightRig rig="flood" dir="t"/>
                    </a:cell3D>
                  </a:tcPr>
                </a:tc>
                <a:extLst>
                  <a:ext uri="{0D108BD9-81ED-4DB2-BD59-A6C34878D82A}">
                    <a16:rowId xmlns:a16="http://schemas.microsoft.com/office/drawing/2014/main" val="2741986565"/>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05906499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6204385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Anywhere with Jesus</a:t>
                      </a:r>
                    </a:p>
                  </a:txBody>
                  <a:tcPr>
                    <a:cell3D prstMaterial="dkEdge">
                      <a:bevel prst="artDeco"/>
                      <a:lightRig rig="flood" dir="t"/>
                    </a:cell3D>
                  </a:tcPr>
                </a:tc>
                <a:extLst>
                  <a:ext uri="{0D108BD9-81ED-4DB2-BD59-A6C34878D82A}">
                    <a16:rowId xmlns:a16="http://schemas.microsoft.com/office/drawing/2014/main" val="199617757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43090645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Calling the Prodigal</a:t>
                      </a:r>
                    </a:p>
                  </a:txBody>
                  <a:tcPr>
                    <a:cell3D prstMaterial="dkEdge">
                      <a:bevel prst="artDeco"/>
                      <a:lightRig rig="flood" dir="t"/>
                    </a:cell3D>
                  </a:tcPr>
                </a:tc>
                <a:extLst>
                  <a:ext uri="{0D108BD9-81ED-4DB2-BD59-A6C34878D82A}">
                    <a16:rowId xmlns:a16="http://schemas.microsoft.com/office/drawing/2014/main" val="37276870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Shall See the King Some Day</a:t>
                      </a:r>
                    </a:p>
                  </a:txBody>
                  <a:tcPr>
                    <a:cell3D prstMaterial="dkEdge">
                      <a:bevel prst="artDeco"/>
                      <a:lightRig rig="flood" dir="t"/>
                    </a:cell3D>
                  </a:tcPr>
                </a:tc>
                <a:extLst>
                  <a:ext uri="{0D108BD9-81ED-4DB2-BD59-A6C34878D82A}">
                    <a16:rowId xmlns:a16="http://schemas.microsoft.com/office/drawing/2014/main" val="299233679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370049785"/>
                  </a:ext>
                </a:extLst>
              </a:tr>
            </a:tbl>
          </a:graphicData>
        </a:graphic>
      </p:graphicFrame>
    </p:spTree>
    <p:extLst>
      <p:ext uri="{BB962C8B-B14F-4D97-AF65-F5344CB8AC3E}">
        <p14:creationId xmlns:p14="http://schemas.microsoft.com/office/powerpoint/2010/main" val="330628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a:extLst>
              <a:ext uri="{FF2B5EF4-FFF2-40B4-BE49-F238E27FC236}">
                <a16:creationId xmlns:a16="http://schemas.microsoft.com/office/drawing/2014/main" id="{97B6575A-32C6-4648-BD1A-F2DD7FD3CB15}"/>
              </a:ext>
            </a:extLst>
          </p:cNvPr>
          <p:cNvSpPr txBox="1">
            <a:spLocks noChangeArrowheads="1"/>
          </p:cNvSpPr>
          <p:nvPr/>
        </p:nvSpPr>
        <p:spPr bwMode="auto">
          <a:xfrm>
            <a:off x="609600" y="715513"/>
            <a:ext cx="10972800" cy="545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Emotional arguments against capital punishment based on pity</a:t>
            </a:r>
          </a:p>
          <a:p>
            <a:pPr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Pity not always the proper response when someone justly stands under the sentence of death (</a:t>
            </a:r>
            <a:r>
              <a:rPr lang="en-US" altLang="en-US" sz="4000" b="1" dirty="0">
                <a:latin typeface="Arial" panose="020B0604020202020204" pitchFamily="34" charset="0"/>
              </a:rPr>
              <a:t>Lev. 10:6-7; Deut. 19:21; Deut. 13:8-9; 19:13; Ezek. 9:5-6</a:t>
            </a:r>
            <a:r>
              <a:rPr lang="en-US" altLang="en-US" sz="4000" dirty="0">
                <a:latin typeface="Arial" panose="020B0604020202020204" pitchFamily="34" charset="0"/>
              </a:rPr>
              <a:t>)</a:t>
            </a:r>
          </a:p>
          <a:p>
            <a:pPr eaLnBrk="1" fontAlgn="auto" hangingPunct="1">
              <a:lnSpc>
                <a:spcPct val="110000"/>
              </a:lnSpc>
              <a:spcBef>
                <a:spcPts val="0"/>
              </a:spcBef>
              <a:spcAft>
                <a:spcPts val="0"/>
              </a:spcAft>
              <a:buFont typeface="Wingdings" panose="05000000000000000000" pitchFamily="2" charset="2"/>
              <a:buChar char="§"/>
              <a:defRPr/>
            </a:pPr>
            <a:r>
              <a:rPr lang="en-US" altLang="en-US" sz="4000" dirty="0">
                <a:latin typeface="Arial" panose="020B0604020202020204" pitchFamily="34" charset="0"/>
              </a:rPr>
              <a:t>We must never let compassion keep us from doing what is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arn(inVertical)">
                                      <p:cBhvr>
                                        <p:cTn id="7" dur="500"/>
                                        <p:tgtEl>
                                          <p:spTgt spid="156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arn(inVertical)">
                                      <p:cBhvr>
                                        <p:cTn id="12" dur="500"/>
                                        <p:tgtEl>
                                          <p:spTgt spid="156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barn(inVertical)">
                                      <p:cBhvr>
                                        <p:cTn id="17" dur="500"/>
                                        <p:tgtEl>
                                          <p:spTgt spid="156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331A8-8853-4103-A652-BC3087E1DAA7}"/>
              </a:ext>
            </a:extLst>
          </p:cNvPr>
          <p:cNvSpPr txBox="1"/>
          <p:nvPr/>
        </p:nvSpPr>
        <p:spPr>
          <a:xfrm>
            <a:off x="609600" y="685800"/>
            <a:ext cx="10972801" cy="5293757"/>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Invitation:</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1. Hearing and faith, </a:t>
            </a:r>
            <a:r>
              <a:rPr lang="en-US" sz="4000" b="1" dirty="0">
                <a:latin typeface="Times New Roman" panose="02020603050405020304" pitchFamily="18" charset="0"/>
                <a:cs typeface="Times New Roman" panose="02020603050405020304" pitchFamily="18" charset="0"/>
              </a:rPr>
              <a:t>Rom. 10:17; Mark 16:16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2. Repentance, </a:t>
            </a:r>
            <a:r>
              <a:rPr lang="en-US" sz="4000" b="1" dirty="0">
                <a:latin typeface="Times New Roman" panose="02020603050405020304" pitchFamily="18" charset="0"/>
                <a:cs typeface="Times New Roman" panose="02020603050405020304" pitchFamily="18" charset="0"/>
              </a:rPr>
              <a:t>Acts 2:38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3. Professing Christ, </a:t>
            </a:r>
            <a:r>
              <a:rPr lang="en-US" sz="4000" b="1" dirty="0">
                <a:latin typeface="Times New Roman" panose="02020603050405020304" pitchFamily="18" charset="0"/>
                <a:cs typeface="Times New Roman" panose="02020603050405020304" pitchFamily="18" charset="0"/>
              </a:rPr>
              <a:t>Rom. 10:9-10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4. Immersion in water, </a:t>
            </a:r>
            <a:r>
              <a:rPr lang="en-US" sz="4000" b="1" dirty="0">
                <a:latin typeface="Times New Roman" panose="02020603050405020304" pitchFamily="18" charset="0"/>
                <a:cs typeface="Times New Roman" panose="02020603050405020304" pitchFamily="18" charset="0"/>
              </a:rPr>
              <a:t>Rom. 6:3-5; Acts 22:16 </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5. Faithfulness, </a:t>
            </a:r>
            <a:r>
              <a:rPr lang="en-US" sz="4000" b="1" dirty="0">
                <a:latin typeface="Times New Roman" panose="02020603050405020304" pitchFamily="18" charset="0"/>
                <a:cs typeface="Times New Roman" panose="02020603050405020304" pitchFamily="18" charset="0"/>
              </a:rPr>
              <a:t>Rev. 2:10</a:t>
            </a:r>
            <a:r>
              <a:rPr lang="en-US" sz="4000" dirty="0">
                <a:latin typeface="Times New Roman" panose="02020603050405020304" pitchFamily="18" charset="0"/>
                <a:cs typeface="Times New Roman" panose="02020603050405020304" pitchFamily="18" charset="0"/>
              </a:rPr>
              <a:t>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Prayerful penitence for the child of God, </a:t>
            </a:r>
            <a:r>
              <a:rPr lang="en-US" sz="4000" b="1" dirty="0">
                <a:latin typeface="Times New Roman" panose="02020603050405020304" pitchFamily="18" charset="0"/>
                <a:cs typeface="Times New Roman" panose="02020603050405020304" pitchFamily="18" charset="0"/>
              </a:rPr>
              <a:t>Acts 8:22</a:t>
            </a:r>
            <a:r>
              <a:rPr lang="en-US" sz="4000" dirty="0">
                <a:latin typeface="Times New Roman" panose="02020603050405020304" pitchFamily="18" charset="0"/>
                <a:cs typeface="Times New Roman" panose="02020603050405020304" pitchFamily="18" charset="0"/>
              </a:rPr>
              <a:t> </a:t>
            </a:r>
          </a:p>
          <a:p>
            <a:endParaRPr lang="en-US" dirty="0"/>
          </a:p>
        </p:txBody>
      </p:sp>
      <p:graphicFrame>
        <p:nvGraphicFramePr>
          <p:cNvPr id="3" name="Table 2">
            <a:extLst>
              <a:ext uri="{FF2B5EF4-FFF2-40B4-BE49-F238E27FC236}">
                <a16:creationId xmlns:a16="http://schemas.microsoft.com/office/drawing/2014/main" id="{28A7A252-2B19-47A6-BACE-C6B9A58DECFC}"/>
              </a:ext>
            </a:extLst>
          </p:cNvPr>
          <p:cNvGraphicFramePr>
            <a:graphicFrameLocks noGrp="1"/>
          </p:cNvGraphicFramePr>
          <p:nvPr>
            <p:extLst>
              <p:ext uri="{D42A27DB-BD31-4B8C-83A1-F6EECF244321}">
                <p14:modId xmlns:p14="http://schemas.microsoft.com/office/powerpoint/2010/main" val="1459976862"/>
              </p:ext>
            </p:extLst>
          </p:nvPr>
        </p:nvGraphicFramePr>
        <p:xfrm>
          <a:off x="17930" y="5273715"/>
          <a:ext cx="12191999" cy="1584285"/>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val="2607510885"/>
                    </a:ext>
                  </a:extLst>
                </a:gridCol>
                <a:gridCol w="1394691">
                  <a:extLst>
                    <a:ext uri="{9D8B030D-6E8A-4147-A177-3AD203B41FA5}">
                      <a16:colId xmlns:a16="http://schemas.microsoft.com/office/drawing/2014/main" val="3810368264"/>
                    </a:ext>
                  </a:extLst>
                </a:gridCol>
                <a:gridCol w="7823199">
                  <a:extLst>
                    <a:ext uri="{9D8B030D-6E8A-4147-A177-3AD203B41FA5}">
                      <a16:colId xmlns:a16="http://schemas.microsoft.com/office/drawing/2014/main" val="2370780672"/>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Calling the Prodigal</a:t>
                      </a:r>
                    </a:p>
                  </a:txBody>
                  <a:tcPr>
                    <a:cell3D prstMaterial="dkEdge">
                      <a:bevel prst="artDeco"/>
                      <a:lightRig rig="flood" dir="t"/>
                    </a:cell3D>
                  </a:tcPr>
                </a:tc>
                <a:extLst>
                  <a:ext uri="{0D108BD9-81ED-4DB2-BD59-A6C34878D82A}">
                    <a16:rowId xmlns:a16="http://schemas.microsoft.com/office/drawing/2014/main" val="362915358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Shall See the King Some Day</a:t>
                      </a:r>
                    </a:p>
                  </a:txBody>
                  <a:tcPr>
                    <a:cell3D prstMaterial="dkEdge">
                      <a:bevel prst="artDeco"/>
                      <a:lightRig rig="flood" dir="t"/>
                    </a:cell3D>
                  </a:tcPr>
                </a:tc>
                <a:extLst>
                  <a:ext uri="{0D108BD9-81ED-4DB2-BD59-A6C34878D82A}">
                    <a16:rowId xmlns:a16="http://schemas.microsoft.com/office/drawing/2014/main" val="395361435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61639218"/>
                  </a:ext>
                </a:extLst>
              </a:tr>
            </a:tbl>
          </a:graphicData>
        </a:graphic>
      </p:graphicFrame>
    </p:spTree>
    <p:extLst>
      <p:ext uri="{BB962C8B-B14F-4D97-AF65-F5344CB8AC3E}">
        <p14:creationId xmlns:p14="http://schemas.microsoft.com/office/powerpoint/2010/main" val="50773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Text Box 1030">
            <a:extLst>
              <a:ext uri="{FF2B5EF4-FFF2-40B4-BE49-F238E27FC236}">
                <a16:creationId xmlns:a16="http://schemas.microsoft.com/office/drawing/2014/main" id="{939E868E-3B8E-486C-B9CA-A0B5FA0FC79F}"/>
              </a:ext>
            </a:extLst>
          </p:cNvPr>
          <p:cNvSpPr txBox="1">
            <a:spLocks noChangeArrowheads="1"/>
          </p:cNvSpPr>
          <p:nvPr/>
        </p:nvSpPr>
        <p:spPr bwMode="auto">
          <a:xfrm>
            <a:off x="2827338" y="830263"/>
            <a:ext cx="6545262" cy="76993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fontAlgn="auto" hangingPunct="1">
              <a:spcBef>
                <a:spcPts val="0"/>
              </a:spcBef>
              <a:spcAft>
                <a:spcPts val="0"/>
              </a:spcAft>
              <a:defRPr/>
            </a:pPr>
            <a:r>
              <a:rPr lang="en-US" altLang="en-US" sz="4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Sanctity of Human Life</a:t>
            </a:r>
          </a:p>
        </p:txBody>
      </p:sp>
      <p:sp>
        <p:nvSpPr>
          <p:cNvPr id="146439" name="Rectangle 1031">
            <a:extLst>
              <a:ext uri="{FF2B5EF4-FFF2-40B4-BE49-F238E27FC236}">
                <a16:creationId xmlns:a16="http://schemas.microsoft.com/office/drawing/2014/main" id="{E89F16BA-1C4D-4C5C-BE5F-0A822D9B99C8}"/>
              </a:ext>
            </a:extLst>
          </p:cNvPr>
          <p:cNvSpPr>
            <a:spLocks noChangeArrowheads="1"/>
          </p:cNvSpPr>
          <p:nvPr/>
        </p:nvSpPr>
        <p:spPr bwMode="auto">
          <a:xfrm>
            <a:off x="2827338" y="3733800"/>
            <a:ext cx="6364287" cy="1295400"/>
          </a:xfrm>
          <a:prstGeom prst="rect">
            <a:avLst/>
          </a:prstGeom>
          <a:noFill/>
          <a:ln w="38100">
            <a:solidFill>
              <a:srgbClr val="FF0000"/>
            </a:solidFill>
            <a:miter lim="800000"/>
            <a:headEnd/>
            <a:tailEnd/>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100" name="Text Box 1032">
            <a:extLst>
              <a:ext uri="{FF2B5EF4-FFF2-40B4-BE49-F238E27FC236}">
                <a16:creationId xmlns:a16="http://schemas.microsoft.com/office/drawing/2014/main" id="{66E969E4-F7EC-4437-ACF8-633FE163A6BB}"/>
              </a:ext>
            </a:extLst>
          </p:cNvPr>
          <p:cNvSpPr txBox="1">
            <a:spLocks noChangeArrowheads="1"/>
          </p:cNvSpPr>
          <p:nvPr/>
        </p:nvSpPr>
        <p:spPr bwMode="auto">
          <a:xfrm>
            <a:off x="3000375" y="1905000"/>
            <a:ext cx="6372225" cy="3785652"/>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dirty="0">
                <a:latin typeface="Times New Roman" panose="02020603050405020304" pitchFamily="18" charset="0"/>
                <a:cs typeface="Times New Roman" panose="02020603050405020304" pitchFamily="18" charset="0"/>
              </a:rPr>
              <a:t>Abortion</a:t>
            </a:r>
          </a:p>
          <a:p>
            <a:pPr eaLnBrk="1" hangingPunct="1">
              <a:buFontTx/>
              <a:buChar char="•"/>
            </a:pPr>
            <a:r>
              <a:rPr lang="en-US" altLang="en-US" sz="4000" dirty="0">
                <a:latin typeface="Times New Roman" panose="02020603050405020304" pitchFamily="18" charset="0"/>
                <a:cs typeface="Times New Roman" panose="02020603050405020304" pitchFamily="18" charset="0"/>
              </a:rPr>
              <a:t>Euthanasia</a:t>
            </a:r>
          </a:p>
          <a:p>
            <a:pPr eaLnBrk="1" hangingPunct="1">
              <a:buFontTx/>
              <a:buChar char="•"/>
            </a:pPr>
            <a:r>
              <a:rPr lang="en-US" altLang="en-US" sz="4000" dirty="0">
                <a:latin typeface="Times New Roman" panose="02020603050405020304" pitchFamily="18" charset="0"/>
                <a:cs typeface="Times New Roman" panose="02020603050405020304" pitchFamily="18" charset="0"/>
              </a:rPr>
              <a:t>Suicide</a:t>
            </a:r>
          </a:p>
          <a:p>
            <a:pPr eaLnBrk="1" hangingPunct="1">
              <a:buFontTx/>
              <a:buChar char="•"/>
            </a:pPr>
            <a:r>
              <a:rPr lang="en-US" altLang="en-US" sz="4000" dirty="0">
                <a:latin typeface="Times New Roman" panose="02020603050405020304" pitchFamily="18" charset="0"/>
                <a:cs typeface="Times New Roman" panose="02020603050405020304" pitchFamily="18" charset="0"/>
              </a:rPr>
              <a:t>Capital Punishment</a:t>
            </a:r>
          </a:p>
          <a:p>
            <a:pPr eaLnBrk="1" hangingPunct="1">
              <a:buFontTx/>
              <a:buChar char="•"/>
            </a:pPr>
            <a:r>
              <a:rPr lang="en-US" altLang="en-US" sz="4000" dirty="0">
                <a:latin typeface="Times New Roman" panose="02020603050405020304" pitchFamily="18" charset="0"/>
                <a:cs typeface="Times New Roman" panose="02020603050405020304" pitchFamily="18" charset="0"/>
              </a:rPr>
              <a:t>Serving in Military, Police</a:t>
            </a:r>
          </a:p>
          <a:p>
            <a:pPr eaLnBrk="1" hangingPunct="1">
              <a:buFontTx/>
              <a:buChar char="•"/>
            </a:pPr>
            <a:r>
              <a:rPr lang="en-US" altLang="en-US" sz="4000" dirty="0">
                <a:latin typeface="Times New Roman" panose="02020603050405020304" pitchFamily="18" charset="0"/>
                <a:cs typeface="Times New Roman" panose="02020603050405020304" pitchFamily="18" charset="0"/>
              </a:rPr>
              <a:t>Human Engineering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wipe(left)">
                                      <p:cBhvr>
                                        <p:cTn id="7" dur="500"/>
                                        <p:tgtEl>
                                          <p:spTgt spid="14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a:extLst>
              <a:ext uri="{FF2B5EF4-FFF2-40B4-BE49-F238E27FC236}">
                <a16:creationId xmlns:a16="http://schemas.microsoft.com/office/drawing/2014/main" id="{1565264D-FAB8-4E93-8BB4-2F7A6A476822}"/>
              </a:ext>
            </a:extLst>
          </p:cNvPr>
          <p:cNvSpPr txBox="1">
            <a:spLocks noChangeArrowheads="1"/>
          </p:cNvSpPr>
          <p:nvPr/>
        </p:nvSpPr>
        <p:spPr bwMode="auto">
          <a:xfrm>
            <a:off x="2057400" y="776288"/>
            <a:ext cx="8053387" cy="82391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fontAlgn="auto" hangingPunct="1">
              <a:spcBef>
                <a:spcPts val="0"/>
              </a:spcBef>
              <a:spcAft>
                <a:spcPts val="0"/>
              </a:spcAft>
              <a:defRPr/>
            </a:pPr>
            <a:r>
              <a:rPr lang="en-US" altLang="en-US" sz="4800" dirty="0">
                <a:solidFill>
                  <a:srgbClr val="FFFF00"/>
                </a:solidFill>
                <a:effectLst>
                  <a:outerShdw blurRad="38100" dist="38100" dir="2700000" algn="tl">
                    <a:srgbClr val="000000"/>
                  </a:outerShdw>
                </a:effectLst>
                <a:latin typeface="+mn-lt"/>
              </a:rPr>
              <a:t>The Sanctity of Human Life</a:t>
            </a:r>
          </a:p>
        </p:txBody>
      </p:sp>
      <p:sp>
        <p:nvSpPr>
          <p:cNvPr id="6147" name="Text Box 4">
            <a:extLst>
              <a:ext uri="{FF2B5EF4-FFF2-40B4-BE49-F238E27FC236}">
                <a16:creationId xmlns:a16="http://schemas.microsoft.com/office/drawing/2014/main" id="{49EF82F4-8C33-43BD-B563-D2E65A92CCAC}"/>
              </a:ext>
            </a:extLst>
          </p:cNvPr>
          <p:cNvSpPr txBox="1">
            <a:spLocks noChangeArrowheads="1"/>
          </p:cNvSpPr>
          <p:nvPr/>
        </p:nvSpPr>
        <p:spPr bwMode="auto">
          <a:xfrm>
            <a:off x="2895601" y="1624548"/>
            <a:ext cx="6172199" cy="3785652"/>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dirty="0">
                <a:latin typeface="Times New Roman" panose="02020603050405020304" pitchFamily="18" charset="0"/>
                <a:cs typeface="Times New Roman" panose="02020603050405020304" pitchFamily="18" charset="0"/>
              </a:rPr>
              <a:t>Abortion</a:t>
            </a:r>
          </a:p>
          <a:p>
            <a:pPr eaLnBrk="1" hangingPunct="1">
              <a:buFontTx/>
              <a:buChar char="•"/>
            </a:pPr>
            <a:r>
              <a:rPr lang="en-US" altLang="en-US" sz="4000" dirty="0">
                <a:latin typeface="Times New Roman" panose="02020603050405020304" pitchFamily="18" charset="0"/>
                <a:cs typeface="Times New Roman" panose="02020603050405020304" pitchFamily="18" charset="0"/>
              </a:rPr>
              <a:t>Euthanasia</a:t>
            </a:r>
          </a:p>
          <a:p>
            <a:pPr eaLnBrk="1" hangingPunct="1">
              <a:buFontTx/>
              <a:buChar char="•"/>
            </a:pPr>
            <a:r>
              <a:rPr lang="en-US" altLang="en-US" sz="4000" dirty="0">
                <a:latin typeface="Times New Roman" panose="02020603050405020304" pitchFamily="18" charset="0"/>
                <a:cs typeface="Times New Roman" panose="02020603050405020304" pitchFamily="18" charset="0"/>
              </a:rPr>
              <a:t>Suicide</a:t>
            </a:r>
          </a:p>
          <a:p>
            <a:pPr eaLnBrk="1" hangingPunct="1">
              <a:buFontTx/>
              <a:buChar char="•"/>
            </a:pPr>
            <a:r>
              <a:rPr lang="en-US" altLang="en-US" sz="4000" dirty="0">
                <a:latin typeface="Times New Roman" panose="02020603050405020304" pitchFamily="18" charset="0"/>
                <a:cs typeface="Times New Roman" panose="02020603050405020304" pitchFamily="18" charset="0"/>
              </a:rPr>
              <a:t>Capital Punishment</a:t>
            </a:r>
          </a:p>
          <a:p>
            <a:pPr eaLnBrk="1" hangingPunct="1">
              <a:buFontTx/>
              <a:buChar char="•"/>
            </a:pPr>
            <a:r>
              <a:rPr lang="en-US" altLang="en-US" sz="4000" dirty="0">
                <a:latin typeface="Times New Roman" panose="02020603050405020304" pitchFamily="18" charset="0"/>
                <a:cs typeface="Times New Roman" panose="02020603050405020304" pitchFamily="18" charset="0"/>
              </a:rPr>
              <a:t>Serving in Military, Police</a:t>
            </a:r>
          </a:p>
          <a:p>
            <a:pPr eaLnBrk="1" hangingPunct="1">
              <a:buFontTx/>
              <a:buChar char="•"/>
            </a:pPr>
            <a:r>
              <a:rPr lang="en-US" altLang="en-US" sz="4000" dirty="0">
                <a:latin typeface="Times New Roman" panose="02020603050405020304" pitchFamily="18" charset="0"/>
                <a:cs typeface="Times New Roman" panose="02020603050405020304" pitchFamily="18" charset="0"/>
              </a:rPr>
              <a:t>Human Engineering</a:t>
            </a:r>
          </a:p>
        </p:txBody>
      </p:sp>
      <p:sp>
        <p:nvSpPr>
          <p:cNvPr id="191493" name="Text Box 5">
            <a:extLst>
              <a:ext uri="{FF2B5EF4-FFF2-40B4-BE49-F238E27FC236}">
                <a16:creationId xmlns:a16="http://schemas.microsoft.com/office/drawing/2014/main" id="{8A569613-6E12-439A-89FA-60F3DE66DEAE}"/>
              </a:ext>
            </a:extLst>
          </p:cNvPr>
          <p:cNvSpPr txBox="1">
            <a:spLocks noChangeArrowheads="1"/>
          </p:cNvSpPr>
          <p:nvPr/>
        </p:nvSpPr>
        <p:spPr bwMode="auto">
          <a:xfrm>
            <a:off x="2895600" y="3483114"/>
            <a:ext cx="4696917" cy="707886"/>
          </a:xfrm>
          <a:prstGeom prst="rect">
            <a:avLst/>
          </a:prstGeom>
          <a:noFill/>
          <a:ln>
            <a:noFill/>
          </a:ln>
          <a:effectLst>
            <a:outerShdw dist="254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4000" dirty="0">
                <a:solidFill>
                  <a:srgbClr val="FF3300"/>
                </a:solidFill>
                <a:latin typeface="Times New Roman" panose="02020603050405020304" pitchFamily="18" charset="0"/>
                <a:cs typeface="Times New Roman" panose="02020603050405020304" pitchFamily="18" charset="0"/>
              </a:rPr>
              <a:t>Capital Punishment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1493"/>
                                        </p:tgtEl>
                                        <p:attrNameLst>
                                          <p:attrName>style.visibility</p:attrName>
                                        </p:attrNameLst>
                                      </p:cBhvr>
                                      <p:to>
                                        <p:strVal val="visible"/>
                                      </p:to>
                                    </p:set>
                                    <p:anim calcmode="lin" valueType="num">
                                      <p:cBhvr>
                                        <p:cTn id="7" dur="1000" fill="hold"/>
                                        <p:tgtEl>
                                          <p:spTgt spid="191493"/>
                                        </p:tgtEl>
                                        <p:attrNameLst>
                                          <p:attrName>ppt_w</p:attrName>
                                        </p:attrNameLst>
                                      </p:cBhvr>
                                      <p:tavLst>
                                        <p:tav tm="0">
                                          <p:val>
                                            <p:strVal val="#ppt_w*0.70"/>
                                          </p:val>
                                        </p:tav>
                                        <p:tav tm="100000">
                                          <p:val>
                                            <p:strVal val="#ppt_w"/>
                                          </p:val>
                                        </p:tav>
                                      </p:tavLst>
                                    </p:anim>
                                    <p:anim calcmode="lin" valueType="num">
                                      <p:cBhvr>
                                        <p:cTn id="8" dur="1000" fill="hold"/>
                                        <p:tgtEl>
                                          <p:spTgt spid="191493"/>
                                        </p:tgtEl>
                                        <p:attrNameLst>
                                          <p:attrName>ppt_h</p:attrName>
                                        </p:attrNameLst>
                                      </p:cBhvr>
                                      <p:tavLst>
                                        <p:tav tm="0">
                                          <p:val>
                                            <p:strVal val="#ppt_h"/>
                                          </p:val>
                                        </p:tav>
                                        <p:tav tm="100000">
                                          <p:val>
                                            <p:strVal val="#ppt_h"/>
                                          </p:val>
                                        </p:tav>
                                      </p:tavLst>
                                    </p:anim>
                                    <p:animEffect transition="in" filter="fade">
                                      <p:cBhvr>
                                        <p:cTn id="9" dur="10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7" name="Text Box 13">
            <a:extLst>
              <a:ext uri="{FF2B5EF4-FFF2-40B4-BE49-F238E27FC236}">
                <a16:creationId xmlns:a16="http://schemas.microsoft.com/office/drawing/2014/main" id="{4025AD77-5AAE-4927-8B47-6B6283536367}"/>
              </a:ext>
            </a:extLst>
          </p:cNvPr>
          <p:cNvSpPr txBox="1">
            <a:spLocks noChangeArrowheads="1"/>
          </p:cNvSpPr>
          <p:nvPr/>
        </p:nvSpPr>
        <p:spPr bwMode="auto">
          <a:xfrm>
            <a:off x="609600" y="914400"/>
            <a:ext cx="1104899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Arial" panose="020B0604020202020204" pitchFamily="34" charset="0"/>
              <a:buChar char="♦"/>
              <a:defRPr/>
            </a:pPr>
            <a:r>
              <a:rPr lang="en-US" altLang="en-US" sz="4000" dirty="0">
                <a:cs typeface="Times New Roman" panose="02020603050405020304" pitchFamily="18" charset="0"/>
              </a:rPr>
              <a:t>Must understand what the Bible teaches about capital punishment</a:t>
            </a:r>
          </a:p>
          <a:p>
            <a:pPr eaLnBrk="1" fontAlgn="auto" hangingPunct="1">
              <a:spcBef>
                <a:spcPts val="0"/>
              </a:spcBef>
              <a:spcAft>
                <a:spcPts val="0"/>
              </a:spcAft>
              <a:buFont typeface="Arial" panose="020B0604020202020204" pitchFamily="34" charset="0"/>
              <a:buChar char="♦"/>
              <a:defRPr/>
            </a:pPr>
            <a:r>
              <a:rPr lang="en-US" altLang="en-US" sz="4000" dirty="0">
                <a:cs typeface="Times New Roman" panose="02020603050405020304" pitchFamily="18" charset="0"/>
              </a:rPr>
              <a:t>“Capital punishment” = infliction of death penalty by civil law</a:t>
            </a:r>
          </a:p>
          <a:p>
            <a:pPr lvl="1" eaLnBrk="1" fontAlgn="auto" hangingPunct="1">
              <a:spcBef>
                <a:spcPts val="0"/>
              </a:spcBef>
              <a:spcAft>
                <a:spcPts val="0"/>
              </a:spcAft>
              <a:buFont typeface="Wingdings" panose="05000000000000000000" pitchFamily="2" charset="2"/>
              <a:buChar char="§"/>
              <a:defRPr/>
            </a:pPr>
            <a:r>
              <a:rPr lang="en-US" altLang="en-US" sz="4000" dirty="0">
                <a:cs typeface="Times New Roman" panose="02020603050405020304" pitchFamily="18" charset="0"/>
              </a:rPr>
              <a:t>Not by private citizens</a:t>
            </a:r>
          </a:p>
          <a:p>
            <a:pPr lvl="1" eaLnBrk="1" fontAlgn="auto" hangingPunct="1">
              <a:spcBef>
                <a:spcPts val="0"/>
              </a:spcBef>
              <a:spcAft>
                <a:spcPts val="0"/>
              </a:spcAft>
              <a:buFont typeface="Wingdings" panose="05000000000000000000" pitchFamily="2" charset="2"/>
              <a:buChar char="§"/>
              <a:defRPr/>
            </a:pPr>
            <a:r>
              <a:rPr lang="en-US" altLang="en-US" sz="4000" dirty="0">
                <a:cs typeface="Times New Roman" panose="02020603050405020304" pitchFamily="18" charset="0"/>
              </a:rPr>
              <a:t>Motivated by justice, not malice</a:t>
            </a:r>
          </a:p>
          <a:p>
            <a:pPr eaLnBrk="1" fontAlgn="auto" hangingPunct="1">
              <a:spcBef>
                <a:spcPts val="0"/>
              </a:spcBef>
              <a:spcAft>
                <a:spcPts val="0"/>
              </a:spcAft>
              <a:buFont typeface="Arial" panose="020B0604020202020204" pitchFamily="34" charset="0"/>
              <a:buChar char="♦"/>
              <a:defRPr/>
            </a:pPr>
            <a:r>
              <a:rPr lang="en-US" altLang="en-US" sz="4000" dirty="0">
                <a:cs typeface="Times New Roman" panose="02020603050405020304" pitchFamily="18" charset="0"/>
              </a:rPr>
              <a:t>Controversial subject</a:t>
            </a:r>
          </a:p>
          <a:p>
            <a:pPr eaLnBrk="1" fontAlgn="auto" hangingPunct="1">
              <a:spcBef>
                <a:spcPts val="0"/>
              </a:spcBef>
              <a:spcAft>
                <a:spcPts val="0"/>
              </a:spcAft>
              <a:buFont typeface="Arial" panose="020B0604020202020204" pitchFamily="34" charset="0"/>
              <a:buChar char="♦"/>
              <a:defRPr/>
            </a:pPr>
            <a:r>
              <a:rPr lang="en-US" altLang="en-US" sz="4000" dirty="0">
                <a:cs typeface="Times New Roman" panose="02020603050405020304" pitchFamily="18" charset="0"/>
              </a:rPr>
              <a:t>Need to understand from biblical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37">
                                            <p:txEl>
                                              <p:pRg st="0" end="0"/>
                                            </p:txEl>
                                          </p:spTgt>
                                        </p:tgtEl>
                                        <p:attrNameLst>
                                          <p:attrName>style.visibility</p:attrName>
                                        </p:attrNameLst>
                                      </p:cBhvr>
                                      <p:to>
                                        <p:strVal val="visible"/>
                                      </p:to>
                                    </p:set>
                                    <p:animEffect transition="in" filter="blinds(horizontal)">
                                      <p:cBhvr>
                                        <p:cTn id="7" dur="500"/>
                                        <p:tgtEl>
                                          <p:spTgt spid="1802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237">
                                            <p:txEl>
                                              <p:pRg st="1" end="1"/>
                                            </p:txEl>
                                          </p:spTgt>
                                        </p:tgtEl>
                                        <p:attrNameLst>
                                          <p:attrName>style.visibility</p:attrName>
                                        </p:attrNameLst>
                                      </p:cBhvr>
                                      <p:to>
                                        <p:strVal val="visible"/>
                                      </p:to>
                                    </p:set>
                                    <p:animEffect transition="in" filter="blinds(horizontal)">
                                      <p:cBhvr>
                                        <p:cTn id="12" dur="500"/>
                                        <p:tgtEl>
                                          <p:spTgt spid="1802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0237">
                                            <p:txEl>
                                              <p:pRg st="2" end="2"/>
                                            </p:txEl>
                                          </p:spTgt>
                                        </p:tgtEl>
                                        <p:attrNameLst>
                                          <p:attrName>style.visibility</p:attrName>
                                        </p:attrNameLst>
                                      </p:cBhvr>
                                      <p:to>
                                        <p:strVal val="visible"/>
                                      </p:to>
                                    </p:set>
                                    <p:animEffect transition="in" filter="blinds(horizontal)">
                                      <p:cBhvr>
                                        <p:cTn id="17" dur="500"/>
                                        <p:tgtEl>
                                          <p:spTgt spid="1802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0237">
                                            <p:txEl>
                                              <p:pRg st="3" end="3"/>
                                            </p:txEl>
                                          </p:spTgt>
                                        </p:tgtEl>
                                        <p:attrNameLst>
                                          <p:attrName>style.visibility</p:attrName>
                                        </p:attrNameLst>
                                      </p:cBhvr>
                                      <p:to>
                                        <p:strVal val="visible"/>
                                      </p:to>
                                    </p:set>
                                    <p:animEffect transition="in" filter="blinds(horizontal)">
                                      <p:cBhvr>
                                        <p:cTn id="22" dur="500"/>
                                        <p:tgtEl>
                                          <p:spTgt spid="18023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0237">
                                            <p:txEl>
                                              <p:pRg st="4" end="4"/>
                                            </p:txEl>
                                          </p:spTgt>
                                        </p:tgtEl>
                                        <p:attrNameLst>
                                          <p:attrName>style.visibility</p:attrName>
                                        </p:attrNameLst>
                                      </p:cBhvr>
                                      <p:to>
                                        <p:strVal val="visible"/>
                                      </p:to>
                                    </p:set>
                                    <p:animEffect transition="in" filter="blinds(horizontal)">
                                      <p:cBhvr>
                                        <p:cTn id="27" dur="500"/>
                                        <p:tgtEl>
                                          <p:spTgt spid="18023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0237">
                                            <p:txEl>
                                              <p:pRg st="5" end="5"/>
                                            </p:txEl>
                                          </p:spTgt>
                                        </p:tgtEl>
                                        <p:attrNameLst>
                                          <p:attrName>style.visibility</p:attrName>
                                        </p:attrNameLst>
                                      </p:cBhvr>
                                      <p:to>
                                        <p:strVal val="visible"/>
                                      </p:to>
                                    </p:set>
                                    <p:animEffect transition="in" filter="blinds(horizontal)">
                                      <p:cBhvr>
                                        <p:cTn id="32" dur="500"/>
                                        <p:tgtEl>
                                          <p:spTgt spid="1802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B7B09D83-C914-48D5-BABE-715C6CDE25A6}"/>
              </a:ext>
            </a:extLst>
          </p:cNvPr>
          <p:cNvSpPr txBox="1">
            <a:spLocks noChangeArrowheads="1"/>
          </p:cNvSpPr>
          <p:nvPr/>
        </p:nvSpPr>
        <p:spPr bwMode="auto">
          <a:xfrm>
            <a:off x="4175125" y="685800"/>
            <a:ext cx="3335338" cy="769938"/>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a:solidFill>
                  <a:srgbClr val="FF3300"/>
                </a:solidFill>
                <a:latin typeface="Times New Roman" panose="02020603050405020304" pitchFamily="18" charset="0"/>
                <a:cs typeface="Times New Roman" panose="02020603050405020304" pitchFamily="18" charset="0"/>
              </a:rPr>
              <a:t>Human Being</a:t>
            </a:r>
          </a:p>
        </p:txBody>
      </p:sp>
      <p:sp>
        <p:nvSpPr>
          <p:cNvPr id="147459" name="Text Box 3">
            <a:extLst>
              <a:ext uri="{FF2B5EF4-FFF2-40B4-BE49-F238E27FC236}">
                <a16:creationId xmlns:a16="http://schemas.microsoft.com/office/drawing/2014/main" id="{27483152-DC6D-46D5-9191-3AF81C0B5064}"/>
              </a:ext>
            </a:extLst>
          </p:cNvPr>
          <p:cNvSpPr txBox="1">
            <a:spLocks noChangeArrowheads="1"/>
          </p:cNvSpPr>
          <p:nvPr/>
        </p:nvSpPr>
        <p:spPr bwMode="auto">
          <a:xfrm>
            <a:off x="609600" y="1447800"/>
            <a:ext cx="1097279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buFont typeface="Wingdings" panose="05000000000000000000" pitchFamily="2" charset="2"/>
              <a:buChar char="§"/>
              <a:defRPr/>
            </a:pPr>
            <a:r>
              <a:rPr lang="en-US" altLang="en-US" sz="4000" b="1" dirty="0">
                <a:cs typeface="Times New Roman" panose="02020603050405020304" pitchFamily="18" charset="0"/>
              </a:rPr>
              <a:t>Gen. 9:6 </a:t>
            </a:r>
          </a:p>
          <a:p>
            <a:pPr eaLnBrk="1" fontAlgn="auto" hangingPunct="1">
              <a:spcBef>
                <a:spcPts val="0"/>
              </a:spcBef>
              <a:spcAft>
                <a:spcPts val="0"/>
              </a:spcAft>
              <a:buFont typeface="Wingdings" panose="05000000000000000000" pitchFamily="2" charset="2"/>
              <a:buChar char="§"/>
              <a:defRPr/>
            </a:pPr>
            <a:r>
              <a:rPr lang="en-US" altLang="en-US" sz="4000" dirty="0">
                <a:cs typeface="Times New Roman" panose="02020603050405020304" pitchFamily="18" charset="0"/>
              </a:rPr>
              <a:t>Man more than animal, special creation – having a spirit, created in God’s image</a:t>
            </a:r>
          </a:p>
          <a:p>
            <a:pPr eaLnBrk="1" fontAlgn="auto" hangingPunct="1">
              <a:spcBef>
                <a:spcPts val="0"/>
              </a:spcBef>
              <a:spcAft>
                <a:spcPts val="0"/>
              </a:spcAft>
              <a:buFont typeface="Wingdings" panose="05000000000000000000" pitchFamily="2" charset="2"/>
              <a:buChar char="§"/>
              <a:defRPr/>
            </a:pPr>
            <a:r>
              <a:rPr lang="en-US" altLang="en-US" sz="4000" b="1" dirty="0">
                <a:cs typeface="Times New Roman" panose="02020603050405020304" pitchFamily="18" charset="0"/>
              </a:rPr>
              <a:t>Acts 17:28 </a:t>
            </a:r>
            <a:r>
              <a:rPr lang="en-US" altLang="en-US" sz="4000" dirty="0">
                <a:cs typeface="Times New Roman" panose="02020603050405020304" pitchFamily="18" charset="0"/>
              </a:rPr>
              <a:t>– offspring of God, having great dignity and worth (</a:t>
            </a:r>
            <a:r>
              <a:rPr lang="en-US" altLang="en-US" sz="4000" b="1" dirty="0">
                <a:cs typeface="Times New Roman" panose="02020603050405020304" pitchFamily="18" charset="0"/>
              </a:rPr>
              <a:t>John 3:16; Rom. 5:8</a:t>
            </a:r>
            <a:r>
              <a:rPr lang="en-US" altLang="en-US" sz="4000" dirty="0">
                <a:cs typeface="Times New Roman" panose="02020603050405020304" pitchFamily="18" charset="0"/>
              </a:rPr>
              <a:t>)</a:t>
            </a:r>
          </a:p>
          <a:p>
            <a:pPr eaLnBrk="1" fontAlgn="auto" hangingPunct="1">
              <a:spcBef>
                <a:spcPts val="0"/>
              </a:spcBef>
              <a:spcAft>
                <a:spcPts val="0"/>
              </a:spcAft>
              <a:buFont typeface="Wingdings" panose="05000000000000000000" pitchFamily="2" charset="2"/>
              <a:buChar char="§"/>
              <a:defRPr/>
            </a:pPr>
            <a:r>
              <a:rPr lang="en-US" altLang="en-US" sz="4000" dirty="0">
                <a:cs typeface="Times New Roman" panose="02020603050405020304" pitchFamily="18" charset="0"/>
              </a:rPr>
              <a:t>We must treat fellowmen with respect, love (</a:t>
            </a:r>
            <a:r>
              <a:rPr lang="en-US" altLang="en-US" sz="4000" b="1" dirty="0">
                <a:cs typeface="Times New Roman" panose="02020603050405020304" pitchFamily="18" charset="0"/>
              </a:rPr>
              <a:t>Matt. 22:39-39; 5:43-45</a:t>
            </a:r>
            <a:r>
              <a:rPr lang="en-US" altLang="en-US" sz="4000" dirty="0">
                <a:cs typeface="Times New Roman" panose="02020603050405020304" pitchFamily="18" charset="0"/>
              </a:rPr>
              <a:t>) – good works (</a:t>
            </a:r>
            <a:r>
              <a:rPr lang="en-US" altLang="en-US" sz="4000" b="1" dirty="0">
                <a:cs typeface="Times New Roman" panose="02020603050405020304" pitchFamily="18" charset="0"/>
              </a:rPr>
              <a:t>Gal. 6:10</a:t>
            </a:r>
            <a:r>
              <a:rPr lang="en-US" altLang="en-US" sz="4000" dirty="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blinds(horizontal)">
                                      <p:cBhvr>
                                        <p:cTn id="7" dur="500"/>
                                        <p:tgtEl>
                                          <p:spTgt spid="14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blinds(horizontal)">
                                      <p:cBhvr>
                                        <p:cTn id="12" dur="500"/>
                                        <p:tgtEl>
                                          <p:spTgt spid="14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blinds(horizontal)">
                                      <p:cBhvr>
                                        <p:cTn id="17" dur="500"/>
                                        <p:tgtEl>
                                          <p:spTgt spid="147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Effect transition="in" filter="blinds(horizontal)">
                                      <p:cBhvr>
                                        <p:cTn id="22" dur="500"/>
                                        <p:tgtEl>
                                          <p:spTgt spid="147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0AD778-D83D-4CDA-8E87-47739D99997A}"/>
              </a:ext>
            </a:extLst>
          </p:cNvPr>
          <p:cNvSpPr txBox="1"/>
          <p:nvPr/>
        </p:nvSpPr>
        <p:spPr>
          <a:xfrm>
            <a:off x="1371600" y="533400"/>
            <a:ext cx="9512540" cy="769441"/>
          </a:xfrm>
          <a:prstGeom prst="rect">
            <a:avLst/>
          </a:prstGeom>
          <a:noFill/>
        </p:spPr>
        <p:txBody>
          <a:bodyPr wrap="none" rtlCol="0">
            <a:spAutoFit/>
          </a:bodyPr>
          <a:lstStyle/>
          <a:p>
            <a:r>
              <a:rPr lang="en-US" sz="4400" b="1" dirty="0">
                <a:latin typeface="Times New Roman" panose="02020603050405020304" pitchFamily="18" charset="0"/>
              </a:rPr>
              <a:t>G4151 - </a:t>
            </a:r>
            <a:r>
              <a:rPr lang="el-GR" sz="4400" dirty="0">
                <a:latin typeface="Times New Roman" panose="02020603050405020304" pitchFamily="18" charset="0"/>
              </a:rPr>
              <a:t>πνεῦμα</a:t>
            </a:r>
            <a:r>
              <a:rPr lang="en-US" sz="4400" dirty="0">
                <a:latin typeface="Times New Roman" panose="02020603050405020304" pitchFamily="18" charset="0"/>
              </a:rPr>
              <a:t> – </a:t>
            </a:r>
            <a:r>
              <a:rPr lang="en-US" sz="4400" b="1" dirty="0">
                <a:latin typeface="Times New Roman" panose="02020603050405020304" pitchFamily="18" charset="0"/>
              </a:rPr>
              <a:t>pneuma</a:t>
            </a:r>
            <a:r>
              <a:rPr lang="en-US" sz="4400" dirty="0">
                <a:latin typeface="Times New Roman" panose="02020603050405020304" pitchFamily="18" charset="0"/>
              </a:rPr>
              <a:t> - </a:t>
            </a:r>
            <a:r>
              <a:rPr lang="en-US" sz="4400" i="1" dirty="0" err="1">
                <a:latin typeface="Times New Roman" panose="02020603050405020304" pitchFamily="18" charset="0"/>
              </a:rPr>
              <a:t>pnyoo</a:t>
            </a:r>
            <a:r>
              <a:rPr lang="en-US" sz="4400" i="1" dirty="0">
                <a:latin typeface="Times New Roman" panose="02020603050405020304" pitchFamily="18" charset="0"/>
              </a:rPr>
              <a:t>'-</a:t>
            </a:r>
            <a:r>
              <a:rPr lang="en-US" sz="4400" i="1" dirty="0" err="1">
                <a:latin typeface="Times New Roman" panose="02020603050405020304" pitchFamily="18" charset="0"/>
              </a:rPr>
              <a:t>mah</a:t>
            </a:r>
            <a:endParaRPr lang="en-US" sz="4400" dirty="0">
              <a:latin typeface="Times New Roman" panose="02020603050405020304" pitchFamily="18" charset="0"/>
            </a:endParaRPr>
          </a:p>
        </p:txBody>
      </p:sp>
      <p:sp>
        <p:nvSpPr>
          <p:cNvPr id="4" name="TextBox 3">
            <a:extLst>
              <a:ext uri="{FF2B5EF4-FFF2-40B4-BE49-F238E27FC236}">
                <a16:creationId xmlns:a16="http://schemas.microsoft.com/office/drawing/2014/main" id="{89C40163-2E9F-47E4-BB22-D3480D5388BE}"/>
              </a:ext>
            </a:extLst>
          </p:cNvPr>
          <p:cNvSpPr txBox="1"/>
          <p:nvPr/>
        </p:nvSpPr>
        <p:spPr>
          <a:xfrm>
            <a:off x="609600" y="1371600"/>
            <a:ext cx="10972800" cy="5016758"/>
          </a:xfrm>
          <a:prstGeom prst="rect">
            <a:avLst/>
          </a:prstGeom>
          <a:noFill/>
        </p:spPr>
        <p:txBody>
          <a:bodyPr wrap="square" rtlCol="0">
            <a:spAutoFit/>
          </a:bodyPr>
          <a:lstStyle/>
          <a:p>
            <a:r>
              <a:rPr lang="en-US" sz="4000" dirty="0">
                <a:latin typeface="Times New Roman" panose="02020603050405020304" pitchFamily="18" charset="0"/>
              </a:rPr>
              <a:t>From </a:t>
            </a:r>
            <a:r>
              <a:rPr lang="en-US" sz="4000" b="1" dirty="0">
                <a:latin typeface="Times New Roman" panose="02020603050405020304" pitchFamily="18" charset="0"/>
              </a:rPr>
              <a:t>G4154</a:t>
            </a:r>
            <a:r>
              <a:rPr lang="en-US" sz="4000" dirty="0">
                <a:latin typeface="Times New Roman" panose="02020603050405020304" pitchFamily="18" charset="0"/>
              </a:rPr>
              <a:t>; a </a:t>
            </a:r>
            <a:r>
              <a:rPr lang="en-US" sz="4000" i="1" dirty="0">
                <a:latin typeface="Times New Roman" panose="02020603050405020304" pitchFamily="18" charset="0"/>
              </a:rPr>
              <a:t>current</a:t>
            </a:r>
            <a:r>
              <a:rPr lang="en-US" sz="4000" dirty="0">
                <a:latin typeface="Times New Roman" panose="02020603050405020304" pitchFamily="18" charset="0"/>
              </a:rPr>
              <a:t> of air, that is</a:t>
            </a:r>
            <a:r>
              <a:rPr lang="en-US" sz="4000" b="1" dirty="0">
                <a:latin typeface="Times New Roman" panose="02020603050405020304" pitchFamily="18" charset="0"/>
              </a:rPr>
              <a:t>, </a:t>
            </a:r>
            <a:r>
              <a:rPr lang="en-US" sz="4000" b="1" i="1" dirty="0">
                <a:latin typeface="Times New Roman" panose="02020603050405020304" pitchFamily="18" charset="0"/>
              </a:rPr>
              <a:t>breath</a:t>
            </a:r>
            <a:r>
              <a:rPr lang="en-US" sz="4000" b="1" dirty="0">
                <a:latin typeface="Times New Roman" panose="02020603050405020304" pitchFamily="18" charset="0"/>
              </a:rPr>
              <a:t> (</a:t>
            </a:r>
            <a:r>
              <a:rPr lang="en-US" sz="4000" b="1" i="1" dirty="0">
                <a:latin typeface="Times New Roman" panose="02020603050405020304" pitchFamily="18" charset="0"/>
              </a:rPr>
              <a:t>blast</a:t>
            </a:r>
            <a:r>
              <a:rPr lang="en-US" sz="4000" b="1" dirty="0">
                <a:latin typeface="Times New Roman" panose="02020603050405020304" pitchFamily="18" charset="0"/>
              </a:rPr>
              <a:t>) </a:t>
            </a:r>
            <a:r>
              <a:rPr lang="en-US" sz="4000" dirty="0">
                <a:latin typeface="Times New Roman" panose="02020603050405020304" pitchFamily="18" charset="0"/>
              </a:rPr>
              <a:t>or a </a:t>
            </a:r>
            <a:r>
              <a:rPr lang="en-US" sz="4000" i="1" dirty="0">
                <a:latin typeface="Times New Roman" panose="02020603050405020304" pitchFamily="18" charset="0"/>
              </a:rPr>
              <a:t>breeze</a:t>
            </a:r>
            <a:r>
              <a:rPr lang="en-US" sz="4000" dirty="0">
                <a:latin typeface="Times New Roman" panose="02020603050405020304" pitchFamily="18" charset="0"/>
              </a:rPr>
              <a:t>; </a:t>
            </a:r>
          </a:p>
          <a:p>
            <a:r>
              <a:rPr lang="en-US" sz="4000" dirty="0">
                <a:latin typeface="Times New Roman" panose="02020603050405020304" pitchFamily="18" charset="0"/>
              </a:rPr>
              <a:t>by analogy or figuratively </a:t>
            </a:r>
            <a:r>
              <a:rPr lang="en-US" sz="4000" b="1" dirty="0">
                <a:latin typeface="Times New Roman" panose="02020603050405020304" pitchFamily="18" charset="0"/>
              </a:rPr>
              <a:t>a </a:t>
            </a:r>
            <a:r>
              <a:rPr lang="en-US" sz="4000" b="1" i="1" dirty="0">
                <a:latin typeface="Times New Roman" panose="02020603050405020304" pitchFamily="18" charset="0"/>
              </a:rPr>
              <a:t>spirit</a:t>
            </a:r>
            <a:r>
              <a:rPr lang="en-US" sz="4000" dirty="0">
                <a:latin typeface="Times New Roman" panose="02020603050405020304" pitchFamily="18" charset="0"/>
              </a:rPr>
              <a:t>, that is, (</a:t>
            </a:r>
            <a:r>
              <a:rPr lang="en-US" sz="4000" b="1" dirty="0">
                <a:latin typeface="Times New Roman" panose="02020603050405020304" pitchFamily="18" charset="0"/>
              </a:rPr>
              <a:t>human</a:t>
            </a:r>
            <a:r>
              <a:rPr lang="en-US" sz="4000" dirty="0">
                <a:latin typeface="Times New Roman" panose="02020603050405020304" pitchFamily="18" charset="0"/>
              </a:rPr>
              <a:t>) </a:t>
            </a:r>
            <a:r>
              <a:rPr lang="en-US" sz="4000" b="1" dirty="0">
                <a:latin typeface="Times New Roman" panose="02020603050405020304" pitchFamily="18" charset="0"/>
              </a:rPr>
              <a:t>the rational </a:t>
            </a:r>
            <a:r>
              <a:rPr lang="en-US" sz="4000" b="1" i="1" u="sng" dirty="0">
                <a:latin typeface="Times New Roman" panose="02020603050405020304" pitchFamily="18" charset="0"/>
              </a:rPr>
              <a:t>soul</a:t>
            </a:r>
            <a:r>
              <a:rPr lang="en-US" sz="4000" dirty="0">
                <a:latin typeface="Times New Roman" panose="02020603050405020304" pitchFamily="18" charset="0"/>
              </a:rPr>
              <a:t>, </a:t>
            </a:r>
          </a:p>
          <a:p>
            <a:r>
              <a:rPr lang="en-US" sz="4000" dirty="0">
                <a:latin typeface="Times New Roman" panose="02020603050405020304" pitchFamily="18" charset="0"/>
              </a:rPr>
              <a:t>(by implication) </a:t>
            </a:r>
            <a:r>
              <a:rPr lang="en-US" sz="4000" b="1" i="1" dirty="0">
                <a:latin typeface="Times New Roman" panose="02020603050405020304" pitchFamily="18" charset="0"/>
              </a:rPr>
              <a:t>vital principle</a:t>
            </a:r>
            <a:r>
              <a:rPr lang="en-US" sz="4000" dirty="0">
                <a:latin typeface="Times New Roman" panose="02020603050405020304" pitchFamily="18" charset="0"/>
              </a:rPr>
              <a:t>, </a:t>
            </a:r>
            <a:r>
              <a:rPr lang="en-US" sz="4000" b="1" i="1" dirty="0">
                <a:latin typeface="Times New Roman" panose="02020603050405020304" pitchFamily="18" charset="0"/>
              </a:rPr>
              <a:t>mental disposition</a:t>
            </a:r>
            <a:r>
              <a:rPr lang="en-US" sz="4000" dirty="0">
                <a:latin typeface="Times New Roman" panose="02020603050405020304" pitchFamily="18" charset="0"/>
              </a:rPr>
              <a:t>, etc., or (superhuman) an </a:t>
            </a:r>
            <a:r>
              <a:rPr lang="en-US" sz="4000" i="1" dirty="0">
                <a:latin typeface="Times New Roman" panose="02020603050405020304" pitchFamily="18" charset="0"/>
              </a:rPr>
              <a:t>angel</a:t>
            </a:r>
            <a:r>
              <a:rPr lang="en-US" sz="4000" dirty="0">
                <a:latin typeface="Times New Roman" panose="02020603050405020304" pitchFamily="18" charset="0"/>
              </a:rPr>
              <a:t>, </a:t>
            </a:r>
            <a:r>
              <a:rPr lang="en-US" sz="4000" i="1" dirty="0">
                <a:latin typeface="Times New Roman" panose="02020603050405020304" pitchFamily="18" charset="0"/>
              </a:rPr>
              <a:t>demon</a:t>
            </a:r>
            <a:r>
              <a:rPr lang="en-US" sz="4000" dirty="0">
                <a:latin typeface="Times New Roman" panose="02020603050405020304" pitchFamily="18" charset="0"/>
              </a:rPr>
              <a:t>, or (divine) </a:t>
            </a:r>
            <a:r>
              <a:rPr lang="en-US" sz="4000" b="1" dirty="0">
                <a:latin typeface="Times New Roman" panose="02020603050405020304" pitchFamily="18" charset="0"/>
              </a:rPr>
              <a:t>God</a:t>
            </a:r>
            <a:r>
              <a:rPr lang="en-US" sz="4000" dirty="0">
                <a:latin typeface="Times New Roman" panose="02020603050405020304" pitchFamily="18" charset="0"/>
              </a:rPr>
              <a:t>, </a:t>
            </a:r>
            <a:r>
              <a:rPr lang="en-US" sz="4000" b="1" dirty="0">
                <a:latin typeface="Times New Roman" panose="02020603050405020304" pitchFamily="18" charset="0"/>
              </a:rPr>
              <a:t>Christ’s </a:t>
            </a:r>
            <a:r>
              <a:rPr lang="en-US" sz="4000" b="1" i="1" dirty="0">
                <a:latin typeface="Times New Roman" panose="02020603050405020304" pitchFamily="18" charset="0"/>
              </a:rPr>
              <a:t>spirit</a:t>
            </a:r>
            <a:r>
              <a:rPr lang="en-US" sz="4000" dirty="0">
                <a:latin typeface="Times New Roman" panose="02020603050405020304" pitchFamily="18" charset="0"/>
              </a:rPr>
              <a:t>, the </a:t>
            </a:r>
            <a:r>
              <a:rPr lang="en-US" sz="4000" b="1" dirty="0">
                <a:latin typeface="Times New Roman" panose="02020603050405020304" pitchFamily="18" charset="0"/>
              </a:rPr>
              <a:t>Holy </a:t>
            </a:r>
            <a:r>
              <a:rPr lang="en-US" sz="4000" b="1" i="1" dirty="0">
                <a:latin typeface="Times New Roman" panose="02020603050405020304" pitchFamily="18" charset="0"/>
              </a:rPr>
              <a:t>spirit</a:t>
            </a:r>
            <a:r>
              <a:rPr lang="en-US" sz="4000" dirty="0">
                <a:latin typeface="Times New Roman" panose="02020603050405020304" pitchFamily="18" charset="0"/>
              </a:rPr>
              <a:t>: - ghost, life, spirit (-</a:t>
            </a:r>
            <a:r>
              <a:rPr lang="en-US" sz="4000" dirty="0" err="1">
                <a:latin typeface="Times New Roman" panose="02020603050405020304" pitchFamily="18" charset="0"/>
              </a:rPr>
              <a:t>ual</a:t>
            </a:r>
            <a:r>
              <a:rPr lang="en-US" sz="4000" dirty="0">
                <a:latin typeface="Times New Roman" panose="02020603050405020304" pitchFamily="18" charset="0"/>
              </a:rPr>
              <a:t>, -</a:t>
            </a:r>
            <a:r>
              <a:rPr lang="en-US" sz="4000" dirty="0" err="1">
                <a:latin typeface="Times New Roman" panose="02020603050405020304" pitchFamily="18" charset="0"/>
              </a:rPr>
              <a:t>ually</a:t>
            </a:r>
            <a:r>
              <a:rPr lang="en-US" sz="4000" dirty="0">
                <a:latin typeface="Times New Roman" panose="02020603050405020304" pitchFamily="18" charset="0"/>
              </a:rPr>
              <a:t>), the </a:t>
            </a:r>
            <a:r>
              <a:rPr lang="en-US" sz="4000" b="1" dirty="0">
                <a:latin typeface="Times New Roman" panose="02020603050405020304" pitchFamily="18" charset="0"/>
              </a:rPr>
              <a:t>mind</a:t>
            </a:r>
            <a:r>
              <a:rPr lang="en-US" sz="4000" dirty="0">
                <a:latin typeface="Times New Roman" panose="02020603050405020304" pitchFamily="18" charset="0"/>
              </a:rPr>
              <a:t>.</a:t>
            </a:r>
            <a:endParaRPr lang="en-US" dirty="0"/>
          </a:p>
        </p:txBody>
      </p:sp>
    </p:spTree>
    <p:extLst>
      <p:ext uri="{BB962C8B-B14F-4D97-AF65-F5344CB8AC3E}">
        <p14:creationId xmlns:p14="http://schemas.microsoft.com/office/powerpoint/2010/main" val="18619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360C1-AD84-4EF9-93FF-7BC25FA44040}"/>
              </a:ext>
            </a:extLst>
          </p:cNvPr>
          <p:cNvSpPr txBox="1"/>
          <p:nvPr/>
        </p:nvSpPr>
        <p:spPr>
          <a:xfrm>
            <a:off x="609601" y="1524000"/>
            <a:ext cx="10972800" cy="3785652"/>
          </a:xfrm>
          <a:prstGeom prst="rect">
            <a:avLst/>
          </a:prstGeom>
          <a:noFill/>
        </p:spPr>
        <p:txBody>
          <a:bodyPr wrap="square" rtlCol="0">
            <a:spAutoFit/>
          </a:bodyPr>
          <a:lstStyle/>
          <a:p>
            <a:r>
              <a:rPr lang="en-US" sz="4000" b="1" dirty="0"/>
              <a:t>G5590 – </a:t>
            </a:r>
            <a:r>
              <a:rPr lang="el-GR" sz="4000" dirty="0"/>
              <a:t>ψυχή</a:t>
            </a:r>
            <a:r>
              <a:rPr lang="en-US" sz="4000" dirty="0"/>
              <a:t> - </a:t>
            </a:r>
            <a:r>
              <a:rPr lang="en-US" sz="4000" dirty="0" err="1"/>
              <a:t>psuche</a:t>
            </a:r>
            <a:r>
              <a:rPr lang="en-US" sz="4000" dirty="0"/>
              <a:t>̄ - </a:t>
            </a:r>
            <a:r>
              <a:rPr lang="en-US" sz="4000" i="1" dirty="0" err="1"/>
              <a:t>psoo-khay</a:t>
            </a:r>
            <a:r>
              <a:rPr lang="en-US" sz="4000" i="1" dirty="0"/>
              <a:t>'</a:t>
            </a:r>
            <a:endParaRPr lang="en-US" sz="4000" dirty="0"/>
          </a:p>
          <a:p>
            <a:r>
              <a:rPr lang="en-US" sz="4000" dirty="0"/>
              <a:t>From G5594; </a:t>
            </a:r>
            <a:r>
              <a:rPr lang="en-US" sz="4000" b="1" i="1" dirty="0"/>
              <a:t>breath</a:t>
            </a:r>
            <a:r>
              <a:rPr lang="en-US" sz="4000" b="1" dirty="0"/>
              <a:t>, that is, (by implication) </a:t>
            </a:r>
            <a:r>
              <a:rPr lang="en-US" sz="4000" b="1" i="1" dirty="0"/>
              <a:t>spirit</a:t>
            </a:r>
            <a:r>
              <a:rPr lang="en-US" sz="4000" dirty="0"/>
              <a:t>, abstractly or concretely (</a:t>
            </a:r>
            <a:r>
              <a:rPr lang="en-US" sz="4000" u="sng" dirty="0"/>
              <a:t>the </a:t>
            </a:r>
            <a:r>
              <a:rPr lang="en-US" sz="4000" i="1" u="sng" dirty="0"/>
              <a:t>animal</a:t>
            </a:r>
            <a:r>
              <a:rPr lang="en-US" sz="4000" u="sng" dirty="0"/>
              <a:t> sentient principle only</a:t>
            </a:r>
            <a:r>
              <a:rPr lang="en-US" sz="4000" dirty="0"/>
              <a:t>; </a:t>
            </a:r>
          </a:p>
          <a:p>
            <a:r>
              <a:rPr lang="en-US" sz="4000" b="1" dirty="0"/>
              <a:t>thus distinguished on the one hand from </a:t>
            </a:r>
            <a:r>
              <a:rPr lang="en-US" sz="4000" b="1" u="sng" dirty="0"/>
              <a:t>G4151, which is the rational and immortal soul</a:t>
            </a:r>
            <a:r>
              <a:rPr lang="en-US" sz="4000" u="sng" dirty="0"/>
              <a:t>;</a:t>
            </a:r>
            <a:r>
              <a:rPr lang="en-US" sz="4000" dirty="0"/>
              <a:t> </a:t>
            </a:r>
            <a:endParaRPr lang="en-US" dirty="0"/>
          </a:p>
        </p:txBody>
      </p:sp>
    </p:spTree>
    <p:extLst>
      <p:ext uri="{BB962C8B-B14F-4D97-AF65-F5344CB8AC3E}">
        <p14:creationId xmlns:p14="http://schemas.microsoft.com/office/powerpoint/2010/main" val="9540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BF4"/>
            </a:gs>
            <a:gs pos="15000">
              <a:srgbClr val="AEDC9D"/>
            </a:gs>
            <a:gs pos="70000">
              <a:srgbClr val="AEDC9D"/>
            </a:gs>
            <a:gs pos="100000">
              <a:srgbClr val="C9E8BE"/>
            </a:gs>
          </a:gsLst>
          <a:lin ang="5400000" scaled="1"/>
        </a:gradFill>
        <a:effectLst/>
      </p:bgPr>
    </p:bg>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8ADB080-FCD8-49C3-8FF9-D53B0392DE9F}"/>
              </a:ext>
            </a:extLst>
          </p:cNvPr>
          <p:cNvSpPr txBox="1">
            <a:spLocks noChangeArrowheads="1"/>
          </p:cNvSpPr>
          <p:nvPr/>
        </p:nvSpPr>
        <p:spPr bwMode="auto">
          <a:xfrm>
            <a:off x="2133600" y="754062"/>
            <a:ext cx="7911140" cy="769441"/>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b="1" dirty="0">
                <a:solidFill>
                  <a:srgbClr val="FFFF00"/>
                </a:solidFill>
                <a:latin typeface="Times New Roman" panose="02020603050405020304" pitchFamily="18" charset="0"/>
                <a:cs typeface="Times New Roman" panose="02020603050405020304" pitchFamily="18" charset="0"/>
              </a:rPr>
              <a:t>General Concept of Punishment</a:t>
            </a:r>
          </a:p>
        </p:txBody>
      </p:sp>
      <p:sp>
        <p:nvSpPr>
          <p:cNvPr id="148486" name="Text Box 6">
            <a:extLst>
              <a:ext uri="{FF2B5EF4-FFF2-40B4-BE49-F238E27FC236}">
                <a16:creationId xmlns:a16="http://schemas.microsoft.com/office/drawing/2014/main" id="{EBFCDE32-1E02-44C4-B2A6-4633151EADA6}"/>
              </a:ext>
            </a:extLst>
          </p:cNvPr>
          <p:cNvSpPr txBox="1">
            <a:spLocks noChangeArrowheads="1"/>
          </p:cNvSpPr>
          <p:nvPr/>
        </p:nvSpPr>
        <p:spPr bwMode="auto">
          <a:xfrm>
            <a:off x="1066800" y="3420485"/>
            <a:ext cx="10515601" cy="27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wrap="square">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Gen. 4:10 </a:t>
            </a:r>
            <a:r>
              <a:rPr lang="en-US" altLang="en-US" sz="4000" dirty="0">
                <a:latin typeface="Times New Roman" panose="02020603050405020304" pitchFamily="18" charset="0"/>
                <a:cs typeface="Times New Roman" panose="02020603050405020304" pitchFamily="18" charset="0"/>
              </a:rPr>
              <a:t>– murder of Abel cried out for restitution</a:t>
            </a:r>
          </a:p>
          <a:p>
            <a:pPr eaLnBrk="1" hangingPunct="1">
              <a:lnSpc>
                <a:spcPct val="110000"/>
              </a:lnSpc>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Penalty is for punishment, not rehabilitation</a:t>
            </a:r>
          </a:p>
          <a:p>
            <a:pPr eaLnBrk="1" hangingPunct="1">
              <a:lnSpc>
                <a:spcPct val="110000"/>
              </a:lnSpc>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Justice calls for penalty</a:t>
            </a:r>
          </a:p>
        </p:txBody>
      </p:sp>
      <p:sp>
        <p:nvSpPr>
          <p:cNvPr id="12292" name="Text Box 7">
            <a:extLst>
              <a:ext uri="{FF2B5EF4-FFF2-40B4-BE49-F238E27FC236}">
                <a16:creationId xmlns:a16="http://schemas.microsoft.com/office/drawing/2014/main" id="{292B820A-356D-4216-B320-0A116266D9FE}"/>
              </a:ext>
            </a:extLst>
          </p:cNvPr>
          <p:cNvSpPr txBox="1">
            <a:spLocks noChangeArrowheads="1"/>
          </p:cNvSpPr>
          <p:nvPr/>
        </p:nvSpPr>
        <p:spPr bwMode="auto">
          <a:xfrm>
            <a:off x="609600" y="1997075"/>
            <a:ext cx="10972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80808"/>
                  </a:outerShdw>
                </a:effectLst>
              </a14:hiddenEffects>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371600" indent="-457200">
              <a:defRPr>
                <a:solidFill>
                  <a:schemeClr val="tx1"/>
                </a:solidFill>
                <a:latin typeface="Calibri" panose="020F0502020204030204" pitchFamily="34" charset="0"/>
              </a:defRPr>
            </a:lvl3pPr>
            <a:lvl4pPr marL="1828800" indent="-457200">
              <a:defRPr>
                <a:solidFill>
                  <a:schemeClr val="tx1"/>
                </a:solidFill>
                <a:latin typeface="Calibri" panose="020F0502020204030204" pitchFamily="34" charset="0"/>
              </a:defRPr>
            </a:lvl4pPr>
            <a:lvl5pPr marL="2286000" indent="-457200">
              <a:defRPr>
                <a:solidFill>
                  <a:schemeClr val="tx1"/>
                </a:solidFill>
                <a:latin typeface="Calibri" panose="020F0502020204030204" pitchFamily="34" charset="0"/>
              </a:defRPr>
            </a:lvl5pPr>
            <a:lvl6pPr marL="2743200" indent="-457200" defTabSz="457200" fontAlgn="base">
              <a:spcBef>
                <a:spcPct val="0"/>
              </a:spcBef>
              <a:spcAft>
                <a:spcPct val="0"/>
              </a:spcAft>
              <a:defRPr>
                <a:solidFill>
                  <a:schemeClr val="tx1"/>
                </a:solidFill>
                <a:latin typeface="Calibri" panose="020F0502020204030204" pitchFamily="34" charset="0"/>
              </a:defRPr>
            </a:lvl6pPr>
            <a:lvl7pPr marL="3200400" indent="-457200" defTabSz="457200" fontAlgn="base">
              <a:spcBef>
                <a:spcPct val="0"/>
              </a:spcBef>
              <a:spcAft>
                <a:spcPct val="0"/>
              </a:spcAft>
              <a:defRPr>
                <a:solidFill>
                  <a:schemeClr val="tx1"/>
                </a:solidFill>
                <a:latin typeface="Calibri" panose="020F0502020204030204" pitchFamily="34" charset="0"/>
              </a:defRPr>
            </a:lvl7pPr>
            <a:lvl8pPr marL="3657600" indent="-457200" defTabSz="457200" fontAlgn="base">
              <a:spcBef>
                <a:spcPct val="0"/>
              </a:spcBef>
              <a:spcAft>
                <a:spcPct val="0"/>
              </a:spcAft>
              <a:defRPr>
                <a:solidFill>
                  <a:schemeClr val="tx1"/>
                </a:solidFill>
                <a:latin typeface="Calibri" panose="020F0502020204030204" pitchFamily="34" charset="0"/>
              </a:defRPr>
            </a:lvl8pPr>
            <a:lvl9pPr marL="4114800" indent="-4572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10000"/>
              </a:lnSpc>
              <a:spcBef>
                <a:spcPct val="50000"/>
              </a:spcBef>
              <a:buFont typeface="Arial" panose="020B0604020202020204" pitchFamily="34" charset="0"/>
              <a:buChar char="♦"/>
            </a:pPr>
            <a:r>
              <a:rPr lang="en-US" altLang="en-US" sz="4000" dirty="0">
                <a:latin typeface="Times New Roman" panose="02020603050405020304" pitchFamily="18" charset="0"/>
                <a:cs typeface="Times New Roman" panose="02020603050405020304" pitchFamily="18" charset="0"/>
              </a:rPr>
              <a:t>Bible grants validity to idea of punishment for the lawbreaker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6">
                                            <p:txEl>
                                              <p:pRg st="0" end="0"/>
                                            </p:txEl>
                                          </p:spTgt>
                                        </p:tgtEl>
                                        <p:attrNameLst>
                                          <p:attrName>style.visibility</p:attrName>
                                        </p:attrNameLst>
                                      </p:cBhvr>
                                      <p:to>
                                        <p:strVal val="visible"/>
                                      </p:to>
                                    </p:set>
                                    <p:animEffect transition="in" filter="blinds(horizontal)">
                                      <p:cBhvr>
                                        <p:cTn id="7" dur="500"/>
                                        <p:tgtEl>
                                          <p:spTgt spid="1484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86">
                                            <p:txEl>
                                              <p:pRg st="1" end="1"/>
                                            </p:txEl>
                                          </p:spTgt>
                                        </p:tgtEl>
                                        <p:attrNameLst>
                                          <p:attrName>style.visibility</p:attrName>
                                        </p:attrNameLst>
                                      </p:cBhvr>
                                      <p:to>
                                        <p:strVal val="visible"/>
                                      </p:to>
                                    </p:set>
                                    <p:animEffect transition="in" filter="blinds(horizontal)">
                                      <p:cBhvr>
                                        <p:cTn id="12" dur="500"/>
                                        <p:tgtEl>
                                          <p:spTgt spid="1484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8486">
                                            <p:txEl>
                                              <p:pRg st="2" end="2"/>
                                            </p:txEl>
                                          </p:spTgt>
                                        </p:tgtEl>
                                        <p:attrNameLst>
                                          <p:attrName>style.visibility</p:attrName>
                                        </p:attrNameLst>
                                      </p:cBhvr>
                                      <p:to>
                                        <p:strVal val="visible"/>
                                      </p:to>
                                    </p:set>
                                    <p:animEffect transition="in" filter="blinds(horizontal)">
                                      <p:cBhvr>
                                        <p:cTn id="17" dur="500"/>
                                        <p:tgtEl>
                                          <p:spTgt spid="1484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build="p"/>
    </p:bldLst>
  </p:timing>
</p:sld>
</file>

<file path=ppt/theme/theme1.xml><?xml version="1.0" encoding="utf-8"?>
<a:theme xmlns:a="http://schemas.openxmlformats.org/drawingml/2006/main" name="Glass Layer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3825</TotalTime>
  <Words>5079</Words>
  <Application>Microsoft Office PowerPoint</Application>
  <PresentationFormat>Widescreen</PresentationFormat>
  <Paragraphs>395</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Wingdings 3</vt:lpstr>
      <vt:lpstr>Glass 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132</cp:revision>
  <dcterms:created xsi:type="dcterms:W3CDTF">1601-01-01T00:00:00Z</dcterms:created>
  <dcterms:modified xsi:type="dcterms:W3CDTF">2018-10-20T22:31:09Z</dcterms:modified>
</cp:coreProperties>
</file>