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64536" autoAdjust="0"/>
  </p:normalViewPr>
  <p:slideViewPr>
    <p:cSldViewPr snapToGrid="0">
      <p:cViewPr varScale="1">
        <p:scale>
          <a:sx n="52" d="100"/>
          <a:sy n="52"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8401BB-E885-42A5-B67C-00C9652E4F1F}" type="datetimeFigureOut">
              <a:rPr lang="en-US" smtClean="0"/>
              <a:t>10/20/2018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12444-A303-4C97-A3B0-DBCAB5049590}" type="slidenum">
              <a:rPr lang="en-US" smtClean="0"/>
              <a:t>‹#›</a:t>
            </a:fld>
            <a:endParaRPr lang="en-US"/>
          </a:p>
        </p:txBody>
      </p:sp>
    </p:spTree>
    <p:extLst>
      <p:ext uri="{BB962C8B-B14F-4D97-AF65-F5344CB8AC3E}">
        <p14:creationId xmlns:p14="http://schemas.microsoft.com/office/powerpoint/2010/main" val="3432608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1</a:t>
            </a:fld>
            <a:endParaRPr lang="en-US"/>
          </a:p>
        </p:txBody>
      </p:sp>
    </p:spTree>
    <p:extLst>
      <p:ext uri="{BB962C8B-B14F-4D97-AF65-F5344CB8AC3E}">
        <p14:creationId xmlns:p14="http://schemas.microsoft.com/office/powerpoint/2010/main" val="1669723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buFontTx/>
              <a:buNone/>
              <a:defRPr/>
            </a:pPr>
            <a:r>
              <a:rPr lang="en-US" altLang="en-US" sz="4000" dirty="0">
                <a:cs typeface="Times New Roman" panose="02020603050405020304" pitchFamily="18" charset="0"/>
              </a:rPr>
              <a:t>    1. Paul used Roman soldier (</a:t>
            </a:r>
            <a:r>
              <a:rPr lang="en-US" altLang="en-US" sz="4000" b="1" dirty="0">
                <a:cs typeface="Times New Roman" panose="02020603050405020304" pitchFamily="18" charset="0"/>
              </a:rPr>
              <a:t>Acts 23:12-23</a:t>
            </a:r>
            <a:r>
              <a:rPr lang="en-US" altLang="en-US" sz="4000" dirty="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And when it was day, some of the Jews banded together and bound themselves under an oath, saying that they would neither eat nor drink till they had killed Paul. Now there were more than forty who had formed this conspiracy.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23:12-13</a:t>
            </a:r>
            <a:r>
              <a:rPr lang="en-US" sz="1200" b="0" i="0" u="none" strike="noStrike" kern="1200" baseline="0" dirty="0">
                <a:solidFill>
                  <a:schemeClr val="tx1"/>
                </a:solidFill>
                <a:latin typeface="+mn-lt"/>
                <a:ea typeface="+mn-ea"/>
                <a:cs typeface="+mn-cs"/>
              </a:rPr>
              <a:t>)</a:t>
            </a:r>
            <a:endParaRPr lang="en-US" altLang="en-US" sz="4000" dirty="0">
              <a:cs typeface="Times New Roman" panose="02020603050405020304" pitchFamily="18" charset="0"/>
            </a:endParaRPr>
          </a:p>
          <a:p>
            <a:pPr eaLnBrk="1" fontAlgn="auto" hangingPunct="1">
              <a:spcBef>
                <a:spcPts val="0"/>
              </a:spcBef>
              <a:spcAft>
                <a:spcPts val="0"/>
              </a:spcAft>
              <a:buFontTx/>
              <a:buNone/>
              <a:defRPr/>
            </a:pPr>
            <a:r>
              <a:rPr lang="en-US" altLang="en-US" sz="4000" dirty="0">
                <a:cs typeface="Times New Roman" panose="02020603050405020304" pitchFamily="18" charset="0"/>
              </a:rPr>
              <a:t>&gt;&gt;&gt;&gt;&gt;&gt;&gt;&gt;&gt;&gt;&gt;&gt;&gt;&gt;&gt;&gt;&gt;&gt;&gt;&gt;&gt;&gt;&gt;&gt;</a:t>
            </a:r>
          </a:p>
          <a:p>
            <a:pPr lvl="0" eaLnBrk="1" fontAlgn="auto" hangingPunct="1">
              <a:spcBef>
                <a:spcPts val="0"/>
              </a:spcBef>
              <a:spcAft>
                <a:spcPts val="0"/>
              </a:spcAft>
              <a:buFontTx/>
              <a:buNone/>
              <a:defRPr/>
            </a:pPr>
            <a:r>
              <a:rPr lang="en-US" altLang="en-US" sz="4000" dirty="0">
                <a:cs typeface="Times New Roman" panose="02020603050405020304" pitchFamily="18" charset="0"/>
              </a:rPr>
              <a:t>    2. Paul used </a:t>
            </a:r>
            <a:r>
              <a:rPr lang="en-US" altLang="en-US" sz="4000" b="1" dirty="0">
                <a:cs typeface="Times New Roman" panose="02020603050405020304" pitchFamily="18" charset="0"/>
              </a:rPr>
              <a:t>470</a:t>
            </a:r>
            <a:r>
              <a:rPr lang="en-US" altLang="en-US" sz="4000" dirty="0">
                <a:cs typeface="Times New Roman" panose="02020603050405020304" pitchFamily="18" charset="0"/>
              </a:rPr>
              <a:t> soldiers as personal body guards to protect himself against </a:t>
            </a:r>
            <a:r>
              <a:rPr lang="en-US" altLang="en-US" sz="4000" b="1" dirty="0">
                <a:cs typeface="Times New Roman" panose="02020603050405020304" pitchFamily="18" charset="0"/>
              </a:rPr>
              <a:t>40 </a:t>
            </a:r>
            <a:r>
              <a:rPr lang="en-US" altLang="en-US" sz="4000" dirty="0">
                <a:cs typeface="Times New Roman" panose="02020603050405020304" pitchFamily="18" charset="0"/>
              </a:rPr>
              <a:t>Jews who had planned and sought to kill him.</a:t>
            </a:r>
          </a:p>
          <a:p>
            <a:pPr rtl="0"/>
            <a:r>
              <a:rPr lang="en-US" sz="1200" b="0" i="1" u="none" strike="noStrike" kern="1200" baseline="0" dirty="0">
                <a:solidFill>
                  <a:schemeClr val="tx1"/>
                </a:solidFill>
                <a:latin typeface="+mn-lt"/>
                <a:ea typeface="+mn-ea"/>
                <a:cs typeface="+mn-cs"/>
              </a:rPr>
              <a:t>And he called for two centurions, saying, "Prepare two hundred soldiers, seventy horsemen, and two hundred spearmen to go to Caesarea at the third hour of the night; </a:t>
            </a:r>
            <a:r>
              <a:rPr lang="en-US" sz="1200" b="1" i="1" u="none" strike="noStrike" kern="1200" baseline="0" dirty="0">
                <a:solidFill>
                  <a:schemeClr val="tx1"/>
                </a:solidFill>
                <a:latin typeface="+mn-lt"/>
                <a:ea typeface="+mn-ea"/>
                <a:cs typeface="+mn-cs"/>
              </a:rPr>
              <a:t>and provide mounts to set Paul on</a:t>
            </a:r>
            <a:r>
              <a:rPr lang="en-US" sz="1200" b="0" i="1" u="none" strike="noStrike" kern="1200" baseline="0" dirty="0">
                <a:solidFill>
                  <a:schemeClr val="tx1"/>
                </a:solidFill>
                <a:latin typeface="+mn-lt"/>
                <a:ea typeface="+mn-ea"/>
                <a:cs typeface="+mn-cs"/>
              </a:rPr>
              <a:t>, and </a:t>
            </a:r>
            <a:r>
              <a:rPr lang="en-US" sz="1200" b="1" i="1" u="none" strike="noStrike" kern="1200" baseline="0" dirty="0">
                <a:solidFill>
                  <a:schemeClr val="tx1"/>
                </a:solidFill>
                <a:latin typeface="+mn-lt"/>
                <a:ea typeface="+mn-ea"/>
                <a:cs typeface="+mn-cs"/>
              </a:rPr>
              <a:t>bring him safely </a:t>
            </a:r>
            <a:r>
              <a:rPr lang="en-US" sz="1200" b="0" i="1" u="none" strike="noStrike" kern="1200" baseline="0" dirty="0">
                <a:solidFill>
                  <a:schemeClr val="tx1"/>
                </a:solidFill>
                <a:latin typeface="+mn-lt"/>
                <a:ea typeface="+mn-ea"/>
                <a:cs typeface="+mn-cs"/>
              </a:rPr>
              <a:t>to Felix the governor."</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23:23-24</a:t>
            </a:r>
            <a:r>
              <a:rPr lang="en-US" sz="1200" b="0" i="0" u="none" strike="noStrike" kern="1200" baseline="0" dirty="0">
                <a:solidFill>
                  <a:schemeClr val="tx1"/>
                </a:solidFill>
                <a:latin typeface="+mn-lt"/>
                <a:ea typeface="+mn-ea"/>
                <a:cs typeface="+mn-cs"/>
              </a:rPr>
              <a:t>)</a:t>
            </a:r>
            <a:endParaRPr lang="en-US" altLang="en-US" sz="4000" dirty="0">
              <a:cs typeface="Times New Roman" panose="02020603050405020304" pitchFamily="18" charset="0"/>
            </a:endParaRPr>
          </a:p>
          <a:p>
            <a:pPr lvl="0" eaLnBrk="1" fontAlgn="auto" hangingPunct="1">
              <a:spcBef>
                <a:spcPts val="0"/>
              </a:spcBef>
              <a:spcAft>
                <a:spcPts val="0"/>
              </a:spcAft>
              <a:buFontTx/>
              <a:buNone/>
              <a:defRPr/>
            </a:pPr>
            <a:r>
              <a:rPr lang="en-US" altLang="en-US" sz="4000" dirty="0">
                <a:cs typeface="Times New Roman" panose="02020603050405020304" pitchFamily="18" charset="0"/>
              </a:rPr>
              <a:t>&gt;&gt;&gt;&gt;&gt;&gt;&gt;&gt;&gt;&gt;&gt;&gt;&gt;&gt;&gt;&gt;&gt;&gt;&gt;&gt;&gt;&gt;&gt;&gt;</a:t>
            </a:r>
          </a:p>
          <a:p>
            <a:pPr lvl="0" eaLnBrk="1" fontAlgn="auto" hangingPunct="1">
              <a:spcBef>
                <a:spcPts val="0"/>
              </a:spcBef>
              <a:spcAft>
                <a:spcPts val="0"/>
              </a:spcAft>
              <a:buFontTx/>
              <a:buNone/>
              <a:defRPr/>
            </a:pPr>
            <a:r>
              <a:rPr lang="en-US" altLang="en-US" sz="4000" dirty="0">
                <a:cs typeface="Times New Roman" panose="02020603050405020304" pitchFamily="18" charset="0"/>
              </a:rPr>
              <a:t>    3. He knew and his orders implied that the soldiers would kill or imprison those who attack them for any reason. </a:t>
            </a:r>
          </a:p>
          <a:p>
            <a:pPr lvl="0" eaLnBrk="1" fontAlgn="auto" hangingPunct="1">
              <a:spcBef>
                <a:spcPts val="0"/>
              </a:spcBef>
              <a:spcAft>
                <a:spcPts val="0"/>
              </a:spcAft>
              <a:buFontTx/>
              <a:buNone/>
              <a:defRPr/>
            </a:pPr>
            <a:r>
              <a:rPr lang="en-US" altLang="en-US" sz="4000" dirty="0">
                <a:cs typeface="Times New Roman" panose="02020603050405020304" pitchFamily="18" charset="0"/>
              </a:rPr>
              <a:t>&gt;&gt;&gt;&gt;&gt;&gt;&gt;&gt;&gt;&gt;&gt;&gt;&gt;&gt;&gt;&gt;&gt;&gt;&gt;&gt;&gt;&gt;&gt;&gt;</a:t>
            </a:r>
          </a:p>
          <a:p>
            <a:pPr lvl="0" eaLnBrk="1" fontAlgn="auto" hangingPunct="1">
              <a:spcBef>
                <a:spcPts val="0"/>
              </a:spcBef>
              <a:spcAft>
                <a:spcPts val="0"/>
              </a:spcAft>
              <a:buFontTx/>
              <a:buNone/>
              <a:defRPr/>
            </a:pPr>
            <a:r>
              <a:rPr lang="en-US" altLang="en-US" sz="4000" dirty="0">
                <a:cs typeface="Times New Roman" panose="02020603050405020304" pitchFamily="18" charset="0"/>
              </a:rPr>
              <a:t>    4. If it is wrong to be a soldier, it is wrong to use one (</a:t>
            </a:r>
            <a:r>
              <a:rPr lang="en-US" altLang="en-US" sz="4000" b="1" dirty="0">
                <a:cs typeface="Times New Roman" panose="02020603050405020304" pitchFamily="18" charset="0"/>
              </a:rPr>
              <a:t>1 Tim. 5:22</a:t>
            </a:r>
            <a:r>
              <a:rPr lang="en-US" altLang="en-US" sz="4000" dirty="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Do not lay hands on anyone hastily, nor share in other people's sins; keep yourself pure.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Timothy 5:22</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10</a:t>
            </a:fld>
            <a:endParaRPr lang="en-US"/>
          </a:p>
        </p:txBody>
      </p:sp>
    </p:spTree>
    <p:extLst>
      <p:ext uri="{BB962C8B-B14F-4D97-AF65-F5344CB8AC3E}">
        <p14:creationId xmlns:p14="http://schemas.microsoft.com/office/powerpoint/2010/main" val="3444015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buFontTx/>
              <a:buNone/>
              <a:defRPr/>
            </a:pPr>
            <a:r>
              <a:rPr lang="en-US" altLang="en-US" sz="1200" dirty="0">
                <a:latin typeface="Arial" panose="020B0604020202020204" pitchFamily="34" charset="0"/>
              </a:rPr>
              <a:t>    1. It is </a:t>
            </a:r>
            <a:r>
              <a:rPr lang="en-US" altLang="en-US" sz="1200" b="1" dirty="0">
                <a:latin typeface="Arial" panose="020B0604020202020204" pitchFamily="34" charset="0"/>
              </a:rPr>
              <a:t>not sinful</a:t>
            </a:r>
            <a:r>
              <a:rPr lang="en-US" altLang="en-US" sz="1200" dirty="0">
                <a:latin typeface="Arial" panose="020B0604020202020204" pitchFamily="34" charset="0"/>
              </a:rPr>
              <a:t> to be a soldier or police officer</a:t>
            </a:r>
          </a:p>
          <a:p>
            <a:pPr eaLnBrk="1" fontAlgn="auto" hangingPunct="1">
              <a:spcBef>
                <a:spcPts val="0"/>
              </a:spcBef>
              <a:spcAft>
                <a:spcPts val="0"/>
              </a:spcAft>
              <a:buFontTx/>
              <a:buNone/>
              <a:defRPr/>
            </a:pPr>
            <a:r>
              <a:rPr lang="en-US" altLang="en-US" sz="1200" dirty="0">
                <a:latin typeface="Arial" panose="020B0604020202020204" pitchFamily="34" charset="0"/>
              </a:rPr>
              <a:t>&gt;&gt;&gt;&gt;&gt;&gt;&gt;&gt;&gt;&gt;&gt;&gt;&gt;&gt;&gt;&gt;&gt;&gt;&gt;&gt;&gt;</a:t>
            </a:r>
          </a:p>
          <a:p>
            <a:pPr eaLnBrk="1" fontAlgn="auto" hangingPunct="1">
              <a:spcBef>
                <a:spcPts val="0"/>
              </a:spcBef>
              <a:spcAft>
                <a:spcPts val="0"/>
              </a:spcAft>
              <a:buFontTx/>
              <a:buNone/>
              <a:defRPr/>
            </a:pPr>
            <a:r>
              <a:rPr lang="en-US" altLang="en-US" sz="1200" dirty="0">
                <a:latin typeface="Arial" panose="020B0604020202020204" pitchFamily="34" charset="0"/>
              </a:rPr>
              <a:t>    2. </a:t>
            </a:r>
            <a:r>
              <a:rPr lang="en-US" altLang="en-US" sz="1200" b="1" dirty="0">
                <a:latin typeface="Arial" panose="020B0604020202020204" pitchFamily="34" charset="0"/>
              </a:rPr>
              <a:t>If</a:t>
            </a:r>
            <a:r>
              <a:rPr lang="en-US" altLang="en-US" sz="1200" dirty="0">
                <a:latin typeface="Arial" panose="020B0604020202020204" pitchFamily="34" charset="0"/>
              </a:rPr>
              <a:t> one’s conscience will not allow him to serve in either of  these ways, then stay out (</a:t>
            </a:r>
            <a:r>
              <a:rPr lang="en-US" altLang="en-US" sz="1200" b="1" dirty="0">
                <a:latin typeface="Arial" panose="020B0604020202020204" pitchFamily="34" charset="0"/>
              </a:rPr>
              <a:t>Rom. 14:23</a:t>
            </a:r>
            <a:r>
              <a:rPr lang="en-US" altLang="en-US" sz="1200" dirty="0">
                <a:latin typeface="Arial" panose="020B0604020202020204" pitchFamily="34" charset="0"/>
              </a:rPr>
              <a:t>)</a:t>
            </a:r>
          </a:p>
          <a:p>
            <a:pPr rtl="0"/>
            <a:r>
              <a:rPr lang="en-US" sz="1200" b="0" i="0" u="none" strike="noStrike" kern="1200" baseline="0" dirty="0">
                <a:solidFill>
                  <a:schemeClr val="tx1"/>
                </a:solidFill>
                <a:latin typeface="+mn-lt"/>
                <a:ea typeface="+mn-ea"/>
                <a:cs typeface="+mn-cs"/>
              </a:rPr>
              <a:t>But </a:t>
            </a:r>
            <a:r>
              <a:rPr lang="en-US" sz="1200" b="1" i="0" u="none" strike="noStrike" kern="1200" baseline="0" dirty="0">
                <a:solidFill>
                  <a:schemeClr val="tx1"/>
                </a:solidFill>
                <a:latin typeface="+mn-lt"/>
                <a:ea typeface="+mn-ea"/>
                <a:cs typeface="+mn-cs"/>
              </a:rPr>
              <a:t>he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who doubts is condemned</a:t>
            </a:r>
            <a:r>
              <a:rPr lang="en-US" sz="1200" b="0" i="0" u="none" strike="noStrike" kern="1200" baseline="0" dirty="0">
                <a:solidFill>
                  <a:schemeClr val="tx1"/>
                </a:solidFill>
                <a:latin typeface="+mn-lt"/>
                <a:ea typeface="+mn-ea"/>
                <a:cs typeface="+mn-cs"/>
              </a:rPr>
              <a:t> if he eats, because </a:t>
            </a:r>
            <a:r>
              <a:rPr lang="en-US" sz="1200" b="1" i="0" u="none" strike="noStrike" kern="1200" baseline="0" dirty="0">
                <a:solidFill>
                  <a:schemeClr val="tx1"/>
                </a:solidFill>
                <a:latin typeface="+mn-lt"/>
                <a:ea typeface="+mn-ea"/>
                <a:cs typeface="+mn-cs"/>
              </a:rPr>
              <a:t>he does not </a:t>
            </a:r>
            <a:r>
              <a:rPr lang="en-US" sz="1200" b="0" i="0" u="none" strike="noStrike" kern="1200" baseline="0" dirty="0">
                <a:solidFill>
                  <a:schemeClr val="tx1"/>
                </a:solidFill>
                <a:latin typeface="+mn-lt"/>
                <a:ea typeface="+mn-ea"/>
                <a:cs typeface="+mn-cs"/>
              </a:rPr>
              <a:t>eat</a:t>
            </a:r>
            <a:r>
              <a:rPr lang="en-US" sz="1200" b="1" i="0" u="none" strike="noStrike" kern="1200" baseline="0" dirty="0">
                <a:solidFill>
                  <a:schemeClr val="tx1"/>
                </a:solidFill>
                <a:latin typeface="+mn-lt"/>
                <a:ea typeface="+mn-ea"/>
                <a:cs typeface="+mn-cs"/>
              </a:rPr>
              <a:t> from faith</a:t>
            </a:r>
            <a:r>
              <a:rPr lang="en-US" sz="1200" b="0" i="0" u="none" strike="noStrike" kern="1200" baseline="0" dirty="0">
                <a:solidFill>
                  <a:schemeClr val="tx1"/>
                </a:solidFill>
                <a:latin typeface="+mn-lt"/>
                <a:ea typeface="+mn-ea"/>
                <a:cs typeface="+mn-cs"/>
              </a:rPr>
              <a:t>; for whatever </a:t>
            </a:r>
            <a:r>
              <a:rPr lang="en-US" sz="1200" b="1" i="0" u="none" strike="noStrike" kern="1200" baseline="0" dirty="0">
                <a:solidFill>
                  <a:schemeClr val="tx1"/>
                </a:solidFill>
                <a:latin typeface="+mn-lt"/>
                <a:ea typeface="+mn-ea"/>
                <a:cs typeface="+mn-cs"/>
              </a:rPr>
              <a:t>is not from faith is sin</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Romans 14:23</a:t>
            </a:r>
            <a:r>
              <a:rPr lang="en-US" sz="1200" b="0" i="0" u="none" strike="noStrike" kern="1200" baseline="0" dirty="0">
                <a:solidFill>
                  <a:schemeClr val="tx1"/>
                </a:solidFill>
                <a:latin typeface="+mn-lt"/>
                <a:ea typeface="+mn-ea"/>
                <a:cs typeface="+mn-cs"/>
              </a:rPr>
              <a:t>)</a:t>
            </a:r>
            <a:endParaRPr lang="en-US" altLang="en-US" sz="1200" dirty="0">
              <a:latin typeface="Arial" panose="020B0604020202020204" pitchFamily="34" charset="0"/>
            </a:endParaRPr>
          </a:p>
          <a:p>
            <a:pPr eaLnBrk="1" fontAlgn="auto" hangingPunct="1">
              <a:spcBef>
                <a:spcPts val="0"/>
              </a:spcBef>
              <a:spcAft>
                <a:spcPts val="0"/>
              </a:spcAft>
              <a:buFontTx/>
              <a:buNone/>
              <a:defRPr/>
            </a:pPr>
            <a:r>
              <a:rPr lang="en-US" altLang="en-US" sz="1200" dirty="0">
                <a:latin typeface="Arial" panose="020B0604020202020204" pitchFamily="34" charset="0"/>
              </a:rPr>
              <a:t>&gt;&gt;&gt;&gt;&gt;&gt;&gt;&gt;&gt;&gt;&gt;&gt;&gt;&gt;&gt;&gt;&gt;&gt;&gt;&gt;&gt;</a:t>
            </a:r>
          </a:p>
          <a:p>
            <a:pPr eaLnBrk="1" fontAlgn="auto" hangingPunct="1">
              <a:spcBef>
                <a:spcPts val="0"/>
              </a:spcBef>
              <a:spcAft>
                <a:spcPts val="0"/>
              </a:spcAft>
              <a:buFontTx/>
              <a:buNone/>
              <a:defRPr/>
            </a:pPr>
            <a:r>
              <a:rPr lang="en-US" altLang="en-US" sz="1200" dirty="0">
                <a:latin typeface="Arial" panose="020B0604020202020204" pitchFamily="34" charset="0"/>
              </a:rPr>
              <a:t>    3. If serving, then be honest in your dealings with others and “be content with your wages” (</a:t>
            </a:r>
            <a:r>
              <a:rPr lang="en-US" altLang="en-US" sz="1200" b="1" dirty="0">
                <a:latin typeface="Arial" panose="020B0604020202020204" pitchFamily="34" charset="0"/>
              </a:rPr>
              <a:t>Luke 3:14</a:t>
            </a:r>
            <a:r>
              <a:rPr lang="en-US" altLang="en-US" sz="12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Likewise the soldiers asked him, saying, "And what shall we do?" So he said to them, "Do not intimidate anyone or accuse falsely, and </a:t>
            </a:r>
            <a:r>
              <a:rPr lang="en-US" sz="1200" b="1" i="1" u="none" strike="noStrike" kern="1200" baseline="0" dirty="0">
                <a:solidFill>
                  <a:schemeClr val="tx1"/>
                </a:solidFill>
                <a:latin typeface="+mn-lt"/>
                <a:ea typeface="+mn-ea"/>
                <a:cs typeface="+mn-cs"/>
              </a:rPr>
              <a:t>be content </a:t>
            </a:r>
            <a:r>
              <a:rPr lang="en-US" sz="1200" b="0" i="1" u="none" strike="noStrike" kern="1200" baseline="0" dirty="0">
                <a:solidFill>
                  <a:schemeClr val="tx1"/>
                </a:solidFill>
                <a:latin typeface="+mn-lt"/>
                <a:ea typeface="+mn-ea"/>
                <a:cs typeface="+mn-cs"/>
              </a:rPr>
              <a:t>with your wages."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3:14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11</a:t>
            </a:fld>
            <a:endParaRPr lang="en-US"/>
          </a:p>
        </p:txBody>
      </p:sp>
    </p:spTree>
    <p:extLst>
      <p:ext uri="{BB962C8B-B14F-4D97-AF65-F5344CB8AC3E}">
        <p14:creationId xmlns:p14="http://schemas.microsoft.com/office/powerpoint/2010/main" val="2550308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1. The Bible’s way to Salvation!</a:t>
            </a:r>
          </a:p>
          <a:p>
            <a:pPr rtl="0"/>
            <a:r>
              <a:rPr lang="en-US" sz="1200" b="0" i="1" u="none" strike="noStrike" kern="1200" baseline="0" dirty="0">
                <a:solidFill>
                  <a:schemeClr val="tx1"/>
                </a:solidFill>
                <a:latin typeface="+mn-lt"/>
                <a:ea typeface="+mn-ea"/>
                <a:cs typeface="+mn-cs"/>
              </a:rPr>
              <a:t>For by </a:t>
            </a:r>
            <a:r>
              <a:rPr lang="en-US" sz="1200" b="1" i="1" u="none" strike="noStrike" kern="1200" baseline="0" dirty="0">
                <a:solidFill>
                  <a:schemeClr val="tx1"/>
                </a:solidFill>
                <a:latin typeface="+mn-lt"/>
                <a:ea typeface="+mn-ea"/>
                <a:cs typeface="+mn-cs"/>
              </a:rPr>
              <a:t>grace</a:t>
            </a:r>
            <a:r>
              <a:rPr lang="en-US" sz="1200" b="0" i="1" u="none" strike="noStrike" kern="1200" baseline="0" dirty="0">
                <a:solidFill>
                  <a:schemeClr val="tx1"/>
                </a:solidFill>
                <a:latin typeface="+mn-lt"/>
                <a:ea typeface="+mn-ea"/>
                <a:cs typeface="+mn-cs"/>
              </a:rPr>
              <a:t> you have been saved through faith, and that not of yourselves; it is the gift of God,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Ephesians 2:8</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What is Grace?</a:t>
            </a:r>
          </a:p>
          <a:p>
            <a:pPr rtl="0"/>
            <a:r>
              <a:rPr lang="en-US" sz="1200" b="0" i="0" u="none" strike="noStrike" kern="1200" baseline="0" dirty="0">
                <a:solidFill>
                  <a:schemeClr val="tx1"/>
                </a:solidFill>
                <a:latin typeface="+mn-lt"/>
                <a:ea typeface="+mn-ea"/>
                <a:cs typeface="+mn-cs"/>
              </a:rPr>
              <a:t>&gt;&gt;&gt;&gt;&gt;&gt;&gt;&gt;&gt;&gt;&gt;&gt;&gt;&gt;&gt;&gt;&gt;</a:t>
            </a:r>
            <a:endParaRPr lang="en-US" sz="12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Times New Roman" panose="02020603050405020304" pitchFamily="18" charset="0"/>
                <a:cs typeface="Times New Roman" panose="02020603050405020304" pitchFamily="18" charset="0"/>
              </a:rPr>
              <a:t>        a. </a:t>
            </a:r>
            <a:r>
              <a:rPr lang="en-US" sz="1200" b="1" dirty="0">
                <a:latin typeface="Times New Roman" panose="02020603050405020304" pitchFamily="18" charset="0"/>
                <a:cs typeface="Times New Roman" panose="02020603050405020304" pitchFamily="18" charset="0"/>
              </a:rPr>
              <a:t>GRACE</a:t>
            </a:r>
          </a:p>
          <a:p>
            <a:r>
              <a:rPr lang="en-US" sz="1200" b="0" i="1" dirty="0">
                <a:latin typeface="Times New Roman" panose="02020603050405020304" pitchFamily="18" charset="0"/>
                <a:cs typeface="Times New Roman" panose="02020603050405020304" pitchFamily="18" charset="0"/>
              </a:rPr>
              <a:t>        b. </a:t>
            </a:r>
            <a:r>
              <a:rPr lang="en-US" sz="1200" b="1" i="1" dirty="0">
                <a:latin typeface="Times New Roman" panose="02020603050405020304" pitchFamily="18" charset="0"/>
                <a:cs typeface="Times New Roman" panose="02020603050405020304" pitchFamily="18" charset="0"/>
              </a:rPr>
              <a:t>G</a:t>
            </a:r>
            <a:r>
              <a:rPr lang="en-US" sz="1200" i="1" dirty="0">
                <a:latin typeface="Times New Roman" panose="02020603050405020304" pitchFamily="18" charset="0"/>
                <a:cs typeface="Times New Roman" panose="02020603050405020304" pitchFamily="18" charset="0"/>
              </a:rPr>
              <a:t>od’s</a:t>
            </a:r>
          </a:p>
          <a:p>
            <a:r>
              <a:rPr lang="en-US" sz="1200" b="0" i="1" dirty="0">
                <a:latin typeface="Times New Roman" panose="02020603050405020304" pitchFamily="18" charset="0"/>
                <a:cs typeface="Times New Roman" panose="02020603050405020304" pitchFamily="18" charset="0"/>
              </a:rPr>
              <a:t>        c. </a:t>
            </a:r>
            <a:r>
              <a:rPr lang="en-US" sz="1200" b="1" i="1" dirty="0">
                <a:latin typeface="Times New Roman" panose="02020603050405020304" pitchFamily="18" charset="0"/>
                <a:cs typeface="Times New Roman" panose="02020603050405020304" pitchFamily="18" charset="0"/>
              </a:rPr>
              <a:t>R</a:t>
            </a:r>
            <a:r>
              <a:rPr lang="en-US" sz="1200" i="1" dirty="0">
                <a:latin typeface="Times New Roman" panose="02020603050405020304" pitchFamily="18" charset="0"/>
                <a:cs typeface="Times New Roman" panose="02020603050405020304" pitchFamily="18" charset="0"/>
              </a:rPr>
              <a:t>edemption</a:t>
            </a:r>
          </a:p>
          <a:p>
            <a:r>
              <a:rPr lang="en-US" sz="1200" b="0" i="1" dirty="0">
                <a:latin typeface="Times New Roman" panose="02020603050405020304" pitchFamily="18" charset="0"/>
                <a:cs typeface="Times New Roman" panose="02020603050405020304" pitchFamily="18" charset="0"/>
              </a:rPr>
              <a:t>        d. </a:t>
            </a:r>
            <a:r>
              <a:rPr lang="en-US" sz="1200" b="1" i="1" dirty="0">
                <a:latin typeface="Times New Roman" panose="02020603050405020304" pitchFamily="18" charset="0"/>
                <a:cs typeface="Times New Roman" panose="02020603050405020304" pitchFamily="18" charset="0"/>
              </a:rPr>
              <a:t>A</a:t>
            </a:r>
            <a:r>
              <a:rPr lang="en-US" sz="1200" i="1" dirty="0">
                <a:latin typeface="Times New Roman" panose="02020603050405020304" pitchFamily="18" charset="0"/>
                <a:cs typeface="Times New Roman" panose="02020603050405020304" pitchFamily="18" charset="0"/>
              </a:rPr>
              <a:t>t </a:t>
            </a:r>
          </a:p>
          <a:p>
            <a:r>
              <a:rPr lang="en-US" sz="1200" b="0" i="1" dirty="0">
                <a:latin typeface="Times New Roman" panose="02020603050405020304" pitchFamily="18" charset="0"/>
                <a:cs typeface="Times New Roman" panose="02020603050405020304" pitchFamily="18" charset="0"/>
              </a:rPr>
              <a:t>        e. </a:t>
            </a:r>
            <a:r>
              <a:rPr lang="en-US" sz="1200" b="1" i="1" dirty="0">
                <a:latin typeface="Times New Roman" panose="02020603050405020304" pitchFamily="18" charset="0"/>
                <a:cs typeface="Times New Roman" panose="02020603050405020304" pitchFamily="18" charset="0"/>
              </a:rPr>
              <a:t>C</a:t>
            </a:r>
            <a:r>
              <a:rPr lang="en-US" sz="1200" i="1" dirty="0">
                <a:latin typeface="Times New Roman" panose="02020603050405020304" pitchFamily="18" charset="0"/>
                <a:cs typeface="Times New Roman" panose="02020603050405020304" pitchFamily="18" charset="0"/>
              </a:rPr>
              <a:t>hrist</a:t>
            </a:r>
          </a:p>
          <a:p>
            <a:r>
              <a:rPr lang="en-US" sz="1200" b="1" i="1" dirty="0">
                <a:latin typeface="Times New Roman" panose="02020603050405020304" pitchFamily="18" charset="0"/>
                <a:cs typeface="Times New Roman" panose="02020603050405020304" pitchFamily="18" charset="0"/>
              </a:rPr>
              <a:t>        f. E</a:t>
            </a:r>
            <a:r>
              <a:rPr lang="en-US" sz="1200" i="1" dirty="0">
                <a:latin typeface="Times New Roman" panose="02020603050405020304" pitchFamily="18" charset="0"/>
                <a:cs typeface="Times New Roman" panose="02020603050405020304" pitchFamily="18" charset="0"/>
              </a:rPr>
              <a:t>xpense</a:t>
            </a:r>
          </a:p>
          <a:p>
            <a:r>
              <a:rPr lang="en-US" sz="1200" kern="1200" dirty="0">
                <a:solidFill>
                  <a:schemeClr val="tx1"/>
                </a:solidFill>
                <a:effectLst/>
                <a:latin typeface="+mn-lt"/>
                <a:ea typeface="+mn-ea"/>
                <a:cs typeface="+mn-cs"/>
              </a:rPr>
              <a:t>&gt;&gt;&gt;&gt;&gt;&gt;&gt;&gt;&gt;&gt;&gt;&gt;&gt;&gt;&gt; </a:t>
            </a:r>
          </a:p>
          <a:p>
            <a:r>
              <a:rPr lang="en-US" sz="1200" kern="1200" dirty="0">
                <a:solidFill>
                  <a:schemeClr val="tx1"/>
                </a:solidFill>
                <a:effectLst/>
                <a:latin typeface="+mn-lt"/>
                <a:ea typeface="+mn-ea"/>
                <a:cs typeface="+mn-cs"/>
              </a:rPr>
              <a:t>    2. Hear the word – </a:t>
            </a:r>
            <a:r>
              <a:rPr lang="en-US" sz="1200" b="1" kern="1200" dirty="0">
                <a:solidFill>
                  <a:schemeClr val="tx1"/>
                </a:solidFill>
                <a:effectLst/>
                <a:latin typeface="+mn-lt"/>
                <a:ea typeface="+mn-ea"/>
                <a:cs typeface="+mn-cs"/>
              </a:rPr>
              <a:t>Romans 10: 17</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So then faith comes by hearing, and hearing by the word of God.</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Romans 10:17</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3. Believe it – </a:t>
            </a:r>
            <a:r>
              <a:rPr lang="en-US" sz="1200" b="1" kern="1200" dirty="0">
                <a:solidFill>
                  <a:schemeClr val="tx1"/>
                </a:solidFill>
                <a:effectLst/>
                <a:latin typeface="+mn-lt"/>
                <a:ea typeface="+mn-ea"/>
                <a:cs typeface="+mn-cs"/>
              </a:rPr>
              <a:t>John 8:24</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Therefore I said to you that you will die in your sins; for if you do not believe that I am He, you will die in your sins."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John 8:24</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4. Repent of Sins – </a:t>
            </a:r>
            <a:r>
              <a:rPr lang="en-US" sz="1200" b="1" kern="1200" dirty="0">
                <a:solidFill>
                  <a:schemeClr val="tx1"/>
                </a:solidFill>
                <a:effectLst/>
                <a:latin typeface="+mn-lt"/>
                <a:ea typeface="+mn-ea"/>
                <a:cs typeface="+mn-cs"/>
              </a:rPr>
              <a:t>Acts 2:38 &amp; Acts 17:30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Truly, these times of ignorance God overlooked, but now commands all men everywhere to repent,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Acts 17:30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5. Confess Jesus – </a:t>
            </a:r>
            <a:r>
              <a:rPr lang="en-US" sz="1200" b="1" kern="1200" dirty="0">
                <a:solidFill>
                  <a:schemeClr val="tx1"/>
                </a:solidFill>
                <a:effectLst/>
                <a:latin typeface="+mn-lt"/>
                <a:ea typeface="+mn-ea"/>
                <a:cs typeface="+mn-cs"/>
              </a:rPr>
              <a:t>Romans 10: 9,10</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that if you confess with your mouth the Lord Jesus and believe in your heart that God has raised Him from the dead, you will be saved. For with the heart one believes unto righteousness, and with the mouth confession is made unto salvation. </a:t>
            </a:r>
            <a:r>
              <a:rPr lang="en-US" sz="120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Romans 10:9-10</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6. Baptized for Forgiveness of sins – </a:t>
            </a:r>
            <a:r>
              <a:rPr lang="en-US" sz="1200" b="1" kern="1200" dirty="0">
                <a:solidFill>
                  <a:schemeClr val="tx1"/>
                </a:solidFill>
                <a:effectLst/>
                <a:latin typeface="+mn-lt"/>
                <a:ea typeface="+mn-ea"/>
                <a:cs typeface="+mn-cs"/>
              </a:rPr>
              <a:t>Acts 2:38 &amp; Acts 22:16</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now why are you waiting? Arise and be baptized, and wash away your sins, calling on the name of the Lord.' (</a:t>
            </a:r>
            <a:r>
              <a:rPr lang="en-US" sz="1200" b="1" kern="1200" dirty="0">
                <a:solidFill>
                  <a:schemeClr val="tx1"/>
                </a:solidFill>
                <a:effectLst/>
                <a:latin typeface="+mn-lt"/>
                <a:ea typeface="+mn-ea"/>
                <a:cs typeface="+mn-cs"/>
              </a:rPr>
              <a:t>Acts 22:16</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&gt;&gt;&gt;&gt;&gt;&gt;&gt;&gt;&gt;&gt;&gt;&gt;&gt;&gt; </a:t>
            </a:r>
          </a:p>
          <a:p>
            <a:r>
              <a:rPr lang="en-US" sz="1200" kern="1200" dirty="0">
                <a:solidFill>
                  <a:schemeClr val="tx1"/>
                </a:solidFill>
                <a:effectLst/>
                <a:latin typeface="+mn-lt"/>
                <a:ea typeface="+mn-ea"/>
                <a:cs typeface="+mn-cs"/>
              </a:rPr>
              <a:t>    7. THERE IS NO OTHER WAY!</a:t>
            </a:r>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12</a:t>
            </a:fld>
            <a:endParaRPr lang="en-US"/>
          </a:p>
        </p:txBody>
      </p:sp>
    </p:spTree>
    <p:extLst>
      <p:ext uri="{BB962C8B-B14F-4D97-AF65-F5344CB8AC3E}">
        <p14:creationId xmlns:p14="http://schemas.microsoft.com/office/powerpoint/2010/main" val="411952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1. There are many subjects under the heading of “The Sanctity of Human Life”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&gt;&gt;&gt;&gt;&gt;&gt;&gt;&gt;&gt;&gt;&gt;&gt;&gt;&gt;&gt;&gt;&gt;&gt;&gt;&gt;&gt;&gt;&gt;&gt;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solidFill>
                  <a:srgbClr val="FF3300"/>
                </a:solidFill>
                <a:latin typeface="Times New Roman" panose="02020603050405020304" pitchFamily="18" charset="0"/>
                <a:cs typeface="Times New Roman" panose="02020603050405020304" pitchFamily="18" charset="0"/>
              </a:rPr>
              <a:t>    2. Today. Lets look at the subject of “Serving in Military, or as a Police Officer”</a:t>
            </a: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2</a:t>
            </a:fld>
            <a:endParaRPr lang="en-US"/>
          </a:p>
        </p:txBody>
      </p:sp>
    </p:spTree>
    <p:extLst>
      <p:ext uri="{BB962C8B-B14F-4D97-AF65-F5344CB8AC3E}">
        <p14:creationId xmlns:p14="http://schemas.microsoft.com/office/powerpoint/2010/main" val="159536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defRPr/>
            </a:pPr>
            <a:r>
              <a:rPr lang="en-US" altLang="en-US" sz="1200" u="none" dirty="0">
                <a:latin typeface="Times New Roman" panose="02020603050405020304" pitchFamily="18" charset="0"/>
                <a:cs typeface="Times New Roman" panose="02020603050405020304" pitchFamily="18" charset="0"/>
              </a:rPr>
              <a:t>    1. If it is sinful for a Christian to be a soldier or police officer, then it is also sinful for anyone to do so.</a:t>
            </a:r>
          </a:p>
          <a:p>
            <a:pPr>
              <a:buFontTx/>
              <a:buNone/>
              <a:defRPr/>
            </a:pPr>
            <a:r>
              <a:rPr lang="en-US" altLang="en-US" sz="1200" u="none" dirty="0">
                <a:latin typeface="Times New Roman" panose="02020603050405020304" pitchFamily="18" charset="0"/>
                <a:cs typeface="Times New Roman" panose="02020603050405020304" pitchFamily="18" charset="0"/>
              </a:rPr>
              <a:t>&gt;&gt;&gt;&gt;&gt;&gt;&gt;&gt;&gt;&gt;&gt;&gt;&gt;&gt;&gt;&gt;&gt;</a:t>
            </a:r>
          </a:p>
          <a:p>
            <a:pPr>
              <a:buFontTx/>
              <a:buNone/>
              <a:defRPr/>
            </a:pPr>
            <a:r>
              <a:rPr lang="en-US" altLang="en-US" sz="1200" u="none" dirty="0">
                <a:latin typeface="Times New Roman" panose="02020603050405020304" pitchFamily="18" charset="0"/>
                <a:cs typeface="Times New Roman" panose="02020603050405020304" pitchFamily="18" charset="0"/>
              </a:rPr>
              <a:t>    2. Yet, God commands governments to punish evil doers (</a:t>
            </a:r>
            <a:r>
              <a:rPr lang="en-US" altLang="en-US" sz="1200" b="1" u="none" dirty="0">
                <a:latin typeface="Times New Roman" panose="02020603050405020304" pitchFamily="18" charset="0"/>
                <a:cs typeface="Times New Roman" panose="02020603050405020304" pitchFamily="18" charset="0"/>
              </a:rPr>
              <a:t>1 Pet. 2:14</a:t>
            </a:r>
            <a:r>
              <a:rPr lang="en-US" altLang="en-US" sz="1200" u="none"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or </a:t>
            </a:r>
            <a:r>
              <a:rPr lang="en-US" sz="1200" b="1" i="1" u="none" strike="noStrike" kern="1200" baseline="0" dirty="0">
                <a:solidFill>
                  <a:schemeClr val="tx1"/>
                </a:solidFill>
                <a:latin typeface="+mn-lt"/>
                <a:ea typeface="+mn-ea"/>
                <a:cs typeface="+mn-cs"/>
              </a:rPr>
              <a:t>to governors</a:t>
            </a:r>
            <a:r>
              <a:rPr lang="en-US" sz="1200" b="0" i="1" u="none" strike="noStrike" kern="1200" baseline="0" dirty="0">
                <a:solidFill>
                  <a:schemeClr val="tx1"/>
                </a:solidFill>
                <a:latin typeface="+mn-lt"/>
                <a:ea typeface="+mn-ea"/>
                <a:cs typeface="+mn-cs"/>
              </a:rPr>
              <a:t>, as to those who are sent by him </a:t>
            </a:r>
            <a:r>
              <a:rPr lang="en-US" sz="1200" b="1" i="1" u="none" strike="noStrike" kern="1200" baseline="0" dirty="0">
                <a:solidFill>
                  <a:schemeClr val="tx1"/>
                </a:solidFill>
                <a:latin typeface="+mn-lt"/>
                <a:ea typeface="+mn-ea"/>
                <a:cs typeface="+mn-cs"/>
              </a:rPr>
              <a:t>for the punishment of evildoers </a:t>
            </a:r>
            <a:r>
              <a:rPr lang="en-US" sz="1200" b="0" i="1" u="none" strike="noStrike" kern="1200" baseline="0" dirty="0">
                <a:solidFill>
                  <a:schemeClr val="tx1"/>
                </a:solidFill>
                <a:latin typeface="+mn-lt"/>
                <a:ea typeface="+mn-ea"/>
                <a:cs typeface="+mn-cs"/>
              </a:rPr>
              <a:t>and for the praise of those who do good.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1 Peter 2:14</a:t>
            </a:r>
            <a:r>
              <a:rPr lang="en-US" sz="1200" b="0" i="0" u="none" strike="noStrike" kern="1200" baseline="0" dirty="0">
                <a:solidFill>
                  <a:schemeClr val="tx1"/>
                </a:solidFill>
                <a:latin typeface="+mn-lt"/>
                <a:ea typeface="+mn-ea"/>
                <a:cs typeface="+mn-cs"/>
              </a:rPr>
              <a:t>)</a:t>
            </a:r>
          </a:p>
          <a:p>
            <a:pPr>
              <a:buFontTx/>
              <a:buNone/>
              <a:defRPr/>
            </a:pPr>
            <a:r>
              <a:rPr lang="en-US" altLang="en-US" sz="1200" u="none" dirty="0">
                <a:latin typeface="Times New Roman" panose="02020603050405020304" pitchFamily="18" charset="0"/>
                <a:cs typeface="Times New Roman" panose="02020603050405020304" pitchFamily="18" charset="0"/>
              </a:rPr>
              <a:t>&gt;&gt;&gt;&gt;&gt;&gt;&gt;&gt;&gt;&gt;&gt;&gt;&gt;&gt;&gt;&gt;&gt;</a:t>
            </a:r>
          </a:p>
          <a:p>
            <a:pPr>
              <a:buFontTx/>
              <a:buNone/>
              <a:defRPr/>
            </a:pPr>
            <a:r>
              <a:rPr lang="en-US" altLang="en-US" sz="1200" u="none" dirty="0">
                <a:latin typeface="Times New Roman" panose="02020603050405020304" pitchFamily="18" charset="0"/>
                <a:cs typeface="Times New Roman" panose="02020603050405020304" pitchFamily="18" charset="0"/>
              </a:rPr>
              <a:t>    3. As an Individual, we have no right to execute personal vengeance (</a:t>
            </a:r>
            <a:r>
              <a:rPr lang="en-US" altLang="en-US" sz="1200" b="1" u="none" dirty="0">
                <a:latin typeface="Times New Roman" panose="02020603050405020304" pitchFamily="18" charset="0"/>
                <a:cs typeface="Times New Roman" panose="02020603050405020304" pitchFamily="18" charset="0"/>
              </a:rPr>
              <a:t>Rom. 12:19</a:t>
            </a:r>
            <a:r>
              <a:rPr lang="en-US" altLang="en-US" sz="1200" u="none"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Beloved, </a:t>
            </a:r>
            <a:r>
              <a:rPr lang="en-US" sz="1200" b="1" i="1" u="none" strike="noStrike" kern="1200" baseline="0" dirty="0">
                <a:solidFill>
                  <a:schemeClr val="tx1"/>
                </a:solidFill>
                <a:latin typeface="+mn-lt"/>
                <a:ea typeface="+mn-ea"/>
                <a:cs typeface="+mn-cs"/>
              </a:rPr>
              <a:t>do not avenge yourselves</a:t>
            </a:r>
            <a:r>
              <a:rPr lang="en-US" sz="1200" b="0" i="1" u="none" strike="noStrike" kern="1200" baseline="0" dirty="0">
                <a:solidFill>
                  <a:schemeClr val="tx1"/>
                </a:solidFill>
                <a:latin typeface="+mn-lt"/>
                <a:ea typeface="+mn-ea"/>
                <a:cs typeface="+mn-cs"/>
              </a:rPr>
              <a:t>, but rather give place to wrath; for it is written, "VENGEANCE IS MINE, I WILL REPAY," says the Lord</a:t>
            </a:r>
            <a:r>
              <a:rPr lang="en-US" sz="1200" b="0" i="0" u="none" strike="noStrike" kern="1200" baseline="0" dirty="0">
                <a:solidFill>
                  <a:schemeClr val="tx1"/>
                </a:solidFill>
                <a:latin typeface="+mn-lt"/>
                <a:ea typeface="+mn-ea"/>
                <a:cs typeface="+mn-cs"/>
              </a:rPr>
              <a:t>.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12:19</a:t>
            </a:r>
            <a:r>
              <a:rPr lang="en-US" sz="1200" b="0" i="0" u="none" strike="noStrike" kern="1200" baseline="0" dirty="0">
                <a:solidFill>
                  <a:schemeClr val="tx1"/>
                </a:solidFill>
                <a:latin typeface="+mn-lt"/>
                <a:ea typeface="+mn-ea"/>
                <a:cs typeface="+mn-cs"/>
              </a:rPr>
              <a:t>)</a:t>
            </a:r>
            <a:endParaRPr lang="en-US" altLang="en-US" sz="1200" u="none" dirty="0">
              <a:latin typeface="Times New Roman" panose="02020603050405020304" pitchFamily="18" charset="0"/>
              <a:cs typeface="Times New Roman" panose="02020603050405020304" pitchFamily="18" charset="0"/>
            </a:endParaRPr>
          </a:p>
          <a:p>
            <a:pPr>
              <a:buFontTx/>
              <a:buNone/>
              <a:defRPr/>
            </a:pPr>
            <a:r>
              <a:rPr lang="en-US" altLang="en-US" sz="1200" u="none" dirty="0">
                <a:latin typeface="Times New Roman" panose="02020603050405020304" pitchFamily="18" charset="0"/>
                <a:cs typeface="Times New Roman" panose="02020603050405020304" pitchFamily="18" charset="0"/>
              </a:rPr>
              <a:t>&gt;&gt;&gt;&gt;&gt;&gt;&gt;&gt;&gt;&gt;&gt;&gt;&gt;&gt;&gt;&gt;&gt;</a:t>
            </a:r>
          </a:p>
          <a:p>
            <a:pPr>
              <a:buFontTx/>
              <a:buNone/>
              <a:defRPr/>
            </a:pPr>
            <a:r>
              <a:rPr lang="en-US" altLang="en-US" sz="1200" u="none" dirty="0">
                <a:latin typeface="Times New Roman" panose="02020603050405020304" pitchFamily="18" charset="0"/>
                <a:cs typeface="Times New Roman" panose="02020603050405020304" pitchFamily="18" charset="0"/>
              </a:rPr>
              <a:t>    4. God delegated “vengeance to civil government (</a:t>
            </a:r>
            <a:r>
              <a:rPr lang="en-US" altLang="en-US" sz="1200" b="1" u="none" dirty="0">
                <a:latin typeface="Times New Roman" panose="02020603050405020304" pitchFamily="18" charset="0"/>
                <a:cs typeface="Times New Roman" panose="02020603050405020304" pitchFamily="18" charset="0"/>
              </a:rPr>
              <a:t>Rom. 13:4</a:t>
            </a:r>
            <a:r>
              <a:rPr lang="en-US" altLang="en-US" sz="1200" u="none"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For </a:t>
            </a:r>
            <a:r>
              <a:rPr lang="en-US" sz="1200" b="1" i="1" u="none" strike="noStrike" kern="1200" baseline="0" dirty="0">
                <a:solidFill>
                  <a:schemeClr val="tx1"/>
                </a:solidFill>
                <a:latin typeface="+mn-lt"/>
                <a:ea typeface="+mn-ea"/>
                <a:cs typeface="+mn-cs"/>
              </a:rPr>
              <a:t>he is God's minister </a:t>
            </a:r>
            <a:r>
              <a:rPr lang="en-US" sz="1200" b="0" i="1" u="none" strike="noStrike" kern="1200" baseline="0" dirty="0">
                <a:solidFill>
                  <a:schemeClr val="tx1"/>
                </a:solidFill>
                <a:latin typeface="+mn-lt"/>
                <a:ea typeface="+mn-ea"/>
                <a:cs typeface="+mn-cs"/>
              </a:rPr>
              <a:t>to you for good. </a:t>
            </a:r>
            <a:r>
              <a:rPr lang="en-US" sz="1200" b="1" i="1" u="none" strike="noStrike" kern="1200" baseline="0" dirty="0">
                <a:solidFill>
                  <a:schemeClr val="tx1"/>
                </a:solidFill>
                <a:latin typeface="+mn-lt"/>
                <a:ea typeface="+mn-ea"/>
                <a:cs typeface="+mn-cs"/>
              </a:rPr>
              <a:t>But if you do evil, be afraid</a:t>
            </a:r>
            <a:r>
              <a:rPr lang="en-US" sz="1200" b="0" i="1" u="none" strike="noStrike" kern="1200" baseline="0" dirty="0">
                <a:solidFill>
                  <a:schemeClr val="tx1"/>
                </a:solidFill>
                <a:latin typeface="+mn-lt"/>
                <a:ea typeface="+mn-ea"/>
                <a:cs typeface="+mn-cs"/>
              </a:rPr>
              <a:t>; for he does not bear the sword in vain; for he is God's minister, </a:t>
            </a:r>
            <a:r>
              <a:rPr lang="en-US" sz="1200" b="1" i="1" u="none" strike="noStrike" kern="1200" baseline="0" dirty="0">
                <a:solidFill>
                  <a:schemeClr val="tx1"/>
                </a:solidFill>
                <a:latin typeface="+mn-lt"/>
                <a:ea typeface="+mn-ea"/>
                <a:cs typeface="+mn-cs"/>
              </a:rPr>
              <a:t>an avenger to execute wrath </a:t>
            </a:r>
            <a:r>
              <a:rPr lang="en-US" sz="1200" b="0" i="1" u="none" strike="noStrike" kern="1200" baseline="0" dirty="0">
                <a:solidFill>
                  <a:schemeClr val="tx1"/>
                </a:solidFill>
                <a:latin typeface="+mn-lt"/>
                <a:ea typeface="+mn-ea"/>
                <a:cs typeface="+mn-cs"/>
              </a:rPr>
              <a:t>on him who practices evil.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Romans 13:4</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3</a:t>
            </a:fld>
            <a:endParaRPr lang="en-US"/>
          </a:p>
        </p:txBody>
      </p:sp>
    </p:spTree>
    <p:extLst>
      <p:ext uri="{BB962C8B-B14F-4D97-AF65-F5344CB8AC3E}">
        <p14:creationId xmlns:p14="http://schemas.microsoft.com/office/powerpoint/2010/main" val="1248708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defRPr/>
            </a:pP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    1. There is a major difference between defensive and offense wars</a:t>
            </a:r>
          </a:p>
          <a:p>
            <a:pPr marL="0" indent="0">
              <a:buFontTx/>
              <a:buNone/>
              <a:defRPr/>
            </a:pP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&gt;&gt;&gt;&gt;&gt;&gt;&gt;&gt;&gt;&gt;&gt;&gt;&gt;&gt;&gt;&gt;&gt;&gt;&gt;&gt;&gt;&gt;&gt;&gt;&gt;</a:t>
            </a:r>
          </a:p>
          <a:p>
            <a:pPr marL="0" indent="0">
              <a:buFontTx/>
              <a:buNone/>
              <a:defRPr/>
            </a:pP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    2. Nations can act criminally or wickedly during war or peace times– these wicked acts must be opposed, as in the case of the American citizen that was a Saudi reporter for the Washington Post; he was killed last week in </a:t>
            </a:r>
            <a:r>
              <a:rPr lang="en-US" altLang="en-US" sz="1200" dirty="0" err="1">
                <a:effectLst>
                  <a:outerShdw blurRad="38100" dist="38100" dir="2700000" algn="tl">
                    <a:srgbClr val="000000"/>
                  </a:outerShdw>
                </a:effectLst>
                <a:latin typeface="Times New Roman" panose="02020603050405020304" pitchFamily="18" charset="0"/>
                <a:cs typeface="Times New Roman" panose="02020603050405020304" pitchFamily="18" charset="0"/>
              </a:rPr>
              <a:t>Tujrkey</a:t>
            </a: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 for disparaging remarks against the Saudi king .</a:t>
            </a:r>
          </a:p>
          <a:p>
            <a:pPr marL="0" indent="0">
              <a:buFontTx/>
              <a:buNone/>
              <a:defRPr/>
            </a:pP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&gt;&gt;&gt;&gt;&gt;&gt;&gt;&gt;&gt;&gt;&gt;&gt;&gt;&gt;&gt;&gt;&gt;&gt;&gt;&gt;&gt;&gt;&gt;&gt;&gt;</a:t>
            </a:r>
          </a:p>
          <a:p>
            <a:pPr>
              <a:buFontTx/>
              <a:buNone/>
              <a:defRPr/>
            </a:pP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    3. Christians cannot participate in murder, or theft, as individuals, small groups or nations.</a:t>
            </a:r>
          </a:p>
          <a:p>
            <a:pPr>
              <a:buFontTx/>
              <a:buNone/>
              <a:defRPr/>
            </a:pP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&gt;&gt;&gt;&gt;&gt;&gt;&gt;&gt;&gt;&gt;&gt;&gt;&gt;&gt;&gt;&gt;&gt;&gt;&gt;&gt;&gt;&gt;&gt;&gt;&gt;</a:t>
            </a:r>
          </a:p>
          <a:p>
            <a:pPr>
              <a:buFontTx/>
              <a:buNone/>
              <a:defRPr/>
            </a:pPr>
            <a:r>
              <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    4. Christians may participate in self-defense when necessary, whether individually, in small group, or as a nation.</a:t>
            </a:r>
          </a:p>
          <a:p>
            <a:pPr>
              <a:buFontTx/>
              <a:buNone/>
              <a:defRPr/>
            </a:pPr>
            <a:endParaRPr lang="en-US" altLang="en-US" sz="12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4</a:t>
            </a:fld>
            <a:endParaRPr lang="en-US"/>
          </a:p>
        </p:txBody>
      </p:sp>
    </p:spTree>
    <p:extLst>
      <p:ext uri="{BB962C8B-B14F-4D97-AF65-F5344CB8AC3E}">
        <p14:creationId xmlns:p14="http://schemas.microsoft.com/office/powerpoint/2010/main" val="3365268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solidFill>
                  <a:srgbClr val="FFFF00"/>
                </a:solidFill>
                <a:effectLst/>
                <a:latin typeface="Times New Roman" panose="02020603050405020304" pitchFamily="18" charset="0"/>
                <a:cs typeface="Times New Roman" panose="02020603050405020304" pitchFamily="18" charset="0"/>
              </a:rPr>
              <a:t>    1. Self-Defense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solidFill>
                  <a:srgbClr val="FFFF00"/>
                </a:solidFill>
                <a:effectLst/>
                <a:latin typeface="Times New Roman" panose="02020603050405020304" pitchFamily="18" charset="0"/>
                <a:cs typeface="Times New Roman" panose="02020603050405020304" pitchFamily="18" charset="0"/>
              </a:rPr>
              <a:t>&gt;&gt;&gt;&gt;&gt;&gt;&gt;&gt;&gt;&gt;&gt;&gt;&gt;&gt;&gt;&gt;&gt;</a:t>
            </a: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    2. </a:t>
            </a:r>
            <a:r>
              <a:rPr lang="en-US" altLang="en-US" sz="1200" b="1" dirty="0">
                <a:latin typeface="Times New Roman" panose="02020603050405020304" pitchFamily="18" charset="0"/>
                <a:cs typeface="Times New Roman" panose="02020603050405020304" pitchFamily="18" charset="0"/>
              </a:rPr>
              <a:t>Ex. 22:1-3</a:t>
            </a:r>
            <a:r>
              <a:rPr lang="en-US" altLang="en-US" sz="1200" b="0" dirty="0">
                <a:latin typeface="Times New Roman" panose="02020603050405020304" pitchFamily="18" charset="0"/>
                <a:cs typeface="Times New Roman" panose="02020603050405020304" pitchFamily="18" charset="0"/>
              </a:rPr>
              <a:t> – Defend yourself, flee, the Lord is coming for Jerusalem’s destruction, both of wicked and righteous.</a:t>
            </a:r>
          </a:p>
          <a:p>
            <a:pPr rtl="0"/>
            <a:r>
              <a:rPr lang="en-US" sz="1200" b="0" i="1" u="none" strike="noStrike" kern="1200" baseline="0" dirty="0">
                <a:solidFill>
                  <a:schemeClr val="tx1"/>
                </a:solidFill>
                <a:latin typeface="+mn-lt"/>
                <a:ea typeface="+mn-ea"/>
                <a:cs typeface="+mn-cs"/>
              </a:rPr>
              <a:t>And the word of the LORD came to me, saying, "Son of man, set your face toward Jerusalem, </a:t>
            </a:r>
            <a:r>
              <a:rPr lang="en-US" sz="1200" b="1" i="1" u="none" strike="noStrike" kern="1200" baseline="0" dirty="0">
                <a:solidFill>
                  <a:schemeClr val="tx1"/>
                </a:solidFill>
                <a:latin typeface="+mn-lt"/>
                <a:ea typeface="+mn-ea"/>
                <a:cs typeface="+mn-cs"/>
              </a:rPr>
              <a:t>preach against </a:t>
            </a:r>
            <a:r>
              <a:rPr lang="en-US" sz="1200" b="0" i="1" u="none" strike="noStrike" kern="1200" baseline="0" dirty="0">
                <a:solidFill>
                  <a:schemeClr val="tx1"/>
                </a:solidFill>
                <a:latin typeface="+mn-lt"/>
                <a:ea typeface="+mn-ea"/>
                <a:cs typeface="+mn-cs"/>
              </a:rPr>
              <a:t>the holy places, and prophesy against the land of Israel; and say to the land of Israel, 'Thus says the LORD: "</a:t>
            </a:r>
            <a:r>
              <a:rPr lang="en-US" sz="1200" b="1" i="1" u="none" strike="noStrike" kern="1200" baseline="0" dirty="0">
                <a:solidFill>
                  <a:schemeClr val="tx1"/>
                </a:solidFill>
                <a:latin typeface="+mn-lt"/>
                <a:ea typeface="+mn-ea"/>
                <a:cs typeface="+mn-cs"/>
              </a:rPr>
              <a:t>Behold, I am against you, and I will draw My sword out of its sheath and cut off both righteous and wicked from you</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Ezekiel 21:1-3</a:t>
            </a:r>
            <a:r>
              <a:rPr lang="en-US" sz="1200" b="0" i="0" u="none" strike="noStrike" kern="1200" baseline="0" dirty="0">
                <a:solidFill>
                  <a:schemeClr val="tx1"/>
                </a:solidFill>
                <a:latin typeface="+mn-lt"/>
                <a:ea typeface="+mn-ea"/>
                <a:cs typeface="+mn-cs"/>
              </a:rPr>
              <a:t>)</a:t>
            </a:r>
            <a:endParaRPr lang="en-US" altLang="en-US" sz="1200" b="0"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&gt;&gt;&gt;&gt;&gt;&gt;&gt;&gt;&gt;&gt;&gt;&gt;&gt;&gt;&gt;&gt;&gt;</a:t>
            </a:r>
            <a:endParaRPr lang="en-US" altLang="en-US" sz="1200" b="1"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    3. </a:t>
            </a:r>
            <a:r>
              <a:rPr lang="en-US" altLang="en-US" sz="1200" b="1" dirty="0">
                <a:latin typeface="Times New Roman" panose="02020603050405020304" pitchFamily="18" charset="0"/>
                <a:cs typeface="Times New Roman" panose="02020603050405020304" pitchFamily="18" charset="0"/>
              </a:rPr>
              <a:t>Luke 22:35-36</a:t>
            </a:r>
            <a:r>
              <a:rPr lang="en-US" altLang="en-US" sz="1200" b="0" dirty="0">
                <a:latin typeface="Times New Roman" panose="02020603050405020304" pitchFamily="18" charset="0"/>
                <a:cs typeface="Times New Roman" panose="02020603050405020304" pitchFamily="18" charset="0"/>
              </a:rPr>
              <a:t> – The Lord authorized self defense for the Apostles. </a:t>
            </a:r>
          </a:p>
          <a:p>
            <a:pPr rtl="0"/>
            <a:r>
              <a:rPr lang="en-US" sz="1200" b="0" i="0" u="none" strike="noStrike" kern="1200" baseline="0" dirty="0">
                <a:solidFill>
                  <a:schemeClr val="tx1"/>
                </a:solidFill>
                <a:latin typeface="+mn-lt"/>
                <a:ea typeface="+mn-ea"/>
                <a:cs typeface="+mn-cs"/>
              </a:rPr>
              <a:t>And He said to them, "When I sent you without money bag, knapsack, and sandals, did you lack anything?" So they said, "Nothing." Then He said to them, "But now, he who has a money bag, let him take it, and likewise a knapsack; and </a:t>
            </a:r>
            <a:r>
              <a:rPr lang="en-US" sz="1200" b="1" i="0" u="none" strike="noStrike" kern="1200" baseline="0" dirty="0">
                <a:solidFill>
                  <a:schemeClr val="tx1"/>
                </a:solidFill>
                <a:latin typeface="+mn-lt"/>
                <a:ea typeface="+mn-ea"/>
                <a:cs typeface="+mn-cs"/>
              </a:rPr>
              <a:t>he who has no sword, let him sell his garment and buy one.</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Luke 22:35-36</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        a. The sword was not for opening letters from their fans, but it was for self defense. </a:t>
            </a:r>
            <a:endParaRPr lang="en-US" altLang="en-US" sz="1200" b="0"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&gt;&gt;&gt;&gt;&gt;&gt;&gt;&gt;&gt;&gt;&gt;&gt;&gt;&gt;&gt;&gt;&gt;</a:t>
            </a:r>
            <a:endParaRPr lang="en-US" altLang="en-US" sz="120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solidFill>
                  <a:srgbClr val="FFFF00"/>
                </a:solidFill>
                <a:latin typeface="Times New Roman" panose="02020603050405020304" pitchFamily="18" charset="0"/>
                <a:cs typeface="Times New Roman" panose="02020603050405020304" pitchFamily="18" charset="0"/>
              </a:rPr>
              <a:t>    4. Personal Responsibility is appointed to us in times of trials.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dirty="0">
                <a:solidFill>
                  <a:srgbClr val="FFFF00"/>
                </a:solidFill>
                <a:latin typeface="Times New Roman" panose="02020603050405020304" pitchFamily="18" charset="0"/>
                <a:cs typeface="Times New Roman" panose="02020603050405020304" pitchFamily="18" charset="0"/>
              </a:rPr>
              <a:t>&gt;&gt;&gt;&gt;&gt;&gt;&gt;&gt;&gt;&gt;&gt;&gt;&gt;&gt;&gt;&gt;&gt;</a:t>
            </a: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    5. </a:t>
            </a:r>
            <a:r>
              <a:rPr lang="en-US" altLang="en-US" sz="1200" b="1" dirty="0">
                <a:latin typeface="Times New Roman" panose="02020603050405020304" pitchFamily="18" charset="0"/>
                <a:cs typeface="Times New Roman" panose="02020603050405020304" pitchFamily="18" charset="0"/>
              </a:rPr>
              <a:t>Josh. 2:19</a:t>
            </a:r>
            <a:r>
              <a:rPr lang="en-US" altLang="en-US" sz="1200" b="0" dirty="0">
                <a:latin typeface="Times New Roman" panose="02020603050405020304" pitchFamily="18" charset="0"/>
                <a:cs typeface="Times New Roman" panose="02020603050405020304" pitchFamily="18" charset="0"/>
              </a:rPr>
              <a:t> – You have a responsibility to protect those of your household.</a:t>
            </a:r>
          </a:p>
          <a:p>
            <a:pPr rtl="0"/>
            <a:r>
              <a:rPr lang="en-US" sz="1200" b="0" i="1" u="none" strike="noStrike" kern="1200" baseline="0" dirty="0">
                <a:solidFill>
                  <a:schemeClr val="tx1"/>
                </a:solidFill>
                <a:latin typeface="+mn-lt"/>
                <a:ea typeface="+mn-ea"/>
                <a:cs typeface="+mn-cs"/>
              </a:rPr>
              <a:t>So it shall be that </a:t>
            </a:r>
            <a:r>
              <a:rPr lang="en-US" sz="1200" b="1" i="1" u="none" strike="noStrike" kern="1200" baseline="0" dirty="0">
                <a:solidFill>
                  <a:schemeClr val="tx1"/>
                </a:solidFill>
                <a:latin typeface="+mn-lt"/>
                <a:ea typeface="+mn-ea"/>
                <a:cs typeface="+mn-cs"/>
              </a:rPr>
              <a:t>whoever goes outside the doors of your house</a:t>
            </a:r>
            <a:r>
              <a:rPr lang="en-US" sz="1200" b="0" i="1" u="none" strike="noStrike" kern="1200" baseline="0" dirty="0">
                <a:solidFill>
                  <a:schemeClr val="tx1"/>
                </a:solidFill>
                <a:latin typeface="+mn-lt"/>
                <a:ea typeface="+mn-ea"/>
                <a:cs typeface="+mn-cs"/>
              </a:rPr>
              <a:t> into the street, his blood shall be on his own head, and we will be guiltless. And </a:t>
            </a:r>
            <a:r>
              <a:rPr lang="en-US" sz="1200" b="1" i="1" u="none" strike="noStrike" kern="1200" baseline="0" dirty="0">
                <a:solidFill>
                  <a:schemeClr val="tx1"/>
                </a:solidFill>
                <a:latin typeface="+mn-lt"/>
                <a:ea typeface="+mn-ea"/>
                <a:cs typeface="+mn-cs"/>
              </a:rPr>
              <a:t>whoever is with you in the house</a:t>
            </a:r>
            <a:r>
              <a:rPr lang="en-US" sz="1200" b="0" i="1" u="none" strike="noStrike" kern="1200" baseline="0" dirty="0">
                <a:solidFill>
                  <a:schemeClr val="tx1"/>
                </a:solidFill>
                <a:latin typeface="+mn-lt"/>
                <a:ea typeface="+mn-ea"/>
                <a:cs typeface="+mn-cs"/>
              </a:rPr>
              <a:t>, his blood shall be on our head if a hand is laid on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Joshua 2:19</a:t>
            </a:r>
            <a:r>
              <a:rPr lang="en-US" sz="1200" b="0" i="0" u="none" strike="noStrike" kern="1200" baseline="0" dirty="0">
                <a:solidFill>
                  <a:schemeClr val="tx1"/>
                </a:solidFill>
                <a:latin typeface="+mn-lt"/>
                <a:ea typeface="+mn-ea"/>
                <a:cs typeface="+mn-cs"/>
              </a:rPr>
              <a:t>)</a:t>
            </a:r>
            <a:endParaRPr lang="en-US" altLang="en-US" sz="1200" b="0"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&gt;&gt;&gt;&gt;&gt;&gt;&gt;&gt;&gt;&gt;&gt;&gt;&gt;&gt;&gt;&gt;&gt;</a:t>
            </a:r>
            <a:endParaRPr lang="en-US" altLang="en-US" sz="1200" b="1"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    6. </a:t>
            </a:r>
            <a:r>
              <a:rPr lang="en-US" altLang="en-US" sz="1200" b="1" dirty="0">
                <a:latin typeface="Times New Roman" panose="02020603050405020304" pitchFamily="18" charset="0"/>
                <a:cs typeface="Times New Roman" panose="02020603050405020304" pitchFamily="18" charset="0"/>
              </a:rPr>
              <a:t>2 Sam. 1:16</a:t>
            </a:r>
            <a:r>
              <a:rPr lang="en-US" altLang="en-US" sz="1200" b="0" dirty="0">
                <a:latin typeface="Times New Roman" panose="02020603050405020304" pitchFamily="18" charset="0"/>
                <a:cs typeface="Times New Roman" panose="02020603050405020304" pitchFamily="18" charset="0"/>
              </a:rPr>
              <a:t> – Most criminals are caught by the testimony of their own mouths. </a:t>
            </a:r>
          </a:p>
          <a:p>
            <a:pPr rtl="0"/>
            <a:r>
              <a:rPr lang="en-US" sz="1200" b="0" i="1" u="none" strike="noStrike" kern="1200" baseline="0" dirty="0">
                <a:solidFill>
                  <a:schemeClr val="tx1"/>
                </a:solidFill>
                <a:latin typeface="+mn-lt"/>
                <a:ea typeface="+mn-ea"/>
                <a:cs typeface="+mn-cs"/>
              </a:rPr>
              <a:t>So David said to him, "Your blood is on your own head, for </a:t>
            </a:r>
            <a:r>
              <a:rPr lang="en-US" sz="1200" b="1" i="1" u="none" strike="noStrike" kern="1200" baseline="0" dirty="0">
                <a:solidFill>
                  <a:schemeClr val="tx1"/>
                </a:solidFill>
                <a:latin typeface="+mn-lt"/>
                <a:ea typeface="+mn-ea"/>
                <a:cs typeface="+mn-cs"/>
              </a:rPr>
              <a:t>your own mouth has testified against you</a:t>
            </a:r>
            <a:r>
              <a:rPr lang="en-US" sz="1200" b="0" i="1" u="none" strike="noStrike" kern="1200" baseline="0" dirty="0">
                <a:solidFill>
                  <a:schemeClr val="tx1"/>
                </a:solidFill>
                <a:latin typeface="+mn-lt"/>
                <a:ea typeface="+mn-ea"/>
                <a:cs typeface="+mn-cs"/>
              </a:rPr>
              <a:t>, saying, 'I have killed the LORD's anointed.’ “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Samuel 1:16</a:t>
            </a:r>
            <a:r>
              <a:rPr lang="en-US" sz="1200" b="0" i="0" u="none" strike="noStrike" kern="1200" baseline="0" dirty="0">
                <a:solidFill>
                  <a:schemeClr val="tx1"/>
                </a:solidFill>
                <a:latin typeface="+mn-lt"/>
                <a:ea typeface="+mn-ea"/>
                <a:cs typeface="+mn-cs"/>
              </a:rPr>
              <a:t>)</a:t>
            </a:r>
            <a:endParaRPr lang="en-US" altLang="en-US" sz="1200" b="0"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&gt;&gt;&gt;&gt;&gt;&gt;&gt;&gt;&gt;&gt;&gt;&gt;&gt;&gt;&gt;&gt;&gt;</a:t>
            </a:r>
            <a:endParaRPr lang="en-US" altLang="en-US" sz="1200" b="1"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    7. </a:t>
            </a:r>
            <a:r>
              <a:rPr lang="en-US" altLang="en-US" sz="1200" b="1" dirty="0">
                <a:latin typeface="Times New Roman" panose="02020603050405020304" pitchFamily="18" charset="0"/>
                <a:cs typeface="Times New Roman" panose="02020603050405020304" pitchFamily="18" charset="0"/>
              </a:rPr>
              <a:t>Ezek. 33:2-4</a:t>
            </a:r>
            <a:r>
              <a:rPr lang="en-US" altLang="en-US" sz="1200" b="0" dirty="0">
                <a:latin typeface="Times New Roman" panose="02020603050405020304" pitchFamily="18" charset="0"/>
                <a:cs typeface="Times New Roman" panose="02020603050405020304" pitchFamily="18" charset="0"/>
              </a:rPr>
              <a:t> – You have a responsibility to listen for the warning of God.</a:t>
            </a:r>
          </a:p>
          <a:p>
            <a:pPr rtl="0"/>
            <a:r>
              <a:rPr lang="en-US" sz="1200" b="0" i="1" u="none" strike="noStrike" kern="1200" baseline="0" dirty="0">
                <a:solidFill>
                  <a:schemeClr val="tx1"/>
                </a:solidFill>
                <a:latin typeface="+mn-lt"/>
                <a:ea typeface="+mn-ea"/>
                <a:cs typeface="+mn-cs"/>
              </a:rPr>
              <a:t>"Son of man, speak to the children of your people, and say to them: 'When I bring the sword upon a land, and the people of the land take a man from their territory and </a:t>
            </a:r>
            <a:r>
              <a:rPr lang="en-US" sz="1200" b="1" i="1" u="none" strike="noStrike" kern="1200" baseline="0" dirty="0">
                <a:solidFill>
                  <a:schemeClr val="tx1"/>
                </a:solidFill>
                <a:latin typeface="+mn-lt"/>
                <a:ea typeface="+mn-ea"/>
                <a:cs typeface="+mn-cs"/>
              </a:rPr>
              <a:t>make him their watchman</a:t>
            </a:r>
            <a:r>
              <a:rPr lang="en-US" sz="1200" b="0" i="1" u="none" strike="noStrike" kern="1200" baseline="0" dirty="0">
                <a:solidFill>
                  <a:schemeClr val="tx1"/>
                </a:solidFill>
                <a:latin typeface="+mn-lt"/>
                <a:ea typeface="+mn-ea"/>
                <a:cs typeface="+mn-cs"/>
              </a:rPr>
              <a:t>, when he sees the sword coming upon the land, </a:t>
            </a:r>
            <a:r>
              <a:rPr lang="en-US" sz="1200" b="1" i="1" u="none" strike="noStrike" kern="1200" baseline="0" dirty="0">
                <a:solidFill>
                  <a:schemeClr val="tx1"/>
                </a:solidFill>
                <a:latin typeface="+mn-lt"/>
                <a:ea typeface="+mn-ea"/>
                <a:cs typeface="+mn-cs"/>
              </a:rPr>
              <a:t>if he blows the trumpet and warns the people</a:t>
            </a:r>
            <a:r>
              <a:rPr lang="en-US" sz="1200" b="0" i="1" u="none" strike="noStrike" kern="1200" baseline="0" dirty="0">
                <a:solidFill>
                  <a:schemeClr val="tx1"/>
                </a:solidFill>
                <a:latin typeface="+mn-lt"/>
                <a:ea typeface="+mn-ea"/>
                <a:cs typeface="+mn-cs"/>
              </a:rPr>
              <a:t>, then whoever hears the sound of the trumpet and </a:t>
            </a:r>
            <a:r>
              <a:rPr lang="en-US" sz="1200" b="1" i="1" u="none" strike="noStrike" kern="1200" baseline="0" dirty="0">
                <a:solidFill>
                  <a:schemeClr val="tx1"/>
                </a:solidFill>
                <a:latin typeface="+mn-lt"/>
                <a:ea typeface="+mn-ea"/>
                <a:cs typeface="+mn-cs"/>
              </a:rPr>
              <a:t>does not take warning</a:t>
            </a:r>
            <a:r>
              <a:rPr lang="en-US" sz="1200" b="0" i="1" u="none" strike="noStrike" kern="1200" baseline="0" dirty="0">
                <a:solidFill>
                  <a:schemeClr val="tx1"/>
                </a:solidFill>
                <a:latin typeface="+mn-lt"/>
                <a:ea typeface="+mn-ea"/>
                <a:cs typeface="+mn-cs"/>
              </a:rPr>
              <a:t>, if the sword comes and takes him away, </a:t>
            </a:r>
            <a:r>
              <a:rPr lang="en-US" sz="1200" b="1" i="1" u="none" strike="noStrike" kern="1200" baseline="0" dirty="0">
                <a:solidFill>
                  <a:schemeClr val="tx1"/>
                </a:solidFill>
                <a:latin typeface="+mn-lt"/>
                <a:ea typeface="+mn-ea"/>
                <a:cs typeface="+mn-cs"/>
              </a:rPr>
              <a:t>his blood shall be on his own head</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Ezekiel 33:2-4</a:t>
            </a:r>
            <a:r>
              <a:rPr lang="en-US" sz="1200" b="0" i="0" u="none" strike="noStrike" kern="1200" baseline="0" dirty="0">
                <a:solidFill>
                  <a:schemeClr val="tx1"/>
                </a:solidFill>
                <a:latin typeface="+mn-lt"/>
                <a:ea typeface="+mn-ea"/>
                <a:cs typeface="+mn-cs"/>
              </a:rPr>
              <a:t>)</a:t>
            </a:r>
            <a:endParaRPr lang="en-US" altLang="en-US" sz="1200" b="0"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&gt;&gt;&gt;&gt;&gt;&gt;&gt;&gt;&gt;&gt;&gt;&gt;&gt;&gt;&gt;&gt;&gt;</a:t>
            </a:r>
            <a:endParaRPr lang="en-US" altLang="en-US" sz="1200" b="1" dirty="0">
              <a:latin typeface="Times New Roman" panose="02020603050405020304" pitchFamily="18" charset="0"/>
              <a:cs typeface="Times New Roman" panose="02020603050405020304" pitchFamily="18" charset="0"/>
            </a:endParaRPr>
          </a:p>
          <a:p>
            <a:pPr eaLnBrk="1" fontAlgn="auto" hangingPunct="1">
              <a:spcBef>
                <a:spcPts val="0"/>
              </a:spcBef>
              <a:spcAft>
                <a:spcPts val="0"/>
              </a:spcAft>
              <a:buFontTx/>
              <a:buNone/>
              <a:defRPr/>
            </a:pPr>
            <a:r>
              <a:rPr lang="en-US" altLang="en-US" sz="1200" b="0" dirty="0">
                <a:latin typeface="Times New Roman" panose="02020603050405020304" pitchFamily="18" charset="0"/>
                <a:cs typeface="Times New Roman" panose="02020603050405020304" pitchFamily="18" charset="0"/>
              </a:rPr>
              <a:t>    8. </a:t>
            </a:r>
            <a:r>
              <a:rPr lang="en-US" altLang="en-US" sz="1200" b="1" dirty="0">
                <a:latin typeface="Times New Roman" panose="02020603050405020304" pitchFamily="18" charset="0"/>
                <a:cs typeface="Times New Roman" panose="02020603050405020304" pitchFamily="18" charset="0"/>
              </a:rPr>
              <a:t>Acts 18:6</a:t>
            </a:r>
            <a:r>
              <a:rPr lang="en-US" altLang="en-US" sz="1200" b="0" dirty="0">
                <a:latin typeface="Times New Roman" panose="02020603050405020304" pitchFamily="18" charset="0"/>
                <a:cs typeface="Times New Roman" panose="02020603050405020304" pitchFamily="18" charset="0"/>
              </a:rPr>
              <a:t> – Paul in Corinth was opposed and shook the dust off his garments.</a:t>
            </a:r>
            <a:endParaRPr lang="en-US" altLang="en-US" sz="1200" b="1" dirty="0">
              <a:latin typeface="Times New Roman" panose="02020603050405020304" pitchFamily="18" charset="0"/>
              <a:cs typeface="Times New Roman" panose="02020603050405020304" pitchFamily="18" charset="0"/>
            </a:endParaRPr>
          </a:p>
          <a:p>
            <a:pPr rtl="0"/>
            <a:r>
              <a:rPr lang="en-US" sz="1200" b="0" i="0" u="none" strike="noStrike" kern="1200" baseline="0" dirty="0">
                <a:solidFill>
                  <a:schemeClr val="tx1"/>
                </a:solidFill>
                <a:latin typeface="+mn-lt"/>
                <a:ea typeface="+mn-ea"/>
                <a:cs typeface="+mn-cs"/>
              </a:rPr>
              <a:t>But when they opposed him and blasphemed, he shook his garments and said to them, "Your blood be upon your own heads; I am clean. From now on I will go to the Gentiles." (</a:t>
            </a:r>
            <a:r>
              <a:rPr lang="en-US" sz="1200" b="1" i="0" u="none" strike="noStrike" kern="1200" baseline="0" dirty="0">
                <a:solidFill>
                  <a:schemeClr val="tx1"/>
                </a:solidFill>
                <a:latin typeface="+mn-lt"/>
                <a:ea typeface="+mn-ea"/>
                <a:cs typeface="+mn-cs"/>
              </a:rPr>
              <a:t>Acts 18:6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b="0" dirty="0">
              <a:solidFill>
                <a:srgbClr val="FFFF00"/>
              </a:solidFill>
              <a:effectLst/>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5</a:t>
            </a:fld>
            <a:endParaRPr lang="en-US"/>
          </a:p>
        </p:txBody>
      </p:sp>
    </p:spTree>
    <p:extLst>
      <p:ext uri="{BB962C8B-B14F-4D97-AF65-F5344CB8AC3E}">
        <p14:creationId xmlns:p14="http://schemas.microsoft.com/office/powerpoint/2010/main" val="2275057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lnSpc>
                <a:spcPct val="110000"/>
              </a:lnSpc>
              <a:spcBef>
                <a:spcPts val="0"/>
              </a:spcBef>
              <a:spcAft>
                <a:spcPts val="0"/>
              </a:spcAft>
              <a:buFontTx/>
              <a:buNone/>
              <a:defRPr/>
            </a:pPr>
            <a:r>
              <a:rPr lang="en-US" altLang="en-US" sz="4000" dirty="0">
                <a:latin typeface="Arial" panose="020B0604020202020204" pitchFamily="34" charset="0"/>
              </a:rPr>
              <a:t>    1. Remember the lesson from John the Baptist and the soldiers (</a:t>
            </a:r>
            <a:r>
              <a:rPr lang="en-US" altLang="en-US" sz="4000" b="1" dirty="0">
                <a:latin typeface="Arial" panose="020B0604020202020204" pitchFamily="34" charset="0"/>
              </a:rPr>
              <a:t>Luke 3:14</a:t>
            </a:r>
            <a:r>
              <a:rPr lang="en-US" altLang="en-US" sz="40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Likewise the soldiers asked him, saying, "And what shall we do?" So he said to them, "Do not </a:t>
            </a:r>
            <a:r>
              <a:rPr lang="en-US" sz="1200" b="1" i="1" u="none" strike="noStrike" kern="1200" baseline="0" dirty="0">
                <a:solidFill>
                  <a:schemeClr val="tx1"/>
                </a:solidFill>
                <a:latin typeface="+mn-lt"/>
                <a:ea typeface="+mn-ea"/>
                <a:cs typeface="+mn-cs"/>
              </a:rPr>
              <a:t>intimidate anyone </a:t>
            </a:r>
            <a:r>
              <a:rPr lang="en-US" sz="1200" b="0" i="1" u="none" strike="noStrike" kern="1200" baseline="0" dirty="0">
                <a:solidFill>
                  <a:schemeClr val="tx1"/>
                </a:solidFill>
                <a:latin typeface="+mn-lt"/>
                <a:ea typeface="+mn-ea"/>
                <a:cs typeface="+mn-cs"/>
              </a:rPr>
              <a:t>or </a:t>
            </a:r>
            <a:r>
              <a:rPr lang="en-US" sz="1200" b="1" i="1" u="none" strike="noStrike" kern="1200" baseline="0" dirty="0">
                <a:solidFill>
                  <a:schemeClr val="tx1"/>
                </a:solidFill>
                <a:latin typeface="+mn-lt"/>
                <a:ea typeface="+mn-ea"/>
                <a:cs typeface="+mn-cs"/>
              </a:rPr>
              <a:t>accuse falsely</a:t>
            </a:r>
            <a:r>
              <a:rPr lang="en-US" sz="1200" b="0" i="1" u="none" strike="noStrike" kern="1200" baseline="0" dirty="0">
                <a:solidFill>
                  <a:schemeClr val="tx1"/>
                </a:solidFill>
                <a:latin typeface="+mn-lt"/>
                <a:ea typeface="+mn-ea"/>
                <a:cs typeface="+mn-cs"/>
              </a:rPr>
              <a:t>, and </a:t>
            </a:r>
            <a:r>
              <a:rPr lang="en-US" sz="1200" b="1" i="1" u="none" strike="noStrike" kern="1200" baseline="0" dirty="0">
                <a:solidFill>
                  <a:schemeClr val="tx1"/>
                </a:solidFill>
                <a:latin typeface="+mn-lt"/>
                <a:ea typeface="+mn-ea"/>
                <a:cs typeface="+mn-cs"/>
              </a:rPr>
              <a:t>be content with your wages</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Luke 3:14</a:t>
            </a:r>
            <a:r>
              <a:rPr lang="en-US" sz="1200" b="0" i="0" u="none" strike="noStrike" kern="1200" baseline="0" dirty="0">
                <a:solidFill>
                  <a:schemeClr val="tx1"/>
                </a:solidFill>
                <a:latin typeface="+mn-lt"/>
                <a:ea typeface="+mn-ea"/>
                <a:cs typeface="+mn-cs"/>
              </a:rPr>
              <a:t>)</a:t>
            </a:r>
          </a:p>
          <a:p>
            <a:pPr rtl="0"/>
            <a:r>
              <a:rPr lang="en-US" altLang="en-US" sz="1200" b="0" i="0" u="none" strike="noStrike" kern="1200" baseline="0" dirty="0">
                <a:solidFill>
                  <a:schemeClr val="tx1"/>
                </a:solidFill>
                <a:latin typeface="+mn-lt"/>
                <a:ea typeface="+mn-ea"/>
                <a:cs typeface="+mn-cs"/>
              </a:rPr>
              <a:t>&gt;&gt;&gt;&gt;&gt;&gt;&gt;&gt;&gt;&gt;&gt;&gt;&gt;&gt;&gt;&gt;&gt;&gt;&gt;&gt;&gt;&gt;&gt;&gt;&gt;</a:t>
            </a:r>
            <a:endParaRPr lang="en-US" altLang="en-US" sz="4000" dirty="0">
              <a:latin typeface="Arial" panose="020B0604020202020204" pitchFamily="34" charset="0"/>
            </a:endParaRPr>
          </a:p>
          <a:p>
            <a:pPr lvl="0" eaLnBrk="1" fontAlgn="auto" hangingPunct="1">
              <a:lnSpc>
                <a:spcPct val="110000"/>
              </a:lnSpc>
              <a:spcBef>
                <a:spcPts val="0"/>
              </a:spcBef>
              <a:spcAft>
                <a:spcPts val="0"/>
              </a:spcAft>
              <a:buFontTx/>
              <a:buNone/>
              <a:defRPr/>
            </a:pPr>
            <a:r>
              <a:rPr lang="en-US" altLang="en-US" sz="4000" dirty="0">
                <a:latin typeface="Arial" panose="020B0604020202020204" pitchFamily="34" charset="0"/>
              </a:rPr>
              <a:t>    2. The Soldiers ask if they needed to meet any special requirement before they could be baptized</a:t>
            </a:r>
          </a:p>
          <a:p>
            <a:pPr lvl="0" eaLnBrk="1" fontAlgn="auto" hangingPunct="1">
              <a:lnSpc>
                <a:spcPct val="110000"/>
              </a:lnSpc>
              <a:spcBef>
                <a:spcPts val="0"/>
              </a:spcBef>
              <a:spcAft>
                <a:spcPts val="0"/>
              </a:spcAft>
              <a:buFontTx/>
              <a:buNone/>
              <a:defRPr/>
            </a:pPr>
            <a:r>
              <a:rPr lang="en-US" altLang="en-US" sz="4000" dirty="0">
                <a:latin typeface="Arial" panose="020B0604020202020204" pitchFamily="34" charset="0"/>
              </a:rPr>
              <a:t>&gt;&gt;&gt;&gt;&gt;&gt;&gt;&gt;&gt;&gt;&gt;&gt;&gt;&gt;&gt;&gt;&gt;&gt;&gt;&gt;&gt;&gt;&gt;&gt;&gt;</a:t>
            </a:r>
          </a:p>
          <a:p>
            <a:pPr lvl="0" eaLnBrk="1" fontAlgn="auto" hangingPunct="1">
              <a:lnSpc>
                <a:spcPct val="110000"/>
              </a:lnSpc>
              <a:spcBef>
                <a:spcPts val="0"/>
              </a:spcBef>
              <a:spcAft>
                <a:spcPts val="0"/>
              </a:spcAft>
              <a:buFontTx/>
              <a:buNone/>
              <a:defRPr/>
            </a:pPr>
            <a:r>
              <a:rPr lang="en-US" altLang="en-US" sz="4000" dirty="0">
                <a:latin typeface="Arial" panose="020B0604020202020204" pitchFamily="34" charset="0"/>
              </a:rPr>
              <a:t>    3. Answer: do not intimidate, be content with wages</a:t>
            </a:r>
          </a:p>
          <a:p>
            <a:pPr lvl="0" eaLnBrk="1" fontAlgn="auto" hangingPunct="1">
              <a:lnSpc>
                <a:spcPct val="110000"/>
              </a:lnSpc>
              <a:spcBef>
                <a:spcPts val="0"/>
              </a:spcBef>
              <a:spcAft>
                <a:spcPts val="0"/>
              </a:spcAft>
              <a:buFontTx/>
              <a:buNone/>
              <a:defRPr/>
            </a:pPr>
            <a:r>
              <a:rPr lang="en-US" altLang="en-US" sz="4000" dirty="0">
                <a:latin typeface="Arial" panose="020B0604020202020204" pitchFamily="34" charset="0"/>
              </a:rPr>
              <a:t>&gt;&gt;&gt;&gt;&gt;&gt;&gt;&gt;&gt;&gt;&gt;&gt;&gt;&gt;&gt;&gt;&gt;&gt;&gt;&gt;&gt;&gt;&gt;&gt;&gt;</a:t>
            </a:r>
          </a:p>
          <a:p>
            <a:pPr lvl="0" eaLnBrk="1" fontAlgn="auto" hangingPunct="1">
              <a:lnSpc>
                <a:spcPct val="110000"/>
              </a:lnSpc>
              <a:spcBef>
                <a:spcPts val="0"/>
              </a:spcBef>
              <a:spcAft>
                <a:spcPts val="0"/>
              </a:spcAft>
              <a:buFontTx/>
              <a:buNone/>
              <a:defRPr/>
            </a:pPr>
            <a:r>
              <a:rPr lang="en-US" altLang="en-US" sz="4000" dirty="0">
                <a:latin typeface="Arial" panose="020B0604020202020204" pitchFamily="34" charset="0"/>
              </a:rPr>
              <a:t>    4. They were </a:t>
            </a:r>
            <a:r>
              <a:rPr lang="en-US" altLang="en-US" sz="4000" b="1" dirty="0">
                <a:latin typeface="Arial" panose="020B0604020202020204" pitchFamily="34" charset="0"/>
              </a:rPr>
              <a:t>not told to cease </a:t>
            </a:r>
            <a:r>
              <a:rPr lang="en-US" altLang="en-US" sz="4000" b="0" dirty="0">
                <a:latin typeface="Arial" panose="020B0604020202020204" pitchFamily="34" charset="0"/>
              </a:rPr>
              <a:t>being soldiers </a:t>
            </a:r>
            <a:r>
              <a:rPr lang="en-US" altLang="en-US" sz="4000" dirty="0">
                <a:latin typeface="Arial" panose="020B0604020202020204" pitchFamily="34" charset="0"/>
              </a:rPr>
              <a:t>in order to be a Christian.</a:t>
            </a: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6</a:t>
            </a:fld>
            <a:endParaRPr lang="en-US"/>
          </a:p>
        </p:txBody>
      </p:sp>
    </p:spTree>
    <p:extLst>
      <p:ext uri="{BB962C8B-B14F-4D97-AF65-F5344CB8AC3E}">
        <p14:creationId xmlns:p14="http://schemas.microsoft.com/office/powerpoint/2010/main" val="695376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lnSpc>
                <a:spcPct val="110000"/>
              </a:lnSpc>
              <a:spcBef>
                <a:spcPts val="0"/>
              </a:spcBef>
              <a:spcAft>
                <a:spcPts val="0"/>
              </a:spcAft>
              <a:buFontTx/>
              <a:buNone/>
              <a:defRPr/>
            </a:pPr>
            <a:r>
              <a:rPr lang="en-US" altLang="en-US" sz="4000" dirty="0">
                <a:cs typeface="Times New Roman" panose="02020603050405020304" pitchFamily="18" charset="0"/>
              </a:rPr>
              <a:t>    1. Saints in Caesar’s household (</a:t>
            </a:r>
            <a:r>
              <a:rPr lang="en-US" altLang="en-US" sz="4000" b="1" dirty="0">
                <a:cs typeface="Times New Roman" panose="02020603050405020304" pitchFamily="18" charset="0"/>
              </a:rPr>
              <a:t>Phil. 4:22</a:t>
            </a:r>
            <a:r>
              <a:rPr lang="en-US" altLang="en-US" sz="4000" dirty="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All the saints greet you, but especially those who are of Caesar's household.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Philippians 4:22</a:t>
            </a:r>
            <a:r>
              <a:rPr lang="en-US" sz="1200" b="0" i="0" u="none" strike="noStrike" kern="1200" baseline="0" dirty="0">
                <a:solidFill>
                  <a:schemeClr val="tx1"/>
                </a:solidFill>
                <a:latin typeface="+mn-lt"/>
                <a:ea typeface="+mn-ea"/>
                <a:cs typeface="+mn-cs"/>
              </a:rPr>
              <a:t>)</a:t>
            </a:r>
          </a:p>
          <a:p>
            <a:pPr rtl="0"/>
            <a:r>
              <a:rPr lang="en-US" sz="1200" b="0" i="0" u="none" strike="noStrike" kern="1200" baseline="0" dirty="0">
                <a:solidFill>
                  <a:schemeClr val="tx1"/>
                </a:solidFill>
                <a:latin typeface="+mn-lt"/>
                <a:ea typeface="+mn-ea"/>
                <a:cs typeface="+mn-cs"/>
              </a:rPr>
              <a:t>&gt;&gt;&gt;&gt;&gt;&gt;&gt;&gt;&gt;&gt;&gt;&gt;&gt;&gt;&gt;&gt;&gt;&gt;&gt;&gt;</a:t>
            </a:r>
            <a:endParaRPr lang="en-US" altLang="en-US" sz="4000" dirty="0">
              <a:cs typeface="Times New Roman" panose="02020603050405020304" pitchFamily="18" charset="0"/>
            </a:endParaRPr>
          </a:p>
          <a:p>
            <a:pPr lvl="0" eaLnBrk="1" fontAlgn="auto" hangingPunct="1">
              <a:lnSpc>
                <a:spcPct val="110000"/>
              </a:lnSpc>
              <a:spcBef>
                <a:spcPts val="0"/>
              </a:spcBef>
              <a:spcAft>
                <a:spcPts val="0"/>
              </a:spcAft>
              <a:buFontTx/>
              <a:buNone/>
              <a:defRPr/>
            </a:pPr>
            <a:r>
              <a:rPr lang="en-US" altLang="en-US" sz="4000" dirty="0">
                <a:cs typeface="Times New Roman" panose="02020603050405020304" pitchFamily="18" charset="0"/>
              </a:rPr>
              <a:t>    2. There were saints in “Caesar’s household” = They were his Imperial Civil Service – this included soldiers who were guarding Paul.</a:t>
            </a:r>
          </a:p>
          <a:p>
            <a:pPr lvl="0" eaLnBrk="1" fontAlgn="auto" hangingPunct="1">
              <a:lnSpc>
                <a:spcPct val="110000"/>
              </a:lnSpc>
              <a:spcBef>
                <a:spcPts val="0"/>
              </a:spcBef>
              <a:spcAft>
                <a:spcPts val="0"/>
              </a:spcAft>
              <a:buFontTx/>
              <a:buNone/>
              <a:defRPr/>
            </a:pPr>
            <a:r>
              <a:rPr lang="en-US" altLang="en-US" sz="4000" dirty="0">
                <a:cs typeface="Times New Roman" panose="02020603050405020304" pitchFamily="18" charset="0"/>
              </a:rPr>
              <a:t>&gt;&gt;&gt;&gt;&gt;&gt;&gt;&gt;&gt;&gt;&gt;&gt;&gt;&gt;&gt;&gt;&gt;&gt;&gt;&gt;&gt;</a:t>
            </a:r>
          </a:p>
          <a:p>
            <a:pPr lvl="0" eaLnBrk="1" fontAlgn="auto" hangingPunct="1">
              <a:lnSpc>
                <a:spcPct val="110000"/>
              </a:lnSpc>
              <a:spcBef>
                <a:spcPts val="0"/>
              </a:spcBef>
              <a:spcAft>
                <a:spcPts val="0"/>
              </a:spcAft>
              <a:buFontTx/>
              <a:buNone/>
              <a:defRPr/>
            </a:pPr>
            <a:r>
              <a:rPr lang="en-US" altLang="en-US" sz="4000" dirty="0">
                <a:cs typeface="Times New Roman" panose="02020603050405020304" pitchFamily="18" charset="0"/>
              </a:rPr>
              <a:t>    3. Evidently there were faithful Christians in “Caesar’s household” probably converted by the apostle Paul.</a:t>
            </a: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7</a:t>
            </a:fld>
            <a:endParaRPr lang="en-US"/>
          </a:p>
        </p:txBody>
      </p:sp>
    </p:spTree>
    <p:extLst>
      <p:ext uri="{BB962C8B-B14F-4D97-AF65-F5344CB8AC3E}">
        <p14:creationId xmlns:p14="http://schemas.microsoft.com/office/powerpoint/2010/main" val="3733232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    1. Cornelius (</a:t>
            </a:r>
            <a:r>
              <a:rPr lang="en-US" altLang="en-US" sz="4000" b="1" dirty="0">
                <a:latin typeface="Times New Roman" panose="02020603050405020304" pitchFamily="18" charset="0"/>
                <a:cs typeface="Times New Roman" panose="02020603050405020304" pitchFamily="18" charset="0"/>
              </a:rPr>
              <a:t>Acts 10:1–11:14</a:t>
            </a:r>
            <a:r>
              <a:rPr lang="en-US" altLang="en-US" sz="4000" dirty="0">
                <a:latin typeface="Times New Roman" panose="02020603050405020304" pitchFamily="18" charset="0"/>
                <a:cs typeface="Times New Roman" panose="02020603050405020304" pitchFamily="18" charset="0"/>
              </a:rPr>
              <a:t>)</a:t>
            </a:r>
          </a:p>
          <a:p>
            <a:pPr rtl="0"/>
            <a:r>
              <a:rPr lang="en-US" sz="1200" b="0" i="0" u="none" strike="noStrike" kern="1200" baseline="0" dirty="0">
                <a:solidFill>
                  <a:schemeClr val="tx1"/>
                </a:solidFill>
                <a:latin typeface="+mn-lt"/>
                <a:ea typeface="+mn-ea"/>
                <a:cs typeface="+mn-cs"/>
              </a:rPr>
              <a:t>There was a certain man in Caesarea called </a:t>
            </a:r>
            <a:r>
              <a:rPr lang="en-US" sz="1200" b="1" i="0" u="none" strike="noStrike" kern="1200" baseline="0" dirty="0">
                <a:solidFill>
                  <a:schemeClr val="tx1"/>
                </a:solidFill>
                <a:latin typeface="+mn-lt"/>
                <a:ea typeface="+mn-ea"/>
                <a:cs typeface="+mn-cs"/>
              </a:rPr>
              <a:t>Cornelius</a:t>
            </a:r>
            <a:r>
              <a:rPr lang="en-US" sz="1200" b="0" i="0" u="none" strike="noStrike" kern="1200" baseline="0" dirty="0">
                <a:solidFill>
                  <a:schemeClr val="tx1"/>
                </a:solidFill>
                <a:latin typeface="+mn-lt"/>
                <a:ea typeface="+mn-ea"/>
                <a:cs typeface="+mn-cs"/>
              </a:rPr>
              <a:t>, a centurion of what was called the </a:t>
            </a:r>
            <a:r>
              <a:rPr lang="en-US" sz="1200" b="1" i="0" u="none" strike="noStrike" kern="1200" baseline="0" dirty="0">
                <a:solidFill>
                  <a:schemeClr val="tx1"/>
                </a:solidFill>
                <a:latin typeface="+mn-lt"/>
                <a:ea typeface="+mn-ea"/>
                <a:cs typeface="+mn-cs"/>
              </a:rPr>
              <a:t>Italian Regiment</a:t>
            </a:r>
            <a:r>
              <a:rPr lang="en-US" sz="1200" b="0" i="0" u="none" strike="noStrike" kern="1200" baseline="0" dirty="0">
                <a:solidFill>
                  <a:schemeClr val="tx1"/>
                </a:solidFill>
                <a:latin typeface="+mn-lt"/>
                <a:ea typeface="+mn-ea"/>
                <a:cs typeface="+mn-cs"/>
              </a:rPr>
              <a:t>, a devout man and one who feared God with all his household, who gave alms generously to the people, and prayed to God always. (</a:t>
            </a:r>
            <a:r>
              <a:rPr lang="en-US" sz="1200" b="1" i="0" u="none" strike="noStrike" kern="1200" baseline="0" dirty="0">
                <a:solidFill>
                  <a:schemeClr val="tx1"/>
                </a:solidFill>
                <a:latin typeface="+mn-lt"/>
                <a:ea typeface="+mn-ea"/>
                <a:cs typeface="+mn-cs"/>
              </a:rPr>
              <a:t>Acts 10:1-2</a:t>
            </a:r>
            <a:r>
              <a:rPr lang="en-US" sz="1200" b="0" i="0" u="none" strike="noStrike" kern="1200" baseline="0" dirty="0">
                <a:solidFill>
                  <a:schemeClr val="tx1"/>
                </a:solidFill>
                <a:latin typeface="+mn-lt"/>
                <a:ea typeface="+mn-ea"/>
                <a:cs typeface="+mn-cs"/>
              </a:rPr>
              <a:t>)</a:t>
            </a:r>
            <a:endParaRPr lang="en-US" altLang="en-US" sz="4000" dirty="0">
              <a:latin typeface="Times New Roman" panose="02020603050405020304" pitchFamily="18" charset="0"/>
              <a:cs typeface="Times New Roman" panose="02020603050405020304" pitchFamily="18" charset="0"/>
            </a:endParaRPr>
          </a:p>
          <a:p>
            <a:pPr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&gt;&gt;&gt;&gt;&gt;&gt;&gt;&gt;&gt;&gt;&gt;&gt;&gt;&gt;&gt;&gt;&gt;&gt;</a:t>
            </a:r>
          </a:p>
          <a:p>
            <a:pPr lvl="0"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    2. He was the </a:t>
            </a:r>
            <a:r>
              <a:rPr lang="en-US" altLang="en-US" sz="4000" b="1" dirty="0">
                <a:latin typeface="Times New Roman" panose="02020603050405020304" pitchFamily="18" charset="0"/>
                <a:cs typeface="Times New Roman" panose="02020603050405020304" pitchFamily="18" charset="0"/>
              </a:rPr>
              <a:t>First Gentile</a:t>
            </a:r>
            <a:r>
              <a:rPr lang="en-US" altLang="en-US" sz="4000" dirty="0">
                <a:latin typeface="Times New Roman" panose="02020603050405020304" pitchFamily="18" charset="0"/>
                <a:cs typeface="Times New Roman" panose="02020603050405020304" pitchFamily="18" charset="0"/>
              </a:rPr>
              <a:t> to obey Gospel.</a:t>
            </a:r>
          </a:p>
          <a:p>
            <a:pPr lvl="0"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&gt;&gt;&gt;&gt;&gt;&gt;&gt;&gt;&gt;&gt;&gt;&gt;&gt;&gt;&gt;&gt;&gt;&gt;</a:t>
            </a:r>
          </a:p>
          <a:p>
            <a:pPr lvl="0"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    3. </a:t>
            </a:r>
            <a:r>
              <a:rPr lang="en-US" altLang="en-US" sz="4000" b="1" dirty="0">
                <a:latin typeface="Times New Roman" panose="02020603050405020304" pitchFamily="18" charset="0"/>
                <a:cs typeface="Times New Roman" panose="02020603050405020304" pitchFamily="18" charset="0"/>
              </a:rPr>
              <a:t>Peter </a:t>
            </a:r>
            <a:r>
              <a:rPr lang="en-US" altLang="en-US" sz="4000" dirty="0">
                <a:latin typeface="Times New Roman" panose="02020603050405020304" pitchFamily="18" charset="0"/>
                <a:cs typeface="Times New Roman" panose="02020603050405020304" pitchFamily="18" charset="0"/>
              </a:rPr>
              <a:t>sent to speak words he need to hear to be saved (</a:t>
            </a:r>
            <a:r>
              <a:rPr lang="en-US" altLang="en-US" sz="4000" b="1" dirty="0">
                <a:latin typeface="Times New Roman" panose="02020603050405020304" pitchFamily="18" charset="0"/>
                <a:cs typeface="Times New Roman" panose="02020603050405020304" pitchFamily="18" charset="0"/>
              </a:rPr>
              <a:t>Acts 10:6, 22; 11:14</a:t>
            </a:r>
            <a:r>
              <a:rPr lang="en-US" altLang="en-US" sz="4000" dirty="0">
                <a:latin typeface="Times New Roman" panose="02020603050405020304" pitchFamily="18" charset="0"/>
                <a:cs typeface="Times New Roman" panose="02020603050405020304" pitchFamily="18" charset="0"/>
              </a:rPr>
              <a:t>)</a:t>
            </a:r>
          </a:p>
          <a:p>
            <a:pPr rtl="0"/>
            <a:r>
              <a:rPr lang="en-US" sz="1200" b="0" i="1" u="none" strike="noStrike" kern="1200" baseline="0" dirty="0">
                <a:solidFill>
                  <a:schemeClr val="tx1"/>
                </a:solidFill>
                <a:latin typeface="+mn-lt"/>
                <a:ea typeface="+mn-ea"/>
                <a:cs typeface="+mn-cs"/>
              </a:rPr>
              <a:t>He is lodging with Simon, a tanner, whose house is by the sea. He will tell you what you must do."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10:6</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And they said, "Cornelius the centurion, a just man, one who fears God and has a good reputation among all the nation of the Jews, was divinely </a:t>
            </a:r>
            <a:r>
              <a:rPr lang="en-US" sz="1200" b="1" i="1" u="none" strike="noStrike" kern="1200" baseline="0" dirty="0">
                <a:solidFill>
                  <a:schemeClr val="tx1"/>
                </a:solidFill>
                <a:latin typeface="+mn-lt"/>
                <a:ea typeface="+mn-ea"/>
                <a:cs typeface="+mn-cs"/>
              </a:rPr>
              <a:t>instructed by a holy angel to summon you to his house</a:t>
            </a:r>
            <a:r>
              <a:rPr lang="en-US" sz="1200" b="0" i="1" u="none" strike="noStrike" kern="1200" baseline="0" dirty="0">
                <a:solidFill>
                  <a:schemeClr val="tx1"/>
                </a:solidFill>
                <a:latin typeface="+mn-lt"/>
                <a:ea typeface="+mn-ea"/>
                <a:cs typeface="+mn-cs"/>
              </a:rPr>
              <a:t>, and to hear words from you."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10:22</a:t>
            </a:r>
            <a:r>
              <a:rPr lang="en-US" sz="1200" b="0" i="0" u="none" strike="noStrike" kern="1200" baseline="0" dirty="0">
                <a:solidFill>
                  <a:schemeClr val="tx1"/>
                </a:solidFill>
                <a:latin typeface="+mn-lt"/>
                <a:ea typeface="+mn-ea"/>
                <a:cs typeface="+mn-cs"/>
              </a:rPr>
              <a:t>)</a:t>
            </a:r>
          </a:p>
          <a:p>
            <a:pPr rtl="0"/>
            <a:r>
              <a:rPr lang="en-US" sz="1200" b="0" i="1" u="none" strike="noStrike" kern="1200" baseline="0" dirty="0">
                <a:solidFill>
                  <a:schemeClr val="tx1"/>
                </a:solidFill>
                <a:latin typeface="+mn-lt"/>
                <a:ea typeface="+mn-ea"/>
                <a:cs typeface="+mn-cs"/>
              </a:rPr>
              <a:t>who will tell you words by which you and all your household will be saved.’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11:14</a:t>
            </a:r>
            <a:r>
              <a:rPr lang="en-US" sz="1200" b="0" i="0" u="none" strike="noStrike" kern="1200" baseline="0" dirty="0">
                <a:solidFill>
                  <a:schemeClr val="tx1"/>
                </a:solidFill>
                <a:latin typeface="+mn-lt"/>
                <a:ea typeface="+mn-ea"/>
                <a:cs typeface="+mn-cs"/>
              </a:rPr>
              <a:t>)</a:t>
            </a:r>
            <a:endParaRPr lang="en-US" altLang="en-US" sz="4000" dirty="0">
              <a:latin typeface="Times New Roman" panose="02020603050405020304" pitchFamily="18" charset="0"/>
              <a:cs typeface="Times New Roman" panose="02020603050405020304" pitchFamily="18" charset="0"/>
            </a:endParaRPr>
          </a:p>
          <a:p>
            <a:pPr lvl="0"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&gt;&gt;&gt;&gt;&gt;&gt;&gt;&gt;&gt;&gt;&gt;&gt;&gt;&gt;&gt;&gt;&gt;&gt;</a:t>
            </a:r>
          </a:p>
          <a:p>
            <a:pPr lvl="0"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    4. At no time did Peter command him to resign from military.</a:t>
            </a:r>
          </a:p>
          <a:p>
            <a:pPr lvl="0"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&gt;&gt;&gt;&gt;&gt;&gt;&gt;&gt;&gt;&gt;&gt;&gt;&gt;&gt;&gt;&gt;&gt;&gt;</a:t>
            </a:r>
          </a:p>
          <a:p>
            <a:pPr lvl="0" eaLnBrk="1" fontAlgn="auto" hangingPunct="1">
              <a:lnSpc>
                <a:spcPct val="110000"/>
              </a:lnSpc>
              <a:spcBef>
                <a:spcPts val="0"/>
              </a:spcBef>
              <a:spcAft>
                <a:spcPts val="0"/>
              </a:spcAft>
              <a:buFontTx/>
              <a:buNone/>
              <a:defRPr/>
            </a:pPr>
            <a:r>
              <a:rPr lang="en-US" altLang="en-US" sz="4000" dirty="0">
                <a:latin typeface="Times New Roman" panose="02020603050405020304" pitchFamily="18" charset="0"/>
                <a:cs typeface="Times New Roman" panose="02020603050405020304" pitchFamily="18" charset="0"/>
              </a:rPr>
              <a:t>    5. Evidently being a soldier was not sinful</a:t>
            </a: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8</a:t>
            </a:fld>
            <a:endParaRPr lang="en-US"/>
          </a:p>
        </p:txBody>
      </p:sp>
    </p:spTree>
    <p:extLst>
      <p:ext uri="{BB962C8B-B14F-4D97-AF65-F5344CB8AC3E}">
        <p14:creationId xmlns:p14="http://schemas.microsoft.com/office/powerpoint/2010/main" val="4072298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fontAlgn="auto" hangingPunct="1">
              <a:spcBef>
                <a:spcPts val="0"/>
              </a:spcBef>
              <a:spcAft>
                <a:spcPts val="0"/>
              </a:spcAft>
              <a:buFontTx/>
              <a:buNone/>
              <a:defRPr/>
            </a:pPr>
            <a:r>
              <a:rPr lang="en-US" altLang="en-US" sz="4000" dirty="0">
                <a:latin typeface="Arial" panose="020B0604020202020204" pitchFamily="34" charset="0"/>
              </a:rPr>
              <a:t>    1. The Philippian Jailer (</a:t>
            </a:r>
            <a:r>
              <a:rPr lang="en-US" altLang="en-US" sz="4000" b="1" dirty="0">
                <a:latin typeface="Arial" panose="020B0604020202020204" pitchFamily="34" charset="0"/>
              </a:rPr>
              <a:t>Acts 16:31-36</a:t>
            </a:r>
            <a:r>
              <a:rPr lang="en-US" altLang="en-US" sz="40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And he brought them out and said, "</a:t>
            </a:r>
            <a:r>
              <a:rPr lang="en-US" sz="1200" b="1" i="1" u="none" strike="noStrike" kern="1200" baseline="0" dirty="0">
                <a:solidFill>
                  <a:schemeClr val="tx1"/>
                </a:solidFill>
                <a:latin typeface="+mn-lt"/>
                <a:ea typeface="+mn-ea"/>
                <a:cs typeface="+mn-cs"/>
              </a:rPr>
              <a:t>Sirs, what must I do to be saved</a:t>
            </a:r>
            <a:r>
              <a:rPr lang="en-US" sz="1200" b="0" i="1" u="none" strike="noStrike" kern="1200" baseline="0" dirty="0">
                <a:solidFill>
                  <a:schemeClr val="tx1"/>
                </a:solidFill>
                <a:latin typeface="+mn-lt"/>
                <a:ea typeface="+mn-ea"/>
                <a:cs typeface="+mn-cs"/>
              </a:rPr>
              <a:t>?" So they said, "</a:t>
            </a:r>
            <a:r>
              <a:rPr lang="en-US" sz="1200" b="1" i="1" u="none" strike="noStrike" kern="1200" baseline="0" dirty="0">
                <a:solidFill>
                  <a:schemeClr val="tx1"/>
                </a:solidFill>
                <a:latin typeface="+mn-lt"/>
                <a:ea typeface="+mn-ea"/>
                <a:cs typeface="+mn-cs"/>
              </a:rPr>
              <a:t>Believe on the Lord Jesus Christ</a:t>
            </a:r>
            <a:r>
              <a:rPr lang="en-US" sz="1200" b="0" i="1" u="none" strike="noStrike" kern="1200" baseline="0" dirty="0">
                <a:solidFill>
                  <a:schemeClr val="tx1"/>
                </a:solidFill>
                <a:latin typeface="+mn-lt"/>
                <a:ea typeface="+mn-ea"/>
                <a:cs typeface="+mn-cs"/>
              </a:rPr>
              <a:t>, and you will be saved, you and your household." Then </a:t>
            </a:r>
            <a:r>
              <a:rPr lang="en-US" sz="1200" b="1" i="1" u="none" strike="noStrike" kern="1200" baseline="0" dirty="0">
                <a:solidFill>
                  <a:schemeClr val="tx1"/>
                </a:solidFill>
                <a:latin typeface="+mn-lt"/>
                <a:ea typeface="+mn-ea"/>
                <a:cs typeface="+mn-cs"/>
              </a:rPr>
              <a:t>they spoke the word of the Lord to him and to all who were in his house</a:t>
            </a:r>
            <a:r>
              <a:rPr lang="en-US" sz="1200" b="0" i="1" u="none" strike="noStrike" kern="1200" baseline="0" dirty="0">
                <a:solidFill>
                  <a:schemeClr val="tx1"/>
                </a:solidFill>
                <a:latin typeface="+mn-lt"/>
                <a:ea typeface="+mn-ea"/>
                <a:cs typeface="+mn-cs"/>
              </a:rPr>
              <a:t>. And he took them the same hour of the night and washed their stripes. And immediately </a:t>
            </a:r>
            <a:r>
              <a:rPr lang="en-US" sz="1200" b="1" i="1" u="none" strike="noStrike" kern="1200" baseline="0" dirty="0">
                <a:solidFill>
                  <a:schemeClr val="tx1"/>
                </a:solidFill>
                <a:latin typeface="+mn-lt"/>
                <a:ea typeface="+mn-ea"/>
                <a:cs typeface="+mn-cs"/>
              </a:rPr>
              <a:t>he and all his family were baptized</a:t>
            </a:r>
            <a:r>
              <a:rPr lang="en-US" sz="1200" b="0" i="1" u="none" strike="noStrike" kern="1200" baseline="0" dirty="0">
                <a:solidFill>
                  <a:schemeClr val="tx1"/>
                </a:solidFill>
                <a:latin typeface="+mn-lt"/>
                <a:ea typeface="+mn-ea"/>
                <a:cs typeface="+mn-cs"/>
              </a:rPr>
              <a:t>. Now when he had brought them into his house, he set food before them; and </a:t>
            </a:r>
            <a:r>
              <a:rPr lang="en-US" sz="1200" b="1" i="1" u="none" strike="noStrike" kern="1200" baseline="0" dirty="0">
                <a:solidFill>
                  <a:schemeClr val="tx1"/>
                </a:solidFill>
                <a:latin typeface="+mn-lt"/>
                <a:ea typeface="+mn-ea"/>
                <a:cs typeface="+mn-cs"/>
              </a:rPr>
              <a:t>he rejoiced, having believed in God </a:t>
            </a:r>
            <a:r>
              <a:rPr lang="en-US" sz="1200" b="0" i="1" u="none" strike="noStrike" kern="1200" baseline="0" dirty="0">
                <a:solidFill>
                  <a:schemeClr val="tx1"/>
                </a:solidFill>
                <a:latin typeface="+mn-lt"/>
                <a:ea typeface="+mn-ea"/>
                <a:cs typeface="+mn-cs"/>
              </a:rPr>
              <a:t>with all his household.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Acts 16:30-34</a:t>
            </a:r>
            <a:r>
              <a:rPr lang="en-US" sz="1200" b="0" i="0" u="none" strike="noStrike" kern="1200" baseline="0" dirty="0">
                <a:solidFill>
                  <a:schemeClr val="tx1"/>
                </a:solidFill>
                <a:latin typeface="+mn-lt"/>
                <a:ea typeface="+mn-ea"/>
                <a:cs typeface="+mn-cs"/>
              </a:rPr>
              <a:t>)</a:t>
            </a:r>
            <a:endParaRPr lang="en-US" altLang="en-US" sz="4000" dirty="0">
              <a:latin typeface="Arial" panose="020B0604020202020204" pitchFamily="34" charset="0"/>
            </a:endParaRPr>
          </a:p>
          <a:p>
            <a:pPr eaLnBrk="1" fontAlgn="auto" hangingPunct="1">
              <a:spcBef>
                <a:spcPts val="0"/>
              </a:spcBef>
              <a:spcAft>
                <a:spcPts val="0"/>
              </a:spcAft>
              <a:buFontTx/>
              <a:buNone/>
              <a:defRPr/>
            </a:pPr>
            <a:r>
              <a:rPr lang="en-US" altLang="en-US" sz="4000" dirty="0">
                <a:latin typeface="Arial" panose="020B0604020202020204" pitchFamily="34" charset="0"/>
              </a:rPr>
              <a:t>&gt;&gt;&gt;&gt;&gt;&gt;&gt;&gt;&gt;&gt;&gt;&gt;&gt;&gt;&gt;&gt;&gt;&gt;</a:t>
            </a:r>
          </a:p>
          <a:p>
            <a:pPr lvl="0" eaLnBrk="1" fontAlgn="auto" hangingPunct="1">
              <a:spcBef>
                <a:spcPts val="0"/>
              </a:spcBef>
              <a:spcAft>
                <a:spcPts val="0"/>
              </a:spcAft>
              <a:buFontTx/>
              <a:buNone/>
              <a:defRPr/>
            </a:pPr>
            <a:r>
              <a:rPr lang="en-US" altLang="en-US" sz="4000" dirty="0">
                <a:latin typeface="Arial" panose="020B0604020202020204" pitchFamily="34" charset="0"/>
              </a:rPr>
              <a:t>    2. He was one of first in Europe to obey the Gospel</a:t>
            </a:r>
          </a:p>
          <a:p>
            <a:pPr lvl="0" eaLnBrk="1" fontAlgn="auto" hangingPunct="1">
              <a:spcBef>
                <a:spcPts val="0"/>
              </a:spcBef>
              <a:spcAft>
                <a:spcPts val="0"/>
              </a:spcAft>
              <a:buFontTx/>
              <a:buNone/>
              <a:defRPr/>
            </a:pPr>
            <a:r>
              <a:rPr lang="en-US" altLang="en-US" sz="4000" dirty="0">
                <a:latin typeface="Arial" panose="020B0604020202020204" pitchFamily="34" charset="0"/>
              </a:rPr>
              <a:t>&gt;&gt;&gt;&gt;&gt;&gt;&gt;&gt;&gt;&gt;&gt;&gt;&gt;&gt;&gt;&gt;&gt;&gt;</a:t>
            </a:r>
          </a:p>
          <a:p>
            <a:pPr lvl="0" eaLnBrk="1" fontAlgn="auto" hangingPunct="1">
              <a:spcBef>
                <a:spcPts val="0"/>
              </a:spcBef>
              <a:spcAft>
                <a:spcPts val="0"/>
              </a:spcAft>
              <a:buFontTx/>
              <a:buNone/>
              <a:defRPr/>
            </a:pPr>
            <a:r>
              <a:rPr lang="en-US" altLang="en-US" sz="4000" dirty="0">
                <a:latin typeface="Arial" panose="020B0604020202020204" pitchFamily="34" charset="0"/>
              </a:rPr>
              <a:t>    3. Though he </a:t>
            </a:r>
            <a:r>
              <a:rPr lang="en-US" altLang="en-US" sz="4000" b="1" dirty="0">
                <a:latin typeface="Arial" panose="020B0604020202020204" pitchFamily="34" charset="0"/>
              </a:rPr>
              <a:t>served Roman government</a:t>
            </a:r>
            <a:r>
              <a:rPr lang="en-US" altLang="en-US" sz="4000" dirty="0">
                <a:latin typeface="Arial" panose="020B0604020202020204" pitchFamily="34" charset="0"/>
              </a:rPr>
              <a:t>, and </a:t>
            </a:r>
            <a:r>
              <a:rPr lang="en-US" altLang="en-US" sz="4000" b="1" dirty="0">
                <a:latin typeface="Arial" panose="020B0604020202020204" pitchFamily="34" charset="0"/>
              </a:rPr>
              <a:t>carried a sword</a:t>
            </a:r>
            <a:r>
              <a:rPr lang="en-US" altLang="en-US" sz="4000" dirty="0">
                <a:latin typeface="Arial" panose="020B0604020202020204" pitchFamily="34" charset="0"/>
              </a:rPr>
              <a:t>, </a:t>
            </a:r>
            <a:r>
              <a:rPr lang="en-US" altLang="en-US" sz="4000" b="1" dirty="0">
                <a:latin typeface="Arial" panose="020B0604020202020204" pitchFamily="34" charset="0"/>
              </a:rPr>
              <a:t>not commanded </a:t>
            </a:r>
            <a:r>
              <a:rPr lang="en-US" altLang="en-US" sz="4000" dirty="0">
                <a:latin typeface="Arial" panose="020B0604020202020204" pitchFamily="34" charset="0"/>
              </a:rPr>
              <a:t>to leave his occupation</a:t>
            </a:r>
          </a:p>
          <a:p>
            <a:pPr lvl="0" eaLnBrk="1" fontAlgn="auto" hangingPunct="1">
              <a:spcBef>
                <a:spcPts val="0"/>
              </a:spcBef>
              <a:spcAft>
                <a:spcPts val="0"/>
              </a:spcAft>
              <a:buFontTx/>
              <a:buNone/>
              <a:defRPr/>
            </a:pPr>
            <a:r>
              <a:rPr lang="en-US" altLang="en-US" sz="4000" dirty="0">
                <a:latin typeface="Arial" panose="020B0604020202020204" pitchFamily="34" charset="0"/>
              </a:rPr>
              <a:t>&gt;&gt;&gt;&gt;&gt;&gt;&gt;&gt;&gt;&gt;&gt;&gt;&gt;&gt;&gt;&gt;&gt;&gt;</a:t>
            </a:r>
          </a:p>
          <a:p>
            <a:pPr lvl="0" eaLnBrk="1" fontAlgn="auto" hangingPunct="1">
              <a:spcBef>
                <a:spcPts val="0"/>
              </a:spcBef>
              <a:spcAft>
                <a:spcPts val="0"/>
              </a:spcAft>
              <a:buFontTx/>
              <a:buNone/>
              <a:defRPr/>
            </a:pPr>
            <a:r>
              <a:rPr lang="en-US" altLang="en-US" sz="4000" dirty="0">
                <a:latin typeface="Arial" panose="020B0604020202020204" pitchFamily="34" charset="0"/>
              </a:rPr>
              <a:t>    4. He continued as the jailer for the Roman Government. (</a:t>
            </a:r>
            <a:r>
              <a:rPr lang="en-US" altLang="en-US" sz="4000" b="1" dirty="0">
                <a:latin typeface="Arial" panose="020B0604020202020204" pitchFamily="34" charset="0"/>
              </a:rPr>
              <a:t>vv. 35-36</a:t>
            </a:r>
            <a:r>
              <a:rPr lang="en-US" altLang="en-US" sz="4000" dirty="0">
                <a:latin typeface="Arial" panose="020B0604020202020204" pitchFamily="34" charset="0"/>
              </a:rPr>
              <a:t>)</a:t>
            </a:r>
          </a:p>
          <a:p>
            <a:pPr rtl="0"/>
            <a:r>
              <a:rPr lang="en-US" sz="1200" b="0" i="1" u="none" strike="noStrike" kern="1200" baseline="0" dirty="0">
                <a:solidFill>
                  <a:schemeClr val="tx1"/>
                </a:solidFill>
                <a:latin typeface="+mn-lt"/>
                <a:ea typeface="+mn-ea"/>
                <a:cs typeface="+mn-cs"/>
              </a:rPr>
              <a:t>And when it was day, the magistrates sent the officers, saying, "Let those men go." So the keeper of the prison reported these words to Paul, saying, "The magistrates have sent to let you go. Now therefore depart, and go in peace."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Acts 16:35-36</a:t>
            </a:r>
            <a:r>
              <a:rPr lang="en-US" sz="1200" b="0" i="0" u="none" strike="noStrike" kern="1200" baseline="0" dirty="0">
                <a:solidFill>
                  <a:schemeClr val="tx1"/>
                </a:solidFill>
                <a:latin typeface="+mn-lt"/>
                <a:ea typeface="+mn-ea"/>
                <a:cs typeface="+mn-cs"/>
              </a:rPr>
              <a:t>)</a:t>
            </a:r>
          </a:p>
          <a:p>
            <a:pPr rtl="0"/>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EE12444-A303-4C97-A3B0-DBCAB5049590}" type="slidenum">
              <a:rPr lang="en-US" smtClean="0"/>
              <a:t>9</a:t>
            </a:fld>
            <a:endParaRPr lang="en-US"/>
          </a:p>
        </p:txBody>
      </p:sp>
    </p:spTree>
    <p:extLst>
      <p:ext uri="{BB962C8B-B14F-4D97-AF65-F5344CB8AC3E}">
        <p14:creationId xmlns:p14="http://schemas.microsoft.com/office/powerpoint/2010/main" val="201096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A430-0972-4017-BDAE-DF3403845F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6A98012-FE68-484C-BDE3-B748676E7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3A86D5-94DB-4978-813F-9BAC0139F26B}"/>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5" name="Footer Placeholder 4">
            <a:extLst>
              <a:ext uri="{FF2B5EF4-FFF2-40B4-BE49-F238E27FC236}">
                <a16:creationId xmlns:a16="http://schemas.microsoft.com/office/drawing/2014/main" id="{C7EA1914-5308-4C54-8D18-847AA1686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25DAD-0728-4C57-A1B2-0E32995D7064}"/>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12352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686E4-80B9-4460-96CF-8828478BB5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8220C6-49A9-435C-B46A-9D86689ADF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7696E-F246-4583-8FD0-FBB76C5A4A10}"/>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5" name="Footer Placeholder 4">
            <a:extLst>
              <a:ext uri="{FF2B5EF4-FFF2-40B4-BE49-F238E27FC236}">
                <a16:creationId xmlns:a16="http://schemas.microsoft.com/office/drawing/2014/main" id="{154F00B4-549E-4B5F-9E8A-354EE9BA6F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63FFBE-0103-4374-AC7B-7D8F1124CB3A}"/>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183134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76561-E006-4540-AC4D-0E5255630F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63730-2C88-41C7-B002-C92729C7F4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F2B95-72F3-48E4-9B4B-DC3A8D518FD6}"/>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5" name="Footer Placeholder 4">
            <a:extLst>
              <a:ext uri="{FF2B5EF4-FFF2-40B4-BE49-F238E27FC236}">
                <a16:creationId xmlns:a16="http://schemas.microsoft.com/office/drawing/2014/main" id="{2180EBBF-6B5C-411E-B8C3-DE2ADEEC4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06C8E-CF7A-4B44-A22B-27E84AD74F73}"/>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26795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F395-8672-45DD-8A17-C5B418B386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33FD85-DBC0-42D4-8A33-6FD591BC5D5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7E27D-924C-490F-87F9-7244A9A7DBF6}"/>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5" name="Footer Placeholder 4">
            <a:extLst>
              <a:ext uri="{FF2B5EF4-FFF2-40B4-BE49-F238E27FC236}">
                <a16:creationId xmlns:a16="http://schemas.microsoft.com/office/drawing/2014/main" id="{8074D899-41C7-462F-BDB9-77B331B4B7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4CC6A7-9261-4615-8568-0ABBDF6654D2}"/>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352139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AA7FB-C30D-46BD-AC13-F92945F814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346DBB-27F7-453D-B649-6B2E446270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8C09A5-A7CD-43AC-8CD8-460E478B5660}"/>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5" name="Footer Placeholder 4">
            <a:extLst>
              <a:ext uri="{FF2B5EF4-FFF2-40B4-BE49-F238E27FC236}">
                <a16:creationId xmlns:a16="http://schemas.microsoft.com/office/drawing/2014/main" id="{3DC00E45-F4FB-40D3-A5DE-009654253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6EF8C-EBED-4DC7-A772-AC61F428346C}"/>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13097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ABD55-6C29-4056-964F-892561A5FF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E8DCE3-2D3E-4F36-8ADE-27F1A2992E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75EA75-95D5-43C3-8C27-ED690E61C2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E57B6-70CD-4A02-9A66-962F2C7E2F00}"/>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6" name="Footer Placeholder 5">
            <a:extLst>
              <a:ext uri="{FF2B5EF4-FFF2-40B4-BE49-F238E27FC236}">
                <a16:creationId xmlns:a16="http://schemas.microsoft.com/office/drawing/2014/main" id="{F7024247-FE22-4EC1-A7AA-61DB43A45E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C4C7B7-45CC-4743-8BA6-AD05CB535AFD}"/>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3093123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CD912-543C-4682-9F8E-A19AF003E1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988BEE-C824-46FC-9CA1-16FD103A1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5ED00F-BB55-4D42-BBDB-53FAB326F76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2C086E-F760-4942-A48A-B1AAE7C2A0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0BA5C2-56E5-4752-97D4-EDEE7B8E6FB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AB2C76-854D-428F-9626-B4DFE0E3D0BB}"/>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8" name="Footer Placeholder 7">
            <a:extLst>
              <a:ext uri="{FF2B5EF4-FFF2-40B4-BE49-F238E27FC236}">
                <a16:creationId xmlns:a16="http://schemas.microsoft.com/office/drawing/2014/main" id="{6D17751D-186E-4385-A25F-31455F60C6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739DCD-44C1-47A8-9A33-DA3E2F4DE5EB}"/>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394488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55DE4-962F-4FFC-A033-4E78E2C225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36FD6F-C4A3-4032-BC90-59D64D425411}"/>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4" name="Footer Placeholder 3">
            <a:extLst>
              <a:ext uri="{FF2B5EF4-FFF2-40B4-BE49-F238E27FC236}">
                <a16:creationId xmlns:a16="http://schemas.microsoft.com/office/drawing/2014/main" id="{A286727A-5001-4742-89FF-C137DAC493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164D33-5F01-4ECA-A231-84F83447B26B}"/>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303829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86365D-302A-46E1-9CC9-10D6A1846F0D}"/>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3" name="Footer Placeholder 2">
            <a:extLst>
              <a:ext uri="{FF2B5EF4-FFF2-40B4-BE49-F238E27FC236}">
                <a16:creationId xmlns:a16="http://schemas.microsoft.com/office/drawing/2014/main" id="{6CE2478B-E0F5-4064-BB43-46B503B559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020DF3-3E1B-4754-AF82-DB0536068F73}"/>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34619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4B49-2C12-4275-A0A7-DF595D7455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F858B9-B6D5-4183-B3D1-B8D6E440BA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AC70EF-4292-4B67-BEB5-A6128D840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13A290D-DBE4-4A56-BDA5-579060D9C8C3}"/>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6" name="Footer Placeholder 5">
            <a:extLst>
              <a:ext uri="{FF2B5EF4-FFF2-40B4-BE49-F238E27FC236}">
                <a16:creationId xmlns:a16="http://schemas.microsoft.com/office/drawing/2014/main" id="{38E606A3-9633-459B-91EE-696A6EA47D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BCA37E-B8A8-4462-805A-B07C25A64B38}"/>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325083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A11C3-384E-4380-A9B4-3863C5112D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4F5574-1FE6-42B9-9706-8C3F3283EB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2D000A-CF86-4527-817B-6CAEA1EB1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3E4CE0C-B914-435B-97BD-68DED65BFFD4}"/>
              </a:ext>
            </a:extLst>
          </p:cNvPr>
          <p:cNvSpPr>
            <a:spLocks noGrp="1"/>
          </p:cNvSpPr>
          <p:nvPr>
            <p:ph type="dt" sz="half" idx="10"/>
          </p:nvPr>
        </p:nvSpPr>
        <p:spPr/>
        <p:txBody>
          <a:bodyPr/>
          <a:lstStyle/>
          <a:p>
            <a:fld id="{6A31F8B9-9924-4D0E-A30F-BBD66C10CFEC}" type="datetimeFigureOut">
              <a:rPr lang="en-US" smtClean="0"/>
              <a:t>10/20/2018</a:t>
            </a:fld>
            <a:endParaRPr lang="en-US"/>
          </a:p>
        </p:txBody>
      </p:sp>
      <p:sp>
        <p:nvSpPr>
          <p:cNvPr id="6" name="Footer Placeholder 5">
            <a:extLst>
              <a:ext uri="{FF2B5EF4-FFF2-40B4-BE49-F238E27FC236}">
                <a16:creationId xmlns:a16="http://schemas.microsoft.com/office/drawing/2014/main" id="{510FBA9B-0678-42D5-ACA4-A4A82D32C1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7A4FCB-C2CE-48C9-9381-DE406453EE60}"/>
              </a:ext>
            </a:extLst>
          </p:cNvPr>
          <p:cNvSpPr>
            <a:spLocks noGrp="1"/>
          </p:cNvSpPr>
          <p:nvPr>
            <p:ph type="sldNum" sz="quarter" idx="12"/>
          </p:nvPr>
        </p:nvSpPr>
        <p:spPr/>
        <p:txBody>
          <a:bodyPr/>
          <a:lstStyle/>
          <a:p>
            <a:fld id="{DADED931-CEE1-455A-BC8A-EF71860F2E23}" type="slidenum">
              <a:rPr lang="en-US" smtClean="0"/>
              <a:t>‹#›</a:t>
            </a:fld>
            <a:endParaRPr lang="en-US"/>
          </a:p>
        </p:txBody>
      </p:sp>
    </p:spTree>
    <p:extLst>
      <p:ext uri="{BB962C8B-B14F-4D97-AF65-F5344CB8AC3E}">
        <p14:creationId xmlns:p14="http://schemas.microsoft.com/office/powerpoint/2010/main" val="1585401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accent1">
                <a:lumMod val="5000"/>
                <a:lumOff val="95000"/>
              </a:schemeClr>
            </a:gs>
            <a:gs pos="19000">
              <a:schemeClr val="accent1">
                <a:lumMod val="45000"/>
                <a:lumOff val="55000"/>
              </a:schemeClr>
            </a:gs>
            <a:gs pos="98000">
              <a:schemeClr val="accent1">
                <a:lumMod val="45000"/>
                <a:lumOff val="55000"/>
              </a:schemeClr>
            </a:gs>
            <a:gs pos="72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301A32-C78E-4308-82B3-DDB9236656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B2B20C-AB65-44F4-8AC2-D9F5FE24D3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E60CA6-D581-45D5-8564-579A9EEB7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1F8B9-9924-4D0E-A30F-BBD66C10CFEC}" type="datetimeFigureOut">
              <a:rPr lang="en-US" smtClean="0"/>
              <a:t>10/20/2018</a:t>
            </a:fld>
            <a:endParaRPr lang="en-US"/>
          </a:p>
        </p:txBody>
      </p:sp>
      <p:sp>
        <p:nvSpPr>
          <p:cNvPr id="5" name="Footer Placeholder 4">
            <a:extLst>
              <a:ext uri="{FF2B5EF4-FFF2-40B4-BE49-F238E27FC236}">
                <a16:creationId xmlns:a16="http://schemas.microsoft.com/office/drawing/2014/main" id="{FBFDCB40-9448-4893-8FDE-20C07A971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11E026-3596-4447-BE3C-1B2F9FC915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ED931-CEE1-455A-BC8A-EF71860F2E23}" type="slidenum">
              <a:rPr lang="en-US" smtClean="0"/>
              <a:t>‹#›</a:t>
            </a:fld>
            <a:endParaRPr lang="en-US"/>
          </a:p>
        </p:txBody>
      </p:sp>
    </p:spTree>
    <p:extLst>
      <p:ext uri="{BB962C8B-B14F-4D97-AF65-F5344CB8AC3E}">
        <p14:creationId xmlns:p14="http://schemas.microsoft.com/office/powerpoint/2010/main" val="1358703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medium.com/hiddenmanna-john/john-16-6e8911e9e516"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people around each other&#10;&#10;Description generated with high confidence">
            <a:extLst>
              <a:ext uri="{FF2B5EF4-FFF2-40B4-BE49-F238E27FC236}">
                <a16:creationId xmlns:a16="http://schemas.microsoft.com/office/drawing/2014/main" id="{26016EDC-320D-4BBC-B6A9-1E947814E08F}"/>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4444" r="6666"/>
          <a:stretch/>
        </p:blipFill>
        <p:spPr>
          <a:xfrm>
            <a:off x="0" y="0"/>
            <a:ext cx="12192000" cy="6858000"/>
          </a:xfrm>
          <a:prstGeom prst="rect">
            <a:avLst/>
          </a:prstGeom>
        </p:spPr>
      </p:pic>
      <p:sp>
        <p:nvSpPr>
          <p:cNvPr id="4" name="TextBox 3">
            <a:extLst>
              <a:ext uri="{FF2B5EF4-FFF2-40B4-BE49-F238E27FC236}">
                <a16:creationId xmlns:a16="http://schemas.microsoft.com/office/drawing/2014/main" id="{8D260EB9-F3AE-4B16-85A2-94E1D8F30252}"/>
              </a:ext>
            </a:extLst>
          </p:cNvPr>
          <p:cNvSpPr txBox="1"/>
          <p:nvPr/>
        </p:nvSpPr>
        <p:spPr>
          <a:xfrm>
            <a:off x="5931346" y="5397910"/>
            <a:ext cx="5685467" cy="769441"/>
          </a:xfrm>
          <a:prstGeom prst="rect">
            <a:avLst/>
          </a:prstGeom>
          <a:noFill/>
        </p:spPr>
        <p:txBody>
          <a:bodyPr wrap="none" rtlCol="0">
            <a:spAutoFit/>
          </a:bodyPr>
          <a:lstStyle/>
          <a:p>
            <a:r>
              <a:rPr lang="en-US" sz="4400" dirty="0">
                <a:solidFill>
                  <a:srgbClr val="FFFF00"/>
                </a:solidFill>
                <a:latin typeface="Times New Roman" panose="02020603050405020304" pitchFamily="18" charset="0"/>
                <a:cs typeface="Times New Roman" panose="02020603050405020304" pitchFamily="18" charset="0"/>
              </a:rPr>
              <a:t>Soldiers of Christ Arise!</a:t>
            </a:r>
          </a:p>
        </p:txBody>
      </p:sp>
      <p:sp>
        <p:nvSpPr>
          <p:cNvPr id="5" name="TextBox 4">
            <a:extLst>
              <a:ext uri="{FF2B5EF4-FFF2-40B4-BE49-F238E27FC236}">
                <a16:creationId xmlns:a16="http://schemas.microsoft.com/office/drawing/2014/main" id="{A1362C47-4E6A-449C-951B-259C94192807}"/>
              </a:ext>
            </a:extLst>
          </p:cNvPr>
          <p:cNvSpPr txBox="1"/>
          <p:nvPr/>
        </p:nvSpPr>
        <p:spPr>
          <a:xfrm>
            <a:off x="383459" y="324465"/>
            <a:ext cx="3632148" cy="954107"/>
          </a:xfrm>
          <a:prstGeom prst="rect">
            <a:avLst/>
          </a:prstGeom>
          <a:noFill/>
        </p:spPr>
        <p:txBody>
          <a:bodyPr wrap="none" rtlCol="0">
            <a:spAutoFit/>
          </a:bodyPr>
          <a:lstStyle/>
          <a:p>
            <a:r>
              <a:rPr lang="en-US" sz="2800" dirty="0">
                <a:solidFill>
                  <a:srgbClr val="FFFF00"/>
                </a:solidFill>
              </a:rPr>
              <a:t>Ranger Church of Christ</a:t>
            </a:r>
          </a:p>
          <a:p>
            <a:r>
              <a:rPr lang="en-US" sz="2800" dirty="0">
                <a:solidFill>
                  <a:srgbClr val="FFFF00"/>
                </a:solidFill>
              </a:rPr>
              <a:t>Mesquite and Rusk St. </a:t>
            </a:r>
          </a:p>
        </p:txBody>
      </p:sp>
    </p:spTree>
    <p:extLst>
      <p:ext uri="{BB962C8B-B14F-4D97-AF65-F5344CB8AC3E}">
        <p14:creationId xmlns:p14="http://schemas.microsoft.com/office/powerpoint/2010/main" val="10850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7A3EEB25-6E4C-4E71-A222-1439CFDCFD4E}"/>
              </a:ext>
            </a:extLst>
          </p:cNvPr>
          <p:cNvSpPr txBox="1">
            <a:spLocks noChangeArrowheads="1"/>
          </p:cNvSpPr>
          <p:nvPr/>
        </p:nvSpPr>
        <p:spPr bwMode="auto">
          <a:xfrm>
            <a:off x="604684" y="1877962"/>
            <a:ext cx="1098754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spcBef>
                <a:spcPts val="0"/>
              </a:spcBef>
              <a:spcAft>
                <a:spcPts val="0"/>
              </a:spcAft>
              <a:buFont typeface="CommonBullets" pitchFamily="34" charset="2"/>
              <a:buChar char="?"/>
              <a:defRPr/>
            </a:pPr>
            <a:r>
              <a:rPr lang="en-US" altLang="en-US" sz="4000" dirty="0">
                <a:cs typeface="Times New Roman" panose="02020603050405020304" pitchFamily="18" charset="0"/>
              </a:rPr>
              <a:t>Paul used Roman soldier (</a:t>
            </a:r>
            <a:r>
              <a:rPr lang="en-US" altLang="en-US" sz="4000" b="1" dirty="0">
                <a:cs typeface="Times New Roman" panose="02020603050405020304" pitchFamily="18" charset="0"/>
              </a:rPr>
              <a:t>Acts 23:12-23</a:t>
            </a:r>
            <a:r>
              <a:rPr lang="en-US" altLang="en-US" sz="4000" dirty="0">
                <a:cs typeface="Times New Roman" panose="02020603050405020304" pitchFamily="18" charset="0"/>
              </a:rPr>
              <a:t>)</a:t>
            </a:r>
          </a:p>
          <a:p>
            <a:pPr lvl="1" eaLnBrk="1" fontAlgn="auto" hangingPunct="1">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Paul used </a:t>
            </a:r>
            <a:r>
              <a:rPr lang="en-US" altLang="en-US" sz="4000" b="1" dirty="0">
                <a:cs typeface="Times New Roman" panose="02020603050405020304" pitchFamily="18" charset="0"/>
              </a:rPr>
              <a:t>470</a:t>
            </a:r>
            <a:r>
              <a:rPr lang="en-US" altLang="en-US" sz="4000" dirty="0">
                <a:cs typeface="Times New Roman" panose="02020603050405020304" pitchFamily="18" charset="0"/>
              </a:rPr>
              <a:t> soldiers as body guards to protect against </a:t>
            </a:r>
            <a:r>
              <a:rPr lang="en-US" altLang="en-US" sz="4000" b="1" dirty="0">
                <a:cs typeface="Times New Roman" panose="02020603050405020304" pitchFamily="18" charset="0"/>
              </a:rPr>
              <a:t>40 </a:t>
            </a:r>
            <a:r>
              <a:rPr lang="en-US" altLang="en-US" sz="4000" dirty="0">
                <a:cs typeface="Times New Roman" panose="02020603050405020304" pitchFamily="18" charset="0"/>
              </a:rPr>
              <a:t>Jews who sought to kill him</a:t>
            </a:r>
          </a:p>
          <a:p>
            <a:pPr lvl="1" eaLnBrk="1" fontAlgn="auto" hangingPunct="1">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He knew the soldiers would kill or imprison those who attack</a:t>
            </a:r>
          </a:p>
          <a:p>
            <a:pPr lvl="1" eaLnBrk="1" fontAlgn="auto" hangingPunct="1">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If it is wrong to be a soldier, it is wrong to use one (</a:t>
            </a:r>
            <a:r>
              <a:rPr lang="en-US" altLang="en-US" sz="4000" b="1" dirty="0">
                <a:cs typeface="Times New Roman" panose="02020603050405020304" pitchFamily="18" charset="0"/>
              </a:rPr>
              <a:t>1 Tim. 5:22</a:t>
            </a:r>
            <a:r>
              <a:rPr lang="en-US" altLang="en-US" sz="4000" dirty="0">
                <a:cs typeface="Times New Roman" panose="02020603050405020304" pitchFamily="18" charset="0"/>
              </a:rPr>
              <a:t>)</a:t>
            </a:r>
          </a:p>
        </p:txBody>
      </p:sp>
      <p:sp>
        <p:nvSpPr>
          <p:cNvPr id="3" name="AutoShape 3">
            <a:extLst>
              <a:ext uri="{FF2B5EF4-FFF2-40B4-BE49-F238E27FC236}">
                <a16:creationId xmlns:a16="http://schemas.microsoft.com/office/drawing/2014/main" id="{6F5F80B6-DF1D-46ED-BDA6-7B8CBB3CD2AD}"/>
              </a:ext>
            </a:extLst>
          </p:cNvPr>
          <p:cNvSpPr>
            <a:spLocks noChangeArrowheads="1"/>
          </p:cNvSpPr>
          <p:nvPr/>
        </p:nvSpPr>
        <p:spPr bwMode="auto">
          <a:xfrm>
            <a:off x="2697163" y="848028"/>
            <a:ext cx="6837362" cy="715963"/>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 name="Text Box 4">
            <a:extLst>
              <a:ext uri="{FF2B5EF4-FFF2-40B4-BE49-F238E27FC236}">
                <a16:creationId xmlns:a16="http://schemas.microsoft.com/office/drawing/2014/main" id="{28816897-FAEC-41BD-A837-7620893D0287}"/>
              </a:ext>
            </a:extLst>
          </p:cNvPr>
          <p:cNvSpPr txBox="1">
            <a:spLocks noChangeArrowheads="1"/>
          </p:cNvSpPr>
          <p:nvPr/>
        </p:nvSpPr>
        <p:spPr bwMode="auto">
          <a:xfrm>
            <a:off x="3087324" y="789034"/>
            <a:ext cx="6056594" cy="769441"/>
          </a:xfrm>
          <a:prstGeom prst="rect">
            <a:avLst/>
          </a:prstGeom>
          <a:noFill/>
          <a:ln>
            <a:noFill/>
          </a:ln>
          <a:effectLst>
            <a:outerShdw dist="35921" dir="2700000" algn="ctr" rotWithShape="0">
              <a:srgbClr val="777777"/>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dirty="0">
                <a:solidFill>
                  <a:schemeClr val="bg1"/>
                </a:solidFill>
                <a:latin typeface="Times New Roman" panose="02020603050405020304" pitchFamily="18" charset="0"/>
                <a:cs typeface="Times New Roman" panose="02020603050405020304" pitchFamily="18" charset="0"/>
              </a:rPr>
              <a:t>New Testament Examples</a:t>
            </a:r>
          </a:p>
        </p:txBody>
      </p:sp>
    </p:spTree>
    <p:extLst>
      <p:ext uri="{BB962C8B-B14F-4D97-AF65-F5344CB8AC3E}">
        <p14:creationId xmlns:p14="http://schemas.microsoft.com/office/powerpoint/2010/main" val="273310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08F15C20-834C-4F70-862D-EBE2E7F1CDF6}"/>
              </a:ext>
            </a:extLst>
          </p:cNvPr>
          <p:cNvSpPr txBox="1">
            <a:spLocks noChangeArrowheads="1"/>
          </p:cNvSpPr>
          <p:nvPr/>
        </p:nvSpPr>
        <p:spPr bwMode="auto">
          <a:xfrm>
            <a:off x="4774896" y="726147"/>
            <a:ext cx="2755883" cy="769441"/>
          </a:xfrm>
          <a:prstGeom prst="rect">
            <a:avLst/>
          </a:prstGeom>
          <a:noFill/>
          <a:ln w="9525">
            <a:solidFill>
              <a:srgbClr val="FFFF00"/>
            </a:solidFill>
            <a:miter lim="800000"/>
            <a:headEnd/>
            <a:tailEnd/>
          </a:ln>
          <a:effectLst>
            <a:outerShdw dist="35921" dir="2700000" algn="ctr" rotWithShape="0">
              <a:srgbClr val="080808"/>
            </a:outerShdw>
          </a:effectLst>
          <a:extLst>
            <a:ext uri="{909E8E84-426E-40DD-AFC4-6F175D3DCCD1}">
              <a14:hiddenFill xmlns:a14="http://schemas.microsoft.com/office/drawing/2010/main">
                <a:solidFill>
                  <a:schemeClr val="accent1"/>
                </a:solidFill>
              </a14:hiddenFill>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dirty="0">
                <a:solidFill>
                  <a:srgbClr val="FF3300"/>
                </a:solidFill>
                <a:latin typeface="Times New Roman" panose="02020603050405020304" pitchFamily="18" charset="0"/>
                <a:cs typeface="Times New Roman" panose="02020603050405020304" pitchFamily="18" charset="0"/>
              </a:rPr>
              <a:t>Conclusion</a:t>
            </a:r>
          </a:p>
        </p:txBody>
      </p:sp>
      <p:sp>
        <p:nvSpPr>
          <p:cNvPr id="3" name="Text Box 3">
            <a:extLst>
              <a:ext uri="{FF2B5EF4-FFF2-40B4-BE49-F238E27FC236}">
                <a16:creationId xmlns:a16="http://schemas.microsoft.com/office/drawing/2014/main" id="{4186DA4E-E433-4D4E-B249-B43E39DC51F9}"/>
              </a:ext>
            </a:extLst>
          </p:cNvPr>
          <p:cNvSpPr txBox="1">
            <a:spLocks noChangeArrowheads="1"/>
          </p:cNvSpPr>
          <p:nvPr/>
        </p:nvSpPr>
        <p:spPr bwMode="auto">
          <a:xfrm>
            <a:off x="604685" y="1709376"/>
            <a:ext cx="11017044"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spcBef>
                <a:spcPts val="0"/>
              </a:spcBef>
              <a:spcAft>
                <a:spcPts val="0"/>
              </a:spcAft>
              <a:buFontTx/>
              <a:buChar char="•"/>
              <a:defRPr/>
            </a:pPr>
            <a:r>
              <a:rPr lang="en-US" altLang="en-US" sz="4000" dirty="0">
                <a:latin typeface="Arial" panose="020B0604020202020204" pitchFamily="34" charset="0"/>
              </a:rPr>
              <a:t>Not sinful to be a soldier or police officer</a:t>
            </a:r>
          </a:p>
          <a:p>
            <a:pPr eaLnBrk="1" fontAlgn="auto" hangingPunct="1">
              <a:spcBef>
                <a:spcPts val="0"/>
              </a:spcBef>
              <a:spcAft>
                <a:spcPts val="0"/>
              </a:spcAft>
              <a:buFontTx/>
              <a:buChar char="•"/>
              <a:defRPr/>
            </a:pPr>
            <a:r>
              <a:rPr lang="en-US" altLang="en-US" sz="4000" dirty="0">
                <a:latin typeface="Arial" panose="020B0604020202020204" pitchFamily="34" charset="0"/>
              </a:rPr>
              <a:t>If one’s conscience will not allow him to serve in either of  these ways, then stay out (</a:t>
            </a:r>
            <a:r>
              <a:rPr lang="en-US" altLang="en-US" sz="4000" b="1" dirty="0">
                <a:latin typeface="Arial" panose="020B0604020202020204" pitchFamily="34" charset="0"/>
              </a:rPr>
              <a:t>Rom. 14:23</a:t>
            </a:r>
            <a:r>
              <a:rPr lang="en-US" altLang="en-US" sz="4000" dirty="0">
                <a:latin typeface="Arial" panose="020B0604020202020204" pitchFamily="34" charset="0"/>
              </a:rPr>
              <a:t>)</a:t>
            </a:r>
          </a:p>
          <a:p>
            <a:pPr eaLnBrk="1" fontAlgn="auto" hangingPunct="1">
              <a:spcBef>
                <a:spcPts val="0"/>
              </a:spcBef>
              <a:spcAft>
                <a:spcPts val="0"/>
              </a:spcAft>
              <a:buFontTx/>
              <a:buChar char="•"/>
              <a:defRPr/>
            </a:pPr>
            <a:r>
              <a:rPr lang="en-US" altLang="en-US" sz="4000" dirty="0">
                <a:latin typeface="Arial" panose="020B0604020202020204" pitchFamily="34" charset="0"/>
              </a:rPr>
              <a:t>If serving, then be honest in your dealings with others and “be content with your wages” (</a:t>
            </a:r>
            <a:r>
              <a:rPr lang="en-US" altLang="en-US" sz="4000" b="1" dirty="0">
                <a:latin typeface="Arial" panose="020B0604020202020204" pitchFamily="34" charset="0"/>
              </a:rPr>
              <a:t>Luke 3:14</a:t>
            </a:r>
            <a:r>
              <a:rPr lang="en-US" altLang="en-US" sz="4000" dirty="0">
                <a:latin typeface="Arial" panose="020B0604020202020204" pitchFamily="34" charset="0"/>
              </a:rPr>
              <a:t>)</a:t>
            </a:r>
          </a:p>
        </p:txBody>
      </p:sp>
    </p:spTree>
    <p:extLst>
      <p:ext uri="{BB962C8B-B14F-4D97-AF65-F5344CB8AC3E}">
        <p14:creationId xmlns:p14="http://schemas.microsoft.com/office/powerpoint/2010/main" val="322820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610F48-D8CF-44D3-BA58-BAFCDB31E46B}"/>
              </a:ext>
            </a:extLst>
          </p:cNvPr>
          <p:cNvSpPr txBox="1"/>
          <p:nvPr/>
        </p:nvSpPr>
        <p:spPr>
          <a:xfrm>
            <a:off x="2418734" y="1386354"/>
            <a:ext cx="9163665"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The Bible’s way to Salvation!</a:t>
            </a:r>
          </a:p>
          <a:p>
            <a:r>
              <a:rPr lang="en-US" sz="3600" dirty="0">
                <a:latin typeface="Times New Roman" panose="02020603050405020304" pitchFamily="18" charset="0"/>
                <a:cs typeface="Times New Roman" panose="02020603050405020304" pitchFamily="18" charset="0"/>
              </a:rPr>
              <a:t>       Hear the word – </a:t>
            </a:r>
            <a:r>
              <a:rPr lang="en-US" sz="3600" b="1" dirty="0">
                <a:latin typeface="Times New Roman" panose="02020603050405020304" pitchFamily="18" charset="0"/>
                <a:cs typeface="Times New Roman" panose="02020603050405020304" pitchFamily="18" charset="0"/>
              </a:rPr>
              <a:t>Romans 10: 17</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Believe it – </a:t>
            </a:r>
            <a:r>
              <a:rPr lang="en-US" sz="3600" b="1" dirty="0">
                <a:latin typeface="Times New Roman" panose="02020603050405020304" pitchFamily="18" charset="0"/>
                <a:cs typeface="Times New Roman" panose="02020603050405020304" pitchFamily="18" charset="0"/>
              </a:rPr>
              <a:t>John 8:24</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Repent of Sins –</a:t>
            </a:r>
            <a:r>
              <a:rPr lang="en-US" sz="3600" b="1" dirty="0">
                <a:latin typeface="Times New Roman" panose="02020603050405020304" pitchFamily="18" charset="0"/>
                <a:cs typeface="Times New Roman" panose="02020603050405020304" pitchFamily="18" charset="0"/>
              </a:rPr>
              <a:t>Acts 17:30</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Confess Jesus – </a:t>
            </a:r>
            <a:r>
              <a:rPr lang="en-US" sz="3600" b="1" dirty="0">
                <a:latin typeface="Times New Roman" panose="02020603050405020304" pitchFamily="18" charset="0"/>
                <a:cs typeface="Times New Roman" panose="02020603050405020304" pitchFamily="18" charset="0"/>
              </a:rPr>
              <a:t>Romans 10: 9,10</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Baptized for Remission of sins – </a:t>
            </a:r>
            <a:r>
              <a:rPr lang="en-US" sz="3600" b="1" dirty="0">
                <a:latin typeface="Times New Roman" panose="02020603050405020304" pitchFamily="18" charset="0"/>
                <a:cs typeface="Times New Roman" panose="02020603050405020304" pitchFamily="18" charset="0"/>
              </a:rPr>
              <a:t>Acts 22:16</a:t>
            </a:r>
            <a:endParaRPr lang="en-US" sz="3600" dirty="0">
              <a:latin typeface="Times New Roman" panose="02020603050405020304" pitchFamily="18" charset="0"/>
              <a:cs typeface="Times New Roman" panose="02020603050405020304" pitchFamily="18" charset="0"/>
            </a:endParaRPr>
          </a:p>
          <a:p>
            <a:pPr algn="ct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There is no other way!</a:t>
            </a:r>
          </a:p>
        </p:txBody>
      </p:sp>
      <p:sp>
        <p:nvSpPr>
          <p:cNvPr id="3" name="TextBox 2">
            <a:extLst>
              <a:ext uri="{FF2B5EF4-FFF2-40B4-BE49-F238E27FC236}">
                <a16:creationId xmlns:a16="http://schemas.microsoft.com/office/drawing/2014/main" id="{A4D04DFF-4A78-49FB-9957-F657167C25A2}"/>
              </a:ext>
            </a:extLst>
          </p:cNvPr>
          <p:cNvSpPr txBox="1"/>
          <p:nvPr/>
        </p:nvSpPr>
        <p:spPr>
          <a:xfrm>
            <a:off x="634181" y="1725561"/>
            <a:ext cx="1851789" cy="646331"/>
          </a:xfrm>
          <a:prstGeom prst="rect">
            <a:avLst/>
          </a:prstGeom>
          <a:noFill/>
        </p:spPr>
        <p:txBody>
          <a:bodyPr wrap="none" rtlCol="0">
            <a:spAutoFit/>
          </a:bodyPr>
          <a:lstStyle/>
          <a:p>
            <a:r>
              <a:rPr lang="en-US" sz="3600" b="1" dirty="0">
                <a:latin typeface="Times New Roman" panose="02020603050405020304" pitchFamily="18" charset="0"/>
                <a:cs typeface="Times New Roman" panose="02020603050405020304" pitchFamily="18" charset="0"/>
              </a:rPr>
              <a:t>GRACE</a:t>
            </a:r>
          </a:p>
        </p:txBody>
      </p:sp>
      <p:sp>
        <p:nvSpPr>
          <p:cNvPr id="4" name="TextBox 3">
            <a:extLst>
              <a:ext uri="{FF2B5EF4-FFF2-40B4-BE49-F238E27FC236}">
                <a16:creationId xmlns:a16="http://schemas.microsoft.com/office/drawing/2014/main" id="{E51503A9-0FF9-4DA9-9197-1220207349F6}"/>
              </a:ext>
            </a:extLst>
          </p:cNvPr>
          <p:cNvSpPr txBox="1"/>
          <p:nvPr/>
        </p:nvSpPr>
        <p:spPr>
          <a:xfrm>
            <a:off x="383469" y="2551471"/>
            <a:ext cx="2441694" cy="2862322"/>
          </a:xfrm>
          <a:prstGeom prst="rect">
            <a:avLst/>
          </a:prstGeom>
          <a:noFill/>
        </p:spPr>
        <p:txBody>
          <a:bodyPr wrap="none" rtlCol="0">
            <a:spAutoFit/>
          </a:bodyPr>
          <a:lstStyle/>
          <a:p>
            <a:r>
              <a:rPr lang="en-US" sz="3600" b="1" i="1" dirty="0">
                <a:latin typeface="Times New Roman" panose="02020603050405020304" pitchFamily="18" charset="0"/>
                <a:cs typeface="Times New Roman" panose="02020603050405020304" pitchFamily="18" charset="0"/>
              </a:rPr>
              <a:t>G</a:t>
            </a:r>
            <a:r>
              <a:rPr lang="en-US" sz="3600" dirty="0">
                <a:latin typeface="Times New Roman" panose="02020603050405020304" pitchFamily="18" charset="0"/>
                <a:cs typeface="Times New Roman" panose="02020603050405020304" pitchFamily="18" charset="0"/>
              </a:rPr>
              <a:t>od’s</a:t>
            </a:r>
          </a:p>
          <a:p>
            <a:r>
              <a:rPr lang="en-US" sz="3600" b="1" i="1" dirty="0">
                <a:latin typeface="Times New Roman" panose="02020603050405020304" pitchFamily="18" charset="0"/>
                <a:cs typeface="Times New Roman" panose="02020603050405020304" pitchFamily="18" charset="0"/>
              </a:rPr>
              <a:t>R</a:t>
            </a:r>
            <a:r>
              <a:rPr lang="en-US" sz="3600" dirty="0">
                <a:latin typeface="Times New Roman" panose="02020603050405020304" pitchFamily="18" charset="0"/>
                <a:cs typeface="Times New Roman" panose="02020603050405020304" pitchFamily="18" charset="0"/>
              </a:rPr>
              <a:t>edemption</a:t>
            </a:r>
          </a:p>
          <a:p>
            <a:r>
              <a:rPr lang="en-US" sz="3600" b="1" i="1" dirty="0">
                <a:latin typeface="Times New Roman" panose="02020603050405020304" pitchFamily="18" charset="0"/>
                <a:cs typeface="Times New Roman" panose="02020603050405020304" pitchFamily="18" charset="0"/>
              </a:rPr>
              <a:t>A</a:t>
            </a:r>
            <a:r>
              <a:rPr lang="en-US" sz="3600" dirty="0">
                <a:latin typeface="Times New Roman" panose="02020603050405020304" pitchFamily="18" charset="0"/>
                <a:cs typeface="Times New Roman" panose="02020603050405020304" pitchFamily="18" charset="0"/>
              </a:rPr>
              <a:t>t</a:t>
            </a:r>
            <a:r>
              <a:rPr lang="en-US" sz="3600" i="1" dirty="0">
                <a:latin typeface="Times New Roman" panose="02020603050405020304" pitchFamily="18" charset="0"/>
                <a:cs typeface="Times New Roman" panose="02020603050405020304" pitchFamily="18" charset="0"/>
              </a:rPr>
              <a:t> </a:t>
            </a:r>
          </a:p>
          <a:p>
            <a:r>
              <a:rPr lang="en-US" sz="3600" b="1" i="1" dirty="0">
                <a:latin typeface="Times New Roman" panose="02020603050405020304" pitchFamily="18" charset="0"/>
                <a:cs typeface="Times New Roman" panose="02020603050405020304" pitchFamily="18" charset="0"/>
              </a:rPr>
              <a:t>C</a:t>
            </a:r>
            <a:r>
              <a:rPr lang="en-US" sz="3600" dirty="0">
                <a:latin typeface="Times New Roman" panose="02020603050405020304" pitchFamily="18" charset="0"/>
                <a:cs typeface="Times New Roman" panose="02020603050405020304" pitchFamily="18" charset="0"/>
              </a:rPr>
              <a:t>hrist</a:t>
            </a:r>
          </a:p>
          <a:p>
            <a:r>
              <a:rPr lang="en-US" sz="3600" b="1" i="1" dirty="0">
                <a:latin typeface="Times New Roman" panose="02020603050405020304" pitchFamily="18" charset="0"/>
                <a:cs typeface="Times New Roman" panose="02020603050405020304" pitchFamily="18" charset="0"/>
              </a:rPr>
              <a:t>E</a:t>
            </a:r>
            <a:r>
              <a:rPr lang="en-US" sz="3600" dirty="0">
                <a:latin typeface="Times New Roman" panose="02020603050405020304" pitchFamily="18" charset="0"/>
                <a:cs typeface="Times New Roman" panose="02020603050405020304" pitchFamily="18" charset="0"/>
              </a:rPr>
              <a:t>xpense</a:t>
            </a:r>
          </a:p>
        </p:txBody>
      </p:sp>
    </p:spTree>
    <p:extLst>
      <p:ext uri="{BB962C8B-B14F-4D97-AF65-F5344CB8AC3E}">
        <p14:creationId xmlns:p14="http://schemas.microsoft.com/office/powerpoint/2010/main" val="237103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nodeType="after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additive="base">
                                        <p:cTn id="2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nodeType="after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 calcmode="lin" valueType="num">
                                      <p:cBhvr additive="base">
                                        <p:cTn id="3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animEffect transition="in" filter="barn(inVertical)">
                                      <p:cBhvr>
                                        <p:cTn id="39" dur="500"/>
                                        <p:tgtEl>
                                          <p:spTgt spid="2">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animEffect transition="in" filter="barn(inVertical)">
                                      <p:cBhvr>
                                        <p:cTn id="44" dur="500"/>
                                        <p:tgtEl>
                                          <p:spTgt spid="2">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animEffect transition="in" filter="barn(inVertical)">
                                      <p:cBhvr>
                                        <p:cTn id="49" dur="500"/>
                                        <p:tgtEl>
                                          <p:spTgt spid="2">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2">
                                            <p:txEl>
                                              <p:pRg st="4" end="4"/>
                                            </p:txEl>
                                          </p:spTgt>
                                        </p:tgtEl>
                                        <p:attrNameLst>
                                          <p:attrName>style.visibility</p:attrName>
                                        </p:attrNameLst>
                                      </p:cBhvr>
                                      <p:to>
                                        <p:strVal val="visible"/>
                                      </p:to>
                                    </p:set>
                                    <p:animEffect transition="in" filter="barn(inVertical)">
                                      <p:cBhvr>
                                        <p:cTn id="54" dur="500"/>
                                        <p:tgtEl>
                                          <p:spTgt spid="2">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2">
                                            <p:txEl>
                                              <p:pRg st="5" end="5"/>
                                            </p:txEl>
                                          </p:spTgt>
                                        </p:tgtEl>
                                        <p:attrNameLst>
                                          <p:attrName>style.visibility</p:attrName>
                                        </p:attrNameLst>
                                      </p:cBhvr>
                                      <p:to>
                                        <p:strVal val="visible"/>
                                      </p:to>
                                    </p:set>
                                    <p:animEffect transition="in" filter="barn(inVertical)">
                                      <p:cBhvr>
                                        <p:cTn id="59" dur="500"/>
                                        <p:tgtEl>
                                          <p:spTgt spid="2">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37" fill="hold" nodeType="clickEffect">
                                  <p:stCondLst>
                                    <p:cond delay="0"/>
                                  </p:stCondLst>
                                  <p:childTnLst>
                                    <p:set>
                                      <p:cBhvr>
                                        <p:cTn id="63" dur="1" fill="hold">
                                          <p:stCondLst>
                                            <p:cond delay="0"/>
                                          </p:stCondLst>
                                        </p:cTn>
                                        <p:tgtEl>
                                          <p:spTgt spid="2">
                                            <p:txEl>
                                              <p:pRg st="6" end="6"/>
                                            </p:txEl>
                                          </p:spTgt>
                                        </p:tgtEl>
                                        <p:attrNameLst>
                                          <p:attrName>style.visibility</p:attrName>
                                        </p:attrNameLst>
                                      </p:cBhvr>
                                      <p:to>
                                        <p:strVal val="visible"/>
                                      </p:to>
                                    </p:set>
                                    <p:animEffect transition="in" filter="barn(outVertical)">
                                      <p:cBhvr>
                                        <p:cTn id="64"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46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8B2FEF39-AD5E-4364-B55B-316A63B5ADCD}"/>
              </a:ext>
            </a:extLst>
          </p:cNvPr>
          <p:cNvSpPr txBox="1">
            <a:spLocks noChangeArrowheads="1"/>
          </p:cNvSpPr>
          <p:nvPr/>
        </p:nvSpPr>
        <p:spPr bwMode="auto">
          <a:xfrm>
            <a:off x="2823309" y="360205"/>
            <a:ext cx="6545382" cy="769441"/>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eaLnBrk="1" fontAlgn="auto" hangingPunct="1">
              <a:spcBef>
                <a:spcPts val="0"/>
              </a:spcBef>
              <a:spcAft>
                <a:spcPts val="0"/>
              </a:spcAft>
              <a:defRPr/>
            </a:pPr>
            <a:r>
              <a:rPr lang="en-US" altLang="en-US" sz="4400" dirty="0">
                <a:solidFill>
                  <a:srgbClr val="FFFF00"/>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The Sanctity of Human Life</a:t>
            </a:r>
          </a:p>
        </p:txBody>
      </p:sp>
      <p:sp>
        <p:nvSpPr>
          <p:cNvPr id="7" name="Text Box 3">
            <a:extLst>
              <a:ext uri="{FF2B5EF4-FFF2-40B4-BE49-F238E27FC236}">
                <a16:creationId xmlns:a16="http://schemas.microsoft.com/office/drawing/2014/main" id="{BBDC5E63-6C8C-4F2D-BA0A-41E0A15D2036}"/>
              </a:ext>
            </a:extLst>
          </p:cNvPr>
          <p:cNvSpPr txBox="1">
            <a:spLocks noChangeArrowheads="1"/>
          </p:cNvSpPr>
          <p:nvPr/>
        </p:nvSpPr>
        <p:spPr bwMode="auto">
          <a:xfrm>
            <a:off x="2980304" y="1646787"/>
            <a:ext cx="6231391" cy="3785652"/>
          </a:xfrm>
          <a:prstGeom prst="rect">
            <a:avLst/>
          </a:prstGeom>
          <a:noFill/>
          <a:ln>
            <a:noFill/>
          </a:ln>
          <a:effectLst>
            <a:outerShdw dist="35921" dir="2700000" algn="ctr" rotWithShape="0">
              <a:srgbClr val="080808"/>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457200" indent="-457200">
              <a:defRPr>
                <a:solidFill>
                  <a:schemeClr val="tx1"/>
                </a:solidFill>
                <a:latin typeface="Calibri" panose="020F0502020204030204" pitchFamily="34" charset="0"/>
              </a:defRPr>
            </a:lvl1pPr>
            <a:lvl2pPr marL="914400" indent="-457200">
              <a:defRPr>
                <a:solidFill>
                  <a:schemeClr val="tx1"/>
                </a:solidFill>
                <a:latin typeface="Calibri" panose="020F0502020204030204" pitchFamily="34" charset="0"/>
              </a:defRPr>
            </a:lvl2pPr>
            <a:lvl3pPr marL="1371600" indent="-457200">
              <a:defRPr>
                <a:solidFill>
                  <a:schemeClr val="tx1"/>
                </a:solidFill>
                <a:latin typeface="Calibri" panose="020F0502020204030204" pitchFamily="34" charset="0"/>
              </a:defRPr>
            </a:lvl3pPr>
            <a:lvl4pPr marL="1828800" indent="-457200">
              <a:defRPr>
                <a:solidFill>
                  <a:schemeClr val="tx1"/>
                </a:solidFill>
                <a:latin typeface="Calibri" panose="020F0502020204030204" pitchFamily="34" charset="0"/>
              </a:defRPr>
            </a:lvl4pPr>
            <a:lvl5pPr marL="2286000" indent="-457200">
              <a:defRPr>
                <a:solidFill>
                  <a:schemeClr val="tx1"/>
                </a:solidFill>
                <a:latin typeface="Calibri" panose="020F0502020204030204" pitchFamily="34" charset="0"/>
              </a:defRPr>
            </a:lvl5pPr>
            <a:lvl6pPr marL="2743200" indent="-457200" defTabSz="457200" fontAlgn="base">
              <a:spcBef>
                <a:spcPct val="0"/>
              </a:spcBef>
              <a:spcAft>
                <a:spcPct val="0"/>
              </a:spcAft>
              <a:defRPr>
                <a:solidFill>
                  <a:schemeClr val="tx1"/>
                </a:solidFill>
                <a:latin typeface="Calibri" panose="020F0502020204030204" pitchFamily="34" charset="0"/>
              </a:defRPr>
            </a:lvl6pPr>
            <a:lvl7pPr marL="3200400" indent="-457200" defTabSz="457200" fontAlgn="base">
              <a:spcBef>
                <a:spcPct val="0"/>
              </a:spcBef>
              <a:spcAft>
                <a:spcPct val="0"/>
              </a:spcAft>
              <a:defRPr>
                <a:solidFill>
                  <a:schemeClr val="tx1"/>
                </a:solidFill>
                <a:latin typeface="Calibri" panose="020F0502020204030204" pitchFamily="34" charset="0"/>
              </a:defRPr>
            </a:lvl7pPr>
            <a:lvl8pPr marL="3657600" indent="-457200" defTabSz="457200" fontAlgn="base">
              <a:spcBef>
                <a:spcPct val="0"/>
              </a:spcBef>
              <a:spcAft>
                <a:spcPct val="0"/>
              </a:spcAft>
              <a:defRPr>
                <a:solidFill>
                  <a:schemeClr val="tx1"/>
                </a:solidFill>
                <a:latin typeface="Calibri" panose="020F0502020204030204" pitchFamily="34" charset="0"/>
              </a:defRPr>
            </a:lvl8pPr>
            <a:lvl9pPr marL="4114800" indent="-457200" defTabSz="457200" fontAlgn="base">
              <a:spcBef>
                <a:spcPct val="0"/>
              </a:spcBef>
              <a:spcAft>
                <a:spcPct val="0"/>
              </a:spcAft>
              <a:defRPr>
                <a:solidFill>
                  <a:schemeClr val="tx1"/>
                </a:solidFill>
                <a:latin typeface="Calibri" panose="020F0502020204030204" pitchFamily="34" charset="0"/>
              </a:defRPr>
            </a:lvl9pPr>
          </a:lstStyle>
          <a:p>
            <a:pPr eaLnBrk="1" hangingPunct="1">
              <a:buFontTx/>
              <a:buChar char="•"/>
            </a:pPr>
            <a:r>
              <a:rPr lang="en-US" altLang="en-US" sz="4000" dirty="0">
                <a:latin typeface="Times New Roman" panose="02020603050405020304" pitchFamily="18" charset="0"/>
                <a:cs typeface="Times New Roman" panose="02020603050405020304" pitchFamily="18" charset="0"/>
              </a:rPr>
              <a:t>Abortion</a:t>
            </a:r>
          </a:p>
          <a:p>
            <a:pPr eaLnBrk="1" hangingPunct="1">
              <a:buFontTx/>
              <a:buChar char="•"/>
            </a:pPr>
            <a:r>
              <a:rPr lang="en-US" altLang="en-US" sz="4000" dirty="0">
                <a:latin typeface="Times New Roman" panose="02020603050405020304" pitchFamily="18" charset="0"/>
                <a:cs typeface="Times New Roman" panose="02020603050405020304" pitchFamily="18" charset="0"/>
              </a:rPr>
              <a:t>Euthanasia</a:t>
            </a:r>
          </a:p>
          <a:p>
            <a:pPr eaLnBrk="1" hangingPunct="1">
              <a:buFontTx/>
              <a:buChar char="•"/>
            </a:pPr>
            <a:r>
              <a:rPr lang="en-US" altLang="en-US" sz="4000" dirty="0">
                <a:latin typeface="Times New Roman" panose="02020603050405020304" pitchFamily="18" charset="0"/>
                <a:cs typeface="Times New Roman" panose="02020603050405020304" pitchFamily="18" charset="0"/>
              </a:rPr>
              <a:t>Suicide</a:t>
            </a:r>
          </a:p>
          <a:p>
            <a:pPr eaLnBrk="1" hangingPunct="1">
              <a:buFontTx/>
              <a:buChar char="•"/>
            </a:pPr>
            <a:r>
              <a:rPr lang="en-US" altLang="en-US" sz="4000" dirty="0">
                <a:latin typeface="Times New Roman" panose="02020603050405020304" pitchFamily="18" charset="0"/>
                <a:cs typeface="Times New Roman" panose="02020603050405020304" pitchFamily="18" charset="0"/>
              </a:rPr>
              <a:t>Capital Punishment</a:t>
            </a:r>
          </a:p>
          <a:p>
            <a:pPr eaLnBrk="1" hangingPunct="1">
              <a:buFontTx/>
              <a:buChar char="•"/>
            </a:pPr>
            <a:r>
              <a:rPr lang="en-US" altLang="en-US" sz="4000" dirty="0">
                <a:latin typeface="Times New Roman" panose="02020603050405020304" pitchFamily="18" charset="0"/>
                <a:cs typeface="Times New Roman" panose="02020603050405020304" pitchFamily="18" charset="0"/>
              </a:rPr>
              <a:t>Serving in Military, Police</a:t>
            </a:r>
          </a:p>
          <a:p>
            <a:pPr eaLnBrk="1" hangingPunct="1">
              <a:buFontTx/>
              <a:buChar char="•"/>
            </a:pPr>
            <a:r>
              <a:rPr lang="en-US" altLang="en-US" sz="4000" dirty="0">
                <a:latin typeface="Times New Roman" panose="02020603050405020304" pitchFamily="18" charset="0"/>
                <a:cs typeface="Times New Roman" panose="02020603050405020304" pitchFamily="18" charset="0"/>
              </a:rPr>
              <a:t>Human Engineering</a:t>
            </a:r>
          </a:p>
        </p:txBody>
      </p:sp>
      <p:sp>
        <p:nvSpPr>
          <p:cNvPr id="8" name="Text Box 4">
            <a:extLst>
              <a:ext uri="{FF2B5EF4-FFF2-40B4-BE49-F238E27FC236}">
                <a16:creationId xmlns:a16="http://schemas.microsoft.com/office/drawing/2014/main" id="{F098BAE5-E010-4380-A2D3-D7B30D9B18DB}"/>
              </a:ext>
            </a:extLst>
          </p:cNvPr>
          <p:cNvSpPr txBox="1">
            <a:spLocks noChangeArrowheads="1"/>
          </p:cNvSpPr>
          <p:nvPr/>
        </p:nvSpPr>
        <p:spPr bwMode="auto">
          <a:xfrm>
            <a:off x="2980304" y="4107426"/>
            <a:ext cx="6231392" cy="707886"/>
          </a:xfrm>
          <a:prstGeom prst="rect">
            <a:avLst/>
          </a:prstGeom>
          <a:noFill/>
          <a:ln>
            <a:noFill/>
          </a:ln>
          <a:effectLst>
            <a:outerShdw dist="25400" algn="ctr" rotWithShape="0">
              <a:srgbClr val="080808"/>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457200" indent="-457200">
              <a:defRPr>
                <a:solidFill>
                  <a:schemeClr val="tx1"/>
                </a:solidFill>
                <a:latin typeface="Calibri" panose="020F0502020204030204" pitchFamily="34" charset="0"/>
              </a:defRPr>
            </a:lvl1pPr>
            <a:lvl2pPr marL="914400" indent="-457200">
              <a:defRPr>
                <a:solidFill>
                  <a:schemeClr val="tx1"/>
                </a:solidFill>
                <a:latin typeface="Calibri" panose="020F0502020204030204" pitchFamily="34" charset="0"/>
              </a:defRPr>
            </a:lvl2pPr>
            <a:lvl3pPr marL="1371600" indent="-457200">
              <a:defRPr>
                <a:solidFill>
                  <a:schemeClr val="tx1"/>
                </a:solidFill>
                <a:latin typeface="Calibri" panose="020F0502020204030204" pitchFamily="34" charset="0"/>
              </a:defRPr>
            </a:lvl3pPr>
            <a:lvl4pPr marL="1828800" indent="-457200">
              <a:defRPr>
                <a:solidFill>
                  <a:schemeClr val="tx1"/>
                </a:solidFill>
                <a:latin typeface="Calibri" panose="020F0502020204030204" pitchFamily="34" charset="0"/>
              </a:defRPr>
            </a:lvl4pPr>
            <a:lvl5pPr marL="2286000" indent="-457200">
              <a:defRPr>
                <a:solidFill>
                  <a:schemeClr val="tx1"/>
                </a:solidFill>
                <a:latin typeface="Calibri" panose="020F0502020204030204" pitchFamily="34" charset="0"/>
              </a:defRPr>
            </a:lvl5pPr>
            <a:lvl6pPr marL="2743200" indent="-457200" defTabSz="457200" fontAlgn="base">
              <a:spcBef>
                <a:spcPct val="0"/>
              </a:spcBef>
              <a:spcAft>
                <a:spcPct val="0"/>
              </a:spcAft>
              <a:defRPr>
                <a:solidFill>
                  <a:schemeClr val="tx1"/>
                </a:solidFill>
                <a:latin typeface="Calibri" panose="020F0502020204030204" pitchFamily="34" charset="0"/>
              </a:defRPr>
            </a:lvl6pPr>
            <a:lvl7pPr marL="3200400" indent="-457200" defTabSz="457200" fontAlgn="base">
              <a:spcBef>
                <a:spcPct val="0"/>
              </a:spcBef>
              <a:spcAft>
                <a:spcPct val="0"/>
              </a:spcAft>
              <a:defRPr>
                <a:solidFill>
                  <a:schemeClr val="tx1"/>
                </a:solidFill>
                <a:latin typeface="Calibri" panose="020F0502020204030204" pitchFamily="34" charset="0"/>
              </a:defRPr>
            </a:lvl7pPr>
            <a:lvl8pPr marL="3657600" indent="-457200" defTabSz="457200" fontAlgn="base">
              <a:spcBef>
                <a:spcPct val="0"/>
              </a:spcBef>
              <a:spcAft>
                <a:spcPct val="0"/>
              </a:spcAft>
              <a:defRPr>
                <a:solidFill>
                  <a:schemeClr val="tx1"/>
                </a:solidFill>
                <a:latin typeface="Calibri" panose="020F0502020204030204" pitchFamily="34" charset="0"/>
              </a:defRPr>
            </a:lvl8pPr>
            <a:lvl9pPr marL="4114800" indent="-457200" defTabSz="457200" fontAlgn="base">
              <a:spcBef>
                <a:spcPct val="0"/>
              </a:spcBef>
              <a:spcAft>
                <a:spcPct val="0"/>
              </a:spcAft>
              <a:defRPr>
                <a:solidFill>
                  <a:schemeClr val="tx1"/>
                </a:solidFill>
                <a:latin typeface="Calibri" panose="020F0502020204030204" pitchFamily="34" charset="0"/>
              </a:defRPr>
            </a:lvl9pPr>
          </a:lstStyle>
          <a:p>
            <a:pPr eaLnBrk="1" hangingPunct="1">
              <a:buFontTx/>
              <a:buChar char="•"/>
            </a:pPr>
            <a:r>
              <a:rPr lang="en-US" altLang="en-US" sz="4000" dirty="0">
                <a:solidFill>
                  <a:srgbClr val="FF3300"/>
                </a:solidFill>
                <a:latin typeface="Times New Roman" panose="02020603050405020304" pitchFamily="18" charset="0"/>
                <a:cs typeface="Times New Roman" panose="02020603050405020304" pitchFamily="18" charset="0"/>
              </a:rPr>
              <a:t>Serving in Military, Police</a:t>
            </a:r>
          </a:p>
        </p:txBody>
      </p:sp>
    </p:spTree>
    <p:extLst>
      <p:ext uri="{BB962C8B-B14F-4D97-AF65-F5344CB8AC3E}">
        <p14:creationId xmlns:p14="http://schemas.microsoft.com/office/powerpoint/2010/main" val="238332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735A5F-B735-49B5-8272-927011B2FC45}"/>
              </a:ext>
            </a:extLst>
          </p:cNvPr>
          <p:cNvSpPr/>
          <p:nvPr/>
        </p:nvSpPr>
        <p:spPr>
          <a:xfrm>
            <a:off x="604684" y="917980"/>
            <a:ext cx="11017045" cy="5016758"/>
          </a:xfrm>
          <a:prstGeom prst="rect">
            <a:avLst/>
          </a:prstGeom>
        </p:spPr>
        <p:txBody>
          <a:bodyPr wrap="square">
            <a:spAutoFit/>
          </a:bodyPr>
          <a:lstStyle/>
          <a:p>
            <a:pPr marL="693738" indent="-693738">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If sinful for a Christian to be a soldier or police officer, then it is sinful for anyone to do so</a:t>
            </a:r>
          </a:p>
          <a:p>
            <a:pPr marL="693738" indent="-693738">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Yet, God commands governments to punish evil doers (</a:t>
            </a:r>
            <a:r>
              <a:rPr lang="en-US" altLang="en-US" sz="4000" b="1" dirty="0">
                <a:latin typeface="Times New Roman" panose="02020603050405020304" pitchFamily="18" charset="0"/>
                <a:cs typeface="Times New Roman" panose="02020603050405020304" pitchFamily="18" charset="0"/>
              </a:rPr>
              <a:t>1 Pet. 2:14</a:t>
            </a:r>
            <a:r>
              <a:rPr lang="en-US" altLang="en-US" sz="4000" dirty="0">
                <a:latin typeface="Times New Roman" panose="02020603050405020304" pitchFamily="18" charset="0"/>
                <a:cs typeface="Times New Roman" panose="02020603050405020304" pitchFamily="18" charset="0"/>
              </a:rPr>
              <a:t>)</a:t>
            </a:r>
          </a:p>
          <a:p>
            <a:pPr marL="693738" indent="-693738">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Individual has no right to execute personal vengeance (</a:t>
            </a:r>
            <a:r>
              <a:rPr lang="en-US" altLang="en-US" sz="4000" b="1" dirty="0">
                <a:latin typeface="Times New Roman" panose="02020603050405020304" pitchFamily="18" charset="0"/>
                <a:cs typeface="Times New Roman" panose="02020603050405020304" pitchFamily="18" charset="0"/>
              </a:rPr>
              <a:t>Rom. 12:19</a:t>
            </a:r>
            <a:r>
              <a:rPr lang="en-US" altLang="en-US" sz="4000" dirty="0">
                <a:latin typeface="Times New Roman" panose="02020603050405020304" pitchFamily="18" charset="0"/>
                <a:cs typeface="Times New Roman" panose="02020603050405020304" pitchFamily="18" charset="0"/>
              </a:rPr>
              <a:t>)</a:t>
            </a:r>
          </a:p>
          <a:p>
            <a:pPr marL="693738" indent="-693738">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God delegated “vengeance to civil government (</a:t>
            </a:r>
            <a:r>
              <a:rPr lang="en-US" altLang="en-US" sz="4000" b="1" dirty="0">
                <a:latin typeface="Times New Roman" panose="02020603050405020304" pitchFamily="18" charset="0"/>
                <a:cs typeface="Times New Roman" panose="02020603050405020304" pitchFamily="18" charset="0"/>
              </a:rPr>
              <a:t>Rom. 13:4</a:t>
            </a:r>
            <a:r>
              <a:rPr lang="en-US" altLang="en-US" sz="4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57831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CC31726-4BD5-4974-AFE9-9A3C9C01E521}"/>
              </a:ext>
            </a:extLst>
          </p:cNvPr>
          <p:cNvSpPr/>
          <p:nvPr/>
        </p:nvSpPr>
        <p:spPr>
          <a:xfrm>
            <a:off x="634181" y="1209733"/>
            <a:ext cx="10972799" cy="4401205"/>
          </a:xfrm>
          <a:prstGeom prst="rect">
            <a:avLst/>
          </a:prstGeom>
        </p:spPr>
        <p:txBody>
          <a:bodyPr wrap="square">
            <a:spAutoFit/>
          </a:bodyPr>
          <a:lstStyle/>
          <a:p>
            <a:pPr marL="398463" indent="-398463">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Difference between defensive and offense wars</a:t>
            </a:r>
          </a:p>
          <a:p>
            <a:pPr indent="236538">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 Nations can act criminally or wickedly – must be</a:t>
            </a:r>
          </a:p>
          <a:p>
            <a:pPr>
              <a:defRPr/>
            </a:pPr>
            <a:r>
              <a:rPr lang="en-US" altLang="en-US" sz="4000" dirty="0">
                <a:latin typeface="Times New Roman" panose="02020603050405020304" pitchFamily="18" charset="0"/>
                <a:cs typeface="Times New Roman" panose="02020603050405020304" pitchFamily="18" charset="0"/>
              </a:rPr>
              <a:t>   opposed</a:t>
            </a:r>
          </a:p>
          <a:p>
            <a:pPr>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 Christians cannot participate in murder or theft as</a:t>
            </a:r>
          </a:p>
          <a:p>
            <a:pPr>
              <a:defRPr/>
            </a:pPr>
            <a:r>
              <a:rPr lang="en-US" altLang="en-US" sz="4000" dirty="0">
                <a:latin typeface="Times New Roman" panose="02020603050405020304" pitchFamily="18" charset="0"/>
                <a:cs typeface="Times New Roman" panose="02020603050405020304" pitchFamily="18" charset="0"/>
              </a:rPr>
              <a:t>   individual, small group or nation</a:t>
            </a:r>
          </a:p>
          <a:p>
            <a:pPr>
              <a:buFont typeface="CommonBullets" pitchFamily="34" charset="2"/>
              <a:buChar char="?"/>
              <a:defRPr/>
            </a:pPr>
            <a:r>
              <a:rPr lang="en-US" altLang="en-US" sz="4000" dirty="0">
                <a:latin typeface="Times New Roman" panose="02020603050405020304" pitchFamily="18" charset="0"/>
                <a:cs typeface="Times New Roman" panose="02020603050405020304" pitchFamily="18" charset="0"/>
              </a:rPr>
              <a:t> Christians may participate in self-defense whether</a:t>
            </a:r>
          </a:p>
          <a:p>
            <a:pPr>
              <a:defRPr/>
            </a:pPr>
            <a:r>
              <a:rPr lang="en-US" altLang="en-US" sz="4000" dirty="0">
                <a:latin typeface="Times New Roman" panose="02020603050405020304" pitchFamily="18" charset="0"/>
                <a:cs typeface="Times New Roman" panose="02020603050405020304" pitchFamily="18" charset="0"/>
              </a:rPr>
              <a:t>   individually, small group or nation</a:t>
            </a:r>
          </a:p>
        </p:txBody>
      </p:sp>
    </p:spTree>
    <p:extLst>
      <p:ext uri="{BB962C8B-B14F-4D97-AF65-F5344CB8AC3E}">
        <p14:creationId xmlns:p14="http://schemas.microsoft.com/office/powerpoint/2010/main" val="137228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B4E7CBC9-8137-4799-B2D8-148D975781D6}"/>
              </a:ext>
            </a:extLst>
          </p:cNvPr>
          <p:cNvSpPr txBox="1">
            <a:spLocks noChangeArrowheads="1"/>
          </p:cNvSpPr>
          <p:nvPr/>
        </p:nvSpPr>
        <p:spPr bwMode="auto">
          <a:xfrm>
            <a:off x="4075819" y="1508119"/>
            <a:ext cx="379623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spcBef>
                <a:spcPts val="0"/>
              </a:spcBef>
              <a:spcAft>
                <a:spcPts val="0"/>
              </a:spcAft>
              <a:buFont typeface="Wingdings" panose="05000000000000000000" pitchFamily="2" charset="2"/>
              <a:buChar char="ü"/>
              <a:defRPr/>
            </a:pPr>
            <a:r>
              <a:rPr lang="en-US" altLang="en-US" sz="4000" b="1" dirty="0">
                <a:cs typeface="Times New Roman" panose="02020603050405020304" pitchFamily="18" charset="0"/>
              </a:rPr>
              <a:t>Ex. 22:1-3</a:t>
            </a:r>
          </a:p>
          <a:p>
            <a:pPr eaLnBrk="1" fontAlgn="auto" hangingPunct="1">
              <a:spcBef>
                <a:spcPts val="0"/>
              </a:spcBef>
              <a:spcAft>
                <a:spcPts val="0"/>
              </a:spcAft>
              <a:buFont typeface="Wingdings" panose="05000000000000000000" pitchFamily="2" charset="2"/>
              <a:buChar char="ü"/>
              <a:defRPr/>
            </a:pPr>
            <a:r>
              <a:rPr lang="en-US" altLang="en-US" sz="4000" b="1" dirty="0">
                <a:cs typeface="Times New Roman" panose="02020603050405020304" pitchFamily="18" charset="0"/>
              </a:rPr>
              <a:t>Luke 22:35-36</a:t>
            </a:r>
          </a:p>
        </p:txBody>
      </p:sp>
      <p:sp>
        <p:nvSpPr>
          <p:cNvPr id="3" name="Text Box 3">
            <a:extLst>
              <a:ext uri="{FF2B5EF4-FFF2-40B4-BE49-F238E27FC236}">
                <a16:creationId xmlns:a16="http://schemas.microsoft.com/office/drawing/2014/main" id="{7889BF1E-9B3B-43A1-8742-156BE0F41665}"/>
              </a:ext>
            </a:extLst>
          </p:cNvPr>
          <p:cNvSpPr txBox="1">
            <a:spLocks noChangeArrowheads="1"/>
          </p:cNvSpPr>
          <p:nvPr/>
        </p:nvSpPr>
        <p:spPr bwMode="auto">
          <a:xfrm>
            <a:off x="4636930" y="764456"/>
            <a:ext cx="289374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fontAlgn="auto" hangingPunct="1">
              <a:spcBef>
                <a:spcPts val="0"/>
              </a:spcBef>
              <a:spcAft>
                <a:spcPts val="0"/>
              </a:spcAft>
              <a:defRPr/>
            </a:pPr>
            <a:r>
              <a:rPr lang="en-US" altLang="en-US" sz="4000" b="1" dirty="0">
                <a:solidFill>
                  <a:srgbClr val="C00000"/>
                </a:solidFill>
                <a:latin typeface="Times New Roman" panose="02020603050405020304" pitchFamily="18" charset="0"/>
                <a:cs typeface="Times New Roman" panose="02020603050405020304" pitchFamily="18" charset="0"/>
              </a:rPr>
              <a:t>Self-Defense</a:t>
            </a:r>
          </a:p>
        </p:txBody>
      </p:sp>
      <p:sp>
        <p:nvSpPr>
          <p:cNvPr id="4" name="Text Box 4">
            <a:extLst>
              <a:ext uri="{FF2B5EF4-FFF2-40B4-BE49-F238E27FC236}">
                <a16:creationId xmlns:a16="http://schemas.microsoft.com/office/drawing/2014/main" id="{66469EBB-2E1F-4C03-B00C-E1C87F8148FE}"/>
              </a:ext>
            </a:extLst>
          </p:cNvPr>
          <p:cNvSpPr txBox="1">
            <a:spLocks noChangeArrowheads="1"/>
          </p:cNvSpPr>
          <p:nvPr/>
        </p:nvSpPr>
        <p:spPr bwMode="auto">
          <a:xfrm>
            <a:off x="3405133" y="2890680"/>
            <a:ext cx="5331909" cy="70788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eaLnBrk="1" fontAlgn="auto" hangingPunct="1">
              <a:spcBef>
                <a:spcPts val="0"/>
              </a:spcBef>
              <a:spcAft>
                <a:spcPts val="0"/>
              </a:spcAft>
              <a:defRPr/>
            </a:pPr>
            <a:r>
              <a:rPr lang="en-US" altLang="en-US" sz="4000" b="1" dirty="0">
                <a:solidFill>
                  <a:srgbClr val="C00000"/>
                </a:solidFill>
                <a:latin typeface="Times New Roman" panose="02020603050405020304" pitchFamily="18" charset="0"/>
                <a:cs typeface="Times New Roman" panose="02020603050405020304" pitchFamily="18" charset="0"/>
              </a:rPr>
              <a:t>Personal Responsibility</a:t>
            </a:r>
          </a:p>
        </p:txBody>
      </p:sp>
      <p:sp>
        <p:nvSpPr>
          <p:cNvPr id="5" name="Text Box 5">
            <a:extLst>
              <a:ext uri="{FF2B5EF4-FFF2-40B4-BE49-F238E27FC236}">
                <a16:creationId xmlns:a16="http://schemas.microsoft.com/office/drawing/2014/main" id="{DCEEC22D-64CD-4733-8E7C-8A263EAEC497}"/>
              </a:ext>
            </a:extLst>
          </p:cNvPr>
          <p:cNvSpPr txBox="1">
            <a:spLocks noChangeArrowheads="1"/>
          </p:cNvSpPr>
          <p:nvPr/>
        </p:nvSpPr>
        <p:spPr bwMode="auto">
          <a:xfrm>
            <a:off x="4288910" y="3656158"/>
            <a:ext cx="3353803"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spcBef>
                <a:spcPts val="0"/>
              </a:spcBef>
              <a:spcAft>
                <a:spcPts val="0"/>
              </a:spcAft>
              <a:buFont typeface="Wingdings" panose="05000000000000000000" pitchFamily="2" charset="2"/>
              <a:buChar char="ü"/>
              <a:defRPr/>
            </a:pPr>
            <a:r>
              <a:rPr lang="en-US" altLang="en-US" sz="4000" b="1" dirty="0">
                <a:cs typeface="Times New Roman" panose="02020603050405020304" pitchFamily="18" charset="0"/>
              </a:rPr>
              <a:t>Josh. 2:19</a:t>
            </a:r>
          </a:p>
          <a:p>
            <a:pPr eaLnBrk="1" fontAlgn="auto" hangingPunct="1">
              <a:spcBef>
                <a:spcPts val="0"/>
              </a:spcBef>
              <a:spcAft>
                <a:spcPts val="0"/>
              </a:spcAft>
              <a:buFont typeface="Wingdings" panose="05000000000000000000" pitchFamily="2" charset="2"/>
              <a:buChar char="ü"/>
              <a:defRPr/>
            </a:pPr>
            <a:r>
              <a:rPr lang="en-US" altLang="en-US" sz="4000" b="1" dirty="0">
                <a:cs typeface="Times New Roman" panose="02020603050405020304" pitchFamily="18" charset="0"/>
              </a:rPr>
              <a:t>2 Sam. 1:16</a:t>
            </a:r>
          </a:p>
          <a:p>
            <a:pPr eaLnBrk="1" fontAlgn="auto" hangingPunct="1">
              <a:spcBef>
                <a:spcPts val="0"/>
              </a:spcBef>
              <a:spcAft>
                <a:spcPts val="0"/>
              </a:spcAft>
              <a:buFont typeface="Wingdings" panose="05000000000000000000" pitchFamily="2" charset="2"/>
              <a:buChar char="ü"/>
              <a:defRPr/>
            </a:pPr>
            <a:r>
              <a:rPr lang="en-US" altLang="en-US" sz="4000" b="1" dirty="0">
                <a:cs typeface="Times New Roman" panose="02020603050405020304" pitchFamily="18" charset="0"/>
              </a:rPr>
              <a:t>Ezek. 33:2-4</a:t>
            </a:r>
          </a:p>
          <a:p>
            <a:pPr eaLnBrk="1" fontAlgn="auto" hangingPunct="1">
              <a:spcBef>
                <a:spcPts val="0"/>
              </a:spcBef>
              <a:spcAft>
                <a:spcPts val="0"/>
              </a:spcAft>
              <a:buFont typeface="Wingdings" panose="05000000000000000000" pitchFamily="2" charset="2"/>
              <a:buChar char="ü"/>
              <a:defRPr/>
            </a:pPr>
            <a:r>
              <a:rPr lang="en-US" altLang="en-US" sz="4000" b="1" dirty="0">
                <a:cs typeface="Times New Roman" panose="02020603050405020304" pitchFamily="18" charset="0"/>
              </a:rPr>
              <a:t>Acts 18:6</a:t>
            </a:r>
          </a:p>
        </p:txBody>
      </p:sp>
    </p:spTree>
    <p:extLst>
      <p:ext uri="{BB962C8B-B14F-4D97-AF65-F5344CB8AC3E}">
        <p14:creationId xmlns:p14="http://schemas.microsoft.com/office/powerpoint/2010/main" val="19184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up)">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up)">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ipe(up)">
                                      <p:cBhvr>
                                        <p:cTn id="25" dur="5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wipe(up)">
                                      <p:cBhvr>
                                        <p:cTn id="30" dur="500"/>
                                        <p:tgtEl>
                                          <p:spTgt spid="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wipe(up)">
                                      <p:cBhvr>
                                        <p:cTn id="35" dur="5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wipe(up)">
                                      <p:cBhvr>
                                        <p:cTn id="4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utoUpdateAnimBg="0"/>
      <p:bldP spid="3" grpId="0" autoUpdateAnimBg="0"/>
      <p:bldP spid="4" grpId="0" autoUpdateAnimBg="0"/>
      <p:bldP spid="5"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a:extLst>
              <a:ext uri="{FF2B5EF4-FFF2-40B4-BE49-F238E27FC236}">
                <a16:creationId xmlns:a16="http://schemas.microsoft.com/office/drawing/2014/main" id="{5CF56F67-4B4F-4BEA-8248-64D37A3F1D04}"/>
              </a:ext>
            </a:extLst>
          </p:cNvPr>
          <p:cNvSpPr txBox="1">
            <a:spLocks noChangeArrowheads="1"/>
          </p:cNvSpPr>
          <p:nvPr/>
        </p:nvSpPr>
        <p:spPr bwMode="auto">
          <a:xfrm>
            <a:off x="619431" y="1983652"/>
            <a:ext cx="10987549" cy="410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lnSpc>
                <a:spcPct val="110000"/>
              </a:lnSpc>
              <a:spcBef>
                <a:spcPts val="0"/>
              </a:spcBef>
              <a:spcAft>
                <a:spcPts val="0"/>
              </a:spcAft>
              <a:buFont typeface="CommonBullets" pitchFamily="34" charset="2"/>
              <a:buChar char="?"/>
              <a:defRPr/>
            </a:pPr>
            <a:r>
              <a:rPr lang="en-US" altLang="en-US" sz="4000" dirty="0">
                <a:latin typeface="Arial" panose="020B0604020202020204" pitchFamily="34" charset="0"/>
              </a:rPr>
              <a:t>John and the soldiers (</a:t>
            </a:r>
            <a:r>
              <a:rPr lang="en-US" altLang="en-US" sz="4000" b="1" dirty="0">
                <a:latin typeface="Arial" panose="020B0604020202020204" pitchFamily="34" charset="0"/>
              </a:rPr>
              <a:t>Luke 3:14</a:t>
            </a:r>
            <a:r>
              <a:rPr lang="en-US" altLang="en-US" sz="4000" dirty="0">
                <a:latin typeface="Arial" panose="020B0604020202020204" pitchFamily="34" charset="0"/>
              </a:rPr>
              <a:t>)</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latin typeface="Arial" panose="020B0604020202020204" pitchFamily="34" charset="0"/>
              </a:rPr>
              <a:t>Soldiers ask if need to meet any special requirement before they could be baptized</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latin typeface="Arial" panose="020B0604020202020204" pitchFamily="34" charset="0"/>
              </a:rPr>
              <a:t>Answer: do not intimidate, be content with wages</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latin typeface="Arial" panose="020B0604020202020204" pitchFamily="34" charset="0"/>
              </a:rPr>
              <a:t>Not told to cease being soldiers</a:t>
            </a:r>
          </a:p>
        </p:txBody>
      </p:sp>
      <p:sp>
        <p:nvSpPr>
          <p:cNvPr id="3" name="AutoShape 6">
            <a:extLst>
              <a:ext uri="{FF2B5EF4-FFF2-40B4-BE49-F238E27FC236}">
                <a16:creationId xmlns:a16="http://schemas.microsoft.com/office/drawing/2014/main" id="{A1008A05-173A-43C5-824F-E98A15306023}"/>
              </a:ext>
            </a:extLst>
          </p:cNvPr>
          <p:cNvSpPr>
            <a:spLocks noChangeArrowheads="1"/>
          </p:cNvSpPr>
          <p:nvPr/>
        </p:nvSpPr>
        <p:spPr bwMode="auto">
          <a:xfrm>
            <a:off x="2697163" y="921769"/>
            <a:ext cx="6837362" cy="715963"/>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 name="Text Box 4">
            <a:extLst>
              <a:ext uri="{FF2B5EF4-FFF2-40B4-BE49-F238E27FC236}">
                <a16:creationId xmlns:a16="http://schemas.microsoft.com/office/drawing/2014/main" id="{CD02F98D-035D-4DCC-A366-7ECABC191748}"/>
              </a:ext>
            </a:extLst>
          </p:cNvPr>
          <p:cNvSpPr txBox="1">
            <a:spLocks noChangeArrowheads="1"/>
          </p:cNvSpPr>
          <p:nvPr/>
        </p:nvSpPr>
        <p:spPr bwMode="auto">
          <a:xfrm>
            <a:off x="3057828" y="877513"/>
            <a:ext cx="6056594" cy="769441"/>
          </a:xfrm>
          <a:prstGeom prst="rect">
            <a:avLst/>
          </a:prstGeom>
          <a:noFill/>
          <a:ln>
            <a:noFill/>
          </a:ln>
          <a:effectLst>
            <a:outerShdw dist="35921" dir="2700000" algn="ctr" rotWithShape="0">
              <a:srgbClr val="777777"/>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dirty="0">
                <a:solidFill>
                  <a:schemeClr val="bg1"/>
                </a:solidFill>
                <a:latin typeface="Times New Roman" panose="02020603050405020304" pitchFamily="18" charset="0"/>
                <a:cs typeface="Times New Roman" panose="02020603050405020304" pitchFamily="18" charset="0"/>
              </a:rPr>
              <a:t>New Testament Examples</a:t>
            </a:r>
          </a:p>
        </p:txBody>
      </p:sp>
    </p:spTree>
    <p:extLst>
      <p:ext uri="{BB962C8B-B14F-4D97-AF65-F5344CB8AC3E}">
        <p14:creationId xmlns:p14="http://schemas.microsoft.com/office/powerpoint/2010/main" val="131957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0F94D883-A205-4913-B962-CE921AE4451E}"/>
              </a:ext>
            </a:extLst>
          </p:cNvPr>
          <p:cNvSpPr txBox="1">
            <a:spLocks noChangeArrowheads="1"/>
          </p:cNvSpPr>
          <p:nvPr/>
        </p:nvSpPr>
        <p:spPr bwMode="auto">
          <a:xfrm>
            <a:off x="589935" y="1718194"/>
            <a:ext cx="11017046" cy="3425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lnSpc>
                <a:spcPct val="110000"/>
              </a:lnSpc>
              <a:spcBef>
                <a:spcPts val="0"/>
              </a:spcBef>
              <a:spcAft>
                <a:spcPts val="0"/>
              </a:spcAft>
              <a:buFont typeface="CommonBullets" pitchFamily="34" charset="2"/>
              <a:buChar char="?"/>
              <a:defRPr/>
            </a:pPr>
            <a:r>
              <a:rPr lang="en-US" altLang="en-US" sz="4000" dirty="0">
                <a:cs typeface="Times New Roman" panose="02020603050405020304" pitchFamily="18" charset="0"/>
              </a:rPr>
              <a:t>Saints in Caesar’s household (</a:t>
            </a:r>
            <a:r>
              <a:rPr lang="en-US" altLang="en-US" sz="4000" b="1" dirty="0">
                <a:cs typeface="Times New Roman" panose="02020603050405020304" pitchFamily="18" charset="0"/>
              </a:rPr>
              <a:t>Phil. 4:22</a:t>
            </a:r>
            <a:r>
              <a:rPr lang="en-US" altLang="en-US" sz="4000" dirty="0">
                <a:cs typeface="Times New Roman" panose="02020603050405020304" pitchFamily="18" charset="0"/>
              </a:rPr>
              <a:t>)</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“Caesar’s household” = Imperial Civil Service – included soldiers</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Evidently there were faithful Christians in “Caesar’s household”</a:t>
            </a:r>
          </a:p>
        </p:txBody>
      </p:sp>
      <p:sp>
        <p:nvSpPr>
          <p:cNvPr id="3" name="AutoShape 3">
            <a:extLst>
              <a:ext uri="{FF2B5EF4-FFF2-40B4-BE49-F238E27FC236}">
                <a16:creationId xmlns:a16="http://schemas.microsoft.com/office/drawing/2014/main" id="{4AB2B6E9-615D-4E7D-8D71-5EB1992AEFC5}"/>
              </a:ext>
            </a:extLst>
          </p:cNvPr>
          <p:cNvSpPr>
            <a:spLocks noChangeArrowheads="1"/>
          </p:cNvSpPr>
          <p:nvPr/>
        </p:nvSpPr>
        <p:spPr bwMode="auto">
          <a:xfrm>
            <a:off x="2697163" y="907008"/>
            <a:ext cx="6837362" cy="715963"/>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 name="Text Box 4">
            <a:extLst>
              <a:ext uri="{FF2B5EF4-FFF2-40B4-BE49-F238E27FC236}">
                <a16:creationId xmlns:a16="http://schemas.microsoft.com/office/drawing/2014/main" id="{0AD9FAD0-46C0-4595-88F1-3AC8A9633FAA}"/>
              </a:ext>
            </a:extLst>
          </p:cNvPr>
          <p:cNvSpPr txBox="1">
            <a:spLocks noChangeArrowheads="1"/>
          </p:cNvSpPr>
          <p:nvPr/>
        </p:nvSpPr>
        <p:spPr bwMode="auto">
          <a:xfrm>
            <a:off x="3072576" y="862770"/>
            <a:ext cx="6056594" cy="769441"/>
          </a:xfrm>
          <a:prstGeom prst="rect">
            <a:avLst/>
          </a:prstGeom>
          <a:noFill/>
          <a:ln>
            <a:noFill/>
          </a:ln>
          <a:effectLst>
            <a:outerShdw dist="35921" dir="2700000" algn="ctr" rotWithShape="0">
              <a:srgbClr val="777777"/>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dirty="0">
                <a:solidFill>
                  <a:schemeClr val="bg1"/>
                </a:solidFill>
                <a:latin typeface="Times New Roman" panose="02020603050405020304" pitchFamily="18" charset="0"/>
                <a:cs typeface="Times New Roman" panose="02020603050405020304" pitchFamily="18" charset="0"/>
              </a:rPr>
              <a:t>New Testament Examples</a:t>
            </a:r>
          </a:p>
        </p:txBody>
      </p:sp>
    </p:spTree>
    <p:extLst>
      <p:ext uri="{BB962C8B-B14F-4D97-AF65-F5344CB8AC3E}">
        <p14:creationId xmlns:p14="http://schemas.microsoft.com/office/powerpoint/2010/main" val="204594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DF837E6B-2830-4323-8B90-DDD23DBA1FE0}"/>
              </a:ext>
            </a:extLst>
          </p:cNvPr>
          <p:cNvSpPr txBox="1">
            <a:spLocks noChangeArrowheads="1"/>
          </p:cNvSpPr>
          <p:nvPr/>
        </p:nvSpPr>
        <p:spPr bwMode="auto">
          <a:xfrm>
            <a:off x="619432" y="2145891"/>
            <a:ext cx="10972800" cy="4102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lnSpc>
                <a:spcPct val="110000"/>
              </a:lnSpc>
              <a:spcBef>
                <a:spcPts val="0"/>
              </a:spcBef>
              <a:spcAft>
                <a:spcPts val="0"/>
              </a:spcAft>
              <a:buFont typeface="CommonBullets" pitchFamily="34" charset="2"/>
              <a:buChar char="?"/>
              <a:defRPr/>
            </a:pPr>
            <a:r>
              <a:rPr lang="en-US" altLang="en-US" sz="4000" dirty="0">
                <a:cs typeface="Times New Roman" panose="02020603050405020304" pitchFamily="18" charset="0"/>
              </a:rPr>
              <a:t>Cornelius (</a:t>
            </a:r>
            <a:r>
              <a:rPr lang="en-US" altLang="en-US" sz="4000" b="1" dirty="0">
                <a:cs typeface="Times New Roman" panose="02020603050405020304" pitchFamily="18" charset="0"/>
              </a:rPr>
              <a:t>Acts 10:1–11:14</a:t>
            </a:r>
            <a:r>
              <a:rPr lang="en-US" altLang="en-US" sz="4000" dirty="0">
                <a:cs typeface="Times New Roman" panose="02020603050405020304" pitchFamily="18" charset="0"/>
              </a:rPr>
              <a:t>)</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First Gentile to obey Gospel</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Peter sent to speak words he need to hear to be saved (</a:t>
            </a:r>
            <a:r>
              <a:rPr lang="en-US" altLang="en-US" sz="4000" b="1" dirty="0">
                <a:cs typeface="Times New Roman" panose="02020603050405020304" pitchFamily="18" charset="0"/>
              </a:rPr>
              <a:t>Acts 10:6, 22; 11:14</a:t>
            </a:r>
            <a:r>
              <a:rPr lang="en-US" altLang="en-US" sz="4000" dirty="0">
                <a:cs typeface="Times New Roman" panose="02020603050405020304" pitchFamily="18" charset="0"/>
              </a:rPr>
              <a:t>)</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Not told to resign from military</a:t>
            </a:r>
          </a:p>
          <a:p>
            <a:pPr lvl="1" eaLnBrk="1" fontAlgn="auto" hangingPunct="1">
              <a:lnSpc>
                <a:spcPct val="110000"/>
              </a:lnSpc>
              <a:spcBef>
                <a:spcPts val="0"/>
              </a:spcBef>
              <a:spcAft>
                <a:spcPts val="0"/>
              </a:spcAft>
              <a:buFont typeface="Wingdings" panose="05000000000000000000" pitchFamily="2" charset="2"/>
              <a:buChar char="§"/>
              <a:defRPr/>
            </a:pPr>
            <a:r>
              <a:rPr lang="en-US" altLang="en-US" sz="4000" dirty="0">
                <a:cs typeface="Times New Roman" panose="02020603050405020304" pitchFamily="18" charset="0"/>
              </a:rPr>
              <a:t>Evidently being a soldier was not sinful</a:t>
            </a:r>
          </a:p>
        </p:txBody>
      </p:sp>
      <p:sp>
        <p:nvSpPr>
          <p:cNvPr id="3" name="AutoShape 3">
            <a:extLst>
              <a:ext uri="{FF2B5EF4-FFF2-40B4-BE49-F238E27FC236}">
                <a16:creationId xmlns:a16="http://schemas.microsoft.com/office/drawing/2014/main" id="{DFBDD25C-82A3-4BA7-AFE8-0CAAFB45B448}"/>
              </a:ext>
            </a:extLst>
          </p:cNvPr>
          <p:cNvSpPr>
            <a:spLocks noChangeArrowheads="1"/>
          </p:cNvSpPr>
          <p:nvPr/>
        </p:nvSpPr>
        <p:spPr bwMode="auto">
          <a:xfrm>
            <a:off x="2697163" y="862776"/>
            <a:ext cx="6837362" cy="715963"/>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 name="Text Box 4">
            <a:extLst>
              <a:ext uri="{FF2B5EF4-FFF2-40B4-BE49-F238E27FC236}">
                <a16:creationId xmlns:a16="http://schemas.microsoft.com/office/drawing/2014/main" id="{CA0CF705-9BBC-4DE0-922E-8BF227FD10C2}"/>
              </a:ext>
            </a:extLst>
          </p:cNvPr>
          <p:cNvSpPr txBox="1">
            <a:spLocks noChangeArrowheads="1"/>
          </p:cNvSpPr>
          <p:nvPr/>
        </p:nvSpPr>
        <p:spPr bwMode="auto">
          <a:xfrm>
            <a:off x="3057828" y="789033"/>
            <a:ext cx="6056594" cy="769441"/>
          </a:xfrm>
          <a:prstGeom prst="rect">
            <a:avLst/>
          </a:prstGeom>
          <a:noFill/>
          <a:ln>
            <a:noFill/>
          </a:ln>
          <a:effectLst>
            <a:outerShdw dist="35921" dir="2700000" algn="ctr" rotWithShape="0">
              <a:srgbClr val="777777"/>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4400" dirty="0">
                <a:solidFill>
                  <a:schemeClr val="bg1"/>
                </a:solidFill>
                <a:latin typeface="Times New Roman" panose="02020603050405020304" pitchFamily="18" charset="0"/>
                <a:cs typeface="Times New Roman" panose="02020603050405020304" pitchFamily="18" charset="0"/>
              </a:rPr>
              <a:t>New Testament Examples</a:t>
            </a:r>
          </a:p>
        </p:txBody>
      </p:sp>
    </p:spTree>
    <p:extLst>
      <p:ext uri="{BB962C8B-B14F-4D97-AF65-F5344CB8AC3E}">
        <p14:creationId xmlns:p14="http://schemas.microsoft.com/office/powerpoint/2010/main" val="19211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8DA6B039-7696-4206-B733-832C19D374D1}"/>
              </a:ext>
            </a:extLst>
          </p:cNvPr>
          <p:cNvSpPr txBox="1">
            <a:spLocks noChangeArrowheads="1"/>
          </p:cNvSpPr>
          <p:nvPr/>
        </p:nvSpPr>
        <p:spPr bwMode="auto">
          <a:xfrm>
            <a:off x="575187" y="1924661"/>
            <a:ext cx="1103179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fontAlgn="auto" hangingPunct="1">
              <a:spcBef>
                <a:spcPts val="0"/>
              </a:spcBef>
              <a:spcAft>
                <a:spcPts val="0"/>
              </a:spcAft>
              <a:buFont typeface="CommonBullets" pitchFamily="34" charset="2"/>
              <a:buChar char="?"/>
              <a:defRPr/>
            </a:pPr>
            <a:r>
              <a:rPr lang="en-US" altLang="en-US" sz="4000" dirty="0">
                <a:latin typeface="Arial" panose="020B0604020202020204" pitchFamily="34" charset="0"/>
              </a:rPr>
              <a:t>The Philippian Jailer (</a:t>
            </a:r>
            <a:r>
              <a:rPr lang="en-US" altLang="en-US" sz="4000" b="1" dirty="0">
                <a:latin typeface="Arial" panose="020B0604020202020204" pitchFamily="34" charset="0"/>
              </a:rPr>
              <a:t>Acts 16:31-36</a:t>
            </a:r>
            <a:r>
              <a:rPr lang="en-US" altLang="en-US" sz="4000" dirty="0">
                <a:latin typeface="Arial" panose="020B0604020202020204" pitchFamily="34" charset="0"/>
              </a:rPr>
              <a:t>)</a:t>
            </a:r>
          </a:p>
          <a:p>
            <a:pPr lvl="1" eaLnBrk="1" fontAlgn="auto" hangingPunct="1">
              <a:spcBef>
                <a:spcPts val="0"/>
              </a:spcBef>
              <a:spcAft>
                <a:spcPts val="0"/>
              </a:spcAft>
              <a:buFont typeface="Wingdings" panose="05000000000000000000" pitchFamily="2" charset="2"/>
              <a:buChar char="§"/>
              <a:defRPr/>
            </a:pPr>
            <a:r>
              <a:rPr lang="en-US" altLang="en-US" sz="4000" dirty="0">
                <a:latin typeface="Arial" panose="020B0604020202020204" pitchFamily="34" charset="0"/>
              </a:rPr>
              <a:t>One of first in Europe to obey the Gospel</a:t>
            </a:r>
          </a:p>
          <a:p>
            <a:pPr lvl="1" eaLnBrk="1" fontAlgn="auto" hangingPunct="1">
              <a:spcBef>
                <a:spcPts val="0"/>
              </a:spcBef>
              <a:spcAft>
                <a:spcPts val="0"/>
              </a:spcAft>
              <a:buFont typeface="Wingdings" panose="05000000000000000000" pitchFamily="2" charset="2"/>
              <a:buChar char="§"/>
              <a:defRPr/>
            </a:pPr>
            <a:r>
              <a:rPr lang="en-US" altLang="en-US" sz="4000" dirty="0">
                <a:latin typeface="Arial" panose="020B0604020202020204" pitchFamily="34" charset="0"/>
              </a:rPr>
              <a:t>Though he served Roman government, and carried a sword, not commanded to leave his occupation</a:t>
            </a:r>
          </a:p>
          <a:p>
            <a:pPr lvl="1" eaLnBrk="1" fontAlgn="auto" hangingPunct="1">
              <a:spcBef>
                <a:spcPts val="0"/>
              </a:spcBef>
              <a:spcAft>
                <a:spcPts val="0"/>
              </a:spcAft>
              <a:buFont typeface="Wingdings" panose="05000000000000000000" pitchFamily="2" charset="2"/>
              <a:buChar char="§"/>
              <a:defRPr/>
            </a:pPr>
            <a:r>
              <a:rPr lang="en-US" altLang="en-US" sz="4000" dirty="0">
                <a:latin typeface="Arial" panose="020B0604020202020204" pitchFamily="34" charset="0"/>
              </a:rPr>
              <a:t>Continued as jailer (</a:t>
            </a:r>
            <a:r>
              <a:rPr lang="en-US" altLang="en-US" sz="4000" b="1" dirty="0">
                <a:latin typeface="Arial" panose="020B0604020202020204" pitchFamily="34" charset="0"/>
              </a:rPr>
              <a:t>vv. 35-36</a:t>
            </a:r>
            <a:r>
              <a:rPr lang="en-US" altLang="en-US" sz="4000" dirty="0">
                <a:latin typeface="Arial" panose="020B0604020202020204" pitchFamily="34" charset="0"/>
              </a:rPr>
              <a:t>)</a:t>
            </a:r>
          </a:p>
        </p:txBody>
      </p:sp>
      <p:sp>
        <p:nvSpPr>
          <p:cNvPr id="3" name="AutoShape 3">
            <a:extLst>
              <a:ext uri="{FF2B5EF4-FFF2-40B4-BE49-F238E27FC236}">
                <a16:creationId xmlns:a16="http://schemas.microsoft.com/office/drawing/2014/main" id="{0B9950EB-F61B-42D8-97BF-49FF746ABA0A}"/>
              </a:ext>
            </a:extLst>
          </p:cNvPr>
          <p:cNvSpPr>
            <a:spLocks noChangeArrowheads="1"/>
          </p:cNvSpPr>
          <p:nvPr/>
        </p:nvSpPr>
        <p:spPr bwMode="auto">
          <a:xfrm>
            <a:off x="2697163" y="936522"/>
            <a:ext cx="6837362" cy="715963"/>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4" name="Text Box 4">
            <a:extLst>
              <a:ext uri="{FF2B5EF4-FFF2-40B4-BE49-F238E27FC236}">
                <a16:creationId xmlns:a16="http://schemas.microsoft.com/office/drawing/2014/main" id="{6C349232-37E0-407B-AAE9-9C9DA29AC338}"/>
              </a:ext>
            </a:extLst>
          </p:cNvPr>
          <p:cNvSpPr txBox="1">
            <a:spLocks noChangeArrowheads="1"/>
          </p:cNvSpPr>
          <p:nvPr/>
        </p:nvSpPr>
        <p:spPr bwMode="auto">
          <a:xfrm>
            <a:off x="3057828" y="892276"/>
            <a:ext cx="6056594" cy="769441"/>
          </a:xfrm>
          <a:prstGeom prst="rect">
            <a:avLst/>
          </a:prstGeom>
          <a:noFill/>
          <a:ln>
            <a:noFill/>
          </a:ln>
          <a:effectLst>
            <a:outerShdw dist="35921" dir="2700000" algn="ctr" rotWithShape="0">
              <a:srgbClr val="777777"/>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4400" dirty="0">
                <a:solidFill>
                  <a:schemeClr val="bg1"/>
                </a:solidFill>
                <a:latin typeface="Times New Roman" panose="02020603050405020304" pitchFamily="18" charset="0"/>
                <a:cs typeface="Times New Roman" panose="02020603050405020304" pitchFamily="18" charset="0"/>
              </a:rPr>
              <a:t>New Testament Examples</a:t>
            </a:r>
          </a:p>
        </p:txBody>
      </p:sp>
    </p:spTree>
    <p:extLst>
      <p:ext uri="{BB962C8B-B14F-4D97-AF65-F5344CB8AC3E}">
        <p14:creationId xmlns:p14="http://schemas.microsoft.com/office/powerpoint/2010/main" val="53469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2527</Words>
  <Application>Microsoft Office PowerPoint</Application>
  <PresentationFormat>Widescreen</PresentationFormat>
  <Paragraphs>208</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CommonBullets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Gary D. Murphy</cp:lastModifiedBy>
  <cp:revision>41</cp:revision>
  <dcterms:created xsi:type="dcterms:W3CDTF">2018-10-20T18:54:49Z</dcterms:created>
  <dcterms:modified xsi:type="dcterms:W3CDTF">2018-10-20T22:06:52Z</dcterms:modified>
</cp:coreProperties>
</file>