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0" autoAdjust="0"/>
    <p:restoredTop sz="71410" autoAdjust="0"/>
  </p:normalViewPr>
  <p:slideViewPr>
    <p:cSldViewPr snapToGrid="0">
      <p:cViewPr varScale="1">
        <p:scale>
          <a:sx n="54" d="100"/>
          <a:sy n="54" d="100"/>
        </p:scale>
        <p:origin x="1498" y="62"/>
      </p:cViewPr>
      <p:guideLst/>
    </p:cSldViewPr>
  </p:slideViewPr>
  <p:notesTextViewPr>
    <p:cViewPr>
      <p:scale>
        <a:sx n="1" d="1"/>
        <a:sy n="1" d="1"/>
      </p:scale>
      <p:origin x="0" y="-5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FB0E-6843-461C-AA1C-79F33329BA1B}"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0355-2DD4-48D7-A3CA-0826B36F7AF7}" type="slidenum">
              <a:rPr lang="en-US" smtClean="0"/>
              <a:t>‹#›</a:t>
            </a:fld>
            <a:endParaRPr lang="en-US"/>
          </a:p>
        </p:txBody>
      </p:sp>
    </p:spTree>
    <p:extLst>
      <p:ext uri="{BB962C8B-B14F-4D97-AF65-F5344CB8AC3E}">
        <p14:creationId xmlns:p14="http://schemas.microsoft.com/office/powerpoint/2010/main" val="379124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ea typeface="Calibri" panose="020F0502020204030204" pitchFamily="34" charset="0"/>
                <a:cs typeface="Times New Roman" panose="02020603050405020304" pitchFamily="18" charset="0"/>
              </a:rPr>
              <a:t>Who would listen to you in this matter? For as his share is he who goes down into the battle, </a:t>
            </a:r>
            <a:r>
              <a:rPr lang="en-US" i="1" u="sng" dirty="0">
                <a:latin typeface="Times New Roman" panose="02020603050405020304" pitchFamily="18" charset="0"/>
                <a:ea typeface="Calibri" panose="020F0502020204030204" pitchFamily="34" charset="0"/>
                <a:cs typeface="Times New Roman" panose="02020603050405020304" pitchFamily="18" charset="0"/>
              </a:rPr>
              <a:t>so shall his share be who stays by the baggage</a:t>
            </a:r>
            <a:r>
              <a:rPr lang="en-US" i="1" dirty="0">
                <a:latin typeface="Times New Roman" panose="02020603050405020304" pitchFamily="18" charset="0"/>
                <a:ea typeface="Calibri" panose="020F0502020204030204" pitchFamily="34" charset="0"/>
                <a:cs typeface="Times New Roman" panose="02020603050405020304" pitchFamily="18" charset="0"/>
              </a:rPr>
              <a:t>. They shall share alike. </a:t>
            </a:r>
            <a:r>
              <a:rPr lang="en-US" b="1" dirty="0">
                <a:latin typeface="Times New Roman" panose="02020603050405020304" pitchFamily="18" charset="0"/>
                <a:ea typeface="Calibri" panose="020F0502020204030204" pitchFamily="34" charset="0"/>
                <a:cs typeface="Times New Roman" panose="02020603050405020304" pitchFamily="18" charset="0"/>
              </a:rPr>
              <a:t>1 Sam 30:24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&gt;&gt;&gt;&gt;&gt;&gt;&gt;&gt;&gt;&gt;&gt;&gt;&gt;&gt;&gt;&gt;&gt;&gt;&gt;&gt;&gt;&gt;&gt;&gt;&gt;</a:t>
            </a:r>
          </a:p>
          <a:p>
            <a:r>
              <a:rPr lang="en-US" sz="1200" kern="1200" dirty="0">
                <a:solidFill>
                  <a:schemeClr val="tx1"/>
                </a:solidFill>
                <a:effectLst/>
                <a:latin typeface="+mn-lt"/>
                <a:ea typeface="+mn-ea"/>
                <a:cs typeface="+mn-cs"/>
              </a:rPr>
              <a:t>    A. What is the story of the Soldiers and their Baggage?</a:t>
            </a:r>
          </a:p>
          <a:p>
            <a:r>
              <a:rPr lang="en-US" sz="1200" kern="1200" dirty="0">
                <a:solidFill>
                  <a:schemeClr val="tx1"/>
                </a:solidFill>
                <a:effectLst/>
                <a:latin typeface="+mn-lt"/>
                <a:ea typeface="+mn-ea"/>
                <a:cs typeface="+mn-cs"/>
              </a:rPr>
              <a:t>&gt;&gt;&gt;&gt;&gt;&gt;&gt;&gt;&gt;&gt;&gt;&gt;&gt;&gt;&gt;&gt;&gt;&gt;&gt;&gt;&gt;&gt;&gt;&gt;&gt;&gt;</a:t>
            </a:r>
          </a:p>
          <a:p>
            <a:r>
              <a:rPr lang="en-US" sz="1200" kern="1200" dirty="0">
                <a:solidFill>
                  <a:schemeClr val="tx1"/>
                </a:solidFill>
                <a:effectLst/>
                <a:latin typeface="+mn-lt"/>
                <a:ea typeface="+mn-ea"/>
                <a:cs typeface="+mn-cs"/>
              </a:rPr>
              <a:t>        1. David and his band of </a:t>
            </a:r>
            <a:r>
              <a:rPr lang="en-US" sz="1200" b="1" kern="1200" dirty="0">
                <a:solidFill>
                  <a:schemeClr val="tx1"/>
                </a:solidFill>
                <a:effectLst/>
                <a:latin typeface="+mn-lt"/>
                <a:ea typeface="+mn-ea"/>
                <a:cs typeface="+mn-cs"/>
              </a:rPr>
              <a:t>600 men</a:t>
            </a:r>
            <a:r>
              <a:rPr lang="en-US" sz="1200" kern="1200" dirty="0">
                <a:solidFill>
                  <a:schemeClr val="tx1"/>
                </a:solidFill>
                <a:effectLst/>
                <a:latin typeface="+mn-lt"/>
                <a:ea typeface="+mn-ea"/>
                <a:cs typeface="+mn-cs"/>
              </a:rPr>
              <a:t> returned to </a:t>
            </a:r>
            <a:r>
              <a:rPr lang="en-US" sz="1200" kern="1200" dirty="0" err="1">
                <a:solidFill>
                  <a:schemeClr val="tx1"/>
                </a:solidFill>
                <a:effectLst/>
                <a:latin typeface="+mn-lt"/>
                <a:ea typeface="+mn-ea"/>
                <a:cs typeface="+mn-cs"/>
              </a:rPr>
              <a:t>Ziklag</a:t>
            </a:r>
            <a:r>
              <a:rPr lang="en-US" sz="1200" kern="1200" dirty="0">
                <a:solidFill>
                  <a:schemeClr val="tx1"/>
                </a:solidFill>
                <a:effectLst/>
                <a:latin typeface="+mn-lt"/>
                <a:ea typeface="+mn-ea"/>
                <a:cs typeface="+mn-cs"/>
              </a:rPr>
              <a:t> from the service of </a:t>
            </a:r>
            <a:r>
              <a:rPr lang="en-US" sz="1200" kern="1200" dirty="0" err="1">
                <a:solidFill>
                  <a:schemeClr val="tx1"/>
                </a:solidFill>
                <a:effectLst/>
                <a:latin typeface="+mn-lt"/>
                <a:ea typeface="+mn-ea"/>
                <a:cs typeface="+mn-cs"/>
              </a:rPr>
              <a:t>Achish</a:t>
            </a:r>
            <a:r>
              <a:rPr lang="en-US" sz="1200" kern="1200" dirty="0">
                <a:solidFill>
                  <a:schemeClr val="tx1"/>
                </a:solidFill>
                <a:effectLst/>
                <a:latin typeface="+mn-lt"/>
                <a:ea typeface="+mn-ea"/>
                <a:cs typeface="+mn-cs"/>
              </a:rPr>
              <a:t>, the Philistine King </a:t>
            </a:r>
            <a:r>
              <a:rPr lang="en-US" sz="1200" b="1" kern="1200" dirty="0">
                <a:solidFill>
                  <a:schemeClr val="tx1"/>
                </a:solidFill>
                <a:effectLst/>
                <a:latin typeface="+mn-lt"/>
                <a:ea typeface="+mn-ea"/>
                <a:cs typeface="+mn-cs"/>
              </a:rPr>
              <a:t>(Read 1 Sam 29)</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4</a:t>
            </a:fld>
            <a:endParaRPr lang="en-US"/>
          </a:p>
        </p:txBody>
      </p:sp>
    </p:spTree>
    <p:extLst>
      <p:ext uri="{BB962C8B-B14F-4D97-AF65-F5344CB8AC3E}">
        <p14:creationId xmlns:p14="http://schemas.microsoft.com/office/powerpoint/2010/main" val="357583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4. Adding to the distress was talk of stoning David “because all the people were bitter in soul… </a:t>
            </a:r>
          </a:p>
          <a:p>
            <a:r>
              <a:rPr lang="en-US" sz="1200" kern="1200" dirty="0">
                <a:solidFill>
                  <a:schemeClr val="tx1"/>
                </a:solidFill>
                <a:effectLst/>
                <a:latin typeface="+mn-lt"/>
                <a:ea typeface="+mn-ea"/>
                <a:cs typeface="+mn-cs"/>
              </a:rPr>
              <a:t>    5. But David strengthened himself in the Lord his God” </a:t>
            </a:r>
            <a:r>
              <a:rPr lang="en-US" sz="1200" b="1" kern="1200" dirty="0">
                <a:solidFill>
                  <a:schemeClr val="tx1"/>
                </a:solidFill>
                <a:effectLst/>
                <a:latin typeface="+mn-lt"/>
                <a:ea typeface="+mn-ea"/>
                <a:cs typeface="+mn-cs"/>
              </a:rPr>
              <a:t>(30:6)</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Now David was greatly distressed, for the people spoke of stoning him, because the soul of all the people was grieved, every man for his sons and his daughters. But David strengthened himself in the LORD his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30:6)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13</a:t>
            </a:fld>
            <a:endParaRPr lang="en-US"/>
          </a:p>
        </p:txBody>
      </p:sp>
    </p:spTree>
    <p:extLst>
      <p:ext uri="{BB962C8B-B14F-4D97-AF65-F5344CB8AC3E}">
        <p14:creationId xmlns:p14="http://schemas.microsoft.com/office/powerpoint/2010/main" val="390866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 the strength of God;</a:t>
            </a:r>
          </a:p>
          <a:p>
            <a:r>
              <a:rPr lang="en-US" sz="1200" kern="1200" dirty="0">
                <a:solidFill>
                  <a:schemeClr val="tx1"/>
                </a:solidFill>
                <a:effectLst/>
                <a:latin typeface="+mn-lt"/>
                <a:ea typeface="+mn-ea"/>
                <a:cs typeface="+mn-cs"/>
              </a:rPr>
              <a:t>    1. Soon, David and </a:t>
            </a:r>
            <a:r>
              <a:rPr lang="en-US" sz="1200" b="1" kern="1200" dirty="0">
                <a:solidFill>
                  <a:schemeClr val="tx1"/>
                </a:solidFill>
                <a:effectLst/>
                <a:latin typeface="+mn-lt"/>
                <a:ea typeface="+mn-ea"/>
                <a:cs typeface="+mn-cs"/>
              </a:rPr>
              <a:t>400 of his men</a:t>
            </a:r>
            <a:r>
              <a:rPr lang="en-US" sz="1200" kern="1200" dirty="0">
                <a:solidFill>
                  <a:schemeClr val="tx1"/>
                </a:solidFill>
                <a:effectLst/>
                <a:latin typeface="+mn-lt"/>
                <a:ea typeface="+mn-ea"/>
                <a:cs typeface="+mn-cs"/>
              </a:rPr>
              <a:t> reclaimed what had been taken without any loss of life among the captives. </a:t>
            </a:r>
          </a:p>
          <a:p>
            <a:r>
              <a:rPr lang="en-US" sz="1200" kern="1200" dirty="0">
                <a:solidFill>
                  <a:schemeClr val="tx1"/>
                </a:solidFill>
                <a:effectLst/>
                <a:latin typeface="+mn-lt"/>
                <a:ea typeface="+mn-ea"/>
                <a:cs typeface="+mn-cs"/>
              </a:rPr>
              <a:t>    2. “Nothing was missing,” the Scriptures report, “whether small or great, sons or daughters, spoil or anything that had been taken” </a:t>
            </a:r>
            <a:r>
              <a:rPr lang="en-US" sz="1200" b="1" kern="1200" dirty="0">
                <a:solidFill>
                  <a:schemeClr val="tx1"/>
                </a:solidFill>
                <a:effectLst/>
                <a:latin typeface="+mn-lt"/>
                <a:ea typeface="+mn-ea"/>
                <a:cs typeface="+mn-cs"/>
              </a:rPr>
              <a:t>(1Sam 30:19)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Also, great spoils from the Amalekites were gained. </a:t>
            </a:r>
          </a:p>
          <a:p>
            <a:r>
              <a:rPr lang="en-US" sz="1200" kern="1200" dirty="0">
                <a:solidFill>
                  <a:schemeClr val="tx1"/>
                </a:solidFill>
                <a:effectLst/>
                <a:latin typeface="+mn-lt"/>
                <a:ea typeface="+mn-ea"/>
                <a:cs typeface="+mn-cs"/>
              </a:rPr>
              <a:t>    4. But, </a:t>
            </a:r>
            <a:r>
              <a:rPr lang="en-US" sz="1200" b="1" kern="1200" dirty="0">
                <a:solidFill>
                  <a:schemeClr val="tx1"/>
                </a:solidFill>
                <a:effectLst/>
                <a:latin typeface="+mn-lt"/>
                <a:ea typeface="+mn-ea"/>
                <a:cs typeface="+mn-cs"/>
              </a:rPr>
              <a:t>200</a:t>
            </a:r>
            <a:r>
              <a:rPr lang="en-US" sz="1200" kern="1200" dirty="0">
                <a:solidFill>
                  <a:schemeClr val="tx1"/>
                </a:solidFill>
                <a:effectLst/>
                <a:latin typeface="+mn-lt"/>
                <a:ea typeface="+mn-ea"/>
                <a:cs typeface="+mn-cs"/>
              </a:rPr>
              <a:t> of David’s men had been too exhausted to join the fight and stayed at the brook </a:t>
            </a:r>
            <a:r>
              <a:rPr lang="en-US" sz="1200" kern="1200" dirty="0" err="1">
                <a:solidFill>
                  <a:schemeClr val="tx1"/>
                </a:solidFill>
                <a:effectLst/>
                <a:latin typeface="+mn-lt"/>
                <a:ea typeface="+mn-ea"/>
                <a:cs typeface="+mn-cs"/>
              </a:rPr>
              <a:t>Besor</a:t>
            </a:r>
            <a:r>
              <a:rPr lang="en-US" sz="1200" kern="1200" dirty="0">
                <a:solidFill>
                  <a:schemeClr val="tx1"/>
                </a:solidFill>
                <a:effectLst/>
                <a:latin typeface="+mn-lt"/>
                <a:ea typeface="+mn-ea"/>
                <a:cs typeface="+mn-cs"/>
              </a:rPr>
              <a:t>, guarding the baggage of the warriors who won the battle </a:t>
            </a:r>
            <a:r>
              <a:rPr lang="en-US" sz="1200" b="1" kern="1200" dirty="0">
                <a:solidFill>
                  <a:schemeClr val="tx1"/>
                </a:solidFill>
                <a:effectLst/>
                <a:latin typeface="+mn-lt"/>
                <a:ea typeface="+mn-ea"/>
                <a:cs typeface="+mn-cs"/>
              </a:rPr>
              <a:t>(30:10).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14</a:t>
            </a:fld>
            <a:endParaRPr lang="en-US"/>
          </a:p>
        </p:txBody>
      </p:sp>
    </p:spTree>
    <p:extLst>
      <p:ext uri="{BB962C8B-B14F-4D97-AF65-F5344CB8AC3E}">
        <p14:creationId xmlns:p14="http://schemas.microsoft.com/office/powerpoint/2010/main" val="324570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    5. But David pursued, he and four hundred men; for two hundred stayed behind, who were so weary that they could not cross the Brook </a:t>
            </a:r>
            <a:r>
              <a:rPr lang="en-US" sz="1200" i="0" kern="1200" dirty="0" err="1">
                <a:solidFill>
                  <a:schemeClr val="tx1"/>
                </a:solidFill>
                <a:effectLst/>
                <a:latin typeface="+mn-lt"/>
                <a:ea typeface="+mn-ea"/>
                <a:cs typeface="+mn-cs"/>
              </a:rPr>
              <a:t>Besor</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1 Samuel 30:10)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&gt;&gt;&gt;&gt;&gt;&gt;&gt;&gt;&gt;&gt;&gt;&gt;&gt;&gt;&gt;</a:t>
            </a:r>
          </a:p>
          <a:p>
            <a:r>
              <a:rPr lang="en-US" sz="1200" b="1" kern="1200" dirty="0">
                <a:solidFill>
                  <a:schemeClr val="tx1"/>
                </a:solidFill>
                <a:effectLst/>
                <a:latin typeface="+mn-lt"/>
                <a:ea typeface="+mn-ea"/>
                <a:cs typeface="+mn-cs"/>
              </a:rPr>
              <a:t>C. All is not yet well with his men;</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Upon their return to </a:t>
            </a:r>
            <a:r>
              <a:rPr lang="en-US" sz="1200" kern="1200" dirty="0" err="1">
                <a:solidFill>
                  <a:schemeClr val="tx1"/>
                </a:solidFill>
                <a:effectLst/>
                <a:latin typeface="+mn-lt"/>
                <a:ea typeface="+mn-ea"/>
                <a:cs typeface="+mn-cs"/>
              </a:rPr>
              <a:t>Besor</a:t>
            </a:r>
            <a:r>
              <a:rPr lang="en-US" sz="1200" kern="1200" dirty="0">
                <a:solidFill>
                  <a:schemeClr val="tx1"/>
                </a:solidFill>
                <a:effectLst/>
                <a:latin typeface="+mn-lt"/>
                <a:ea typeface="+mn-ea"/>
                <a:cs typeface="+mn-cs"/>
              </a:rPr>
              <a:t>, some wicked and worthless soldiers argued that the men who stayed behind with the baggage were undeserving to share in the spoils of victory </a:t>
            </a:r>
            <a:r>
              <a:rPr lang="en-US" sz="1200" b="1" kern="1200" dirty="0">
                <a:solidFill>
                  <a:schemeClr val="tx1"/>
                </a:solidFill>
                <a:effectLst/>
                <a:latin typeface="+mn-lt"/>
                <a:ea typeface="+mn-ea"/>
                <a:cs typeface="+mn-cs"/>
              </a:rPr>
              <a:t>(30:22)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Then all the wicked and worthless men of those who went with David answered and said, "Because they did not go with us, we will not give them any of the spoil that we have recovered, except for every man's wife and children, that they may lead them away and depart."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30:22)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David rebuffed them, saying, </a:t>
            </a:r>
            <a:r>
              <a:rPr lang="en-US" sz="1200" i="1" kern="1200" dirty="0">
                <a:solidFill>
                  <a:schemeClr val="tx1"/>
                </a:solidFill>
                <a:effectLst/>
                <a:latin typeface="+mn-lt"/>
                <a:ea typeface="+mn-ea"/>
                <a:cs typeface="+mn-cs"/>
              </a:rPr>
              <a:t>“They shall share alike”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 30:24)</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who will heed you in this matter? But as his part is who goes down to the battle, so shall his part be who stays by the supplies; they shall share alike."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Samuel 30:24)</a:t>
            </a:r>
          </a:p>
          <a:p>
            <a:r>
              <a:rPr lang="en-US" sz="1200" b="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The lessons that might be taught by this Bible story are numerous.</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15</a:t>
            </a:fld>
            <a:endParaRPr lang="en-US"/>
          </a:p>
        </p:txBody>
      </p:sp>
    </p:spTree>
    <p:extLst>
      <p:ext uri="{BB962C8B-B14F-4D97-AF65-F5344CB8AC3E}">
        <p14:creationId xmlns:p14="http://schemas.microsoft.com/office/powerpoint/2010/main" val="170342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“Believe it or not”!, </a:t>
            </a:r>
            <a:r>
              <a:rPr lang="en-US" sz="1200" b="1" kern="1200" dirty="0">
                <a:solidFill>
                  <a:schemeClr val="tx1"/>
                </a:solidFill>
                <a:effectLst/>
                <a:latin typeface="+mn-lt"/>
                <a:ea typeface="+mn-ea"/>
                <a:cs typeface="+mn-cs"/>
              </a:rPr>
              <a:t>They wanted to Stone David:</a:t>
            </a:r>
            <a:r>
              <a:rPr lang="en-US" sz="1200" kern="1200" dirty="0">
                <a:solidFill>
                  <a:schemeClr val="tx1"/>
                </a:solidFill>
                <a:effectLst/>
                <a:latin typeface="+mn-lt"/>
                <a:ea typeface="+mn-ea"/>
                <a:cs typeface="+mn-cs"/>
              </a:rPr>
              <a:t> </a:t>
            </a:r>
          </a:p>
          <a:p>
            <a:pPr marL="0" indent="0">
              <a:buNone/>
            </a:pPr>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A. Emotional distresses can create conflict between best friends, family members and leaders. David and his men suffered devastating losses.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B. After they had wept, they plotted against their commander, David, who was also Israel’s future King.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C. When bad things happen, we often look for someone to blame &amp; punish. (Ask Donald Trump if leaders get the blame for things over which they have no control.)</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16</a:t>
            </a:fld>
            <a:endParaRPr lang="en-US"/>
          </a:p>
        </p:txBody>
      </p:sp>
    </p:spTree>
    <p:extLst>
      <p:ext uri="{BB962C8B-B14F-4D97-AF65-F5344CB8AC3E}">
        <p14:creationId xmlns:p14="http://schemas.microsoft.com/office/powerpoint/2010/main" val="37987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II Strength in God: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 David,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strengthened himself in God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but, it was not as a last resort for him; not a case of “when all else fails” type of attitude.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B. but because our God will never leave us nor forsake us just as he has said.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(Heb 13:5);</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Let your conduct be without covetousness; be content with such things as you have. For He Himself has said, "I WILL NEVER LEAVE YOU NOR FORSAKE YOU."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(Hebrews 13:5)</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C. He is always near us and will not betray us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(Ps 34:18; 2 Tim 2:13)</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The LORD is near to those who have a broken heart, And saves such as have a contrite spirit.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(Psalms 34:18)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If we are faithless, He remains faithful; He cannot deny Himself.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(2 Timothy 2:13)</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D. When the hour came for the disciples to scatter from Jesus, He said,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I am not alone …the Father is with Me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a:solidFill>
                  <a:schemeClr val="tx1"/>
                </a:solidFill>
                <a:effectLst/>
                <a:latin typeface="Times New Roman" panose="02020603050405020304" pitchFamily="18" charset="0"/>
                <a:ea typeface="+mn-ea"/>
                <a:cs typeface="Times New Roman" panose="02020603050405020304" pitchFamily="18" charset="0"/>
              </a:rPr>
              <a:t>(John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16:32).</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Indeed the hour is coming, yes, has now come, that you will be scattered, each to his own, and will leave Me alone. And yet I am not alone, because the Father is with Me.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John 16:32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17</a:t>
            </a:fld>
            <a:endParaRPr lang="en-US"/>
          </a:p>
        </p:txBody>
      </p:sp>
    </p:spTree>
    <p:extLst>
      <p:ext uri="{BB962C8B-B14F-4D97-AF65-F5344CB8AC3E}">
        <p14:creationId xmlns:p14="http://schemas.microsoft.com/office/powerpoint/2010/main" val="269123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Weariness: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A. Sometimes we get so tired it seems we cannot go on any further.</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B. We experience “burn out” and need to recharge our batteries.</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C. Jesus knew this, saying to the weary apostles, “Come aside by yourselves to a deserted place and rest a while” </a:t>
            </a:r>
            <a:r>
              <a:rPr lang="en-US" sz="1200" b="1" kern="1200" dirty="0">
                <a:solidFill>
                  <a:schemeClr val="tx1"/>
                </a:solidFill>
                <a:effectLst/>
                <a:latin typeface="+mn-lt"/>
                <a:ea typeface="+mn-ea"/>
                <a:cs typeface="+mn-cs"/>
              </a:rPr>
              <a:t>(Mk 6:31)</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And He said to them, </a:t>
            </a:r>
            <a:r>
              <a:rPr lang="en-US" sz="1200" b="0" i="1" u="none" strike="noStrike" kern="1200" baseline="0" dirty="0">
                <a:solidFill>
                  <a:srgbClr val="FF0000"/>
                </a:solidFill>
                <a:latin typeface="+mn-lt"/>
                <a:ea typeface="+mn-ea"/>
                <a:cs typeface="+mn-cs"/>
              </a:rPr>
              <a:t>"Come aside by yourselves to a deserted place and rest a while."</a:t>
            </a:r>
            <a:r>
              <a:rPr lang="en-US" sz="1200" b="0" i="1" u="none" strike="noStrike" kern="1200" baseline="0" dirty="0">
                <a:solidFill>
                  <a:schemeClr val="tx1"/>
                </a:solidFill>
                <a:latin typeface="+mn-lt"/>
                <a:ea typeface="+mn-ea"/>
                <a:cs typeface="+mn-cs"/>
              </a:rPr>
              <a:t> For there were many coming and going, and they did not even have time to eat.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6:31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18</a:t>
            </a:fld>
            <a:endParaRPr lang="en-US"/>
          </a:p>
        </p:txBody>
      </p:sp>
    </p:spTree>
    <p:extLst>
      <p:ext uri="{BB962C8B-B14F-4D97-AF65-F5344CB8AC3E}">
        <p14:creationId xmlns:p14="http://schemas.microsoft.com/office/powerpoint/2010/main" val="1174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Sometimes, our work “in the kingdom” make such rest very elusive.</a:t>
            </a:r>
          </a:p>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 In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 6:32-34</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the desert, Jesus found multitudes of people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like sheep not having a shepherd</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 His compassion caused Him to teach them, heal them, and feed them,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(Mk 6:32-44).</a:t>
            </a:r>
          </a:p>
          <a:p>
            <a:pPr marL="512763" marR="0" indent="-512763">
              <a:spcBef>
                <a:spcPts val="0"/>
              </a:spcBef>
              <a:spcAft>
                <a:spcPts val="0"/>
              </a:spcAft>
            </a:pPr>
            <a:r>
              <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endParaRPr lang="en-US" sz="1200" b="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 There was very little “needed rest” for the Savior on that day!</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19</a:t>
            </a:fld>
            <a:endParaRPr lang="en-US"/>
          </a:p>
        </p:txBody>
      </p:sp>
    </p:spTree>
    <p:extLst>
      <p:ext uri="{BB962C8B-B14F-4D97-AF65-F5344CB8AC3E}">
        <p14:creationId xmlns:p14="http://schemas.microsoft.com/office/powerpoint/2010/main" val="206571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IV.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From time to time, we are all called on to </a:t>
            </a:r>
            <a:r>
              <a:rPr lang="en-US" sz="1200" b="1" kern="1200" dirty="0">
                <a:solidFill>
                  <a:schemeClr val="tx1"/>
                </a:solidFill>
                <a:effectLst/>
                <a:latin typeface="+mn-lt"/>
                <a:ea typeface="+mn-ea"/>
                <a:cs typeface="+mn-cs"/>
              </a:rPr>
              <a:t>Protect the Baggage:</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 Weary </a:t>
            </a:r>
            <a:r>
              <a:rPr lang="en-US" sz="1200" b="1" kern="1200" dirty="0">
                <a:solidFill>
                  <a:schemeClr val="tx1"/>
                </a:solidFill>
                <a:effectLst/>
                <a:latin typeface="+mn-lt"/>
                <a:ea typeface="+mn-ea"/>
                <a:cs typeface="+mn-cs"/>
              </a:rPr>
              <a:t>200</a:t>
            </a:r>
            <a:r>
              <a:rPr lang="en-US" sz="1200" kern="1200" dirty="0">
                <a:solidFill>
                  <a:schemeClr val="tx1"/>
                </a:solidFill>
                <a:effectLst/>
                <a:latin typeface="+mn-lt"/>
                <a:ea typeface="+mn-ea"/>
                <a:cs typeface="+mn-cs"/>
              </a:rPr>
              <a:t>” they didn’t quit, but they did shift their focus.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B. </a:t>
            </a:r>
            <a:r>
              <a:rPr lang="en-US" sz="1200" u="sng" kern="1200" dirty="0">
                <a:solidFill>
                  <a:schemeClr val="tx1"/>
                </a:solidFill>
                <a:effectLst/>
                <a:latin typeface="+mn-lt"/>
                <a:ea typeface="+mn-ea"/>
                <a:cs typeface="+mn-cs"/>
              </a:rPr>
              <a:t>They were </a:t>
            </a:r>
            <a:r>
              <a:rPr lang="en-US" sz="1200" kern="1200" dirty="0">
                <a:solidFill>
                  <a:schemeClr val="tx1"/>
                </a:solidFill>
                <a:effectLst/>
                <a:latin typeface="+mn-lt"/>
                <a:ea typeface="+mn-ea"/>
                <a:cs typeface="+mn-cs"/>
              </a:rPr>
              <a:t>too tired to fight so they found another way to help in rescuing their families, which was by guarding the baggage of their comrades in battle.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C. This reiterates what Paul wrote, saying, </a:t>
            </a:r>
          </a:p>
          <a:p>
            <a:r>
              <a:rPr lang="en-US" sz="1200" i="1" kern="1200" dirty="0">
                <a:solidFill>
                  <a:schemeClr val="tx1"/>
                </a:solidFill>
                <a:effectLst/>
                <a:latin typeface="+mn-lt"/>
                <a:ea typeface="+mn-ea"/>
                <a:cs typeface="+mn-cs"/>
              </a:rPr>
              <a:t>“For as we have many members in one body, but all the members do not have the same function</a:t>
            </a:r>
            <a:r>
              <a:rPr lang="en-US" sz="1200" b="1"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(Rom 12:4)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D. We must find our area of service and diligently labor in it with faithfulness.</a:t>
            </a:r>
          </a:p>
          <a:p>
            <a:r>
              <a:rPr lang="en-US" sz="1200" kern="1200" dirty="0">
                <a:solidFill>
                  <a:schemeClr val="tx1"/>
                </a:solidFill>
                <a:effectLst/>
                <a:latin typeface="+mn-lt"/>
                <a:ea typeface="+mn-ea"/>
                <a:cs typeface="+mn-cs"/>
              </a:rPr>
              <a:t>&gt;&gt;&gt;&gt;&gt;&gt;&gt;&gt;&gt;&gt;&gt;&gt;&gt;&gt;&gt;&gt;&gt;</a:t>
            </a:r>
          </a:p>
          <a:p>
            <a:r>
              <a:rPr lang="en-US" sz="1200" i="1" kern="1200" dirty="0">
                <a:solidFill>
                  <a:schemeClr val="tx1"/>
                </a:solidFill>
                <a:effectLst/>
                <a:latin typeface="+mn-lt"/>
                <a:ea typeface="+mn-ea"/>
                <a:cs typeface="+mn-cs"/>
              </a:rPr>
              <a:t>“As each has received a gift, use it to serve one another, as good stewards of God's varied grace:”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 4:10)</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20</a:t>
            </a:fld>
            <a:endParaRPr lang="en-US"/>
          </a:p>
        </p:txBody>
      </p:sp>
    </p:spTree>
    <p:extLst>
      <p:ext uri="{BB962C8B-B14F-4D97-AF65-F5344CB8AC3E}">
        <p14:creationId xmlns:p14="http://schemas.microsoft.com/office/powerpoint/2010/main" val="196754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 </a:t>
            </a:r>
            <a:r>
              <a:rPr lang="en-US" sz="1200" b="0" kern="1200" dirty="0">
                <a:solidFill>
                  <a:schemeClr val="tx1"/>
                </a:solidFill>
                <a:effectLst/>
                <a:latin typeface="+mn-lt"/>
                <a:ea typeface="+mn-ea"/>
                <a:cs typeface="+mn-cs"/>
              </a:rPr>
              <a:t>There are always the </a:t>
            </a:r>
            <a:r>
              <a:rPr lang="en-US" sz="1200" b="1" kern="1200" dirty="0">
                <a:solidFill>
                  <a:schemeClr val="tx1"/>
                </a:solidFill>
                <a:effectLst/>
                <a:latin typeface="+mn-lt"/>
                <a:ea typeface="+mn-ea"/>
                <a:cs typeface="+mn-cs"/>
              </a:rPr>
              <a:t>Unsung Heroes </a:t>
            </a:r>
            <a:r>
              <a:rPr lang="en-US" sz="1200" b="0" kern="1200" dirty="0">
                <a:solidFill>
                  <a:schemeClr val="tx1"/>
                </a:solidFill>
                <a:effectLst/>
                <a:latin typeface="+mn-lt"/>
                <a:ea typeface="+mn-ea"/>
                <a:cs typeface="+mn-cs"/>
              </a:rPr>
              <a:t>in this life</a:t>
            </a:r>
          </a:p>
          <a:p>
            <a:r>
              <a:rPr lang="en-US" sz="1200" b="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A. Disrespecting these men was not an option for David.</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Any good leader does not desert his men, those that have fought, become injured, or when they are just plain worn out.</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frequently see one of our President’s involved with the veterans, common citizens, and politicians from every nation, at every opportunity that comes along.</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He has been seen dancing with one legged girls and mountain biking with injured men and women of the Armed forces.</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B. Denying them the spoils of victory would be a tactical admission of “it could have been fought and won without them”.</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21</a:t>
            </a:fld>
            <a:endParaRPr lang="en-US"/>
          </a:p>
        </p:txBody>
      </p:sp>
    </p:spTree>
    <p:extLst>
      <p:ext uri="{BB962C8B-B14F-4D97-AF65-F5344CB8AC3E}">
        <p14:creationId xmlns:p14="http://schemas.microsoft.com/office/powerpoint/2010/main" val="3655140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David knew that they should all have shared equally in the spoils because each part of the mission was as vitally important.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Any commander knows that you cannot take everything you have into battle with you.</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It would be too cumbersome to carry and fight, insuring ultimate defeat.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If you won the battle and lost everything else that you brought to the battle with you, you are again defenseless from a rear attack.</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22</a:t>
            </a:fld>
            <a:endParaRPr lang="en-US"/>
          </a:p>
        </p:txBody>
      </p:sp>
    </p:spTree>
    <p:extLst>
      <p:ext uri="{BB962C8B-B14F-4D97-AF65-F5344CB8AC3E}">
        <p14:creationId xmlns:p14="http://schemas.microsoft.com/office/powerpoint/2010/main" val="311600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Samuel 29:1-11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(1)  Then the Philistines gathered together all their armies at </a:t>
            </a:r>
            <a:r>
              <a:rPr lang="en-US" sz="1200" i="1" kern="1200" dirty="0" err="1">
                <a:solidFill>
                  <a:schemeClr val="tx1"/>
                </a:solidFill>
                <a:effectLst/>
                <a:latin typeface="+mn-lt"/>
                <a:ea typeface="+mn-ea"/>
                <a:cs typeface="+mn-cs"/>
              </a:rPr>
              <a:t>Aphek</a:t>
            </a:r>
            <a:r>
              <a:rPr lang="en-US" sz="1200" i="1" kern="1200" dirty="0">
                <a:solidFill>
                  <a:schemeClr val="tx1"/>
                </a:solidFill>
                <a:effectLst/>
                <a:latin typeface="+mn-lt"/>
                <a:ea typeface="+mn-ea"/>
                <a:cs typeface="+mn-cs"/>
              </a:rPr>
              <a:t>, and the Israelites encamped by a fountain which is in Jezreel.</a:t>
            </a:r>
          </a:p>
          <a:p>
            <a:r>
              <a:rPr lang="en-US" sz="1200" i="1" kern="1200" dirty="0">
                <a:solidFill>
                  <a:schemeClr val="tx1"/>
                </a:solidFill>
                <a:effectLst/>
                <a:latin typeface="+mn-lt"/>
                <a:ea typeface="+mn-ea"/>
                <a:cs typeface="+mn-cs"/>
              </a:rPr>
              <a:t>&gt;&gt;&gt;&gt;&gt;&gt;&gt;&gt;&gt;&gt;&gt;&gt;&gt;&gt;&gt;&gt;&gt;&gt;&gt;&gt;&gt;&gt;&gt;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  And the lords of the Philistines passed in review by hundreds and by thousands, but David and his men passed in review at the rear with </a:t>
            </a:r>
            <a:r>
              <a:rPr lang="en-US" sz="1200" i="1" kern="1200" dirty="0" err="1">
                <a:solidFill>
                  <a:schemeClr val="tx1"/>
                </a:solidFill>
                <a:effectLst/>
                <a:latin typeface="+mn-lt"/>
                <a:ea typeface="+mn-ea"/>
                <a:cs typeface="+mn-cs"/>
              </a:rPr>
              <a:t>Achish</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5</a:t>
            </a:fld>
            <a:endParaRPr lang="en-US"/>
          </a:p>
        </p:txBody>
      </p:sp>
    </p:spTree>
    <p:extLst>
      <p:ext uri="{BB962C8B-B14F-4D97-AF65-F5344CB8AC3E}">
        <p14:creationId xmlns:p14="http://schemas.microsoft.com/office/powerpoint/2010/main" val="1814689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There are many examples of unsung heroes in the Bible, such as the unnamed saints who helped Paul escape from Damascus </a:t>
            </a:r>
            <a:r>
              <a:rPr lang="en-US" sz="1200" b="1" kern="1200" dirty="0">
                <a:solidFill>
                  <a:schemeClr val="tx1"/>
                </a:solidFill>
                <a:effectLst/>
                <a:latin typeface="+mn-lt"/>
                <a:ea typeface="+mn-ea"/>
                <a:cs typeface="+mn-cs"/>
              </a:rPr>
              <a:t>(Acts 9:25).</a:t>
            </a:r>
            <a:endParaRPr lang="en-US" sz="1200" b="1"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the disciples took him by night and let him down through the wall in a large basket.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9:25)</a:t>
            </a:r>
          </a:p>
          <a:p>
            <a:r>
              <a:rPr lang="en-US" sz="1200" b="0" kern="1200" dirty="0">
                <a:solidFill>
                  <a:schemeClr val="tx1"/>
                </a:solidFill>
                <a:effectLst/>
                <a:latin typeface="+mn-lt"/>
                <a:ea typeface="+mn-ea"/>
                <a:cs typeface="+mn-cs"/>
              </a:rPr>
              <a:t>&gt;&gt;&gt;&gt;&gt;&gt;&gt;&gt;&gt;&gt;&gt;&gt;&gt;&gt;&gt;&gt;&gt;   </a:t>
            </a:r>
          </a:p>
          <a:p>
            <a:r>
              <a:rPr lang="en-US" sz="1200" kern="1200" dirty="0">
                <a:solidFill>
                  <a:schemeClr val="tx1"/>
                </a:solidFill>
                <a:effectLst/>
                <a:latin typeface="+mn-lt"/>
                <a:ea typeface="+mn-ea"/>
                <a:cs typeface="+mn-cs"/>
              </a:rPr>
              <a:t>    2. </a:t>
            </a:r>
            <a:r>
              <a:rPr lang="en-US" sz="1200" u="sng" kern="1200" dirty="0">
                <a:solidFill>
                  <a:schemeClr val="tx1"/>
                </a:solidFill>
                <a:effectLst/>
                <a:latin typeface="+mn-lt"/>
                <a:ea typeface="+mn-ea"/>
                <a:cs typeface="+mn-cs"/>
              </a:rPr>
              <a:t>If the service we give to God</a:t>
            </a:r>
            <a:r>
              <a:rPr lang="en-US" sz="1200" kern="1200" dirty="0">
                <a:solidFill>
                  <a:schemeClr val="tx1"/>
                </a:solidFill>
                <a:effectLst/>
                <a:latin typeface="+mn-lt"/>
                <a:ea typeface="+mn-ea"/>
                <a:cs typeface="+mn-cs"/>
              </a:rPr>
              <a:t> is not on the frontline of the battle, it is nevertheless vital to the defeat of Satan.</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We will be fully recompensed with God’s good will, good words, and fullness of reward </a:t>
            </a:r>
            <a:r>
              <a:rPr lang="en-US" sz="1200" b="1" kern="1200" dirty="0">
                <a:solidFill>
                  <a:schemeClr val="tx1"/>
                </a:solidFill>
                <a:effectLst/>
                <a:latin typeface="+mn-lt"/>
                <a:ea typeface="+mn-ea"/>
                <a:cs typeface="+mn-cs"/>
              </a:rPr>
              <a:t>(Mt 25:1-36).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23</a:t>
            </a:fld>
            <a:endParaRPr lang="en-US"/>
          </a:p>
        </p:txBody>
      </p:sp>
    </p:spTree>
    <p:extLst>
      <p:ext uri="{BB962C8B-B14F-4D97-AF65-F5344CB8AC3E}">
        <p14:creationId xmlns:p14="http://schemas.microsoft.com/office/powerpoint/2010/main" val="3652200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1. If you are not in the battle, are you guarding the baggage?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2:38 &amp; Acts 8:22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24</a:t>
            </a:fld>
            <a:endParaRPr lang="en-US"/>
          </a:p>
        </p:txBody>
      </p:sp>
    </p:spTree>
    <p:extLst>
      <p:ext uri="{BB962C8B-B14F-4D97-AF65-F5344CB8AC3E}">
        <p14:creationId xmlns:p14="http://schemas.microsoft.com/office/powerpoint/2010/main" val="210281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Then the princes of the Philistines said, "What are these Hebrews doing here?" And </a:t>
            </a:r>
            <a:r>
              <a:rPr lang="en-US"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said to the princes of the Philistines, "Is this not David, the servant of Saul king of Israel, who has been with me these days, or these years? And to this day I have found no fault in him since he defected to me.“</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But the princes of the Philistines were angry with him; so the princes of the Philistines said to him, "Make this fellow return, that he may go back to the place which you have appointed for him, and do not let him go down with us to battle, lest in the battle he become our adversary. For with what could he reconcile himself to his master, if not with the heads of these men?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6</a:t>
            </a:fld>
            <a:endParaRPr lang="en-US"/>
          </a:p>
        </p:txBody>
      </p:sp>
    </p:spTree>
    <p:extLst>
      <p:ext uri="{BB962C8B-B14F-4D97-AF65-F5344CB8AC3E}">
        <p14:creationId xmlns:p14="http://schemas.microsoft.com/office/powerpoint/2010/main" val="243204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Is this not David, of whom they sang to one another in dances, saying: 'Saul has slain his thousands, And David his ten thousands’?”</a:t>
            </a:r>
          </a:p>
          <a:p>
            <a:pPr marL="0" indent="0" algn="just">
              <a:buFontTx/>
              <a:buNone/>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&gt;&gt;&gt;&gt;&gt;&gt;&gt;&gt;&gt;&gt;&gt;&gt;&gt;&gt;&gt;&gt;&gt;&gt;&gt;&gt;&gt;&gt;&gt;&gt;&gt;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buFontTx/>
              <a:buNone/>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  Then </a:t>
            </a:r>
            <a:r>
              <a:rPr lang="en-US"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called David and said to him, "Surely, as the LORD lives, you have been upright, and your going out and your coming in with me in the army is good in my sight. For to this day I have not found evil in you since the day of your coming to me. Nevertheless the lords do not favor you.</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7</a:t>
            </a:fld>
            <a:endParaRPr lang="en-US"/>
          </a:p>
        </p:txBody>
      </p:sp>
    </p:spTree>
    <p:extLst>
      <p:ext uri="{BB962C8B-B14F-4D97-AF65-F5344CB8AC3E}">
        <p14:creationId xmlns:p14="http://schemas.microsoft.com/office/powerpoint/2010/main" val="21082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Therefore return now, and go in peace, that you may not displease the lords of the Philistines."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So David said to </a:t>
            </a:r>
            <a:r>
              <a:rPr lang="en-US"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what have I done? And to this day what have you found in your servant as long as I have been with you, that I may not go and fight against the enemies of my lord the king?"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8</a:t>
            </a:fld>
            <a:endParaRPr lang="en-US"/>
          </a:p>
        </p:txBody>
      </p:sp>
    </p:spTree>
    <p:extLst>
      <p:ext uri="{BB962C8B-B14F-4D97-AF65-F5344CB8AC3E}">
        <p14:creationId xmlns:p14="http://schemas.microsoft.com/office/powerpoint/2010/main" val="344706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Then </a:t>
            </a:r>
            <a:r>
              <a:rPr lang="en-US"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answered and said to David, "I know that you are as good in my sight as an angel of God; nevertheless the princes of the Philistines have said, 'He shall not go up with us to the battle.'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Now therefore, rise early in the morning with your master's servants who have come with you. And as soon as you are up early in the morning and have light, depart."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  So David and his men rose early to depart in the morning, to return to the land of the Philistines. And the Philistines went up to Jezreel.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9</a:t>
            </a:fld>
            <a:endParaRPr lang="en-US"/>
          </a:p>
        </p:txBody>
      </p:sp>
    </p:spTree>
    <p:extLst>
      <p:ext uri="{BB962C8B-B14F-4D97-AF65-F5344CB8AC3E}">
        <p14:creationId xmlns:p14="http://schemas.microsoft.com/office/powerpoint/2010/main" val="29107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2. Upon their arrival they discovered the Amalekites had burned the camp with fire and taken their wives (including David’s two wives), sons and daughters’ captive. </a:t>
            </a:r>
          </a:p>
          <a:p>
            <a:r>
              <a:rPr lang="en-US" sz="1200" i="1"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    3. David and his men lifted their voices and wept “until they had no more strength to weep” </a:t>
            </a:r>
            <a:r>
              <a:rPr lang="en-US" sz="1200" b="1" kern="1200" dirty="0">
                <a:solidFill>
                  <a:schemeClr val="tx1"/>
                </a:solidFill>
                <a:effectLst/>
                <a:latin typeface="+mn-lt"/>
                <a:ea typeface="+mn-ea"/>
                <a:cs typeface="+mn-cs"/>
              </a:rPr>
              <a:t>(1 Sam 30:1-4)</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10</a:t>
            </a:fld>
            <a:endParaRPr lang="en-US"/>
          </a:p>
        </p:txBody>
      </p:sp>
    </p:spTree>
    <p:extLst>
      <p:ext uri="{BB962C8B-B14F-4D97-AF65-F5344CB8AC3E}">
        <p14:creationId xmlns:p14="http://schemas.microsoft.com/office/powerpoint/2010/main" val="336165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Samuel 30:1-4</a:t>
            </a:r>
            <a:endParaRPr lang="en-US" sz="1200" kern="1200" dirty="0">
              <a:solidFill>
                <a:schemeClr val="tx1"/>
              </a:solidFill>
              <a:effectLst/>
              <a:latin typeface="+mn-lt"/>
              <a:ea typeface="+mn-ea"/>
              <a:cs typeface="+mn-cs"/>
            </a:endParaRPr>
          </a:p>
          <a:p>
            <a:pPr marL="0" indent="0">
              <a:buFontTx/>
              <a:buNone/>
            </a:pPr>
            <a:r>
              <a:rPr lang="en-US" sz="1200" i="1" kern="1200" dirty="0">
                <a:solidFill>
                  <a:schemeClr val="tx1"/>
                </a:solidFill>
                <a:effectLst/>
                <a:latin typeface="+mn-lt"/>
                <a:ea typeface="+mn-ea"/>
                <a:cs typeface="+mn-cs"/>
              </a:rPr>
              <a:t>    (1) Now it happened, when David and his men came to </a:t>
            </a:r>
            <a:r>
              <a:rPr lang="en-US" sz="1200" i="1" kern="1200" dirty="0" err="1">
                <a:solidFill>
                  <a:schemeClr val="tx1"/>
                </a:solidFill>
                <a:effectLst/>
                <a:latin typeface="+mn-lt"/>
                <a:ea typeface="+mn-ea"/>
                <a:cs typeface="+mn-cs"/>
              </a:rPr>
              <a:t>Ziklag</a:t>
            </a:r>
            <a:r>
              <a:rPr lang="en-US" sz="1200" i="1" kern="1200" dirty="0">
                <a:solidFill>
                  <a:schemeClr val="tx1"/>
                </a:solidFill>
                <a:effectLst/>
                <a:latin typeface="+mn-lt"/>
                <a:ea typeface="+mn-ea"/>
                <a:cs typeface="+mn-cs"/>
              </a:rPr>
              <a:t>, on the third day, that the Amalekites had invaded the South and </a:t>
            </a:r>
            <a:r>
              <a:rPr lang="en-US" sz="1200" i="1" kern="1200" dirty="0" err="1">
                <a:solidFill>
                  <a:schemeClr val="tx1"/>
                </a:solidFill>
                <a:effectLst/>
                <a:latin typeface="+mn-lt"/>
                <a:ea typeface="+mn-ea"/>
                <a:cs typeface="+mn-cs"/>
              </a:rPr>
              <a:t>Ziklag</a:t>
            </a:r>
            <a:r>
              <a:rPr lang="en-US" sz="1200" i="1" kern="1200" dirty="0">
                <a:solidFill>
                  <a:schemeClr val="tx1"/>
                </a:solidFill>
                <a:effectLst/>
                <a:latin typeface="+mn-lt"/>
                <a:ea typeface="+mn-ea"/>
                <a:cs typeface="+mn-cs"/>
              </a:rPr>
              <a:t>, attacked </a:t>
            </a:r>
            <a:r>
              <a:rPr lang="en-US" sz="1200" i="1" kern="1200" dirty="0" err="1">
                <a:solidFill>
                  <a:schemeClr val="tx1"/>
                </a:solidFill>
                <a:effectLst/>
                <a:latin typeface="+mn-lt"/>
                <a:ea typeface="+mn-ea"/>
                <a:cs typeface="+mn-cs"/>
              </a:rPr>
              <a:t>Ziklag</a:t>
            </a:r>
            <a:r>
              <a:rPr lang="en-US" sz="1200" i="1" kern="1200" dirty="0">
                <a:solidFill>
                  <a:schemeClr val="tx1"/>
                </a:solidFill>
                <a:effectLst/>
                <a:latin typeface="+mn-lt"/>
                <a:ea typeface="+mn-ea"/>
                <a:cs typeface="+mn-cs"/>
              </a:rPr>
              <a:t> and burned it with fire,</a:t>
            </a:r>
          </a:p>
          <a:p>
            <a:pPr marL="0" indent="0">
              <a:buFontTx/>
              <a:buNone/>
            </a:pPr>
            <a:r>
              <a:rPr lang="en-US" sz="1200" i="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pPr>
              <a:buFontTx/>
              <a:buNone/>
            </a:pPr>
            <a:r>
              <a:rPr lang="en-US" sz="1200" i="1" kern="1200" dirty="0">
                <a:solidFill>
                  <a:schemeClr val="tx1"/>
                </a:solidFill>
                <a:effectLst/>
                <a:latin typeface="+mn-lt"/>
                <a:ea typeface="+mn-ea"/>
                <a:cs typeface="+mn-cs"/>
              </a:rPr>
              <a:t>    (2)  and had taken captive the women and those who were there, from small to great; they did not kill anyone, but carried them away and went their way.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11</a:t>
            </a:fld>
            <a:endParaRPr lang="en-US"/>
          </a:p>
        </p:txBody>
      </p:sp>
    </p:spTree>
    <p:extLst>
      <p:ext uri="{BB962C8B-B14F-4D97-AF65-F5344CB8AC3E}">
        <p14:creationId xmlns:p14="http://schemas.microsoft.com/office/powerpoint/2010/main" val="210459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(3)  So David and his men came to the city, and there it was, burned with fire; and their wives, their sons, and their daughters had been taken captive.</a:t>
            </a:r>
          </a:p>
          <a:p>
            <a:r>
              <a:rPr lang="en-US" sz="1200" i="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(4)  Then David and the people who were with him lifted up their voices and wept, until they had no more power to weep.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420355-2DD4-48D7-A3CA-0826B36F7AF7}" type="slidenum">
              <a:rPr lang="en-US" smtClean="0"/>
              <a:t>12</a:t>
            </a:fld>
            <a:endParaRPr lang="en-US"/>
          </a:p>
        </p:txBody>
      </p:sp>
    </p:spTree>
    <p:extLst>
      <p:ext uri="{BB962C8B-B14F-4D97-AF65-F5344CB8AC3E}">
        <p14:creationId xmlns:p14="http://schemas.microsoft.com/office/powerpoint/2010/main" val="361598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642C-7E43-43F9-9FA5-B704EA7AC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95351-C6E6-4BDF-AFE7-CC5ADA6F9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3F1192-2475-4EE5-B54D-7B4F08D54DB3}"/>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3AD0D635-4FA8-48DF-AE57-C647B9784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3FC8A-D546-4E04-A171-39ADC7AA453F}"/>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9893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94B9-B87D-4019-9A6B-1754A1F1D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F3A57-1E07-47F6-AD60-A964F9C3E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1A16-C5C7-4A02-8444-397498600E4B}"/>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C951DD26-F8F8-451D-9B20-652B5557C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5C1D8-415A-4914-9024-AB2FD98C8379}"/>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41320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4AA7C-D468-4E08-9580-79552C6EDA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19B8E-B12C-4990-9291-3F97B1E94D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F7C46-CF5F-466E-BD64-667E115DB9E4}"/>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8375FC25-496F-4C13-8F5B-23A7B662B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20443-6F21-4886-9D7F-A18866213536}"/>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422139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A5C1-DB93-4527-8082-375477197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AA630-EAF4-4594-9FFE-59C6119C2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AA709-0297-47A0-8C28-E4BB4535EBDA}"/>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C278224E-77C0-49E7-95DB-53EF14C1C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81E5C-E5AC-4C97-81D3-BEF197EE8005}"/>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248456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873E-CFA7-4B54-859C-D54C6036D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3FCD52-0501-45E4-9E74-D354DEC29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E02FF-4D14-436D-8F8A-E7A042F353F2}"/>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CD8E7F9B-39C2-4F80-AA25-0E82010FE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B447-067A-4227-8C54-73A8A7ECE3AA}"/>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42011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D57D-4E30-44B4-9664-EF12B43EC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4957F-BF89-42A3-A23B-168597ED1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94304-B807-47AE-88D2-BD8F96843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D271E-F5EC-4274-B728-611EAB70651B}"/>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6" name="Footer Placeholder 5">
            <a:extLst>
              <a:ext uri="{FF2B5EF4-FFF2-40B4-BE49-F238E27FC236}">
                <a16:creationId xmlns:a16="http://schemas.microsoft.com/office/drawing/2014/main" id="{D2883549-A25B-4935-9E0F-E48388891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46DC2-9541-4321-8B4E-49D5CD74D936}"/>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56772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973C-70F9-40B2-96F0-8D7498507D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CE1E3F-E551-4B08-9B14-D618A4BD3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E7C98-C59A-4E8D-A643-3D22E1D5F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FCE9B-C25B-4D5B-A43E-CE0E5019B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9DD79-C859-4420-84A0-ABE62722A4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327B3-004A-4257-A9FB-613DC20CCC97}"/>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8" name="Footer Placeholder 7">
            <a:extLst>
              <a:ext uri="{FF2B5EF4-FFF2-40B4-BE49-F238E27FC236}">
                <a16:creationId xmlns:a16="http://schemas.microsoft.com/office/drawing/2014/main" id="{926E9B47-43C9-48CE-9808-FCC4E4561F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4593A8-28B2-497B-99DD-9208D99446B1}"/>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58650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1673-DA69-479F-AFA0-8682B12B2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48DDB-AFC5-403B-89B6-A0DC82AA9E55}"/>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4" name="Footer Placeholder 3">
            <a:extLst>
              <a:ext uri="{FF2B5EF4-FFF2-40B4-BE49-F238E27FC236}">
                <a16:creationId xmlns:a16="http://schemas.microsoft.com/office/drawing/2014/main" id="{93005272-9F18-4D17-B94D-9111B957D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EEF745-A038-421B-9450-2BCFE84C6B0D}"/>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80986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672E9-9D69-4FA4-9CD2-4F98E16EE7E9}"/>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3" name="Footer Placeholder 2">
            <a:extLst>
              <a:ext uri="{FF2B5EF4-FFF2-40B4-BE49-F238E27FC236}">
                <a16:creationId xmlns:a16="http://schemas.microsoft.com/office/drawing/2014/main" id="{484647F2-3708-4132-9ADC-655E0B137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C37DF-ADB9-4A39-834A-14E454031FCE}"/>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57460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73F5-6B22-4572-96D8-ECF4AEE9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90B4AB-7517-4522-868A-EA3BB08D8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C9898F-6FA5-415D-8D5F-CDB20F758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B4B81-4886-4600-ABAE-63C36459E989}"/>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6" name="Footer Placeholder 5">
            <a:extLst>
              <a:ext uri="{FF2B5EF4-FFF2-40B4-BE49-F238E27FC236}">
                <a16:creationId xmlns:a16="http://schemas.microsoft.com/office/drawing/2014/main" id="{17D50FBD-7268-4805-B7A2-52CFB623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6259E-C309-4FA8-87AA-9696E7CC71AA}"/>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248936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FFD1-31B9-41DC-934B-649DD2CF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DDE57-FF85-4BDD-960F-587D6E0A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6A822-1346-4667-BBE3-638155E09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33D6C-CD41-4562-A7AE-3762FF53422D}"/>
              </a:ext>
            </a:extLst>
          </p:cNvPr>
          <p:cNvSpPr>
            <a:spLocks noGrp="1"/>
          </p:cNvSpPr>
          <p:nvPr>
            <p:ph type="dt" sz="half" idx="10"/>
          </p:nvPr>
        </p:nvSpPr>
        <p:spPr/>
        <p:txBody>
          <a:bodyPr/>
          <a:lstStyle/>
          <a:p>
            <a:fld id="{1C822E4E-B15D-4530-8D03-B338475FD602}" type="datetimeFigureOut">
              <a:rPr lang="en-US" smtClean="0"/>
              <a:t>6/22/2019</a:t>
            </a:fld>
            <a:endParaRPr lang="en-US"/>
          </a:p>
        </p:txBody>
      </p:sp>
      <p:sp>
        <p:nvSpPr>
          <p:cNvPr id="6" name="Footer Placeholder 5">
            <a:extLst>
              <a:ext uri="{FF2B5EF4-FFF2-40B4-BE49-F238E27FC236}">
                <a16:creationId xmlns:a16="http://schemas.microsoft.com/office/drawing/2014/main" id="{E95A6CC7-8B8E-4C26-8303-78EC2F76C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EB22D-3EE8-4251-B661-A863D97772B1}"/>
              </a:ext>
            </a:extLst>
          </p:cNvPr>
          <p:cNvSpPr>
            <a:spLocks noGrp="1"/>
          </p:cNvSpPr>
          <p:nvPr>
            <p:ph type="sldNum" sz="quarter" idx="12"/>
          </p:nvPr>
        </p:nvSpPr>
        <p:spPr/>
        <p:txBody>
          <a:bodyPr/>
          <a:lstStyle/>
          <a:p>
            <a:fld id="{66C46EC2-4282-4D75-86C3-A3F85BCDAA67}" type="slidenum">
              <a:rPr lang="en-US" smtClean="0"/>
              <a:t>‹#›</a:t>
            </a:fld>
            <a:endParaRPr lang="en-US"/>
          </a:p>
        </p:txBody>
      </p:sp>
    </p:spTree>
    <p:extLst>
      <p:ext uri="{BB962C8B-B14F-4D97-AF65-F5344CB8AC3E}">
        <p14:creationId xmlns:p14="http://schemas.microsoft.com/office/powerpoint/2010/main" val="70013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F7E02-44C3-4720-B7AB-385CA3098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43F2E-BC5F-4289-924B-085685584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22A68-5966-4015-A475-A8B60E657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2E4E-B15D-4530-8D03-B338475FD602}" type="datetimeFigureOut">
              <a:rPr lang="en-US" smtClean="0"/>
              <a:t>6/22/2019</a:t>
            </a:fld>
            <a:endParaRPr lang="en-US"/>
          </a:p>
        </p:txBody>
      </p:sp>
      <p:sp>
        <p:nvSpPr>
          <p:cNvPr id="5" name="Footer Placeholder 4">
            <a:extLst>
              <a:ext uri="{FF2B5EF4-FFF2-40B4-BE49-F238E27FC236}">
                <a16:creationId xmlns:a16="http://schemas.microsoft.com/office/drawing/2014/main" id="{757268C0-4D8F-477B-8F07-CC7395931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6E32E-D8CB-4FC0-B863-DCE015648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46EC2-4282-4D75-86C3-A3F85BCDAA67}" type="slidenum">
              <a:rPr lang="en-US" smtClean="0"/>
              <a:t>‹#›</a:t>
            </a:fld>
            <a:endParaRPr lang="en-US"/>
          </a:p>
        </p:txBody>
      </p:sp>
    </p:spTree>
    <p:extLst>
      <p:ext uri="{BB962C8B-B14F-4D97-AF65-F5344CB8AC3E}">
        <p14:creationId xmlns:p14="http://schemas.microsoft.com/office/powerpoint/2010/main" val="247300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58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4F802-F3CB-4FA8-BED7-D86DC0D539E9}"/>
              </a:ext>
            </a:extLst>
          </p:cNvPr>
          <p:cNvSpPr/>
          <p:nvPr/>
        </p:nvSpPr>
        <p:spPr>
          <a:xfrm>
            <a:off x="622126" y="2151727"/>
            <a:ext cx="10947748" cy="2554545"/>
          </a:xfrm>
          <a:prstGeom prst="rect">
            <a:avLst/>
          </a:prstGeom>
        </p:spPr>
        <p:txBody>
          <a:bodyPr wrap="square">
            <a:spAutoFit/>
          </a:bodyPr>
          <a:lstStyle/>
          <a:p>
            <a:pPr marL="463550" marR="0" indent="-4635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Upon their arrival they discovered the Amalekites had burned the camp with fire and taken their wives (including David’s two wives), sons and daughters' captive. </a:t>
            </a:r>
          </a:p>
          <a:p>
            <a:pPr marL="463550" marR="0" indent="-4635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David and his men lifted their voices and wept “until they had no more strength to weep”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30:1-4)</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850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65DBC-33B9-4805-9DAC-DA5521851CF2}"/>
              </a:ext>
            </a:extLst>
          </p:cNvPr>
          <p:cNvSpPr/>
          <p:nvPr/>
        </p:nvSpPr>
        <p:spPr>
          <a:xfrm>
            <a:off x="609600" y="1659285"/>
            <a:ext cx="10972800"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Samuel 30:1-4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Now it happened, when David and his men came to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Ziklag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 the third day, that the Amalekites had invaded the South and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Ziklag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attacked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Ziklag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burned it with fire,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and had taken captive the women and those who were there, from small to great; they did not kill anyone, but carried them away and went their way.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1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0A3DF-2EE1-4AD7-8263-8CA9E2ACE47E}"/>
              </a:ext>
            </a:extLst>
          </p:cNvPr>
          <p:cNvSpPr/>
          <p:nvPr/>
        </p:nvSpPr>
        <p:spPr>
          <a:xfrm>
            <a:off x="609600" y="2151727"/>
            <a:ext cx="10972800" cy="2554545"/>
          </a:xfrm>
          <a:prstGeom prst="rect">
            <a:avLst/>
          </a:prstGeom>
        </p:spPr>
        <p:txBody>
          <a:bodyPr wrap="square">
            <a:spAutoFit/>
          </a:bodyPr>
          <a:lstStyle/>
          <a:p>
            <a:pPr marL="688975" indent="-688975"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So David and his men came to the city, and there it was, burned with fire; and their wives, their sons, and their daughters had been taken captive.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88975" indent="-688975"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Then David and the people who were with him lifted up their voices and wept, until they had no more power to weep.</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88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B1EE6-9AED-4660-8CEB-9C03D957D5B4}"/>
              </a:ext>
            </a:extLst>
          </p:cNvPr>
          <p:cNvSpPr/>
          <p:nvPr/>
        </p:nvSpPr>
        <p:spPr>
          <a:xfrm>
            <a:off x="609600" y="2644170"/>
            <a:ext cx="10972800" cy="1569660"/>
          </a:xfrm>
          <a:prstGeom prst="rect">
            <a:avLst/>
          </a:prstGeom>
        </p:spPr>
        <p:txBody>
          <a:bodyPr wrap="square">
            <a:spAutoFit/>
          </a:bodyPr>
          <a:lstStyle/>
          <a:p>
            <a:pPr marL="57626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Adding to the distress was the talk of stoning David “because all the people were bitter in their soul…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But David strengthened himself in the Lord his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(30:6)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735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41B31-0E12-4580-B64C-43D7CE38DEA3}"/>
              </a:ext>
            </a:extLst>
          </p:cNvPr>
          <p:cNvSpPr/>
          <p:nvPr/>
        </p:nvSpPr>
        <p:spPr>
          <a:xfrm>
            <a:off x="615863" y="920621"/>
            <a:ext cx="10960274" cy="5016758"/>
          </a:xfrm>
          <a:prstGeom prst="rect">
            <a:avLst/>
          </a:prstGeom>
        </p:spPr>
        <p:txBody>
          <a:bodyPr wrap="square">
            <a:spAutoFit/>
          </a:bodyPr>
          <a:lstStyle/>
          <a:p>
            <a:pPr marL="342900" indent="-342900"/>
            <a:r>
              <a:rPr lang="en-US" sz="3200" b="1" dirty="0">
                <a:latin typeface="Times New Roman" panose="02020603050405020304" pitchFamily="18" charset="0"/>
                <a:ea typeface="Calibri" panose="020F0502020204030204" pitchFamily="34" charset="0"/>
                <a:cs typeface="Times New Roman" panose="02020603050405020304" pitchFamily="18" charset="0"/>
              </a:rPr>
              <a:t>B. In the strength of God;</a:t>
            </a:r>
          </a:p>
          <a:p>
            <a:pPr marL="852488" marR="0" indent="-3889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Soon, David and </a:t>
            </a:r>
            <a:r>
              <a:rPr lang="en-US" sz="3200" b="1" dirty="0">
                <a:latin typeface="Times New Roman" panose="02020603050405020304" pitchFamily="18" charset="0"/>
                <a:ea typeface="Calibri" panose="020F0502020204030204" pitchFamily="34" charset="0"/>
                <a:cs typeface="Times New Roman" panose="02020603050405020304" pitchFamily="18" charset="0"/>
              </a:rPr>
              <a:t>400 of his men</a:t>
            </a:r>
            <a:r>
              <a:rPr lang="en-US" sz="3200" dirty="0">
                <a:latin typeface="Times New Roman" panose="02020603050405020304" pitchFamily="18" charset="0"/>
                <a:ea typeface="Calibri" panose="020F0502020204030204" pitchFamily="34" charset="0"/>
                <a:cs typeface="Times New Roman" panose="02020603050405020304" pitchFamily="18" charset="0"/>
              </a:rPr>
              <a:t> reclaimed what had been taken without any loss of life among the captives. </a:t>
            </a:r>
          </a:p>
          <a:p>
            <a:pPr marL="852488" marR="0" indent="-3889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“Nothing was missing,” the Scriptures report, “whether small or great, sons or daughters, spoil or anything that had been taken” </a:t>
            </a:r>
            <a:r>
              <a:rPr lang="en-US" sz="3200" b="1" dirty="0">
                <a:latin typeface="Times New Roman" panose="02020603050405020304" pitchFamily="18" charset="0"/>
                <a:ea typeface="Calibri" panose="020F0502020204030204" pitchFamily="34" charset="0"/>
                <a:cs typeface="Times New Roman" panose="02020603050405020304" pitchFamily="18" charset="0"/>
              </a:rPr>
              <a:t>(1Sam 30:19)</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852488" marR="0" indent="-3889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Also, great spoils from the Amalekites were gained. </a:t>
            </a:r>
          </a:p>
          <a:p>
            <a:pPr marL="852488" marR="0" indent="-3889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But, </a:t>
            </a:r>
            <a:r>
              <a:rPr lang="en-US" sz="3200" b="1" dirty="0">
                <a:latin typeface="Times New Roman" panose="02020603050405020304" pitchFamily="18" charset="0"/>
                <a:ea typeface="Calibri" panose="020F0502020204030204" pitchFamily="34" charset="0"/>
                <a:cs typeface="Times New Roman" panose="02020603050405020304" pitchFamily="18" charset="0"/>
              </a:rPr>
              <a:t>200</a:t>
            </a:r>
            <a:r>
              <a:rPr lang="en-US" sz="3200" dirty="0">
                <a:latin typeface="Times New Roman" panose="02020603050405020304" pitchFamily="18" charset="0"/>
                <a:ea typeface="Calibri" panose="020F0502020204030204" pitchFamily="34" charset="0"/>
                <a:cs typeface="Times New Roman" panose="02020603050405020304" pitchFamily="18" charset="0"/>
              </a:rPr>
              <a:t> of David’s men had been too exhausted to join the fight and stayed at the brook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Besor</a:t>
            </a:r>
            <a:r>
              <a:rPr lang="en-US" sz="3200" dirty="0">
                <a:latin typeface="Times New Roman" panose="02020603050405020304" pitchFamily="18" charset="0"/>
                <a:ea typeface="Calibri" panose="020F0502020204030204" pitchFamily="34" charset="0"/>
                <a:cs typeface="Times New Roman" panose="02020603050405020304" pitchFamily="18" charset="0"/>
              </a:rPr>
              <a:t>, guarding the baggage of the warriors who won the battle </a:t>
            </a:r>
            <a:r>
              <a:rPr lang="en-US" sz="3200" b="1" dirty="0">
                <a:latin typeface="Times New Roman" panose="02020603050405020304" pitchFamily="18" charset="0"/>
                <a:ea typeface="Calibri" panose="020F0502020204030204" pitchFamily="34" charset="0"/>
                <a:cs typeface="Times New Roman" panose="02020603050405020304" pitchFamily="18" charset="0"/>
              </a:rPr>
              <a:t>(30:10).</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78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661BE-2A28-44FC-A836-521EEC6E90E7}"/>
              </a:ext>
            </a:extLst>
          </p:cNvPr>
          <p:cNvSpPr/>
          <p:nvPr/>
        </p:nvSpPr>
        <p:spPr>
          <a:xfrm>
            <a:off x="693107" y="489525"/>
            <a:ext cx="10893468" cy="1569660"/>
          </a:xfrm>
          <a:prstGeom prst="rect">
            <a:avLst/>
          </a:prstGeom>
        </p:spPr>
        <p:txBody>
          <a:bodyPr wrap="square">
            <a:spAutoFit/>
          </a:bodyPr>
          <a:lstStyle/>
          <a:p>
            <a:pPr marL="4572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But David pursued, he and four hundred men; for two hundred stayed behind, who were so weary that they could not cross the Brook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Besor</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Samuel 30:10)</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E578334-EF12-4E6E-BA1D-86C5CA4D9BC0}"/>
              </a:ext>
            </a:extLst>
          </p:cNvPr>
          <p:cNvSpPr/>
          <p:nvPr/>
        </p:nvSpPr>
        <p:spPr>
          <a:xfrm>
            <a:off x="630476" y="2059977"/>
            <a:ext cx="11131463"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 All is not yet well with his men;</a:t>
            </a:r>
          </a:p>
          <a:p>
            <a:pPr marL="857250" marR="0" indent="-4000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Upon their return to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Besor</a:t>
            </a:r>
            <a:r>
              <a:rPr lang="en-US" sz="3200" dirty="0">
                <a:latin typeface="Times New Roman" panose="02020603050405020304" pitchFamily="18" charset="0"/>
                <a:ea typeface="Calibri" panose="020F0502020204030204" pitchFamily="34" charset="0"/>
                <a:cs typeface="Times New Roman" panose="02020603050405020304" pitchFamily="18" charset="0"/>
              </a:rPr>
              <a:t>, some wicked and worthless soldiers argued that the men who stayed behind with the baggage were undeserving to share in the spoils of victory </a:t>
            </a:r>
            <a:r>
              <a:rPr lang="en-US" sz="3200" b="1" dirty="0">
                <a:latin typeface="Times New Roman" panose="02020603050405020304" pitchFamily="18" charset="0"/>
                <a:ea typeface="Calibri" panose="020F0502020204030204" pitchFamily="34" charset="0"/>
                <a:cs typeface="Times New Roman" panose="02020603050405020304" pitchFamily="18" charset="0"/>
              </a:rPr>
              <a:t>(30:22)</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857250" marR="0" indent="-4000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David rebuffed them, saying, </a:t>
            </a:r>
            <a:r>
              <a:rPr lang="en-US" sz="3200" i="1" dirty="0">
                <a:latin typeface="Times New Roman" panose="02020603050405020304" pitchFamily="18" charset="0"/>
                <a:ea typeface="Calibri" panose="020F0502020204030204" pitchFamily="34" charset="0"/>
                <a:cs typeface="Times New Roman" panose="02020603050405020304" pitchFamily="18" charset="0"/>
              </a:rPr>
              <a:t>“They shall share alike”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(30:24)</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85725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The lessons that can be taught from this Bible lesson are numerous.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5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720F8-4B42-486A-B30C-AD68179AED87}"/>
              </a:ext>
            </a:extLst>
          </p:cNvPr>
          <p:cNvSpPr/>
          <p:nvPr/>
        </p:nvSpPr>
        <p:spPr>
          <a:xfrm>
            <a:off x="603337" y="1166842"/>
            <a:ext cx="10985326"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 They wanted to Stone David:</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85725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Emotional distresses can create conflict between best friends, family members and leaders. David and his men suffered devastating losses.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5725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After they had wept, they plotted against their commander, David, who was also Israel’s future King.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5725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When bad things happen, we often look for someone to blame &amp; punish. (Ask Donald Trump if leaders get the blame for things over which they have no control.)</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6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B29D6-3939-4888-BC48-DAED1E5A1998}"/>
              </a:ext>
            </a:extLst>
          </p:cNvPr>
          <p:cNvSpPr/>
          <p:nvPr/>
        </p:nvSpPr>
        <p:spPr>
          <a:xfrm>
            <a:off x="609600" y="920621"/>
            <a:ext cx="10972800" cy="501675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II Strength in God:</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9144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strengthened himself in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it was not as a last resort when all else fails.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but because our God will never leave us nor forsake us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 13:5);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He is always near us and will not betray us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 34:18; 2 Tim 2:13)</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When the hour came for the disciples to scatter from Jesus, He said: </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John 16:32</a:t>
            </a:r>
            <a:r>
              <a:rPr lang="en-US" sz="3200" dirty="0">
                <a:latin typeface="Times New Roman" panose="02020603050405020304" pitchFamily="18" charset="0"/>
                <a:cs typeface="Times New Roman" panose="02020603050405020304" pitchFamily="18" charset="0"/>
              </a:rPr>
              <a:t>)</a:t>
            </a:r>
          </a:p>
          <a:p>
            <a:pPr marL="342900" marR="0" indent="-171450">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3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0C830E-37CA-4E02-AD87-DE39F8F139FA}"/>
              </a:ext>
            </a:extLst>
          </p:cNvPr>
          <p:cNvSpPr/>
          <p:nvPr/>
        </p:nvSpPr>
        <p:spPr>
          <a:xfrm>
            <a:off x="603337" y="1659285"/>
            <a:ext cx="10985326" cy="3539430"/>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III. Weariness: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201738"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Sometimes we are so tired just we cannot go on any further.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201738"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We experience “burn out” and we need to recharge our batteries.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201738"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Jesus knew this, saying to the weary apostles in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(Mk 6:31)</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98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560D7D-5DDF-47A7-9E31-F937A6F54D6C}"/>
              </a:ext>
            </a:extLst>
          </p:cNvPr>
          <p:cNvSpPr/>
          <p:nvPr/>
        </p:nvSpPr>
        <p:spPr>
          <a:xfrm>
            <a:off x="597074" y="1413063"/>
            <a:ext cx="10997852" cy="3539430"/>
          </a:xfrm>
          <a:prstGeom prst="rect">
            <a:avLst/>
          </a:prstGeom>
        </p:spPr>
        <p:txBody>
          <a:bodyPr wrap="square">
            <a:spAutoFit/>
          </a:bodyPr>
          <a:lstStyle/>
          <a:p>
            <a:pPr marL="512763"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Sometimes, our work “in the kingdom” make such rest very elusive.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In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 6:32-34</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the desert, Jesus found multitudes of people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like sheep not having a shepherd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 His compassion caused Him to teach them, heal them, and feed them,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(Mk 6:32-44).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2763" marR="0" indent="-51276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 There was very little “needed rest” for the Savior on that day!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0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E9FBED-0C64-433C-B0C1-E032DCFCC0A8}"/>
              </a:ext>
            </a:extLst>
          </p:cNvPr>
          <p:cNvGraphicFramePr>
            <a:graphicFrameLocks noGrp="1"/>
          </p:cNvGraphicFramePr>
          <p:nvPr>
            <p:extLst>
              <p:ext uri="{D42A27DB-BD31-4B8C-83A1-F6EECF244321}">
                <p14:modId xmlns:p14="http://schemas.microsoft.com/office/powerpoint/2010/main" val="873573191"/>
              </p:ext>
            </p:extLst>
          </p:nvPr>
        </p:nvGraphicFramePr>
        <p:xfrm>
          <a:off x="-33368" y="-785875"/>
          <a:ext cx="12192000" cy="7640634"/>
        </p:xfrm>
        <a:graphic>
          <a:graphicData uri="http://schemas.openxmlformats.org/drawingml/2006/table">
            <a:tbl>
              <a:tblPr firstRow="1" bandRow="1">
                <a:tableStyleId>{93296810-A885-4BE3-A3E7-6D5BEEA58F35}</a:tableStyleId>
              </a:tblPr>
              <a:tblGrid>
                <a:gridCol w="2677166">
                  <a:extLst>
                    <a:ext uri="{9D8B030D-6E8A-4147-A177-3AD203B41FA5}">
                      <a16:colId xmlns:a16="http://schemas.microsoft.com/office/drawing/2014/main" val="3283425111"/>
                    </a:ext>
                  </a:extLst>
                </a:gridCol>
                <a:gridCol w="1439620">
                  <a:extLst>
                    <a:ext uri="{9D8B030D-6E8A-4147-A177-3AD203B41FA5}">
                      <a16:colId xmlns:a16="http://schemas.microsoft.com/office/drawing/2014/main" val="2240658033"/>
                    </a:ext>
                  </a:extLst>
                </a:gridCol>
                <a:gridCol w="8075214">
                  <a:extLst>
                    <a:ext uri="{9D8B030D-6E8A-4147-A177-3AD203B41FA5}">
                      <a16:colId xmlns:a16="http://schemas.microsoft.com/office/drawing/2014/main" val="1851548758"/>
                    </a:ext>
                  </a:extLst>
                </a:gridCol>
              </a:tblGrid>
              <a:tr h="588361">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3321576"/>
                  </a:ext>
                </a:extLst>
              </a:tr>
              <a:tr h="588361">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Gather to Gather</a:t>
                      </a:r>
                    </a:p>
                  </a:txBody>
                  <a:tcPr/>
                </a:tc>
                <a:extLst>
                  <a:ext uri="{0D108BD9-81ED-4DB2-BD59-A6C34878D82A}">
                    <a16:rowId xmlns:a16="http://schemas.microsoft.com/office/drawing/2014/main" val="284092073"/>
                  </a:ext>
                </a:extLst>
              </a:tr>
              <a:tr h="588361">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338</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Dear Lord and Father of Mankind</a:t>
                      </a:r>
                    </a:p>
                  </a:txBody>
                  <a:tcPr/>
                </a:tc>
                <a:extLst>
                  <a:ext uri="{0D108BD9-81ED-4DB2-BD59-A6C34878D82A}">
                    <a16:rowId xmlns:a16="http://schemas.microsoft.com/office/drawing/2014/main" val="3298379714"/>
                  </a:ext>
                </a:extLst>
              </a:tr>
              <a:tr h="588361">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120029"/>
                  </a:ext>
                </a:extLst>
              </a:tr>
              <a:tr h="588361">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238</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God Be the Glory</a:t>
                      </a:r>
                    </a:p>
                  </a:txBody>
                  <a:tcPr/>
                </a:tc>
                <a:extLst>
                  <a:ext uri="{0D108BD9-81ED-4DB2-BD59-A6C34878D82A}">
                    <a16:rowId xmlns:a16="http://schemas.microsoft.com/office/drawing/2014/main" val="1575917819"/>
                  </a:ext>
                </a:extLst>
              </a:tr>
              <a:tr h="588361">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229</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Supper</a:t>
                      </a:r>
                    </a:p>
                  </a:txBody>
                  <a:tcPr/>
                </a:tc>
                <a:extLst>
                  <a:ext uri="{0D108BD9-81ED-4DB2-BD59-A6C34878D82A}">
                    <a16:rowId xmlns:a16="http://schemas.microsoft.com/office/drawing/2014/main" val="981747240"/>
                  </a:ext>
                </a:extLst>
              </a:tr>
              <a:tr h="580302">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4397713"/>
                  </a:ext>
                </a:extLst>
              </a:tr>
              <a:tr h="588361">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570682"/>
                  </a:ext>
                </a:extLst>
              </a:tr>
              <a:tr h="588361">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Saves</a:t>
                      </a:r>
                    </a:p>
                  </a:txBody>
                  <a:tcPr/>
                </a:tc>
                <a:extLst>
                  <a:ext uri="{0D108BD9-81ED-4DB2-BD59-A6C34878D82A}">
                    <a16:rowId xmlns:a16="http://schemas.microsoft.com/office/drawing/2014/main" val="1323112426"/>
                  </a:ext>
                </a:extLst>
              </a:tr>
              <a:tr h="588361">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359604"/>
                  </a:ext>
                </a:extLst>
              </a:tr>
              <a:tr h="588361">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tc>
                <a:extLst>
                  <a:ext uri="{0D108BD9-81ED-4DB2-BD59-A6C34878D82A}">
                    <a16:rowId xmlns:a16="http://schemas.microsoft.com/office/drawing/2014/main" val="2200016845"/>
                  </a:ext>
                </a:extLst>
              </a:tr>
              <a:tr h="588361">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Loves Me</a:t>
                      </a:r>
                    </a:p>
                  </a:txBody>
                  <a:tcPr/>
                </a:tc>
                <a:extLst>
                  <a:ext uri="{0D108BD9-81ED-4DB2-BD59-A6C34878D82A}">
                    <a16:rowId xmlns:a16="http://schemas.microsoft.com/office/drawing/2014/main" val="443935346"/>
                  </a:ext>
                </a:extLst>
              </a:tr>
              <a:tr h="588361">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7584720"/>
                  </a:ext>
                </a:extLst>
              </a:tr>
            </a:tbl>
          </a:graphicData>
        </a:graphic>
      </p:graphicFrame>
    </p:spTree>
    <p:extLst>
      <p:ext uri="{BB962C8B-B14F-4D97-AF65-F5344CB8AC3E}">
        <p14:creationId xmlns:p14="http://schemas.microsoft.com/office/powerpoint/2010/main" val="124352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1E4B18-B9E4-453C-A4A3-8027C0A6F020}"/>
              </a:ext>
            </a:extLst>
          </p:cNvPr>
          <p:cNvSpPr/>
          <p:nvPr/>
        </p:nvSpPr>
        <p:spPr>
          <a:xfrm>
            <a:off x="622126" y="920621"/>
            <a:ext cx="10947748" cy="501675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IV. Protect the Baggage: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indent="-5143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“The Weary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they didn’t quit, they shifted their focus.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indent="-5143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They were too tired to fight so they found another way to help in rescuing their families, which was by guarding the baggage of their comrades.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indent="-514350" algn="just">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This reiterates what Paul wrote, saying,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 12:4)</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indent="-5143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We must find our area of service and diligently labor in it with faithfulness.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indent="-914400">
              <a:spcBef>
                <a:spcPts val="0"/>
              </a:spcBef>
              <a:spcAft>
                <a:spcPts val="0"/>
              </a:spcAft>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each has received a gift, use it to serve one another, as good stewards of God's varied grace:”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Pet 4:10)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9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8A83F-5C18-4291-B03D-34E8436B7E06}"/>
              </a:ext>
            </a:extLst>
          </p:cNvPr>
          <p:cNvSpPr/>
          <p:nvPr/>
        </p:nvSpPr>
        <p:spPr>
          <a:xfrm>
            <a:off x="597074" y="431512"/>
            <a:ext cx="10997852" cy="6001643"/>
          </a:xfrm>
          <a:prstGeom prst="rect">
            <a:avLst/>
          </a:prstGeom>
        </p:spPr>
        <p:txBody>
          <a:bodyPr wrap="square">
            <a:spAutoFit/>
          </a:bodyPr>
          <a:lstStyle/>
          <a:p>
            <a:pPr marL="342900" indent="-342900"/>
            <a:r>
              <a:rPr lang="en-US" sz="3200" b="1" dirty="0">
                <a:latin typeface="Times New Roman" panose="02020603050405020304" pitchFamily="18" charset="0"/>
                <a:ea typeface="Calibri" panose="020F0502020204030204" pitchFamily="34" charset="0"/>
                <a:cs typeface="Times New Roman" panose="02020603050405020304" pitchFamily="18" charset="0"/>
              </a:rPr>
              <a:t>V. Unsung Heroes: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Disrespecting these men was not an option for David.</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Any good leader does not desert his men, those that have fought, become injured, or the are just plain worn out.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I have frequently seen one of our Presidents involved with the veterans, common citizens, and politicians from every nation, at every opportunity that comes along.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3716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Another has been seen dancing with one legged girls and mountain biking with injured men and women of the Armed forces.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Denying them spoils would be a tactical admission of  “it could have been fought and won without them”.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3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barn(inVertical)">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230765-E347-45FA-A8D4-1D022985BDDB}"/>
              </a:ext>
            </a:extLst>
          </p:cNvPr>
          <p:cNvSpPr/>
          <p:nvPr/>
        </p:nvSpPr>
        <p:spPr>
          <a:xfrm>
            <a:off x="510435" y="1166842"/>
            <a:ext cx="11171129" cy="4524315"/>
          </a:xfrm>
          <a:prstGeom prst="rect">
            <a:avLst/>
          </a:prstGeom>
        </p:spPr>
        <p:txBody>
          <a:bodyPr wrap="square">
            <a:spAutoFit/>
          </a:bodyPr>
          <a:lstStyle/>
          <a:p>
            <a:pPr marL="514350" marR="0" indent="-5143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David knew that they all should have shared equally in the spoils because each part of the mission was as vitally important.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Any commander knows that you cannot take everything you have into battle with you.</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It would be too cumbersome to carry and fight, insuring ultimate defeat.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000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If you won the battle and lost everything else that you brought to the battle with you, you are again defenseless from a rear attack.</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9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42C6B6-46C4-4A84-87FF-4137019A18AF}"/>
              </a:ext>
            </a:extLst>
          </p:cNvPr>
          <p:cNvSpPr/>
          <p:nvPr/>
        </p:nvSpPr>
        <p:spPr>
          <a:xfrm>
            <a:off x="622126" y="745237"/>
            <a:ext cx="10947748" cy="403187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There are many examples of unsung heroes in the Bible, such as the unnamed saints who helped Paul escape from Damascus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9:25).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7063"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the service we give to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not on the frontline of the battle, it is nevertheless vital to the defeat of Satan.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7063"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We will be fully recompensed with God’s good will, good words, and fullness of reward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(Mt 25:1-36).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6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DD808-B376-433A-91AA-450033C63A4F}"/>
              </a:ext>
            </a:extLst>
          </p:cNvPr>
          <p:cNvSpPr/>
          <p:nvPr/>
        </p:nvSpPr>
        <p:spPr>
          <a:xfrm>
            <a:off x="3273468" y="1364003"/>
            <a:ext cx="6096000" cy="1354217"/>
          </a:xfrm>
          <a:prstGeom prst="rect">
            <a:avLst/>
          </a:prstGeom>
        </p:spPr>
        <p:txBody>
          <a:bodyPr>
            <a:spAutoFit/>
          </a:bodyPr>
          <a:lstStyle/>
          <a:p>
            <a:pPr marL="342900" marR="0" indent="-17145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Invitation: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Acts 2:38 &amp; Acts 8:22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18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49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71830-41E2-42B2-8A40-869766B37934}"/>
              </a:ext>
            </a:extLst>
          </p:cNvPr>
          <p:cNvSpPr/>
          <p:nvPr/>
        </p:nvSpPr>
        <p:spPr>
          <a:xfrm>
            <a:off x="1553227" y="1903335"/>
            <a:ext cx="9118947" cy="646331"/>
          </a:xfrm>
          <a:prstGeom prst="rect">
            <a:avLst/>
          </a:prstGeom>
        </p:spPr>
        <p:txBody>
          <a:bodyPr wrap="square">
            <a:spAutoFit/>
          </a:bodyPr>
          <a:lstStyle/>
          <a:p>
            <a:pPr algn="ct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Will God forsake us because our nation is evil?</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91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750C1-A208-424F-A778-7578DDEEA996}"/>
              </a:ext>
            </a:extLst>
          </p:cNvPr>
          <p:cNvSpPr/>
          <p:nvPr/>
        </p:nvSpPr>
        <p:spPr>
          <a:xfrm>
            <a:off x="597074" y="2644170"/>
            <a:ext cx="10997852" cy="1569660"/>
          </a:xfrm>
          <a:prstGeom prst="rect">
            <a:avLst/>
          </a:prstGeom>
        </p:spPr>
        <p:txBody>
          <a:bodyPr wrap="square">
            <a:spAutoFit/>
          </a:bodyPr>
          <a:lstStyle/>
          <a:p>
            <a:r>
              <a:rPr lang="en-US" sz="3200" i="1" dirty="0">
                <a:latin typeface="Times New Roman" panose="02020603050405020304" pitchFamily="18" charset="0"/>
                <a:ea typeface="Calibri" panose="020F0502020204030204" pitchFamily="34" charset="0"/>
                <a:cs typeface="Times New Roman" panose="02020603050405020304" pitchFamily="18" charset="0"/>
              </a:rPr>
              <a:t>Who would listen to you in this matter? For as his share is he who goes down into the battle, so shall his share be who stays by the baggage. They shall share alike. </a:t>
            </a:r>
            <a:r>
              <a:rPr lang="en-US" sz="3200" b="1" dirty="0">
                <a:latin typeface="Times New Roman" panose="02020603050405020304" pitchFamily="18" charset="0"/>
                <a:ea typeface="Calibri" panose="020F0502020204030204" pitchFamily="34" charset="0"/>
                <a:cs typeface="Times New Roman" panose="02020603050405020304" pitchFamily="18" charset="0"/>
              </a:rPr>
              <a:t>1 Sam 30:24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A8F1D84-3C27-4584-A6C2-A3EC0E68FA99}"/>
              </a:ext>
            </a:extLst>
          </p:cNvPr>
          <p:cNvCxnSpPr>
            <a:cxnSpLocks/>
          </p:cNvCxnSpPr>
          <p:nvPr/>
        </p:nvCxnSpPr>
        <p:spPr>
          <a:xfrm>
            <a:off x="4997885" y="3657600"/>
            <a:ext cx="606259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335326-5513-4B53-94E6-4AD59380833F}"/>
              </a:ext>
            </a:extLst>
          </p:cNvPr>
          <p:cNvCxnSpPr>
            <a:cxnSpLocks/>
          </p:cNvCxnSpPr>
          <p:nvPr/>
        </p:nvCxnSpPr>
        <p:spPr>
          <a:xfrm>
            <a:off x="726510" y="4171167"/>
            <a:ext cx="1340285" cy="1252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638F5EF-7BCD-4910-925A-74F8EDE632DF}"/>
              </a:ext>
            </a:extLst>
          </p:cNvPr>
          <p:cNvSpPr/>
          <p:nvPr/>
        </p:nvSpPr>
        <p:spPr>
          <a:xfrm>
            <a:off x="823670" y="4275283"/>
            <a:ext cx="9880782"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 What is the story of the Soldiers and their Baggage?</a:t>
            </a:r>
          </a:p>
        </p:txBody>
      </p:sp>
    </p:spTree>
    <p:extLst>
      <p:ext uri="{BB962C8B-B14F-4D97-AF65-F5344CB8AC3E}">
        <p14:creationId xmlns:p14="http://schemas.microsoft.com/office/powerpoint/2010/main" val="42319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par>
                                <p:cTn id="17" presetID="5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Scale>
                                      <p:cBhvr>
                                        <p:cTn id="1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gtEl>
                                        <p:attrNameLst>
                                          <p:attrName>ppt_x</p:attrName>
                                          <p:attrName>ppt_y</p:attrName>
                                        </p:attrNameLst>
                                      </p:cBhvr>
                                    </p:animMotion>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8BA7A-1927-4F5D-B6EF-C811F51F7630}"/>
              </a:ext>
            </a:extLst>
          </p:cNvPr>
          <p:cNvSpPr/>
          <p:nvPr/>
        </p:nvSpPr>
        <p:spPr>
          <a:xfrm>
            <a:off x="673769" y="1650606"/>
            <a:ext cx="10925332"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Samuel 29:1-11</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Then the Philistines gathered together all their armies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Aphek</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the Israelites encamped by a fountain which is in Jezreel.</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And the lords of the Philistines passed in review by hundreds and by thousands, but David and his men passed in review at the rear with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94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FE9D-8E3C-43F2-86BB-91EF63D580D0}"/>
              </a:ext>
            </a:extLst>
          </p:cNvPr>
          <p:cNvSpPr/>
          <p:nvPr/>
        </p:nvSpPr>
        <p:spPr>
          <a:xfrm>
            <a:off x="559495" y="210938"/>
            <a:ext cx="11073009" cy="6494085"/>
          </a:xfrm>
          <a:prstGeom prst="rect">
            <a:avLst/>
          </a:prstGeom>
        </p:spPr>
        <p:txBody>
          <a:bodyPr wrap="square">
            <a:spAutoFit/>
          </a:bodyPr>
          <a:lstStyle/>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Then the princes of the Philistines said, "What are these Hebrews doing here?" And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said to the princes of the Philistines, "Is this not David, the servant of Saul king of Israel, who has been with me these days, or these years? And to this day I have found no fault in him since he defected to me."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6263" indent="-5762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But the princes of the Philistines were angry with him; so the princes of the Philistines said to him, "Make this fellow return, that he may go back to the place which you have appointed for him, and do not let him go down with us to battle, lest in the battle he become our adversary. For with what could he reconcile himself to his master, if not with the heads of these men?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2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18B3D-E60D-4BFD-AA0F-3D84D250842E}"/>
              </a:ext>
            </a:extLst>
          </p:cNvPr>
          <p:cNvSpPr/>
          <p:nvPr/>
        </p:nvSpPr>
        <p:spPr>
          <a:xfrm>
            <a:off x="590811" y="1413063"/>
            <a:ext cx="11010378" cy="4031873"/>
          </a:xfrm>
          <a:prstGeom prst="rect">
            <a:avLst/>
          </a:prstGeom>
        </p:spPr>
        <p:txBody>
          <a:bodyPr wrap="square">
            <a:spAutoFit/>
          </a:bodyPr>
          <a:lstStyle/>
          <a:p>
            <a:pPr marL="514350" indent="-514350"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Is this not David, of whom they sang to one another in dances, saying: 'Saul has slain his thousands, And David his ten thousands'?"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7063" indent="-6270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Then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called David and said to him, "Surely, as the LORD lives, you have been upright, and your going out and your coming in with me in the army is good in my sight. For to this day I have not found evil in you since the day of your coming to me. Nevertheless the lords do not favor you.</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C4F36-AEB8-4AF4-AA01-2C33B9C5BD86}"/>
              </a:ext>
            </a:extLst>
          </p:cNvPr>
          <p:cNvSpPr/>
          <p:nvPr/>
        </p:nvSpPr>
        <p:spPr>
          <a:xfrm>
            <a:off x="615863" y="1905506"/>
            <a:ext cx="10960274" cy="3046988"/>
          </a:xfrm>
          <a:prstGeom prst="rect">
            <a:avLst/>
          </a:prstGeom>
        </p:spPr>
        <p:txBody>
          <a:bodyPr wrap="square">
            <a:spAutoFit/>
          </a:bodyPr>
          <a:lstStyle/>
          <a:p>
            <a:pPr marL="688975" indent="-688975"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Therefore return now, and go in peace, that you may not displease the lords of the Philistines."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7063" indent="-627063"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So David said to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what have I done? And to this day what have you found in your servant as long as I have been with you, that I may not go and fight against the enemies of my lord the king?"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9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341F5-33BD-467B-98CE-FFDB4AE3742E}"/>
              </a:ext>
            </a:extLst>
          </p:cNvPr>
          <p:cNvSpPr/>
          <p:nvPr/>
        </p:nvSpPr>
        <p:spPr>
          <a:xfrm>
            <a:off x="597074" y="920621"/>
            <a:ext cx="10997852" cy="5016758"/>
          </a:xfrm>
          <a:prstGeom prst="rect">
            <a:avLst/>
          </a:prstGeom>
        </p:spPr>
        <p:txBody>
          <a:bodyPr wrap="square">
            <a:spAutoFit/>
          </a:bodyPr>
          <a:lstStyle/>
          <a:p>
            <a:pPr marL="801688" indent="-801688"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Then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Achish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answered and said to David, "I know that you are as good in my sight as an angel of God; nevertheless the princes of the Philistines have said, 'He shall not go up with us to the battle.'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01688" indent="-801688"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Now therefore, rise early in the morning with your master's servants who have come with you. And as soon as you are up early in the morning and have light, depart."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52488" indent="-852488"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 So David and his men rose early to depart in the morning, to return to the land of the Philistines. And the Philistines went up to Jezreel.</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6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4151</Words>
  <Application>Microsoft Office PowerPoint</Application>
  <PresentationFormat>Widescreen</PresentationFormat>
  <Paragraphs>252</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48</cp:revision>
  <dcterms:created xsi:type="dcterms:W3CDTF">2019-06-21T14:12:46Z</dcterms:created>
  <dcterms:modified xsi:type="dcterms:W3CDTF">2019-06-22T19:44:11Z</dcterms:modified>
</cp:coreProperties>
</file>