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6" r:id="rId2"/>
    <p:sldId id="256" r:id="rId3"/>
    <p:sldId id="263" r:id="rId4"/>
    <p:sldId id="257" r:id="rId5"/>
    <p:sldId id="275" r:id="rId6"/>
    <p:sldId id="264" r:id="rId7"/>
    <p:sldId id="258" r:id="rId8"/>
    <p:sldId id="265" r:id="rId9"/>
    <p:sldId id="273" r:id="rId10"/>
    <p:sldId id="274" r:id="rId11"/>
    <p:sldId id="259" r:id="rId12"/>
    <p:sldId id="266" r:id="rId13"/>
    <p:sldId id="260" r:id="rId14"/>
    <p:sldId id="267" r:id="rId15"/>
    <p:sldId id="261" r:id="rId16"/>
    <p:sldId id="268" r:id="rId17"/>
    <p:sldId id="262" r:id="rId18"/>
    <p:sldId id="269" r:id="rId19"/>
    <p:sldId id="270" r:id="rId20"/>
    <p:sldId id="271" r:id="rId21"/>
    <p:sldId id="272"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914" autoAdjust="0"/>
    <p:restoredTop sz="62101" autoAdjust="0"/>
  </p:normalViewPr>
  <p:slideViewPr>
    <p:cSldViewPr snapToGrid="0">
      <p:cViewPr varScale="1">
        <p:scale>
          <a:sx n="47" d="100"/>
          <a:sy n="47" d="100"/>
        </p:scale>
        <p:origin x="710" y="38"/>
      </p:cViewPr>
      <p:guideLst/>
    </p:cSldViewPr>
  </p:slideViewPr>
  <p:notesTextViewPr>
    <p:cViewPr>
      <p:scale>
        <a:sx n="1" d="1"/>
        <a:sy n="1" d="1"/>
      </p:scale>
      <p:origin x="0" y="-6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89DE9-CE65-40BF-996F-EB871D6AE0C4}" type="datetimeFigureOut">
              <a:rPr lang="en-US" smtClean="0"/>
              <a:t>7/6/2019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28F9E-758E-42BA-85D6-D56B0DC0F9E9}" type="slidenum">
              <a:rPr lang="en-US" smtClean="0"/>
              <a:t>‹#›</a:t>
            </a:fld>
            <a:endParaRPr lang="en-US"/>
          </a:p>
        </p:txBody>
      </p:sp>
    </p:spTree>
    <p:extLst>
      <p:ext uri="{BB962C8B-B14F-4D97-AF65-F5344CB8AC3E}">
        <p14:creationId xmlns:p14="http://schemas.microsoft.com/office/powerpoint/2010/main" val="104840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The Lesson this hour is to encourage greater activity in seeking and serving the Lord.</a:t>
            </a:r>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1</a:t>
            </a:fld>
            <a:endParaRPr lang="en-US"/>
          </a:p>
        </p:txBody>
      </p:sp>
    </p:spTree>
    <p:extLst>
      <p:ext uri="{BB962C8B-B14F-4D97-AF65-F5344CB8AC3E}">
        <p14:creationId xmlns:p14="http://schemas.microsoft.com/office/powerpoint/2010/main" val="4191657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marR="0" indent="-171450">
              <a:spcBef>
                <a:spcPts val="0"/>
              </a:spcBef>
              <a:spcAft>
                <a:spcPts val="0"/>
              </a:spcAft>
              <a:tabLst>
                <a:tab pos="400050" algn="l"/>
              </a:tabLs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Even with perfection as our goal, we are not perfect nor complete in this life,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Phil. 3:12</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514350" marR="0" indent="-171450">
              <a:spcBef>
                <a:spcPts val="0"/>
              </a:spcBef>
              <a:spcAft>
                <a:spcPts val="0"/>
              </a:spcAft>
              <a:tabLst>
                <a:tab pos="400050" algn="l"/>
              </a:tabLs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a:t>
            </a: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Not that I have already attained, or </a:t>
            </a:r>
            <a:r>
              <a:rPr lang="en-US"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already perfected</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but I press on, </a:t>
            </a:r>
            <a:r>
              <a:rPr lang="en-US"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I may lay hold of that</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for which Christ Jesus has also laid hold of me.</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(Philippians 3:12)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forgiveness of sins)</a:t>
            </a:r>
          </a:p>
          <a:p>
            <a:pPr algn="just"/>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&gt;&gt;&gt;&gt;&gt;&gt;&gt;&gt;&gt;&gt;&gt;&gt;&gt;&gt;&gt;&gt;&gt;&gt;&gt;&gt;&gt;&gt;</a:t>
            </a:r>
          </a:p>
          <a:p>
            <a:pPr marL="514350" marR="0" indent="-171450">
              <a:spcBef>
                <a:spcPts val="0"/>
              </a:spcBef>
              <a:spcAft>
                <a:spcPts val="0"/>
              </a:spcAft>
              <a:tabLst>
                <a:tab pos="400050" algn="l"/>
              </a:tabLs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Yet, the Bible still calls </a:t>
            </a:r>
            <a:r>
              <a:rPr lang="en-US"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faithful children of God</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perfect and or complete,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Cor. 13:11; Eph. 4:13; Col. 1:28; 4:12; Heb. 12:23; 13:21; Jam. 3:2.</a:t>
            </a:r>
          </a:p>
          <a:p>
            <a:pPr marL="514350" marR="0" indent="-171450">
              <a:spcBef>
                <a:spcPts val="0"/>
              </a:spcBef>
              <a:spcAft>
                <a:spcPts val="0"/>
              </a:spcAft>
              <a:tabLst>
                <a:tab pos="400050" algn="l"/>
              </a:tabLst>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a:t>
            </a:r>
            <a:endParaRPr lang="en-US"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Finally, brethren, farewell. Become complete. Be of good comfort, be of one mind, live in peace; and the God of love and peace will be with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13:11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Epaphras, who is one of you, a bondservant of Christ, greets you, always laboring fervently for you in prayers, </a:t>
            </a:r>
            <a:r>
              <a:rPr lang="en-US"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you may stand perfect and complete in all the will of God</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(Colossians 4:12)</a:t>
            </a:r>
          </a:p>
          <a:p>
            <a:pPr algn="just"/>
            <a:r>
              <a:rPr lang="en-US"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For we all stumble in many things. If anyone does not stumble in word, he is a perfect man, able also to bridle the whole body.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3:2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algn="just"/>
            <a:endParaRPr lang="en-US" b="0" dirty="0"/>
          </a:p>
        </p:txBody>
      </p:sp>
      <p:sp>
        <p:nvSpPr>
          <p:cNvPr id="4" name="Slide Number Placeholder 3"/>
          <p:cNvSpPr>
            <a:spLocks noGrp="1"/>
          </p:cNvSpPr>
          <p:nvPr>
            <p:ph type="sldNum" sz="quarter" idx="5"/>
          </p:nvPr>
        </p:nvSpPr>
        <p:spPr/>
        <p:txBody>
          <a:bodyPr/>
          <a:lstStyle/>
          <a:p>
            <a:fld id="{A1A28F9E-758E-42BA-85D6-D56B0DC0F9E9}" type="slidenum">
              <a:rPr lang="en-US" smtClean="0"/>
              <a:t>10</a:t>
            </a:fld>
            <a:endParaRPr lang="en-US"/>
          </a:p>
        </p:txBody>
      </p:sp>
    </p:spTree>
    <p:extLst>
      <p:ext uri="{BB962C8B-B14F-4D97-AF65-F5344CB8AC3E}">
        <p14:creationId xmlns:p14="http://schemas.microsoft.com/office/powerpoint/2010/main" val="739910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 </a:t>
            </a:r>
            <a:r>
              <a:rPr lang="en-US" sz="1200" kern="1200" dirty="0">
                <a:solidFill>
                  <a:schemeClr val="tx1"/>
                </a:solidFill>
                <a:effectLst/>
                <a:latin typeface="+mn-lt"/>
                <a:ea typeface="+mn-ea"/>
                <a:cs typeface="+mn-cs"/>
              </a:rPr>
              <a:t>David said serve Him</a:t>
            </a:r>
            <a:r>
              <a:rPr lang="en-US" sz="1200" b="1" kern="1200" dirty="0">
                <a:solidFill>
                  <a:schemeClr val="tx1"/>
                </a:solidFill>
                <a:effectLst/>
                <a:latin typeface="+mn-lt"/>
                <a:ea typeface="+mn-ea"/>
                <a:cs typeface="+mn-cs"/>
              </a:rPr>
              <a:t> “With a willing mind.”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A. It is not enough that men outwardly do the will of God.</a:t>
            </a:r>
          </a:p>
          <a:p>
            <a:r>
              <a:rPr lang="en-US" sz="1200" kern="1200" dirty="0">
                <a:solidFill>
                  <a:schemeClr val="tx1"/>
                </a:solidFill>
                <a:effectLst/>
                <a:latin typeface="+mn-lt"/>
                <a:ea typeface="+mn-ea"/>
                <a:cs typeface="+mn-cs"/>
              </a:rPr>
              <a:t>&gt;&gt;&gt;&gt;&gt;&gt;&gt;&gt;&gt;&gt;&gt;&gt;&gt;&gt;&gt;&gt;&gt;&gt;&gt;&gt;&gt;</a:t>
            </a:r>
          </a:p>
          <a:p>
            <a:r>
              <a:rPr lang="en-US" sz="1200" kern="1200" dirty="0">
                <a:solidFill>
                  <a:schemeClr val="tx1"/>
                </a:solidFill>
                <a:effectLst/>
                <a:latin typeface="+mn-lt"/>
                <a:ea typeface="+mn-ea"/>
                <a:cs typeface="+mn-cs"/>
              </a:rPr>
              <a:t>        1. For instance, to be acceptable to God, </a:t>
            </a:r>
            <a:r>
              <a:rPr lang="en-US" sz="1200" b="1" kern="1200" dirty="0">
                <a:solidFill>
                  <a:schemeClr val="tx1"/>
                </a:solidFill>
                <a:effectLst/>
                <a:latin typeface="+mn-lt"/>
                <a:ea typeface="+mn-ea"/>
                <a:cs typeface="+mn-cs"/>
              </a:rPr>
              <a:t>giving</a:t>
            </a:r>
            <a:r>
              <a:rPr lang="en-US" sz="1200" kern="1200" dirty="0">
                <a:solidFill>
                  <a:schemeClr val="tx1"/>
                </a:solidFill>
                <a:effectLst/>
                <a:latin typeface="+mn-lt"/>
                <a:ea typeface="+mn-ea"/>
                <a:cs typeface="+mn-cs"/>
              </a:rPr>
              <a:t> in New Testament worship must be not only be </a:t>
            </a:r>
            <a:r>
              <a:rPr lang="en-US" sz="1200" u="sng" kern="1200" dirty="0">
                <a:solidFill>
                  <a:schemeClr val="tx1"/>
                </a:solidFill>
                <a:effectLst/>
                <a:latin typeface="+mn-lt"/>
                <a:ea typeface="+mn-ea"/>
                <a:cs typeface="+mn-cs"/>
              </a:rPr>
              <a:t>according to one’s prosperity</a:t>
            </a:r>
            <a:r>
              <a:rPr lang="en-US" sz="1200" kern="1200" dirty="0">
                <a:solidFill>
                  <a:schemeClr val="tx1"/>
                </a:solidFill>
                <a:effectLst/>
                <a:latin typeface="+mn-lt"/>
                <a:ea typeface="+mn-ea"/>
                <a:cs typeface="+mn-cs"/>
              </a:rPr>
              <a:t>, but it must be </a:t>
            </a:r>
            <a:r>
              <a:rPr lang="en-US" sz="1200" u="sng" kern="1200" dirty="0">
                <a:solidFill>
                  <a:schemeClr val="tx1"/>
                </a:solidFill>
                <a:effectLst/>
                <a:latin typeface="+mn-lt"/>
                <a:ea typeface="+mn-ea"/>
                <a:cs typeface="+mn-cs"/>
              </a:rPr>
              <a:t>as one purposes in his heart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Cor. 16:1-2; 2 Cor. 9:6-7.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On the first day of the week let each one of you lay something aside, storing up </a:t>
            </a:r>
            <a:r>
              <a:rPr lang="en-US" sz="1200" i="1" u="sng" kern="1200" dirty="0">
                <a:solidFill>
                  <a:schemeClr val="tx1"/>
                </a:solidFill>
                <a:effectLst/>
                <a:latin typeface="+mn-lt"/>
                <a:ea typeface="+mn-ea"/>
                <a:cs typeface="+mn-cs"/>
              </a:rPr>
              <a:t>as he may prosper</a:t>
            </a:r>
            <a:r>
              <a:rPr lang="en-US" sz="1200" i="1" kern="1200" dirty="0">
                <a:solidFill>
                  <a:schemeClr val="tx1"/>
                </a:solidFill>
                <a:effectLst/>
                <a:latin typeface="+mn-lt"/>
                <a:ea typeface="+mn-ea"/>
                <a:cs typeface="+mn-cs"/>
              </a:rPr>
              <a:t>, that there be no collections when I come.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Corinthians 16:2)</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So let each one give </a:t>
            </a:r>
            <a:r>
              <a:rPr lang="en-US" sz="1200" i="1" u="sng" kern="1200" dirty="0">
                <a:solidFill>
                  <a:schemeClr val="tx1"/>
                </a:solidFill>
                <a:effectLst/>
                <a:latin typeface="+mn-lt"/>
                <a:ea typeface="+mn-ea"/>
                <a:cs typeface="+mn-cs"/>
              </a:rPr>
              <a:t>as he purposes in his heart</a:t>
            </a:r>
            <a:r>
              <a:rPr lang="en-US" sz="1200" i="1" kern="1200" dirty="0">
                <a:solidFill>
                  <a:schemeClr val="tx1"/>
                </a:solidFill>
                <a:effectLst/>
                <a:latin typeface="+mn-lt"/>
                <a:ea typeface="+mn-ea"/>
                <a:cs typeface="+mn-cs"/>
              </a:rPr>
              <a:t>, not grudgingly or of necessity; for God loves a cheerful giver.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Corinthians 9:7)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2. For instance, he who would serve as an elder must “desire” and be ‘willing’ to serve, in addition to meeting the qualifications set forth in the New Testament for elders, </a:t>
            </a:r>
            <a:r>
              <a:rPr lang="en-US" sz="1200" b="1" kern="1200" dirty="0">
                <a:solidFill>
                  <a:schemeClr val="tx1"/>
                </a:solidFill>
                <a:effectLst/>
                <a:latin typeface="+mn-lt"/>
                <a:ea typeface="+mn-ea"/>
                <a:cs typeface="+mn-cs"/>
              </a:rPr>
              <a:t>1 Tim. 3:1; 1 Pet. 5:2.</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This is a faithful saying: If a man desires the position of a bishop, he desires a good work.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Timothy 3:1</a:t>
            </a:r>
            <a:r>
              <a:rPr lang="en-US" sz="1200" b="0" i="0" u="none" strike="noStrike" kern="1200" baseline="0" dirty="0">
                <a:solidFill>
                  <a:schemeClr val="tx1"/>
                </a:solidFill>
                <a:latin typeface="+mn-lt"/>
                <a:ea typeface="+mn-ea"/>
                <a:cs typeface="+mn-cs"/>
              </a:rPr>
              <a:t>)</a:t>
            </a:r>
          </a:p>
          <a:p>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Shepherd the flock of God which is among you, serving as overseers, </a:t>
            </a:r>
            <a:r>
              <a:rPr lang="en-US" sz="1200" i="1" u="sng" kern="1200" dirty="0">
                <a:solidFill>
                  <a:schemeClr val="tx1"/>
                </a:solidFill>
                <a:effectLst/>
                <a:latin typeface="+mn-lt"/>
                <a:ea typeface="+mn-ea"/>
                <a:cs typeface="+mn-cs"/>
              </a:rPr>
              <a:t>not by compulsion but willingly</a:t>
            </a:r>
            <a:r>
              <a:rPr lang="en-US" sz="1200" i="1" kern="1200" dirty="0">
                <a:solidFill>
                  <a:schemeClr val="tx1"/>
                </a:solidFill>
                <a:effectLst/>
                <a:latin typeface="+mn-lt"/>
                <a:ea typeface="+mn-ea"/>
                <a:cs typeface="+mn-cs"/>
              </a:rPr>
              <a:t>, not for dishonest gain but eagerly; </a:t>
            </a:r>
            <a:r>
              <a:rPr lang="en-US" sz="1200" b="1" kern="1200" dirty="0">
                <a:solidFill>
                  <a:schemeClr val="tx1"/>
                </a:solidFill>
                <a:effectLst/>
                <a:latin typeface="+mn-lt"/>
                <a:ea typeface="+mn-ea"/>
                <a:cs typeface="+mn-cs"/>
              </a:rPr>
              <a:t>(1 Peter 5:2)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&gt;&gt;&gt;&gt;&gt;&gt;&gt;&gt;&gt;&gt;&gt;&gt;&gt;&gt;&gt;&gt;&gt;&gt;&gt;&gt;&gt;&gt;</a:t>
            </a:r>
          </a:p>
          <a:p>
            <a:r>
              <a:rPr lang="en-US" sz="1200" kern="1200" dirty="0">
                <a:solidFill>
                  <a:schemeClr val="tx1"/>
                </a:solidFill>
                <a:effectLst/>
                <a:latin typeface="+mn-lt"/>
                <a:ea typeface="+mn-ea"/>
                <a:cs typeface="+mn-cs"/>
              </a:rPr>
              <a:t>        3. God wants ‘willing’ disciples, </a:t>
            </a:r>
            <a:r>
              <a:rPr lang="en-US" sz="1200" b="1" kern="1200" dirty="0">
                <a:solidFill>
                  <a:schemeClr val="tx1"/>
                </a:solidFill>
                <a:effectLst/>
                <a:latin typeface="+mn-lt"/>
                <a:ea typeface="+mn-ea"/>
                <a:cs typeface="+mn-cs"/>
              </a:rPr>
              <a:t>Judges 5:2.</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"When leaders lead in Israel, When the </a:t>
            </a:r>
            <a:r>
              <a:rPr lang="en-US" sz="1200" i="1" u="sng" kern="1200" dirty="0">
                <a:solidFill>
                  <a:schemeClr val="tx1"/>
                </a:solidFill>
                <a:effectLst/>
                <a:latin typeface="+mn-lt"/>
                <a:ea typeface="+mn-ea"/>
                <a:cs typeface="+mn-cs"/>
              </a:rPr>
              <a:t>people willingly offer themselves</a:t>
            </a:r>
            <a:r>
              <a:rPr lang="en-US" sz="1200" i="1" kern="1200" dirty="0">
                <a:solidFill>
                  <a:schemeClr val="tx1"/>
                </a:solidFill>
                <a:effectLst/>
                <a:latin typeface="+mn-lt"/>
                <a:ea typeface="+mn-ea"/>
                <a:cs typeface="+mn-cs"/>
              </a:rPr>
              <a:t>, Bless the LORD!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(Judges 5:2)</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11</a:t>
            </a:fld>
            <a:endParaRPr lang="en-US"/>
          </a:p>
        </p:txBody>
      </p:sp>
    </p:spTree>
    <p:extLst>
      <p:ext uri="{BB962C8B-B14F-4D97-AF65-F5344CB8AC3E}">
        <p14:creationId xmlns:p14="http://schemas.microsoft.com/office/powerpoint/2010/main" val="378647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B. The willing mind is not a self-willed mind.</a:t>
            </a:r>
          </a:p>
          <a:p>
            <a:pPr marL="342900" marR="0" indent="-171450">
              <a:spcBef>
                <a:spcPts val="0"/>
              </a:spcBef>
              <a:spcAft>
                <a:spcPts val="0"/>
              </a:spcAft>
            </a:pPr>
            <a:r>
              <a:rPr lang="en-US" dirty="0">
                <a:solidFill>
                  <a:srgbClr val="000000"/>
                </a:solidFill>
                <a:latin typeface="TimesNewRoman"/>
                <a:ea typeface="Calibri" panose="020F0502020204030204" pitchFamily="34" charset="0"/>
                <a:cs typeface="Georgia" panose="02040502050405020303" pitchFamily="18" charset="0"/>
              </a:rPr>
              <a:t>&gt;&gt;&gt;&gt;&gt;&gt;&gt;&gt;&gt;&gt;&gt;&gt;&gt;&gt;&gt;&gt;&gt;&gt;&gt;&gt;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1. Self-willed men cannot be elders, </a:t>
            </a:r>
            <a:r>
              <a:rPr lang="en-US" b="1" dirty="0">
                <a:solidFill>
                  <a:srgbClr val="000000"/>
                </a:solidFill>
                <a:latin typeface="TimesNewRoman"/>
                <a:ea typeface="Calibri" panose="020F0502020204030204" pitchFamily="34" charset="0"/>
                <a:cs typeface="TimesNewRoman"/>
              </a:rPr>
              <a:t>Titus 1:7.</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a bishop must be blameless, as a steward of God, </a:t>
            </a:r>
            <a:r>
              <a:rPr lang="en-US"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not self-willed</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not quick-tempered, not given to wine, not violent, not greedy for money,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(Titus 1:7)</a:t>
            </a:r>
          </a:p>
          <a:p>
            <a:pPr algn="just"/>
            <a:r>
              <a:rPr lang="en-US"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&gt;&gt;&gt;&gt;&gt;&gt;&gt;&gt;&gt;&gt;&gt;&gt;&gt;&gt;&gt;&gt;&gt;&gt;&gt;&gt;&gt;&gt;</a:t>
            </a:r>
            <a:endParaRPr lang="en-US" b="0"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2. Often, ungodly persons are self-willed, </a:t>
            </a:r>
            <a:r>
              <a:rPr lang="en-US" b="1" dirty="0">
                <a:solidFill>
                  <a:srgbClr val="000000"/>
                </a:solidFill>
                <a:latin typeface="TimesNewRoman"/>
                <a:ea typeface="Calibri" panose="020F0502020204030204" pitchFamily="34" charset="0"/>
                <a:cs typeface="TimesNewRoman"/>
              </a:rPr>
              <a:t>2 Pet. 2:10</a:t>
            </a:r>
            <a:r>
              <a:rPr lang="en-US" dirty="0">
                <a:solidFill>
                  <a:srgbClr val="000000"/>
                </a:solidFill>
                <a:latin typeface="TimesNewRoman"/>
                <a:ea typeface="Calibri" panose="020F0502020204030204" pitchFamily="34" charset="0"/>
                <a:cs typeface="TimesNewRoman"/>
              </a:rPr>
              <a: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especially those who walk according to the flesh in the </a:t>
            </a:r>
            <a:r>
              <a:rPr lang="en-US"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lust of uncleanness</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a:t>
            </a:r>
            <a:r>
              <a:rPr lang="en-US"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despise authority</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They are presumptuous, self-willed</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They are not afraid to speak evil of dignitaries,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Peter 2:10)</a:t>
            </a:r>
          </a:p>
          <a:p>
            <a:pPr algn="just"/>
            <a:r>
              <a:rPr lang="en-US"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&gt;&gt;&gt;&gt;&gt;&gt;&gt;&gt;&gt;&gt;&gt;&gt;&gt;&gt;&gt;&gt;&gt;&gt;&gt;&gt;&gt;</a:t>
            </a:r>
            <a:endParaRPr lang="en-US" b="0"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3. The “will worship” that some practice is an example of being self-willed and ungodly, </a:t>
            </a:r>
            <a:r>
              <a:rPr lang="en-US" b="1" dirty="0">
                <a:solidFill>
                  <a:srgbClr val="000000"/>
                </a:solidFill>
                <a:latin typeface="TimesNewRoman"/>
                <a:ea typeface="Calibri" panose="020F0502020204030204" pitchFamily="34" charset="0"/>
                <a:cs typeface="TimesNewRoman"/>
              </a:rPr>
              <a:t>Col. 2:23.</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These things indeed have an appearance of wisdom in self-imposed religion, false humility, and neglect of the body, but are of no value against the indulgence of the flesh.</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(Colossians 2:23)</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12</a:t>
            </a:fld>
            <a:endParaRPr lang="en-US"/>
          </a:p>
        </p:txBody>
      </p:sp>
    </p:spTree>
    <p:extLst>
      <p:ext uri="{BB962C8B-B14F-4D97-AF65-F5344CB8AC3E}">
        <p14:creationId xmlns:p14="http://schemas.microsoft.com/office/powerpoint/2010/main" val="194692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IV. </a:t>
            </a:r>
            <a:r>
              <a:rPr lang="en-US" sz="1200" kern="1200" dirty="0">
                <a:solidFill>
                  <a:schemeClr val="tx1"/>
                </a:solidFill>
                <a:effectLst/>
                <a:latin typeface="+mn-lt"/>
                <a:ea typeface="+mn-ea"/>
                <a:cs typeface="+mn-cs"/>
              </a:rPr>
              <a:t>David said</a:t>
            </a:r>
            <a:r>
              <a:rPr lang="en-US" sz="1200" b="1" kern="1200" dirty="0">
                <a:solidFill>
                  <a:schemeClr val="tx1"/>
                </a:solidFill>
                <a:effectLst/>
                <a:latin typeface="+mn-lt"/>
                <a:ea typeface="+mn-ea"/>
                <a:cs typeface="+mn-cs"/>
              </a:rPr>
              <a:t> The Lord </a:t>
            </a:r>
            <a:r>
              <a:rPr lang="en-US" sz="1200" b="1" kern="1200" dirty="0" err="1">
                <a:solidFill>
                  <a:schemeClr val="tx1"/>
                </a:solidFill>
                <a:effectLst/>
                <a:latin typeface="+mn-lt"/>
                <a:ea typeface="+mn-ea"/>
                <a:cs typeface="+mn-cs"/>
              </a:rPr>
              <a:t>searcheth</a:t>
            </a:r>
            <a:r>
              <a:rPr lang="en-US" sz="1200" b="1" kern="1200" dirty="0">
                <a:solidFill>
                  <a:schemeClr val="tx1"/>
                </a:solidFill>
                <a:effectLst/>
                <a:latin typeface="+mn-lt"/>
                <a:ea typeface="+mn-ea"/>
                <a:cs typeface="+mn-cs"/>
              </a:rPr>
              <a:t> all hearts and </a:t>
            </a:r>
            <a:r>
              <a:rPr lang="en-US" sz="1200" b="1" kern="1200" dirty="0" err="1">
                <a:solidFill>
                  <a:schemeClr val="tx1"/>
                </a:solidFill>
                <a:effectLst/>
                <a:latin typeface="+mn-lt"/>
                <a:ea typeface="+mn-ea"/>
                <a:cs typeface="+mn-cs"/>
              </a:rPr>
              <a:t>understandeth</a:t>
            </a:r>
            <a:r>
              <a:rPr lang="en-US" sz="1200" b="1" kern="1200" dirty="0">
                <a:solidFill>
                  <a:schemeClr val="tx1"/>
                </a:solidFill>
                <a:effectLst/>
                <a:latin typeface="+mn-lt"/>
                <a:ea typeface="+mn-ea"/>
                <a:cs typeface="+mn-cs"/>
              </a:rPr>
              <a:t> all the imaginations of the thoughts.</a:t>
            </a:r>
          </a:p>
          <a:p>
            <a:r>
              <a:rPr lang="en-US" sz="1200" b="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A. The Lord examines the hearts of men to discern whether they are “perfect.”</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God shall </a:t>
            </a:r>
            <a:r>
              <a:rPr lang="en-US" sz="1200" u="sng" kern="1200" dirty="0">
                <a:solidFill>
                  <a:schemeClr val="tx1"/>
                </a:solidFill>
                <a:effectLst/>
                <a:latin typeface="+mn-lt"/>
                <a:ea typeface="+mn-ea"/>
                <a:cs typeface="+mn-cs"/>
              </a:rPr>
              <a:t>try the works</a:t>
            </a:r>
            <a:r>
              <a:rPr lang="en-US" sz="1200" kern="1200" dirty="0">
                <a:solidFill>
                  <a:schemeClr val="tx1"/>
                </a:solidFill>
                <a:effectLst/>
                <a:latin typeface="+mn-lt"/>
                <a:ea typeface="+mn-ea"/>
                <a:cs typeface="+mn-cs"/>
              </a:rPr>
              <a:t> of men with fire, </a:t>
            </a:r>
            <a:r>
              <a:rPr lang="en-US" sz="1200" b="1" kern="1200" dirty="0">
                <a:solidFill>
                  <a:schemeClr val="tx1"/>
                </a:solidFill>
                <a:effectLst/>
                <a:latin typeface="+mn-lt"/>
                <a:ea typeface="+mn-ea"/>
                <a:cs typeface="+mn-cs"/>
              </a:rPr>
              <a:t>1 Cor. 3:13.</a:t>
            </a:r>
          </a:p>
          <a:p>
            <a:r>
              <a:rPr lang="en-US" sz="1200" b="1" kern="1200" dirty="0">
                <a:solidFill>
                  <a:schemeClr val="tx1"/>
                </a:solidFill>
                <a:effectLst/>
                <a:latin typeface="+mn-lt"/>
                <a:ea typeface="+mn-ea"/>
                <a:cs typeface="+mn-cs"/>
              </a:rPr>
              <a:t>&gt;&gt;&gt;&gt;&gt;&gt;&gt;&gt;&gt;&gt;&gt;&gt;&gt;&gt;&gt;&gt;&gt;&gt;&gt;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each one's work will become clear; for the Day will declare it, because it will be revealed by fire; </a:t>
            </a:r>
            <a:r>
              <a:rPr lang="en-US" sz="1200" i="1" u="sng" kern="1200" dirty="0">
                <a:solidFill>
                  <a:schemeClr val="tx1"/>
                </a:solidFill>
                <a:effectLst/>
                <a:latin typeface="+mn-lt"/>
                <a:ea typeface="+mn-ea"/>
                <a:cs typeface="+mn-cs"/>
              </a:rPr>
              <a:t>and the fire will test each one's work</a:t>
            </a:r>
            <a:r>
              <a:rPr lang="en-US" sz="1200" i="1" kern="1200" dirty="0">
                <a:solidFill>
                  <a:schemeClr val="tx1"/>
                </a:solidFill>
                <a:effectLst/>
                <a:latin typeface="+mn-lt"/>
                <a:ea typeface="+mn-ea"/>
                <a:cs typeface="+mn-cs"/>
              </a:rPr>
              <a:t>, of what sort it is.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Corinthians 3:13)</a:t>
            </a:r>
          </a:p>
          <a:p>
            <a:r>
              <a:rPr lang="en-US" sz="1200" b="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God shall </a:t>
            </a:r>
            <a:r>
              <a:rPr lang="en-US" sz="1200" u="sng" kern="1200" dirty="0">
                <a:solidFill>
                  <a:schemeClr val="tx1"/>
                </a:solidFill>
                <a:effectLst/>
                <a:latin typeface="+mn-lt"/>
                <a:ea typeface="+mn-ea"/>
                <a:cs typeface="+mn-cs"/>
              </a:rPr>
              <a:t>try men’s hearts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Thess. 2:4; 1 Pet. 4:12.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3. Since God will examine us; we should examine ourselves first and ensure that we are in the light. </a:t>
            </a:r>
            <a:r>
              <a:rPr lang="en-US" sz="1200" b="1" kern="1200" dirty="0">
                <a:solidFill>
                  <a:schemeClr val="tx1"/>
                </a:solidFill>
                <a:effectLst/>
                <a:latin typeface="+mn-lt"/>
                <a:ea typeface="+mn-ea"/>
                <a:cs typeface="+mn-cs"/>
              </a:rPr>
              <a:t>2 Cor. 13:5; Gal. 6:4.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let each one examine his own work, and then </a:t>
            </a:r>
            <a:r>
              <a:rPr lang="en-US" sz="1200" i="1" u="sng" kern="1200" dirty="0">
                <a:solidFill>
                  <a:schemeClr val="tx1"/>
                </a:solidFill>
                <a:effectLst/>
                <a:latin typeface="+mn-lt"/>
                <a:ea typeface="+mn-ea"/>
                <a:cs typeface="+mn-cs"/>
              </a:rPr>
              <a:t>he will have rejoicing in himself alone</a:t>
            </a:r>
            <a:r>
              <a:rPr lang="en-US" sz="1200" i="1" kern="1200" dirty="0">
                <a:solidFill>
                  <a:schemeClr val="tx1"/>
                </a:solidFill>
                <a:effectLst/>
                <a:latin typeface="+mn-lt"/>
                <a:ea typeface="+mn-ea"/>
                <a:cs typeface="+mn-cs"/>
              </a:rPr>
              <a:t>, and not in another.</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(Galatians 6:4)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13</a:t>
            </a:fld>
            <a:endParaRPr lang="en-US"/>
          </a:p>
        </p:txBody>
      </p:sp>
    </p:spTree>
    <p:extLst>
      <p:ext uri="{BB962C8B-B14F-4D97-AF65-F5344CB8AC3E}">
        <p14:creationId xmlns:p14="http://schemas.microsoft.com/office/powerpoint/2010/main" val="3951822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en-US" sz="1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Our omniscient God</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will judge even the secrets of men.</a:t>
            </a:r>
          </a:p>
          <a:p>
            <a:pPr marL="34290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a:t>
            </a:r>
          </a:p>
          <a:p>
            <a:pPr marL="51435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Nothing can be secreted from God at the Great Judgment,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Ecc. 12:13-14; 2 Cor. 5:10</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Let us hear the conclusion of the whole matter: Fear God and keep His commandments, For this is man's all. For God will bring every work into judgment, Including every secret thing, Whether good or evil.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Ecclesiastes 12:13-14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For we must all appear before the judgment seat of Christ, that each one may receive the things done in the body, according to what he has done, whether good or bad.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5:10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a:t>
            </a: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Not only can no one fool God in Judgment, plea bargaining will not be allowed,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7:21-23.</a:t>
            </a: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"Not everyone who says to Me, 'Lord, Lord,' shall enter the kingdom of heaven, but he who does the will of My Father in heaven. </a:t>
            </a:r>
            <a:r>
              <a:rPr lang="en-US" sz="1200" b="1" i="0" u="none" strike="noStrike" kern="1200" baseline="0" dirty="0">
                <a:solidFill>
                  <a:schemeClr val="tx1"/>
                </a:solidFill>
                <a:latin typeface="+mn-lt"/>
                <a:ea typeface="+mn-ea"/>
                <a:cs typeface="+mn-cs"/>
              </a:rPr>
              <a:t>(Matthew 7:21a)</a:t>
            </a:r>
          </a:p>
          <a:p>
            <a:pPr rtl="0"/>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Many will say to Me in that day, 'Lord, Lord, have we not </a:t>
            </a:r>
            <a:r>
              <a:rPr lang="en-US" sz="1200" b="1" i="0" u="none" strike="noStrike" kern="1200" baseline="0" dirty="0">
                <a:solidFill>
                  <a:schemeClr val="tx1"/>
                </a:solidFill>
                <a:latin typeface="+mn-lt"/>
                <a:ea typeface="+mn-ea"/>
                <a:cs typeface="+mn-cs"/>
              </a:rPr>
              <a:t>(Matthew 7:22a)</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14</a:t>
            </a:fld>
            <a:endParaRPr lang="en-US"/>
          </a:p>
        </p:txBody>
      </p:sp>
    </p:spTree>
    <p:extLst>
      <p:ext uri="{BB962C8B-B14F-4D97-AF65-F5344CB8AC3E}">
        <p14:creationId xmlns:p14="http://schemas.microsoft.com/office/powerpoint/2010/main" val="236140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David said</a:t>
            </a:r>
            <a:r>
              <a:rPr lang="en-US" sz="1200" b="1" kern="1200" dirty="0">
                <a:solidFill>
                  <a:schemeClr val="tx1"/>
                </a:solidFill>
                <a:effectLst/>
                <a:latin typeface="+mn-lt"/>
                <a:ea typeface="+mn-ea"/>
                <a:cs typeface="+mn-cs"/>
              </a:rPr>
              <a:t> “If thou seek him, he will be found of thee.”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A. Anyone who seeks the Lord will find him.</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This is a </a:t>
            </a:r>
            <a:r>
              <a:rPr lang="en-US" sz="1200" u="sng" kern="1200" dirty="0">
                <a:solidFill>
                  <a:schemeClr val="tx1"/>
                </a:solidFill>
                <a:effectLst/>
                <a:latin typeface="+mn-lt"/>
                <a:ea typeface="+mn-ea"/>
                <a:cs typeface="+mn-cs"/>
              </a:rPr>
              <a:t>comforting hope for us</a:t>
            </a:r>
            <a:r>
              <a:rPr lang="en-US" sz="1200" kern="1200" dirty="0">
                <a:solidFill>
                  <a:schemeClr val="tx1"/>
                </a:solidFill>
                <a:effectLst/>
                <a:latin typeface="+mn-lt"/>
                <a:ea typeface="+mn-ea"/>
                <a:cs typeface="+mn-cs"/>
              </a:rPr>
              <a:t> is embedded in Scripture and it cannot be lost.</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a:t>
            </a:r>
            <a:r>
              <a:rPr lang="en-US" sz="1200" u="sng" kern="1200" dirty="0">
                <a:solidFill>
                  <a:schemeClr val="tx1"/>
                </a:solidFill>
                <a:effectLst/>
                <a:latin typeface="+mn-lt"/>
                <a:ea typeface="+mn-ea"/>
                <a:cs typeface="+mn-cs"/>
              </a:rPr>
              <a:t>The world is not looking for God</a:t>
            </a:r>
            <a:r>
              <a:rPr lang="en-US" sz="1200" kern="1200" dirty="0">
                <a:solidFill>
                  <a:schemeClr val="tx1"/>
                </a:solidFill>
                <a:effectLst/>
                <a:latin typeface="+mn-lt"/>
                <a:ea typeface="+mn-ea"/>
                <a:cs typeface="+mn-cs"/>
              </a:rPr>
              <a:t> nor it is just looking for God in the wrong place.</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3. Jesus assures in Scripture that seekers will be finders, </a:t>
            </a:r>
            <a:r>
              <a:rPr lang="en-US" sz="1200" b="1" kern="1200" dirty="0">
                <a:solidFill>
                  <a:schemeClr val="tx1"/>
                </a:solidFill>
                <a:effectLst/>
                <a:latin typeface="+mn-lt"/>
                <a:ea typeface="+mn-ea"/>
                <a:cs typeface="+mn-cs"/>
              </a:rPr>
              <a:t>Matt. 6:33; Luke 11:10.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&gt;&gt;&gt;&gt;&gt;&gt;&gt;&gt;&gt;&gt;&gt;&gt;&gt;&gt;&gt;&gt;</a:t>
            </a:r>
          </a:p>
          <a:p>
            <a:r>
              <a:rPr lang="en-US" sz="1200" i="1" kern="1200" dirty="0">
                <a:solidFill>
                  <a:schemeClr val="tx1"/>
                </a:solidFill>
                <a:effectLst/>
                <a:latin typeface="+mn-lt"/>
                <a:ea typeface="+mn-ea"/>
                <a:cs typeface="+mn-cs"/>
              </a:rPr>
              <a:t>But seek first the kingdom of God and His righteousness, and all these things shall be added to you. </a:t>
            </a:r>
            <a:r>
              <a:rPr lang="en-US" sz="1200" b="1" kern="1200" dirty="0">
                <a:solidFill>
                  <a:schemeClr val="tx1"/>
                </a:solidFill>
                <a:effectLst/>
                <a:latin typeface="+mn-lt"/>
                <a:ea typeface="+mn-ea"/>
                <a:cs typeface="+mn-cs"/>
              </a:rPr>
              <a:t>(Matthew 6:33)</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&gt;&gt;&gt;&gt;&gt;&gt;&gt;&gt;&gt;&gt;&gt;&gt;&gt;&gt;&gt;&gt;</a:t>
            </a:r>
          </a:p>
          <a:p>
            <a:r>
              <a:rPr lang="en-US" sz="1200" i="1" kern="1200" dirty="0">
                <a:solidFill>
                  <a:schemeClr val="tx1"/>
                </a:solidFill>
                <a:effectLst/>
                <a:latin typeface="+mn-lt"/>
                <a:ea typeface="+mn-ea"/>
                <a:cs typeface="+mn-cs"/>
              </a:rPr>
              <a:t>For everyone who asks receives, </a:t>
            </a:r>
            <a:r>
              <a:rPr lang="en-US" sz="1200" i="1" u="sng" kern="1200" dirty="0">
                <a:solidFill>
                  <a:schemeClr val="tx1"/>
                </a:solidFill>
                <a:effectLst/>
                <a:latin typeface="+mn-lt"/>
                <a:ea typeface="+mn-ea"/>
                <a:cs typeface="+mn-cs"/>
              </a:rPr>
              <a:t>and he who seeks finds</a:t>
            </a:r>
            <a:r>
              <a:rPr lang="en-US" sz="1200" i="1" kern="1200" dirty="0">
                <a:solidFill>
                  <a:schemeClr val="tx1"/>
                </a:solidFill>
                <a:effectLst/>
                <a:latin typeface="+mn-lt"/>
                <a:ea typeface="+mn-ea"/>
                <a:cs typeface="+mn-cs"/>
              </a:rPr>
              <a:t>, and to him who knocks it will be opened.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(Luke 11:10)</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15</a:t>
            </a:fld>
            <a:endParaRPr lang="en-US"/>
          </a:p>
        </p:txBody>
      </p:sp>
    </p:spTree>
    <p:extLst>
      <p:ext uri="{BB962C8B-B14F-4D97-AF65-F5344CB8AC3E}">
        <p14:creationId xmlns:p14="http://schemas.microsoft.com/office/powerpoint/2010/main" val="3049954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One cannot find God </a:t>
            </a:r>
            <a:r>
              <a:rPr lang="en-US" sz="1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unless he seeks him</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a:t>
            </a:r>
          </a:p>
          <a:p>
            <a:pPr marL="571500" marR="0" indent="-228600">
              <a:spcBef>
                <a:spcPts val="0"/>
              </a:spcBef>
              <a:spcAft>
                <a:spcPts val="0"/>
              </a:spcAft>
              <a:buAutoNum type="arabicPeriod"/>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God can only be found through the Gospel.</a:t>
            </a:r>
          </a:p>
          <a:p>
            <a:pPr marL="342900" marR="0" indent="0">
              <a:spcBef>
                <a:spcPts val="0"/>
              </a:spcBef>
              <a:spcAft>
                <a:spcPts val="0"/>
              </a:spcAft>
              <a:buNone/>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a:t>
            </a:r>
          </a:p>
          <a:p>
            <a:pPr marL="51435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God cannot be found in the creeds and institutions devised by men.</a:t>
            </a: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16</a:t>
            </a:fld>
            <a:endParaRPr lang="en-US"/>
          </a:p>
        </p:txBody>
      </p:sp>
    </p:spTree>
    <p:extLst>
      <p:ext uri="{BB962C8B-B14F-4D97-AF65-F5344CB8AC3E}">
        <p14:creationId xmlns:p14="http://schemas.microsoft.com/office/powerpoint/2010/main" val="2889965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TimesNewRoman,Bold"/>
                <a:ea typeface="Calibri" panose="020F0502020204030204" pitchFamily="34" charset="0"/>
                <a:cs typeface="TimesNewRoman,Bold"/>
              </a:rPr>
              <a:t>VI. </a:t>
            </a:r>
            <a:r>
              <a:rPr lang="en-US" dirty="0">
                <a:solidFill>
                  <a:srgbClr val="000000"/>
                </a:solidFill>
                <a:latin typeface="TimesNewRoman,Bold"/>
                <a:ea typeface="Calibri" panose="020F0502020204030204" pitchFamily="34" charset="0"/>
                <a:cs typeface="TimesNewRoman,Bold"/>
              </a:rPr>
              <a:t>David said</a:t>
            </a:r>
            <a:r>
              <a:rPr lang="en-US" b="1" dirty="0">
                <a:solidFill>
                  <a:srgbClr val="000000"/>
                </a:solidFill>
                <a:latin typeface="TimesNewRoman,Bold"/>
                <a:ea typeface="Calibri" panose="020F0502020204030204" pitchFamily="34" charset="0"/>
                <a:cs typeface="TimesNewRoman,Bold"/>
              </a:rPr>
              <a:t> “If thou forsake him, he will cast thee off forever.”</a:t>
            </a:r>
            <a:endParaRPr lang="en-US" b="1" dirty="0">
              <a:solidFill>
                <a:srgbClr val="000000"/>
              </a:solidFill>
              <a:latin typeface="Times New Roman" panose="02020603050405020304" pitchFamily="18" charset="0"/>
              <a:ea typeface="Calibri" panose="020F0502020204030204" pitchFamily="34" charset="0"/>
              <a:cs typeface="TimesNewRoman,Bold"/>
            </a:endParaRPr>
          </a:p>
          <a:p>
            <a:r>
              <a:rPr lang="en-US" b="1" dirty="0">
                <a:solidFill>
                  <a:srgbClr val="000000"/>
                </a:solidFill>
                <a:latin typeface="Times New Roman" panose="02020603050405020304" pitchFamily="18" charset="0"/>
                <a:ea typeface="Calibri" panose="020F0502020204030204" pitchFamily="34" charset="0"/>
                <a:cs typeface="TimesNewRoman"/>
              </a:rPr>
              <a:t>&gt;&gt;&gt;&gt;&gt;&gt;&gt;&gt;&gt;&gt;&gt;&gt;&gt;&gt;&gt;&gt;&gt;&gt;</a:t>
            </a:r>
            <a:endParaRPr lang="en-US" dirty="0">
              <a:solidFill>
                <a:srgbClr val="000000"/>
              </a:solidFill>
              <a:latin typeface="TimesNewRoman"/>
              <a:ea typeface="Calibri" panose="020F0502020204030204" pitchFamily="34" charset="0"/>
              <a:cs typeface="TimesNewRoman"/>
            </a:endParaRPr>
          </a:p>
          <a:p>
            <a:pPr marL="400050" marR="0" indent="-228600">
              <a:spcBef>
                <a:spcPts val="0"/>
              </a:spcBef>
              <a:spcAft>
                <a:spcPts val="0"/>
              </a:spcAft>
              <a:buAutoNum type="alphaUcPeriod"/>
            </a:pPr>
            <a:r>
              <a:rPr lang="en-US" dirty="0">
                <a:solidFill>
                  <a:srgbClr val="000000"/>
                </a:solidFill>
                <a:latin typeface="TimesNewRoman"/>
                <a:ea typeface="Calibri" panose="020F0502020204030204" pitchFamily="34" charset="0"/>
                <a:cs typeface="TimesNewRoman"/>
              </a:rPr>
              <a:t>God turns from those who turn from him.</a:t>
            </a:r>
          </a:p>
          <a:p>
            <a:pPr marL="171450" marR="0" indent="0">
              <a:spcBef>
                <a:spcPts val="0"/>
              </a:spcBef>
              <a:spcAft>
                <a:spcPts val="0"/>
              </a:spcAft>
              <a:buNone/>
            </a:pPr>
            <a:r>
              <a:rPr lang="en-US" dirty="0">
                <a:solidFill>
                  <a:srgbClr val="000000"/>
                </a:solidFill>
                <a:latin typeface="TimesNewRoman"/>
                <a:ea typeface="Calibri" panose="020F0502020204030204" pitchFamily="34" charset="0"/>
                <a:cs typeface="Georgia" panose="02040502050405020303" pitchFamily="18" charset="0"/>
              </a:rPr>
              <a:t>&gt;&gt;&gt;&gt;&gt;&gt;&gt;&gt;&gt;&gt;&gt;&gt;&gt;&gt;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1. God can save, but </a:t>
            </a:r>
            <a:r>
              <a:rPr lang="en-US" u="sng" dirty="0">
                <a:solidFill>
                  <a:srgbClr val="000000"/>
                </a:solidFill>
                <a:latin typeface="TimesNewRoman"/>
                <a:ea typeface="Calibri" panose="020F0502020204030204" pitchFamily="34" charset="0"/>
                <a:cs typeface="TimesNewRoman"/>
              </a:rPr>
              <a:t>he will not save those who turn from him</a:t>
            </a:r>
            <a:r>
              <a:rPr lang="en-US" dirty="0">
                <a:solidFill>
                  <a:srgbClr val="000000"/>
                </a:solidFill>
                <a:latin typeface="TimesNewRoman"/>
                <a:ea typeface="Calibri" panose="020F0502020204030204" pitchFamily="34" charset="0"/>
                <a:cs typeface="TimesNewRoman"/>
              </a:rPr>
              <a:t> and remain in sin, </a:t>
            </a:r>
            <a:r>
              <a:rPr lang="en-US" b="1" dirty="0">
                <a:solidFill>
                  <a:srgbClr val="000000"/>
                </a:solidFill>
                <a:latin typeface="TimesNewRoman"/>
                <a:ea typeface="Calibri" panose="020F0502020204030204" pitchFamily="34" charset="0"/>
                <a:cs typeface="TimesNewRoman"/>
              </a:rPr>
              <a:t>Isa. 59:1-2.</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rtl="0"/>
            <a:r>
              <a:rPr lang="en-US" sz="1200" b="0" i="1" u="none" strike="noStrike" kern="1200" baseline="0" dirty="0">
                <a:solidFill>
                  <a:schemeClr val="tx1"/>
                </a:solidFill>
                <a:latin typeface="+mn-lt"/>
                <a:ea typeface="+mn-ea"/>
                <a:cs typeface="+mn-cs"/>
              </a:rPr>
              <a:t>Behold, the LORD's hand is not shortened, That it cannot save; Nor His ear heavy, That it cannot hear. But your iniquities have separated you from your God; And your sins have hidden His face from you, So that He will not hear.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59:1-2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a:t>
            </a:r>
            <a:endParaRPr lang="en-US" dirty="0">
              <a:solidFill>
                <a:srgbClr val="000000"/>
              </a:solidFill>
              <a:latin typeface="TimesNewRoman"/>
              <a:ea typeface="Calibri" panose="020F0502020204030204" pitchFamily="34" charset="0"/>
              <a:cs typeface="TimesNewRoman"/>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2. God responds to those who respond to him on his conditions, </a:t>
            </a:r>
            <a:r>
              <a:rPr lang="en-US" b="1" dirty="0">
                <a:solidFill>
                  <a:srgbClr val="000000"/>
                </a:solidFill>
                <a:latin typeface="TimesNewRoman"/>
                <a:ea typeface="Calibri" panose="020F0502020204030204" pitchFamily="34" charset="0"/>
                <a:cs typeface="TimesNewRoman"/>
              </a:rPr>
              <a:t>John 9:31</a:t>
            </a:r>
            <a:r>
              <a:rPr lang="en-US" dirty="0">
                <a:solidFill>
                  <a:srgbClr val="000000"/>
                </a:solidFill>
                <a:latin typeface="TimesNewRoman"/>
                <a:ea typeface="Calibri" panose="020F0502020204030204" pitchFamily="34" charset="0"/>
                <a:cs typeface="TimesNewRoman"/>
              </a:rPr>
              <a: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Now we know that God does not hear sinners; but if anyone is a worshiper of God and does His will, He hears him.</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(John 9:31)</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342900" marR="0" indent="-17145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17</a:t>
            </a:fld>
            <a:endParaRPr lang="en-US"/>
          </a:p>
        </p:txBody>
      </p:sp>
    </p:spTree>
    <p:extLst>
      <p:ext uri="{BB962C8B-B14F-4D97-AF65-F5344CB8AC3E}">
        <p14:creationId xmlns:p14="http://schemas.microsoft.com/office/powerpoint/2010/main" val="1474586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God will cast off the unrighteous for eternity.</a:t>
            </a:r>
          </a:p>
          <a:p>
            <a:pPr marL="34290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a:t>
            </a:r>
          </a:p>
          <a:p>
            <a:pPr marL="571500" marR="0" indent="-228600">
              <a:spcBef>
                <a:spcPts val="0"/>
              </a:spcBef>
              <a:spcAft>
                <a:spcPts val="0"/>
              </a:spcAft>
              <a:buAutoNum type="arabicPeriod"/>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general resurrection will be followed by the assignment of the righteous and the unrighteous respectively to heaven and to hell,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John 5:28-29</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marR="0" indent="0">
              <a:spcBef>
                <a:spcPts val="0"/>
              </a:spcBef>
              <a:spcAft>
                <a:spcPts val="0"/>
              </a:spcAft>
              <a:buNone/>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a:t>
            </a:r>
          </a:p>
          <a:p>
            <a:pPr marL="51435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There are only two eternal destinies awaiting those of us with accountable souls, at the Day of Judgment,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25:46</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rtl="0"/>
            <a:r>
              <a:rPr lang="en-US" sz="1200" b="0" i="1" u="none" strike="noStrike" kern="1200" baseline="0" dirty="0">
                <a:solidFill>
                  <a:schemeClr val="tx1"/>
                </a:solidFill>
                <a:latin typeface="+mn-lt"/>
                <a:ea typeface="+mn-ea"/>
                <a:cs typeface="+mn-cs"/>
              </a:rPr>
              <a:t>And these will go away into everlasting punishment, but the righteous into eternal life."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25:46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a:t>
            </a: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After the return of Jesus Christ, disobedient souls will be banished from the presence of God to a place of unending torment,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Thess. 1:8-9</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pPr rtl="0"/>
            <a:r>
              <a:rPr lang="en-US" sz="1200" b="0" i="1" u="none" strike="noStrike" kern="1200" baseline="0" dirty="0">
                <a:solidFill>
                  <a:schemeClr val="tx1"/>
                </a:solidFill>
                <a:latin typeface="+mn-lt"/>
                <a:ea typeface="+mn-ea"/>
                <a:cs typeface="+mn-cs"/>
              </a:rPr>
              <a:t>in flaming fire taking vengeance on those who do not know God, and on those who do not obey the gospel of our Lord Jesus Christ. These shall be punished with everlasting destruction from the presence of the Lord and from the glory of His power,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Thessalonians 1:8-9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18</a:t>
            </a:fld>
            <a:endParaRPr lang="en-US"/>
          </a:p>
        </p:txBody>
      </p:sp>
    </p:spTree>
    <p:extLst>
      <p:ext uri="{BB962C8B-B14F-4D97-AF65-F5344CB8AC3E}">
        <p14:creationId xmlns:p14="http://schemas.microsoft.com/office/powerpoint/2010/main" val="3190621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TimesNewRoman,Bold"/>
                <a:ea typeface="Calibri" panose="020F0502020204030204" pitchFamily="34" charset="0"/>
                <a:cs typeface="TimesNewRoman,Bold"/>
              </a:rPr>
              <a:t>Conclusion:</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400050" marR="0" indent="-228600">
              <a:spcBef>
                <a:spcPts val="0"/>
              </a:spcBef>
              <a:spcAft>
                <a:spcPts val="0"/>
              </a:spcAft>
              <a:buAutoNum type="arabicPeriod"/>
            </a:pPr>
            <a:r>
              <a:rPr lang="en-US" dirty="0">
                <a:solidFill>
                  <a:srgbClr val="000000"/>
                </a:solidFill>
                <a:latin typeface="TimesNewRoman"/>
                <a:ea typeface="Calibri" panose="020F0502020204030204" pitchFamily="34" charset="0"/>
                <a:cs typeface="TimesNewRoman"/>
              </a:rPr>
              <a:t>David counseled Solomon to seek and serve the Lord.</a:t>
            </a:r>
          </a:p>
          <a:p>
            <a:pPr marL="171450" marR="0" indent="0">
              <a:spcBef>
                <a:spcPts val="0"/>
              </a:spcBef>
              <a:spcAft>
                <a:spcPts val="0"/>
              </a:spcAft>
              <a:buNone/>
            </a:pPr>
            <a:r>
              <a:rPr lang="en-US" dirty="0">
                <a:solidFill>
                  <a:srgbClr val="000000"/>
                </a:solidFill>
                <a:latin typeface="TimesNewRoman"/>
                <a:ea typeface="Calibri" panose="020F0502020204030204" pitchFamily="34" charset="0"/>
                <a:cs typeface="Georgia" panose="02040502050405020303" pitchFamily="18" charset="0"/>
              </a:rPr>
              <a:t>&gt;&gt;&gt;&gt;&gt;&gt;&gt;&gt;&gt;&gt;&gt;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71500" marR="0" indent="-228600">
              <a:spcBef>
                <a:spcPts val="0"/>
              </a:spcBef>
              <a:spcAft>
                <a:spcPts val="0"/>
              </a:spcAft>
              <a:buAutoNum type="alphaLcPeriod"/>
            </a:pPr>
            <a:r>
              <a:rPr lang="en-US" dirty="0">
                <a:solidFill>
                  <a:srgbClr val="000000"/>
                </a:solidFill>
                <a:latin typeface="TimesNewRoman"/>
                <a:ea typeface="Calibri" panose="020F0502020204030204" pitchFamily="34" charset="0"/>
                <a:cs typeface="TimesNewRoman"/>
              </a:rPr>
              <a:t>Solomon was to </a:t>
            </a:r>
            <a:r>
              <a:rPr lang="en-US" b="1" dirty="0">
                <a:solidFill>
                  <a:srgbClr val="000000"/>
                </a:solidFill>
                <a:latin typeface="TimesNewRoman,Bold"/>
                <a:ea typeface="Calibri" panose="020F0502020204030204" pitchFamily="34" charset="0"/>
                <a:cs typeface="TimesNewRoman,Bold"/>
              </a:rPr>
              <a:t>know</a:t>
            </a:r>
            <a:r>
              <a:rPr lang="en-US" dirty="0">
                <a:solidFill>
                  <a:srgbClr val="000000"/>
                </a:solidFill>
                <a:latin typeface="TimesNewRoman"/>
                <a:ea typeface="Calibri" panose="020F0502020204030204" pitchFamily="34" charset="0"/>
                <a:cs typeface="TimesNewRoman"/>
              </a:rPr>
              <a:t>, </a:t>
            </a:r>
            <a:r>
              <a:rPr lang="en-US" b="1" dirty="0">
                <a:solidFill>
                  <a:srgbClr val="000000"/>
                </a:solidFill>
                <a:latin typeface="TimesNewRoman,Bold"/>
                <a:ea typeface="Calibri" panose="020F0502020204030204" pitchFamily="34" charset="0"/>
                <a:cs typeface="TimesNewRoman,Bold"/>
              </a:rPr>
              <a:t>seek, </a:t>
            </a:r>
            <a:r>
              <a:rPr lang="en-US" dirty="0">
                <a:solidFill>
                  <a:srgbClr val="000000"/>
                </a:solidFill>
                <a:latin typeface="TimesNewRoman"/>
                <a:ea typeface="Calibri" panose="020F0502020204030204" pitchFamily="34" charset="0"/>
                <a:cs typeface="TimesNewRoman"/>
              </a:rPr>
              <a:t>and </a:t>
            </a:r>
            <a:r>
              <a:rPr lang="en-US" b="1" dirty="0">
                <a:solidFill>
                  <a:srgbClr val="000000"/>
                </a:solidFill>
                <a:latin typeface="TimesNewRoman,Bold"/>
                <a:ea typeface="Calibri" panose="020F0502020204030204" pitchFamily="34" charset="0"/>
                <a:cs typeface="TimesNewRoman,Bold"/>
              </a:rPr>
              <a:t>serve</a:t>
            </a:r>
            <a:r>
              <a:rPr lang="en-US" dirty="0">
                <a:solidFill>
                  <a:srgbClr val="000000"/>
                </a:solidFill>
                <a:latin typeface="TimesNewRoman"/>
                <a:ea typeface="Calibri" panose="020F0502020204030204" pitchFamily="34" charset="0"/>
                <a:cs typeface="TimesNewRoman"/>
              </a:rPr>
              <a:t>.</a:t>
            </a:r>
          </a:p>
          <a:p>
            <a:pPr marL="342900" marR="0" indent="0">
              <a:spcBef>
                <a:spcPts val="0"/>
              </a:spcBef>
              <a:spcAft>
                <a:spcPts val="0"/>
              </a:spcAft>
              <a:buNone/>
            </a:pPr>
            <a:r>
              <a:rPr lang="en-US" dirty="0">
                <a:solidFill>
                  <a:srgbClr val="000000"/>
                </a:solidFill>
                <a:latin typeface="TimesNewRoman"/>
                <a:ea typeface="Calibri" panose="020F0502020204030204" pitchFamily="34" charset="0"/>
                <a:cs typeface="Georgia" panose="02040502050405020303" pitchFamily="18" charset="0"/>
              </a:rPr>
              <a:t>&gt;&gt;&gt;&gt;&gt;&gt;&gt;&gt;&gt;&gt;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b. No one can render acceptable service to God while being religiously apathetic or indifferent, </a:t>
            </a:r>
            <a:r>
              <a:rPr lang="en-US" b="1" dirty="0">
                <a:solidFill>
                  <a:srgbClr val="000000"/>
                </a:solidFill>
                <a:latin typeface="TimesNewRoman"/>
                <a:ea typeface="Calibri" panose="020F0502020204030204" pitchFamily="34" charset="0"/>
                <a:cs typeface="TimesNewRoman"/>
              </a:rPr>
              <a:t>Rev. chapters 2-3.</a:t>
            </a:r>
          </a:p>
          <a:p>
            <a:pPr marL="514350" marR="0" indent="-171450">
              <a:spcBef>
                <a:spcPts val="0"/>
              </a:spcBef>
              <a:spcAft>
                <a:spcPts val="0"/>
              </a:spcAft>
            </a:pPr>
            <a:r>
              <a:rPr lang="en-US" b="1" dirty="0">
                <a:solidFill>
                  <a:srgbClr val="000000"/>
                </a:solidFill>
                <a:latin typeface="TimesNewRoman"/>
                <a:ea typeface="Calibri" panose="020F0502020204030204" pitchFamily="34" charset="0"/>
                <a:cs typeface="Georgia" panose="02040502050405020303" pitchFamily="18" charset="0"/>
              </a:rPr>
              <a:t>&gt;&gt;&gt;&gt;&gt;&gt;&gt;&gt;&gt;&gt;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34290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2. To forsake God has extremely grave consequences.</a:t>
            </a:r>
          </a:p>
          <a:p>
            <a:pPr marL="342900" marR="0" indent="-171450">
              <a:spcBef>
                <a:spcPts val="0"/>
              </a:spcBef>
              <a:spcAft>
                <a:spcPts val="0"/>
              </a:spcAft>
            </a:pPr>
            <a:r>
              <a:rPr lang="en-US" dirty="0">
                <a:solidFill>
                  <a:srgbClr val="000000"/>
                </a:solidFill>
                <a:latin typeface="TimesNewRoman"/>
                <a:ea typeface="Calibri" panose="020F0502020204030204" pitchFamily="34" charset="0"/>
                <a:cs typeface="Georgia" panose="02040502050405020303" pitchFamily="18" charset="0"/>
              </a:rPr>
              <a:t>&gt;&gt;&gt;&gt;&gt;&gt;&gt;&gt;&gt;&gt;&gt;&gt;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a. God can be forsaken through sins of commission and sins of omission, </a:t>
            </a:r>
            <a:r>
              <a:rPr lang="en-US" b="1" dirty="0">
                <a:solidFill>
                  <a:srgbClr val="000000"/>
                </a:solidFill>
                <a:latin typeface="TimesNewRoman"/>
                <a:ea typeface="Calibri" panose="020F0502020204030204" pitchFamily="34" charset="0"/>
                <a:cs typeface="TimesNewRoman"/>
              </a:rPr>
              <a:t>Jam. 4:17</a:t>
            </a:r>
            <a:r>
              <a:rPr lang="en-US" dirty="0">
                <a:solidFill>
                  <a:srgbClr val="000000"/>
                </a:solidFill>
                <a:latin typeface="TimesNewRoman"/>
                <a:ea typeface="Calibri" panose="020F0502020204030204" pitchFamily="34" charset="0"/>
                <a:cs typeface="TimesNewRoman"/>
              </a:rPr>
              <a: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rtl="0"/>
            <a:r>
              <a:rPr lang="en-US" sz="1200" b="0" i="1" u="none" strike="noStrike" kern="1200" baseline="0" dirty="0">
                <a:solidFill>
                  <a:schemeClr val="tx1"/>
                </a:solidFill>
                <a:latin typeface="+mn-lt"/>
                <a:ea typeface="+mn-ea"/>
                <a:cs typeface="+mn-cs"/>
              </a:rPr>
              <a:t>Therefore, to him who knows to do good and does not do it, to him it is sin.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James 4:17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a:t>
            </a: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b. Sin of any kind that is still chargeable against a person when he dies results in spiritual death, </a:t>
            </a:r>
            <a:r>
              <a:rPr lang="en-US" b="1" dirty="0">
                <a:solidFill>
                  <a:srgbClr val="000000"/>
                </a:solidFill>
                <a:latin typeface="TimesNewRoman"/>
                <a:ea typeface="Calibri" panose="020F0502020204030204" pitchFamily="34" charset="0"/>
                <a:cs typeface="TimesNewRoman"/>
              </a:rPr>
              <a:t>Rom. 6:23.</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rtl="0"/>
            <a:r>
              <a:rPr lang="en-US" sz="1200" b="0" i="1" u="none" strike="noStrike" kern="1200" baseline="0" dirty="0">
                <a:solidFill>
                  <a:schemeClr val="tx1"/>
                </a:solidFill>
                <a:latin typeface="+mn-lt"/>
                <a:ea typeface="+mn-ea"/>
                <a:cs typeface="+mn-cs"/>
              </a:rPr>
              <a:t>For the wages of sin is death, but the gift of God is eternal life in Christ Jesus our Lord.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6:23</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19</a:t>
            </a:fld>
            <a:endParaRPr lang="en-US"/>
          </a:p>
        </p:txBody>
      </p:sp>
    </p:spTree>
    <p:extLst>
      <p:ext uri="{BB962C8B-B14F-4D97-AF65-F5344CB8AC3E}">
        <p14:creationId xmlns:p14="http://schemas.microsoft.com/office/powerpoint/2010/main" val="117635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    1. In the context surrounding </a:t>
            </a:r>
            <a:r>
              <a:rPr lang="en-US" sz="1200" b="1" kern="1200" dirty="0">
                <a:solidFill>
                  <a:schemeClr val="tx1"/>
                </a:solidFill>
                <a:effectLst/>
                <a:latin typeface="+mn-lt"/>
                <a:ea typeface="+mn-ea"/>
                <a:cs typeface="+mn-cs"/>
              </a:rPr>
              <a:t>1 Chronicles 28:9</a:t>
            </a:r>
            <a:r>
              <a:rPr lang="en-US" sz="1200" kern="1200" dirty="0">
                <a:solidFill>
                  <a:schemeClr val="tx1"/>
                </a:solidFill>
                <a:effectLst/>
                <a:latin typeface="+mn-lt"/>
                <a:ea typeface="+mn-ea"/>
                <a:cs typeface="+mn-cs"/>
              </a:rPr>
              <a:t>: Which reads:</a:t>
            </a:r>
          </a:p>
          <a:p>
            <a:pPr rtl="0"/>
            <a:r>
              <a:rPr lang="en-US" sz="1200" b="0" i="1" u="none" strike="noStrike" kern="1200" baseline="0" dirty="0">
                <a:solidFill>
                  <a:schemeClr val="tx1"/>
                </a:solidFill>
                <a:latin typeface="+mn-lt"/>
                <a:ea typeface="+mn-ea"/>
                <a:cs typeface="+mn-cs"/>
              </a:rPr>
              <a:t>"As for you, my son Solomon, know the God of your father, and serve Him with a loyal heart and with a willing mind; for the LORD searches all hearts and understands all the intent of the thoughts. If you seek Him, He will be found by you; but if you forsake Him, He will cast you off forever.</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Chronicles 28:9</a:t>
            </a:r>
            <a:r>
              <a:rPr lang="en-US" sz="1200" b="0" i="0" u="none" strike="noStrike" kern="1200" baseline="0" dirty="0">
                <a:solidFill>
                  <a:schemeClr val="tx1"/>
                </a:solidFill>
                <a:latin typeface="+mn-lt"/>
                <a:ea typeface="+mn-ea"/>
                <a:cs typeface="+mn-cs"/>
              </a:rPr>
              <a:t>)</a:t>
            </a:r>
          </a:p>
          <a:p>
            <a:pPr rtl="0"/>
            <a:r>
              <a:rPr lang="en-US" sz="1200" b="1" i="0" u="none" strike="noStrike" kern="1200" baseline="0" dirty="0">
                <a:solidFill>
                  <a:schemeClr val="tx1"/>
                </a:solidFill>
                <a:effectLst/>
                <a:latin typeface="+mn-lt"/>
                <a:ea typeface="+mn-ea"/>
                <a:cs typeface="+mn-cs"/>
              </a:rPr>
              <a:t>&gt;&gt;&gt;&gt;&gt;&gt;&gt;&gt;&gt;&gt;&gt;&gt;&gt;&gt;&gt;&gt;&gt;</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King David assembled all the chief men of Israel. </a:t>
            </a:r>
            <a:r>
              <a:rPr lang="en-US" sz="1200" b="1" kern="1200" dirty="0">
                <a:solidFill>
                  <a:schemeClr val="tx1"/>
                </a:solidFill>
                <a:effectLst/>
                <a:latin typeface="+mn-lt"/>
                <a:ea typeface="+mn-ea"/>
                <a:cs typeface="+mn-cs"/>
              </a:rPr>
              <a:t>Vs 1</a:t>
            </a: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b. He announced that God had chosen Solomon to build the temple (David had collected and prepared the materials to build the Temple, but God had forbidden him to build it because he was a man of war). </a:t>
            </a:r>
            <a:r>
              <a:rPr lang="en-US" sz="1200" b="1" kern="1200" dirty="0">
                <a:solidFill>
                  <a:schemeClr val="tx1"/>
                </a:solidFill>
                <a:effectLst/>
                <a:latin typeface="+mn-lt"/>
                <a:ea typeface="+mn-ea"/>
                <a:cs typeface="+mn-cs"/>
              </a:rPr>
              <a:t>Vs 3</a:t>
            </a:r>
          </a:p>
          <a:p>
            <a:r>
              <a:rPr lang="en-US" sz="1200" b="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c. He also then announced that God had selected Solomon from among David’s sons to be the next king. </a:t>
            </a:r>
            <a:r>
              <a:rPr lang="en-US" sz="1200" b="1" kern="1200" dirty="0">
                <a:solidFill>
                  <a:schemeClr val="tx1"/>
                </a:solidFill>
                <a:effectLst/>
                <a:latin typeface="+mn-lt"/>
                <a:ea typeface="+mn-ea"/>
                <a:cs typeface="+mn-cs"/>
              </a:rPr>
              <a:t>Vs 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2</a:t>
            </a:fld>
            <a:endParaRPr lang="en-US"/>
          </a:p>
        </p:txBody>
      </p:sp>
    </p:spTree>
    <p:extLst>
      <p:ext uri="{BB962C8B-B14F-4D97-AF65-F5344CB8AC3E}">
        <p14:creationId xmlns:p14="http://schemas.microsoft.com/office/powerpoint/2010/main" val="567800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3. Each of us needs to actively serve God.</a:t>
            </a:r>
          </a:p>
          <a:p>
            <a:pPr marL="342900" marR="0" indent="-171450">
              <a:spcBef>
                <a:spcPts val="0"/>
              </a:spcBef>
              <a:spcAft>
                <a:spcPts val="0"/>
              </a:spcAft>
            </a:pPr>
            <a:r>
              <a:rPr lang="en-US" dirty="0">
                <a:solidFill>
                  <a:srgbClr val="000000"/>
                </a:solidFill>
                <a:latin typeface="TimesNewRoman"/>
                <a:ea typeface="Calibri" panose="020F0502020204030204" pitchFamily="34" charset="0"/>
                <a:cs typeface="Georgia" panose="02040502050405020303" pitchFamily="18" charset="0"/>
              </a:rPr>
              <a:t>&gt;&gt;&gt;&gt;&gt;&gt;&gt;&gt;&gt;&gt;&gt;&gt;&gt;&gt;&gt;&gt;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71500" marR="0" indent="-228600">
              <a:spcBef>
                <a:spcPts val="0"/>
              </a:spcBef>
              <a:spcAft>
                <a:spcPts val="0"/>
              </a:spcAft>
              <a:buAutoNum type="alphaLcPeriod"/>
            </a:pPr>
            <a:r>
              <a:rPr lang="en-US" dirty="0">
                <a:solidFill>
                  <a:srgbClr val="000000"/>
                </a:solidFill>
                <a:latin typeface="TimesNewRoman"/>
                <a:ea typeface="Calibri" panose="020F0502020204030204" pitchFamily="34" charset="0"/>
                <a:cs typeface="TimesNewRoman"/>
              </a:rPr>
              <a:t>Indifference and apathy (lukewarmness) will eternally condemn one.</a:t>
            </a:r>
          </a:p>
          <a:p>
            <a:pPr marL="342900" marR="0" indent="0">
              <a:spcBef>
                <a:spcPts val="0"/>
              </a:spcBef>
              <a:spcAft>
                <a:spcPts val="0"/>
              </a:spcAft>
              <a:buNone/>
            </a:pPr>
            <a:r>
              <a:rPr lang="en-US" dirty="0">
                <a:solidFill>
                  <a:srgbClr val="000000"/>
                </a:solidFill>
                <a:latin typeface="TimesNewRoman"/>
                <a:ea typeface="Calibri" panose="020F0502020204030204" pitchFamily="34" charset="0"/>
                <a:cs typeface="Georgia" panose="02040502050405020303" pitchFamily="18" charset="0"/>
              </a:rPr>
              <a:t>&gt;&gt;&gt;&gt;&gt;&gt;&gt;&gt;&gt;&gt;&gt;&gt;&gt;&gt;&gt;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b. </a:t>
            </a:r>
            <a:r>
              <a:rPr lang="en-US" b="1" dirty="0">
                <a:solidFill>
                  <a:srgbClr val="000000"/>
                </a:solidFill>
                <a:latin typeface="TimesNewRoman"/>
                <a:ea typeface="Calibri" panose="020F0502020204030204" pitchFamily="34" charset="0"/>
                <a:cs typeface="TimesNewRoman"/>
              </a:rPr>
              <a:t>Heb. 11</a:t>
            </a:r>
            <a:r>
              <a:rPr lang="en-US" dirty="0">
                <a:solidFill>
                  <a:srgbClr val="000000"/>
                </a:solidFill>
                <a:latin typeface="TimesNewRoman"/>
                <a:ea typeface="Calibri" panose="020F0502020204030204" pitchFamily="34" charset="0"/>
                <a:cs typeface="TimesNewRoman"/>
              </a:rPr>
              <a:t> lists a number of Bible characters who actively served God, who </a:t>
            </a:r>
            <a:r>
              <a:rPr lang="en-US" u="sng" dirty="0">
                <a:solidFill>
                  <a:srgbClr val="000000"/>
                </a:solidFill>
                <a:latin typeface="TimesNewRoman"/>
                <a:ea typeface="Calibri" panose="020F0502020204030204" pitchFamily="34" charset="0"/>
                <a:cs typeface="TimesNewRoman"/>
              </a:rPr>
              <a:t>serve as our examples of godly service</a:t>
            </a:r>
            <a:r>
              <a:rPr lang="en-US" dirty="0">
                <a:solidFill>
                  <a:srgbClr val="000000"/>
                </a:solidFill>
                <a:latin typeface="TimesNewRoman"/>
                <a:ea typeface="Calibri" panose="020F0502020204030204" pitchFamily="34" charset="0"/>
                <a:cs typeface="TimesNewRoman"/>
              </a:rPr>
              <a:t>.</a:t>
            </a: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Georgia" panose="02040502050405020303" pitchFamily="18" charset="0"/>
              </a:rPr>
              <a:t>&gt;&gt;&gt;&gt;&gt;&gt;&gt;&gt;&gt;&gt;&gt;&gt;&gt;&gt;&gt;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c. Let each of us determine to not be like Solomon who failed the solemn charge given to him by his father, David.</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20</a:t>
            </a:fld>
            <a:endParaRPr lang="en-US"/>
          </a:p>
        </p:txBody>
      </p:sp>
    </p:spTree>
    <p:extLst>
      <p:ext uri="{BB962C8B-B14F-4D97-AF65-F5344CB8AC3E}">
        <p14:creationId xmlns:p14="http://schemas.microsoft.com/office/powerpoint/2010/main" val="791003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Rather, let us imitate the faithful of </a:t>
            </a:r>
            <a:r>
              <a:rPr lang="en-US" sz="1200" b="1" kern="1200" dirty="0">
                <a:solidFill>
                  <a:schemeClr val="tx1"/>
                </a:solidFill>
                <a:effectLst/>
                <a:latin typeface="+mn-lt"/>
                <a:ea typeface="+mn-ea"/>
                <a:cs typeface="+mn-cs"/>
              </a:rPr>
              <a:t>Hebrews 11; 1 Cor. 11:1.</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Imitate me, just as I also imitate Christ.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11:1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effectLst/>
                <a:latin typeface="+mn-lt"/>
                <a:ea typeface="+mn-ea"/>
                <a:cs typeface="+mn-cs"/>
              </a:rPr>
              <a: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Faithful service begins with obedience to the Gospel and continues based on our obedience of the Gospel, </a:t>
            </a:r>
            <a:r>
              <a:rPr lang="en-US" sz="1200" b="1" kern="1200" dirty="0">
                <a:solidFill>
                  <a:schemeClr val="tx1"/>
                </a:solidFill>
                <a:effectLst/>
                <a:latin typeface="+mn-lt"/>
                <a:ea typeface="+mn-ea"/>
                <a:cs typeface="+mn-cs"/>
              </a:rPr>
              <a:t>Rom. 1:16; 6:17; Mark 16:16.</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For I am not ashamed of the gospel of Christ, for it is the power of God to salvation for everyone who believes, for the Jew first and also for the Greek.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1:16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He who believes and is baptized will be saved; but he who does not believe will be condemned.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Mark 16:16</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21</a:t>
            </a:fld>
            <a:endParaRPr lang="en-US"/>
          </a:p>
        </p:txBody>
      </p:sp>
    </p:spTree>
    <p:extLst>
      <p:ext uri="{BB962C8B-B14F-4D97-AF65-F5344CB8AC3E}">
        <p14:creationId xmlns:p14="http://schemas.microsoft.com/office/powerpoint/2010/main" val="3847479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 If you know and understand the truth, now is the time to respond to the Gospel message!</a:t>
            </a:r>
          </a:p>
          <a:p>
            <a:r>
              <a:rPr lang="en-US" dirty="0"/>
              <a:t>    2. Erring Christians need to repent and pray for forgiveness.</a:t>
            </a:r>
          </a:p>
        </p:txBody>
      </p:sp>
      <p:sp>
        <p:nvSpPr>
          <p:cNvPr id="4" name="Slide Number Placeholder 3"/>
          <p:cNvSpPr>
            <a:spLocks noGrp="1"/>
          </p:cNvSpPr>
          <p:nvPr>
            <p:ph type="sldNum" sz="quarter" idx="5"/>
          </p:nvPr>
        </p:nvSpPr>
        <p:spPr/>
        <p:txBody>
          <a:bodyPr/>
          <a:lstStyle/>
          <a:p>
            <a:fld id="{A1A28F9E-758E-42BA-85D6-D56B0DC0F9E9}" type="slidenum">
              <a:rPr lang="en-US" smtClean="0"/>
              <a:t>22</a:t>
            </a:fld>
            <a:endParaRPr lang="en-US"/>
          </a:p>
        </p:txBody>
      </p:sp>
    </p:spTree>
    <p:extLst>
      <p:ext uri="{BB962C8B-B14F-4D97-AF65-F5344CB8AC3E}">
        <p14:creationId xmlns:p14="http://schemas.microsoft.com/office/powerpoint/2010/main" val="163466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David’s inspired advice and instruction to Solomon appears in </a:t>
            </a:r>
          </a:p>
          <a:p>
            <a:pPr marL="342900" marR="0">
              <a:spcBef>
                <a:spcPts val="0"/>
              </a:spcBef>
              <a:spcAft>
                <a:spcPts val="0"/>
              </a:spcAft>
            </a:pP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Chron. 28:9</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for you, my son Solomon, </a:t>
            </a:r>
            <a:r>
              <a:rPr lang="en-US" sz="1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know the God of your father</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a:t>
            </a:r>
            <a:r>
              <a:rPr lang="en-US" sz="1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serve Him</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with a loyal heart and with a willing mind; for the LORD searches all hearts and understands all the intent of the thoughts. </a:t>
            </a:r>
            <a:r>
              <a:rPr lang="en-US" sz="1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If you seek Him, He will be found by you; but if you forsake Him,</a:t>
            </a:r>
            <a:r>
              <a:rPr lang="en-US" sz="1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 will cast you off forever.</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Chronicles 28:9)</a:t>
            </a:r>
          </a:p>
          <a:p>
            <a:pPr algn="just"/>
            <a:r>
              <a:rPr lang="en-US" sz="1200" b="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a:t>
            </a:r>
          </a:p>
          <a:p>
            <a:pPr marL="571500" marR="0" indent="-228600">
              <a:spcBef>
                <a:spcPts val="0"/>
              </a:spcBef>
              <a:spcAft>
                <a:spcPts val="0"/>
              </a:spcAft>
              <a:buAutoNum type="alphaLcPeriod"/>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instruction was befitting the monumental task Solomon was about to undertake very soon; he was  to be king and to build the Temple.</a:t>
            </a:r>
          </a:p>
          <a:p>
            <a:pPr marL="342900" marR="0" indent="0">
              <a:spcBef>
                <a:spcPts val="0"/>
              </a:spcBef>
              <a:spcAft>
                <a:spcPts val="0"/>
              </a:spcAft>
              <a:buNone/>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&gt;&gt;&gt;&gt;&gt;&gt;&gt;&gt;&gt;&gt;&gt;&gt;&gt;&gt;&gt;&gt;&gt;&gt;&gt;&gt;&gt;&gt;&gt;&gt;&gt;&gt;</a:t>
            </a:r>
          </a:p>
          <a:p>
            <a:pPr marL="342900" marR="0" indent="0">
              <a:spcBef>
                <a:spcPts val="0"/>
              </a:spcBef>
              <a:spcAft>
                <a:spcPts val="0"/>
              </a:spcAft>
              <a:buNone/>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Shortly after the context of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Chron. 28</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David died and Solomon became king, </a:t>
            </a:r>
            <a:r>
              <a:rPr lang="en-US" sz="1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Chron. chapter 29</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marR="0" indent="0">
              <a:spcBef>
                <a:spcPts val="0"/>
              </a:spcBef>
              <a:spcAft>
                <a:spcPts val="0"/>
              </a:spcAft>
              <a:buNone/>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a:t>
            </a:r>
          </a:p>
          <a:p>
            <a:pPr marL="34290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Today, Let’s examine the instruction David gave to Solomon.</a:t>
            </a:r>
          </a:p>
          <a:p>
            <a:pPr marL="34290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a:t>
            </a:r>
          </a:p>
          <a:p>
            <a:pPr marL="342900" marR="0" lvl="0" indent="-17145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This charge to Solomon maybe well worth our making application to our lives today.</a:t>
            </a:r>
          </a:p>
          <a:p>
            <a:pPr marL="342900" marR="0" lvl="0" indent="-17145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&gt;&gt;&gt;&gt;&gt;&gt;&gt;&gt;&gt;&gt;&gt;&gt;&gt;&gt;&gt;&gt;&gt;&gt;</a:t>
            </a:r>
          </a:p>
          <a:p>
            <a:pPr marL="342900" marR="0" lvl="0" indent="-17145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We need to seek and serve God with the same </a:t>
            </a:r>
            <a:r>
              <a:rPr lang="en-US" sz="1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active intensity</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with which Solomon was charged.</a:t>
            </a:r>
          </a:p>
          <a:p>
            <a:pPr marL="34290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endPar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This charge to Solomon maybe well worth our making application to our lives today.</a:t>
            </a:r>
          </a:p>
          <a:p>
            <a:pPr marL="514350" marR="0" indent="-171450">
              <a:spcBef>
                <a:spcPts val="0"/>
              </a:spcBef>
              <a:spcAft>
                <a:spcPts val="0"/>
              </a:spcAft>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We need to seek and serve God with the same </a:t>
            </a:r>
            <a:r>
              <a:rPr lang="en-US" sz="1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active intensity</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with which Solomon was charged.</a:t>
            </a: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3</a:t>
            </a:fld>
            <a:endParaRPr lang="en-US"/>
          </a:p>
        </p:txBody>
      </p:sp>
    </p:spTree>
    <p:extLst>
      <p:ext uri="{BB962C8B-B14F-4D97-AF65-F5344CB8AC3E}">
        <p14:creationId xmlns:p14="http://schemas.microsoft.com/office/powerpoint/2010/main" val="3357900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Body:</a:t>
            </a: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I.  David said</a:t>
            </a:r>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Know thou</a:t>
            </a:r>
            <a:r>
              <a:rPr lang="en-US" sz="1200" b="1" kern="1200" dirty="0">
                <a:solidFill>
                  <a:schemeClr val="tx1"/>
                </a:solidFill>
                <a:effectLst/>
                <a:latin typeface="+mn-lt"/>
                <a:ea typeface="+mn-ea"/>
                <a:cs typeface="+mn-cs"/>
              </a:rPr>
              <a:t> the God of thy father.</a:t>
            </a:r>
          </a:p>
          <a:p>
            <a:pPr marL="0" indent="0">
              <a:buNone/>
            </a:pPr>
            <a:r>
              <a:rPr lang="en-US" sz="1200" b="1" kern="1200" dirty="0">
                <a:solidFill>
                  <a:schemeClr val="tx1"/>
                </a:solidFill>
                <a:effectLst/>
                <a:latin typeface="+mn-lt"/>
                <a:ea typeface="+mn-ea"/>
                <a:cs typeface="+mn-cs"/>
              </a:rPr>
              <a: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This reference is to the Lord God whom we also worship.</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1. There is no justification here for worshipping false gods or ancestor worship.</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2. David was not advising Solomon that, religiously, </a:t>
            </a:r>
            <a:r>
              <a:rPr lang="en-US" sz="1200" u="sng" kern="1200" dirty="0">
                <a:solidFill>
                  <a:schemeClr val="tx1"/>
                </a:solidFill>
                <a:effectLst/>
                <a:latin typeface="+mn-lt"/>
                <a:ea typeface="+mn-ea"/>
                <a:cs typeface="+mn-cs"/>
              </a:rPr>
              <a:t>whatever was good enough for mom and dad was good enough for him</a:t>
            </a:r>
            <a:r>
              <a:rPr lang="en-US" sz="1200" kern="1200" dirty="0">
                <a:solidFill>
                  <a:schemeClr val="tx1"/>
                </a:solidFill>
                <a:effectLst/>
                <a:latin typeface="+mn-lt"/>
                <a:ea typeface="+mn-ea"/>
                <a:cs typeface="+mn-cs"/>
              </a:rPr>
              <a:t>, as well. (</a:t>
            </a:r>
            <a:r>
              <a:rPr lang="en-US" sz="1200" i="1" kern="1200" dirty="0">
                <a:solidFill>
                  <a:schemeClr val="tx1"/>
                </a:solidFill>
                <a:effectLst/>
                <a:latin typeface="+mn-lt"/>
                <a:ea typeface="+mn-ea"/>
                <a:cs typeface="+mn-cs"/>
              </a:rPr>
              <a:t>Old Time Religion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3. Instead, </a:t>
            </a:r>
            <a:r>
              <a:rPr lang="en-US" sz="1200" u="sng" kern="1200" dirty="0">
                <a:solidFill>
                  <a:schemeClr val="tx1"/>
                </a:solidFill>
                <a:effectLst/>
                <a:latin typeface="+mn-lt"/>
                <a:ea typeface="+mn-ea"/>
                <a:cs typeface="+mn-cs"/>
              </a:rPr>
              <a:t>like Joshua</a:t>
            </a:r>
            <a:r>
              <a:rPr lang="en-US" sz="1200" kern="1200" dirty="0">
                <a:solidFill>
                  <a:schemeClr val="tx1"/>
                </a:solidFill>
                <a:effectLst/>
                <a:latin typeface="+mn-lt"/>
                <a:ea typeface="+mn-ea"/>
                <a:cs typeface="+mn-cs"/>
              </a:rPr>
              <a:t> years earlier, David commanded Solomon to worship the true God whom he worshipped, </a:t>
            </a:r>
            <a:r>
              <a:rPr lang="en-US" sz="1200" b="1" kern="1200" dirty="0">
                <a:solidFill>
                  <a:schemeClr val="tx1"/>
                </a:solidFill>
                <a:effectLst/>
                <a:latin typeface="+mn-lt"/>
                <a:ea typeface="+mn-ea"/>
                <a:cs typeface="+mn-cs"/>
              </a:rPr>
              <a:t>Josh. 24:15</a:t>
            </a:r>
            <a:r>
              <a:rPr lang="en-US" sz="1200" kern="1200" dirty="0">
                <a:solidFill>
                  <a:schemeClr val="tx1"/>
                </a:solidFill>
                <a:effectLst/>
                <a:latin typeface="+mn-lt"/>
                <a:ea typeface="+mn-ea"/>
                <a:cs typeface="+mn-cs"/>
              </a:rPr>
              <a:t>.</a:t>
            </a:r>
          </a:p>
          <a:p>
            <a:r>
              <a:rPr lang="en-US" sz="1200" i="1" u="sng" kern="1200" dirty="0">
                <a:solidFill>
                  <a:schemeClr val="tx1"/>
                </a:solidFill>
                <a:effectLst/>
                <a:latin typeface="+mn-lt"/>
                <a:ea typeface="+mn-ea"/>
                <a:cs typeface="+mn-cs"/>
              </a:rPr>
              <a:t>And if it seems evil to you to serve the LORD</a:t>
            </a:r>
            <a:r>
              <a:rPr lang="en-US" sz="1200" i="1" kern="1200" dirty="0">
                <a:solidFill>
                  <a:schemeClr val="tx1"/>
                </a:solidFill>
                <a:effectLst/>
                <a:latin typeface="+mn-lt"/>
                <a:ea typeface="+mn-ea"/>
                <a:cs typeface="+mn-cs"/>
              </a:rPr>
              <a:t>, choose for yourselves this day whom you will serve, whether the gods which your fathers served that were on the other side of the River, or the gods of the Amorites, in whose land you dwell. But as for me and my house, we will serve the LORD."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(Joshua 24:15)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4</a:t>
            </a:fld>
            <a:endParaRPr lang="en-US"/>
          </a:p>
        </p:txBody>
      </p:sp>
    </p:spTree>
    <p:extLst>
      <p:ext uri="{BB962C8B-B14F-4D97-AF65-F5344CB8AC3E}">
        <p14:creationId xmlns:p14="http://schemas.microsoft.com/office/powerpoint/2010/main" val="104633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B. Know thou God.</a:t>
            </a:r>
          </a:p>
          <a:p>
            <a:pPr marL="342900" marR="0" indent="-171450">
              <a:spcBef>
                <a:spcPts val="0"/>
              </a:spcBef>
              <a:spcAft>
                <a:spcPts val="0"/>
              </a:spcAft>
            </a:pPr>
            <a:r>
              <a:rPr lang="en-US" dirty="0">
                <a:solidFill>
                  <a:srgbClr val="000000"/>
                </a:solidFill>
                <a:latin typeface="TimesNewRoman"/>
                <a:ea typeface="Calibri" panose="020F0502020204030204" pitchFamily="34" charset="0"/>
                <a:cs typeface="Georgia" panose="02040502050405020303" pitchFamily="18" charset="0"/>
              </a:rPr>
              <a:t>&gt;&gt;&gt;&gt;&gt;&gt;&gt;&gt;&gt;&gt;&gt;&gt;&gt;&gt;&gt;&gt;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71500" marR="0" indent="-228600">
              <a:spcBef>
                <a:spcPts val="0"/>
              </a:spcBef>
              <a:spcAft>
                <a:spcPts val="0"/>
              </a:spcAft>
              <a:buAutoNum type="arabicPeriod"/>
              <a:tabLst>
                <a:tab pos="514350" algn="l"/>
              </a:tabLst>
            </a:pPr>
            <a:r>
              <a:rPr lang="en-US" dirty="0">
                <a:solidFill>
                  <a:srgbClr val="000000"/>
                </a:solidFill>
                <a:latin typeface="TimesNewRoman"/>
                <a:ea typeface="Calibri" panose="020F0502020204030204" pitchFamily="34" charset="0"/>
                <a:cs typeface="TimesNewRoman"/>
              </a:rPr>
              <a:t>Your knowledge implies an </a:t>
            </a:r>
            <a:r>
              <a:rPr lang="en-US" u="sng" dirty="0">
                <a:solidFill>
                  <a:srgbClr val="000000"/>
                </a:solidFill>
                <a:latin typeface="TimesNewRoman"/>
                <a:ea typeface="Calibri" panose="020F0502020204030204" pitchFamily="34" charset="0"/>
                <a:cs typeface="TimesNewRoman"/>
              </a:rPr>
              <a:t>intimate awareness of God</a:t>
            </a:r>
            <a:r>
              <a:rPr lang="en-US" dirty="0">
                <a:solidFill>
                  <a:srgbClr val="000000"/>
                </a:solidFill>
                <a:latin typeface="TimesNewRoman"/>
                <a:ea typeface="Calibri" panose="020F0502020204030204" pitchFamily="34" charset="0"/>
                <a:cs typeface="TimesNewRoman"/>
              </a:rPr>
              <a:t> </a:t>
            </a:r>
            <a:r>
              <a:rPr lang="en-US" u="sng" dirty="0">
                <a:solidFill>
                  <a:srgbClr val="000000"/>
                </a:solidFill>
                <a:latin typeface="TimesNewRoman"/>
                <a:ea typeface="Calibri" panose="020F0502020204030204" pitchFamily="34" charset="0"/>
                <a:cs typeface="TimesNewRoman"/>
              </a:rPr>
              <a:t>and his Word</a:t>
            </a:r>
            <a:r>
              <a:rPr lang="en-US" dirty="0">
                <a:solidFill>
                  <a:srgbClr val="000000"/>
                </a:solidFill>
                <a:latin typeface="TimesNewRoman"/>
                <a:ea typeface="Calibri" panose="020F0502020204030204" pitchFamily="34" charset="0"/>
                <a:cs typeface="TimesNewRoman"/>
              </a:rPr>
              <a:t>; which is only attainable through study of His word</a:t>
            </a:r>
            <a:r>
              <a:rPr lang="en-US" b="1" dirty="0">
                <a:solidFill>
                  <a:srgbClr val="000000"/>
                </a:solidFill>
                <a:latin typeface="TimesNewRoman"/>
                <a:ea typeface="Calibri" panose="020F0502020204030204" pitchFamily="34" charset="0"/>
                <a:cs typeface="TimesNewRoman"/>
              </a:rPr>
              <a:t>, 2 Tim. 2:15.</a:t>
            </a:r>
          </a:p>
          <a:p>
            <a:pPr rtl="0"/>
            <a:r>
              <a:rPr lang="en-US" sz="1200" b="0" i="1" u="none" strike="noStrike" kern="1200" baseline="0" dirty="0">
                <a:solidFill>
                  <a:schemeClr val="tx1"/>
                </a:solidFill>
                <a:latin typeface="+mn-lt"/>
                <a:ea typeface="+mn-ea"/>
                <a:cs typeface="+mn-cs"/>
              </a:rPr>
              <a:t>Be diligent to present yourself approved to God, a worker who does not need to be ashamed, rightly dividing the word of truth.</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2 Timothy 2:15</a:t>
            </a:r>
            <a:r>
              <a:rPr lang="en-US" sz="1200" b="0" i="0" u="none" strike="noStrike" kern="1200" baseline="0" dirty="0">
                <a:solidFill>
                  <a:schemeClr val="tx1"/>
                </a:solidFill>
                <a:latin typeface="+mn-lt"/>
                <a:ea typeface="+mn-ea"/>
                <a:cs typeface="+mn-cs"/>
              </a:rPr>
              <a:t>)</a:t>
            </a:r>
            <a:endParaRPr lang="en-US" dirty="0">
              <a:solidFill>
                <a:srgbClr val="000000"/>
              </a:solidFill>
              <a:latin typeface="TimesNewRoman"/>
              <a:ea typeface="Calibri" panose="020F0502020204030204" pitchFamily="34" charset="0"/>
              <a:cs typeface="TimesNewRoman"/>
            </a:endParaRPr>
          </a:p>
          <a:p>
            <a:pPr marL="514350" marR="0" indent="-171450">
              <a:spcBef>
                <a:spcPts val="0"/>
              </a:spcBef>
              <a:spcAft>
                <a:spcPts val="0"/>
              </a:spcAft>
              <a:tabLst>
                <a:tab pos="514350" algn="l"/>
              </a:tabLst>
            </a:pPr>
            <a:r>
              <a:rPr lang="en-US" dirty="0">
                <a:solidFill>
                  <a:srgbClr val="000000"/>
                </a:solidFill>
                <a:latin typeface="TimesNewRoman"/>
                <a:ea typeface="Calibri" panose="020F0502020204030204" pitchFamily="34" charset="0"/>
                <a:cs typeface="TimesNewRoman"/>
              </a:rPr>
              <a:t>&gt;&gt;&gt;&gt;&gt;&gt;&gt;&gt;&gt;&gt;&gt;&gt;&gt;</a:t>
            </a:r>
          </a:p>
          <a:p>
            <a:pPr marL="514350" marR="0" indent="-171450">
              <a:spcBef>
                <a:spcPts val="0"/>
              </a:spcBef>
              <a:spcAft>
                <a:spcPts val="0"/>
              </a:spcAft>
              <a:tabLst>
                <a:tab pos="514350" algn="l"/>
              </a:tabLst>
            </a:pPr>
            <a:r>
              <a:rPr lang="en-US" dirty="0">
                <a:solidFill>
                  <a:srgbClr val="000000"/>
                </a:solidFill>
                <a:latin typeface="TimesNewRoman"/>
                <a:ea typeface="Calibri" panose="020F0502020204030204" pitchFamily="34" charset="0"/>
                <a:cs typeface="TimesNewRoman"/>
              </a:rPr>
              <a:t>2. We are to know God as Creator and Ruler, Psa.</a:t>
            </a:r>
            <a:r>
              <a:rPr lang="en-US" b="1" dirty="0">
                <a:solidFill>
                  <a:srgbClr val="000000"/>
                </a:solidFill>
                <a:latin typeface="TimesNewRoman"/>
                <a:ea typeface="Calibri" panose="020F0502020204030204" pitchFamily="34" charset="0"/>
                <a:cs typeface="TimesNewRoman"/>
              </a:rPr>
              <a:t>100:3</a:t>
            </a:r>
            <a:r>
              <a:rPr lang="en-US" dirty="0">
                <a:solidFill>
                  <a:srgbClr val="000000"/>
                </a:solidFill>
                <a:latin typeface="TimesNewRoman"/>
                <a:ea typeface="Calibri" panose="020F0502020204030204" pitchFamily="34" charset="0"/>
                <a:cs typeface="TimesNewRoman"/>
              </a:rPr>
              <a:t>.</a:t>
            </a:r>
          </a:p>
          <a:p>
            <a:pPr marL="514350" marR="0" indent="-171450">
              <a:spcBef>
                <a:spcPts val="0"/>
              </a:spcBef>
              <a:spcAft>
                <a:spcPts val="0"/>
              </a:spcAft>
              <a:tabLst>
                <a:tab pos="514350" algn="l"/>
              </a:tabLst>
            </a:pPr>
            <a:r>
              <a:rPr lang="en-US" dirty="0">
                <a:solidFill>
                  <a:srgbClr val="000000"/>
                </a:solidFill>
                <a:latin typeface="TimesNewRoman"/>
                <a:ea typeface="Calibri" panose="020F0502020204030204" pitchFamily="34" charset="0"/>
                <a:cs typeface="Georgia" panose="02040502050405020303" pitchFamily="18" charset="0"/>
              </a:rPr>
              <a:t>&gt;&gt;&gt;&gt;&gt;&gt;&gt;&gt;&gt;&gt;&gt;&gt;&gt;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Know that the LORD, He is God; </a:t>
            </a:r>
            <a:r>
              <a:rPr lang="en-US"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It is He who has made us</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not we ourselves; We are His people and the sheep of His pasture.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(Psalms 100:3)</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5</a:t>
            </a:fld>
            <a:endParaRPr lang="en-US"/>
          </a:p>
        </p:txBody>
      </p:sp>
    </p:spTree>
    <p:extLst>
      <p:ext uri="{BB962C8B-B14F-4D97-AF65-F5344CB8AC3E}">
        <p14:creationId xmlns:p14="http://schemas.microsoft.com/office/powerpoint/2010/main" val="14923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C. Knowing God equates to obeying God.</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1. We know that we know God </a:t>
            </a:r>
            <a:r>
              <a:rPr lang="en-US" u="sng" dirty="0">
                <a:solidFill>
                  <a:srgbClr val="000000"/>
                </a:solidFill>
                <a:latin typeface="TimesNewRoman"/>
                <a:ea typeface="Calibri" panose="020F0502020204030204" pitchFamily="34" charset="0"/>
                <a:cs typeface="TimesNewRoman"/>
              </a:rPr>
              <a:t>through obedience</a:t>
            </a:r>
            <a:r>
              <a:rPr lang="en-US" dirty="0">
                <a:solidFill>
                  <a:srgbClr val="000000"/>
                </a:solidFill>
                <a:latin typeface="TimesNewRoman"/>
                <a:ea typeface="Calibri" panose="020F0502020204030204" pitchFamily="34" charset="0"/>
                <a:cs typeface="TimesNewRoman"/>
              </a:rPr>
              <a:t> to God, </a:t>
            </a:r>
            <a:r>
              <a:rPr lang="en-US" b="1" dirty="0">
                <a:solidFill>
                  <a:srgbClr val="000000"/>
                </a:solidFill>
                <a:latin typeface="TimesNewRoman"/>
                <a:ea typeface="Calibri" panose="020F0502020204030204" pitchFamily="34" charset="0"/>
                <a:cs typeface="TimesNewRoman"/>
              </a:rPr>
              <a:t>1 John 2:3.</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algn="just"/>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Now by this we know that </a:t>
            </a:r>
            <a:r>
              <a:rPr lang="en-US"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 know Him</a:t>
            </a:r>
            <a:r>
              <a:rPr 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if we keep His commandments</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John 2:3)</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2. Empty professions of God instead of obeying will result in God refusing to acknowledge the disobedient, </a:t>
            </a:r>
            <a:r>
              <a:rPr lang="en-US" b="1" dirty="0">
                <a:solidFill>
                  <a:srgbClr val="000000"/>
                </a:solidFill>
                <a:latin typeface="TimesNewRoman"/>
                <a:ea typeface="Calibri" panose="020F0502020204030204" pitchFamily="34" charset="0"/>
                <a:cs typeface="TimesNewRoman"/>
              </a:rPr>
              <a:t>Matt. 7:21-23</a:t>
            </a:r>
            <a:r>
              <a:rPr lang="en-US" dirty="0">
                <a:solidFill>
                  <a:srgbClr val="000000"/>
                </a:solidFill>
                <a:latin typeface="TimesNewRoman"/>
                <a:ea typeface="Calibri" panose="020F0502020204030204" pitchFamily="34" charset="0"/>
                <a:cs typeface="TimesNewRoman"/>
              </a:rPr>
              <a:t>.</a:t>
            </a:r>
          </a:p>
          <a:p>
            <a:pPr rtl="0"/>
            <a:r>
              <a:rPr lang="en-US" sz="1200" b="0" i="1" u="none" strike="noStrike" kern="1200" baseline="0" dirty="0">
                <a:solidFill>
                  <a:schemeClr val="tx1"/>
                </a:solidFill>
                <a:latin typeface="+mn-lt"/>
                <a:ea typeface="+mn-ea"/>
                <a:cs typeface="+mn-cs"/>
              </a:rPr>
              <a:t>"Not everyone who says to Me, 'Lord, Lord,' shall enter the kingdom of heaven, but he who does the will of My Father in heaven. Many will say to Me in that day, 'Lord, Lord, have we not prophesied in Your name, cast out demons in Your name, and done many wonders in Your name?' And then I will declare to them, 'I never knew you; depart from Me, you who practice lawlessness!'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Matthew 7:21-23</a:t>
            </a:r>
            <a:r>
              <a:rPr lang="en-US" sz="1200" b="0" i="0" u="none" strike="noStrike" kern="1200" baseline="0" dirty="0">
                <a:solidFill>
                  <a:schemeClr val="tx1"/>
                </a:solidFill>
                <a:latin typeface="+mn-lt"/>
                <a:ea typeface="+mn-ea"/>
                <a:cs typeface="+mn-cs"/>
              </a:rPr>
              <a: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pPr marL="514350" marR="0" indent="-171450">
              <a:spcBef>
                <a:spcPts val="0"/>
              </a:spcBef>
              <a:spcAft>
                <a:spcPts val="0"/>
              </a:spcAft>
            </a:pPr>
            <a:r>
              <a:rPr lang="en-US" dirty="0">
                <a:solidFill>
                  <a:srgbClr val="000000"/>
                </a:solidFill>
                <a:latin typeface="TimesNewRoman"/>
                <a:ea typeface="Calibri" panose="020F0502020204030204" pitchFamily="34" charset="0"/>
                <a:cs typeface="TimesNewRoman"/>
              </a:rPr>
              <a:t>3. God will deny knowing, much less approving, those who are unprepared (and thereby disobedient), </a:t>
            </a:r>
            <a:r>
              <a:rPr lang="en-US" b="1" dirty="0">
                <a:solidFill>
                  <a:srgbClr val="000000"/>
                </a:solidFill>
                <a:latin typeface="TimesNewRoman"/>
                <a:ea typeface="Calibri" panose="020F0502020204030204" pitchFamily="34" charset="0"/>
                <a:cs typeface="TimesNewRoman"/>
              </a:rPr>
              <a:t>Matt. 25:12</a:t>
            </a:r>
            <a:r>
              <a:rPr lang="en-US" dirty="0">
                <a:solidFill>
                  <a:srgbClr val="000000"/>
                </a:solidFill>
                <a:latin typeface="TimesNewRoman"/>
                <a:ea typeface="Calibri" panose="020F0502020204030204" pitchFamily="34" charset="0"/>
                <a:cs typeface="TimesNewRoman"/>
              </a:rPr>
              <a:t>.</a:t>
            </a:r>
            <a:endParaRPr lang="en-US" dirty="0">
              <a:solidFill>
                <a:srgbClr val="000000"/>
              </a:solidFill>
              <a:latin typeface="Times New Roman" panose="02020603050405020304" pitchFamily="18" charset="0"/>
              <a:ea typeface="Calibri" panose="020F0502020204030204" pitchFamily="34" charset="0"/>
              <a:cs typeface="Georgia" panose="02040502050405020303" pitchFamily="18" charset="0"/>
            </a:endParaRPr>
          </a:p>
          <a:p>
            <a:r>
              <a:rPr lang="en-US"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But he answered and said, 'Assuredly, I say to you, I do not know you.'</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(Matthew 25:12)</a:t>
            </a:r>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6</a:t>
            </a:fld>
            <a:endParaRPr lang="en-US"/>
          </a:p>
        </p:txBody>
      </p:sp>
    </p:spTree>
    <p:extLst>
      <p:ext uri="{BB962C8B-B14F-4D97-AF65-F5344CB8AC3E}">
        <p14:creationId xmlns:p14="http://schemas.microsoft.com/office/powerpoint/2010/main" val="266230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a:t>
            </a:r>
            <a:r>
              <a:rPr lang="en-US" sz="1200" kern="1200" dirty="0">
                <a:solidFill>
                  <a:schemeClr val="tx1"/>
                </a:solidFill>
                <a:effectLst/>
                <a:latin typeface="+mn-lt"/>
                <a:ea typeface="+mn-ea"/>
                <a:cs typeface="+mn-cs"/>
              </a:rPr>
              <a:t>David said</a:t>
            </a:r>
            <a:r>
              <a:rPr lang="en-US" sz="1200" b="1" kern="1200" dirty="0">
                <a:solidFill>
                  <a:schemeClr val="tx1"/>
                </a:solidFill>
                <a:effectLst/>
                <a:latin typeface="+mn-lt"/>
                <a:ea typeface="+mn-ea"/>
                <a:cs typeface="+mn-cs"/>
              </a:rPr>
              <a:t> Serve him with </a:t>
            </a:r>
            <a:r>
              <a:rPr lang="en-US" sz="1200" b="1" u="sng" kern="1200" dirty="0">
                <a:solidFill>
                  <a:schemeClr val="tx1"/>
                </a:solidFill>
                <a:effectLst/>
                <a:latin typeface="+mn-lt"/>
                <a:ea typeface="+mn-ea"/>
                <a:cs typeface="+mn-cs"/>
              </a:rPr>
              <a:t>a perfect heart</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Faithful children of God are servants of God.</a:t>
            </a:r>
          </a:p>
          <a:p>
            <a:r>
              <a:rPr lang="en-US" sz="1200" kern="1200" dirty="0">
                <a:solidFill>
                  <a:schemeClr val="tx1"/>
                </a:solidFill>
                <a:effectLst/>
                <a:latin typeface="+mn-lt"/>
                <a:ea typeface="+mn-ea"/>
                <a:cs typeface="+mn-cs"/>
              </a:rPr>
              <a:t>&gt;&gt;&gt;&gt;&gt;&gt;&gt;&gt;&gt;&gt;&gt;&gt;&gt;&gt;</a:t>
            </a:r>
          </a:p>
          <a:p>
            <a:r>
              <a:rPr lang="en-US" sz="1200" kern="1200" dirty="0">
                <a:solidFill>
                  <a:schemeClr val="tx1"/>
                </a:solidFill>
                <a:effectLst/>
                <a:latin typeface="+mn-lt"/>
                <a:ea typeface="+mn-ea"/>
                <a:cs typeface="+mn-cs"/>
              </a:rPr>
              <a:t>        1. We must serve God foremost, </a:t>
            </a:r>
            <a:r>
              <a:rPr lang="en-US" sz="1200" b="1" kern="1200" dirty="0">
                <a:solidFill>
                  <a:schemeClr val="tx1"/>
                </a:solidFill>
                <a:effectLst/>
                <a:latin typeface="+mn-lt"/>
                <a:ea typeface="+mn-ea"/>
                <a:cs typeface="+mn-cs"/>
              </a:rPr>
              <a:t>Matt. 6:24</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&gt;&gt;&gt;&gt;&gt;&gt;&gt;&gt;&gt;&gt;&gt;&gt;&gt;&gt;&gt;</a:t>
            </a:r>
          </a:p>
          <a:p>
            <a:r>
              <a:rPr lang="en-US" sz="1200" i="1" kern="1200" dirty="0">
                <a:solidFill>
                  <a:schemeClr val="tx1"/>
                </a:solidFill>
                <a:effectLst/>
                <a:latin typeface="+mn-lt"/>
                <a:ea typeface="+mn-ea"/>
                <a:cs typeface="+mn-cs"/>
              </a:rPr>
              <a:t>"No one can serve two masters; for either he will hate the one and love the other, or else he will be loyal to the one and despise the other. You cannot serve God and mammon.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6:24)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a:t>
            </a:r>
          </a:p>
          <a:p>
            <a:r>
              <a:rPr lang="en-US" sz="1200" kern="1200" dirty="0">
                <a:solidFill>
                  <a:schemeClr val="tx1"/>
                </a:solidFill>
                <a:effectLst/>
                <a:latin typeface="+mn-lt"/>
                <a:ea typeface="+mn-ea"/>
                <a:cs typeface="+mn-cs"/>
              </a:rPr>
              <a:t>        2. The children of God must serve God </a:t>
            </a:r>
            <a:r>
              <a:rPr lang="en-US" sz="1200" u="sng" kern="1200" dirty="0">
                <a:solidFill>
                  <a:schemeClr val="tx1"/>
                </a:solidFill>
                <a:effectLst/>
                <a:latin typeface="+mn-lt"/>
                <a:ea typeface="+mn-ea"/>
                <a:cs typeface="+mn-cs"/>
              </a:rPr>
              <a:t>only as God</a:t>
            </a:r>
            <a:r>
              <a:rPr lang="en-US" sz="1200" kern="1200" dirty="0">
                <a:solidFill>
                  <a:schemeClr val="tx1"/>
                </a:solidFill>
                <a:effectLst/>
                <a:latin typeface="+mn-lt"/>
                <a:ea typeface="+mn-ea"/>
                <a:cs typeface="+mn-cs"/>
              </a:rPr>
              <a:t> and whole-heartily, </a:t>
            </a:r>
            <a:r>
              <a:rPr lang="en-US" sz="1200" b="1" kern="1200" dirty="0">
                <a:solidFill>
                  <a:schemeClr val="tx1"/>
                </a:solidFill>
                <a:effectLst/>
                <a:latin typeface="+mn-lt"/>
                <a:ea typeface="+mn-ea"/>
                <a:cs typeface="+mn-cs"/>
              </a:rPr>
              <a:t>1 Sam. 7:3; Josh. 22:5; Deut. 6:13.</a:t>
            </a:r>
            <a:endParaRPr lang="en-US" sz="1200" kern="1200" dirty="0">
              <a:solidFill>
                <a:schemeClr val="tx1"/>
              </a:solidFill>
              <a:effectLst/>
              <a:latin typeface="+mn-lt"/>
              <a:ea typeface="+mn-ea"/>
              <a:cs typeface="+mn-cs"/>
            </a:endParaRPr>
          </a:p>
          <a:p>
            <a:r>
              <a:rPr lang="en-US" sz="1200" i="1" u="none" kern="1200" dirty="0">
                <a:solidFill>
                  <a:schemeClr val="tx1"/>
                </a:solidFill>
                <a:effectLst/>
                <a:latin typeface="+mn-lt"/>
                <a:ea typeface="+mn-ea"/>
                <a:cs typeface="+mn-cs"/>
              </a:rPr>
              <a:t>&gt;&gt;&gt;&gt;&gt;&gt;&gt;&gt;&gt;&gt;&gt;&gt;&gt;&gt;&gt;&gt;  </a:t>
            </a:r>
            <a:r>
              <a:rPr lang="en-US" sz="1200" i="1" u="sng" kern="1200" dirty="0">
                <a:solidFill>
                  <a:schemeClr val="tx1"/>
                </a:solidFill>
                <a:effectLst/>
                <a:latin typeface="+mn-lt"/>
                <a:ea typeface="+mn-ea"/>
                <a:cs typeface="+mn-cs"/>
              </a:rPr>
              <a:t>                                              </a:t>
            </a:r>
          </a:p>
          <a:p>
            <a:r>
              <a:rPr lang="en-US" sz="1200" i="1" u="sng" kern="1200" dirty="0">
                <a:solidFill>
                  <a:schemeClr val="tx1"/>
                </a:solidFill>
                <a:effectLst/>
                <a:latin typeface="+mn-lt"/>
                <a:ea typeface="+mn-ea"/>
                <a:cs typeface="+mn-cs"/>
              </a:rPr>
              <a:t>You shall fear the LORD your God and serve Him</a:t>
            </a:r>
            <a:r>
              <a:rPr lang="en-US" sz="1200" i="1" kern="1200" dirty="0">
                <a:solidFill>
                  <a:schemeClr val="tx1"/>
                </a:solidFill>
                <a:effectLst/>
                <a:latin typeface="+mn-lt"/>
                <a:ea typeface="+mn-ea"/>
                <a:cs typeface="+mn-cs"/>
              </a:rPr>
              <a:t>, and shall take oaths in His name.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(Deuteronomy 6:13)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7</a:t>
            </a:fld>
            <a:endParaRPr lang="en-US"/>
          </a:p>
        </p:txBody>
      </p:sp>
    </p:spTree>
    <p:extLst>
      <p:ext uri="{BB962C8B-B14F-4D97-AF65-F5344CB8AC3E}">
        <p14:creationId xmlns:p14="http://schemas.microsoft.com/office/powerpoint/2010/main" val="246576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3. We must serve Jesus Christ, </a:t>
            </a:r>
            <a:r>
              <a:rPr lang="en-US" sz="1200" b="1" kern="1200" dirty="0">
                <a:solidFill>
                  <a:schemeClr val="tx1"/>
                </a:solidFill>
                <a:effectLst/>
                <a:latin typeface="+mn-lt"/>
                <a:ea typeface="+mn-ea"/>
                <a:cs typeface="+mn-cs"/>
              </a:rPr>
              <a:t>Col. 3:24.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&gt;&gt;&gt;&gt;&gt;&gt;&gt;&gt;&gt;&gt;&gt;&gt;&gt;&gt;&gt;&gt;&gt;&gt;&gt;&gt;&gt;&gt;</a:t>
            </a:r>
          </a:p>
          <a:p>
            <a:r>
              <a:rPr lang="en-US" sz="1200" i="1" kern="1200" dirty="0">
                <a:solidFill>
                  <a:schemeClr val="tx1"/>
                </a:solidFill>
                <a:effectLst/>
                <a:latin typeface="+mn-lt"/>
                <a:ea typeface="+mn-ea"/>
                <a:cs typeface="+mn-cs"/>
              </a:rPr>
              <a:t>knowing that from the Lord you will receive the reward of the inheritance; </a:t>
            </a:r>
            <a:r>
              <a:rPr lang="en-US" sz="1200" i="1" u="sng" kern="1200" dirty="0">
                <a:solidFill>
                  <a:schemeClr val="tx1"/>
                </a:solidFill>
                <a:effectLst/>
                <a:latin typeface="+mn-lt"/>
                <a:ea typeface="+mn-ea"/>
                <a:cs typeface="+mn-cs"/>
              </a:rPr>
              <a:t>for you serve the Lord Christ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(Colossians 3:24)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4. Like the Thessalonians, man needs to turn from sin and “serve the living and true God,” </a:t>
            </a:r>
            <a:r>
              <a:rPr lang="en-US" sz="1200" b="1" kern="1200" dirty="0">
                <a:solidFill>
                  <a:schemeClr val="tx1"/>
                </a:solidFill>
                <a:effectLst/>
                <a:latin typeface="+mn-lt"/>
                <a:ea typeface="+mn-ea"/>
                <a:cs typeface="+mn-cs"/>
              </a:rPr>
              <a:t>1 Thess. 1:9; Heb. 9:14.</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&gt;&gt;&gt;&gt;&gt;&gt;&gt;&gt;&gt;&gt;&gt;&gt;&gt;&gt;&gt;&gt;&gt;&gt;&gt;</a:t>
            </a:r>
          </a:p>
          <a:p>
            <a:pPr rtl="0"/>
            <a:r>
              <a:rPr lang="en-US" sz="1200" b="0" i="1" u="none" strike="noStrike" kern="1200" baseline="0" dirty="0">
                <a:solidFill>
                  <a:schemeClr val="tx1"/>
                </a:solidFill>
                <a:latin typeface="+mn-lt"/>
                <a:ea typeface="+mn-ea"/>
                <a:cs typeface="+mn-cs"/>
              </a:rPr>
              <a:t>For they themselves declare concerning us what manner of entry we had to you, and how you turned to God from idols to serve the living and true God,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Thessalonians 1:9</a:t>
            </a:r>
            <a:r>
              <a:rPr lang="en-US" sz="1200" b="0" i="0" u="none" strike="noStrike" kern="1200" baseline="0" dirty="0">
                <a:solidFill>
                  <a:schemeClr val="tx1"/>
                </a:solidFill>
                <a:latin typeface="+mn-lt"/>
                <a:ea typeface="+mn-ea"/>
                <a:cs typeface="+mn-cs"/>
              </a:rPr>
              <a:t>)</a:t>
            </a:r>
            <a:endParaRPr lang="en-US" sz="1200" i="1" u="sng"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how much more shall the blood of Christ</a:t>
            </a:r>
            <a:r>
              <a:rPr lang="en-US" sz="1200" i="1" kern="1200" dirty="0">
                <a:solidFill>
                  <a:schemeClr val="tx1"/>
                </a:solidFill>
                <a:effectLst/>
                <a:latin typeface="+mn-lt"/>
                <a:ea typeface="+mn-ea"/>
                <a:cs typeface="+mn-cs"/>
              </a:rPr>
              <a:t>, who through the eternal Spirit offered Himself without spot to God, </a:t>
            </a:r>
            <a:r>
              <a:rPr lang="en-US" sz="1200" i="1" u="sng" kern="1200" dirty="0">
                <a:solidFill>
                  <a:schemeClr val="tx1"/>
                </a:solidFill>
                <a:effectLst/>
                <a:latin typeface="+mn-lt"/>
                <a:ea typeface="+mn-ea"/>
                <a:cs typeface="+mn-cs"/>
              </a:rPr>
              <a:t>cleanse your conscience from dead works to serve the living God</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(Hebrews 9:14)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B. What is </a:t>
            </a:r>
            <a:r>
              <a:rPr lang="en-US" sz="1200" b="1" kern="1200" dirty="0">
                <a:solidFill>
                  <a:schemeClr val="tx1"/>
                </a:solidFill>
                <a:effectLst/>
                <a:latin typeface="+mn-lt"/>
                <a:ea typeface="+mn-ea"/>
                <a:cs typeface="+mn-cs"/>
              </a:rPr>
              <a:t>a perfect heart</a:t>
            </a:r>
            <a:r>
              <a:rPr lang="en-US" sz="1200" kern="1200" dirty="0">
                <a:solidFill>
                  <a:schemeClr val="tx1"/>
                </a:solidFill>
                <a:effectLst/>
                <a:latin typeface="+mn-lt"/>
                <a:ea typeface="+mn-ea"/>
                <a:cs typeface="+mn-cs"/>
              </a:rPr>
              <a:t>? – </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How can we serve Him with </a:t>
            </a:r>
            <a:r>
              <a:rPr lang="en-US" sz="1200" b="1" kern="1200" dirty="0">
                <a:solidFill>
                  <a:schemeClr val="tx1"/>
                </a:solidFill>
                <a:effectLst/>
                <a:latin typeface="+mn-lt"/>
                <a:ea typeface="+mn-ea"/>
                <a:cs typeface="+mn-cs"/>
              </a:rPr>
              <a:t>a perfect heart</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8</a:t>
            </a:fld>
            <a:endParaRPr lang="en-US"/>
          </a:p>
        </p:txBody>
      </p:sp>
    </p:spTree>
    <p:extLst>
      <p:ext uri="{BB962C8B-B14F-4D97-AF65-F5344CB8AC3E}">
        <p14:creationId xmlns:p14="http://schemas.microsoft.com/office/powerpoint/2010/main" val="11494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1. Mankind can </a:t>
            </a:r>
            <a:r>
              <a:rPr lang="en-US" sz="1200" u="sng" kern="1200" dirty="0">
                <a:solidFill>
                  <a:schemeClr val="tx1"/>
                </a:solidFill>
                <a:effectLst/>
                <a:latin typeface="+mn-lt"/>
                <a:ea typeface="+mn-ea"/>
                <a:cs typeface="+mn-cs"/>
              </a:rPr>
              <a:t>never attain sinless perfection</a:t>
            </a:r>
            <a:r>
              <a:rPr lang="en-US" sz="1200" kern="1200" dirty="0">
                <a:solidFill>
                  <a:schemeClr val="tx1"/>
                </a:solidFill>
                <a:effectLst/>
                <a:latin typeface="+mn-lt"/>
                <a:ea typeface="+mn-ea"/>
                <a:cs typeface="+mn-cs"/>
              </a:rPr>
              <a:t>, but he can serve God with a heart that </a:t>
            </a:r>
            <a:r>
              <a:rPr lang="en-US" sz="1200" u="sng" kern="1200" dirty="0">
                <a:solidFill>
                  <a:schemeClr val="tx1"/>
                </a:solidFill>
                <a:effectLst/>
                <a:latin typeface="+mn-lt"/>
                <a:ea typeface="+mn-ea"/>
                <a:cs typeface="+mn-cs"/>
              </a:rPr>
              <a:t>has been perfected or made complete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The perfect heart selflessly follows the Lord, </a:t>
            </a:r>
            <a:r>
              <a:rPr lang="en-US" sz="1200" b="1" kern="1200" dirty="0">
                <a:solidFill>
                  <a:schemeClr val="tx1"/>
                </a:solidFill>
                <a:effectLst/>
                <a:latin typeface="+mn-lt"/>
                <a:ea typeface="+mn-ea"/>
                <a:cs typeface="+mn-cs"/>
              </a:rPr>
              <a:t>Matt. 19:21</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&gt;&gt;&gt;&gt;&gt;&gt;&gt;&gt;&gt;&gt;&gt;&gt;&gt;&gt;&gt;&gt;&gt;&gt;&gt;</a:t>
            </a:r>
          </a:p>
          <a:p>
            <a:r>
              <a:rPr lang="en-US" sz="1200" i="1" kern="1200" dirty="0">
                <a:solidFill>
                  <a:schemeClr val="tx1"/>
                </a:solidFill>
                <a:effectLst/>
                <a:latin typeface="+mn-lt"/>
                <a:ea typeface="+mn-ea"/>
                <a:cs typeface="+mn-cs"/>
              </a:rPr>
              <a:t>Jesus said to him, "</a:t>
            </a:r>
            <a:r>
              <a:rPr lang="en-US" sz="1200" i="1" u="sng" kern="1200" dirty="0">
                <a:solidFill>
                  <a:schemeClr val="tx1"/>
                </a:solidFill>
                <a:effectLst/>
                <a:latin typeface="+mn-lt"/>
                <a:ea typeface="+mn-ea"/>
                <a:cs typeface="+mn-cs"/>
              </a:rPr>
              <a:t>If you want to be perfect</a:t>
            </a:r>
            <a:r>
              <a:rPr lang="en-US" sz="1200" i="1" kern="1200" dirty="0">
                <a:solidFill>
                  <a:schemeClr val="tx1"/>
                </a:solidFill>
                <a:effectLst/>
                <a:latin typeface="+mn-lt"/>
                <a:ea typeface="+mn-ea"/>
                <a:cs typeface="+mn-cs"/>
              </a:rPr>
              <a:t>, go, sell what you have and give to the poor, and you will have treasure in heaven; and </a:t>
            </a:r>
            <a:r>
              <a:rPr lang="en-US" sz="1200" i="1" u="sng" kern="1200" dirty="0">
                <a:solidFill>
                  <a:schemeClr val="tx1"/>
                </a:solidFill>
                <a:effectLst/>
                <a:latin typeface="+mn-lt"/>
                <a:ea typeface="+mn-ea"/>
                <a:cs typeface="+mn-cs"/>
              </a:rPr>
              <a:t>come, follow Me</a:t>
            </a:r>
            <a:r>
              <a:rPr lang="en-US" sz="1200" i="1"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19:21)</a:t>
            </a:r>
          </a:p>
          <a:p>
            <a:r>
              <a:rPr lang="en-US" sz="1200" b="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If completeness or perfection is our goal, </a:t>
            </a:r>
            <a:r>
              <a:rPr lang="en-US" sz="1200" b="1" kern="1200" dirty="0">
                <a:solidFill>
                  <a:schemeClr val="tx1"/>
                </a:solidFill>
                <a:effectLst/>
                <a:latin typeface="+mn-lt"/>
                <a:ea typeface="+mn-ea"/>
                <a:cs typeface="+mn-cs"/>
              </a:rPr>
              <a:t>Matt. 5:48</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&gt;&gt;&gt;&gt;&gt;&gt;&gt;&gt;&gt;&gt;&gt;&gt;&gt;&gt;&gt;&gt;&gt;&gt;&gt;</a:t>
            </a:r>
          </a:p>
          <a:p>
            <a:r>
              <a:rPr lang="en-US" sz="1200" i="1" kern="1200" dirty="0">
                <a:solidFill>
                  <a:schemeClr val="tx1"/>
                </a:solidFill>
                <a:effectLst/>
                <a:latin typeface="+mn-lt"/>
                <a:ea typeface="+mn-ea"/>
                <a:cs typeface="+mn-cs"/>
              </a:rPr>
              <a:t>Therefore you shall </a:t>
            </a:r>
            <a:r>
              <a:rPr lang="en-US" sz="1200" i="1" u="sng" kern="1200" dirty="0">
                <a:solidFill>
                  <a:schemeClr val="tx1"/>
                </a:solidFill>
                <a:effectLst/>
                <a:latin typeface="+mn-lt"/>
                <a:ea typeface="+mn-ea"/>
                <a:cs typeface="+mn-cs"/>
              </a:rPr>
              <a:t>be perfect</a:t>
            </a:r>
            <a:r>
              <a:rPr lang="en-US" sz="1200" i="1" kern="1200" dirty="0">
                <a:solidFill>
                  <a:schemeClr val="tx1"/>
                </a:solidFill>
                <a:effectLst/>
                <a:latin typeface="+mn-lt"/>
                <a:ea typeface="+mn-ea"/>
                <a:cs typeface="+mn-cs"/>
              </a:rPr>
              <a:t>, just as your Father in heaven is perfect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5:48)</a:t>
            </a:r>
            <a:endParaRPr lang="en-US" dirty="0"/>
          </a:p>
        </p:txBody>
      </p:sp>
      <p:sp>
        <p:nvSpPr>
          <p:cNvPr id="4" name="Slide Number Placeholder 3"/>
          <p:cNvSpPr>
            <a:spLocks noGrp="1"/>
          </p:cNvSpPr>
          <p:nvPr>
            <p:ph type="sldNum" sz="quarter" idx="5"/>
          </p:nvPr>
        </p:nvSpPr>
        <p:spPr/>
        <p:txBody>
          <a:bodyPr/>
          <a:lstStyle/>
          <a:p>
            <a:fld id="{A1A28F9E-758E-42BA-85D6-D56B0DC0F9E9}" type="slidenum">
              <a:rPr lang="en-US" smtClean="0"/>
              <a:t>9</a:t>
            </a:fld>
            <a:endParaRPr lang="en-US"/>
          </a:p>
        </p:txBody>
      </p:sp>
    </p:spTree>
    <p:extLst>
      <p:ext uri="{BB962C8B-B14F-4D97-AF65-F5344CB8AC3E}">
        <p14:creationId xmlns:p14="http://schemas.microsoft.com/office/powerpoint/2010/main" val="2985984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C3087-E9D9-4691-B840-BA1849D0CD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89D825-6B9A-47F3-B2E0-62C13546B2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A6799-3AA1-4322-97E1-A35BC7819582}"/>
              </a:ext>
            </a:extLst>
          </p:cNvPr>
          <p:cNvSpPr>
            <a:spLocks noGrp="1"/>
          </p:cNvSpPr>
          <p:nvPr>
            <p:ph type="dt" sz="half" idx="10"/>
          </p:nvPr>
        </p:nvSpPr>
        <p:spPr/>
        <p:txBody>
          <a:bodyPr/>
          <a:lstStyle/>
          <a:p>
            <a:fld id="{C4030AFB-404F-4B7D-80C3-42CBE4DD7EB1}" type="datetimeFigureOut">
              <a:rPr lang="en-US" smtClean="0"/>
              <a:t>7/6/2019</a:t>
            </a:fld>
            <a:endParaRPr lang="en-US"/>
          </a:p>
        </p:txBody>
      </p:sp>
      <p:sp>
        <p:nvSpPr>
          <p:cNvPr id="5" name="Footer Placeholder 4">
            <a:extLst>
              <a:ext uri="{FF2B5EF4-FFF2-40B4-BE49-F238E27FC236}">
                <a16:creationId xmlns:a16="http://schemas.microsoft.com/office/drawing/2014/main" id="{9C6F9E7F-572A-40F5-A7CE-F0BC2D3C8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04AB9B-FE4A-4E57-8360-DE6DFF200644}"/>
              </a:ext>
            </a:extLst>
          </p:cNvPr>
          <p:cNvSpPr>
            <a:spLocks noGrp="1"/>
          </p:cNvSpPr>
          <p:nvPr>
            <p:ph type="sldNum" sz="quarter" idx="12"/>
          </p:nvPr>
        </p:nvSpPr>
        <p:spPr/>
        <p:txBody>
          <a:bodyPr/>
          <a:lstStyle/>
          <a:p>
            <a:fld id="{07E48625-1472-4311-A7F7-61524E51E914}" type="slidenum">
              <a:rPr lang="en-US" smtClean="0"/>
              <a:t>‹#›</a:t>
            </a:fld>
            <a:endParaRPr lang="en-US"/>
          </a:p>
        </p:txBody>
      </p:sp>
    </p:spTree>
    <p:extLst>
      <p:ext uri="{BB962C8B-B14F-4D97-AF65-F5344CB8AC3E}">
        <p14:creationId xmlns:p14="http://schemas.microsoft.com/office/powerpoint/2010/main" val="259024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CCC6-AA8A-4DE7-9041-1BD163FA5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005AA8-2111-4498-B820-7E7B19E995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97F63-88B2-4736-BFF7-EBBE3813DF37}"/>
              </a:ext>
            </a:extLst>
          </p:cNvPr>
          <p:cNvSpPr>
            <a:spLocks noGrp="1"/>
          </p:cNvSpPr>
          <p:nvPr>
            <p:ph type="dt" sz="half" idx="10"/>
          </p:nvPr>
        </p:nvSpPr>
        <p:spPr/>
        <p:txBody>
          <a:bodyPr/>
          <a:lstStyle/>
          <a:p>
            <a:fld id="{C4030AFB-404F-4B7D-80C3-42CBE4DD7EB1}" type="datetimeFigureOut">
              <a:rPr lang="en-US" smtClean="0"/>
              <a:t>7/6/2019</a:t>
            </a:fld>
            <a:endParaRPr lang="en-US"/>
          </a:p>
        </p:txBody>
      </p:sp>
      <p:sp>
        <p:nvSpPr>
          <p:cNvPr id="5" name="Footer Placeholder 4">
            <a:extLst>
              <a:ext uri="{FF2B5EF4-FFF2-40B4-BE49-F238E27FC236}">
                <a16:creationId xmlns:a16="http://schemas.microsoft.com/office/drawing/2014/main" id="{6832BEF0-6AFD-4010-AAE4-FD796823E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98EB7-D5C6-4E65-9F9E-488D62DE4126}"/>
              </a:ext>
            </a:extLst>
          </p:cNvPr>
          <p:cNvSpPr>
            <a:spLocks noGrp="1"/>
          </p:cNvSpPr>
          <p:nvPr>
            <p:ph type="sldNum" sz="quarter" idx="12"/>
          </p:nvPr>
        </p:nvSpPr>
        <p:spPr/>
        <p:txBody>
          <a:bodyPr/>
          <a:lstStyle/>
          <a:p>
            <a:fld id="{07E48625-1472-4311-A7F7-61524E51E914}" type="slidenum">
              <a:rPr lang="en-US" smtClean="0"/>
              <a:t>‹#›</a:t>
            </a:fld>
            <a:endParaRPr lang="en-US"/>
          </a:p>
        </p:txBody>
      </p:sp>
    </p:spTree>
    <p:extLst>
      <p:ext uri="{BB962C8B-B14F-4D97-AF65-F5344CB8AC3E}">
        <p14:creationId xmlns:p14="http://schemas.microsoft.com/office/powerpoint/2010/main" val="1879775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42EFB-7BE8-4B14-A5D8-D406200316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D84422-85B7-44B8-902B-D60846074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1B1A8-64A8-46FC-BD87-08DBCBFAA2C5}"/>
              </a:ext>
            </a:extLst>
          </p:cNvPr>
          <p:cNvSpPr>
            <a:spLocks noGrp="1"/>
          </p:cNvSpPr>
          <p:nvPr>
            <p:ph type="dt" sz="half" idx="10"/>
          </p:nvPr>
        </p:nvSpPr>
        <p:spPr/>
        <p:txBody>
          <a:bodyPr/>
          <a:lstStyle/>
          <a:p>
            <a:fld id="{C4030AFB-404F-4B7D-80C3-42CBE4DD7EB1}" type="datetimeFigureOut">
              <a:rPr lang="en-US" smtClean="0"/>
              <a:t>7/6/2019</a:t>
            </a:fld>
            <a:endParaRPr lang="en-US"/>
          </a:p>
        </p:txBody>
      </p:sp>
      <p:sp>
        <p:nvSpPr>
          <p:cNvPr id="5" name="Footer Placeholder 4">
            <a:extLst>
              <a:ext uri="{FF2B5EF4-FFF2-40B4-BE49-F238E27FC236}">
                <a16:creationId xmlns:a16="http://schemas.microsoft.com/office/drawing/2014/main" id="{966A3415-0CC0-4B58-95B8-2934ED08F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066538-ED64-4897-B884-972D3C43A92C}"/>
              </a:ext>
            </a:extLst>
          </p:cNvPr>
          <p:cNvSpPr>
            <a:spLocks noGrp="1"/>
          </p:cNvSpPr>
          <p:nvPr>
            <p:ph type="sldNum" sz="quarter" idx="12"/>
          </p:nvPr>
        </p:nvSpPr>
        <p:spPr/>
        <p:txBody>
          <a:bodyPr/>
          <a:lstStyle/>
          <a:p>
            <a:fld id="{07E48625-1472-4311-A7F7-61524E51E914}" type="slidenum">
              <a:rPr lang="en-US" smtClean="0"/>
              <a:t>‹#›</a:t>
            </a:fld>
            <a:endParaRPr lang="en-US"/>
          </a:p>
        </p:txBody>
      </p:sp>
    </p:spTree>
    <p:extLst>
      <p:ext uri="{BB962C8B-B14F-4D97-AF65-F5344CB8AC3E}">
        <p14:creationId xmlns:p14="http://schemas.microsoft.com/office/powerpoint/2010/main" val="176018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E7B5-EA39-4A68-9CA9-3D1D07A5F5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149F9-A36C-48EF-8111-DD6EBFB444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B2D83D-E344-409A-918E-51CC4F5AFBD9}"/>
              </a:ext>
            </a:extLst>
          </p:cNvPr>
          <p:cNvSpPr>
            <a:spLocks noGrp="1"/>
          </p:cNvSpPr>
          <p:nvPr>
            <p:ph type="dt" sz="half" idx="10"/>
          </p:nvPr>
        </p:nvSpPr>
        <p:spPr/>
        <p:txBody>
          <a:bodyPr/>
          <a:lstStyle/>
          <a:p>
            <a:fld id="{C4030AFB-404F-4B7D-80C3-42CBE4DD7EB1}" type="datetimeFigureOut">
              <a:rPr lang="en-US" smtClean="0"/>
              <a:t>7/6/2019</a:t>
            </a:fld>
            <a:endParaRPr lang="en-US"/>
          </a:p>
        </p:txBody>
      </p:sp>
      <p:sp>
        <p:nvSpPr>
          <p:cNvPr id="5" name="Footer Placeholder 4">
            <a:extLst>
              <a:ext uri="{FF2B5EF4-FFF2-40B4-BE49-F238E27FC236}">
                <a16:creationId xmlns:a16="http://schemas.microsoft.com/office/drawing/2014/main" id="{C74D9217-BF57-4107-9F00-765484BA2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65158-58AC-4BB8-A858-0FA2D085D233}"/>
              </a:ext>
            </a:extLst>
          </p:cNvPr>
          <p:cNvSpPr>
            <a:spLocks noGrp="1"/>
          </p:cNvSpPr>
          <p:nvPr>
            <p:ph type="sldNum" sz="quarter" idx="12"/>
          </p:nvPr>
        </p:nvSpPr>
        <p:spPr/>
        <p:txBody>
          <a:bodyPr/>
          <a:lstStyle/>
          <a:p>
            <a:fld id="{07E48625-1472-4311-A7F7-61524E51E914}" type="slidenum">
              <a:rPr lang="en-US" smtClean="0"/>
              <a:t>‹#›</a:t>
            </a:fld>
            <a:endParaRPr lang="en-US"/>
          </a:p>
        </p:txBody>
      </p:sp>
    </p:spTree>
    <p:extLst>
      <p:ext uri="{BB962C8B-B14F-4D97-AF65-F5344CB8AC3E}">
        <p14:creationId xmlns:p14="http://schemas.microsoft.com/office/powerpoint/2010/main" val="2415587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5A2C-31D3-49DB-99CC-C1F0D535E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E3366D-84B4-43EF-9A4B-E268F68960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61F6C3-8FD6-43CC-9485-902428F23B88}"/>
              </a:ext>
            </a:extLst>
          </p:cNvPr>
          <p:cNvSpPr>
            <a:spLocks noGrp="1"/>
          </p:cNvSpPr>
          <p:nvPr>
            <p:ph type="dt" sz="half" idx="10"/>
          </p:nvPr>
        </p:nvSpPr>
        <p:spPr/>
        <p:txBody>
          <a:bodyPr/>
          <a:lstStyle/>
          <a:p>
            <a:fld id="{C4030AFB-404F-4B7D-80C3-42CBE4DD7EB1}" type="datetimeFigureOut">
              <a:rPr lang="en-US" smtClean="0"/>
              <a:t>7/6/2019</a:t>
            </a:fld>
            <a:endParaRPr lang="en-US"/>
          </a:p>
        </p:txBody>
      </p:sp>
      <p:sp>
        <p:nvSpPr>
          <p:cNvPr id="5" name="Footer Placeholder 4">
            <a:extLst>
              <a:ext uri="{FF2B5EF4-FFF2-40B4-BE49-F238E27FC236}">
                <a16:creationId xmlns:a16="http://schemas.microsoft.com/office/drawing/2014/main" id="{20E553BC-9AEB-4840-BEBF-2BB266FA9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7614D-8E2D-442B-A839-BBD847213327}"/>
              </a:ext>
            </a:extLst>
          </p:cNvPr>
          <p:cNvSpPr>
            <a:spLocks noGrp="1"/>
          </p:cNvSpPr>
          <p:nvPr>
            <p:ph type="sldNum" sz="quarter" idx="12"/>
          </p:nvPr>
        </p:nvSpPr>
        <p:spPr/>
        <p:txBody>
          <a:bodyPr/>
          <a:lstStyle/>
          <a:p>
            <a:fld id="{07E48625-1472-4311-A7F7-61524E51E914}" type="slidenum">
              <a:rPr lang="en-US" smtClean="0"/>
              <a:t>‹#›</a:t>
            </a:fld>
            <a:endParaRPr lang="en-US"/>
          </a:p>
        </p:txBody>
      </p:sp>
    </p:spTree>
    <p:extLst>
      <p:ext uri="{BB962C8B-B14F-4D97-AF65-F5344CB8AC3E}">
        <p14:creationId xmlns:p14="http://schemas.microsoft.com/office/powerpoint/2010/main" val="227519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C6AE0-5C3C-402C-AB1C-A5A02D2994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5F5D99-9481-4A15-9265-9520067F82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552116-9562-40B7-BE16-08C181A5A3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76606-8045-4D4C-AF39-9187982A064A}"/>
              </a:ext>
            </a:extLst>
          </p:cNvPr>
          <p:cNvSpPr>
            <a:spLocks noGrp="1"/>
          </p:cNvSpPr>
          <p:nvPr>
            <p:ph type="dt" sz="half" idx="10"/>
          </p:nvPr>
        </p:nvSpPr>
        <p:spPr/>
        <p:txBody>
          <a:bodyPr/>
          <a:lstStyle/>
          <a:p>
            <a:fld id="{C4030AFB-404F-4B7D-80C3-42CBE4DD7EB1}" type="datetimeFigureOut">
              <a:rPr lang="en-US" smtClean="0"/>
              <a:t>7/6/2019</a:t>
            </a:fld>
            <a:endParaRPr lang="en-US"/>
          </a:p>
        </p:txBody>
      </p:sp>
      <p:sp>
        <p:nvSpPr>
          <p:cNvPr id="6" name="Footer Placeholder 5">
            <a:extLst>
              <a:ext uri="{FF2B5EF4-FFF2-40B4-BE49-F238E27FC236}">
                <a16:creationId xmlns:a16="http://schemas.microsoft.com/office/drawing/2014/main" id="{D1E6544E-0EAF-4359-8A0B-0C2E9A38D7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22A61F-A96A-4FFF-9FF9-5E6B7FFE2A15}"/>
              </a:ext>
            </a:extLst>
          </p:cNvPr>
          <p:cNvSpPr>
            <a:spLocks noGrp="1"/>
          </p:cNvSpPr>
          <p:nvPr>
            <p:ph type="sldNum" sz="quarter" idx="12"/>
          </p:nvPr>
        </p:nvSpPr>
        <p:spPr/>
        <p:txBody>
          <a:bodyPr/>
          <a:lstStyle/>
          <a:p>
            <a:fld id="{07E48625-1472-4311-A7F7-61524E51E914}" type="slidenum">
              <a:rPr lang="en-US" smtClean="0"/>
              <a:t>‹#›</a:t>
            </a:fld>
            <a:endParaRPr lang="en-US"/>
          </a:p>
        </p:txBody>
      </p:sp>
    </p:spTree>
    <p:extLst>
      <p:ext uri="{BB962C8B-B14F-4D97-AF65-F5344CB8AC3E}">
        <p14:creationId xmlns:p14="http://schemas.microsoft.com/office/powerpoint/2010/main" val="26139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5997-FF3F-4C36-86AE-DCE9E51959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14D0CD-ECA3-4EF3-AB54-EB9E4E665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D0E521-6AF9-451C-ABEF-9BEC513DE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67E70-6423-43D6-BFC8-A9F0B7AEFB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85741-BB80-45CE-AE29-5256C537DA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72E610-0BD1-47B5-AF91-DE77FC08BE0E}"/>
              </a:ext>
            </a:extLst>
          </p:cNvPr>
          <p:cNvSpPr>
            <a:spLocks noGrp="1"/>
          </p:cNvSpPr>
          <p:nvPr>
            <p:ph type="dt" sz="half" idx="10"/>
          </p:nvPr>
        </p:nvSpPr>
        <p:spPr/>
        <p:txBody>
          <a:bodyPr/>
          <a:lstStyle/>
          <a:p>
            <a:fld id="{C4030AFB-404F-4B7D-80C3-42CBE4DD7EB1}" type="datetimeFigureOut">
              <a:rPr lang="en-US" smtClean="0"/>
              <a:t>7/6/2019</a:t>
            </a:fld>
            <a:endParaRPr lang="en-US"/>
          </a:p>
        </p:txBody>
      </p:sp>
      <p:sp>
        <p:nvSpPr>
          <p:cNvPr id="8" name="Footer Placeholder 7">
            <a:extLst>
              <a:ext uri="{FF2B5EF4-FFF2-40B4-BE49-F238E27FC236}">
                <a16:creationId xmlns:a16="http://schemas.microsoft.com/office/drawing/2014/main" id="{3D4EB7D6-5D9A-4742-91A0-2FAF292FB6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80CE88-9E33-48AE-98E8-0E834BFB7644}"/>
              </a:ext>
            </a:extLst>
          </p:cNvPr>
          <p:cNvSpPr>
            <a:spLocks noGrp="1"/>
          </p:cNvSpPr>
          <p:nvPr>
            <p:ph type="sldNum" sz="quarter" idx="12"/>
          </p:nvPr>
        </p:nvSpPr>
        <p:spPr/>
        <p:txBody>
          <a:bodyPr/>
          <a:lstStyle/>
          <a:p>
            <a:fld id="{07E48625-1472-4311-A7F7-61524E51E914}" type="slidenum">
              <a:rPr lang="en-US" smtClean="0"/>
              <a:t>‹#›</a:t>
            </a:fld>
            <a:endParaRPr lang="en-US"/>
          </a:p>
        </p:txBody>
      </p:sp>
    </p:spTree>
    <p:extLst>
      <p:ext uri="{BB962C8B-B14F-4D97-AF65-F5344CB8AC3E}">
        <p14:creationId xmlns:p14="http://schemas.microsoft.com/office/powerpoint/2010/main" val="347486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DE38-CC58-40C5-8DFC-8A8CCDD62C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D8FC5E-F33F-492E-A3F2-F46EE9656EF2}"/>
              </a:ext>
            </a:extLst>
          </p:cNvPr>
          <p:cNvSpPr>
            <a:spLocks noGrp="1"/>
          </p:cNvSpPr>
          <p:nvPr>
            <p:ph type="dt" sz="half" idx="10"/>
          </p:nvPr>
        </p:nvSpPr>
        <p:spPr/>
        <p:txBody>
          <a:bodyPr/>
          <a:lstStyle/>
          <a:p>
            <a:fld id="{C4030AFB-404F-4B7D-80C3-42CBE4DD7EB1}" type="datetimeFigureOut">
              <a:rPr lang="en-US" smtClean="0"/>
              <a:t>7/6/2019</a:t>
            </a:fld>
            <a:endParaRPr lang="en-US"/>
          </a:p>
        </p:txBody>
      </p:sp>
      <p:sp>
        <p:nvSpPr>
          <p:cNvPr id="4" name="Footer Placeholder 3">
            <a:extLst>
              <a:ext uri="{FF2B5EF4-FFF2-40B4-BE49-F238E27FC236}">
                <a16:creationId xmlns:a16="http://schemas.microsoft.com/office/drawing/2014/main" id="{F67C3EFF-3314-4C66-B4DE-24606568C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807CA7-2F3C-4983-9EBC-3368A00A4DDE}"/>
              </a:ext>
            </a:extLst>
          </p:cNvPr>
          <p:cNvSpPr>
            <a:spLocks noGrp="1"/>
          </p:cNvSpPr>
          <p:nvPr>
            <p:ph type="sldNum" sz="quarter" idx="12"/>
          </p:nvPr>
        </p:nvSpPr>
        <p:spPr/>
        <p:txBody>
          <a:bodyPr/>
          <a:lstStyle/>
          <a:p>
            <a:fld id="{07E48625-1472-4311-A7F7-61524E51E914}" type="slidenum">
              <a:rPr lang="en-US" smtClean="0"/>
              <a:t>‹#›</a:t>
            </a:fld>
            <a:endParaRPr lang="en-US"/>
          </a:p>
        </p:txBody>
      </p:sp>
    </p:spTree>
    <p:extLst>
      <p:ext uri="{BB962C8B-B14F-4D97-AF65-F5344CB8AC3E}">
        <p14:creationId xmlns:p14="http://schemas.microsoft.com/office/powerpoint/2010/main" val="31153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713B5-C49C-4501-800F-4981BD670A16}"/>
              </a:ext>
            </a:extLst>
          </p:cNvPr>
          <p:cNvSpPr>
            <a:spLocks noGrp="1"/>
          </p:cNvSpPr>
          <p:nvPr>
            <p:ph type="dt" sz="half" idx="10"/>
          </p:nvPr>
        </p:nvSpPr>
        <p:spPr/>
        <p:txBody>
          <a:bodyPr/>
          <a:lstStyle/>
          <a:p>
            <a:fld id="{C4030AFB-404F-4B7D-80C3-42CBE4DD7EB1}" type="datetimeFigureOut">
              <a:rPr lang="en-US" smtClean="0"/>
              <a:t>7/6/2019</a:t>
            </a:fld>
            <a:endParaRPr lang="en-US"/>
          </a:p>
        </p:txBody>
      </p:sp>
      <p:sp>
        <p:nvSpPr>
          <p:cNvPr id="3" name="Footer Placeholder 2">
            <a:extLst>
              <a:ext uri="{FF2B5EF4-FFF2-40B4-BE49-F238E27FC236}">
                <a16:creationId xmlns:a16="http://schemas.microsoft.com/office/drawing/2014/main" id="{541A8048-6E09-4FB2-884E-BF623D4390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0E39AD-D247-4491-8FE4-E31AF3C49DD2}"/>
              </a:ext>
            </a:extLst>
          </p:cNvPr>
          <p:cNvSpPr>
            <a:spLocks noGrp="1"/>
          </p:cNvSpPr>
          <p:nvPr>
            <p:ph type="sldNum" sz="quarter" idx="12"/>
          </p:nvPr>
        </p:nvSpPr>
        <p:spPr/>
        <p:txBody>
          <a:bodyPr/>
          <a:lstStyle/>
          <a:p>
            <a:fld id="{07E48625-1472-4311-A7F7-61524E51E914}" type="slidenum">
              <a:rPr lang="en-US" smtClean="0"/>
              <a:t>‹#›</a:t>
            </a:fld>
            <a:endParaRPr lang="en-US"/>
          </a:p>
        </p:txBody>
      </p:sp>
    </p:spTree>
    <p:extLst>
      <p:ext uri="{BB962C8B-B14F-4D97-AF65-F5344CB8AC3E}">
        <p14:creationId xmlns:p14="http://schemas.microsoft.com/office/powerpoint/2010/main" val="13174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431D-3D5D-4B05-B94D-863724994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F3FFA0-8506-4090-9DE1-957A4D525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3CF242-3285-4857-A046-832B54830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0A6E22-D8FB-4700-A83A-3C2E45668DCE}"/>
              </a:ext>
            </a:extLst>
          </p:cNvPr>
          <p:cNvSpPr>
            <a:spLocks noGrp="1"/>
          </p:cNvSpPr>
          <p:nvPr>
            <p:ph type="dt" sz="half" idx="10"/>
          </p:nvPr>
        </p:nvSpPr>
        <p:spPr/>
        <p:txBody>
          <a:bodyPr/>
          <a:lstStyle/>
          <a:p>
            <a:fld id="{C4030AFB-404F-4B7D-80C3-42CBE4DD7EB1}" type="datetimeFigureOut">
              <a:rPr lang="en-US" smtClean="0"/>
              <a:t>7/6/2019</a:t>
            </a:fld>
            <a:endParaRPr lang="en-US"/>
          </a:p>
        </p:txBody>
      </p:sp>
      <p:sp>
        <p:nvSpPr>
          <p:cNvPr id="6" name="Footer Placeholder 5">
            <a:extLst>
              <a:ext uri="{FF2B5EF4-FFF2-40B4-BE49-F238E27FC236}">
                <a16:creationId xmlns:a16="http://schemas.microsoft.com/office/drawing/2014/main" id="{706ADC30-5A21-4A3C-BE7F-8812F4A3A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DEEAF-2102-4D7B-A14D-BEBAF7CAB351}"/>
              </a:ext>
            </a:extLst>
          </p:cNvPr>
          <p:cNvSpPr>
            <a:spLocks noGrp="1"/>
          </p:cNvSpPr>
          <p:nvPr>
            <p:ph type="sldNum" sz="quarter" idx="12"/>
          </p:nvPr>
        </p:nvSpPr>
        <p:spPr/>
        <p:txBody>
          <a:bodyPr/>
          <a:lstStyle/>
          <a:p>
            <a:fld id="{07E48625-1472-4311-A7F7-61524E51E914}" type="slidenum">
              <a:rPr lang="en-US" smtClean="0"/>
              <a:t>‹#›</a:t>
            </a:fld>
            <a:endParaRPr lang="en-US"/>
          </a:p>
        </p:txBody>
      </p:sp>
    </p:spTree>
    <p:extLst>
      <p:ext uri="{BB962C8B-B14F-4D97-AF65-F5344CB8AC3E}">
        <p14:creationId xmlns:p14="http://schemas.microsoft.com/office/powerpoint/2010/main" val="369084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CFDEB-1930-4DEC-84B2-7E7181755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881495-6862-44D0-B1CA-A183AF0D7A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90A788-A734-4BB4-A1FB-BA214C2C7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0063F1-E51D-41F8-9BF4-389F27177213}"/>
              </a:ext>
            </a:extLst>
          </p:cNvPr>
          <p:cNvSpPr>
            <a:spLocks noGrp="1"/>
          </p:cNvSpPr>
          <p:nvPr>
            <p:ph type="dt" sz="half" idx="10"/>
          </p:nvPr>
        </p:nvSpPr>
        <p:spPr/>
        <p:txBody>
          <a:bodyPr/>
          <a:lstStyle/>
          <a:p>
            <a:fld id="{C4030AFB-404F-4B7D-80C3-42CBE4DD7EB1}" type="datetimeFigureOut">
              <a:rPr lang="en-US" smtClean="0"/>
              <a:t>7/6/2019</a:t>
            </a:fld>
            <a:endParaRPr lang="en-US"/>
          </a:p>
        </p:txBody>
      </p:sp>
      <p:sp>
        <p:nvSpPr>
          <p:cNvPr id="6" name="Footer Placeholder 5">
            <a:extLst>
              <a:ext uri="{FF2B5EF4-FFF2-40B4-BE49-F238E27FC236}">
                <a16:creationId xmlns:a16="http://schemas.microsoft.com/office/drawing/2014/main" id="{882F394D-E883-4BE9-8080-A35F7F301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EE171C-1A7E-4C2D-A2E3-42F2F24A2DD1}"/>
              </a:ext>
            </a:extLst>
          </p:cNvPr>
          <p:cNvSpPr>
            <a:spLocks noGrp="1"/>
          </p:cNvSpPr>
          <p:nvPr>
            <p:ph type="sldNum" sz="quarter" idx="12"/>
          </p:nvPr>
        </p:nvSpPr>
        <p:spPr/>
        <p:txBody>
          <a:bodyPr/>
          <a:lstStyle/>
          <a:p>
            <a:fld id="{07E48625-1472-4311-A7F7-61524E51E914}" type="slidenum">
              <a:rPr lang="en-US" smtClean="0"/>
              <a:t>‹#›</a:t>
            </a:fld>
            <a:endParaRPr lang="en-US"/>
          </a:p>
        </p:txBody>
      </p:sp>
    </p:spTree>
    <p:extLst>
      <p:ext uri="{BB962C8B-B14F-4D97-AF65-F5344CB8AC3E}">
        <p14:creationId xmlns:p14="http://schemas.microsoft.com/office/powerpoint/2010/main" val="2215335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E0D35-8567-4869-9A13-567DA0252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C78063-6D1B-4E29-9090-3F13CE6D3B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8E02B-9521-4AB2-B72C-E4C2B78FD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30AFB-404F-4B7D-80C3-42CBE4DD7EB1}" type="datetimeFigureOut">
              <a:rPr lang="en-US" smtClean="0"/>
              <a:t>7/6/2019</a:t>
            </a:fld>
            <a:endParaRPr lang="en-US"/>
          </a:p>
        </p:txBody>
      </p:sp>
      <p:sp>
        <p:nvSpPr>
          <p:cNvPr id="5" name="Footer Placeholder 4">
            <a:extLst>
              <a:ext uri="{FF2B5EF4-FFF2-40B4-BE49-F238E27FC236}">
                <a16:creationId xmlns:a16="http://schemas.microsoft.com/office/drawing/2014/main" id="{C01C6646-69FF-4944-8495-9F0596303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6D3977-B092-4D40-A497-94D631A8F6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48625-1472-4311-A7F7-61524E51E914}" type="slidenum">
              <a:rPr lang="en-US" smtClean="0"/>
              <a:t>‹#›</a:t>
            </a:fld>
            <a:endParaRPr lang="en-US"/>
          </a:p>
        </p:txBody>
      </p:sp>
    </p:spTree>
    <p:extLst>
      <p:ext uri="{BB962C8B-B14F-4D97-AF65-F5344CB8AC3E}">
        <p14:creationId xmlns:p14="http://schemas.microsoft.com/office/powerpoint/2010/main" val="653038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3B7DA0-6A99-47EA-802F-43EC5F961A8E}"/>
              </a:ext>
            </a:extLst>
          </p:cNvPr>
          <p:cNvSpPr txBox="1"/>
          <p:nvPr/>
        </p:nvSpPr>
        <p:spPr>
          <a:xfrm>
            <a:off x="371061" y="1046921"/>
            <a:ext cx="4945649" cy="769441"/>
          </a:xfrm>
          <a:prstGeom prst="rect">
            <a:avLst/>
          </a:prstGeom>
          <a:noFill/>
        </p:spPr>
        <p:txBody>
          <a:bodyPr wrap="none" rtlCol="0">
            <a:spAutoFit/>
          </a:bodyPr>
          <a:lstStyle/>
          <a:p>
            <a:r>
              <a:rPr lang="en-US" sz="4400" i="1" dirty="0"/>
              <a:t>Welcome to Services</a:t>
            </a:r>
          </a:p>
        </p:txBody>
      </p:sp>
      <p:sp>
        <p:nvSpPr>
          <p:cNvPr id="8" name="TextBox 7">
            <a:extLst>
              <a:ext uri="{FF2B5EF4-FFF2-40B4-BE49-F238E27FC236}">
                <a16:creationId xmlns:a16="http://schemas.microsoft.com/office/drawing/2014/main" id="{CF9A635E-E3C9-4339-B997-5D0A59A292FE}"/>
              </a:ext>
            </a:extLst>
          </p:cNvPr>
          <p:cNvSpPr txBox="1"/>
          <p:nvPr/>
        </p:nvSpPr>
        <p:spPr>
          <a:xfrm>
            <a:off x="4895126" y="5811079"/>
            <a:ext cx="2401748" cy="646331"/>
          </a:xfrm>
          <a:prstGeom prst="rect">
            <a:avLst/>
          </a:prstGeom>
          <a:noFill/>
        </p:spPr>
        <p:txBody>
          <a:bodyPr wrap="none" rtlCol="0">
            <a:spAutoFit/>
          </a:bodyPr>
          <a:lstStyle/>
          <a:p>
            <a:r>
              <a:rPr lang="en-US" dirty="0">
                <a:solidFill>
                  <a:schemeClr val="bg1">
                    <a:lumMod val="75000"/>
                  </a:schemeClr>
                </a:solidFill>
              </a:rPr>
              <a:t>Ranger Church of Christ</a:t>
            </a:r>
          </a:p>
          <a:p>
            <a:pPr algn="ctr"/>
            <a:r>
              <a:rPr lang="en-US" dirty="0">
                <a:solidFill>
                  <a:schemeClr val="bg1">
                    <a:lumMod val="75000"/>
                  </a:schemeClr>
                </a:solidFill>
              </a:rPr>
              <a:t>Mesquite and Rusk St </a:t>
            </a:r>
          </a:p>
        </p:txBody>
      </p:sp>
    </p:spTree>
    <p:extLst>
      <p:ext uri="{BB962C8B-B14F-4D97-AF65-F5344CB8AC3E}">
        <p14:creationId xmlns:p14="http://schemas.microsoft.com/office/powerpoint/2010/main" val="155707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C08DEC-F349-449E-9E7D-247CE189E69A}"/>
              </a:ext>
            </a:extLst>
          </p:cNvPr>
          <p:cNvSpPr/>
          <p:nvPr/>
        </p:nvSpPr>
        <p:spPr>
          <a:xfrm>
            <a:off x="642730" y="674400"/>
            <a:ext cx="10906539" cy="5509200"/>
          </a:xfrm>
          <a:prstGeom prst="rect">
            <a:avLst/>
          </a:prstGeom>
        </p:spPr>
        <p:txBody>
          <a:bodyPr wrap="square">
            <a:spAutoFit/>
          </a:bodyPr>
          <a:lstStyle/>
          <a:p>
            <a:pPr marL="514350" marR="0" indent="-171450">
              <a:spcBef>
                <a:spcPts val="0"/>
              </a:spcBef>
              <a:spcAft>
                <a:spcPts val="0"/>
              </a:spcAft>
              <a:tabLst>
                <a:tab pos="400050"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Even with perfection as our goal, we are not perfect nor complete in this life,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Phil. 3:12</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Not that I have already attained, or </a:t>
            </a:r>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 already perfected</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but I press on, </a:t>
            </a:r>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I may lay hold of that</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for which Christ Jesus has also laid hold of me.</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(Philippians 3:12)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forgiveness of sins)</a:t>
            </a:r>
          </a:p>
          <a:p>
            <a:pPr marL="514350" marR="0" indent="-171450">
              <a:spcBef>
                <a:spcPts val="0"/>
              </a:spcBef>
              <a:spcAft>
                <a:spcPts val="0"/>
              </a:spcAft>
              <a:tabLst>
                <a:tab pos="400050"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Yet, the Bible still calls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faithful children of God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perfect and or complete,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Cor. 13:11; Eph. 4:13; Col. 1:28; 4:12; Heb. 12:23; 13:21; Jam. 3:2.</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Epaphras, who is one of you, a bondservant of Christ, greets you, always laboring fervently for you in prayers, </a:t>
            </a:r>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that you may stand perfect and complete in all the will of God</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(Colossians 4:12)</a:t>
            </a:r>
            <a:endParaRPr lang="en-US" sz="3200" dirty="0"/>
          </a:p>
        </p:txBody>
      </p:sp>
    </p:spTree>
    <p:extLst>
      <p:ext uri="{BB962C8B-B14F-4D97-AF65-F5344CB8AC3E}">
        <p14:creationId xmlns:p14="http://schemas.microsoft.com/office/powerpoint/2010/main" val="99999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18359B-6A7B-4436-AA33-36ED82142725}"/>
              </a:ext>
            </a:extLst>
          </p:cNvPr>
          <p:cNvSpPr/>
          <p:nvPr/>
        </p:nvSpPr>
        <p:spPr>
          <a:xfrm>
            <a:off x="669343" y="693714"/>
            <a:ext cx="11122702" cy="5509200"/>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III.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David said serve Him</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“With a willing mind.”</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143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It is not enough that men outwardly do the will of God.</a:t>
            </a:r>
          </a:p>
          <a:p>
            <a:pPr marL="1322388" marR="0" indent="-4079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For instance, to be acceptable to God,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giving</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New Testament worship must be not only be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according to one’s prosperity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but it must be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as one purposes in his heart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Cor. 16:1-2; 2 Cor. 9:6-7.</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322388" marR="0" indent="-4079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For instance, he who would serve as an elder must “desire” and be ‘willing’ to serve, in addition to meeting the qualifications set forth in the New Testament for elders,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Tim. 3:1; 1 Pet. 5:2.</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322388" marR="0" indent="-4079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God wants ‘willing’ disciples,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Judges 5:2.</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021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A04902-56E7-403C-88ED-0ACA5361A56C}"/>
              </a:ext>
            </a:extLst>
          </p:cNvPr>
          <p:cNvSpPr/>
          <p:nvPr/>
        </p:nvSpPr>
        <p:spPr>
          <a:xfrm>
            <a:off x="563217" y="716270"/>
            <a:ext cx="11065565" cy="5509200"/>
          </a:xfrm>
          <a:prstGeom prst="rect">
            <a:avLst/>
          </a:prstGeom>
        </p:spPr>
        <p:txBody>
          <a:bodyPr wrap="square">
            <a:spAutoFit/>
          </a:bodyPr>
          <a:lstStyle/>
          <a:p>
            <a:pPr marL="342900" marR="0" indent="-3429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The willing mind is not a self-willed mind.</a:t>
            </a:r>
          </a:p>
          <a:p>
            <a:pPr marL="971550" marR="0" indent="-514350">
              <a:spcBef>
                <a:spcPts val="0"/>
              </a:spcBef>
              <a:spcAft>
                <a:spcPts val="0"/>
              </a:spcAft>
              <a:buAutoNum type="arabi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Self-willed men cannot be elders,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Titus 1:7.</a:t>
            </a:r>
          </a:p>
          <a:p>
            <a:pPr marR="0">
              <a:spcBef>
                <a:spcPts val="0"/>
              </a:spcBef>
              <a:spcAft>
                <a:spcPts val="0"/>
              </a:spcAft>
            </a:pP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a bishop must be blameless, as a steward of God, </a:t>
            </a:r>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not self-willed</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not quick-tempered, not given to wine, not violent, not greedy for money,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(Titus 1:7)</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865188" marR="0" indent="-4079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Often, ungodly persons are self-willed,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Pet. 2:10</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865188" marR="0" indent="-4079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The “will worship” that some practice is an example of being self-willed and ungodly,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 2:23.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These things indeed have an appearance of wisdom in self-imposed religion, false humility, and neglect of the body, but are of no value against the indulgence of the flesh.</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(Colossians 2:23)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64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7A98C-A08E-4FAC-8899-3D5C05D94FFA}"/>
              </a:ext>
            </a:extLst>
          </p:cNvPr>
          <p:cNvSpPr/>
          <p:nvPr/>
        </p:nvSpPr>
        <p:spPr>
          <a:xfrm>
            <a:off x="519659" y="674400"/>
            <a:ext cx="11152682" cy="5509200"/>
          </a:xfrm>
          <a:prstGeom prst="rect">
            <a:avLst/>
          </a:prstGeom>
        </p:spPr>
        <p:txBody>
          <a:bodyPr wrap="square">
            <a:spAutoFit/>
          </a:bodyPr>
          <a:lstStyle/>
          <a:p>
            <a:pPr marL="571500" indent="-571500"/>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IV.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David said</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Lord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searcheth</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all hearts and </a:t>
            </a:r>
            <a:r>
              <a:rPr lang="en-US" sz="32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understandeth</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all the imaginations of the thoughts.</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208088" marR="0" indent="-5715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The Lord examines the hearts of men to discern whether they are “perfect.”</a:t>
            </a:r>
          </a:p>
          <a:p>
            <a:pPr marL="16002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God shall try the works of men with fire,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Cor. 3:13.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each one's work will become clear; for the Day will declare it, because it will be revealed by fire; </a:t>
            </a:r>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the fire will test each one's work</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of what sort it is.</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Corinthians 3:13)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6002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God shall try men’s hearts,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Thess. 2:4; 1 Pet. 4:12.</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6002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God will examine us; we should examine ourselves first and ensure that we are in the light.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Cor. 13:5; Gal. 6:4.</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85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4475ED-2B63-4C68-95B0-ACD011DDE007}"/>
              </a:ext>
            </a:extLst>
          </p:cNvPr>
          <p:cNvSpPr/>
          <p:nvPr/>
        </p:nvSpPr>
        <p:spPr>
          <a:xfrm>
            <a:off x="596348" y="2151727"/>
            <a:ext cx="10999304" cy="2554545"/>
          </a:xfrm>
          <a:prstGeom prst="rect">
            <a:avLst/>
          </a:prstGeom>
        </p:spPr>
        <p:txBody>
          <a:bodyPr wrap="square">
            <a:spAutoFit/>
          </a:bodyPr>
          <a:lstStyle/>
          <a:p>
            <a:pPr marL="522288" marR="0" indent="-5222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Our omniscient God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will judge even the secrets of men.</a:t>
            </a:r>
          </a:p>
          <a:p>
            <a:pPr marL="979488"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Nothing can be secreted from God at the Great Judgment,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Ecc. 12:13-14; 2 Cor. 5:10</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979488"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Not only can no one fool God in Judgment, plea bargaining will not be allowed,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7:21-23.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55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4BCBEA-00C4-4E55-ADF9-8781394D7C93}"/>
              </a:ext>
            </a:extLst>
          </p:cNvPr>
          <p:cNvSpPr/>
          <p:nvPr/>
        </p:nvSpPr>
        <p:spPr>
          <a:xfrm>
            <a:off x="589831" y="690679"/>
            <a:ext cx="11019074" cy="6494085"/>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David said</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“If thou seek him, he will be found of thee.”</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Anyone who seeks the Lord will find him.</a:t>
            </a:r>
          </a:p>
          <a:p>
            <a:pPr marL="13716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This is a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comforting hope for us</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embedded in Scripture.</a:t>
            </a:r>
          </a:p>
          <a:p>
            <a:pPr marL="13716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world is not looking for God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nor it is just looking for God in the wrong place.</a:t>
            </a:r>
          </a:p>
          <a:p>
            <a:pPr marL="13716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Jesus assures in Scripture that seekers will be finders,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6:33; Luke 11:10.</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But seek first the kingdom of God and His righteousness, and all these things shall be added to you.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(Matthew 6:33)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For everyone who asks receives, </a:t>
            </a:r>
            <a:r>
              <a:rPr lang="en-US" sz="32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and he who seeks finds</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and to him who knocks it will be opened.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(Luke 11:10)</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84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7A7D66-585F-4050-AFC2-1F99994DE217}"/>
              </a:ext>
            </a:extLst>
          </p:cNvPr>
          <p:cNvSpPr/>
          <p:nvPr/>
        </p:nvSpPr>
        <p:spPr>
          <a:xfrm>
            <a:off x="583095" y="2397948"/>
            <a:ext cx="11025809" cy="2062103"/>
          </a:xfrm>
          <a:prstGeom prst="rect">
            <a:avLst/>
          </a:prstGeom>
        </p:spPr>
        <p:txBody>
          <a:bodyPr wrap="square">
            <a:spAutoFit/>
          </a:bodyPr>
          <a:lstStyle/>
          <a:p>
            <a:pPr marL="34290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One cannot find God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unless he seeks him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11430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God can only be found through the Gospel.</a:t>
            </a:r>
          </a:p>
          <a:p>
            <a:pPr marL="11430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God cannot be found in the creeds and institutions devised by men.</a:t>
            </a:r>
          </a:p>
        </p:txBody>
      </p:sp>
    </p:spTree>
    <p:extLst>
      <p:ext uri="{BB962C8B-B14F-4D97-AF65-F5344CB8AC3E}">
        <p14:creationId xmlns:p14="http://schemas.microsoft.com/office/powerpoint/2010/main" val="14193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AA9307-1210-46B7-B9BB-4F47BE1B7818}"/>
              </a:ext>
            </a:extLst>
          </p:cNvPr>
          <p:cNvSpPr/>
          <p:nvPr/>
        </p:nvSpPr>
        <p:spPr>
          <a:xfrm>
            <a:off x="622852" y="1166842"/>
            <a:ext cx="10946296" cy="4524315"/>
          </a:xfrm>
          <a:prstGeom prst="rect">
            <a:avLst/>
          </a:prstGeom>
        </p:spPr>
        <p:txBody>
          <a:bodyPr wrap="square">
            <a:spAutoFit/>
          </a:bodyPr>
          <a:lstStyle/>
          <a:p>
            <a:pPr marL="571500" indent="-571500"/>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David said,</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“If thou forsake him, he will cast thee off forever.”</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143000" marR="0" indent="-50641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God turns from those who turn from him.</a:t>
            </a:r>
          </a:p>
          <a:p>
            <a:pPr marL="1600200" marR="0" indent="-39211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God can save, but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 will not save those who turn from him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remain in sin,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Isa. 59:1-2.</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600200" marR="0" indent="-39211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God responds to those who respond to him on his conditions,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John 9:31</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Now we know that God does not hear sinners; but if anyone is a worshiper of God and does His will, He hears him.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(John 9:31)</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5507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362106-CAE2-49EF-8C8A-D1BB0AD26797}"/>
              </a:ext>
            </a:extLst>
          </p:cNvPr>
          <p:cNvSpPr/>
          <p:nvPr/>
        </p:nvSpPr>
        <p:spPr>
          <a:xfrm>
            <a:off x="609600" y="1166842"/>
            <a:ext cx="10972800" cy="4524315"/>
          </a:xfrm>
          <a:prstGeom prst="rect">
            <a:avLst/>
          </a:prstGeom>
        </p:spPr>
        <p:txBody>
          <a:bodyPr wrap="square">
            <a:spAutoFit/>
          </a:bodyPr>
          <a:lstStyle/>
          <a:p>
            <a:pPr marL="342900" marR="0" indent="-3429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God will cast off the unrighteous for eternity.</a:t>
            </a:r>
          </a:p>
          <a:p>
            <a:pPr marL="914400" marR="0" indent="-39211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The general resurrection will be followed by the assignment of the righteous and the unrighteous respectively to heaven and to hell,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John 5:28-29</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914400" marR="0" indent="-39211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There are only two eternal destinies awaiting those of us accountable souls at the Day of Judgment,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25:46</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914400" marR="0" indent="-39211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After the return of Jesus Christ, disobedient souls will be banished from the presence of God to a place of unending torment,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Thess. 1:8-9</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07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BB783F-9394-4F00-BC77-625A97CFB18B}"/>
              </a:ext>
            </a:extLst>
          </p:cNvPr>
          <p:cNvSpPr/>
          <p:nvPr/>
        </p:nvSpPr>
        <p:spPr>
          <a:xfrm>
            <a:off x="642730" y="723543"/>
            <a:ext cx="10906539" cy="501675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Conclusion:</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David counseled Solomon to seek and serve the Lord.</a:t>
            </a:r>
          </a:p>
          <a:p>
            <a:pPr marL="1208088" marR="0" indent="-3429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Solomon was to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know</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seek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serve</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1208088" marR="0" indent="-3429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No one can render acceptable service to God while being religiously apathetic or indifferent,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Rev. 2-3.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To forsake God has extremely grave consequences.</a:t>
            </a:r>
          </a:p>
          <a:p>
            <a:pPr marL="1208088" marR="0" indent="-3429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God can be forsaken through sins of commission and sins of omission,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Jam. 4:17</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1208088" marR="0" indent="-3429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Sin of any kind that is still chargeable against a person when he dies results in spiritual death,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 6:23.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17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C6CE80-B225-41E4-B428-83DFA717F999}"/>
              </a:ext>
            </a:extLst>
          </p:cNvPr>
          <p:cNvSpPr/>
          <p:nvPr/>
        </p:nvSpPr>
        <p:spPr>
          <a:xfrm>
            <a:off x="602105" y="1166842"/>
            <a:ext cx="10987790" cy="4524315"/>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Introduction:</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3429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In the context surrounding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Chronicles 28:9</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914400" marR="0" indent="-45243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King David assembled all the chief men of Israel.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Vs 1</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914400" marR="0" indent="-45243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He announced that God had chosen Solomon to build the temple (David had collected and prepared the materials to build the Temple, but God had forbidden him to build it because he was a man of war).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Vs 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914400" marR="0" indent="-45243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He also then announced that God had selected Solomon from among David’s sons to be the next king.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Vs 5</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390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AD3E93-1C44-4568-97B6-43F6EAC538A7}"/>
              </a:ext>
            </a:extLst>
          </p:cNvPr>
          <p:cNvSpPr/>
          <p:nvPr/>
        </p:nvSpPr>
        <p:spPr>
          <a:xfrm>
            <a:off x="616226" y="1659285"/>
            <a:ext cx="10959548" cy="3539430"/>
          </a:xfrm>
          <a:prstGeom prst="rect">
            <a:avLst/>
          </a:prstGeom>
        </p:spPr>
        <p:txBody>
          <a:bodyPr wrap="square">
            <a:spAutoFit/>
          </a:bodyPr>
          <a:lstStyle/>
          <a:p>
            <a:pPr marL="342900" marR="0" indent="-3429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Each of us needs to actively serve God.</a:t>
            </a:r>
          </a:p>
          <a:p>
            <a:pPr marL="865188" marR="0" indent="-4079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Indifference and apathy (lukewarmness) will eternally condemn one.</a:t>
            </a:r>
          </a:p>
          <a:p>
            <a:pPr marL="865188" marR="0" indent="-4079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Heb. 11</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lists a number of Bible characters who actively served God, who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serve as our examples of godly service</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865188" marR="0" indent="-4079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Let each of us determine to not be like Solomon who failed the solemn charge given to him by his father, David.</a:t>
            </a:r>
          </a:p>
        </p:txBody>
      </p:sp>
    </p:spTree>
    <p:extLst>
      <p:ext uri="{BB962C8B-B14F-4D97-AF65-F5344CB8AC3E}">
        <p14:creationId xmlns:p14="http://schemas.microsoft.com/office/powerpoint/2010/main" val="232030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36B214-0134-4F2A-9EC2-22E05707E6C6}"/>
              </a:ext>
            </a:extLst>
          </p:cNvPr>
          <p:cNvSpPr/>
          <p:nvPr/>
        </p:nvSpPr>
        <p:spPr>
          <a:xfrm>
            <a:off x="629478" y="2151727"/>
            <a:ext cx="10933044" cy="2554545"/>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Invitation:</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Rather, let us imitate the faithful of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Hebrews 11; 1 Cor. 11:1.</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Faithful service begins with obedience to the Gospel and continues based on our obedience of the Gospel,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Rom. 1:16; 6:17; Mark 16:16.</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795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087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53ACCC-A104-4F2A-B028-05907F709B91}"/>
              </a:ext>
            </a:extLst>
          </p:cNvPr>
          <p:cNvSpPr/>
          <p:nvPr/>
        </p:nvSpPr>
        <p:spPr>
          <a:xfrm>
            <a:off x="636104" y="579068"/>
            <a:ext cx="10946296" cy="6001643"/>
          </a:xfrm>
          <a:prstGeom prst="rect">
            <a:avLst/>
          </a:prstGeom>
        </p:spPr>
        <p:txBody>
          <a:bodyPr wrap="square">
            <a:spAutoFit/>
          </a:bodyPr>
          <a:lstStyle/>
          <a:p>
            <a:pPr marL="979488" marR="0" indent="-9794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David’s inspired advice and instruction to Solomon appears in</a:t>
            </a:r>
          </a:p>
          <a:p>
            <a:pPr marL="979488" marR="0" indent="-979488">
              <a:spcBef>
                <a:spcPts val="0"/>
              </a:spcBef>
              <a:spcAft>
                <a:spcPts val="0"/>
              </a:spcAft>
            </a:pP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Chron. 28:9</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966788" marR="0" indent="-3444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This instruction was befitting the monumental task Solomon was about to undertake very soon; he was  to be king and to build the Temple.</a:t>
            </a:r>
          </a:p>
          <a:p>
            <a:pPr marL="966788" marR="0" indent="-3444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Shortly after the context of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Chron. 28</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David died and Solomon became king,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Chron. chapter 29</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Today, Let’s examine the instruction David gave to Solomon.</a:t>
            </a:r>
          </a:p>
          <a:p>
            <a:pPr marL="1139825" marR="0" indent="-517525">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This charge to Solomon maybe well worth our making application to our lives today.</a:t>
            </a:r>
          </a:p>
          <a:p>
            <a:pPr marL="1139825" marR="0" indent="-517525">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We need to seek and serve God with the same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active intensity</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with which Solomon was charged.</a:t>
            </a:r>
          </a:p>
        </p:txBody>
      </p:sp>
    </p:spTree>
    <p:extLst>
      <p:ext uri="{BB962C8B-B14F-4D97-AF65-F5344CB8AC3E}">
        <p14:creationId xmlns:p14="http://schemas.microsoft.com/office/powerpoint/2010/main" val="243173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939626-1027-4CD9-A800-612999F1CB69}"/>
              </a:ext>
            </a:extLst>
          </p:cNvPr>
          <p:cNvSpPr/>
          <p:nvPr/>
        </p:nvSpPr>
        <p:spPr>
          <a:xfrm>
            <a:off x="617095" y="920621"/>
            <a:ext cx="10957810" cy="501675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David said</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Know thou</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the God of thy father.</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This reference is to the Lord God whom we also worship.</a:t>
            </a:r>
          </a:p>
          <a:p>
            <a:pPr marL="51435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There is no justification here for worshipping false gods or ancestor worship.</a:t>
            </a:r>
          </a:p>
          <a:p>
            <a:pPr marL="51435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David was not advising Solomon that religiously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whatever was good enough for mom and dad was good enough for him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as well. (</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Old Time Religion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51435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Instead,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like Joshua</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years earlier, David commanded Solomon to worship the true God whom he worshipped,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Josh. 24:15</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7967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464438-ECF5-4EA9-9DAB-BA36894D251D}"/>
              </a:ext>
            </a:extLst>
          </p:cNvPr>
          <p:cNvSpPr/>
          <p:nvPr/>
        </p:nvSpPr>
        <p:spPr>
          <a:xfrm>
            <a:off x="629478" y="1413063"/>
            <a:ext cx="10933044" cy="4031873"/>
          </a:xfrm>
          <a:prstGeom prst="rect">
            <a:avLst/>
          </a:prstGeom>
        </p:spPr>
        <p:txBody>
          <a:bodyPr wrap="square">
            <a:spAutoFit/>
          </a:bodyPr>
          <a:lstStyle/>
          <a:p>
            <a:pPr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Know thou God.</a:t>
            </a:r>
          </a:p>
          <a:p>
            <a:pPr marL="1028700" marR="0" indent="-392113">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Your knowledge implies an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intimate awareness of God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his Word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which is only attainable through study of His word</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Tim. 2:15.</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514350" marR="0" indent="122238">
              <a:spcBef>
                <a:spcPts val="0"/>
              </a:spcBef>
              <a:spcAft>
                <a:spcPts val="0"/>
              </a:spcAft>
              <a:tabLst>
                <a:tab pos="522288"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We are to know God as Creator and Ruler, Psa.</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100:3</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Know that the LORD, He is God; </a:t>
            </a:r>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It is He who has made us</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not we ourselves; We are His people and the sheep of His pasture.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(Psalms 100:3)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29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9CD0B-83D9-431D-A081-3BB24CE720CA}"/>
              </a:ext>
            </a:extLst>
          </p:cNvPr>
          <p:cNvSpPr/>
          <p:nvPr/>
        </p:nvSpPr>
        <p:spPr>
          <a:xfrm>
            <a:off x="616226" y="674400"/>
            <a:ext cx="10959548" cy="5509200"/>
          </a:xfrm>
          <a:prstGeom prst="rect">
            <a:avLst/>
          </a:prstGeom>
        </p:spPr>
        <p:txBody>
          <a:bodyPr wrap="square">
            <a:spAutoFit/>
          </a:bodyPr>
          <a:lstStyle/>
          <a:p>
            <a:pPr marL="34290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Knowing God equates to obeying God.</a:t>
            </a:r>
          </a:p>
          <a:p>
            <a:pPr marL="51435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We know that we know God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through obedience</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to God,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John 2:3.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Now by this we know that we know Him, if we keep His commandments</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John 2:3)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Empty professions of God instead of obeying will result in God refusing to acknowledge the disobedient,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7:21-23</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51435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God will deny knowing, much less approving those who are unprepared (and thereby disobedient),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25:12</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But he answered and said, 'Assuredly, I say to you, I do not know you.'</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(Matthew 25:12)</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74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6C9BBE-A588-4924-8FBB-781E7E86C62B}"/>
              </a:ext>
            </a:extLst>
          </p:cNvPr>
          <p:cNvSpPr/>
          <p:nvPr/>
        </p:nvSpPr>
        <p:spPr>
          <a:xfrm>
            <a:off x="484464" y="920621"/>
            <a:ext cx="11223071" cy="501675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David said</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Serve him with </a:t>
            </a:r>
            <a:r>
              <a:rPr lang="en-US" sz="32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perfect heart</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750888" marR="0" indent="-2286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Faithful children of God are servants of God.</a:t>
            </a:r>
          </a:p>
          <a:p>
            <a:pPr marL="1493838" marR="0" indent="-514350">
              <a:spcBef>
                <a:spcPts val="0"/>
              </a:spcBef>
              <a:spcAft>
                <a:spcPts val="0"/>
              </a:spcAft>
              <a:buAutoNum type="arabi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We must serve God foremost,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6:24</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R="0">
              <a:spcBef>
                <a:spcPts val="0"/>
              </a:spcBef>
              <a:spcAft>
                <a:spcPts val="0"/>
              </a:spcAft>
            </a:pP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"No one can serve two masters; for either he will hate the one and love the other, or else he will be loyal to the one and despise the other. You cannot serve God and mammon.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(Matthew 6:24)</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322388" marR="0" indent="-34290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The children of God must serve God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only as God</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whole-heartily,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Sam. 7:3; Josh. 22:5; Deut. 6:13.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You shall fear the LORD your God and serve Him</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and shall take oaths in His name.</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(Deuteronomy 6:13)</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629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4B009E-D992-47F4-9605-BCACC15EB141}"/>
              </a:ext>
            </a:extLst>
          </p:cNvPr>
          <p:cNvSpPr/>
          <p:nvPr/>
        </p:nvSpPr>
        <p:spPr>
          <a:xfrm>
            <a:off x="609600" y="674400"/>
            <a:ext cx="10972800" cy="5509200"/>
          </a:xfrm>
          <a:prstGeom prst="rect">
            <a:avLst/>
          </a:prstGeom>
        </p:spPr>
        <p:txBody>
          <a:bodyPr wrap="square">
            <a:spAutoFit/>
          </a:bodyPr>
          <a:lstStyle/>
          <a:p>
            <a:pPr marL="51435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We must serve Jesus Christ,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 3:24.</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knowing that from the Lord you will receive the reward of the inheritance; </a:t>
            </a:r>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you serve the Lord Christ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(Colossians 3:24)</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Like the Thessalonians, man needs to turn from sin and “serve the living and true God,”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Thess. 1:9; Heb. 9:14.</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 much more shall the blood of Christ</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who through the eternal Spirit offered Himself without spot to God, </a:t>
            </a:r>
            <a:r>
              <a:rPr lang="en-US" sz="3200" i="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cleanse your conscience from dead works to serve the living God</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(Hebrews 9:14)</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marR="0" indent="-171450">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What is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perfect heart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342900" marR="0" indent="293688">
              <a:spcBef>
                <a:spcPts val="0"/>
              </a:spcBef>
              <a:spcAft>
                <a:spcPts val="0"/>
              </a:spcAf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How can we serve Him with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perfect heart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0001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E9337F-1AA8-48D1-9ECD-F204CA3E48A8}"/>
              </a:ext>
            </a:extLst>
          </p:cNvPr>
          <p:cNvSpPr/>
          <p:nvPr/>
        </p:nvSpPr>
        <p:spPr>
          <a:xfrm>
            <a:off x="602974" y="1166842"/>
            <a:ext cx="10986052" cy="4524315"/>
          </a:xfrm>
          <a:prstGeom prst="rect">
            <a:avLst/>
          </a:prstGeom>
        </p:spPr>
        <p:txBody>
          <a:bodyPr wrap="square">
            <a:spAutoFit/>
          </a:bodyPr>
          <a:lstStyle/>
          <a:p>
            <a:pPr marL="514350" marR="0" indent="-171450">
              <a:spcBef>
                <a:spcPts val="0"/>
              </a:spcBef>
              <a:spcAft>
                <a:spcPts val="0"/>
              </a:spcAft>
              <a:tabLst>
                <a:tab pos="400050"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Mankind can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never attain sinless perfection</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but he can serve God with a heart that </a:t>
            </a:r>
            <a:r>
              <a:rPr lang="en-US" sz="32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has been perfected or made complete</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514350" marR="0" indent="-171450">
              <a:spcBef>
                <a:spcPts val="0"/>
              </a:spcBef>
              <a:spcAft>
                <a:spcPts val="0"/>
              </a:spcAft>
              <a:tabLst>
                <a:tab pos="400050"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The perfect heart selflessly follows the Lord,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19:21</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Jesus said to him, </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If you want to be perfect</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go, sell what you have and give to the poor, and you will have treasure in heaven; and </a:t>
            </a:r>
            <a:r>
              <a:rPr lang="en-US" sz="32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come, follow Me</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(Matthew 19:21)</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514350" marR="0" indent="-171450">
              <a:spcBef>
                <a:spcPts val="0"/>
              </a:spcBef>
              <a:spcAft>
                <a:spcPts val="0"/>
              </a:spcAft>
              <a:tabLst>
                <a:tab pos="400050" algn="l"/>
              </a:tabLst>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If completeness or perfection is our goal,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 5:48</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Therefore you shall </a:t>
            </a:r>
            <a:r>
              <a:rPr lang="en-US" sz="3200" i="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be perfect</a:t>
            </a:r>
            <a:r>
              <a:rPr lang="en-US" sz="32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just as your Father in heaven is perfect</a:t>
            </a: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(Matthew 5:48)</a:t>
            </a:r>
            <a:endPar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433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5480</Words>
  <Application>Microsoft Office PowerPoint</Application>
  <PresentationFormat>Widescreen</PresentationFormat>
  <Paragraphs>359</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TimesNewRoman</vt:lpstr>
      <vt:lpstr>TimesNewRoman,Bold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45</cp:revision>
  <dcterms:created xsi:type="dcterms:W3CDTF">2019-07-06T01:16:07Z</dcterms:created>
  <dcterms:modified xsi:type="dcterms:W3CDTF">2019-07-06T20:59:06Z</dcterms:modified>
</cp:coreProperties>
</file>