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6" r:id="rId2"/>
    <p:sldId id="259" r:id="rId3"/>
    <p:sldId id="260" r:id="rId4"/>
    <p:sldId id="261" r:id="rId5"/>
    <p:sldId id="262" r:id="rId6"/>
    <p:sldId id="264" r:id="rId7"/>
    <p:sldId id="267" r:id="rId8"/>
    <p:sldId id="268" r:id="rId9"/>
    <p:sldId id="269" r:id="rId10"/>
    <p:sldId id="280" r:id="rId11"/>
    <p:sldId id="270" r:id="rId12"/>
    <p:sldId id="271" r:id="rId13"/>
    <p:sldId id="282" r:id="rId14"/>
    <p:sldId id="272" r:id="rId15"/>
    <p:sldId id="283" r:id="rId16"/>
    <p:sldId id="274" r:id="rId17"/>
    <p:sldId id="275" r:id="rId18"/>
    <p:sldId id="276" r:id="rId19"/>
    <p:sldId id="279" r:id="rId20"/>
    <p:sldId id="277" r:id="rId21"/>
    <p:sldId id="284" r:id="rId22"/>
    <p:sldId id="28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FF"/>
    <a:srgbClr val="FF3300"/>
    <a:srgbClr val="993300"/>
    <a:srgbClr val="FFFF00"/>
    <a:srgbClr val="FFFFFF"/>
    <a:srgbClr val="0000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62406" autoAdjust="0"/>
  </p:normalViewPr>
  <p:slideViewPr>
    <p:cSldViewPr>
      <p:cViewPr varScale="1">
        <p:scale>
          <a:sx n="50" d="100"/>
          <a:sy n="50" d="100"/>
        </p:scale>
        <p:origin x="1032" y="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E1B5A-A2FD-4F6A-8DEB-E480EC71F6D2}" type="datetimeFigureOut">
              <a:rPr lang="en-US" smtClean="0"/>
              <a:t>10/27/2018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A5425-E02B-429D-9A16-C94508C5ABBA}" type="slidenum">
              <a:rPr lang="en-US" smtClean="0"/>
              <a:t>‹#›</a:t>
            </a:fld>
            <a:endParaRPr lang="en-US"/>
          </a:p>
        </p:txBody>
      </p:sp>
    </p:spTree>
    <p:extLst>
      <p:ext uri="{BB962C8B-B14F-4D97-AF65-F5344CB8AC3E}">
        <p14:creationId xmlns:p14="http://schemas.microsoft.com/office/powerpoint/2010/main" val="238184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1A2A5425-E02B-429D-9A16-C94508C5ABBA}" type="slidenum">
              <a:rPr lang="en-US" smtClean="0"/>
              <a:t>1</a:t>
            </a:fld>
            <a:endParaRPr lang="en-US"/>
          </a:p>
        </p:txBody>
      </p:sp>
    </p:spTree>
    <p:extLst>
      <p:ext uri="{BB962C8B-B14F-4D97-AF65-F5344CB8AC3E}">
        <p14:creationId xmlns:p14="http://schemas.microsoft.com/office/powerpoint/2010/main" val="1804270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dirty="0">
                <a:cs typeface="Times New Roman" panose="02020603050405020304" pitchFamily="18" charset="0"/>
              </a:rPr>
              <a:t>We Cannot Accommodate God to Ourselves</a:t>
            </a:r>
          </a:p>
          <a:p>
            <a:r>
              <a:rPr lang="en-US" sz="1200" dirty="0">
                <a:cs typeface="Times New Roman" panose="02020603050405020304" pitchFamily="18" charset="0"/>
              </a:rPr>
              <a:t>&gt;&gt;&gt;&gt;&gt;&gt;&gt;&gt;&gt;&gt;&gt;&gt;&gt;&gt;&gt;&gt;&gt;&gt;</a:t>
            </a:r>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10</a:t>
            </a:fld>
            <a:endParaRPr lang="en-US"/>
          </a:p>
        </p:txBody>
      </p:sp>
    </p:spTree>
    <p:extLst>
      <p:ext uri="{BB962C8B-B14F-4D97-AF65-F5344CB8AC3E}">
        <p14:creationId xmlns:p14="http://schemas.microsoft.com/office/powerpoint/2010/main" val="431214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cs typeface="Times New Roman" panose="02020603050405020304" pitchFamily="18" charset="0"/>
              </a:rPr>
              <a:t>Many try to </a:t>
            </a:r>
            <a:r>
              <a:rPr lang="en-US" altLang="en-US" sz="1200" b="1" dirty="0">
                <a:cs typeface="Times New Roman" panose="02020603050405020304" pitchFamily="18" charset="0"/>
              </a:rPr>
              <a:t>adjust God </a:t>
            </a:r>
            <a:r>
              <a:rPr lang="en-US" altLang="en-US" sz="1200" dirty="0">
                <a:cs typeface="Times New Roman" panose="02020603050405020304" pitchFamily="18" charset="0"/>
              </a:rPr>
              <a:t>to their liking rather than do His will.</a:t>
            </a:r>
          </a:p>
          <a:p>
            <a:pPr>
              <a:buFontTx/>
              <a:buNone/>
            </a:pPr>
            <a:r>
              <a:rPr lang="en-US" dirty="0"/>
              <a:t>&gt;&gt;&gt;&gt;&gt;&gt;&gt;&gt;&gt;&gt;&gt;&gt;&gt;&gt;&gt;&gt;&gt;&gt;</a:t>
            </a:r>
          </a:p>
          <a:p>
            <a:pPr eaLnBrk="1" hangingPunct="1">
              <a:buFontTx/>
              <a:buNone/>
            </a:pPr>
            <a:r>
              <a:rPr lang="en-US" dirty="0"/>
              <a:t>    2. </a:t>
            </a:r>
            <a:r>
              <a:rPr lang="en-US" altLang="en-US" sz="1200" dirty="0">
                <a:cs typeface="Times New Roman" panose="02020603050405020304" pitchFamily="18" charset="0"/>
              </a:rPr>
              <a:t>If you find God and His will intrusive on your lifestyle or an embarrassment before non-Christian friends, you need to take action now.</a:t>
            </a: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3. </a:t>
            </a:r>
            <a:r>
              <a:rPr lang="en-US" altLang="en-US" sz="1200" b="1" dirty="0">
                <a:cs typeface="Times New Roman" panose="02020603050405020304" pitchFamily="18" charset="0"/>
              </a:rPr>
              <a:t>Mark 8:34, 38 </a:t>
            </a:r>
            <a:r>
              <a:rPr lang="en-US" altLang="en-US" sz="1200" dirty="0">
                <a:cs typeface="Times New Roman" panose="02020603050405020304" pitchFamily="18" charset="0"/>
              </a:rPr>
              <a:t>– deny himself</a:t>
            </a:r>
          </a:p>
          <a:p>
            <a:pPr rtl="0"/>
            <a:r>
              <a:rPr lang="en-US" sz="1200" b="0" i="1" u="none" strike="noStrike" kern="1200" baseline="0" dirty="0">
                <a:solidFill>
                  <a:schemeClr val="tx1"/>
                </a:solidFill>
                <a:latin typeface="+mn-lt"/>
                <a:ea typeface="+mn-ea"/>
                <a:cs typeface="+mn-cs"/>
              </a:rPr>
              <a:t>When He had called the people to Himself, with His disciples also, He said to them, "Whoever desires to come after Me, let him deny himself, and take up his cross, and follow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8:34</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whoever is ashamed of Me and My words in this adulterous and sinful generation, of him the Son of Man also will be ashamed when He comes in the glory of His Father with the holy angels."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Mark 8:38</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4. </a:t>
            </a:r>
            <a:r>
              <a:rPr lang="en-US" altLang="en-US" sz="1200" b="1" dirty="0">
                <a:cs typeface="Times New Roman" panose="02020603050405020304" pitchFamily="18" charset="0"/>
              </a:rPr>
              <a:t>Rom. 12:1-2 </a:t>
            </a:r>
            <a:r>
              <a:rPr lang="en-US" altLang="en-US" sz="1200" dirty="0">
                <a:cs typeface="Times New Roman" panose="02020603050405020304" pitchFamily="18" charset="0"/>
              </a:rPr>
              <a:t>– living sacrifice</a:t>
            </a:r>
          </a:p>
          <a:p>
            <a:pPr rtl="0"/>
            <a:r>
              <a:rPr lang="en-US" sz="1200" b="0" i="1" u="none" strike="noStrike" kern="1200" baseline="0" dirty="0">
                <a:solidFill>
                  <a:schemeClr val="tx1"/>
                </a:solidFill>
                <a:latin typeface="+mn-lt"/>
                <a:ea typeface="+mn-ea"/>
                <a:cs typeface="+mn-cs"/>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12:1-2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eaLnBrk="1" hangingPunct="1">
              <a:buFontTx/>
              <a:buNone/>
            </a:pPr>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11</a:t>
            </a:fld>
            <a:endParaRPr lang="en-US"/>
          </a:p>
        </p:txBody>
      </p:sp>
    </p:spTree>
    <p:extLst>
      <p:ext uri="{BB962C8B-B14F-4D97-AF65-F5344CB8AC3E}">
        <p14:creationId xmlns:p14="http://schemas.microsoft.com/office/powerpoint/2010/main" val="7131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    1. Must let God be God and let ourselves be His creatures  (</a:t>
            </a:r>
            <a:r>
              <a:rPr lang="en-US" altLang="en-US" sz="1200" b="1" u="none" dirty="0">
                <a:cs typeface="Times New Roman" panose="02020603050405020304" pitchFamily="18" charset="0"/>
              </a:rPr>
              <a:t>Rom. 1:21, 25</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because, although they knew God, they did not glorify Him as God, nor were thankful, but became futile in their thoughts, and their foolish hearts were darkened.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1:21</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who exchanged the truth of God for the lie, and worshiped and served the creature rather than the Creator, who is blessed forever. Amen.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1:25</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&gt;&gt;&gt;&gt;&gt;&gt;&gt;&gt;&gt;&gt;&gt;&gt;&gt;&gt;&gt;&gt;&gt;&gt;&gt;&gt;&gt;&gt;&gt;&gt;</a:t>
            </a:r>
          </a:p>
          <a:p>
            <a:pPr eaLnBrk="1" hangingPunct="1">
              <a:buFontTx/>
              <a:buNone/>
            </a:pPr>
            <a:r>
              <a:rPr lang="en-US" altLang="en-US" sz="1200" dirty="0">
                <a:cs typeface="Times New Roman" panose="02020603050405020304" pitchFamily="18" charset="0"/>
              </a:rPr>
              <a:t>    2. If any accommodation needs to be made, let it be our accommodation to God</a:t>
            </a:r>
          </a:p>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12</a:t>
            </a:fld>
            <a:endParaRPr lang="en-US"/>
          </a:p>
        </p:txBody>
      </p:sp>
    </p:spTree>
    <p:extLst>
      <p:ext uri="{BB962C8B-B14F-4D97-AF65-F5344CB8AC3E}">
        <p14:creationId xmlns:p14="http://schemas.microsoft.com/office/powerpoint/2010/main" val="2224824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13</a:t>
            </a:fld>
            <a:endParaRPr lang="en-US"/>
          </a:p>
        </p:txBody>
      </p:sp>
    </p:spTree>
    <p:extLst>
      <p:ext uri="{BB962C8B-B14F-4D97-AF65-F5344CB8AC3E}">
        <p14:creationId xmlns:p14="http://schemas.microsoft.com/office/powerpoint/2010/main" val="3335887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Many tempted to confine God to one compartment of life and keep the others to ourselves (e.g., business, entertainment, family,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2. We cannot put God in a box of our making (</a:t>
            </a:r>
            <a:r>
              <a:rPr lang="en-US" altLang="en-US" sz="1200" b="1" u="none" dirty="0">
                <a:latin typeface="Arial" panose="020B0604020202020204" pitchFamily="34" charset="0"/>
              </a:rPr>
              <a:t>2 Cor. 8:5; Col. 3:17</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And not only as we had hoped, but they first gave themselves to the Lord, and then to us by the will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8:5</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whatever you do in word or deed, do all in the name of the Lord Jesus, giving thanks to God the Father through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Colossians 3:17</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3. </a:t>
            </a:r>
            <a:r>
              <a:rPr lang="en-US" altLang="en-US" sz="1200" dirty="0">
                <a:solidFill>
                  <a:srgbClr val="FFFFFF"/>
                </a:solidFill>
                <a:latin typeface="Times New Roman" panose="02020603050405020304" pitchFamily="18" charset="0"/>
                <a:cs typeface="Times New Roman" panose="02020603050405020304" pitchFamily="18" charset="0"/>
              </a:rPr>
              <a:t>There is no area of life where God is irrelevant</a:t>
            </a:r>
          </a:p>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14</a:t>
            </a:fld>
            <a:endParaRPr lang="en-US"/>
          </a:p>
        </p:txBody>
      </p:sp>
    </p:spTree>
    <p:extLst>
      <p:ext uri="{BB962C8B-B14F-4D97-AF65-F5344CB8AC3E}">
        <p14:creationId xmlns:p14="http://schemas.microsoft.com/office/powerpoint/2010/main" val="4280794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dirty="0">
                <a:cs typeface="Times New Roman" panose="02020603050405020304" pitchFamily="18" charset="0"/>
              </a:rPr>
              <a:t>We Cannot Mock God</a:t>
            </a:r>
          </a:p>
          <a:p>
            <a:r>
              <a:rPr lang="en-US" sz="1200" dirty="0">
                <a:cs typeface="Times New Roman" panose="02020603050405020304" pitchFamily="18" charset="0"/>
              </a:rPr>
              <a:t>&gt;&gt;&gt;&gt;&gt;&gt;&gt;&gt;&gt;&gt;&gt;&gt;&gt;&gt;&gt;&gt;&gt;&gt;&gt;&gt;&gt;</a:t>
            </a:r>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15</a:t>
            </a:fld>
            <a:endParaRPr lang="en-US"/>
          </a:p>
        </p:txBody>
      </p:sp>
    </p:spTree>
    <p:extLst>
      <p:ext uri="{BB962C8B-B14F-4D97-AF65-F5344CB8AC3E}">
        <p14:creationId xmlns:p14="http://schemas.microsoft.com/office/powerpoint/2010/main" val="753027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    1. “</a:t>
            </a:r>
            <a:r>
              <a:rPr lang="en-US" altLang="en-US" sz="1200" b="1" dirty="0">
                <a:cs typeface="Times New Roman" panose="02020603050405020304" pitchFamily="18" charset="0"/>
              </a:rPr>
              <a:t>Mock</a:t>
            </a:r>
            <a:r>
              <a:rPr lang="en-US" altLang="en-US" sz="1200" dirty="0">
                <a:cs typeface="Times New Roman" panose="02020603050405020304" pitchFamily="18" charset="0"/>
              </a:rPr>
              <a:t>”= “to treat with ridicule or contempt; deride”</a:t>
            </a:r>
          </a:p>
          <a:p>
            <a:pPr eaLnBrk="1" hangingPunct="1">
              <a:buFontTx/>
              <a:buNone/>
            </a:pPr>
            <a:r>
              <a:rPr lang="en-US" altLang="en-US" sz="1200" dirty="0">
                <a:cs typeface="Times New Roman" panose="02020603050405020304" pitchFamily="18" charset="0"/>
              </a:rPr>
              <a:t>&gt;&gt;&gt;&gt;&gt;&gt;&gt;&gt;&gt;&gt;&gt;&gt;&gt;&gt;&gt;&gt;&gt;&gt;&gt;&gt;&gt;</a:t>
            </a:r>
          </a:p>
          <a:p>
            <a:pPr eaLnBrk="1" hangingPunct="1">
              <a:buFontTx/>
              <a:buNone/>
            </a:pPr>
            <a:r>
              <a:rPr lang="en-US" altLang="en-US" sz="1200" dirty="0">
                <a:cs typeface="Times New Roman" panose="02020603050405020304" pitchFamily="18" charset="0"/>
              </a:rPr>
              <a:t>    2. Children who learn that their parents give empty threats, will do as they please with a rebellious attitude of mockery toward those parents</a:t>
            </a:r>
          </a:p>
          <a:p>
            <a:pPr eaLnBrk="1" hangingPunct="1">
              <a:buFontTx/>
              <a:buNone/>
            </a:pPr>
            <a:r>
              <a:rPr lang="en-US" altLang="en-US" sz="1200" dirty="0">
                <a:cs typeface="Times New Roman" panose="02020603050405020304" pitchFamily="18" charset="0"/>
              </a:rPr>
              <a:t>&gt;&gt;&gt;&gt;&gt;&gt;&gt;&gt;&gt;&gt;&gt;&gt;&gt;&gt;&gt;&gt;&gt;&gt;&gt;&gt;&gt;</a:t>
            </a:r>
          </a:p>
          <a:p>
            <a:pPr eaLnBrk="1" hangingPunct="1">
              <a:buFontTx/>
              <a:buNone/>
            </a:pPr>
            <a:r>
              <a:rPr lang="en-US" altLang="en-US" sz="1200" dirty="0">
                <a:cs typeface="Times New Roman" panose="02020603050405020304" pitchFamily="18" charset="0"/>
              </a:rPr>
              <a:t>    3. We cannot be this way with God (</a:t>
            </a:r>
            <a:r>
              <a:rPr lang="en-US" altLang="en-US" sz="1200" b="1" dirty="0">
                <a:cs typeface="Times New Roman" panose="02020603050405020304" pitchFamily="18" charset="0"/>
              </a:rPr>
              <a:t>Gal. 6:7-8; Psalm 36:1; Heb. 10:26-29</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Do not be deceived, God is not mocked; for whatever a man sows, that he will also reap. For he who sows to his flesh will of the flesh reap corruption, but he who sows to the Spirit will of the Spirit reap everlasting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6:7-8</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 oracle within my heart concerning the transgression of the wicked: There is no fear of God before his eyes.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36:1</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Of how much worse punishment, do you suppose, will he be thought worthy who has trampled the Son of God underfoot, counted the blood of the covenant by which he was sanctified a common thing, and insulted the Spirit of grace?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10:29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16</a:t>
            </a:fld>
            <a:endParaRPr lang="en-US"/>
          </a:p>
        </p:txBody>
      </p:sp>
    </p:spTree>
    <p:extLst>
      <p:ext uri="{BB962C8B-B14F-4D97-AF65-F5344CB8AC3E}">
        <p14:creationId xmlns:p14="http://schemas.microsoft.com/office/powerpoint/2010/main" val="246043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    1. Some may treat God with less respect than any other human being (</a:t>
            </a:r>
            <a:r>
              <a:rPr lang="en-US" altLang="en-US" sz="1200" b="1" dirty="0">
                <a:cs typeface="Times New Roman" panose="02020603050405020304" pitchFamily="18" charset="0"/>
              </a:rPr>
              <a:t>Mal. 1:6-8</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 son honors his father, And a servant his master. If then I am the Father, Where is My honor? And if I am a Master, Where is My reverence? Says the LORD of hosts To you priests who despise My name. Yet you say, 'In what way have we despised Your name?’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Malachi 1:6</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a:t>
            </a:r>
          </a:p>
          <a:p>
            <a:pPr eaLnBrk="1" hangingPunct="1">
              <a:buFontTx/>
              <a:buNone/>
            </a:pPr>
            <a:r>
              <a:rPr lang="en-US" altLang="en-US" sz="1200" dirty="0">
                <a:cs typeface="Times New Roman" panose="02020603050405020304" pitchFamily="18" charset="0"/>
              </a:rPr>
              <a:t>    2. God will not be insulted or trifled with (</a:t>
            </a:r>
            <a:r>
              <a:rPr lang="en-US" altLang="en-US" sz="1200" b="1" dirty="0">
                <a:cs typeface="Times New Roman" panose="02020603050405020304" pitchFamily="18" charset="0"/>
              </a:rPr>
              <a:t>Prov. 28:9</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One who turns away his ear from hearing the law, Even his prayer is an abomination.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Proverbs 28:9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17</a:t>
            </a:fld>
            <a:endParaRPr lang="en-US"/>
          </a:p>
        </p:txBody>
      </p:sp>
    </p:spTree>
    <p:extLst>
      <p:ext uri="{BB962C8B-B14F-4D97-AF65-F5344CB8AC3E}">
        <p14:creationId xmlns:p14="http://schemas.microsoft.com/office/powerpoint/2010/main" val="4246306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    1. Jesus sifted those who wanted only a superficial attachment from those who wanted a serious involvement (</a:t>
            </a:r>
            <a:r>
              <a:rPr lang="en-US" altLang="en-US" sz="1200" b="1" dirty="0">
                <a:cs typeface="Times New Roman" panose="02020603050405020304" pitchFamily="18" charset="0"/>
              </a:rPr>
              <a:t>Luke 9:57-62</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Then He said to another, "Follow Me." But he said, "</a:t>
            </a:r>
            <a:r>
              <a:rPr lang="en-US" sz="1200" b="1" i="1" u="none" strike="noStrike" kern="1200" baseline="0" dirty="0">
                <a:solidFill>
                  <a:schemeClr val="tx1"/>
                </a:solidFill>
                <a:latin typeface="+mn-lt"/>
                <a:ea typeface="+mn-ea"/>
                <a:cs typeface="+mn-cs"/>
              </a:rPr>
              <a:t>Lord, let me first go and bury my father</a:t>
            </a:r>
            <a:r>
              <a:rPr lang="en-US" sz="1200" b="0" i="1" u="none" strike="noStrike" kern="1200" baseline="0" dirty="0">
                <a:solidFill>
                  <a:schemeClr val="tx1"/>
                </a:solidFill>
                <a:latin typeface="+mn-lt"/>
                <a:ea typeface="+mn-ea"/>
                <a:cs typeface="+mn-cs"/>
              </a:rPr>
              <a:t>." Jesus said to him, "Let the dead bury their own dead, but you go and preach the kingdom of God." And another also said, "Lord, I will follow You, </a:t>
            </a:r>
            <a:r>
              <a:rPr lang="en-US" sz="1200" b="1" i="1" u="none" strike="noStrike" kern="1200" baseline="0" dirty="0">
                <a:solidFill>
                  <a:schemeClr val="tx1"/>
                </a:solidFill>
                <a:latin typeface="+mn-lt"/>
                <a:ea typeface="+mn-ea"/>
                <a:cs typeface="+mn-cs"/>
              </a:rPr>
              <a:t>but let me first go and bid them farewell who are at my house</a:t>
            </a:r>
            <a:r>
              <a:rPr lang="en-US" sz="1200" b="0" i="1" u="none" strike="noStrike" kern="1200" baseline="0" dirty="0">
                <a:solidFill>
                  <a:schemeClr val="tx1"/>
                </a:solidFill>
                <a:latin typeface="+mn-lt"/>
                <a:ea typeface="+mn-ea"/>
                <a:cs typeface="+mn-cs"/>
              </a:rPr>
              <a:t>." But Jesus said to him, "No one, having put his hand to the plow, and looking back, is fit for the kingdom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9:59-62</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&gt;&gt;&gt;&gt;&gt;&gt;&gt;&gt;&gt;&gt;&gt;&gt;&gt;&gt;&gt;&gt;&gt;&gt;&gt;&gt;&gt;&gt;</a:t>
            </a:r>
          </a:p>
          <a:p>
            <a:pPr eaLnBrk="1" hangingPunct="1">
              <a:buFontTx/>
              <a:buNone/>
            </a:pPr>
            <a:r>
              <a:rPr lang="en-US" altLang="en-US" sz="1200" dirty="0">
                <a:cs typeface="Times New Roman" panose="02020603050405020304" pitchFamily="18" charset="0"/>
              </a:rPr>
              <a:t>    2. We must draw near to God with both actions and hearts (</a:t>
            </a:r>
            <a:r>
              <a:rPr lang="en-US" altLang="en-US" sz="1200" b="1" dirty="0">
                <a:cs typeface="Times New Roman" panose="02020603050405020304" pitchFamily="18" charset="0"/>
              </a:rPr>
              <a:t>Matt. 15:8</a:t>
            </a:r>
            <a:r>
              <a:rPr lang="en-US" altLang="en-US" sz="1200" dirty="0">
                <a:cs typeface="Times New Roman" panose="02020603050405020304" pitchFamily="18" charset="0"/>
              </a:rPr>
              <a:t>)</a:t>
            </a:r>
            <a:endParaRPr lang="en-US" altLang="en-US" sz="1200" i="1" dirty="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'THESE PEOPLE DRAW NEAR TO ME WITH THEIR MOUTH, AND HONOR ME WITH THEIR LIPS, BUT THEIR HEART IS FAR FROM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15:8</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18</a:t>
            </a:fld>
            <a:endParaRPr lang="en-US"/>
          </a:p>
        </p:txBody>
      </p:sp>
    </p:spTree>
    <p:extLst>
      <p:ext uri="{BB962C8B-B14F-4D97-AF65-F5344CB8AC3E}">
        <p14:creationId xmlns:p14="http://schemas.microsoft.com/office/powerpoint/2010/main" val="1504468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cs typeface="Times New Roman" panose="02020603050405020304" pitchFamily="18" charset="0"/>
              </a:rPr>
              <a:t>We must seek to have reverence for God with all seriousness and diligence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a:t>
            </a:r>
          </a:p>
          <a:p>
            <a:pPr eaLnBrk="1" hangingPunct="1">
              <a:buFontTx/>
              <a:buNone/>
            </a:pPr>
            <a:r>
              <a:rPr lang="en-US" dirty="0"/>
              <a:t>    2. </a:t>
            </a:r>
            <a:r>
              <a:rPr lang="en-US" altLang="en-US" sz="1200" b="1" dirty="0">
                <a:cs typeface="Times New Roman" panose="02020603050405020304" pitchFamily="18" charset="0"/>
              </a:rPr>
              <a:t>2 Tim. 2:15 </a:t>
            </a:r>
            <a:r>
              <a:rPr lang="en-US" altLang="en-US" sz="1200" dirty="0">
                <a:cs typeface="Times New Roman" panose="02020603050405020304" pitchFamily="18" charset="0"/>
              </a:rPr>
              <a:t>– be diligent</a:t>
            </a:r>
          </a:p>
          <a:p>
            <a:pPr rtl="0"/>
            <a:r>
              <a:rPr lang="en-US" sz="1200" b="1" i="1" u="none" strike="noStrike" kern="1200" baseline="0" dirty="0">
                <a:solidFill>
                  <a:schemeClr val="tx1"/>
                </a:solidFill>
                <a:latin typeface="+mn-lt"/>
                <a:ea typeface="+mn-ea"/>
                <a:cs typeface="+mn-cs"/>
              </a:rPr>
              <a:t>Be diligent </a:t>
            </a:r>
            <a:r>
              <a:rPr lang="en-US" sz="1200" b="0" i="1" u="none" strike="noStrike" kern="1200" baseline="0" dirty="0">
                <a:solidFill>
                  <a:schemeClr val="tx1"/>
                </a:solidFill>
                <a:latin typeface="+mn-lt"/>
                <a:ea typeface="+mn-ea"/>
                <a:cs typeface="+mn-cs"/>
              </a:rPr>
              <a:t>to present yourself approved to God, a worker who does not need to be ashamed, rightly dividing the word of truth.</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 Timothy 2:15</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3. </a:t>
            </a:r>
            <a:r>
              <a:rPr lang="en-US" altLang="en-US" sz="1200" b="1" dirty="0">
                <a:cs typeface="Times New Roman" panose="02020603050405020304" pitchFamily="18" charset="0"/>
              </a:rPr>
              <a:t>1 Pet. 1:13 </a:t>
            </a:r>
            <a:r>
              <a:rPr lang="en-US" altLang="en-US" sz="1200" dirty="0">
                <a:cs typeface="Times New Roman" panose="02020603050405020304" pitchFamily="18" charset="0"/>
              </a:rPr>
              <a:t>– be sober</a:t>
            </a:r>
          </a:p>
          <a:p>
            <a:pPr rtl="0"/>
            <a:r>
              <a:rPr lang="en-US" sz="1200" b="0" i="1" u="none" strike="noStrike" kern="1200" baseline="0" dirty="0">
                <a:solidFill>
                  <a:schemeClr val="tx1"/>
                </a:solidFill>
                <a:latin typeface="+mn-lt"/>
                <a:ea typeface="+mn-ea"/>
                <a:cs typeface="+mn-cs"/>
              </a:rPr>
              <a:t>Therefore gird up the loins of your mind, </a:t>
            </a:r>
            <a:r>
              <a:rPr lang="en-US" sz="1200" b="1" i="1" u="none" strike="noStrike" kern="1200" baseline="0" dirty="0">
                <a:solidFill>
                  <a:schemeClr val="tx1"/>
                </a:solidFill>
                <a:latin typeface="+mn-lt"/>
                <a:ea typeface="+mn-ea"/>
                <a:cs typeface="+mn-cs"/>
              </a:rPr>
              <a:t>be sober</a:t>
            </a:r>
            <a:r>
              <a:rPr lang="en-US" sz="1200" b="0" i="1" u="none" strike="noStrike" kern="1200" baseline="0" dirty="0">
                <a:solidFill>
                  <a:schemeClr val="tx1"/>
                </a:solidFill>
                <a:latin typeface="+mn-lt"/>
                <a:ea typeface="+mn-ea"/>
                <a:cs typeface="+mn-cs"/>
              </a:rPr>
              <a:t>, and rest your hope fully upon the grace that is to be brought to you at the revelation of Jesus Christ;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1:13</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4. </a:t>
            </a:r>
            <a:r>
              <a:rPr lang="en-US" altLang="en-US" sz="1200" b="1" dirty="0">
                <a:cs typeface="Times New Roman" panose="02020603050405020304" pitchFamily="18" charset="0"/>
              </a:rPr>
              <a:t>2 Pet. 1:10 </a:t>
            </a:r>
            <a:r>
              <a:rPr lang="en-US" altLang="en-US" sz="1200" dirty="0">
                <a:cs typeface="Times New Roman" panose="02020603050405020304" pitchFamily="18" charset="0"/>
              </a:rPr>
              <a:t>– give diligence</a:t>
            </a:r>
          </a:p>
          <a:p>
            <a:pPr rtl="0"/>
            <a:r>
              <a:rPr lang="en-US" sz="1200" b="0" i="1" u="none" strike="noStrike" kern="1200" baseline="0" dirty="0">
                <a:solidFill>
                  <a:schemeClr val="tx1"/>
                </a:solidFill>
                <a:latin typeface="+mn-lt"/>
                <a:ea typeface="+mn-ea"/>
                <a:cs typeface="+mn-cs"/>
              </a:rPr>
              <a:t>Therefore, brethren, </a:t>
            </a:r>
            <a:r>
              <a:rPr lang="en-US" sz="1200" b="1" i="1" u="none" strike="noStrike" kern="1200" baseline="0" dirty="0">
                <a:solidFill>
                  <a:schemeClr val="tx1"/>
                </a:solidFill>
                <a:latin typeface="+mn-lt"/>
                <a:ea typeface="+mn-ea"/>
                <a:cs typeface="+mn-cs"/>
              </a:rPr>
              <a:t>be even more diligent </a:t>
            </a:r>
            <a:r>
              <a:rPr lang="en-US" sz="1200" b="0" i="1" u="none" strike="noStrike" kern="1200" baseline="0" dirty="0">
                <a:solidFill>
                  <a:schemeClr val="tx1"/>
                </a:solidFill>
                <a:latin typeface="+mn-lt"/>
                <a:ea typeface="+mn-ea"/>
                <a:cs typeface="+mn-cs"/>
              </a:rPr>
              <a:t>to make your call and election sure, for if you do these things you will never stumble;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1:10</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eaLnBrk="1" hangingPunct="1">
              <a:buFontTx/>
              <a:buNone/>
            </a:pPr>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19</a:t>
            </a:fld>
            <a:endParaRPr lang="en-US"/>
          </a:p>
        </p:txBody>
      </p:sp>
    </p:spTree>
    <p:extLst>
      <p:ext uri="{BB962C8B-B14F-4D97-AF65-F5344CB8AC3E}">
        <p14:creationId xmlns:p14="http://schemas.microsoft.com/office/powerpoint/2010/main" val="123638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What is on your mind when you come to worship.</a:t>
            </a:r>
          </a:p>
          <a:p>
            <a:r>
              <a:rPr lang="en-US" dirty="0"/>
              <a:t>    2. Do you have any clue why you are here, during worship services.</a:t>
            </a:r>
          </a:p>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2</a:t>
            </a:fld>
            <a:endParaRPr lang="en-US"/>
          </a:p>
        </p:txBody>
      </p:sp>
    </p:spTree>
    <p:extLst>
      <p:ext uri="{BB962C8B-B14F-4D97-AF65-F5344CB8AC3E}">
        <p14:creationId xmlns:p14="http://schemas.microsoft.com/office/powerpoint/2010/main" val="1724727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20</a:t>
            </a:fld>
            <a:endParaRPr lang="en-US"/>
          </a:p>
        </p:txBody>
      </p:sp>
    </p:spTree>
    <p:extLst>
      <p:ext uri="{BB962C8B-B14F-4D97-AF65-F5344CB8AC3E}">
        <p14:creationId xmlns:p14="http://schemas.microsoft.com/office/powerpoint/2010/main" val="3294968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Invitation: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The Bible’s way to Salvation!</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2. Hear the word – </a:t>
            </a:r>
            <a:r>
              <a:rPr lang="en-US" sz="1200" b="1" kern="1200" dirty="0">
                <a:solidFill>
                  <a:schemeClr val="tx1"/>
                </a:solidFill>
                <a:effectLst/>
                <a:latin typeface="+mn-lt"/>
                <a:ea typeface="+mn-ea"/>
                <a:cs typeface="+mn-cs"/>
              </a:rPr>
              <a:t>Romans 10: 17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then faith comes by hearing, and hearing by the word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10:17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3. Believe it – </a:t>
            </a:r>
            <a:r>
              <a:rPr lang="en-US" sz="1200" b="1" kern="1200" dirty="0">
                <a:solidFill>
                  <a:schemeClr val="tx1"/>
                </a:solidFill>
                <a:effectLst/>
                <a:latin typeface="+mn-lt"/>
                <a:ea typeface="+mn-ea"/>
                <a:cs typeface="+mn-cs"/>
              </a:rPr>
              <a:t>John 8:24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Therefore I said to you that you will die in your sins; for if you do not believe that I am He, you will die in your sins."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John 8:24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4. Repent of Sins – </a:t>
            </a:r>
            <a:r>
              <a:rPr lang="en-US" sz="1200" b="1" kern="1200" dirty="0">
                <a:solidFill>
                  <a:schemeClr val="tx1"/>
                </a:solidFill>
                <a:effectLst/>
                <a:latin typeface="+mn-lt"/>
                <a:ea typeface="+mn-ea"/>
                <a:cs typeface="+mn-cs"/>
              </a:rPr>
              <a:t>Acts 2:38 &amp; Acts 17:30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Truly, these times of ignorance God overlooked, but now commands all men everywhere to repent,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Acts 17:30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5. Confess Jesus – </a:t>
            </a:r>
            <a:r>
              <a:rPr lang="en-US" sz="1200" b="1" kern="1200" dirty="0">
                <a:solidFill>
                  <a:schemeClr val="tx1"/>
                </a:solidFill>
                <a:effectLst/>
                <a:latin typeface="+mn-lt"/>
                <a:ea typeface="+mn-ea"/>
                <a:cs typeface="+mn-cs"/>
              </a:rPr>
              <a:t>Romans 10: 9,10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that if you confess with your mouth the Lord Jesus and believe in your heart that God has raised Him from the dead, you will be saved. For with the heart one believes unto righteousness, and with the mouth confession is made unto salvation.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10:9-10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6. Baptized for Forgiveness of sins – </a:t>
            </a:r>
            <a:r>
              <a:rPr lang="en-US" sz="1200" b="1" kern="1200" dirty="0">
                <a:solidFill>
                  <a:schemeClr val="tx1"/>
                </a:solidFill>
                <a:effectLst/>
                <a:latin typeface="+mn-lt"/>
                <a:ea typeface="+mn-ea"/>
                <a:cs typeface="+mn-cs"/>
              </a:rPr>
              <a:t>Acts 2:38 &amp; Acts 22:16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now why are you waiting? Arise and be baptized, and wash away your sins, calling on the name of the Lord.' (</a:t>
            </a:r>
            <a:r>
              <a:rPr lang="en-US" sz="1200" b="1" kern="1200" dirty="0">
                <a:solidFill>
                  <a:schemeClr val="tx1"/>
                </a:solidFill>
                <a:effectLst/>
                <a:latin typeface="+mn-lt"/>
                <a:ea typeface="+mn-ea"/>
                <a:cs typeface="+mn-cs"/>
              </a:rPr>
              <a:t>Acts 22:16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7. THERE IS NO OTHER WAY!</a:t>
            </a:r>
          </a:p>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21</a:t>
            </a:fld>
            <a:endParaRPr lang="en-US"/>
          </a:p>
        </p:txBody>
      </p:sp>
    </p:spTree>
    <p:extLst>
      <p:ext uri="{BB962C8B-B14F-4D97-AF65-F5344CB8AC3E}">
        <p14:creationId xmlns:p14="http://schemas.microsoft.com/office/powerpoint/2010/main" val="342519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CC3300"/>
                </a:solidFill>
                <a:latin typeface="Times New Roman" panose="02020603050405020304" pitchFamily="18" charset="0"/>
                <a:cs typeface="Times New Roman" panose="02020603050405020304" pitchFamily="18" charset="0"/>
              </a:rPr>
              <a:t>    1. Introduction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CC3300"/>
                </a:solidFill>
                <a:latin typeface="Times New Roman" panose="02020603050405020304" pitchFamily="18" charset="0"/>
                <a:cs typeface="Times New Roman" panose="02020603050405020304" pitchFamily="18" charset="0"/>
              </a:rPr>
              <a:t>&gt;&gt;&gt;&gt;&gt;&gt;&gt;&gt;&gt;&gt;&gt;&gt;&gt;&gt;&gt;&gt;&gt;&gt;&gt;&gt;</a:t>
            </a:r>
          </a:p>
          <a:p>
            <a:pPr eaLnBrk="1" hangingPunct="1">
              <a:buFontTx/>
              <a:buNone/>
            </a:pPr>
            <a:r>
              <a:rPr lang="en-US" altLang="en-US" sz="1200" b="0" dirty="0">
                <a:cs typeface="Times New Roman" panose="02020603050405020304" pitchFamily="18" charset="0"/>
              </a:rPr>
              <a:t>    2. </a:t>
            </a:r>
            <a:r>
              <a:rPr lang="en-US" altLang="en-US" sz="1200" b="1" dirty="0">
                <a:cs typeface="Times New Roman" panose="02020603050405020304" pitchFamily="18" charset="0"/>
              </a:rPr>
              <a:t>1 Pet. 1:13-16</a:t>
            </a:r>
            <a:endParaRPr lang="en-US" altLang="en-US" sz="1200" b="0" dirty="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Therefore gird up the loins of your mind, be sober, and rest your hope fully upon the grace that is to be brought to you at the revelation of Jesus Christ; as obedient children, not conforming yourselves to the former lusts, as in your ignorance; but as He who called you is holy, you also be holy in all your conduct, because it is written, "BE HOLY, FOR I AM HOLY."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1:13-16</a:t>
            </a:r>
            <a:r>
              <a:rPr lang="en-US" sz="1200" b="0" i="0" u="none" strike="noStrike" kern="1200" baseline="0" dirty="0">
                <a:solidFill>
                  <a:schemeClr val="tx1"/>
                </a:solidFill>
                <a:latin typeface="+mn-lt"/>
                <a:ea typeface="+mn-ea"/>
                <a:cs typeface="+mn-cs"/>
              </a:rPr>
              <a:t>)</a:t>
            </a:r>
            <a:endParaRPr lang="en-US" altLang="en-US" sz="1200" b="0" dirty="0">
              <a:cs typeface="Times New Roman" panose="02020603050405020304" pitchFamily="18" charset="0"/>
            </a:endParaRPr>
          </a:p>
          <a:p>
            <a:pPr eaLnBrk="1" hangingPunct="1">
              <a:buFontTx/>
              <a:buNone/>
            </a:pPr>
            <a:r>
              <a:rPr lang="en-US" altLang="en-US" sz="1200" b="0" dirty="0">
                <a:cs typeface="Times New Roman" panose="02020603050405020304" pitchFamily="18" charset="0"/>
              </a:rPr>
              <a:t>&gt;&gt;&gt;&gt;&gt;&gt;&gt;&gt;&gt;&gt;&gt;&gt;&gt;&gt;&gt;&gt;&gt;&gt;&gt;&gt;</a:t>
            </a:r>
            <a:endParaRPr lang="en-US" altLang="en-US" sz="1200" b="1"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    3. None would want to be irreverent, but  there are ways we can fall short of true reverence</a:t>
            </a:r>
          </a:p>
          <a:p>
            <a:pPr eaLnBrk="1" hangingPunct="1">
              <a:buFontTx/>
              <a:buNone/>
            </a:pPr>
            <a:r>
              <a:rPr lang="en-US" altLang="en-US" sz="1200" dirty="0">
                <a:cs typeface="Times New Roman" panose="02020603050405020304" pitchFamily="18" charset="0"/>
              </a:rPr>
              <a:t>&gt;&gt;&gt;&gt;&gt;&gt;&gt;&gt;&gt;&gt;&gt;&gt;&gt;&gt;&gt;&gt;&gt;&gt;&gt;&gt;</a:t>
            </a:r>
          </a:p>
          <a:p>
            <a:pPr eaLnBrk="1" hangingPunct="1">
              <a:buFontTx/>
              <a:buNone/>
            </a:pPr>
            <a:r>
              <a:rPr lang="en-US" altLang="en-US" sz="1200" dirty="0">
                <a:cs typeface="Times New Roman" panose="02020603050405020304" pitchFamily="18" charset="0"/>
              </a:rPr>
              <a:t>    4. Not taking God with utmost seriousness</a:t>
            </a:r>
          </a:p>
          <a:p>
            <a:pPr eaLnBrk="1" hangingPunct="1">
              <a:buFontTx/>
              <a:buNone/>
            </a:pPr>
            <a:r>
              <a:rPr lang="en-US" altLang="en-US" sz="1200" dirty="0">
                <a:cs typeface="Times New Roman" panose="02020603050405020304" pitchFamily="18" charset="0"/>
              </a:rPr>
              <a:t>&gt;&gt;&gt;&gt;&gt;&gt;&gt;&gt;&gt;&gt;&gt;&gt;&gt;&gt;&gt;&gt;&gt;&gt;&gt;&gt;</a:t>
            </a:r>
          </a:p>
          <a:p>
            <a:pPr eaLnBrk="1" hangingPunct="1">
              <a:buFontTx/>
              <a:buNone/>
            </a:pPr>
            <a:r>
              <a:rPr lang="en-US" altLang="en-US" sz="1200" dirty="0">
                <a:cs typeface="Times New Roman" panose="02020603050405020304" pitchFamily="18" charset="0"/>
              </a:rPr>
              <a:t>    5. Wishing to serve on own terms</a:t>
            </a:r>
          </a:p>
          <a:p>
            <a:pPr eaLnBrk="1" hangingPunct="1">
              <a:buFontTx/>
              <a:buNone/>
            </a:pPr>
            <a:r>
              <a:rPr lang="en-US" altLang="en-US" sz="1200" dirty="0">
                <a:cs typeface="Times New Roman" panose="02020603050405020304" pitchFamily="18" charset="0"/>
              </a:rPr>
              <a:t>&gt;&gt;&gt;&gt;&gt;&gt;&gt;&gt;&gt;&gt;&gt;&gt;&gt;&gt;&gt;&gt;&gt;&gt;&gt;&gt;</a:t>
            </a:r>
          </a:p>
          <a:p>
            <a:pPr eaLnBrk="1" hangingPunct="1">
              <a:buFontTx/>
              <a:buNone/>
            </a:pPr>
            <a:r>
              <a:rPr lang="en-US" altLang="en-US" sz="1200" dirty="0">
                <a:cs typeface="Times New Roman" panose="02020603050405020304" pitchFamily="18" charset="0"/>
              </a:rPr>
              <a:t>    6. Lukewarm (</a:t>
            </a:r>
            <a:r>
              <a:rPr lang="en-US" altLang="en-US" sz="1200" b="1" dirty="0">
                <a:cs typeface="Times New Roman" panose="02020603050405020304" pitchFamily="18" charset="0"/>
              </a:rPr>
              <a:t>Rev. 3:15-17</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 know your works, that you are neither cold nor hot. I could wish you were cold or hot. So then, because you are lukewarm, and neither cold nor hot, I will vomit you out of My mouth. Because you say, 'I am rich, have become wealthy, and have need of nothing'—and do not know that you are wretched, miserable, poor, blind, and naked—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3:15-17</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eaLnBrk="1" hangingPunct="1">
              <a:buFontTx/>
              <a:buNone/>
            </a:pPr>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3</a:t>
            </a:fld>
            <a:endParaRPr lang="en-US"/>
          </a:p>
        </p:txBody>
      </p:sp>
    </p:spTree>
    <p:extLst>
      <p:ext uri="{BB962C8B-B14F-4D97-AF65-F5344CB8AC3E}">
        <p14:creationId xmlns:p14="http://schemas.microsoft.com/office/powerpoint/2010/main" val="321315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We often fail to act in such a way as to constantly manifest reverence for God in the minds of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2. Example: Moses (</a:t>
            </a:r>
            <a:r>
              <a:rPr lang="en-US" altLang="en-US" sz="1200" b="1" dirty="0">
                <a:cs typeface="Times New Roman" panose="02020603050405020304" pitchFamily="18" charset="0"/>
              </a:rPr>
              <a:t>Num. 20:12</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Then the LORD spoke to Moses and Aaron, "Because you did not believe Me, to hallow Me in the eyes of the children of Israel, therefore you shall not bring this assembly into the land which I have given them."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Numbers 20:12</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3. Are we doing the same by our dress and behavior in worship</a:t>
            </a: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4. Or, by willful disobedience to some command (</a:t>
            </a:r>
            <a:r>
              <a:rPr lang="en-US" altLang="en-US" sz="1200" b="1" dirty="0">
                <a:cs typeface="Times New Roman" panose="02020603050405020304" pitchFamily="18" charset="0"/>
              </a:rPr>
              <a:t>Rom. 2:23-24</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You who make your boast in the law, </a:t>
            </a:r>
            <a:r>
              <a:rPr lang="en-US" sz="1200" b="1" i="1" u="none" strike="noStrike" kern="1200" baseline="0" dirty="0">
                <a:solidFill>
                  <a:schemeClr val="tx1"/>
                </a:solidFill>
                <a:latin typeface="+mn-lt"/>
                <a:ea typeface="+mn-ea"/>
                <a:cs typeface="+mn-cs"/>
              </a:rPr>
              <a:t>do you dishonor God through breaking the law? </a:t>
            </a:r>
            <a:r>
              <a:rPr lang="en-US" sz="1200" b="0" i="1" u="none" strike="noStrike" kern="1200" baseline="0" dirty="0">
                <a:solidFill>
                  <a:schemeClr val="tx1"/>
                </a:solidFill>
                <a:latin typeface="+mn-lt"/>
                <a:ea typeface="+mn-ea"/>
                <a:cs typeface="+mn-cs"/>
              </a:rPr>
              <a:t>For "THE NAME OF GOD IS BLASPHEMED AMONG THE GENTILES BECAUSE OF YOU," as it is written.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2:23-24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4</a:t>
            </a:fld>
            <a:endParaRPr lang="en-US"/>
          </a:p>
        </p:txBody>
      </p:sp>
    </p:spTree>
    <p:extLst>
      <p:ext uri="{BB962C8B-B14F-4D97-AF65-F5344CB8AC3E}">
        <p14:creationId xmlns:p14="http://schemas.microsoft.com/office/powerpoint/2010/main" val="370068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We must have a deep reverence for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a:t>
            </a:r>
          </a:p>
          <a:p>
            <a:pPr eaLnBrk="1" hangingPunct="1">
              <a:buFontTx/>
              <a:buNone/>
            </a:pPr>
            <a:r>
              <a:rPr lang="en-US" altLang="en-US" sz="1200" dirty="0">
                <a:latin typeface="Arial" panose="020B0604020202020204" pitchFamily="34" charset="0"/>
              </a:rPr>
              <a:t>    2. God ought to be most serious concern for our entire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FFFFFF"/>
                </a:solidFill>
                <a:cs typeface="Times New Roman" panose="02020603050405020304" pitchFamily="18" charset="0"/>
              </a:rPr>
              <a: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FFFFFF"/>
                </a:solidFill>
                <a:cs typeface="Times New Roman" panose="02020603050405020304" pitchFamily="18" charset="0"/>
              </a:rPr>
              <a:t>    3. Let’s notice some things we cannot do and have a true reverence for God</a:t>
            </a:r>
          </a:p>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5</a:t>
            </a:fld>
            <a:endParaRPr lang="en-US"/>
          </a:p>
        </p:txBody>
      </p:sp>
    </p:spTree>
    <p:extLst>
      <p:ext uri="{BB962C8B-B14F-4D97-AF65-F5344CB8AC3E}">
        <p14:creationId xmlns:p14="http://schemas.microsoft.com/office/powerpoint/2010/main" val="132360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1. In Our Reverence</a:t>
            </a:r>
            <a:r>
              <a:rPr lang="en-US" altLang="en-US" sz="1200" dirty="0"/>
              <a:t> for God</a:t>
            </a:r>
          </a:p>
          <a:p>
            <a:r>
              <a:rPr lang="en-US" altLang="en-US" sz="1200" dirty="0">
                <a:cs typeface="Times New Roman" panose="02020603050405020304" pitchFamily="18" charset="0"/>
              </a:rPr>
              <a:t>&gt;&gt;&gt;&gt;&gt;&gt;&gt;&gt;&gt;&gt;&gt;&gt;&gt;&gt;&gt;&gt;&gt;&gt;&gt;&gt;&gt;&gt;&gt;</a:t>
            </a:r>
          </a:p>
          <a:p>
            <a:r>
              <a:rPr lang="en-US" altLang="en-US" sz="1200" dirty="0">
                <a:cs typeface="Times New Roman" panose="02020603050405020304" pitchFamily="18" charset="0"/>
              </a:rPr>
              <a:t>    2. We Cannot Be Indifferent to God</a:t>
            </a:r>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6</a:t>
            </a:fld>
            <a:endParaRPr lang="en-US"/>
          </a:p>
        </p:txBody>
      </p:sp>
    </p:spTree>
    <p:extLst>
      <p:ext uri="{BB962C8B-B14F-4D97-AF65-F5344CB8AC3E}">
        <p14:creationId xmlns:p14="http://schemas.microsoft.com/office/powerpoint/2010/main" val="309309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latin typeface="Times New Roman" panose="02020603050405020304" pitchFamily="18" charset="0"/>
                <a:cs typeface="Times New Roman" panose="02020603050405020304" pitchFamily="18" charset="0"/>
              </a:rPr>
              <a:t>We Cannot Be Indifferent to God</a:t>
            </a:r>
          </a:p>
          <a:p>
            <a:r>
              <a:rPr lang="en-US" dirty="0"/>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a:t>
            </a:r>
            <a:r>
              <a:rPr lang="en-US" altLang="en-US" sz="1200" dirty="0">
                <a:cs typeface="Times New Roman" panose="02020603050405020304" pitchFamily="18" charset="0"/>
              </a:rPr>
              <a:t>In material minded society most feel religion does not matter</a:t>
            </a:r>
          </a:p>
          <a:p>
            <a:r>
              <a:rPr lang="en-US" dirty="0"/>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3. </a:t>
            </a:r>
            <a:r>
              <a:rPr lang="en-US" altLang="en-US" sz="1200" dirty="0">
                <a:latin typeface="Arial" panose="020B0604020202020204" pitchFamily="34" charset="0"/>
              </a:rPr>
              <a:t>Even some Christians act as if other things are more important to them than God</a:t>
            </a:r>
          </a:p>
          <a:p>
            <a:r>
              <a:rPr lang="en-US" dirty="0"/>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4. </a:t>
            </a:r>
            <a:r>
              <a:rPr lang="en-US" altLang="en-US" sz="1200" dirty="0">
                <a:cs typeface="Times New Roman" panose="02020603050405020304" pitchFamily="18" charset="0"/>
              </a:rPr>
              <a:t>Truth: God wills we be devoted to Him (</a:t>
            </a:r>
            <a:r>
              <a:rPr lang="en-US" altLang="en-US" sz="1200" b="1" dirty="0">
                <a:cs typeface="Times New Roman" panose="02020603050405020304" pitchFamily="18" charset="0"/>
              </a:rPr>
              <a:t>Eccl. 12:13-14</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Let us hear the conclusion of the whole matter: Fear God and keep His commandments, For this is man's all. For God will bring every work into judgment, Including every secret thing, Whether good or evil.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Ecclesiastes 12:13-14</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r>
              <a:rPr lang="en-US" dirty="0"/>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5. </a:t>
            </a:r>
            <a:r>
              <a:rPr lang="en-US" altLang="en-US" sz="1200" dirty="0">
                <a:cs typeface="Times New Roman" panose="02020603050405020304" pitchFamily="18" charset="0"/>
              </a:rPr>
              <a:t>God is a consuming fire toward the </a:t>
            </a:r>
            <a:r>
              <a:rPr lang="en-US" altLang="en-US" sz="1200" b="1" dirty="0">
                <a:cs typeface="Times New Roman" panose="02020603050405020304" pitchFamily="18" charset="0"/>
              </a:rPr>
              <a:t>irreverent</a:t>
            </a:r>
            <a:r>
              <a:rPr lang="en-US" altLang="en-US" sz="1200" dirty="0">
                <a:cs typeface="Times New Roman" panose="02020603050405020304" pitchFamily="18" charset="0"/>
              </a:rPr>
              <a:t> people of this world. (</a:t>
            </a:r>
            <a:r>
              <a:rPr lang="en-US" altLang="en-US" sz="1200" b="1" dirty="0">
                <a:cs typeface="Times New Roman" panose="02020603050405020304" pitchFamily="18" charset="0"/>
              </a:rPr>
              <a:t>Heb. 12:29</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our God is a consuming fire.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12:29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7</a:t>
            </a:fld>
            <a:endParaRPr lang="en-US"/>
          </a:p>
        </p:txBody>
      </p:sp>
    </p:spTree>
    <p:extLst>
      <p:ext uri="{BB962C8B-B14F-4D97-AF65-F5344CB8AC3E}">
        <p14:creationId xmlns:p14="http://schemas.microsoft.com/office/powerpoint/2010/main" val="1044501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God’s appearance to Israel upon Mt. Sinai was truly awe-inspiring (</a:t>
            </a:r>
            <a:r>
              <a:rPr lang="en-US" altLang="en-US" sz="1200" b="1" dirty="0">
                <a:cs typeface="Times New Roman" panose="02020603050405020304" pitchFamily="18" charset="0"/>
              </a:rPr>
              <a:t>Ex. 19:16-19; 20:18-19</a:t>
            </a:r>
            <a:r>
              <a:rPr lang="en-US" altLang="en-US" sz="1200" dirty="0">
                <a:cs typeface="Times New Roman" panose="02020603050405020304" pitchFamily="18" charset="0"/>
              </a:rPr>
              <a:t>)</a:t>
            </a:r>
          </a:p>
          <a:p>
            <a:pPr rtl="0"/>
            <a:r>
              <a:rPr lang="en-US" sz="1200" b="0" i="0" u="none" strike="noStrike" kern="1200" baseline="0" dirty="0">
                <a:solidFill>
                  <a:schemeClr val="tx1"/>
                </a:solidFill>
                <a:latin typeface="+mn-lt"/>
                <a:ea typeface="+mn-ea"/>
                <a:cs typeface="+mn-cs"/>
              </a:rPr>
              <a:t>Now Mount Sinai was </a:t>
            </a:r>
            <a:r>
              <a:rPr lang="en-US" sz="1200" b="1" i="0" u="none" strike="noStrike" kern="1200" baseline="0" dirty="0">
                <a:solidFill>
                  <a:schemeClr val="tx1"/>
                </a:solidFill>
                <a:latin typeface="+mn-lt"/>
                <a:ea typeface="+mn-ea"/>
                <a:cs typeface="+mn-cs"/>
              </a:rPr>
              <a:t>completely in smoke</a:t>
            </a:r>
            <a:r>
              <a:rPr lang="en-US" sz="1200" b="0" i="0" u="none" strike="noStrike" kern="1200" baseline="0" dirty="0">
                <a:solidFill>
                  <a:schemeClr val="tx1"/>
                </a:solidFill>
                <a:latin typeface="+mn-lt"/>
                <a:ea typeface="+mn-ea"/>
                <a:cs typeface="+mn-cs"/>
              </a:rPr>
              <a:t>, because the LORD descended upon it </a:t>
            </a:r>
            <a:r>
              <a:rPr lang="en-US" sz="1200" b="1" i="0" u="none" strike="noStrike" kern="1200" baseline="0" dirty="0">
                <a:solidFill>
                  <a:schemeClr val="tx1"/>
                </a:solidFill>
                <a:latin typeface="+mn-lt"/>
                <a:ea typeface="+mn-ea"/>
                <a:cs typeface="+mn-cs"/>
              </a:rPr>
              <a:t>in fire</a:t>
            </a:r>
            <a:r>
              <a:rPr lang="en-US" sz="1200" b="0" i="0" u="none" strike="noStrike" kern="1200" baseline="0" dirty="0">
                <a:solidFill>
                  <a:schemeClr val="tx1"/>
                </a:solidFill>
                <a:latin typeface="+mn-lt"/>
                <a:ea typeface="+mn-ea"/>
                <a:cs typeface="+mn-cs"/>
              </a:rPr>
              <a:t>. Its smoke ascended like the smoke of a furnace, and </a:t>
            </a:r>
            <a:r>
              <a:rPr lang="en-US" sz="1200" b="1" i="0" u="none" strike="noStrike" kern="1200" baseline="0" dirty="0">
                <a:solidFill>
                  <a:schemeClr val="tx1"/>
                </a:solidFill>
                <a:latin typeface="+mn-lt"/>
                <a:ea typeface="+mn-ea"/>
                <a:cs typeface="+mn-cs"/>
              </a:rPr>
              <a:t>the whole mountain quaked greatly</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Exodus 19:18</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Now all the people witnessed the </a:t>
            </a:r>
            <a:r>
              <a:rPr lang="en-US" sz="1200" b="0" i="1" u="none" strike="noStrike" kern="1200" baseline="0" dirty="0" err="1">
                <a:solidFill>
                  <a:schemeClr val="tx1"/>
                </a:solidFill>
                <a:latin typeface="+mn-lt"/>
                <a:ea typeface="+mn-ea"/>
                <a:cs typeface="+mn-cs"/>
              </a:rPr>
              <a:t>thunderings</a:t>
            </a:r>
            <a:r>
              <a:rPr lang="en-US" sz="1200" b="0" i="1" u="none" strike="noStrike" kern="1200" baseline="0" dirty="0">
                <a:solidFill>
                  <a:schemeClr val="tx1"/>
                </a:solidFill>
                <a:latin typeface="+mn-lt"/>
                <a:ea typeface="+mn-ea"/>
                <a:cs typeface="+mn-cs"/>
              </a:rPr>
              <a:t>, the lightning flashes, the sound of the trumpet, and the mountain smoking; and when the people saw it, they trembled and stood afar off.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Exodus 20:18</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a:t>
            </a:r>
            <a:endParaRPr lang="en-US" altLang="en-US"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2. Christians have come to “Mount Zion” (</a:t>
            </a:r>
            <a:r>
              <a:rPr lang="en-US" altLang="en-US" sz="1200" b="1" dirty="0">
                <a:cs typeface="Times New Roman" panose="02020603050405020304" pitchFamily="18" charset="0"/>
              </a:rPr>
              <a:t>Heb. 12:18-29</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But you have come to Mount Zion and to the city of the living God, the heavenly Jerusalem, to an innumerable company of angels, to the general assembly and church of the firstborn who are registered in heaven, to God the Judge of all, to the spirits of just men made perfect,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12:22-23</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    3. God’s awesomeness is depicted at Mt Zion.</a:t>
            </a: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4. Moses and people had reverence and respect for God and His power.</a:t>
            </a:r>
          </a:p>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8</a:t>
            </a:fld>
            <a:endParaRPr lang="en-US"/>
          </a:p>
        </p:txBody>
      </p:sp>
    </p:spTree>
    <p:extLst>
      <p:ext uri="{BB962C8B-B14F-4D97-AF65-F5344CB8AC3E}">
        <p14:creationId xmlns:p14="http://schemas.microsoft.com/office/powerpoint/2010/main" val="3511164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latin typeface="Times New Roman" panose="02020603050405020304" pitchFamily="18" charset="0"/>
                <a:cs typeface="Times New Roman" panose="02020603050405020304" pitchFamily="18" charset="0"/>
              </a:rPr>
              <a:t>    1. “Take heed how you hear” (</a:t>
            </a:r>
            <a:r>
              <a:rPr lang="en-US" altLang="en-US" sz="1200" b="1" dirty="0">
                <a:latin typeface="Times New Roman" panose="02020603050405020304" pitchFamily="18" charset="0"/>
                <a:cs typeface="Times New Roman" panose="02020603050405020304" pitchFamily="18" charset="0"/>
              </a:rPr>
              <a:t>Luke 8:18; cf. Isa. 66:2; Heb. 2:1-4</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Now a certain ruler asked Him, saying, "Good Teacher, what shall I do to inherit eternal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18:18</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all those things My hand has made, And all those things exist," Says the LORD. "But on this one will I look: On him who is poor and of a contrite spirit, And who trembles at My word.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Isaiah 66:2</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Therefore we must give the more earnest heed to the things we have heard, lest we drift away.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2:1)</a:t>
            </a:r>
          </a:p>
          <a:p>
            <a:pPr rtl="0"/>
            <a:r>
              <a:rPr lang="en-US" sz="1200" b="0" i="0" u="none" strike="noStrike" kern="1200" baseline="0" dirty="0">
                <a:solidFill>
                  <a:schemeClr val="tx1"/>
                </a:solidFill>
                <a:latin typeface="+mn-lt"/>
                <a:ea typeface="+mn-ea"/>
                <a:cs typeface="+mn-cs"/>
              </a:rPr>
              <a:t>&gt;&gt;&gt;&gt;&gt;&gt;&gt;&gt;&gt;&gt;&gt;&gt;&gt;&gt;&gt;&gt;&gt;&gt;&gt;&gt;&gt;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buFontTx/>
              <a:buNone/>
            </a:pPr>
            <a:r>
              <a:rPr lang="en-US" altLang="en-US" sz="1200" dirty="0">
                <a:latin typeface="Times New Roman" panose="02020603050405020304" pitchFamily="18" charset="0"/>
                <a:cs typeface="Times New Roman" panose="02020603050405020304" pitchFamily="18" charset="0"/>
              </a:rPr>
              <a:t>    2. We cannot be indifferent to God and expect to show proper reverence for Him</a:t>
            </a:r>
          </a:p>
          <a:p>
            <a:endParaRPr lang="en-US" dirty="0"/>
          </a:p>
        </p:txBody>
      </p:sp>
      <p:sp>
        <p:nvSpPr>
          <p:cNvPr id="4" name="Slide Number Placeholder 3"/>
          <p:cNvSpPr>
            <a:spLocks noGrp="1"/>
          </p:cNvSpPr>
          <p:nvPr>
            <p:ph type="sldNum" sz="quarter" idx="5"/>
          </p:nvPr>
        </p:nvSpPr>
        <p:spPr/>
        <p:txBody>
          <a:bodyPr/>
          <a:lstStyle/>
          <a:p>
            <a:fld id="{1A2A5425-E02B-429D-9A16-C94508C5ABBA}" type="slidenum">
              <a:rPr lang="en-US" smtClean="0"/>
              <a:t>9</a:t>
            </a:fld>
            <a:endParaRPr lang="en-US"/>
          </a:p>
        </p:txBody>
      </p:sp>
    </p:spTree>
    <p:extLst>
      <p:ext uri="{BB962C8B-B14F-4D97-AF65-F5344CB8AC3E}">
        <p14:creationId xmlns:p14="http://schemas.microsoft.com/office/powerpoint/2010/main" val="9765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1F935A4-E839-4C0C-AE67-884CC5C228EA}" type="slidenum">
              <a:rPr lang="en-US" altLang="en-US" smtClean="0"/>
              <a:pPr/>
              <a:t>‹#›</a:t>
            </a:fld>
            <a:endParaRPr lang="en-US" altLang="en-US"/>
          </a:p>
        </p:txBody>
      </p:sp>
    </p:spTree>
    <p:extLst>
      <p:ext uri="{BB962C8B-B14F-4D97-AF65-F5344CB8AC3E}">
        <p14:creationId xmlns:p14="http://schemas.microsoft.com/office/powerpoint/2010/main" val="52563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A541661-4121-4B97-81C2-59A18C76D6FF}" type="slidenum">
              <a:rPr lang="en-US" altLang="en-US" smtClean="0"/>
              <a:pPr/>
              <a:t>‹#›</a:t>
            </a:fld>
            <a:endParaRPr lang="en-US" altLang="en-US"/>
          </a:p>
        </p:txBody>
      </p:sp>
    </p:spTree>
    <p:extLst>
      <p:ext uri="{BB962C8B-B14F-4D97-AF65-F5344CB8AC3E}">
        <p14:creationId xmlns:p14="http://schemas.microsoft.com/office/powerpoint/2010/main" val="330237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C732D1E-4C7A-42CA-824A-D88A3EA65616}" type="slidenum">
              <a:rPr lang="en-US" altLang="en-US" smtClean="0"/>
              <a:pPr/>
              <a:t>‹#›</a:t>
            </a:fld>
            <a:endParaRPr lang="en-US" altLang="en-US"/>
          </a:p>
        </p:txBody>
      </p:sp>
    </p:spTree>
    <p:extLst>
      <p:ext uri="{BB962C8B-B14F-4D97-AF65-F5344CB8AC3E}">
        <p14:creationId xmlns:p14="http://schemas.microsoft.com/office/powerpoint/2010/main" val="239670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713D1D-08EF-4353-9788-2612C3509988}" type="slidenum">
              <a:rPr lang="en-US" altLang="en-US" smtClean="0"/>
              <a:pPr/>
              <a:t>‹#›</a:t>
            </a:fld>
            <a:endParaRPr lang="en-US" altLang="en-US"/>
          </a:p>
        </p:txBody>
      </p:sp>
    </p:spTree>
    <p:extLst>
      <p:ext uri="{BB962C8B-B14F-4D97-AF65-F5344CB8AC3E}">
        <p14:creationId xmlns:p14="http://schemas.microsoft.com/office/powerpoint/2010/main" val="313118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2827659-B30A-4945-91B6-040524A2E606}" type="slidenum">
              <a:rPr lang="en-US" altLang="en-US" smtClean="0"/>
              <a:pPr/>
              <a:t>‹#›</a:t>
            </a:fld>
            <a:endParaRPr lang="en-US" altLang="en-US"/>
          </a:p>
        </p:txBody>
      </p:sp>
    </p:spTree>
    <p:extLst>
      <p:ext uri="{BB962C8B-B14F-4D97-AF65-F5344CB8AC3E}">
        <p14:creationId xmlns:p14="http://schemas.microsoft.com/office/powerpoint/2010/main" val="407491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36DC255-2004-4B7B-B350-7C629BC11E0D}" type="slidenum">
              <a:rPr lang="en-US" altLang="en-US" smtClean="0"/>
              <a:pPr/>
              <a:t>‹#›</a:t>
            </a:fld>
            <a:endParaRPr lang="en-US" altLang="en-US"/>
          </a:p>
        </p:txBody>
      </p:sp>
    </p:spTree>
    <p:extLst>
      <p:ext uri="{BB962C8B-B14F-4D97-AF65-F5344CB8AC3E}">
        <p14:creationId xmlns:p14="http://schemas.microsoft.com/office/powerpoint/2010/main" val="325089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4DD8397-1F6F-485F-A092-330DF1C9E85D}" type="slidenum">
              <a:rPr lang="en-US" altLang="en-US" smtClean="0"/>
              <a:pPr/>
              <a:t>‹#›</a:t>
            </a:fld>
            <a:endParaRPr lang="en-US" altLang="en-US"/>
          </a:p>
        </p:txBody>
      </p:sp>
    </p:spTree>
    <p:extLst>
      <p:ext uri="{BB962C8B-B14F-4D97-AF65-F5344CB8AC3E}">
        <p14:creationId xmlns:p14="http://schemas.microsoft.com/office/powerpoint/2010/main" val="182387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7B92708-5C21-48AF-9CDA-76602D7FD8E1}" type="slidenum">
              <a:rPr lang="en-US" altLang="en-US" smtClean="0"/>
              <a:pPr/>
              <a:t>‹#›</a:t>
            </a:fld>
            <a:endParaRPr lang="en-US" altLang="en-US"/>
          </a:p>
        </p:txBody>
      </p:sp>
    </p:spTree>
    <p:extLst>
      <p:ext uri="{BB962C8B-B14F-4D97-AF65-F5344CB8AC3E}">
        <p14:creationId xmlns:p14="http://schemas.microsoft.com/office/powerpoint/2010/main" val="43390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31D58F75-6F9B-4C78-9FD9-B3A5650E4D50}" type="slidenum">
              <a:rPr lang="en-US" altLang="en-US" smtClean="0"/>
              <a:pPr/>
              <a:t>‹#›</a:t>
            </a:fld>
            <a:endParaRPr lang="en-US" altLang="en-US"/>
          </a:p>
        </p:txBody>
      </p:sp>
    </p:spTree>
    <p:extLst>
      <p:ext uri="{BB962C8B-B14F-4D97-AF65-F5344CB8AC3E}">
        <p14:creationId xmlns:p14="http://schemas.microsoft.com/office/powerpoint/2010/main" val="351627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9AD4E12-6B4E-40C5-8A68-F0718C567F09}" type="slidenum">
              <a:rPr lang="en-US" altLang="en-US" smtClean="0"/>
              <a:pPr/>
              <a:t>‹#›</a:t>
            </a:fld>
            <a:endParaRPr lang="en-US" altLang="en-US"/>
          </a:p>
        </p:txBody>
      </p:sp>
    </p:spTree>
    <p:extLst>
      <p:ext uri="{BB962C8B-B14F-4D97-AF65-F5344CB8AC3E}">
        <p14:creationId xmlns:p14="http://schemas.microsoft.com/office/powerpoint/2010/main" val="83063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BBE7B11-D9AB-4D69-8523-C4CC8251B125}" type="slidenum">
              <a:rPr lang="en-US" altLang="en-US" smtClean="0"/>
              <a:pPr/>
              <a:t>‹#›</a:t>
            </a:fld>
            <a:endParaRPr lang="en-US" altLang="en-US"/>
          </a:p>
        </p:txBody>
      </p:sp>
    </p:spTree>
    <p:extLst>
      <p:ext uri="{BB962C8B-B14F-4D97-AF65-F5344CB8AC3E}">
        <p14:creationId xmlns:p14="http://schemas.microsoft.com/office/powerpoint/2010/main" val="338845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8EEA7-8AF3-43A7-80A2-1B89BE59D642}" type="slidenum">
              <a:rPr lang="en-US" altLang="en-US" smtClean="0"/>
              <a:pPr/>
              <a:t>‹#›</a:t>
            </a:fld>
            <a:endParaRPr lang="en-US" altLang="en-US"/>
          </a:p>
        </p:txBody>
      </p:sp>
    </p:spTree>
    <p:extLst>
      <p:ext uri="{BB962C8B-B14F-4D97-AF65-F5344CB8AC3E}">
        <p14:creationId xmlns:p14="http://schemas.microsoft.com/office/powerpoint/2010/main" val="1748993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commons.wikimedia.org/wiki/File:Atlanta_Lightning_Strike_edit1.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ew of a city at night&#10;&#10;Description generated with very high confidence">
            <a:extLst>
              <a:ext uri="{FF2B5EF4-FFF2-40B4-BE49-F238E27FC236}">
                <a16:creationId xmlns:a16="http://schemas.microsoft.com/office/drawing/2014/main" id="{D6FF17FD-E448-4E72-8BC1-1B7EBB67F2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8A2B1D0A-1B2B-4117-8354-23A88E688598}"/>
              </a:ext>
            </a:extLst>
          </p:cNvPr>
          <p:cNvSpPr txBox="1"/>
          <p:nvPr/>
        </p:nvSpPr>
        <p:spPr>
          <a:xfrm>
            <a:off x="609600" y="753070"/>
            <a:ext cx="5455340" cy="923330"/>
          </a:xfrm>
          <a:prstGeom prst="rect">
            <a:avLst/>
          </a:prstGeom>
          <a:noFill/>
        </p:spPr>
        <p:txBody>
          <a:bodyPr wrap="none" rtlCol="0">
            <a:spAutoFit/>
          </a:bodyPr>
          <a:lstStyle/>
          <a:p>
            <a:r>
              <a:rPr lang="en-US" sz="5400" dirty="0">
                <a:solidFill>
                  <a:schemeClr val="bg1"/>
                </a:solidFill>
                <a:latin typeface="Times New Roman" panose="02020603050405020304" pitchFamily="18" charset="0"/>
                <a:cs typeface="Times New Roman" panose="02020603050405020304" pitchFamily="18" charset="0"/>
              </a:rPr>
              <a:t>Reverence for God</a:t>
            </a:r>
          </a:p>
        </p:txBody>
      </p:sp>
      <p:sp>
        <p:nvSpPr>
          <p:cNvPr id="6" name="TextBox 5">
            <a:extLst>
              <a:ext uri="{FF2B5EF4-FFF2-40B4-BE49-F238E27FC236}">
                <a16:creationId xmlns:a16="http://schemas.microsoft.com/office/drawing/2014/main" id="{4659D166-8A9F-46C2-9898-613CF3438DAE}"/>
              </a:ext>
            </a:extLst>
          </p:cNvPr>
          <p:cNvSpPr txBox="1"/>
          <p:nvPr/>
        </p:nvSpPr>
        <p:spPr>
          <a:xfrm>
            <a:off x="7239000" y="6096000"/>
            <a:ext cx="3626890" cy="523220"/>
          </a:xfrm>
          <a:prstGeom prst="rect">
            <a:avLst/>
          </a:prstGeom>
          <a:noFill/>
        </p:spPr>
        <p:txBody>
          <a:bodyPr wrap="none" rtlCol="0">
            <a:spAutoFit/>
          </a:bodyPr>
          <a:lstStyle/>
          <a:p>
            <a:r>
              <a:rPr lang="en-US" sz="2800" dirty="0">
                <a:solidFill>
                  <a:schemeClr val="bg1"/>
                </a:solidFill>
              </a:rPr>
              <a:t>Ranger Church of Christ</a:t>
            </a:r>
          </a:p>
        </p:txBody>
      </p:sp>
    </p:spTree>
    <p:extLst>
      <p:ext uri="{BB962C8B-B14F-4D97-AF65-F5344CB8AC3E}">
        <p14:creationId xmlns:p14="http://schemas.microsoft.com/office/powerpoint/2010/main" val="178885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8D15029F-7ECF-437A-9AE0-0963F38BAAF6}"/>
              </a:ext>
            </a:extLst>
          </p:cNvPr>
          <p:cNvSpPr txBox="1">
            <a:spLocks noChangeArrowheads="1"/>
          </p:cNvSpPr>
          <p:nvPr/>
        </p:nvSpPr>
        <p:spPr bwMode="auto">
          <a:xfrm>
            <a:off x="3711541" y="769203"/>
            <a:ext cx="48228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800" dirty="0">
                <a:latin typeface="Times New Roman" panose="02020603050405020304" pitchFamily="18" charset="0"/>
                <a:cs typeface="Times New Roman" panose="02020603050405020304" pitchFamily="18" charset="0"/>
              </a:rPr>
              <a:t>Reverence for God</a:t>
            </a:r>
          </a:p>
        </p:txBody>
      </p:sp>
      <p:sp>
        <p:nvSpPr>
          <p:cNvPr id="96259" name="Text Box 3">
            <a:extLst>
              <a:ext uri="{FF2B5EF4-FFF2-40B4-BE49-F238E27FC236}">
                <a16:creationId xmlns:a16="http://schemas.microsoft.com/office/drawing/2014/main" id="{AE648E0F-C0C5-4DD9-9162-278923B5667C}"/>
              </a:ext>
            </a:extLst>
          </p:cNvPr>
          <p:cNvSpPr txBox="1">
            <a:spLocks noChangeArrowheads="1"/>
          </p:cNvSpPr>
          <p:nvPr/>
        </p:nvSpPr>
        <p:spPr bwMode="auto">
          <a:xfrm>
            <a:off x="609600" y="2096106"/>
            <a:ext cx="10972800" cy="164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AutoNum type="alphaUcPeriod"/>
            </a:pPr>
            <a:r>
              <a:rPr lang="en-US" altLang="en-US" sz="4400" dirty="0">
                <a:cs typeface="Times New Roman" panose="02020603050405020304" pitchFamily="18" charset="0"/>
              </a:rPr>
              <a:t> We Cannot Be Indifferent to God</a:t>
            </a:r>
          </a:p>
          <a:p>
            <a:pPr eaLnBrk="1" hangingPunct="1">
              <a:lnSpc>
                <a:spcPct val="120000"/>
              </a:lnSpc>
              <a:buFont typeface="Wingdings" panose="05000000000000000000" pitchFamily="2" charset="2"/>
              <a:buAutoNum type="alphaUcPeriod"/>
            </a:pPr>
            <a:r>
              <a:rPr lang="en-US" altLang="en-US" sz="4400" dirty="0">
                <a:cs typeface="Times New Roman" panose="02020603050405020304" pitchFamily="18" charset="0"/>
              </a:rPr>
              <a:t> We Cannot Accommodate God to Ourselves</a:t>
            </a:r>
          </a:p>
        </p:txBody>
      </p:sp>
      <p:sp>
        <p:nvSpPr>
          <p:cNvPr id="96261" name="Line 5">
            <a:extLst>
              <a:ext uri="{FF2B5EF4-FFF2-40B4-BE49-F238E27FC236}">
                <a16:creationId xmlns:a16="http://schemas.microsoft.com/office/drawing/2014/main" id="{A54BB017-1A18-4518-88F5-21ACCCB0B8AA}"/>
              </a:ext>
            </a:extLst>
          </p:cNvPr>
          <p:cNvSpPr>
            <a:spLocks noChangeShapeType="1"/>
          </p:cNvSpPr>
          <p:nvPr/>
        </p:nvSpPr>
        <p:spPr bwMode="auto">
          <a:xfrm flipV="1">
            <a:off x="609600" y="1904999"/>
            <a:ext cx="10972800" cy="30669"/>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2" name="Oval 6">
            <a:extLst>
              <a:ext uri="{FF2B5EF4-FFF2-40B4-BE49-F238E27FC236}">
                <a16:creationId xmlns:a16="http://schemas.microsoft.com/office/drawing/2014/main" id="{921F60FA-3541-487B-B0C3-BA452C5EAAF7}"/>
              </a:ext>
            </a:extLst>
          </p:cNvPr>
          <p:cNvSpPr>
            <a:spLocks noChangeArrowheads="1"/>
          </p:cNvSpPr>
          <p:nvPr/>
        </p:nvSpPr>
        <p:spPr bwMode="auto">
          <a:xfrm flipV="1">
            <a:off x="533400" y="3031986"/>
            <a:ext cx="762000" cy="701814"/>
          </a:xfrm>
          <a:prstGeom prst="ellipse">
            <a:avLst/>
          </a:prstGeom>
          <a:noFill/>
          <a:ln w="5715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182330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animEffect transition="in" filter="wipe(left)">
                                      <p:cBhvr>
                                        <p:cTn id="7" dur="500"/>
                                        <p:tgtEl>
                                          <p:spTgt spid="96259">
                                            <p:txEl>
                                              <p:pRg st="1" end="1"/>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6262"/>
                                        </p:tgtEl>
                                        <p:attrNameLst>
                                          <p:attrName>style.visibility</p:attrName>
                                        </p:attrNameLst>
                                      </p:cBhvr>
                                      <p:to>
                                        <p:strVal val="visible"/>
                                      </p:to>
                                    </p:set>
                                    <p:animEffect transition="in" filter="wheel(1)">
                                      <p:cBhvr>
                                        <p:cTn id="11" dur="2000"/>
                                        <p:tgtEl>
                                          <p:spTgt spid="96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AutoShape 3">
            <a:extLst>
              <a:ext uri="{FF2B5EF4-FFF2-40B4-BE49-F238E27FC236}">
                <a16:creationId xmlns:a16="http://schemas.microsoft.com/office/drawing/2014/main" id="{C9644F7E-8136-4A88-B3D1-052AF5B8E02F}"/>
              </a:ext>
            </a:extLst>
          </p:cNvPr>
          <p:cNvSpPr>
            <a:spLocks noChangeArrowheads="1"/>
          </p:cNvSpPr>
          <p:nvPr/>
        </p:nvSpPr>
        <p:spPr bwMode="auto">
          <a:xfrm>
            <a:off x="609600" y="685800"/>
            <a:ext cx="10972800" cy="914400"/>
          </a:xfrm>
          <a:prstGeom prst="roundRect">
            <a:avLst>
              <a:gd name="adj" fmla="val 16667"/>
            </a:avLst>
          </a:prstGeom>
          <a:solidFill>
            <a:srgbClr val="FFFFFF"/>
          </a:solidFill>
          <a:ln w="9525">
            <a:solidFill>
              <a:schemeClr val="tx1"/>
            </a:solidFill>
            <a:round/>
            <a:headEnd/>
            <a:tailEnd/>
          </a:ln>
          <a:effectLst>
            <a:outerShdw dist="63500" dir="7612194" algn="ctr" rotWithShape="0">
              <a:schemeClr val="tx1"/>
            </a:outerShdw>
          </a:effectLst>
        </p:spPr>
        <p:txBody>
          <a:bodyPr wrap="none" anchor="ctr"/>
          <a:lstStyle/>
          <a:p>
            <a:endParaRPr lang="en-US"/>
          </a:p>
        </p:txBody>
      </p:sp>
      <p:sp>
        <p:nvSpPr>
          <p:cNvPr id="102402" name="Text Box 2">
            <a:extLst>
              <a:ext uri="{FF2B5EF4-FFF2-40B4-BE49-F238E27FC236}">
                <a16:creationId xmlns:a16="http://schemas.microsoft.com/office/drawing/2014/main" id="{A744B116-6179-49BB-AB04-66C94227CBBC}"/>
              </a:ext>
            </a:extLst>
          </p:cNvPr>
          <p:cNvSpPr txBox="1">
            <a:spLocks noChangeArrowheads="1"/>
          </p:cNvSpPr>
          <p:nvPr/>
        </p:nvSpPr>
        <p:spPr bwMode="auto">
          <a:xfrm>
            <a:off x="609600" y="762000"/>
            <a:ext cx="10972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latin typeface="Times New Roman" panose="02020603050405020304" pitchFamily="18" charset="0"/>
                <a:cs typeface="Times New Roman" panose="02020603050405020304" pitchFamily="18" charset="0"/>
              </a:rPr>
              <a:t>We Cannot Accommodate God to Ourselves</a:t>
            </a:r>
          </a:p>
        </p:txBody>
      </p:sp>
      <p:sp>
        <p:nvSpPr>
          <p:cNvPr id="102404" name="Text Box 4">
            <a:extLst>
              <a:ext uri="{FF2B5EF4-FFF2-40B4-BE49-F238E27FC236}">
                <a16:creationId xmlns:a16="http://schemas.microsoft.com/office/drawing/2014/main" id="{4B8DB261-B379-4540-ACFA-697B88BC6CDA}"/>
              </a:ext>
            </a:extLst>
          </p:cNvPr>
          <p:cNvSpPr txBox="1">
            <a:spLocks noChangeArrowheads="1"/>
          </p:cNvSpPr>
          <p:nvPr/>
        </p:nvSpPr>
        <p:spPr bwMode="auto">
          <a:xfrm>
            <a:off x="609600" y="2187714"/>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Many try to adjust God to their liking</a:t>
            </a:r>
          </a:p>
        </p:txBody>
      </p:sp>
      <p:sp>
        <p:nvSpPr>
          <p:cNvPr id="102405" name="Text Box 5">
            <a:extLst>
              <a:ext uri="{FF2B5EF4-FFF2-40B4-BE49-F238E27FC236}">
                <a16:creationId xmlns:a16="http://schemas.microsoft.com/office/drawing/2014/main" id="{C4715A1E-83D4-480A-A3C6-46071B6F24D4}"/>
              </a:ext>
            </a:extLst>
          </p:cNvPr>
          <p:cNvSpPr txBox="1">
            <a:spLocks noChangeArrowheads="1"/>
          </p:cNvSpPr>
          <p:nvPr/>
        </p:nvSpPr>
        <p:spPr bwMode="auto">
          <a:xfrm>
            <a:off x="990600" y="2895600"/>
            <a:ext cx="10591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If find God and His will intrusive on lifestyle or embarrassment before non-Christian friends</a:t>
            </a:r>
          </a:p>
          <a:p>
            <a:pPr eaLnBrk="1" hangingPunct="1">
              <a:buFontTx/>
              <a:buChar char="•"/>
            </a:pPr>
            <a:r>
              <a:rPr lang="en-US" altLang="en-US" sz="4000" b="1" dirty="0">
                <a:cs typeface="Times New Roman" panose="02020603050405020304" pitchFamily="18" charset="0"/>
              </a:rPr>
              <a:t>Mark 8:34, 38 </a:t>
            </a:r>
            <a:r>
              <a:rPr lang="en-US" altLang="en-US" sz="4000" dirty="0">
                <a:cs typeface="Times New Roman" panose="02020603050405020304" pitchFamily="18" charset="0"/>
              </a:rPr>
              <a:t>– deny himself</a:t>
            </a:r>
          </a:p>
          <a:p>
            <a:pPr eaLnBrk="1" hangingPunct="1">
              <a:buFontTx/>
              <a:buChar char="•"/>
            </a:pPr>
            <a:r>
              <a:rPr lang="en-US" altLang="en-US" sz="4000" b="1" dirty="0">
                <a:cs typeface="Times New Roman" panose="02020603050405020304" pitchFamily="18" charset="0"/>
              </a:rPr>
              <a:t>Rom. 12:1-2 </a:t>
            </a:r>
            <a:r>
              <a:rPr lang="en-US" altLang="en-US" sz="4000" dirty="0">
                <a:cs typeface="Times New Roman" panose="02020603050405020304" pitchFamily="18" charset="0"/>
              </a:rPr>
              <a:t>– living sacrifice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a:extLst>
              <a:ext uri="{FF2B5EF4-FFF2-40B4-BE49-F238E27FC236}">
                <a16:creationId xmlns:a16="http://schemas.microsoft.com/office/drawing/2014/main" id="{91136C7C-59A6-4B5A-9738-63CE98C32084}"/>
              </a:ext>
            </a:extLst>
          </p:cNvPr>
          <p:cNvSpPr>
            <a:spLocks noChangeArrowheads="1"/>
          </p:cNvSpPr>
          <p:nvPr/>
        </p:nvSpPr>
        <p:spPr bwMode="auto">
          <a:xfrm>
            <a:off x="609600" y="685800"/>
            <a:ext cx="10972800" cy="914400"/>
          </a:xfrm>
          <a:prstGeom prst="roundRect">
            <a:avLst>
              <a:gd name="adj" fmla="val 16667"/>
            </a:avLst>
          </a:prstGeom>
          <a:solidFill>
            <a:srgbClr val="FFFFFF"/>
          </a:solidFill>
          <a:ln w="9525">
            <a:solidFill>
              <a:schemeClr val="tx1"/>
            </a:solidFill>
            <a:round/>
            <a:headEnd/>
            <a:tailEnd/>
          </a:ln>
          <a:effectLst>
            <a:outerShdw dist="63500" dir="7612194" algn="ctr" rotWithShape="0">
              <a:schemeClr val="tx1"/>
            </a:outerShdw>
          </a:effectLst>
        </p:spPr>
        <p:txBody>
          <a:bodyPr wrap="none" anchor="ctr"/>
          <a:lstStyle/>
          <a:p>
            <a:endParaRPr lang="en-US"/>
          </a:p>
        </p:txBody>
      </p:sp>
      <p:sp>
        <p:nvSpPr>
          <p:cNvPr id="103427" name="Text Box 3">
            <a:extLst>
              <a:ext uri="{FF2B5EF4-FFF2-40B4-BE49-F238E27FC236}">
                <a16:creationId xmlns:a16="http://schemas.microsoft.com/office/drawing/2014/main" id="{F16FA22A-F6E1-449C-86D3-00AE33C4D14B}"/>
              </a:ext>
            </a:extLst>
          </p:cNvPr>
          <p:cNvSpPr txBox="1">
            <a:spLocks noChangeArrowheads="1"/>
          </p:cNvSpPr>
          <p:nvPr/>
        </p:nvSpPr>
        <p:spPr bwMode="auto">
          <a:xfrm>
            <a:off x="609600" y="754559"/>
            <a:ext cx="10972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latin typeface="Times New Roman" panose="02020603050405020304" pitchFamily="18" charset="0"/>
                <a:cs typeface="Times New Roman" panose="02020603050405020304" pitchFamily="18" charset="0"/>
              </a:rPr>
              <a:t>We Cannot Accommodate God to Ourselves</a:t>
            </a:r>
          </a:p>
        </p:txBody>
      </p:sp>
      <p:sp>
        <p:nvSpPr>
          <p:cNvPr id="103428" name="Text Box 4">
            <a:extLst>
              <a:ext uri="{FF2B5EF4-FFF2-40B4-BE49-F238E27FC236}">
                <a16:creationId xmlns:a16="http://schemas.microsoft.com/office/drawing/2014/main" id="{1FE751CD-BEE7-4D77-80B6-D17622C1092D}"/>
              </a:ext>
            </a:extLst>
          </p:cNvPr>
          <p:cNvSpPr txBox="1">
            <a:spLocks noChangeArrowheads="1"/>
          </p:cNvSpPr>
          <p:nvPr/>
        </p:nvSpPr>
        <p:spPr bwMode="auto">
          <a:xfrm>
            <a:off x="609600" y="1974851"/>
            <a:ext cx="10972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Must let God be God and let ourselves be His creatures (</a:t>
            </a:r>
            <a:r>
              <a:rPr lang="en-US" altLang="en-US" sz="4000" b="1" dirty="0">
                <a:cs typeface="Times New Roman" panose="02020603050405020304" pitchFamily="18" charset="0"/>
              </a:rPr>
              <a:t>Rom. 1:21, 25</a:t>
            </a:r>
            <a:r>
              <a:rPr lang="en-US" altLang="en-US" sz="4000" dirty="0">
                <a:cs typeface="Times New Roman" panose="02020603050405020304" pitchFamily="18" charset="0"/>
              </a:rPr>
              <a:t>)</a:t>
            </a:r>
          </a:p>
          <a:p>
            <a:pPr eaLnBrk="1" hangingPunct="1">
              <a:buFont typeface="Wingdings" panose="05000000000000000000" pitchFamily="2" charset="2"/>
              <a:buChar char="§"/>
            </a:pPr>
            <a:r>
              <a:rPr lang="en-US" altLang="en-US" sz="4000" dirty="0">
                <a:cs typeface="Times New Roman" panose="02020603050405020304" pitchFamily="18" charset="0"/>
              </a:rPr>
              <a:t>If any accommodation needs to be made, let it be our accommodation to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8D15029F-7ECF-437A-9AE0-0963F38BAAF6}"/>
              </a:ext>
            </a:extLst>
          </p:cNvPr>
          <p:cNvSpPr txBox="1">
            <a:spLocks noChangeArrowheads="1"/>
          </p:cNvSpPr>
          <p:nvPr/>
        </p:nvSpPr>
        <p:spPr bwMode="auto">
          <a:xfrm>
            <a:off x="3711541" y="769203"/>
            <a:ext cx="48228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800" dirty="0">
                <a:latin typeface="Times New Roman" panose="02020603050405020304" pitchFamily="18" charset="0"/>
                <a:cs typeface="Times New Roman" panose="02020603050405020304" pitchFamily="18" charset="0"/>
              </a:rPr>
              <a:t>Reverence for God</a:t>
            </a:r>
          </a:p>
        </p:txBody>
      </p:sp>
      <p:sp>
        <p:nvSpPr>
          <p:cNvPr id="96259" name="Text Box 3">
            <a:extLst>
              <a:ext uri="{FF2B5EF4-FFF2-40B4-BE49-F238E27FC236}">
                <a16:creationId xmlns:a16="http://schemas.microsoft.com/office/drawing/2014/main" id="{AE648E0F-C0C5-4DD9-9162-278923B5667C}"/>
              </a:ext>
            </a:extLst>
          </p:cNvPr>
          <p:cNvSpPr txBox="1">
            <a:spLocks noChangeArrowheads="1"/>
          </p:cNvSpPr>
          <p:nvPr/>
        </p:nvSpPr>
        <p:spPr bwMode="auto">
          <a:xfrm>
            <a:off x="609600" y="2088069"/>
            <a:ext cx="10972800" cy="327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AutoNum type="alphaUcPeriod"/>
            </a:pPr>
            <a:r>
              <a:rPr lang="en-US" altLang="en-US" sz="4400" dirty="0">
                <a:cs typeface="Times New Roman" panose="02020603050405020304" pitchFamily="18" charset="0"/>
              </a:rPr>
              <a:t> We Cannot Be Indifferent to God</a:t>
            </a:r>
          </a:p>
          <a:p>
            <a:pPr eaLnBrk="1" hangingPunct="1">
              <a:lnSpc>
                <a:spcPct val="120000"/>
              </a:lnSpc>
              <a:buFont typeface="Wingdings" panose="05000000000000000000" pitchFamily="2" charset="2"/>
              <a:buAutoNum type="alphaUcPeriod"/>
            </a:pPr>
            <a:r>
              <a:rPr lang="en-US" altLang="en-US" sz="4400" dirty="0">
                <a:cs typeface="Times New Roman" panose="02020603050405020304" pitchFamily="18" charset="0"/>
              </a:rPr>
              <a:t> We Cannot Accommodate God to Ourselves</a:t>
            </a:r>
          </a:p>
          <a:p>
            <a:pPr eaLnBrk="1" hangingPunct="1">
              <a:lnSpc>
                <a:spcPct val="120000"/>
              </a:lnSpc>
              <a:buFont typeface="Wingdings" panose="05000000000000000000" pitchFamily="2" charset="2"/>
              <a:buAutoNum type="alphaUcPeriod"/>
            </a:pPr>
            <a:r>
              <a:rPr lang="en-US" altLang="en-US" sz="4400" dirty="0">
                <a:cs typeface="Times New Roman" panose="02020603050405020304" pitchFamily="18" charset="0"/>
              </a:rPr>
              <a:t> We Cannot Confine God to One Compartment of Life</a:t>
            </a:r>
          </a:p>
        </p:txBody>
      </p:sp>
      <p:sp>
        <p:nvSpPr>
          <p:cNvPr id="96261" name="Line 5">
            <a:extLst>
              <a:ext uri="{FF2B5EF4-FFF2-40B4-BE49-F238E27FC236}">
                <a16:creationId xmlns:a16="http://schemas.microsoft.com/office/drawing/2014/main" id="{A54BB017-1A18-4518-88F5-21ACCCB0B8AA}"/>
              </a:ext>
            </a:extLst>
          </p:cNvPr>
          <p:cNvSpPr>
            <a:spLocks noChangeShapeType="1"/>
          </p:cNvSpPr>
          <p:nvPr/>
        </p:nvSpPr>
        <p:spPr bwMode="auto">
          <a:xfrm flipV="1">
            <a:off x="609600" y="1904999"/>
            <a:ext cx="10972800" cy="30669"/>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Oval 6">
            <a:extLst>
              <a:ext uri="{FF2B5EF4-FFF2-40B4-BE49-F238E27FC236}">
                <a16:creationId xmlns:a16="http://schemas.microsoft.com/office/drawing/2014/main" id="{3C328D46-FC07-4999-8F2E-1198EA730CD1}"/>
              </a:ext>
            </a:extLst>
          </p:cNvPr>
          <p:cNvSpPr>
            <a:spLocks noChangeArrowheads="1"/>
          </p:cNvSpPr>
          <p:nvPr/>
        </p:nvSpPr>
        <p:spPr bwMode="auto">
          <a:xfrm flipV="1">
            <a:off x="533400" y="3793986"/>
            <a:ext cx="762000" cy="701814"/>
          </a:xfrm>
          <a:prstGeom prst="ellipse">
            <a:avLst/>
          </a:prstGeom>
          <a:noFill/>
          <a:ln w="5715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35104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6259">
                                            <p:txEl>
                                              <p:pRg st="2" end="2"/>
                                            </p:txEl>
                                          </p:spTgt>
                                        </p:tgtEl>
                                        <p:attrNameLst>
                                          <p:attrName>style.visibility</p:attrName>
                                        </p:attrNameLst>
                                      </p:cBhvr>
                                      <p:to>
                                        <p:strVal val="visible"/>
                                      </p:to>
                                    </p:set>
                                    <p:animEffect transition="in" filter="wipe(left)">
                                      <p:cBhvr>
                                        <p:cTn id="7" dur="500"/>
                                        <p:tgtEl>
                                          <p:spTgt spid="96259">
                                            <p:txEl>
                                              <p:pRg st="2" end="2"/>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AutoShape 1027">
            <a:extLst>
              <a:ext uri="{FF2B5EF4-FFF2-40B4-BE49-F238E27FC236}">
                <a16:creationId xmlns:a16="http://schemas.microsoft.com/office/drawing/2014/main" id="{64E2E472-E76D-4748-8E96-4277427D23FB}"/>
              </a:ext>
            </a:extLst>
          </p:cNvPr>
          <p:cNvSpPr>
            <a:spLocks noChangeArrowheads="1"/>
          </p:cNvSpPr>
          <p:nvPr/>
        </p:nvSpPr>
        <p:spPr bwMode="auto">
          <a:xfrm>
            <a:off x="609599" y="609600"/>
            <a:ext cx="10972799" cy="1524000"/>
          </a:xfrm>
          <a:prstGeom prst="roundRect">
            <a:avLst>
              <a:gd name="adj" fmla="val 16667"/>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0" name="Text Box 1026">
            <a:extLst>
              <a:ext uri="{FF2B5EF4-FFF2-40B4-BE49-F238E27FC236}">
                <a16:creationId xmlns:a16="http://schemas.microsoft.com/office/drawing/2014/main" id="{F8893CC5-CEFD-4495-BDFA-29CF086BDB19}"/>
              </a:ext>
            </a:extLst>
          </p:cNvPr>
          <p:cNvSpPr txBox="1">
            <a:spLocks noChangeArrowheads="1"/>
          </p:cNvSpPr>
          <p:nvPr/>
        </p:nvSpPr>
        <p:spPr bwMode="auto">
          <a:xfrm>
            <a:off x="609600" y="609600"/>
            <a:ext cx="109727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latin typeface="Times New Roman" panose="02020603050405020304" pitchFamily="18" charset="0"/>
                <a:cs typeface="Times New Roman" panose="02020603050405020304" pitchFamily="18" charset="0"/>
              </a:rPr>
              <a:t>We Cannot Confine God to One Compartment of Life</a:t>
            </a:r>
          </a:p>
        </p:txBody>
      </p:sp>
      <p:sp>
        <p:nvSpPr>
          <p:cNvPr id="104452" name="Text Box 1028">
            <a:extLst>
              <a:ext uri="{FF2B5EF4-FFF2-40B4-BE49-F238E27FC236}">
                <a16:creationId xmlns:a16="http://schemas.microsoft.com/office/drawing/2014/main" id="{4A0087CD-C94C-42FB-8559-E1541C666C7E}"/>
              </a:ext>
            </a:extLst>
          </p:cNvPr>
          <p:cNvSpPr txBox="1">
            <a:spLocks noChangeArrowheads="1"/>
          </p:cNvSpPr>
          <p:nvPr/>
        </p:nvSpPr>
        <p:spPr bwMode="auto">
          <a:xfrm>
            <a:off x="609600" y="2246055"/>
            <a:ext cx="1097279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Many tempted to confine God to one compartment of life and keep the others to ourselves (business, entertainment, family, etc.</a:t>
            </a:r>
          </a:p>
        </p:txBody>
      </p:sp>
      <p:sp>
        <p:nvSpPr>
          <p:cNvPr id="104453" name="Text Box 1029">
            <a:extLst>
              <a:ext uri="{FF2B5EF4-FFF2-40B4-BE49-F238E27FC236}">
                <a16:creationId xmlns:a16="http://schemas.microsoft.com/office/drawing/2014/main" id="{1F7F4AB9-DA33-4B4B-88CC-FD1B62575F66}"/>
              </a:ext>
            </a:extLst>
          </p:cNvPr>
          <p:cNvSpPr txBox="1">
            <a:spLocks noChangeArrowheads="1"/>
          </p:cNvSpPr>
          <p:nvPr/>
        </p:nvSpPr>
        <p:spPr bwMode="auto">
          <a:xfrm>
            <a:off x="914400" y="4267200"/>
            <a:ext cx="1066799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We cannot put God in a box of our making (</a:t>
            </a:r>
            <a:r>
              <a:rPr lang="en-US" altLang="en-US" sz="4000" b="1" dirty="0">
                <a:cs typeface="Times New Roman" panose="02020603050405020304" pitchFamily="18" charset="0"/>
              </a:rPr>
              <a:t>2 Cor. 8:5; Col. 3:17</a:t>
            </a:r>
            <a:r>
              <a:rPr lang="en-US" altLang="en-US" sz="4000" dirty="0">
                <a:cs typeface="Times New Roman" panose="02020603050405020304" pitchFamily="18" charset="0"/>
              </a:rPr>
              <a:t>)</a:t>
            </a:r>
          </a:p>
        </p:txBody>
      </p:sp>
      <p:sp>
        <p:nvSpPr>
          <p:cNvPr id="3" name="Rectangle: Rounded Corners 2">
            <a:extLst>
              <a:ext uri="{FF2B5EF4-FFF2-40B4-BE49-F238E27FC236}">
                <a16:creationId xmlns:a16="http://schemas.microsoft.com/office/drawing/2014/main" id="{800959FD-F406-4077-9131-3B88A95C02FE}"/>
              </a:ext>
            </a:extLst>
          </p:cNvPr>
          <p:cNvSpPr/>
          <p:nvPr/>
        </p:nvSpPr>
        <p:spPr>
          <a:xfrm>
            <a:off x="2514600" y="2590800"/>
            <a:ext cx="6019800" cy="15391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dirty="0">
                <a:solidFill>
                  <a:srgbClr val="FFFFFF"/>
                </a:solidFill>
                <a:latin typeface="Times New Roman" panose="02020603050405020304" pitchFamily="18" charset="0"/>
                <a:cs typeface="Times New Roman" panose="02020603050405020304" pitchFamily="18" charset="0"/>
              </a:rPr>
              <a:t>There is no area of life where God is irrelevant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4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build="p" autoUpdateAnimBg="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8D15029F-7ECF-437A-9AE0-0963F38BAAF6}"/>
              </a:ext>
            </a:extLst>
          </p:cNvPr>
          <p:cNvSpPr txBox="1">
            <a:spLocks noChangeArrowheads="1"/>
          </p:cNvSpPr>
          <p:nvPr/>
        </p:nvSpPr>
        <p:spPr bwMode="auto">
          <a:xfrm>
            <a:off x="3711541" y="769203"/>
            <a:ext cx="48228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800" dirty="0">
                <a:latin typeface="Times New Roman" panose="02020603050405020304" pitchFamily="18" charset="0"/>
                <a:cs typeface="Times New Roman" panose="02020603050405020304" pitchFamily="18" charset="0"/>
              </a:rPr>
              <a:t>Reverence for God</a:t>
            </a:r>
          </a:p>
        </p:txBody>
      </p:sp>
      <p:sp>
        <p:nvSpPr>
          <p:cNvPr id="96259" name="Text Box 3">
            <a:extLst>
              <a:ext uri="{FF2B5EF4-FFF2-40B4-BE49-F238E27FC236}">
                <a16:creationId xmlns:a16="http://schemas.microsoft.com/office/drawing/2014/main" id="{AE648E0F-C0C5-4DD9-9162-278923B5667C}"/>
              </a:ext>
            </a:extLst>
          </p:cNvPr>
          <p:cNvSpPr txBox="1">
            <a:spLocks noChangeArrowheads="1"/>
          </p:cNvSpPr>
          <p:nvPr/>
        </p:nvSpPr>
        <p:spPr bwMode="auto">
          <a:xfrm>
            <a:off x="609600" y="2088069"/>
            <a:ext cx="10972800" cy="408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AutoNum type="alphaUcPeriod"/>
            </a:pPr>
            <a:r>
              <a:rPr lang="en-US" altLang="en-US" sz="4400" dirty="0">
                <a:cs typeface="Times New Roman" panose="02020603050405020304" pitchFamily="18" charset="0"/>
              </a:rPr>
              <a:t> We Cannot Be Indifferent to God</a:t>
            </a:r>
          </a:p>
          <a:p>
            <a:pPr eaLnBrk="1" hangingPunct="1">
              <a:lnSpc>
                <a:spcPct val="120000"/>
              </a:lnSpc>
              <a:buFont typeface="Wingdings" panose="05000000000000000000" pitchFamily="2" charset="2"/>
              <a:buAutoNum type="alphaUcPeriod"/>
            </a:pPr>
            <a:r>
              <a:rPr lang="en-US" altLang="en-US" sz="4400" dirty="0">
                <a:cs typeface="Times New Roman" panose="02020603050405020304" pitchFamily="18" charset="0"/>
              </a:rPr>
              <a:t> We Cannot Accommodate God to Ourselves</a:t>
            </a:r>
          </a:p>
          <a:p>
            <a:pPr eaLnBrk="1" hangingPunct="1">
              <a:lnSpc>
                <a:spcPct val="120000"/>
              </a:lnSpc>
              <a:buFont typeface="Wingdings" panose="05000000000000000000" pitchFamily="2" charset="2"/>
              <a:buAutoNum type="alphaUcPeriod"/>
            </a:pPr>
            <a:r>
              <a:rPr lang="en-US" altLang="en-US" sz="4400" dirty="0">
                <a:cs typeface="Times New Roman" panose="02020603050405020304" pitchFamily="18" charset="0"/>
              </a:rPr>
              <a:t> We Cannot Confine God to One Compartment of Life</a:t>
            </a:r>
          </a:p>
          <a:p>
            <a:pPr eaLnBrk="1" hangingPunct="1">
              <a:lnSpc>
                <a:spcPct val="120000"/>
              </a:lnSpc>
              <a:buFont typeface="Wingdings" panose="05000000000000000000" pitchFamily="2" charset="2"/>
              <a:buAutoNum type="alphaUcPeriod"/>
            </a:pPr>
            <a:r>
              <a:rPr lang="en-US" altLang="en-US" sz="4400" dirty="0">
                <a:cs typeface="Times New Roman" panose="02020603050405020304" pitchFamily="18" charset="0"/>
              </a:rPr>
              <a:t> We Cannot Mock God</a:t>
            </a:r>
          </a:p>
        </p:txBody>
      </p:sp>
      <p:sp>
        <p:nvSpPr>
          <p:cNvPr id="96261" name="Line 5">
            <a:extLst>
              <a:ext uri="{FF2B5EF4-FFF2-40B4-BE49-F238E27FC236}">
                <a16:creationId xmlns:a16="http://schemas.microsoft.com/office/drawing/2014/main" id="{A54BB017-1A18-4518-88F5-21ACCCB0B8AA}"/>
              </a:ext>
            </a:extLst>
          </p:cNvPr>
          <p:cNvSpPr>
            <a:spLocks noChangeShapeType="1"/>
          </p:cNvSpPr>
          <p:nvPr/>
        </p:nvSpPr>
        <p:spPr bwMode="auto">
          <a:xfrm flipV="1">
            <a:off x="609600" y="1904999"/>
            <a:ext cx="10972800" cy="30669"/>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Oval 6">
            <a:extLst>
              <a:ext uri="{FF2B5EF4-FFF2-40B4-BE49-F238E27FC236}">
                <a16:creationId xmlns:a16="http://schemas.microsoft.com/office/drawing/2014/main" id="{3C328D46-FC07-4999-8F2E-1198EA730CD1}"/>
              </a:ext>
            </a:extLst>
          </p:cNvPr>
          <p:cNvSpPr>
            <a:spLocks noChangeArrowheads="1"/>
          </p:cNvSpPr>
          <p:nvPr/>
        </p:nvSpPr>
        <p:spPr bwMode="auto">
          <a:xfrm flipV="1">
            <a:off x="457200" y="5410199"/>
            <a:ext cx="990600" cy="762000"/>
          </a:xfrm>
          <a:prstGeom prst="ellipse">
            <a:avLst/>
          </a:prstGeom>
          <a:noFill/>
          <a:ln w="5715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316930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6259">
                                            <p:txEl>
                                              <p:pRg st="3" end="3"/>
                                            </p:txEl>
                                          </p:spTgt>
                                        </p:tgtEl>
                                        <p:attrNameLst>
                                          <p:attrName>style.visibility</p:attrName>
                                        </p:attrNameLst>
                                      </p:cBhvr>
                                      <p:to>
                                        <p:strVal val="visible"/>
                                      </p:to>
                                    </p:set>
                                    <p:animEffect transition="in" filter="wipe(left)">
                                      <p:cBhvr>
                                        <p:cTn id="7" dur="500"/>
                                        <p:tgtEl>
                                          <p:spTgt spid="96259">
                                            <p:txEl>
                                              <p:pRg st="3" end="3"/>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AutoShape 3">
            <a:extLst>
              <a:ext uri="{FF2B5EF4-FFF2-40B4-BE49-F238E27FC236}">
                <a16:creationId xmlns:a16="http://schemas.microsoft.com/office/drawing/2014/main" id="{63FA4F27-0633-4874-BC69-6F1EA7A51113}"/>
              </a:ext>
            </a:extLst>
          </p:cNvPr>
          <p:cNvSpPr>
            <a:spLocks noChangeArrowheads="1"/>
          </p:cNvSpPr>
          <p:nvPr/>
        </p:nvSpPr>
        <p:spPr bwMode="auto">
          <a:xfrm>
            <a:off x="3048000" y="685800"/>
            <a:ext cx="6096000" cy="762000"/>
          </a:xfrm>
          <a:prstGeom prst="roundRect">
            <a:avLst>
              <a:gd name="adj" fmla="val 16667"/>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98" name="Text Box 2">
            <a:extLst>
              <a:ext uri="{FF2B5EF4-FFF2-40B4-BE49-F238E27FC236}">
                <a16:creationId xmlns:a16="http://schemas.microsoft.com/office/drawing/2014/main" id="{A45DA42E-09B4-402E-8473-DB969FAE82C7}"/>
              </a:ext>
            </a:extLst>
          </p:cNvPr>
          <p:cNvSpPr txBox="1">
            <a:spLocks noChangeArrowheads="1"/>
          </p:cNvSpPr>
          <p:nvPr/>
        </p:nvSpPr>
        <p:spPr bwMode="auto">
          <a:xfrm>
            <a:off x="3464670" y="685800"/>
            <a:ext cx="526265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latin typeface="Times New Roman" panose="02020603050405020304" pitchFamily="18" charset="0"/>
                <a:cs typeface="Times New Roman" panose="02020603050405020304" pitchFamily="18" charset="0"/>
              </a:rPr>
              <a:t>We Cannot Mock God</a:t>
            </a:r>
          </a:p>
        </p:txBody>
      </p:sp>
      <p:sp>
        <p:nvSpPr>
          <p:cNvPr id="106501" name="Text Box 5">
            <a:extLst>
              <a:ext uri="{FF2B5EF4-FFF2-40B4-BE49-F238E27FC236}">
                <a16:creationId xmlns:a16="http://schemas.microsoft.com/office/drawing/2014/main" id="{81309640-4E4E-4993-8257-ADB4A8CE32BD}"/>
              </a:ext>
            </a:extLst>
          </p:cNvPr>
          <p:cNvSpPr txBox="1">
            <a:spLocks noChangeArrowheads="1"/>
          </p:cNvSpPr>
          <p:nvPr/>
        </p:nvSpPr>
        <p:spPr bwMode="auto">
          <a:xfrm>
            <a:off x="609600" y="1694795"/>
            <a:ext cx="10972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“Mock”= “to treat with ridicule or contempt; deride”</a:t>
            </a:r>
          </a:p>
          <a:p>
            <a:pPr eaLnBrk="1" hangingPunct="1">
              <a:buFont typeface="Wingdings" panose="05000000000000000000" pitchFamily="2" charset="2"/>
              <a:buChar char="§"/>
            </a:pPr>
            <a:r>
              <a:rPr lang="en-US" altLang="en-US" sz="4000" dirty="0">
                <a:cs typeface="Times New Roman" panose="02020603050405020304" pitchFamily="18" charset="0"/>
              </a:rPr>
              <a:t>Children who learn that their parents give empty threats, will  do as they please with a rebellious attitude of mockery toward those parents</a:t>
            </a:r>
          </a:p>
          <a:p>
            <a:pPr eaLnBrk="1" hangingPunct="1">
              <a:buFont typeface="Wingdings" panose="05000000000000000000" pitchFamily="2" charset="2"/>
              <a:buChar char="§"/>
            </a:pPr>
            <a:r>
              <a:rPr lang="en-US" altLang="en-US" sz="4000" dirty="0">
                <a:cs typeface="Times New Roman" panose="02020603050405020304" pitchFamily="18" charset="0"/>
              </a:rPr>
              <a:t>We cannot be this way with God (</a:t>
            </a:r>
            <a:r>
              <a:rPr lang="en-US" altLang="en-US" sz="4000" b="1" dirty="0">
                <a:cs typeface="Times New Roman" panose="02020603050405020304" pitchFamily="18" charset="0"/>
              </a:rPr>
              <a:t>Gal. 6:7-8; Psalm 36:1; Heb. 10:26-29</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5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5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5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AutoShape 3">
            <a:extLst>
              <a:ext uri="{FF2B5EF4-FFF2-40B4-BE49-F238E27FC236}">
                <a16:creationId xmlns:a16="http://schemas.microsoft.com/office/drawing/2014/main" id="{47EFCAE0-9A31-42FC-9C25-FCA6CAC17B63}"/>
              </a:ext>
            </a:extLst>
          </p:cNvPr>
          <p:cNvSpPr>
            <a:spLocks noChangeArrowheads="1"/>
          </p:cNvSpPr>
          <p:nvPr/>
        </p:nvSpPr>
        <p:spPr bwMode="auto">
          <a:xfrm>
            <a:off x="3048000" y="685800"/>
            <a:ext cx="6096000" cy="762000"/>
          </a:xfrm>
          <a:prstGeom prst="roundRect">
            <a:avLst>
              <a:gd name="adj" fmla="val 16667"/>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4" name="Text Box 4">
            <a:extLst>
              <a:ext uri="{FF2B5EF4-FFF2-40B4-BE49-F238E27FC236}">
                <a16:creationId xmlns:a16="http://schemas.microsoft.com/office/drawing/2014/main" id="{C14B802D-238C-478B-81EC-EAB8DA592510}"/>
              </a:ext>
            </a:extLst>
          </p:cNvPr>
          <p:cNvSpPr txBox="1">
            <a:spLocks noChangeArrowheads="1"/>
          </p:cNvSpPr>
          <p:nvPr/>
        </p:nvSpPr>
        <p:spPr bwMode="auto">
          <a:xfrm>
            <a:off x="3429000" y="685800"/>
            <a:ext cx="526265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latin typeface="Times New Roman" panose="02020603050405020304" pitchFamily="18" charset="0"/>
                <a:cs typeface="Times New Roman" panose="02020603050405020304" pitchFamily="18" charset="0"/>
              </a:rPr>
              <a:t>We Cannot Mock God</a:t>
            </a:r>
          </a:p>
        </p:txBody>
      </p:sp>
      <p:sp>
        <p:nvSpPr>
          <p:cNvPr id="107525" name="Text Box 5">
            <a:extLst>
              <a:ext uri="{FF2B5EF4-FFF2-40B4-BE49-F238E27FC236}">
                <a16:creationId xmlns:a16="http://schemas.microsoft.com/office/drawing/2014/main" id="{3D3FA783-FEA1-4423-B75F-02185ACE1498}"/>
              </a:ext>
            </a:extLst>
          </p:cNvPr>
          <p:cNvSpPr txBox="1">
            <a:spLocks noChangeArrowheads="1"/>
          </p:cNvSpPr>
          <p:nvPr/>
        </p:nvSpPr>
        <p:spPr bwMode="auto">
          <a:xfrm>
            <a:off x="609600" y="1941255"/>
            <a:ext cx="10972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Some may treat God with less respect than any other human being (</a:t>
            </a:r>
            <a:r>
              <a:rPr lang="en-US" altLang="en-US" sz="4000" b="1" dirty="0">
                <a:cs typeface="Times New Roman" panose="02020603050405020304" pitchFamily="18" charset="0"/>
              </a:rPr>
              <a:t>Mal. 1:6-8</a:t>
            </a:r>
            <a:r>
              <a:rPr lang="en-US" altLang="en-US" sz="4000" dirty="0">
                <a:cs typeface="Times New Roman" panose="02020603050405020304" pitchFamily="18" charset="0"/>
              </a:rPr>
              <a:t>)</a:t>
            </a:r>
          </a:p>
          <a:p>
            <a:pPr eaLnBrk="1" hangingPunct="1">
              <a:buFont typeface="Wingdings" panose="05000000000000000000" pitchFamily="2" charset="2"/>
              <a:buChar char="§"/>
            </a:pPr>
            <a:r>
              <a:rPr lang="en-US" altLang="en-US" sz="4000" dirty="0">
                <a:cs typeface="Times New Roman" panose="02020603050405020304" pitchFamily="18" charset="0"/>
              </a:rPr>
              <a:t>God will not be insulted or trifled with (</a:t>
            </a:r>
            <a:r>
              <a:rPr lang="en-US" altLang="en-US" sz="4000" b="1" dirty="0">
                <a:cs typeface="Times New Roman" panose="02020603050405020304" pitchFamily="18" charset="0"/>
              </a:rPr>
              <a:t>Prov. 28:9</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a:extLst>
              <a:ext uri="{FF2B5EF4-FFF2-40B4-BE49-F238E27FC236}">
                <a16:creationId xmlns:a16="http://schemas.microsoft.com/office/drawing/2014/main" id="{23C170D7-21B8-402B-8367-F99268079FD6}"/>
              </a:ext>
            </a:extLst>
          </p:cNvPr>
          <p:cNvSpPr txBox="1">
            <a:spLocks noChangeArrowheads="1"/>
          </p:cNvSpPr>
          <p:nvPr/>
        </p:nvSpPr>
        <p:spPr bwMode="auto">
          <a:xfrm>
            <a:off x="4711717" y="685800"/>
            <a:ext cx="2755883"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3300"/>
                </a:solidFill>
                <a:latin typeface="Times New Roman" panose="02020603050405020304" pitchFamily="18" charset="0"/>
                <a:cs typeface="Times New Roman" panose="02020603050405020304" pitchFamily="18" charset="0"/>
              </a:rPr>
              <a:t>Conclusion</a:t>
            </a:r>
          </a:p>
        </p:txBody>
      </p:sp>
      <p:sp>
        <p:nvSpPr>
          <p:cNvPr id="108547" name="Text Box 3">
            <a:extLst>
              <a:ext uri="{FF2B5EF4-FFF2-40B4-BE49-F238E27FC236}">
                <a16:creationId xmlns:a16="http://schemas.microsoft.com/office/drawing/2014/main" id="{E2DD1E8E-6CCB-47AB-8C23-C30E289327E4}"/>
              </a:ext>
            </a:extLst>
          </p:cNvPr>
          <p:cNvSpPr txBox="1">
            <a:spLocks noChangeArrowheads="1"/>
          </p:cNvSpPr>
          <p:nvPr/>
        </p:nvSpPr>
        <p:spPr bwMode="auto">
          <a:xfrm>
            <a:off x="609600" y="1600200"/>
            <a:ext cx="109728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Jesus sifted those who wanted only a superficial attachment from those who wanted a serious involvement (</a:t>
            </a:r>
            <a:r>
              <a:rPr lang="en-US" altLang="en-US" sz="4000" b="1" dirty="0">
                <a:cs typeface="Times New Roman" panose="02020603050405020304" pitchFamily="18" charset="0"/>
              </a:rPr>
              <a:t>Luke 9:57-62</a:t>
            </a:r>
            <a:r>
              <a:rPr lang="en-US" altLang="en-US" sz="4000" dirty="0">
                <a:cs typeface="Times New Roman" panose="02020603050405020304" pitchFamily="18" charset="0"/>
              </a:rPr>
              <a:t>)</a:t>
            </a:r>
          </a:p>
          <a:p>
            <a:pPr eaLnBrk="1" hangingPunct="1">
              <a:buFont typeface="Wingdings" panose="05000000000000000000" pitchFamily="2" charset="2"/>
              <a:buChar char="§"/>
            </a:pPr>
            <a:r>
              <a:rPr lang="en-US" altLang="en-US" sz="4000" dirty="0">
                <a:cs typeface="Times New Roman" panose="02020603050405020304" pitchFamily="18" charset="0"/>
              </a:rPr>
              <a:t>We must draw near to God with both actions and hearts (</a:t>
            </a:r>
            <a:r>
              <a:rPr lang="en-US" altLang="en-US" sz="4000" b="1" dirty="0">
                <a:cs typeface="Times New Roman" panose="02020603050405020304" pitchFamily="18" charset="0"/>
              </a:rPr>
              <a:t>Matt. 15:8</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a:extLst>
              <a:ext uri="{FF2B5EF4-FFF2-40B4-BE49-F238E27FC236}">
                <a16:creationId xmlns:a16="http://schemas.microsoft.com/office/drawing/2014/main" id="{C2CDEB6F-7CB5-43F3-821E-E2E786CF0FFF}"/>
              </a:ext>
            </a:extLst>
          </p:cNvPr>
          <p:cNvSpPr txBox="1">
            <a:spLocks noChangeArrowheads="1"/>
          </p:cNvSpPr>
          <p:nvPr/>
        </p:nvSpPr>
        <p:spPr bwMode="auto">
          <a:xfrm>
            <a:off x="4711717" y="685800"/>
            <a:ext cx="2755883"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3300"/>
                </a:solidFill>
                <a:latin typeface="Times New Roman" panose="02020603050405020304" pitchFamily="18" charset="0"/>
                <a:cs typeface="Times New Roman" panose="02020603050405020304" pitchFamily="18" charset="0"/>
              </a:rPr>
              <a:t>Conclusion</a:t>
            </a:r>
          </a:p>
        </p:txBody>
      </p:sp>
      <p:sp>
        <p:nvSpPr>
          <p:cNvPr id="111619" name="Text Box 3">
            <a:extLst>
              <a:ext uri="{FF2B5EF4-FFF2-40B4-BE49-F238E27FC236}">
                <a16:creationId xmlns:a16="http://schemas.microsoft.com/office/drawing/2014/main" id="{D5AC48D8-5371-4F0B-86BF-C81E2C6723F0}"/>
              </a:ext>
            </a:extLst>
          </p:cNvPr>
          <p:cNvSpPr txBox="1">
            <a:spLocks noChangeArrowheads="1"/>
          </p:cNvSpPr>
          <p:nvPr/>
        </p:nvSpPr>
        <p:spPr bwMode="auto">
          <a:xfrm>
            <a:off x="609600" y="1648361"/>
            <a:ext cx="1097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We must seek to have reverence for God with all seriousness and diligence</a:t>
            </a:r>
          </a:p>
        </p:txBody>
      </p:sp>
      <p:sp>
        <p:nvSpPr>
          <p:cNvPr id="111620" name="Text Box 4">
            <a:extLst>
              <a:ext uri="{FF2B5EF4-FFF2-40B4-BE49-F238E27FC236}">
                <a16:creationId xmlns:a16="http://schemas.microsoft.com/office/drawing/2014/main" id="{85F08455-1FA7-4697-9CEF-A161F8AE04B1}"/>
              </a:ext>
            </a:extLst>
          </p:cNvPr>
          <p:cNvSpPr txBox="1">
            <a:spLocks noChangeArrowheads="1"/>
          </p:cNvSpPr>
          <p:nvPr/>
        </p:nvSpPr>
        <p:spPr bwMode="auto">
          <a:xfrm>
            <a:off x="1066800" y="2956560"/>
            <a:ext cx="10515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b="1" dirty="0">
                <a:cs typeface="Times New Roman" panose="02020603050405020304" pitchFamily="18" charset="0"/>
              </a:rPr>
              <a:t>2 Tim. 2:15 </a:t>
            </a:r>
            <a:r>
              <a:rPr lang="en-US" altLang="en-US" sz="4000" dirty="0">
                <a:cs typeface="Times New Roman" panose="02020603050405020304" pitchFamily="18" charset="0"/>
              </a:rPr>
              <a:t>– be diligent</a:t>
            </a:r>
          </a:p>
          <a:p>
            <a:pPr eaLnBrk="1" hangingPunct="1">
              <a:buFontTx/>
              <a:buChar char="•"/>
            </a:pPr>
            <a:r>
              <a:rPr lang="en-US" altLang="en-US" sz="4000" b="1" dirty="0">
                <a:cs typeface="Times New Roman" panose="02020603050405020304" pitchFamily="18" charset="0"/>
              </a:rPr>
              <a:t>1 Pet. 1:13 </a:t>
            </a:r>
            <a:r>
              <a:rPr lang="en-US" altLang="en-US" sz="4000" dirty="0">
                <a:cs typeface="Times New Roman" panose="02020603050405020304" pitchFamily="18" charset="0"/>
              </a:rPr>
              <a:t>– be sober</a:t>
            </a:r>
          </a:p>
          <a:p>
            <a:pPr eaLnBrk="1" hangingPunct="1">
              <a:buFontTx/>
              <a:buChar char="•"/>
            </a:pPr>
            <a:r>
              <a:rPr lang="en-US" altLang="en-US" sz="4000" b="1" dirty="0">
                <a:cs typeface="Times New Roman" panose="02020603050405020304" pitchFamily="18" charset="0"/>
              </a:rPr>
              <a:t>2 Pet. 1:10 </a:t>
            </a:r>
            <a:r>
              <a:rPr lang="en-US" altLang="en-US" sz="4000" dirty="0">
                <a:cs typeface="Times New Roman" panose="02020603050405020304" pitchFamily="18" charset="0"/>
              </a:rPr>
              <a:t>– give diligence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2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62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6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P spid="11162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id="{1D02D6B0-57D9-45E3-BF1D-F7725A078E5C}"/>
              </a:ext>
            </a:extLst>
          </p:cNvPr>
          <p:cNvSpPr txBox="1">
            <a:spLocks noChangeArrowheads="1"/>
          </p:cNvSpPr>
          <p:nvPr/>
        </p:nvSpPr>
        <p:spPr bwMode="auto">
          <a:xfrm>
            <a:off x="2514600" y="704671"/>
            <a:ext cx="72122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200" dirty="0">
                <a:latin typeface="Times New Roman" panose="02020603050405020304" pitchFamily="18" charset="0"/>
                <a:cs typeface="Times New Roman" panose="02020603050405020304" pitchFamily="18" charset="0"/>
              </a:rPr>
              <a:t>Reverence for God</a:t>
            </a:r>
          </a:p>
        </p:txBody>
      </p:sp>
      <p:pic>
        <p:nvPicPr>
          <p:cNvPr id="91139" name="Picture 3" descr="D:\PFiles\MSOffice\Clipart\standard\stddir1\BD06214_.WMF">
            <a:extLst>
              <a:ext uri="{FF2B5EF4-FFF2-40B4-BE49-F238E27FC236}">
                <a16:creationId xmlns:a16="http://schemas.microsoft.com/office/drawing/2014/main" id="{E4738FE1-F321-4D22-A69D-F449D2F64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2286000"/>
            <a:ext cx="3065462" cy="3290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wheel(3)">
                                      <p:cBhvr>
                                        <p:cTn id="7" dur="20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a:extLst>
              <a:ext uri="{FF2B5EF4-FFF2-40B4-BE49-F238E27FC236}">
                <a16:creationId xmlns:a16="http://schemas.microsoft.com/office/drawing/2014/main" id="{4F0309BB-5411-4ABE-B4A9-FB40E05077D3}"/>
              </a:ext>
            </a:extLst>
          </p:cNvPr>
          <p:cNvSpPr txBox="1">
            <a:spLocks noChangeArrowheads="1"/>
          </p:cNvSpPr>
          <p:nvPr/>
        </p:nvSpPr>
        <p:spPr bwMode="auto">
          <a:xfrm>
            <a:off x="4724400" y="685800"/>
            <a:ext cx="2755883"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3300"/>
                </a:solidFill>
                <a:latin typeface="Times New Roman" panose="02020603050405020304" pitchFamily="18" charset="0"/>
                <a:cs typeface="Times New Roman" panose="02020603050405020304" pitchFamily="18" charset="0"/>
              </a:rPr>
              <a:t>Conclusion</a:t>
            </a:r>
          </a:p>
        </p:txBody>
      </p:sp>
      <p:sp>
        <p:nvSpPr>
          <p:cNvPr id="109571" name="Text Box 3">
            <a:extLst>
              <a:ext uri="{FF2B5EF4-FFF2-40B4-BE49-F238E27FC236}">
                <a16:creationId xmlns:a16="http://schemas.microsoft.com/office/drawing/2014/main" id="{6552ADE2-5774-4EFE-BD7A-BCC086BF90A1}"/>
              </a:ext>
            </a:extLst>
          </p:cNvPr>
          <p:cNvSpPr txBox="1">
            <a:spLocks noChangeArrowheads="1"/>
          </p:cNvSpPr>
          <p:nvPr/>
        </p:nvSpPr>
        <p:spPr bwMode="auto">
          <a:xfrm>
            <a:off x="685800" y="1660525"/>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It is imperative that we:</a:t>
            </a:r>
          </a:p>
        </p:txBody>
      </p:sp>
      <p:sp>
        <p:nvSpPr>
          <p:cNvPr id="109572" name="Text Box 4">
            <a:extLst>
              <a:ext uri="{FF2B5EF4-FFF2-40B4-BE49-F238E27FC236}">
                <a16:creationId xmlns:a16="http://schemas.microsoft.com/office/drawing/2014/main" id="{56579EDC-9759-46F5-B5BB-A68A9A25AE7A}"/>
              </a:ext>
            </a:extLst>
          </p:cNvPr>
          <p:cNvSpPr txBox="1">
            <a:spLocks noChangeArrowheads="1"/>
          </p:cNvSpPr>
          <p:nvPr/>
        </p:nvSpPr>
        <p:spPr bwMode="auto">
          <a:xfrm>
            <a:off x="1143000" y="2322255"/>
            <a:ext cx="10515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Think about God more seriously</a:t>
            </a:r>
          </a:p>
          <a:p>
            <a:pPr eaLnBrk="1" hangingPunct="1">
              <a:buFontTx/>
              <a:buChar char="•"/>
            </a:pPr>
            <a:r>
              <a:rPr lang="en-US" altLang="en-US" sz="4000" dirty="0">
                <a:cs typeface="Times New Roman" panose="02020603050405020304" pitchFamily="18" charset="0"/>
              </a:rPr>
              <a:t>Obey His commands more completely</a:t>
            </a:r>
          </a:p>
          <a:p>
            <a:pPr eaLnBrk="1" hangingPunct="1">
              <a:buFontTx/>
              <a:buChar char="•"/>
            </a:pPr>
            <a:r>
              <a:rPr lang="en-US" altLang="en-US" sz="4000" dirty="0">
                <a:cs typeface="Times New Roman" panose="02020603050405020304" pitchFamily="18" charset="0"/>
              </a:rPr>
              <a:t>Be more totally involved in His work</a:t>
            </a:r>
          </a:p>
          <a:p>
            <a:pPr eaLnBrk="1" hangingPunct="1">
              <a:buFontTx/>
              <a:buChar char="•"/>
            </a:pPr>
            <a:r>
              <a:rPr lang="en-US" altLang="en-US" sz="4000" dirty="0">
                <a:cs typeface="Times New Roman" panose="02020603050405020304" pitchFamily="18" charset="0"/>
              </a:rPr>
              <a:t>Give ourselves more sacrificially to Him</a:t>
            </a:r>
          </a:p>
        </p:txBody>
      </p:sp>
      <p:sp>
        <p:nvSpPr>
          <p:cNvPr id="2" name="Rectangle: Rounded Corners 1">
            <a:extLst>
              <a:ext uri="{FF2B5EF4-FFF2-40B4-BE49-F238E27FC236}">
                <a16:creationId xmlns:a16="http://schemas.microsoft.com/office/drawing/2014/main" id="{9225DECA-0C10-470A-AA89-F9F5B31D6790}"/>
              </a:ext>
            </a:extLst>
          </p:cNvPr>
          <p:cNvSpPr/>
          <p:nvPr/>
        </p:nvSpPr>
        <p:spPr>
          <a:xfrm>
            <a:off x="2819400" y="5029200"/>
            <a:ext cx="646431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dirty="0">
                <a:solidFill>
                  <a:srgbClr val="FFFFFF"/>
                </a:solidFill>
                <a:latin typeface="Times New Roman" panose="02020603050405020304" pitchFamily="18" charset="0"/>
                <a:cs typeface="Times New Roman" panose="02020603050405020304" pitchFamily="18" charset="0"/>
              </a:rPr>
              <a:t>We must Reverence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957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5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21" presetClass="entr" presetSubtype="1" fill="hold" nodeType="with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heel(1)">
                                      <p:cBhvr>
                                        <p:cTn id="28"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p" autoUpdateAnimBg="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847512-6943-4D58-AD73-E4C01ACD87FC}"/>
              </a:ext>
            </a:extLst>
          </p:cNvPr>
          <p:cNvSpPr txBox="1"/>
          <p:nvPr/>
        </p:nvSpPr>
        <p:spPr>
          <a:xfrm>
            <a:off x="609600" y="838200"/>
            <a:ext cx="10972800" cy="4401205"/>
          </a:xfrm>
          <a:prstGeom prst="rect">
            <a:avLst/>
          </a:prstGeom>
          <a:noFill/>
        </p:spPr>
        <p:txBody>
          <a:bodyPr wrap="square" rtlCol="0">
            <a:spAutoFit/>
          </a:bodyPr>
          <a:lstStyle/>
          <a:p>
            <a:r>
              <a:rPr lang="en-US" sz="4000" b="1" i="1" dirty="0">
                <a:latin typeface="Times New Roman" panose="02020603050405020304" pitchFamily="18" charset="0"/>
                <a:cs typeface="Times New Roman" panose="02020603050405020304" pitchFamily="18" charset="0"/>
              </a:rPr>
              <a:t>Invitation:</a:t>
            </a:r>
            <a:r>
              <a:rPr lang="en-US" sz="4000" i="1"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1. The Bible’s way to Salvation!</a:t>
            </a:r>
          </a:p>
          <a:p>
            <a:r>
              <a:rPr lang="en-US" sz="4000" dirty="0">
                <a:latin typeface="Times New Roman" panose="02020603050405020304" pitchFamily="18" charset="0"/>
                <a:cs typeface="Times New Roman" panose="02020603050405020304" pitchFamily="18" charset="0"/>
              </a:rPr>
              <a:t>    2. Hear the word – </a:t>
            </a:r>
            <a:r>
              <a:rPr lang="en-US" sz="4000" b="1" dirty="0">
                <a:latin typeface="Times New Roman" panose="02020603050405020304" pitchFamily="18" charset="0"/>
                <a:cs typeface="Times New Roman" panose="02020603050405020304" pitchFamily="18" charset="0"/>
              </a:rPr>
              <a:t>Romans 10: 17</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3. Believe it – </a:t>
            </a:r>
            <a:r>
              <a:rPr lang="en-US" sz="4000" b="1" dirty="0">
                <a:latin typeface="Times New Roman" panose="02020603050405020304" pitchFamily="18" charset="0"/>
                <a:cs typeface="Times New Roman" panose="02020603050405020304" pitchFamily="18" charset="0"/>
              </a:rPr>
              <a:t>John 8:24</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4. Repent of Sins – </a:t>
            </a:r>
            <a:r>
              <a:rPr lang="en-US" sz="4000" b="1" dirty="0">
                <a:latin typeface="Times New Roman" panose="02020603050405020304" pitchFamily="18" charset="0"/>
                <a:cs typeface="Times New Roman" panose="02020603050405020304" pitchFamily="18" charset="0"/>
              </a:rPr>
              <a:t>Acts 2:38 &amp; Acts 17:30</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5. Confess Jesus – </a:t>
            </a:r>
            <a:r>
              <a:rPr lang="en-US" sz="4000" b="1" dirty="0">
                <a:latin typeface="Times New Roman" panose="02020603050405020304" pitchFamily="18" charset="0"/>
                <a:cs typeface="Times New Roman" panose="02020603050405020304" pitchFamily="18" charset="0"/>
              </a:rPr>
              <a:t>Romans 10: 9,10</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6. Baptized for Forgiveness of sins –</a:t>
            </a:r>
            <a:r>
              <a:rPr lang="en-US" sz="4000" b="1" dirty="0">
                <a:latin typeface="Times New Roman" panose="02020603050405020304" pitchFamily="18" charset="0"/>
                <a:cs typeface="Times New Roman" panose="02020603050405020304" pitchFamily="18" charset="0"/>
              </a:rPr>
              <a:t>Acts 22:16</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827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33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31447B3C-3DED-4C63-ACB9-BDBAA5A02A06}"/>
              </a:ext>
            </a:extLst>
          </p:cNvPr>
          <p:cNvSpPr txBox="1">
            <a:spLocks noChangeArrowheads="1"/>
          </p:cNvSpPr>
          <p:nvPr/>
        </p:nvSpPr>
        <p:spPr bwMode="auto">
          <a:xfrm>
            <a:off x="4495800" y="685800"/>
            <a:ext cx="3228769"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800" dirty="0">
                <a:solidFill>
                  <a:srgbClr val="CC3300"/>
                </a:solidFill>
                <a:latin typeface="Times New Roman" panose="02020603050405020304" pitchFamily="18" charset="0"/>
                <a:cs typeface="Times New Roman" panose="02020603050405020304" pitchFamily="18" charset="0"/>
              </a:rPr>
              <a:t>Introduction</a:t>
            </a:r>
          </a:p>
        </p:txBody>
      </p:sp>
      <p:sp>
        <p:nvSpPr>
          <p:cNvPr id="92163" name="Text Box 3">
            <a:extLst>
              <a:ext uri="{FF2B5EF4-FFF2-40B4-BE49-F238E27FC236}">
                <a16:creationId xmlns:a16="http://schemas.microsoft.com/office/drawing/2014/main" id="{233D481B-9C92-490B-B714-A2E141261651}"/>
              </a:ext>
            </a:extLst>
          </p:cNvPr>
          <p:cNvSpPr txBox="1">
            <a:spLocks noChangeArrowheads="1"/>
          </p:cNvSpPr>
          <p:nvPr/>
        </p:nvSpPr>
        <p:spPr bwMode="auto">
          <a:xfrm>
            <a:off x="609600" y="1600200"/>
            <a:ext cx="11049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400" b="1" dirty="0">
                <a:cs typeface="Times New Roman" panose="02020603050405020304" pitchFamily="18" charset="0"/>
              </a:rPr>
              <a:t>1 Pet. 1:13-16</a:t>
            </a:r>
          </a:p>
          <a:p>
            <a:pPr eaLnBrk="1" hangingPunct="1">
              <a:buFont typeface="Wingdings" panose="05000000000000000000" pitchFamily="2" charset="2"/>
              <a:buChar char="§"/>
            </a:pPr>
            <a:r>
              <a:rPr lang="en-US" altLang="en-US" sz="4400" dirty="0">
                <a:cs typeface="Times New Roman" panose="02020603050405020304" pitchFamily="18" charset="0"/>
              </a:rPr>
              <a:t>None would want to be irreverent, but  there are ways we can fall short of true reverence</a:t>
            </a:r>
          </a:p>
        </p:txBody>
      </p:sp>
      <p:sp>
        <p:nvSpPr>
          <p:cNvPr id="92164" name="Text Box 4">
            <a:extLst>
              <a:ext uri="{FF2B5EF4-FFF2-40B4-BE49-F238E27FC236}">
                <a16:creationId xmlns:a16="http://schemas.microsoft.com/office/drawing/2014/main" id="{7505A76E-C32B-4594-8234-91417948CE0E}"/>
              </a:ext>
            </a:extLst>
          </p:cNvPr>
          <p:cNvSpPr txBox="1">
            <a:spLocks noChangeArrowheads="1"/>
          </p:cNvSpPr>
          <p:nvPr/>
        </p:nvSpPr>
        <p:spPr bwMode="auto">
          <a:xfrm>
            <a:off x="990600" y="4048542"/>
            <a:ext cx="10591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400" dirty="0">
                <a:cs typeface="Times New Roman" panose="02020603050405020304" pitchFamily="18" charset="0"/>
              </a:rPr>
              <a:t>Not taking God with utmost seriousness</a:t>
            </a:r>
          </a:p>
          <a:p>
            <a:pPr eaLnBrk="1" hangingPunct="1">
              <a:buFontTx/>
              <a:buChar char="•"/>
            </a:pPr>
            <a:r>
              <a:rPr lang="en-US" altLang="en-US" sz="4400" dirty="0">
                <a:cs typeface="Times New Roman" panose="02020603050405020304" pitchFamily="18" charset="0"/>
              </a:rPr>
              <a:t>Wishing to serve on own terms</a:t>
            </a:r>
          </a:p>
          <a:p>
            <a:pPr eaLnBrk="1" hangingPunct="1">
              <a:buFontTx/>
              <a:buChar char="•"/>
            </a:pPr>
            <a:r>
              <a:rPr lang="en-US" altLang="en-US" sz="4400" dirty="0">
                <a:cs typeface="Times New Roman" panose="02020603050405020304" pitchFamily="18" charset="0"/>
              </a:rPr>
              <a:t>Lukewarm (</a:t>
            </a:r>
            <a:r>
              <a:rPr lang="en-US" altLang="en-US" sz="4400" b="1" dirty="0">
                <a:cs typeface="Times New Roman" panose="02020603050405020304" pitchFamily="18" charset="0"/>
              </a:rPr>
              <a:t>Rev. 3:15-17</a:t>
            </a:r>
            <a:r>
              <a:rPr lang="en-US" altLang="en-US" sz="44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uiExpand="1" build="p" autoUpdateAnimBg="0"/>
      <p:bldP spid="92164"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a:extLst>
              <a:ext uri="{FF2B5EF4-FFF2-40B4-BE49-F238E27FC236}">
                <a16:creationId xmlns:a16="http://schemas.microsoft.com/office/drawing/2014/main" id="{1160208F-C906-497F-B032-5BA2FE1358FE}"/>
              </a:ext>
            </a:extLst>
          </p:cNvPr>
          <p:cNvSpPr txBox="1">
            <a:spLocks noChangeArrowheads="1"/>
          </p:cNvSpPr>
          <p:nvPr/>
        </p:nvSpPr>
        <p:spPr bwMode="auto">
          <a:xfrm>
            <a:off x="4467431" y="693003"/>
            <a:ext cx="3228769"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800" dirty="0">
                <a:solidFill>
                  <a:srgbClr val="CC3300"/>
                </a:solidFill>
                <a:latin typeface="Times New Roman" panose="02020603050405020304" pitchFamily="18" charset="0"/>
                <a:cs typeface="Times New Roman" panose="02020603050405020304" pitchFamily="18" charset="0"/>
              </a:rPr>
              <a:t>Introduction</a:t>
            </a:r>
          </a:p>
        </p:txBody>
      </p:sp>
      <p:sp>
        <p:nvSpPr>
          <p:cNvPr id="93187" name="Text Box 3">
            <a:extLst>
              <a:ext uri="{FF2B5EF4-FFF2-40B4-BE49-F238E27FC236}">
                <a16:creationId xmlns:a16="http://schemas.microsoft.com/office/drawing/2014/main" id="{F5651348-3AF4-499A-9B90-C2458F2076EE}"/>
              </a:ext>
            </a:extLst>
          </p:cNvPr>
          <p:cNvSpPr txBox="1">
            <a:spLocks noChangeArrowheads="1"/>
          </p:cNvSpPr>
          <p:nvPr/>
        </p:nvSpPr>
        <p:spPr bwMode="auto">
          <a:xfrm>
            <a:off x="685800" y="1642408"/>
            <a:ext cx="10896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We often fail to act in such a way as to constantly manifest reverence for God in the minds of others</a:t>
            </a:r>
          </a:p>
        </p:txBody>
      </p:sp>
      <p:sp>
        <p:nvSpPr>
          <p:cNvPr id="93188" name="Text Box 4">
            <a:extLst>
              <a:ext uri="{FF2B5EF4-FFF2-40B4-BE49-F238E27FC236}">
                <a16:creationId xmlns:a16="http://schemas.microsoft.com/office/drawing/2014/main" id="{C661263A-C37C-4DBD-B581-245D5F7A96F9}"/>
              </a:ext>
            </a:extLst>
          </p:cNvPr>
          <p:cNvSpPr txBox="1">
            <a:spLocks noChangeArrowheads="1"/>
          </p:cNvSpPr>
          <p:nvPr/>
        </p:nvSpPr>
        <p:spPr bwMode="auto">
          <a:xfrm>
            <a:off x="1143000" y="2743200"/>
            <a:ext cx="10439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Example: Moses (</a:t>
            </a:r>
            <a:r>
              <a:rPr lang="en-US" altLang="en-US" sz="4000" b="1" dirty="0">
                <a:cs typeface="Times New Roman" panose="02020603050405020304" pitchFamily="18" charset="0"/>
              </a:rPr>
              <a:t>Num. 20:12</a:t>
            </a:r>
            <a:r>
              <a:rPr lang="en-US" altLang="en-US" sz="4000" dirty="0">
                <a:cs typeface="Times New Roman" panose="02020603050405020304" pitchFamily="18" charset="0"/>
              </a:rPr>
              <a:t>)</a:t>
            </a:r>
          </a:p>
          <a:p>
            <a:pPr eaLnBrk="1" hangingPunct="1">
              <a:buFontTx/>
              <a:buChar char="•"/>
            </a:pPr>
            <a:r>
              <a:rPr lang="en-US" altLang="en-US" sz="4000" dirty="0">
                <a:cs typeface="Times New Roman" panose="02020603050405020304" pitchFamily="18" charset="0"/>
              </a:rPr>
              <a:t>Are we doing the same by our dress and behavior in worship</a:t>
            </a:r>
          </a:p>
          <a:p>
            <a:pPr eaLnBrk="1" hangingPunct="1">
              <a:buFontTx/>
              <a:buChar char="•"/>
            </a:pPr>
            <a:r>
              <a:rPr lang="en-US" altLang="en-US" sz="4000" dirty="0">
                <a:cs typeface="Times New Roman" panose="02020603050405020304" pitchFamily="18" charset="0"/>
              </a:rPr>
              <a:t>Or, by willful disobedience to some command (</a:t>
            </a:r>
            <a:r>
              <a:rPr lang="en-US" altLang="en-US" sz="4000" b="1" dirty="0">
                <a:cs typeface="Times New Roman" panose="02020603050405020304" pitchFamily="18" charset="0"/>
              </a:rPr>
              <a:t>Rom. 2:23-24</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1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1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1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a:extLst>
              <a:ext uri="{FF2B5EF4-FFF2-40B4-BE49-F238E27FC236}">
                <a16:creationId xmlns:a16="http://schemas.microsoft.com/office/drawing/2014/main" id="{B9154016-24D3-4B65-85B6-9D908B16F8B6}"/>
              </a:ext>
            </a:extLst>
          </p:cNvPr>
          <p:cNvSpPr txBox="1">
            <a:spLocks noChangeArrowheads="1"/>
          </p:cNvSpPr>
          <p:nvPr/>
        </p:nvSpPr>
        <p:spPr bwMode="auto">
          <a:xfrm>
            <a:off x="4495800" y="693003"/>
            <a:ext cx="3228769"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800" dirty="0">
                <a:solidFill>
                  <a:srgbClr val="CC3300"/>
                </a:solidFill>
                <a:latin typeface="Times New Roman" panose="02020603050405020304" pitchFamily="18" charset="0"/>
                <a:cs typeface="Times New Roman" panose="02020603050405020304" pitchFamily="18" charset="0"/>
              </a:rPr>
              <a:t>Introduction</a:t>
            </a:r>
          </a:p>
        </p:txBody>
      </p:sp>
      <p:sp>
        <p:nvSpPr>
          <p:cNvPr id="94211" name="Text Box 3">
            <a:extLst>
              <a:ext uri="{FF2B5EF4-FFF2-40B4-BE49-F238E27FC236}">
                <a16:creationId xmlns:a16="http://schemas.microsoft.com/office/drawing/2014/main" id="{742D561A-992C-4ABE-AB7C-0C428238BB46}"/>
              </a:ext>
            </a:extLst>
          </p:cNvPr>
          <p:cNvSpPr txBox="1">
            <a:spLocks noChangeArrowheads="1"/>
          </p:cNvSpPr>
          <p:nvPr/>
        </p:nvSpPr>
        <p:spPr bwMode="auto">
          <a:xfrm>
            <a:off x="609600" y="1730514"/>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We must have a deep reverence for God</a:t>
            </a:r>
          </a:p>
        </p:txBody>
      </p:sp>
      <p:sp>
        <p:nvSpPr>
          <p:cNvPr id="94212" name="Text Box 4">
            <a:extLst>
              <a:ext uri="{FF2B5EF4-FFF2-40B4-BE49-F238E27FC236}">
                <a16:creationId xmlns:a16="http://schemas.microsoft.com/office/drawing/2014/main" id="{63E49A68-F9BE-4414-8F09-899FC67A09B8}"/>
              </a:ext>
            </a:extLst>
          </p:cNvPr>
          <p:cNvSpPr txBox="1">
            <a:spLocks noChangeArrowheads="1"/>
          </p:cNvSpPr>
          <p:nvPr/>
        </p:nvSpPr>
        <p:spPr bwMode="auto">
          <a:xfrm>
            <a:off x="1524000" y="2422526"/>
            <a:ext cx="1005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latin typeface="Arial" panose="020B0604020202020204" pitchFamily="34" charset="0"/>
              </a:rPr>
              <a:t>God ought to be most serious concern for our entire life</a:t>
            </a:r>
          </a:p>
        </p:txBody>
      </p:sp>
      <p:grpSp>
        <p:nvGrpSpPr>
          <p:cNvPr id="94215" name="Group 7">
            <a:extLst>
              <a:ext uri="{FF2B5EF4-FFF2-40B4-BE49-F238E27FC236}">
                <a16:creationId xmlns:a16="http://schemas.microsoft.com/office/drawing/2014/main" id="{7615162E-E0A8-4FA1-94BC-3F3ECAB87C99}"/>
              </a:ext>
            </a:extLst>
          </p:cNvPr>
          <p:cNvGrpSpPr>
            <a:grpSpLocks/>
          </p:cNvGrpSpPr>
          <p:nvPr/>
        </p:nvGrpSpPr>
        <p:grpSpPr bwMode="auto">
          <a:xfrm>
            <a:off x="762000" y="4114800"/>
            <a:ext cx="10972799" cy="1447800"/>
            <a:chOff x="624" y="2592"/>
            <a:chExt cx="4666" cy="1248"/>
          </a:xfrm>
        </p:grpSpPr>
        <p:sp>
          <p:nvSpPr>
            <p:cNvPr id="94214" name="AutoShape 6">
              <a:extLst>
                <a:ext uri="{FF2B5EF4-FFF2-40B4-BE49-F238E27FC236}">
                  <a16:creationId xmlns:a16="http://schemas.microsoft.com/office/drawing/2014/main" id="{5D510FD2-EA29-47F1-AB55-907137277F4A}"/>
                </a:ext>
              </a:extLst>
            </p:cNvPr>
            <p:cNvSpPr>
              <a:spLocks noChangeArrowheads="1"/>
            </p:cNvSpPr>
            <p:nvPr/>
          </p:nvSpPr>
          <p:spPr bwMode="auto">
            <a:xfrm>
              <a:off x="720" y="2592"/>
              <a:ext cx="4512" cy="1248"/>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3" name="Text Box 5">
              <a:extLst>
                <a:ext uri="{FF2B5EF4-FFF2-40B4-BE49-F238E27FC236}">
                  <a16:creationId xmlns:a16="http://schemas.microsoft.com/office/drawing/2014/main" id="{A4CAC182-902F-49E6-BB7C-03C3F0C60B27}"/>
                </a:ext>
              </a:extLst>
            </p:cNvPr>
            <p:cNvSpPr txBox="1">
              <a:spLocks noChangeArrowheads="1"/>
            </p:cNvSpPr>
            <p:nvPr/>
          </p:nvSpPr>
          <p:spPr bwMode="auto">
            <a:xfrm>
              <a:off x="624" y="2592"/>
              <a:ext cx="4666" cy="11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Font typeface="Wingdings" panose="05000000000000000000" pitchFamily="2" charset="2"/>
                <a:buNone/>
              </a:pPr>
              <a:r>
                <a:rPr lang="en-US" altLang="en-US" sz="4000" dirty="0">
                  <a:solidFill>
                    <a:srgbClr val="FFFFFF"/>
                  </a:solidFill>
                  <a:cs typeface="Times New Roman" panose="02020603050405020304" pitchFamily="18" charset="0"/>
                </a:rPr>
                <a:t>Let’s notice some things we cannot do and have a true reverence for God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4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8D15029F-7ECF-437A-9AE0-0963F38BAAF6}"/>
              </a:ext>
            </a:extLst>
          </p:cNvPr>
          <p:cNvSpPr txBox="1">
            <a:spLocks noChangeArrowheads="1"/>
          </p:cNvSpPr>
          <p:nvPr/>
        </p:nvSpPr>
        <p:spPr bwMode="auto">
          <a:xfrm>
            <a:off x="3711541" y="769203"/>
            <a:ext cx="48228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800" dirty="0">
                <a:latin typeface="Times New Roman" panose="02020603050405020304" pitchFamily="18" charset="0"/>
                <a:cs typeface="Times New Roman" panose="02020603050405020304" pitchFamily="18" charset="0"/>
              </a:rPr>
              <a:t>Reverence</a:t>
            </a:r>
            <a:r>
              <a:rPr lang="en-US" altLang="en-US" sz="4800" dirty="0"/>
              <a:t> for God</a:t>
            </a:r>
          </a:p>
        </p:txBody>
      </p:sp>
      <p:sp>
        <p:nvSpPr>
          <p:cNvPr id="96259" name="Text Box 3">
            <a:extLst>
              <a:ext uri="{FF2B5EF4-FFF2-40B4-BE49-F238E27FC236}">
                <a16:creationId xmlns:a16="http://schemas.microsoft.com/office/drawing/2014/main" id="{AE648E0F-C0C5-4DD9-9162-278923B5667C}"/>
              </a:ext>
            </a:extLst>
          </p:cNvPr>
          <p:cNvSpPr txBox="1">
            <a:spLocks noChangeArrowheads="1"/>
          </p:cNvSpPr>
          <p:nvPr/>
        </p:nvSpPr>
        <p:spPr bwMode="auto">
          <a:xfrm>
            <a:off x="609600" y="2088069"/>
            <a:ext cx="10972800" cy="83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AutoNum type="alphaUcPeriod"/>
            </a:pPr>
            <a:r>
              <a:rPr lang="en-US" altLang="en-US" sz="4400" dirty="0">
                <a:cs typeface="Times New Roman" panose="02020603050405020304" pitchFamily="18" charset="0"/>
              </a:rPr>
              <a:t> We Cannot Be Indifferent to God</a:t>
            </a:r>
          </a:p>
        </p:txBody>
      </p:sp>
      <p:sp>
        <p:nvSpPr>
          <p:cNvPr id="96261" name="Line 5">
            <a:extLst>
              <a:ext uri="{FF2B5EF4-FFF2-40B4-BE49-F238E27FC236}">
                <a16:creationId xmlns:a16="http://schemas.microsoft.com/office/drawing/2014/main" id="{A54BB017-1A18-4518-88F5-21ACCCB0B8AA}"/>
              </a:ext>
            </a:extLst>
          </p:cNvPr>
          <p:cNvSpPr>
            <a:spLocks noChangeShapeType="1"/>
          </p:cNvSpPr>
          <p:nvPr/>
        </p:nvSpPr>
        <p:spPr bwMode="auto">
          <a:xfrm flipV="1">
            <a:off x="609600" y="1904999"/>
            <a:ext cx="10972800" cy="30669"/>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Oval 6">
            <a:extLst>
              <a:ext uri="{FF2B5EF4-FFF2-40B4-BE49-F238E27FC236}">
                <a16:creationId xmlns:a16="http://schemas.microsoft.com/office/drawing/2014/main" id="{3C328D46-FC07-4999-8F2E-1198EA730CD1}"/>
              </a:ext>
            </a:extLst>
          </p:cNvPr>
          <p:cNvSpPr>
            <a:spLocks noChangeArrowheads="1"/>
          </p:cNvSpPr>
          <p:nvPr/>
        </p:nvSpPr>
        <p:spPr bwMode="auto">
          <a:xfrm flipV="1">
            <a:off x="579120" y="2240467"/>
            <a:ext cx="762000" cy="701814"/>
          </a:xfrm>
          <a:prstGeom prst="ellipse">
            <a:avLst/>
          </a:prstGeom>
          <a:noFill/>
          <a:ln w="5715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5" name="AutoShape 7">
            <a:extLst>
              <a:ext uri="{FF2B5EF4-FFF2-40B4-BE49-F238E27FC236}">
                <a16:creationId xmlns:a16="http://schemas.microsoft.com/office/drawing/2014/main" id="{A2679A70-6F67-4BAF-9CB8-A1B1E6309BC2}"/>
              </a:ext>
            </a:extLst>
          </p:cNvPr>
          <p:cNvSpPr>
            <a:spLocks noChangeArrowheads="1"/>
          </p:cNvSpPr>
          <p:nvPr/>
        </p:nvSpPr>
        <p:spPr bwMode="auto">
          <a:xfrm>
            <a:off x="2057400" y="685800"/>
            <a:ext cx="8077200" cy="762000"/>
          </a:xfrm>
          <a:prstGeom prst="roundRect">
            <a:avLst>
              <a:gd name="adj" fmla="val 16667"/>
            </a:avLst>
          </a:prstGeom>
          <a:solidFill>
            <a:srgbClr val="FFFFFF"/>
          </a:solidFill>
          <a:ln w="9525">
            <a:solidFill>
              <a:schemeClr val="tx1"/>
            </a:solidFill>
            <a:round/>
            <a:headEnd/>
            <a:tailEnd/>
          </a:ln>
          <a:effectLst>
            <a:outerShdw dist="63500" dir="2212194" algn="ctr" rotWithShape="0">
              <a:schemeClr val="tx1"/>
            </a:outerShdw>
          </a:effectLst>
        </p:spPr>
        <p:txBody>
          <a:bodyPr wrap="none" anchor="ctr"/>
          <a:lstStyle/>
          <a:p>
            <a:endParaRPr lang="en-US"/>
          </a:p>
        </p:txBody>
      </p:sp>
      <p:sp>
        <p:nvSpPr>
          <p:cNvPr id="99330" name="Text Box 2">
            <a:extLst>
              <a:ext uri="{FF2B5EF4-FFF2-40B4-BE49-F238E27FC236}">
                <a16:creationId xmlns:a16="http://schemas.microsoft.com/office/drawing/2014/main" id="{57FA0C82-B3F4-47F0-8B49-CCDA1E19D227}"/>
              </a:ext>
            </a:extLst>
          </p:cNvPr>
          <p:cNvSpPr txBox="1">
            <a:spLocks noChangeArrowheads="1"/>
          </p:cNvSpPr>
          <p:nvPr/>
        </p:nvSpPr>
        <p:spPr bwMode="auto">
          <a:xfrm>
            <a:off x="2057400" y="685800"/>
            <a:ext cx="807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square">
            <a:spAutoFit/>
          </a:bodyPr>
          <a:lstStyle/>
          <a:p>
            <a:pPr algn="ctr"/>
            <a:r>
              <a:rPr lang="en-US" altLang="en-US" sz="4400" dirty="0">
                <a:latin typeface="Times New Roman" panose="02020603050405020304" pitchFamily="18" charset="0"/>
                <a:cs typeface="Times New Roman" panose="02020603050405020304" pitchFamily="18" charset="0"/>
              </a:rPr>
              <a:t>We Cannot Be Indifferent to God</a:t>
            </a:r>
          </a:p>
        </p:txBody>
      </p:sp>
      <p:sp>
        <p:nvSpPr>
          <p:cNvPr id="99331" name="Text Box 3">
            <a:extLst>
              <a:ext uri="{FF2B5EF4-FFF2-40B4-BE49-F238E27FC236}">
                <a16:creationId xmlns:a16="http://schemas.microsoft.com/office/drawing/2014/main" id="{CE55D485-994E-46E1-9C46-DB33AD6C45A0}"/>
              </a:ext>
            </a:extLst>
          </p:cNvPr>
          <p:cNvSpPr txBox="1">
            <a:spLocks noChangeArrowheads="1"/>
          </p:cNvSpPr>
          <p:nvPr/>
        </p:nvSpPr>
        <p:spPr bwMode="auto">
          <a:xfrm>
            <a:off x="609600" y="1584325"/>
            <a:ext cx="10972799"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In material minded society most feel religion does not matter</a:t>
            </a:r>
          </a:p>
        </p:txBody>
      </p:sp>
      <p:sp>
        <p:nvSpPr>
          <p:cNvPr id="99332" name="Text Box 4">
            <a:extLst>
              <a:ext uri="{FF2B5EF4-FFF2-40B4-BE49-F238E27FC236}">
                <a16:creationId xmlns:a16="http://schemas.microsoft.com/office/drawing/2014/main" id="{4ACB1994-A554-4CBF-B6C7-D84A89DDF869}"/>
              </a:ext>
            </a:extLst>
          </p:cNvPr>
          <p:cNvSpPr txBox="1">
            <a:spLocks noChangeArrowheads="1"/>
          </p:cNvSpPr>
          <p:nvPr/>
        </p:nvSpPr>
        <p:spPr bwMode="auto">
          <a:xfrm>
            <a:off x="1066801" y="2791361"/>
            <a:ext cx="1051559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Even some Christians act as if other things are more important to them than God</a:t>
            </a:r>
          </a:p>
        </p:txBody>
      </p:sp>
      <p:sp>
        <p:nvSpPr>
          <p:cNvPr id="99333" name="Text Box 5">
            <a:extLst>
              <a:ext uri="{FF2B5EF4-FFF2-40B4-BE49-F238E27FC236}">
                <a16:creationId xmlns:a16="http://schemas.microsoft.com/office/drawing/2014/main" id="{165DC3FF-1659-423F-BF77-2914F2488ACD}"/>
              </a:ext>
            </a:extLst>
          </p:cNvPr>
          <p:cNvSpPr txBox="1">
            <a:spLocks noChangeArrowheads="1"/>
          </p:cNvSpPr>
          <p:nvPr/>
        </p:nvSpPr>
        <p:spPr bwMode="auto">
          <a:xfrm>
            <a:off x="609600" y="4022726"/>
            <a:ext cx="10972799"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Truth: God wills we be devoted to Him (</a:t>
            </a:r>
            <a:r>
              <a:rPr lang="en-US" altLang="en-US" sz="4000" b="1" dirty="0">
                <a:cs typeface="Times New Roman" panose="02020603050405020304" pitchFamily="18" charset="0"/>
              </a:rPr>
              <a:t>Eccl. 12:13-14</a:t>
            </a:r>
            <a:r>
              <a:rPr lang="en-US" altLang="en-US" sz="4000" dirty="0">
                <a:cs typeface="Times New Roman" panose="02020603050405020304" pitchFamily="18" charset="0"/>
              </a:rPr>
              <a:t>)</a:t>
            </a:r>
          </a:p>
        </p:txBody>
      </p:sp>
      <p:sp>
        <p:nvSpPr>
          <p:cNvPr id="99334" name="Text Box 6">
            <a:extLst>
              <a:ext uri="{FF2B5EF4-FFF2-40B4-BE49-F238E27FC236}">
                <a16:creationId xmlns:a16="http://schemas.microsoft.com/office/drawing/2014/main" id="{F1D4679D-5C63-4F07-B249-080ACB0564AD}"/>
              </a:ext>
            </a:extLst>
          </p:cNvPr>
          <p:cNvSpPr txBox="1">
            <a:spLocks noChangeArrowheads="1"/>
          </p:cNvSpPr>
          <p:nvPr/>
        </p:nvSpPr>
        <p:spPr bwMode="auto">
          <a:xfrm>
            <a:off x="1066801" y="5334001"/>
            <a:ext cx="1051559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God consuming fire toward the irreverent (</a:t>
            </a:r>
            <a:r>
              <a:rPr lang="en-US" altLang="en-US" sz="4000" b="1" dirty="0">
                <a:cs typeface="Times New Roman" panose="02020603050405020304" pitchFamily="18" charset="0"/>
              </a:rPr>
              <a:t>Heb. 12:29</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3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autoUpdateAnimBg="0"/>
      <p:bldP spid="99333" grpId="0" build="p" autoUpdateAnimBg="0"/>
      <p:bldP spid="9933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a:extLst>
              <a:ext uri="{FF2B5EF4-FFF2-40B4-BE49-F238E27FC236}">
                <a16:creationId xmlns:a16="http://schemas.microsoft.com/office/drawing/2014/main" id="{D7A39363-1556-4C05-937D-1A572B6FE5CA}"/>
              </a:ext>
            </a:extLst>
          </p:cNvPr>
          <p:cNvSpPr>
            <a:spLocks noChangeArrowheads="1"/>
          </p:cNvSpPr>
          <p:nvPr/>
        </p:nvSpPr>
        <p:spPr bwMode="auto">
          <a:xfrm>
            <a:off x="2057400" y="685800"/>
            <a:ext cx="8077200" cy="769441"/>
          </a:xfrm>
          <a:prstGeom prst="roundRect">
            <a:avLst>
              <a:gd name="adj" fmla="val 16667"/>
            </a:avLst>
          </a:prstGeom>
          <a:solidFill>
            <a:srgbClr val="FFFFFF"/>
          </a:solidFill>
          <a:ln w="9525">
            <a:solidFill>
              <a:schemeClr val="tx1"/>
            </a:solidFill>
            <a:round/>
            <a:headEnd/>
            <a:tailEnd/>
          </a:ln>
          <a:effectLst>
            <a:outerShdw dist="63500" dir="2212194" algn="ctr" rotWithShape="0">
              <a:schemeClr val="tx1"/>
            </a:outerShdw>
          </a:effectLst>
        </p:spPr>
        <p:txBody>
          <a:bodyPr wrap="none" anchor="ctr"/>
          <a:lstStyle/>
          <a:p>
            <a:endParaRPr lang="en-US"/>
          </a:p>
        </p:txBody>
      </p:sp>
      <p:sp>
        <p:nvSpPr>
          <p:cNvPr id="100355" name="Text Box 3">
            <a:extLst>
              <a:ext uri="{FF2B5EF4-FFF2-40B4-BE49-F238E27FC236}">
                <a16:creationId xmlns:a16="http://schemas.microsoft.com/office/drawing/2014/main" id="{B9D39702-19D3-4D11-BFAB-5A8EE398F0F1}"/>
              </a:ext>
            </a:extLst>
          </p:cNvPr>
          <p:cNvSpPr txBox="1">
            <a:spLocks noChangeArrowheads="1"/>
          </p:cNvSpPr>
          <p:nvPr/>
        </p:nvSpPr>
        <p:spPr bwMode="auto">
          <a:xfrm>
            <a:off x="2286760" y="685800"/>
            <a:ext cx="769544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spAutoFit/>
          </a:bodyPr>
          <a:lstStyle/>
          <a:p>
            <a:r>
              <a:rPr lang="en-US" altLang="en-US" sz="4400" dirty="0">
                <a:latin typeface="Times New Roman" panose="02020603050405020304" pitchFamily="18" charset="0"/>
                <a:cs typeface="Times New Roman" panose="02020603050405020304" pitchFamily="18" charset="0"/>
              </a:rPr>
              <a:t>We Cannot Be Indifferent to God</a:t>
            </a:r>
          </a:p>
        </p:txBody>
      </p:sp>
      <p:sp>
        <p:nvSpPr>
          <p:cNvPr id="100356" name="Text Box 4">
            <a:extLst>
              <a:ext uri="{FF2B5EF4-FFF2-40B4-BE49-F238E27FC236}">
                <a16:creationId xmlns:a16="http://schemas.microsoft.com/office/drawing/2014/main" id="{88964B15-6736-4046-94B2-C12FC834AEBB}"/>
              </a:ext>
            </a:extLst>
          </p:cNvPr>
          <p:cNvSpPr txBox="1">
            <a:spLocks noChangeArrowheads="1"/>
          </p:cNvSpPr>
          <p:nvPr/>
        </p:nvSpPr>
        <p:spPr bwMode="auto">
          <a:xfrm>
            <a:off x="609600" y="1724561"/>
            <a:ext cx="109727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God’s appearance to Israel upon Mt. Sinai was truly awe-inspiring (</a:t>
            </a:r>
            <a:r>
              <a:rPr lang="en-US" altLang="en-US" sz="4000" b="1" dirty="0">
                <a:cs typeface="Times New Roman" panose="02020603050405020304" pitchFamily="18" charset="0"/>
              </a:rPr>
              <a:t>Ex. 19:16-19; 20:18-19</a:t>
            </a:r>
            <a:r>
              <a:rPr lang="en-US" altLang="en-US" sz="4000" dirty="0">
                <a:cs typeface="Times New Roman" panose="02020603050405020304" pitchFamily="18" charset="0"/>
              </a:rPr>
              <a:t>)</a:t>
            </a:r>
          </a:p>
        </p:txBody>
      </p:sp>
      <p:sp>
        <p:nvSpPr>
          <p:cNvPr id="100358" name="Text Box 6">
            <a:extLst>
              <a:ext uri="{FF2B5EF4-FFF2-40B4-BE49-F238E27FC236}">
                <a16:creationId xmlns:a16="http://schemas.microsoft.com/office/drawing/2014/main" id="{D10F07A4-9862-4D9E-B01A-3034B3BEFB27}"/>
              </a:ext>
            </a:extLst>
          </p:cNvPr>
          <p:cNvSpPr txBox="1">
            <a:spLocks noChangeArrowheads="1"/>
          </p:cNvSpPr>
          <p:nvPr/>
        </p:nvSpPr>
        <p:spPr bwMode="auto">
          <a:xfrm>
            <a:off x="609600" y="2955926"/>
            <a:ext cx="9937751"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Christians have come to “Mount Zion” (</a:t>
            </a:r>
            <a:r>
              <a:rPr lang="en-US" altLang="en-US" sz="4000" b="1" dirty="0">
                <a:cs typeface="Times New Roman" panose="02020603050405020304" pitchFamily="18" charset="0"/>
              </a:rPr>
              <a:t>Heb. 12:18-29</a:t>
            </a:r>
            <a:r>
              <a:rPr lang="en-US" altLang="en-US" sz="4000" dirty="0">
                <a:cs typeface="Times New Roman" panose="02020603050405020304" pitchFamily="18" charset="0"/>
              </a:rPr>
              <a:t>)</a:t>
            </a:r>
          </a:p>
        </p:txBody>
      </p:sp>
      <p:sp>
        <p:nvSpPr>
          <p:cNvPr id="100359" name="Text Box 7">
            <a:extLst>
              <a:ext uri="{FF2B5EF4-FFF2-40B4-BE49-F238E27FC236}">
                <a16:creationId xmlns:a16="http://schemas.microsoft.com/office/drawing/2014/main" id="{BB6805E6-B29D-47D7-9FEC-4C7EA5507D43}"/>
              </a:ext>
            </a:extLst>
          </p:cNvPr>
          <p:cNvSpPr txBox="1">
            <a:spLocks noChangeArrowheads="1"/>
          </p:cNvSpPr>
          <p:nvPr/>
        </p:nvSpPr>
        <p:spPr bwMode="auto">
          <a:xfrm>
            <a:off x="1142999" y="4267200"/>
            <a:ext cx="10439399"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cs typeface="Times New Roman" panose="02020603050405020304" pitchFamily="18" charset="0"/>
              </a:rPr>
              <a:t>God’s awesomeness depicted</a:t>
            </a:r>
          </a:p>
          <a:p>
            <a:pPr eaLnBrk="1" hangingPunct="1">
              <a:buFontTx/>
              <a:buChar char="•"/>
            </a:pPr>
            <a:r>
              <a:rPr lang="en-US" altLang="en-US" sz="4000" dirty="0">
                <a:cs typeface="Times New Roman" panose="02020603050405020304" pitchFamily="18" charset="0"/>
              </a:rPr>
              <a:t>Moses and people had reverence and respect for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3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3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build="p" autoUpdateAnimBg="0"/>
      <p:bldP spid="100359"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1026">
            <a:extLst>
              <a:ext uri="{FF2B5EF4-FFF2-40B4-BE49-F238E27FC236}">
                <a16:creationId xmlns:a16="http://schemas.microsoft.com/office/drawing/2014/main" id="{B685EC36-617D-4EFC-B1A1-C696D712C4E0}"/>
              </a:ext>
            </a:extLst>
          </p:cNvPr>
          <p:cNvSpPr>
            <a:spLocks noChangeArrowheads="1"/>
          </p:cNvSpPr>
          <p:nvPr/>
        </p:nvSpPr>
        <p:spPr bwMode="auto">
          <a:xfrm>
            <a:off x="2057400" y="758825"/>
            <a:ext cx="8077200" cy="612775"/>
          </a:xfrm>
          <a:prstGeom prst="roundRect">
            <a:avLst>
              <a:gd name="adj" fmla="val 16667"/>
            </a:avLst>
          </a:prstGeom>
          <a:solidFill>
            <a:srgbClr val="FFFFFF"/>
          </a:solidFill>
          <a:ln w="9525">
            <a:solidFill>
              <a:schemeClr val="tx1"/>
            </a:solidFill>
            <a:round/>
            <a:headEnd/>
            <a:tailEnd/>
          </a:ln>
          <a:effectLst>
            <a:outerShdw dist="63500" dir="2212194" algn="ctr" rotWithShape="0">
              <a:schemeClr val="tx1"/>
            </a:outerShdw>
          </a:effectLst>
        </p:spPr>
        <p:txBody>
          <a:bodyPr wrap="none" anchor="ctr"/>
          <a:lstStyle/>
          <a:p>
            <a:endParaRPr lang="en-US"/>
          </a:p>
        </p:txBody>
      </p:sp>
      <p:sp>
        <p:nvSpPr>
          <p:cNvPr id="101379" name="Text Box 1027">
            <a:extLst>
              <a:ext uri="{FF2B5EF4-FFF2-40B4-BE49-F238E27FC236}">
                <a16:creationId xmlns:a16="http://schemas.microsoft.com/office/drawing/2014/main" id="{55EFA9E7-99C2-442A-A498-432B532865C2}"/>
              </a:ext>
            </a:extLst>
          </p:cNvPr>
          <p:cNvSpPr txBox="1">
            <a:spLocks noChangeArrowheads="1"/>
          </p:cNvSpPr>
          <p:nvPr/>
        </p:nvSpPr>
        <p:spPr bwMode="auto">
          <a:xfrm>
            <a:off x="2286760" y="685800"/>
            <a:ext cx="769544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spAutoFit/>
          </a:bodyPr>
          <a:lstStyle/>
          <a:p>
            <a:pPr algn="ctr"/>
            <a:r>
              <a:rPr lang="en-US" altLang="en-US" sz="4400" dirty="0">
                <a:latin typeface="Times New Roman" panose="02020603050405020304" pitchFamily="18" charset="0"/>
                <a:cs typeface="Times New Roman" panose="02020603050405020304" pitchFamily="18" charset="0"/>
              </a:rPr>
              <a:t>We Cannot Be Indifferent to God</a:t>
            </a:r>
          </a:p>
        </p:txBody>
      </p:sp>
      <p:sp>
        <p:nvSpPr>
          <p:cNvPr id="101380" name="Text Box 1028">
            <a:extLst>
              <a:ext uri="{FF2B5EF4-FFF2-40B4-BE49-F238E27FC236}">
                <a16:creationId xmlns:a16="http://schemas.microsoft.com/office/drawing/2014/main" id="{07DB3A5A-32F6-4DFA-BBEA-733EB589E364}"/>
              </a:ext>
            </a:extLst>
          </p:cNvPr>
          <p:cNvSpPr txBox="1">
            <a:spLocks noChangeArrowheads="1"/>
          </p:cNvSpPr>
          <p:nvPr/>
        </p:nvSpPr>
        <p:spPr bwMode="auto">
          <a:xfrm>
            <a:off x="609600" y="1905000"/>
            <a:ext cx="10972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“Take heed how you hear” (</a:t>
            </a:r>
            <a:r>
              <a:rPr lang="en-US" altLang="en-US" sz="4000" b="1" dirty="0">
                <a:cs typeface="Times New Roman" panose="02020603050405020304" pitchFamily="18" charset="0"/>
              </a:rPr>
              <a:t>Luke 8:18; Isa. 66:2; Heb. 2:1-4</a:t>
            </a:r>
            <a:r>
              <a:rPr lang="en-US" altLang="en-US" sz="4000" dirty="0">
                <a:cs typeface="Times New Roman" panose="02020603050405020304" pitchFamily="18" charset="0"/>
              </a:rPr>
              <a:t>)</a:t>
            </a:r>
          </a:p>
          <a:p>
            <a:pPr eaLnBrk="1" hangingPunct="1">
              <a:buFont typeface="Wingdings" panose="05000000000000000000" pitchFamily="2" charset="2"/>
              <a:buChar char="§"/>
            </a:pPr>
            <a:r>
              <a:rPr lang="en-US" altLang="en-US" sz="4000" dirty="0">
                <a:cs typeface="Times New Roman" panose="02020603050405020304" pitchFamily="18" charset="0"/>
              </a:rPr>
              <a:t>We cannot be indifferent to God and expect to show proper reverence for Him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13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uiExpand="1" build="p" autoUpdateAnimBg="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1268</TotalTime>
  <Words>2872</Words>
  <Application>Microsoft Office PowerPoint</Application>
  <PresentationFormat>Widescreen</PresentationFormat>
  <Paragraphs>244</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64</cp:revision>
  <dcterms:created xsi:type="dcterms:W3CDTF">1601-01-01T00:00:00Z</dcterms:created>
  <dcterms:modified xsi:type="dcterms:W3CDTF">2018-10-27T23:17:02Z</dcterms:modified>
</cp:coreProperties>
</file>