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328" r:id="rId2"/>
    <p:sldId id="306" r:id="rId3"/>
    <p:sldId id="307" r:id="rId4"/>
    <p:sldId id="308" r:id="rId5"/>
    <p:sldId id="309" r:id="rId6"/>
    <p:sldId id="326" r:id="rId7"/>
    <p:sldId id="310" r:id="rId8"/>
    <p:sldId id="311" r:id="rId9"/>
    <p:sldId id="312" r:id="rId10"/>
    <p:sldId id="313" r:id="rId11"/>
    <p:sldId id="314" r:id="rId12"/>
    <p:sldId id="315" r:id="rId13"/>
    <p:sldId id="327" r:id="rId14"/>
    <p:sldId id="317" r:id="rId15"/>
    <p:sldId id="318" r:id="rId16"/>
    <p:sldId id="319" r:id="rId17"/>
    <p:sldId id="320" r:id="rId18"/>
    <p:sldId id="321" r:id="rId19"/>
    <p:sldId id="322" r:id="rId20"/>
    <p:sldId id="329"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CCECFF"/>
    <a:srgbClr val="FFFFFF"/>
    <a:srgbClr val="000099"/>
    <a:srgbClr val="006600"/>
    <a:srgbClr val="663300"/>
    <a:srgbClr val="0000CC"/>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3" autoAdjust="0"/>
    <p:restoredTop sz="59278" autoAdjust="0"/>
  </p:normalViewPr>
  <p:slideViewPr>
    <p:cSldViewPr>
      <p:cViewPr varScale="1">
        <p:scale>
          <a:sx n="48" d="100"/>
          <a:sy n="48" d="100"/>
        </p:scale>
        <p:origin x="566" y="43"/>
      </p:cViewPr>
      <p:guideLst>
        <p:guide orient="horz" pos="2160"/>
        <p:guide pos="37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06FA1580-0D51-4ABE-B54C-C8F3CBC641E5}"/>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128003" name="Rectangle 3">
            <a:extLst>
              <a:ext uri="{FF2B5EF4-FFF2-40B4-BE49-F238E27FC236}">
                <a16:creationId xmlns:a16="http://schemas.microsoft.com/office/drawing/2014/main" id="{AB0C95F3-53E0-4454-A022-1C99DA564B4A}"/>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128004" name="Rectangle 4">
            <a:extLst>
              <a:ext uri="{FF2B5EF4-FFF2-40B4-BE49-F238E27FC236}">
                <a16:creationId xmlns:a16="http://schemas.microsoft.com/office/drawing/2014/main" id="{338D1C43-3C78-4232-8254-95995F927E4E}"/>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8005" name="Rectangle 5">
            <a:extLst>
              <a:ext uri="{FF2B5EF4-FFF2-40B4-BE49-F238E27FC236}">
                <a16:creationId xmlns:a16="http://schemas.microsoft.com/office/drawing/2014/main" id="{327E5F7C-BDD2-433E-BB0C-FA29053E7FCE}"/>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28006" name="Rectangle 6">
            <a:extLst>
              <a:ext uri="{FF2B5EF4-FFF2-40B4-BE49-F238E27FC236}">
                <a16:creationId xmlns:a16="http://schemas.microsoft.com/office/drawing/2014/main" id="{AC44A140-DF7D-4317-A643-A7BD4970080A}"/>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128007" name="Rectangle 7">
            <a:extLst>
              <a:ext uri="{FF2B5EF4-FFF2-40B4-BE49-F238E27FC236}">
                <a16:creationId xmlns:a16="http://schemas.microsoft.com/office/drawing/2014/main" id="{4AF91E45-4D68-45CD-8FED-9C66E58F4462}"/>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171798CD-949F-493B-8F51-D679F9478CE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What is the Hebrew writer talking about when he speaks of rest from our labors.</a:t>
            </a:r>
          </a:p>
          <a:p>
            <a:r>
              <a:rPr lang="en-US" dirty="0"/>
              <a:t>    2. Man tells us that we are not required to do works to be saved, therefore we do not need rest from our labors and everyone will have rest when they die.</a:t>
            </a:r>
          </a:p>
          <a:p>
            <a:r>
              <a:rPr lang="en-US" dirty="0"/>
              <a:t>    3. So what is the Rest that Remains?</a:t>
            </a:r>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2</a:t>
            </a:fld>
            <a:endParaRPr lang="en-US" altLang="en-US"/>
          </a:p>
        </p:txBody>
      </p:sp>
    </p:spTree>
    <p:extLst>
      <p:ext uri="{BB962C8B-B14F-4D97-AF65-F5344CB8AC3E}">
        <p14:creationId xmlns:p14="http://schemas.microsoft.com/office/powerpoint/2010/main" val="652591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solidFill>
                  <a:schemeClr val="hlink"/>
                </a:solidFill>
                <a:latin typeface="Times New Roman" panose="02020603050405020304" pitchFamily="18" charset="0"/>
                <a:cs typeface="Times New Roman" panose="02020603050405020304" pitchFamily="18" charset="0"/>
              </a:rPr>
              <a:t>    1. Promised Rest Yet to Come  (Heb. 4)</a:t>
            </a:r>
          </a:p>
          <a:p>
            <a:pPr rtl="0"/>
            <a:r>
              <a:rPr lang="en-US" sz="1200" b="0" i="1" u="none" strike="noStrike" baseline="0" dirty="0">
                <a:latin typeface="Times New Roman" panose="02020603050405020304" pitchFamily="18" charset="0"/>
              </a:rPr>
              <a:t>For indeed the gospel </a:t>
            </a:r>
            <a:r>
              <a:rPr lang="en-US" sz="1200" b="1" i="1" u="none" strike="noStrike" baseline="0" dirty="0">
                <a:latin typeface="Times New Roman" panose="02020603050405020304" pitchFamily="18" charset="0"/>
              </a:rPr>
              <a:t>was preached to us as well as </a:t>
            </a:r>
            <a:r>
              <a:rPr lang="en-US" sz="1200" b="0" i="1" u="none" strike="noStrike" baseline="0" dirty="0">
                <a:latin typeface="Times New Roman" panose="02020603050405020304" pitchFamily="18" charset="0"/>
              </a:rPr>
              <a:t>to them; but the word which they heard did not profit them, not being mixed with faith in those who heard it. For we who have believed do enter that rest, as He has said: "SO I SWORE IN MY WRATH, 'THEY SHALL NOT ENTER MY REST,' " although the works were finished from the foundation of the world.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Hebrews 4:2-3</a:t>
            </a:r>
            <a:r>
              <a:rPr lang="en-US" sz="1200" b="0" i="0" u="none" strike="noStrike" baseline="0" dirty="0">
                <a:latin typeface="Times New Roman" panose="02020603050405020304" pitchFamily="18" charset="0"/>
              </a:rPr>
              <a:t>)</a:t>
            </a:r>
          </a:p>
          <a:p>
            <a:pPr rtl="0"/>
            <a:r>
              <a:rPr lang="en-US" sz="1200" b="0" i="0" u="none" strike="noStrike" baseline="0" dirty="0">
                <a:latin typeface="Times New Roman" panose="02020603050405020304" pitchFamily="18" charset="0"/>
              </a:rPr>
              <a:t>&gt;&gt;&gt;&gt;&gt;&gt;&gt;&gt;&gt;&gt;&gt;&gt;&gt;&gt;&gt;&gt;&gt;&gt;&gt;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2. </a:t>
            </a:r>
            <a:r>
              <a:rPr lang="en-US" altLang="en-US" sz="1200" dirty="0">
                <a:solidFill>
                  <a:srgbClr val="FFFFFF"/>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We too received good news of promise – but they rejected it to their eternal destruction.</a:t>
            </a:r>
            <a:endParaRPr lang="en-US" altLang="en-US" sz="1200" dirty="0">
              <a:solidFill>
                <a:srgbClr val="FFFFFF"/>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11</a:t>
            </a:fld>
            <a:endParaRPr lang="en-US" altLang="en-US"/>
          </a:p>
        </p:txBody>
      </p:sp>
    </p:spTree>
    <p:extLst>
      <p:ext uri="{BB962C8B-B14F-4D97-AF65-F5344CB8AC3E}">
        <p14:creationId xmlns:p14="http://schemas.microsoft.com/office/powerpoint/2010/main" val="1870997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1" u="none" strike="noStrike" baseline="0" dirty="0">
                <a:latin typeface="Times New Roman" panose="02020603050405020304" pitchFamily="18" charset="0"/>
              </a:rPr>
              <a:t>For we who have believed do enter that rest, as He has said: "SO I SWORE IN MY WRATH, 'THEY SHALL NOT ENTER MY REST,' " although the works were finished from the foundation of the world. For He has spoken in a certain place of the seventh day in this way: "AND GOD RESTED ON THE SEVENTH DAY FROM </a:t>
            </a:r>
            <a:r>
              <a:rPr lang="en-US" sz="1200" b="1" i="1" u="none" strike="noStrike" baseline="0" dirty="0">
                <a:latin typeface="Times New Roman" panose="02020603050405020304" pitchFamily="18" charset="0"/>
              </a:rPr>
              <a:t>ALL</a:t>
            </a:r>
            <a:r>
              <a:rPr lang="en-US" sz="1200" b="0" i="1" u="none" strike="noStrike" baseline="0" dirty="0">
                <a:latin typeface="Times New Roman" panose="02020603050405020304" pitchFamily="18" charset="0"/>
              </a:rPr>
              <a:t> HIS WORKS";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Hebrews 4:3-4</a:t>
            </a:r>
            <a:r>
              <a:rPr lang="en-US" sz="1200" b="0" i="0" u="none" strike="noStrike" baseline="0" dirty="0">
                <a:latin typeface="Times New Roman" panose="02020603050405020304" pitchFamily="18" charset="0"/>
              </a:rPr>
              <a:t>)</a:t>
            </a:r>
          </a:p>
          <a:p>
            <a:pPr rtl="0"/>
            <a:r>
              <a:rPr lang="en-US" sz="1200" b="0" i="0" u="none" strike="noStrike" baseline="0" dirty="0">
                <a:latin typeface="Times New Roman" panose="02020603050405020304" pitchFamily="18" charset="0"/>
              </a:rPr>
              <a:t>&gt;&gt;&gt;&gt;&gt;&gt;&gt;&gt;&gt;&gt;&gt;&gt;&gt;&gt;&gt;&gt;&gt;&gt;&gt;&gt;&gt;</a:t>
            </a:r>
            <a:endParaRPr lang="en-US" dirty="0"/>
          </a:p>
          <a:p>
            <a:r>
              <a:rPr lang="en-US" dirty="0"/>
              <a:t>    1. </a:t>
            </a:r>
            <a:r>
              <a:rPr lang="en-US" sz="1200" dirty="0">
                <a:latin typeface="Times New Roman" panose="02020603050405020304" pitchFamily="18" charset="0"/>
                <a:cs typeface="Times New Roman" panose="02020603050405020304" pitchFamily="18" charset="0"/>
              </a:rPr>
              <a:t>"SO I SWORE IN MY WRATH, </a:t>
            </a:r>
            <a:r>
              <a:rPr lang="en-US" sz="1200" b="1" dirty="0">
                <a:latin typeface="Times New Roman" panose="02020603050405020304" pitchFamily="18" charset="0"/>
                <a:cs typeface="Times New Roman" panose="02020603050405020304" pitchFamily="18" charset="0"/>
              </a:rPr>
              <a:t>'THEY SHALL NOT ENTER MY REST</a:t>
            </a:r>
            <a:r>
              <a:rPr lang="en-US" sz="1200" dirty="0">
                <a:latin typeface="Times New Roman" panose="02020603050405020304" pitchFamily="18" charset="0"/>
                <a:cs typeface="Times New Roman" panose="02020603050405020304" pitchFamily="18" charset="0"/>
              </a:rPr>
              <a:t>,’ “</a:t>
            </a:r>
          </a:p>
          <a:p>
            <a:r>
              <a:rPr lang="en-US" sz="1200" dirty="0">
                <a:latin typeface="Times New Roman" panose="02020603050405020304" pitchFamily="18" charset="0"/>
                <a:cs typeface="Times New Roman" panose="02020603050405020304" pitchFamily="18" charset="0"/>
              </a:rPr>
              <a:t>        a. The disobedient of all ages shall not enter the rest of the Lord God.</a:t>
            </a:r>
          </a:p>
          <a:p>
            <a:r>
              <a:rPr lang="en-US" sz="1200" dirty="0">
                <a:latin typeface="Times New Roman" panose="02020603050405020304" pitchFamily="18" charset="0"/>
                <a:cs typeface="Times New Roman" panose="02020603050405020304" pitchFamily="18" charset="0"/>
              </a:rPr>
              <a:t>&gt;&gt;&gt;&gt;&gt;&gt;&gt;&gt;&gt;&gt;&gt;&gt;&gt;&gt;&gt;&gt;&gt;&gt;&gt;&gt;&gt;</a:t>
            </a:r>
          </a:p>
          <a:p>
            <a:r>
              <a:rPr lang="en-US" sz="1200" dirty="0">
                <a:latin typeface="Times New Roman" panose="02020603050405020304" pitchFamily="18" charset="0"/>
                <a:cs typeface="Times New Roman" panose="02020603050405020304" pitchFamily="18" charset="0"/>
              </a:rPr>
              <a:t>    2. Notice that God rested from ALL His Words.</a:t>
            </a:r>
            <a:endParaRPr lang="en-US" dirty="0"/>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12</a:t>
            </a:fld>
            <a:endParaRPr lang="en-US" altLang="en-US"/>
          </a:p>
        </p:txBody>
      </p:sp>
    </p:spTree>
    <p:extLst>
      <p:ext uri="{BB962C8B-B14F-4D97-AF65-F5344CB8AC3E}">
        <p14:creationId xmlns:p14="http://schemas.microsoft.com/office/powerpoint/2010/main" val="1938960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1. </a:t>
            </a:r>
            <a:r>
              <a:rPr lang="en-US" altLang="en-US" sz="1200" dirty="0">
                <a:solidFill>
                  <a:srgbClr val="FFFFFF"/>
                </a:solidFill>
                <a:latin typeface="Times New Roman" panose="02020603050405020304" pitchFamily="18" charset="0"/>
                <a:cs typeface="Times New Roman" panose="02020603050405020304" pitchFamily="18" charset="0"/>
              </a:rPr>
              <a:t>Before God promised Israel rest in Canaan, God had made a promise of a share in His eternal rest.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solidFill>
                  <a:srgbClr val="FFFFFF"/>
                </a:solidFill>
                <a:latin typeface="Times New Roman" panose="02020603050405020304" pitchFamily="18" charset="0"/>
                <a:cs typeface="Times New Roman" panose="02020603050405020304" pitchFamily="18" charset="0"/>
              </a:rPr>
              <a:t>        a. The rest that had been established form the foundation of the world.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solidFill>
                  <a:srgbClr val="FFFFFF"/>
                </a:solidFill>
                <a:latin typeface="Times New Roman" panose="02020603050405020304" pitchFamily="18" charset="0"/>
                <a:cs typeface="Times New Roman" panose="02020603050405020304" pitchFamily="18" charset="0"/>
              </a:rPr>
              <a:t>&gt;&gt;&gt;&gt;&gt;&gt;&gt;&gt;&gt;&gt;&gt;&gt;&gt;&gt;&gt;&gt;&gt;&gt;&gt;&gt;&gt;&gt;&gt;&gt;&gt;&gt;&gt;&gt;&gt;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solidFill>
                  <a:srgbClr val="FFFFFF"/>
                </a:solidFill>
                <a:latin typeface="Times New Roman" panose="02020603050405020304" pitchFamily="18" charset="0"/>
                <a:cs typeface="Times New Roman" panose="02020603050405020304" pitchFamily="18" charset="0"/>
              </a:rPr>
              <a:t>    2. That rest required their obedience.</a:t>
            </a:r>
          </a:p>
          <a:p>
            <a:endParaRPr lang="en-US" dirty="0"/>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13</a:t>
            </a:fld>
            <a:endParaRPr lang="en-US" altLang="en-US"/>
          </a:p>
        </p:txBody>
      </p:sp>
    </p:spTree>
    <p:extLst>
      <p:ext uri="{BB962C8B-B14F-4D97-AF65-F5344CB8AC3E}">
        <p14:creationId xmlns:p14="http://schemas.microsoft.com/office/powerpoint/2010/main" val="20418827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again He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&gt;&gt;&gt;&gt;&gt;&gt;&gt;&gt;&gt;&gt;&gt;&gt;&gt;&gt;&gt;&gt;&gt;&gt;&gt;&gt;&gt;&gt;&gt;&gt;&gt;&gt;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designates a certain day, saying in David, "TODAY," after such a long time,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&gt;&gt;&gt;&gt;&gt;&gt;&gt;&gt;&gt;&gt;&gt;&gt;&gt;&gt;&gt;&gt;&gt;&gt;&gt;&gt;&gt;&gt;&gt;&gt;&gt;&gt;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as it has been said: "TODAY, IF YOU WILL HEAR HIS VOICE, DO NOT HARDEN YOUR HEARTS.“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&gt;&gt;&gt;&gt;&gt;&gt;&gt;&gt;&gt;&gt;&gt;&gt;&gt;&gt;&gt;&gt;&gt;&gt;&gt;&gt;&gt;&gt;&gt;&gt;&gt;&gt;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For if Joshua had given them rest, then He would not afterward have spoken of another day.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&gt;&gt;&gt;&gt;&gt;&gt;&gt;&gt;&gt;&gt;&gt;&gt;&gt;&gt;&gt;&gt;&gt;&gt;&gt;&gt;&gt;&gt;&gt;&gt;&gt;&gt;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There remains therefore a rest for the people of God. For he who has entered His rest has himself also ceased from his works as God did from His. (</a:t>
            </a:r>
            <a:r>
              <a:rPr lang="en-US" b="1" dirty="0"/>
              <a:t>Hebrews 4:7-10</a:t>
            </a:r>
            <a:r>
              <a:rPr lang="en-US" dirty="0"/>
              <a:t>)</a:t>
            </a:r>
          </a:p>
          <a:p>
            <a:endParaRPr lang="en-US" dirty="0"/>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14</a:t>
            </a:fld>
            <a:endParaRPr lang="en-US" altLang="en-US"/>
          </a:p>
        </p:txBody>
      </p:sp>
    </p:spTree>
    <p:extLst>
      <p:ext uri="{BB962C8B-B14F-4D97-AF65-F5344CB8AC3E}">
        <p14:creationId xmlns:p14="http://schemas.microsoft.com/office/powerpoint/2010/main" val="2936679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solidFill>
                  <a:schemeClr val="hlink"/>
                </a:solidFill>
                <a:latin typeface="Times New Roman" panose="02020603050405020304" pitchFamily="18" charset="0"/>
                <a:cs typeface="Times New Roman" panose="02020603050405020304" pitchFamily="18" charset="0"/>
              </a:rPr>
              <a:t>    1. Christians Have a Promised Rest</a:t>
            </a:r>
          </a:p>
          <a:p>
            <a:r>
              <a:rPr lang="en-US" dirty="0"/>
              <a:t>&gt;&gt;&gt;&gt;&gt;&gt;&gt;&gt;&gt;&gt;&gt;&gt;&gt;&gt;&gt;&gt;&gt;&gt;&gt;&gt;&gt;&gt;&gt;&gt;&gt;&gt;&gt;</a:t>
            </a:r>
          </a:p>
          <a:p>
            <a:pPr eaLnBrk="1" hangingPunct="1">
              <a:buFontTx/>
              <a:buNone/>
            </a:pPr>
            <a:r>
              <a:rPr lang="en-US" dirty="0"/>
              <a:t>    2. </a:t>
            </a:r>
            <a:r>
              <a:rPr lang="en-US" altLang="en-US" sz="1200" dirty="0">
                <a:latin typeface="Arial" panose="020B0604020202020204" pitchFamily="34" charset="0"/>
              </a:rPr>
              <a:t>Therefore:</a:t>
            </a:r>
          </a:p>
          <a:p>
            <a:pPr eaLnBrk="1" hangingPunct="1">
              <a:buFontTx/>
              <a:buNone/>
            </a:pPr>
            <a:r>
              <a:rPr lang="en-US" altLang="en-US" sz="1200" b="0" dirty="0">
                <a:latin typeface="Arial" panose="020B0604020202020204" pitchFamily="34" charset="0"/>
              </a:rPr>
              <a:t>&gt;&gt;&gt;&gt;&gt;&gt;&gt;&gt;&gt;&gt;&gt;&gt;&gt;&gt;&gt;&gt;&gt;&gt;&gt;&gt;&gt;&gt;&gt;&gt;&gt;&gt;&gt;</a:t>
            </a:r>
          </a:p>
          <a:p>
            <a:pPr eaLnBrk="1" hangingPunct="1">
              <a:buFontTx/>
              <a:buNone/>
            </a:pPr>
            <a:r>
              <a:rPr lang="en-US" altLang="en-US" sz="1200" dirty="0">
                <a:latin typeface="Arial" panose="020B0604020202020204" pitchFamily="34" charset="0"/>
              </a:rPr>
              <a:t>    3. Since the gospel of a promised rest was also preached to us</a:t>
            </a:r>
          </a:p>
          <a:p>
            <a:pPr eaLnBrk="1" hangingPunct="1">
              <a:buFontTx/>
              <a:buNone/>
            </a:pPr>
            <a:r>
              <a:rPr lang="en-US" altLang="en-US" sz="1200" b="0" dirty="0">
                <a:latin typeface="Arial" panose="020B0604020202020204" pitchFamily="34" charset="0"/>
              </a:rPr>
              <a:t>&gt;&gt;&gt;&gt;&gt;&gt;&gt;&gt;&gt;&gt;&gt;&gt;&gt;&gt;&gt;&gt;&gt;&gt;&gt;&gt;&gt;&gt;&gt;&gt;&gt;&gt;&gt;</a:t>
            </a:r>
          </a:p>
          <a:p>
            <a:pPr eaLnBrk="1" hangingPunct="1">
              <a:buFontTx/>
              <a:buNone/>
            </a:pPr>
            <a:r>
              <a:rPr lang="en-US" altLang="en-US" sz="1200" dirty="0">
                <a:latin typeface="Arial" panose="020B0604020202020204" pitchFamily="34" charset="0"/>
              </a:rPr>
              <a:t>    4. Since the promise was offered before promise of Canaan</a:t>
            </a:r>
          </a:p>
          <a:p>
            <a:pPr eaLnBrk="1" hangingPunct="1">
              <a:buFontTx/>
              <a:buNone/>
            </a:pPr>
            <a:r>
              <a:rPr lang="en-US" altLang="en-US" sz="1200" b="0" dirty="0">
                <a:latin typeface="Arial" panose="020B0604020202020204" pitchFamily="34" charset="0"/>
              </a:rPr>
              <a:t>&gt;&gt;&gt;&gt;&gt;&gt;&gt;&gt;&gt;&gt;&gt;&gt;&gt;&gt;&gt;&gt;&gt;&gt;&gt;&gt;&gt;&gt;&gt;&gt;&gt;&gt;&gt;</a:t>
            </a:r>
          </a:p>
          <a:p>
            <a:pPr eaLnBrk="1" hangingPunct="1">
              <a:buFontTx/>
              <a:buNone/>
            </a:pPr>
            <a:r>
              <a:rPr lang="en-US" altLang="en-US" sz="1200" dirty="0">
                <a:latin typeface="Arial" panose="020B0604020202020204" pitchFamily="34" charset="0"/>
              </a:rPr>
              <a:t>    5. Since promise was repeated </a:t>
            </a:r>
            <a:r>
              <a:rPr lang="en-US" altLang="en-US" sz="1200" b="1" dirty="0">
                <a:latin typeface="Arial" panose="020B0604020202020204" pitchFamily="34" charset="0"/>
              </a:rPr>
              <a:t>500</a:t>
            </a:r>
            <a:r>
              <a:rPr lang="en-US" altLang="en-US" sz="1200" dirty="0">
                <a:latin typeface="Arial" panose="020B0604020202020204" pitchFamily="34" charset="0"/>
              </a:rPr>
              <a:t> after years after Israel entered Canaan</a:t>
            </a:r>
          </a:p>
          <a:p>
            <a:pPr eaLnBrk="1" hangingPunct="1">
              <a:buFontTx/>
              <a:buNone/>
            </a:pPr>
            <a:r>
              <a:rPr lang="en-US" altLang="en-US" sz="1200" b="0" dirty="0">
                <a:latin typeface="Arial" panose="020B0604020202020204" pitchFamily="34" charset="0"/>
              </a:rPr>
              <a:t>&gt;&gt;&gt;&gt;&gt;&gt;&gt;&gt;&gt;&gt;&gt;&gt;&gt;&gt;&gt;&gt;&gt;&gt;&gt;&gt;&gt;&gt;&gt;&gt;&gt;&gt;&gt;</a:t>
            </a:r>
          </a:p>
          <a:p>
            <a:pPr eaLnBrk="1" hangingPunct="1">
              <a:buFontTx/>
              <a:buNone/>
            </a:pPr>
            <a:r>
              <a:rPr lang="en-US" altLang="en-US" sz="1200" dirty="0">
                <a:latin typeface="Arial" panose="020B0604020202020204" pitchFamily="34" charset="0"/>
              </a:rPr>
              <a:t>    6. “There remains therefore a rest for the people of God” as we saw in (</a:t>
            </a:r>
            <a:r>
              <a:rPr lang="en-US" altLang="en-US" sz="1200" b="1" dirty="0">
                <a:latin typeface="Arial" panose="020B0604020202020204" pitchFamily="34" charset="0"/>
              </a:rPr>
              <a:t>v. 9</a:t>
            </a:r>
            <a:r>
              <a:rPr lang="en-US" altLang="en-US" sz="1200" dirty="0">
                <a:latin typeface="Arial" panose="020B0604020202020204" pitchFamily="34" charset="0"/>
              </a:rPr>
              <a:t>)</a:t>
            </a:r>
          </a:p>
          <a:p>
            <a:endParaRPr lang="en-US" dirty="0"/>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15</a:t>
            </a:fld>
            <a:endParaRPr lang="en-US" altLang="en-US"/>
          </a:p>
        </p:txBody>
      </p:sp>
    </p:spTree>
    <p:extLst>
      <p:ext uri="{BB962C8B-B14F-4D97-AF65-F5344CB8AC3E}">
        <p14:creationId xmlns:p14="http://schemas.microsoft.com/office/powerpoint/2010/main" val="798971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1. </a:t>
            </a:r>
            <a:r>
              <a:rPr lang="en-US" altLang="en-US" sz="1200" dirty="0">
                <a:solidFill>
                  <a:schemeClr val="accent2"/>
                </a:solidFill>
                <a:latin typeface="Times New Roman" panose="02020603050405020304" pitchFamily="18" charset="0"/>
                <a:cs typeface="Times New Roman" panose="02020603050405020304" pitchFamily="18" charset="0"/>
              </a:rPr>
              <a:t>What Is the Promised Rest</a:t>
            </a:r>
          </a:p>
          <a:p>
            <a:r>
              <a:rPr lang="en-US" dirty="0"/>
              <a: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dirty="0">
                <a:latin typeface="Times New Roman" panose="02020603050405020304" pitchFamily="18" charset="0"/>
                <a:cs typeface="Times New Roman" panose="02020603050405020304" pitchFamily="18" charset="0"/>
              </a:rPr>
              <a:t>There remains therefore a rest for the people of God. For he who has entered His rest has himself also ceased from his works as God did from His. </a:t>
            </a:r>
            <a:r>
              <a:rPr lang="en-US" sz="1200" dirty="0">
                <a:latin typeface="Times New Roman" panose="02020603050405020304" pitchFamily="18" charset="0"/>
                <a:cs typeface="Times New Roman" panose="02020603050405020304" pitchFamily="18" charset="0"/>
              </a:rPr>
              <a:t>(</a:t>
            </a:r>
            <a:r>
              <a:rPr lang="en-US" sz="1200" b="1" dirty="0">
                <a:latin typeface="Times New Roman" panose="02020603050405020304" pitchFamily="18" charset="0"/>
                <a:cs typeface="Times New Roman" panose="02020603050405020304" pitchFamily="18" charset="0"/>
              </a:rPr>
              <a:t>Hebrews 4:9-10</a:t>
            </a:r>
            <a:r>
              <a:rPr lang="en-US" sz="1200" dirty="0">
                <a:latin typeface="Times New Roman" panose="02020603050405020304" pitchFamily="18" charset="0"/>
                <a:cs typeface="Times New Roman" panose="02020603050405020304" pitchFamily="18" charset="0"/>
              </a:rPr>
              <a:t>)</a:t>
            </a:r>
            <a:endParaRPr lang="en-US" altLang="en-US" dirty="0"/>
          </a:p>
          <a:p>
            <a:r>
              <a:rPr lang="en-US" dirty="0"/>
              <a:t>&gt;&gt;&gt;&gt;&gt;&gt;&gt;&gt;&gt;&gt;&gt;&gt;&gt;&gt;&gt;&gt;&gt;&gt;</a:t>
            </a:r>
          </a:p>
          <a:p>
            <a:r>
              <a:rPr lang="en-US" dirty="0"/>
              <a:t>    2. The word </a:t>
            </a:r>
            <a:r>
              <a:rPr lang="en-US" b="1" dirty="0"/>
              <a:t>His</a:t>
            </a:r>
            <a:r>
              <a:rPr lang="en-US" dirty="0"/>
              <a:t> indicates that the resting place is where </a:t>
            </a:r>
            <a:r>
              <a:rPr lang="en-US" b="1" dirty="0"/>
              <a:t>God rests</a:t>
            </a:r>
            <a:r>
              <a:rPr lang="en-US" dirty="0"/>
              <a:t>.</a:t>
            </a:r>
          </a:p>
          <a:p>
            <a:r>
              <a:rPr lang="en-US" dirty="0"/>
              <a:t>&gt;&gt;&gt;&gt;&gt;&gt;&gt;&gt;&gt;&gt;&gt;&gt;&gt;&gt;&gt;&gt;&gt;&gt;</a:t>
            </a:r>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16</a:t>
            </a:fld>
            <a:endParaRPr lang="en-US" altLang="en-US"/>
          </a:p>
        </p:txBody>
      </p:sp>
    </p:spTree>
    <p:extLst>
      <p:ext uri="{BB962C8B-B14F-4D97-AF65-F5344CB8AC3E}">
        <p14:creationId xmlns:p14="http://schemas.microsoft.com/office/powerpoint/2010/main" val="2480589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solidFill>
                  <a:schemeClr val="hlink"/>
                </a:solidFill>
                <a:latin typeface="Times New Roman" panose="02020603050405020304" pitchFamily="18" charset="0"/>
                <a:cs typeface="Times New Roman" panose="02020603050405020304" pitchFamily="18" charset="0"/>
              </a:rPr>
              <a:t>    1. Two Ways the Faithful Find Rest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solidFill>
                  <a:schemeClr val="hlink"/>
                </a:solidFill>
                <a:latin typeface="Times New Roman" panose="02020603050405020304" pitchFamily="18" charset="0"/>
                <a:cs typeface="Times New Roman" panose="02020603050405020304" pitchFamily="18" charset="0"/>
              </a:rPr>
              <a:t>&gt;&gt;&gt;&gt;&gt;&gt;&gt;&gt;&gt;&gt;&gt;&gt;&gt;&gt;&gt;&gt;&gt;&gt;&gt;&gt;&gt;&gt;</a:t>
            </a:r>
          </a:p>
          <a:p>
            <a:pPr eaLnBrk="1" hangingPunct="1">
              <a:buFontTx/>
              <a:buNone/>
            </a:pPr>
            <a:r>
              <a:rPr lang="en-US" altLang="en-US" sz="4000" dirty="0">
                <a:latin typeface="Arial" panose="020B0604020202020204" pitchFamily="34" charset="0"/>
              </a:rPr>
              <a:t>    2.  In this life – we can have relief / release (</a:t>
            </a:r>
            <a:r>
              <a:rPr lang="en-US" altLang="en-US" sz="4000" b="1" dirty="0">
                <a:latin typeface="Arial" panose="020B0604020202020204" pitchFamily="34" charset="0"/>
              </a:rPr>
              <a:t>Matt.11:28-30; John 14:27</a:t>
            </a:r>
            <a:r>
              <a:rPr lang="en-US" altLang="en-US" sz="4000" dirty="0">
                <a:latin typeface="Arial" panose="020B0604020202020204" pitchFamily="34" charset="0"/>
              </a:rPr>
              <a:t>)</a:t>
            </a:r>
          </a:p>
          <a:p>
            <a:pPr rtl="0"/>
            <a:r>
              <a:rPr lang="en-US" sz="1200" b="0" i="1" u="none" strike="noStrike" baseline="0" dirty="0">
                <a:latin typeface="Times New Roman" panose="02020603050405020304" pitchFamily="18" charset="0"/>
              </a:rPr>
              <a:t>Come to Me, all you who labor and are heavy laden, and I will give you rest.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Matthew 11:28</a:t>
            </a:r>
            <a:r>
              <a:rPr lang="en-US" sz="1200" b="0" i="0" u="none" strike="noStrike" baseline="0" dirty="0">
                <a:latin typeface="Times New Roman" panose="02020603050405020304" pitchFamily="18" charset="0"/>
              </a:rPr>
              <a:t>)</a:t>
            </a:r>
            <a:endParaRPr lang="en-US" altLang="en-US" sz="4000" dirty="0">
              <a:latin typeface="Arial" panose="020B0604020202020204" pitchFamily="34" charset="0"/>
            </a:endParaRPr>
          </a:p>
          <a:p>
            <a:pPr rtl="0"/>
            <a:r>
              <a:rPr lang="en-US" sz="1200" b="0" i="1" u="none" strike="noStrike" baseline="0" dirty="0">
                <a:latin typeface="Times New Roman" panose="02020603050405020304" pitchFamily="18" charset="0"/>
              </a:rPr>
              <a:t>Peace I leave with you, My peace I give to you; not as the world gives do I give to you. Let not your heart be troubled, neither let it be afraid.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John 14:27</a:t>
            </a:r>
            <a:r>
              <a:rPr lang="en-US" sz="1200" b="0" i="0" u="none" strike="noStrike" baseline="0" dirty="0">
                <a:latin typeface="Times New Roman" panose="02020603050405020304" pitchFamily="18" charset="0"/>
              </a:rPr>
              <a:t>)</a:t>
            </a:r>
            <a:endParaRPr lang="en-US" altLang="en-US" sz="4000" dirty="0">
              <a:latin typeface="Arial" panose="020B0604020202020204" pitchFamily="34" charset="0"/>
            </a:endParaRPr>
          </a:p>
          <a:p>
            <a:pPr eaLnBrk="1" hangingPunct="1">
              <a:buFontTx/>
              <a:buNone/>
            </a:pPr>
            <a:r>
              <a:rPr lang="en-US" altLang="en-US" sz="4000" b="0" dirty="0">
                <a:latin typeface="Arial" panose="020B0604020202020204" pitchFamily="34" charset="0"/>
              </a:rPr>
              <a:t>&gt;&gt;&gt;&gt;&gt;&gt;&gt;&gt;&gt;&gt;&gt;&gt;&gt;&gt;&gt;&gt;&gt;&gt;&gt;&gt;&gt;&gt;</a:t>
            </a:r>
          </a:p>
          <a:p>
            <a:pPr lvl="0" eaLnBrk="1" hangingPunct="1">
              <a:buFontTx/>
              <a:buNone/>
            </a:pPr>
            <a:r>
              <a:rPr lang="en-US" altLang="en-US" sz="4000" dirty="0">
                <a:latin typeface="Arial" panose="020B0604020202020204" pitchFamily="34" charset="0"/>
              </a:rPr>
              <a:t>        a. From guilt (</a:t>
            </a:r>
            <a:r>
              <a:rPr lang="en-US" altLang="en-US" sz="4000" b="1" dirty="0">
                <a:latin typeface="Arial" panose="020B0604020202020204" pitchFamily="34" charset="0"/>
              </a:rPr>
              <a:t>2:17</a:t>
            </a:r>
            <a:r>
              <a:rPr lang="en-US" altLang="en-US" sz="4000" dirty="0">
                <a:latin typeface="Arial" panose="020B0604020202020204" pitchFamily="34" charset="0"/>
              </a:rPr>
              <a:t>) Christ bore our guilt on the cross.</a:t>
            </a:r>
          </a:p>
          <a:p>
            <a:pPr rtl="0"/>
            <a:r>
              <a:rPr lang="en-US" sz="1200" b="0" i="1" u="none" strike="noStrike" baseline="0" dirty="0">
                <a:latin typeface="Times New Roman" panose="02020603050405020304" pitchFamily="18" charset="0"/>
              </a:rPr>
              <a:t>Therefore, in all things He had to be made like His brethren, that He might be a merciful and faithful High Priest in things pertaining to God, </a:t>
            </a:r>
            <a:r>
              <a:rPr lang="en-US" sz="1200" b="1" i="1" u="none" strike="noStrike" baseline="0" dirty="0">
                <a:latin typeface="Times New Roman" panose="02020603050405020304" pitchFamily="18" charset="0"/>
              </a:rPr>
              <a:t>to make propitiation for the sins </a:t>
            </a:r>
            <a:r>
              <a:rPr lang="en-US" sz="1200" b="0" i="1" u="none" strike="noStrike" baseline="0" dirty="0">
                <a:latin typeface="Times New Roman" panose="02020603050405020304" pitchFamily="18" charset="0"/>
              </a:rPr>
              <a:t>of the people.</a:t>
            </a:r>
            <a:r>
              <a:rPr lang="en-US" sz="1200" b="0" i="0" u="none" strike="noStrike" baseline="0" dirty="0">
                <a:latin typeface="Times New Roman" panose="02020603050405020304" pitchFamily="18" charset="0"/>
              </a:rPr>
              <a:t> (</a:t>
            </a:r>
            <a:r>
              <a:rPr lang="en-US" sz="1200" b="1" i="0" u="none" strike="noStrike" baseline="0" dirty="0">
                <a:latin typeface="Times New Roman" panose="02020603050405020304" pitchFamily="18" charset="0"/>
              </a:rPr>
              <a:t>Hebrews 2:17</a:t>
            </a:r>
            <a:r>
              <a:rPr lang="en-US" sz="1200" b="0" i="0" u="none" strike="noStrike" baseline="0" dirty="0">
                <a:latin typeface="Times New Roman" panose="02020603050405020304" pitchFamily="18" charset="0"/>
              </a:rPr>
              <a:t>)</a:t>
            </a:r>
            <a:endParaRPr lang="en-US" altLang="en-US" sz="4000" dirty="0">
              <a:latin typeface="Arial" panose="020B0604020202020204" pitchFamily="34" charset="0"/>
            </a:endParaRPr>
          </a:p>
          <a:p>
            <a:pPr lvl="0" eaLnBrk="1" hangingPunct="1">
              <a:buFontTx/>
              <a:buNone/>
            </a:pPr>
            <a:r>
              <a:rPr lang="en-US" altLang="en-US" sz="4000" b="0" dirty="0">
                <a:latin typeface="Arial" panose="020B0604020202020204" pitchFamily="34" charset="0"/>
              </a:rPr>
              <a:t>&gt;&gt;&gt;&gt;&gt;&gt;&gt;&gt;&gt;&gt;&gt;&gt;&gt;&gt;&gt;&gt;&gt;&gt;&gt;&gt;&gt;&gt;</a:t>
            </a:r>
          </a:p>
          <a:p>
            <a:pPr lvl="0" eaLnBrk="1" hangingPunct="1">
              <a:buFontTx/>
              <a:buNone/>
            </a:pPr>
            <a:r>
              <a:rPr lang="en-US" altLang="en-US" sz="4000" dirty="0">
                <a:latin typeface="Arial" panose="020B0604020202020204" pitchFamily="34" charset="0"/>
              </a:rPr>
              <a:t>        b. From hopelessness and fear of death (</a:t>
            </a:r>
            <a:r>
              <a:rPr lang="en-US" altLang="en-US" sz="4000" b="1" dirty="0">
                <a:latin typeface="Arial" panose="020B0604020202020204" pitchFamily="34" charset="0"/>
              </a:rPr>
              <a:t>2:14-15</a:t>
            </a:r>
            <a:r>
              <a:rPr lang="en-US" altLang="en-US" sz="4000" dirty="0">
                <a:latin typeface="Arial" panose="020B0604020202020204" pitchFamily="34" charset="0"/>
              </a:rPr>
              <a:t>)</a:t>
            </a:r>
          </a:p>
          <a:p>
            <a:pPr rtl="0"/>
            <a:r>
              <a:rPr lang="en-US" sz="1200" b="0" i="1" u="none" strike="noStrike" baseline="0" dirty="0">
                <a:latin typeface="Times New Roman" panose="02020603050405020304" pitchFamily="18" charset="0"/>
              </a:rPr>
              <a:t>and </a:t>
            </a:r>
            <a:r>
              <a:rPr lang="en-US" sz="1200" b="1" i="1" u="none" strike="noStrike" baseline="0" dirty="0">
                <a:latin typeface="Times New Roman" panose="02020603050405020304" pitchFamily="18" charset="0"/>
              </a:rPr>
              <a:t>release</a:t>
            </a:r>
            <a:r>
              <a:rPr lang="en-US" sz="1200" b="0" i="1" u="none" strike="noStrike" baseline="0" dirty="0">
                <a:latin typeface="Times New Roman" panose="02020603050405020304" pitchFamily="18" charset="0"/>
              </a:rPr>
              <a:t> those who through </a:t>
            </a:r>
            <a:r>
              <a:rPr lang="en-US" sz="1200" b="1" i="1" u="none" strike="noStrike" baseline="0" dirty="0">
                <a:latin typeface="Times New Roman" panose="02020603050405020304" pitchFamily="18" charset="0"/>
              </a:rPr>
              <a:t>fear of death </a:t>
            </a:r>
            <a:r>
              <a:rPr lang="en-US" sz="1200" b="0" i="1" u="none" strike="noStrike" baseline="0" dirty="0">
                <a:latin typeface="Times New Roman" panose="02020603050405020304" pitchFamily="18" charset="0"/>
              </a:rPr>
              <a:t>were all their lifetime subject to bondage.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Hebrews 2:15</a:t>
            </a:r>
            <a:r>
              <a:rPr lang="en-US" sz="1200" b="0" i="0" u="none" strike="noStrike" baseline="0" dirty="0">
                <a:latin typeface="Times New Roman" panose="02020603050405020304" pitchFamily="18" charset="0"/>
              </a:rPr>
              <a:t>)</a:t>
            </a:r>
            <a:endParaRPr lang="en-US" altLang="en-US" sz="4000" dirty="0">
              <a:latin typeface="Arial" panose="020B0604020202020204" pitchFamily="34" charset="0"/>
            </a:endParaRPr>
          </a:p>
          <a:p>
            <a:pPr lvl="0" eaLnBrk="1" hangingPunct="1">
              <a:buFontTx/>
              <a:buNone/>
            </a:pPr>
            <a:r>
              <a:rPr lang="en-US" altLang="en-US" sz="4000" b="0" dirty="0">
                <a:latin typeface="Arial" panose="020B0604020202020204" pitchFamily="34" charset="0"/>
              </a:rPr>
              <a:t>&gt;&gt;&gt;&gt;&gt;&gt;&gt;&gt;&gt;&gt;&gt;&gt;&gt;&gt;&gt;&gt;&gt;&gt;&gt;&gt;&gt;&gt;</a:t>
            </a:r>
          </a:p>
          <a:p>
            <a:pPr lvl="0" eaLnBrk="1" hangingPunct="1">
              <a:buFontTx/>
              <a:buNone/>
            </a:pPr>
            <a:r>
              <a:rPr lang="en-US" altLang="en-US" sz="4000" dirty="0">
                <a:latin typeface="Arial" panose="020B0604020202020204" pitchFamily="34" charset="0"/>
              </a:rPr>
              <a:t>        c. From worry, anxiety (</a:t>
            </a:r>
            <a:r>
              <a:rPr lang="en-US" altLang="en-US" sz="4000" b="1" dirty="0">
                <a:latin typeface="Arial" panose="020B0604020202020204" pitchFamily="34" charset="0"/>
              </a:rPr>
              <a:t>Phil. 4:6-7</a:t>
            </a:r>
            <a:r>
              <a:rPr lang="en-US" altLang="en-US" sz="4000" dirty="0">
                <a:latin typeface="Arial" panose="020B0604020202020204" pitchFamily="34" charset="0"/>
              </a:rPr>
              <a:t>)</a:t>
            </a:r>
          </a:p>
          <a:p>
            <a:pPr rtl="0"/>
            <a:r>
              <a:rPr lang="en-US" sz="1200" b="1" i="1" u="none" strike="noStrike" baseline="0" dirty="0">
                <a:latin typeface="Times New Roman" panose="02020603050405020304" pitchFamily="18" charset="0"/>
              </a:rPr>
              <a:t>Be anxious for nothing</a:t>
            </a:r>
            <a:r>
              <a:rPr lang="en-US" sz="1200" b="0" i="1" u="none" strike="noStrike" baseline="0" dirty="0">
                <a:latin typeface="Times New Roman" panose="02020603050405020304" pitchFamily="18" charset="0"/>
              </a:rPr>
              <a:t>, but in everything by prayer and supplication, with thanksgiving, let your requests be made known to God; and the peace of God, which surpasses all understanding, will guard your hearts and minds through Christ Jesus.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Philippians 4:6-7</a:t>
            </a:r>
            <a:r>
              <a:rPr lang="en-US" sz="1200" b="0" i="0" u="none" strike="noStrike" baseline="0" dirty="0">
                <a:latin typeface="Times New Roman" panose="02020603050405020304" pitchFamily="18" charset="0"/>
              </a:rPr>
              <a:t>)</a:t>
            </a:r>
            <a:endParaRPr lang="en-US" altLang="en-US" sz="4000" dirty="0">
              <a:latin typeface="Arial" panose="020B0604020202020204" pitchFamily="34" charset="0"/>
            </a:endParaRPr>
          </a:p>
          <a:p>
            <a:pPr lvl="0" eaLnBrk="1" hangingPunct="1">
              <a:buFontTx/>
              <a:buNone/>
            </a:pPr>
            <a:r>
              <a:rPr lang="en-US" altLang="en-US" sz="4000" b="0" dirty="0">
                <a:latin typeface="Arial" panose="020B0604020202020204" pitchFamily="34" charset="0"/>
              </a:rPr>
              <a:t>&gt;&gt;&gt;&gt;&gt;&gt;&gt;&gt;&gt;&gt;&gt;&gt;&gt;&gt;&gt;&gt;&gt;&gt;&gt;&gt;&gt;&gt;</a:t>
            </a:r>
          </a:p>
          <a:p>
            <a:pPr eaLnBrk="1" hangingPunct="1">
              <a:buFontTx/>
              <a:buNone/>
            </a:pPr>
            <a:r>
              <a:rPr lang="en-US" altLang="en-US" sz="4000" dirty="0">
                <a:latin typeface="Arial" panose="020B0604020202020204" pitchFamily="34" charset="0"/>
              </a:rPr>
              <a:t>    3. In heaven – relief from all pain, woes, discomforts, temptations, trials, etc. (</a:t>
            </a:r>
            <a:r>
              <a:rPr lang="en-US" altLang="en-US" sz="4000" b="1" dirty="0">
                <a:latin typeface="Arial" panose="020B0604020202020204" pitchFamily="34" charset="0"/>
              </a:rPr>
              <a:t>Rev. 14:12; 21:4, 27</a:t>
            </a:r>
            <a:r>
              <a:rPr lang="en-US" altLang="en-US" sz="4000" dirty="0">
                <a:latin typeface="Arial" panose="020B0604020202020204" pitchFamily="34" charset="0"/>
              </a:rPr>
              <a:t>)</a:t>
            </a:r>
          </a:p>
          <a:p>
            <a:pPr rtl="0"/>
            <a:r>
              <a:rPr lang="en-US" sz="1200" b="0" i="1" u="none" strike="noStrike" baseline="0" dirty="0">
                <a:latin typeface="Times New Roman" panose="02020603050405020304" pitchFamily="18" charset="0"/>
              </a:rPr>
              <a:t>Here is the patience of the saints; </a:t>
            </a:r>
            <a:r>
              <a:rPr lang="en-US" sz="1200" b="1" i="1" u="none" strike="noStrike" baseline="0" dirty="0">
                <a:latin typeface="Times New Roman" panose="02020603050405020304" pitchFamily="18" charset="0"/>
              </a:rPr>
              <a:t>here are those who keep the commandments of God </a:t>
            </a:r>
            <a:r>
              <a:rPr lang="en-US" sz="1200" b="0" i="1" u="none" strike="noStrike" baseline="0" dirty="0">
                <a:latin typeface="Times New Roman" panose="02020603050405020304" pitchFamily="18" charset="0"/>
              </a:rPr>
              <a:t>and </a:t>
            </a:r>
            <a:r>
              <a:rPr lang="en-US" sz="1200" b="1" i="1" u="none" strike="noStrike" baseline="0" dirty="0">
                <a:latin typeface="Times New Roman" panose="02020603050405020304" pitchFamily="18" charset="0"/>
              </a:rPr>
              <a:t>the faith of Jesus</a:t>
            </a:r>
            <a:r>
              <a:rPr lang="en-US" sz="1200" b="0" i="1" u="none" strike="noStrike" baseline="0" dirty="0">
                <a:latin typeface="Times New Roman" panose="02020603050405020304" pitchFamily="18" charset="0"/>
              </a:rPr>
              <a:t>.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Revelation 14:12</a:t>
            </a:r>
            <a:r>
              <a:rPr lang="en-US" sz="1200" b="0" i="0" u="none" strike="noStrike" baseline="0" dirty="0">
                <a:latin typeface="Times New Roman" panose="02020603050405020304" pitchFamily="18" charset="0"/>
              </a:rPr>
              <a:t>)</a:t>
            </a:r>
          </a:p>
          <a:p>
            <a:pPr rtl="0"/>
            <a:r>
              <a:rPr lang="en-US" sz="1200" b="0" i="1" u="none" strike="noStrike" baseline="0" dirty="0">
                <a:latin typeface="Times New Roman" panose="02020603050405020304" pitchFamily="18" charset="0"/>
              </a:rPr>
              <a:t>And God will wipe away every tear from their eyes; there shall be no more death, nor sorrow, nor crying. There shall be no more pain, for the former things have passed away."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Revelation 21:4</a:t>
            </a:r>
            <a:r>
              <a:rPr lang="en-US" sz="1200" b="0" i="0" u="none" strike="noStrike" baseline="0" dirty="0">
                <a:latin typeface="Times New Roman" panose="02020603050405020304" pitchFamily="18" charset="0"/>
              </a:rPr>
              <a:t>)</a:t>
            </a:r>
          </a:p>
          <a:p>
            <a:pPr rtl="0"/>
            <a:r>
              <a:rPr lang="en-US" sz="1200" b="0" i="1" u="none" strike="noStrike" baseline="0" dirty="0">
                <a:latin typeface="Times New Roman" panose="02020603050405020304" pitchFamily="18" charset="0"/>
              </a:rPr>
              <a:t>But there shall by no means enter it anything that defiles, or causes an abomination or a lie, but only those who are written in the Lamb's Book of Life.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Revelation 21:27</a:t>
            </a:r>
            <a:r>
              <a:rPr lang="en-US" sz="1200" b="0" i="0" u="none" strike="noStrike" baseline="0" dirty="0">
                <a:latin typeface="Times New Roman" panose="02020603050405020304" pitchFamily="18" charset="0"/>
              </a:rPr>
              <a:t>)</a:t>
            </a:r>
          </a:p>
          <a:p>
            <a:pPr rtl="0"/>
            <a:endParaRPr lang="en-US" sz="1200" b="0" i="0" u="none" strike="noStrike" baseline="0" dirty="0">
              <a:latin typeface="Times New Roman" panose="02020603050405020304" pitchFamily="18" charset="0"/>
            </a:endParaRPr>
          </a:p>
          <a:p>
            <a:pPr rtl="0"/>
            <a:endParaRPr lang="en-US" sz="1200" b="0" i="0" u="none" strike="noStrike" baseline="0" dirty="0">
              <a:latin typeface="Times New Roman" panose="02020603050405020304" pitchFamily="18" charset="0"/>
            </a:endParaRPr>
          </a:p>
          <a:p>
            <a:pPr rtl="0"/>
            <a:endParaRPr lang="en-US" sz="1200" b="0" i="0" u="none" strike="noStrike" baseline="0" dirty="0">
              <a:latin typeface="Times New Roman" panose="02020603050405020304" pitchFamily="18" charset="0"/>
            </a:endParaRPr>
          </a:p>
          <a:p>
            <a:pPr rtl="0"/>
            <a:endParaRPr lang="en-US" sz="1200" b="0" i="0" u="none" strike="noStrike" baseline="0" dirty="0">
              <a:latin typeface="Times New Roman" panose="02020603050405020304" pitchFamily="18" charset="0"/>
            </a:endParaRPr>
          </a:p>
          <a:p>
            <a:pPr eaLnBrk="1" hangingPunct="1">
              <a:buFontTx/>
              <a:buNone/>
            </a:pPr>
            <a:endParaRPr lang="en-US" altLang="en-US" sz="4000" dirty="0">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17</a:t>
            </a:fld>
            <a:endParaRPr lang="en-US" altLang="en-US"/>
          </a:p>
        </p:txBody>
      </p:sp>
    </p:spTree>
    <p:extLst>
      <p:ext uri="{BB962C8B-B14F-4D97-AF65-F5344CB8AC3E}">
        <p14:creationId xmlns:p14="http://schemas.microsoft.com/office/powerpoint/2010/main" val="10405940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None/>
            </a:pPr>
            <a:r>
              <a:rPr lang="en-US" altLang="en-US" sz="3600" dirty="0">
                <a:cs typeface="Times New Roman" panose="02020603050405020304" pitchFamily="18" charset="0"/>
              </a:rPr>
              <a:t>    1. Heb. 4:1, 11</a:t>
            </a:r>
          </a:p>
          <a:p>
            <a:pPr rtl="0"/>
            <a:r>
              <a:rPr lang="en-US" sz="1200" b="0" i="0" u="none" strike="noStrike" baseline="0" dirty="0">
                <a:latin typeface="Times New Roman" panose="02020603050405020304" pitchFamily="18" charset="0"/>
              </a:rPr>
              <a:t>Therefore, since a promise remains of entering His rest, let us fear lest any of you seem to have </a:t>
            </a:r>
            <a:r>
              <a:rPr lang="en-US" sz="1200" b="1" i="0" u="none" strike="noStrike" baseline="0" dirty="0">
                <a:latin typeface="Times New Roman" panose="02020603050405020304" pitchFamily="18" charset="0"/>
              </a:rPr>
              <a:t>come short of it</a:t>
            </a:r>
            <a:r>
              <a:rPr lang="en-US" sz="1200" b="0" i="0" u="none" strike="noStrike" baseline="0" dirty="0">
                <a:latin typeface="Times New Roman" panose="02020603050405020304" pitchFamily="18" charset="0"/>
              </a:rPr>
              <a:t>. (</a:t>
            </a:r>
            <a:r>
              <a:rPr lang="en-US" sz="1200" b="1" i="0" u="none" strike="noStrike" baseline="0" dirty="0">
                <a:latin typeface="Times New Roman" panose="02020603050405020304" pitchFamily="18" charset="0"/>
              </a:rPr>
              <a:t>Hebrews 4:1</a:t>
            </a:r>
            <a:r>
              <a:rPr lang="en-US" sz="1200" b="0" i="0" u="none" strike="noStrike" baseline="0" dirty="0">
                <a:latin typeface="Times New Roman" panose="02020603050405020304" pitchFamily="18" charset="0"/>
              </a:rPr>
              <a:t>)</a:t>
            </a:r>
          </a:p>
          <a:p>
            <a:pPr rtl="0"/>
            <a:r>
              <a:rPr lang="en-US" sz="1200" b="0" i="0" u="none" strike="noStrike" baseline="0" dirty="0">
                <a:latin typeface="Times New Roman" panose="02020603050405020304" pitchFamily="18" charset="0"/>
              </a:rPr>
              <a:t>Let us therefore be diligent to enter that rest, lest anyone </a:t>
            </a:r>
            <a:r>
              <a:rPr lang="en-US" sz="1200" b="1" i="0" u="none" strike="noStrike" baseline="0" dirty="0">
                <a:latin typeface="Times New Roman" panose="02020603050405020304" pitchFamily="18" charset="0"/>
              </a:rPr>
              <a:t>fall according to</a:t>
            </a:r>
            <a:r>
              <a:rPr lang="en-US" sz="1200" b="0" i="0" u="none" strike="noStrike" baseline="0" dirty="0">
                <a:latin typeface="Times New Roman" panose="02020603050405020304" pitchFamily="18" charset="0"/>
              </a:rPr>
              <a:t> the same example of </a:t>
            </a:r>
            <a:r>
              <a:rPr lang="en-US" sz="1200" b="1" i="0" u="none" strike="noStrike" baseline="0" dirty="0">
                <a:latin typeface="Times New Roman" panose="02020603050405020304" pitchFamily="18" charset="0"/>
              </a:rPr>
              <a:t>disobedience</a:t>
            </a:r>
            <a:r>
              <a:rPr lang="en-US" sz="1200" b="0" i="0" u="none" strike="noStrike" baseline="0" dirty="0">
                <a:latin typeface="Times New Roman" panose="02020603050405020304" pitchFamily="18" charset="0"/>
              </a:rPr>
              <a:t>. (</a:t>
            </a:r>
            <a:r>
              <a:rPr lang="en-US" sz="1200" b="1" i="0" u="none" strike="noStrike" baseline="0" dirty="0">
                <a:latin typeface="Times New Roman" panose="02020603050405020304" pitchFamily="18" charset="0"/>
              </a:rPr>
              <a:t>Hebrews 4:11</a:t>
            </a:r>
            <a:r>
              <a:rPr lang="en-US" sz="1200" b="0" i="0" u="none" strike="noStrike" baseline="0" dirty="0">
                <a:latin typeface="Times New Roman" panose="02020603050405020304" pitchFamily="18" charset="0"/>
              </a:rPr>
              <a:t>)</a:t>
            </a:r>
            <a:endParaRPr lang="en-US" altLang="en-US" sz="3600" dirty="0">
              <a:cs typeface="Times New Roman" panose="02020603050405020304" pitchFamily="18" charset="0"/>
            </a:endParaRPr>
          </a:p>
          <a:p>
            <a:pPr eaLnBrk="1" hangingPunct="1">
              <a:buFontTx/>
              <a:buNone/>
            </a:pPr>
            <a:r>
              <a:rPr lang="en-US" altLang="en-US" sz="3600" b="0" dirty="0">
                <a:cs typeface="Times New Roman" panose="02020603050405020304" pitchFamily="18" charset="0"/>
              </a:rPr>
              <a:t>&gt;&gt;&gt;&gt;&gt;&gt;&gt;&gt;&gt;&gt;&gt;&gt;&gt;&gt;&gt;&gt;&gt;&gt;&gt;&gt;</a:t>
            </a:r>
          </a:p>
          <a:p>
            <a:pPr eaLnBrk="1" hangingPunct="1">
              <a:buFontTx/>
              <a:buNone/>
            </a:pPr>
            <a:r>
              <a:rPr lang="en-US" altLang="en-US" sz="3600" dirty="0">
                <a:cs typeface="Times New Roman" panose="02020603050405020304" pitchFamily="18" charset="0"/>
              </a:rPr>
              <a:t>    2. It is true: We can lose that rest</a:t>
            </a:r>
          </a:p>
          <a:p>
            <a:pPr eaLnBrk="1" hangingPunct="1">
              <a:buFontTx/>
              <a:buNone/>
            </a:pPr>
            <a:r>
              <a:rPr lang="en-US" altLang="en-US" sz="3600" b="0" dirty="0">
                <a:cs typeface="Times New Roman" panose="02020603050405020304" pitchFamily="18" charset="0"/>
              </a:rPr>
              <a:t>&gt;&gt;&gt;&gt;&gt;&gt;&gt;&gt;&gt;&gt;&gt;&gt;&gt;&gt;&gt;&gt;&gt;&gt;&gt;&gt;</a:t>
            </a:r>
          </a:p>
          <a:p>
            <a:pPr lvl="0" eaLnBrk="1" hangingPunct="1">
              <a:buFontTx/>
              <a:buNone/>
            </a:pPr>
            <a:r>
              <a:rPr lang="en-US" altLang="en-US" sz="3600" dirty="0">
                <a:cs typeface="Times New Roman" panose="02020603050405020304" pitchFamily="18" charset="0"/>
              </a:rPr>
              <a:t>        a. Rest in this life</a:t>
            </a:r>
          </a:p>
          <a:p>
            <a:pPr lvl="0" eaLnBrk="1" hangingPunct="1">
              <a:buFontTx/>
              <a:buNone/>
            </a:pPr>
            <a:r>
              <a:rPr lang="en-US" altLang="en-US" sz="3600" b="0" dirty="0">
                <a:cs typeface="Times New Roman" panose="02020603050405020304" pitchFamily="18" charset="0"/>
              </a:rPr>
              <a:t>&gt;&gt;&gt;&gt;&gt;&gt;&gt;&gt;&gt;&gt;&gt;&gt;&gt;&gt;&gt;&gt;&gt;&gt;&gt;&gt;</a:t>
            </a:r>
          </a:p>
          <a:p>
            <a:pPr lvl="0" eaLnBrk="1" hangingPunct="1">
              <a:buFontTx/>
              <a:buNone/>
            </a:pPr>
            <a:r>
              <a:rPr lang="en-US" altLang="en-US" sz="3600" dirty="0">
                <a:cs typeface="Times New Roman" panose="02020603050405020304" pitchFamily="18" charset="0"/>
              </a:rPr>
              <a:t>        b. Rest in heaven</a:t>
            </a:r>
          </a:p>
          <a:p>
            <a:pPr lvl="0" eaLnBrk="1" hangingPunct="1">
              <a:buFontTx/>
              <a:buNone/>
            </a:pPr>
            <a:r>
              <a:rPr lang="en-US" altLang="en-US" sz="3600" b="0" dirty="0">
                <a:cs typeface="Times New Roman" panose="02020603050405020304" pitchFamily="18" charset="0"/>
              </a:rPr>
              <a:t>&gt;&gt;&gt;&gt;&gt;&gt;&gt;&gt;&gt;&gt;&gt;&gt;&gt;&gt;&gt;&gt;&gt;&gt;&gt;&gt;</a:t>
            </a:r>
          </a:p>
          <a:p>
            <a:pPr eaLnBrk="1" hangingPunct="1">
              <a:buFontTx/>
              <a:buNone/>
            </a:pPr>
            <a:r>
              <a:rPr lang="en-US" altLang="en-US" sz="3600" dirty="0">
                <a:cs typeface="Times New Roman" panose="02020603050405020304" pitchFamily="18" charset="0"/>
              </a:rPr>
              <a:t>    3. What can we do? Examine the Word of God!</a:t>
            </a:r>
            <a:endParaRPr lang="en-US" altLang="en-US" sz="3600" b="0" dirty="0">
              <a:cs typeface="Times New Roman" panose="02020603050405020304" pitchFamily="18" charset="0"/>
            </a:endParaRPr>
          </a:p>
          <a:p>
            <a:pPr lvl="0" eaLnBrk="1" hangingPunct="1">
              <a:buFontTx/>
              <a:buNone/>
            </a:pPr>
            <a:r>
              <a:rPr lang="en-US" altLang="en-US" sz="3600" dirty="0">
                <a:cs typeface="Times New Roman" panose="02020603050405020304" pitchFamily="18" charset="0"/>
              </a:rPr>
              <a:t>        a. “Fear” – cautious, concerned (</a:t>
            </a:r>
            <a:r>
              <a:rPr lang="en-US" altLang="en-US" sz="3600" b="1" dirty="0">
                <a:cs typeface="Times New Roman" panose="02020603050405020304" pitchFamily="18" charset="0"/>
              </a:rPr>
              <a:t>1 Cor. 10:12; Prov. 14:16</a:t>
            </a:r>
            <a:r>
              <a:rPr lang="en-US" altLang="en-US" sz="3600" dirty="0">
                <a:cs typeface="Times New Roman" panose="02020603050405020304" pitchFamily="18" charset="0"/>
              </a:rPr>
              <a:t>)</a:t>
            </a:r>
          </a:p>
          <a:p>
            <a:pPr rtl="0"/>
            <a:r>
              <a:rPr lang="en-US" sz="1200" b="0" i="1" u="none" strike="noStrike" baseline="0" dirty="0">
                <a:latin typeface="Times New Roman" panose="02020603050405020304" pitchFamily="18" charset="0"/>
              </a:rPr>
              <a:t>Therefore let him who thinks he stands </a:t>
            </a:r>
            <a:r>
              <a:rPr lang="en-US" sz="1200" b="1" i="1" u="none" strike="noStrike" baseline="0" dirty="0">
                <a:latin typeface="Times New Roman" panose="02020603050405020304" pitchFamily="18" charset="0"/>
              </a:rPr>
              <a:t>take heed </a:t>
            </a:r>
            <a:r>
              <a:rPr lang="en-US" sz="1200" b="0" i="1" u="none" strike="noStrike" baseline="0" dirty="0">
                <a:latin typeface="Times New Roman" panose="02020603050405020304" pitchFamily="18" charset="0"/>
              </a:rPr>
              <a:t>lest he fall.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1 Corinthians 10:12</a:t>
            </a:r>
            <a:r>
              <a:rPr lang="en-US" sz="1200" b="0" i="0" u="none" strike="noStrike" baseline="0" dirty="0">
                <a:latin typeface="Times New Roman" panose="02020603050405020304" pitchFamily="18" charset="0"/>
              </a:rPr>
              <a:t>)</a:t>
            </a:r>
          </a:p>
          <a:p>
            <a:pPr rtl="0"/>
            <a:r>
              <a:rPr lang="en-US" sz="1200" b="0" i="1" u="none" strike="noStrike" baseline="0" dirty="0">
                <a:latin typeface="Times New Roman" panose="02020603050405020304" pitchFamily="18" charset="0"/>
              </a:rPr>
              <a:t>A wise man fears and </a:t>
            </a:r>
            <a:r>
              <a:rPr lang="en-US" sz="1200" b="1" i="1" u="none" strike="noStrike" baseline="0" dirty="0">
                <a:latin typeface="Times New Roman" panose="02020603050405020304" pitchFamily="18" charset="0"/>
              </a:rPr>
              <a:t>departs from evil</a:t>
            </a:r>
            <a:r>
              <a:rPr lang="en-US" sz="1200" b="0" i="1" u="none" strike="noStrike" baseline="0" dirty="0">
                <a:latin typeface="Times New Roman" panose="02020603050405020304" pitchFamily="18" charset="0"/>
              </a:rPr>
              <a:t>, But a fool rages and is </a:t>
            </a:r>
            <a:r>
              <a:rPr lang="en-US" sz="1200" b="1" i="1" u="none" strike="noStrike" baseline="0" dirty="0">
                <a:latin typeface="Times New Roman" panose="02020603050405020304" pitchFamily="18" charset="0"/>
              </a:rPr>
              <a:t>self-confident</a:t>
            </a:r>
            <a:r>
              <a:rPr lang="en-US" sz="1200" b="0" i="1" u="none" strike="noStrike" baseline="0" dirty="0">
                <a:latin typeface="Times New Roman" panose="02020603050405020304" pitchFamily="18" charset="0"/>
              </a:rPr>
              <a:t>.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Proverbs 14:16</a:t>
            </a:r>
            <a:r>
              <a:rPr lang="en-US" sz="1200" b="0" i="0" u="none" strike="noStrike" baseline="0" dirty="0">
                <a:latin typeface="Times New Roman" panose="02020603050405020304" pitchFamily="18" charset="0"/>
              </a:rPr>
              <a:t>)</a:t>
            </a:r>
            <a:endParaRPr lang="en-US" altLang="en-US" sz="3600" dirty="0">
              <a:cs typeface="Times New Roman" panose="02020603050405020304" pitchFamily="18" charset="0"/>
            </a:endParaRPr>
          </a:p>
          <a:p>
            <a:pPr lvl="0" eaLnBrk="1" hangingPunct="1">
              <a:buFontTx/>
              <a:buNone/>
            </a:pPr>
            <a:r>
              <a:rPr lang="en-US" altLang="en-US" sz="3600" b="0" dirty="0">
                <a:cs typeface="Times New Roman" panose="02020603050405020304" pitchFamily="18" charset="0"/>
              </a:rPr>
              <a:t>&gt;&gt;&gt;&gt;&gt;&gt;&gt;&gt;&gt;&gt;&gt;&gt;&gt;&gt;&gt;&gt;&gt;&gt;&gt;</a:t>
            </a:r>
          </a:p>
          <a:p>
            <a:pPr eaLnBrk="1" hangingPunct="1">
              <a:buFontTx/>
              <a:buNone/>
            </a:pPr>
            <a:r>
              <a:rPr lang="en-US" altLang="en-US" sz="3600" dirty="0">
                <a:cs typeface="Times New Roman" panose="02020603050405020304" pitchFamily="18" charset="0"/>
              </a:rPr>
              <a:t>    4.  Mix your obedience with faith (</a:t>
            </a:r>
            <a:r>
              <a:rPr lang="en-US" altLang="en-US" sz="3600" b="1" dirty="0">
                <a:cs typeface="Times New Roman" panose="02020603050405020304" pitchFamily="18" charset="0"/>
              </a:rPr>
              <a:t>Heb. 4:2; 5:9; Jam. 2:26</a:t>
            </a:r>
            <a:r>
              <a:rPr lang="en-US" altLang="en-US" sz="3600" dirty="0">
                <a:cs typeface="Times New Roman" panose="02020603050405020304" pitchFamily="18" charset="0"/>
              </a:rPr>
              <a:t>)</a:t>
            </a:r>
          </a:p>
          <a:p>
            <a:pPr rtl="0"/>
            <a:r>
              <a:rPr lang="en-US" sz="1200" b="0" i="0" u="none" strike="noStrike" baseline="0" dirty="0">
                <a:latin typeface="Times New Roman" panose="02020603050405020304" pitchFamily="18" charset="0"/>
              </a:rPr>
              <a:t>For indeed the gospel was preached to us as well as to them; but the word which they heard did not profit them, not </a:t>
            </a:r>
            <a:r>
              <a:rPr lang="en-US" sz="1200" b="1" i="0" u="none" strike="noStrike" baseline="0" dirty="0">
                <a:latin typeface="Times New Roman" panose="02020603050405020304" pitchFamily="18" charset="0"/>
              </a:rPr>
              <a:t>being mixed with faith </a:t>
            </a:r>
            <a:r>
              <a:rPr lang="en-US" sz="1200" b="0" i="0" u="none" strike="noStrike" baseline="0" dirty="0">
                <a:latin typeface="Times New Roman" panose="02020603050405020304" pitchFamily="18" charset="0"/>
              </a:rPr>
              <a:t>in those who heard it. (</a:t>
            </a:r>
            <a:r>
              <a:rPr lang="en-US" sz="1200" b="1" i="0" u="none" strike="noStrike" baseline="0" dirty="0">
                <a:latin typeface="Times New Roman" panose="02020603050405020304" pitchFamily="18" charset="0"/>
              </a:rPr>
              <a:t>Hebrews 4:2</a:t>
            </a:r>
            <a:r>
              <a:rPr lang="en-US" sz="1200" b="0" i="0" u="none" strike="noStrike" baseline="0" dirty="0">
                <a:latin typeface="Times New Roman" panose="02020603050405020304" pitchFamily="18" charset="0"/>
              </a:rPr>
              <a:t>)</a:t>
            </a:r>
          </a:p>
          <a:p>
            <a:pPr rtl="0"/>
            <a:r>
              <a:rPr lang="en-US" sz="1200" b="0" i="1" u="none" strike="noStrike" baseline="0" dirty="0">
                <a:latin typeface="Times New Roman" panose="02020603050405020304" pitchFamily="18" charset="0"/>
              </a:rPr>
              <a:t>And having been perfected, He became the author of eternal salvation </a:t>
            </a:r>
            <a:r>
              <a:rPr lang="en-US" sz="1200" b="1" i="1" u="none" strike="noStrike" baseline="0" dirty="0">
                <a:latin typeface="Times New Roman" panose="02020603050405020304" pitchFamily="18" charset="0"/>
              </a:rPr>
              <a:t>to all who obey </a:t>
            </a:r>
            <a:r>
              <a:rPr lang="en-US" sz="1200" b="0" i="1" u="none" strike="noStrike" baseline="0" dirty="0">
                <a:latin typeface="Times New Roman" panose="02020603050405020304" pitchFamily="18" charset="0"/>
              </a:rPr>
              <a:t>Him,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Hebrews 5:9</a:t>
            </a:r>
            <a:r>
              <a:rPr lang="en-US" sz="1200" b="0" i="0" u="none" strike="noStrike" baseline="0" dirty="0">
                <a:latin typeface="Times New Roman" panose="02020603050405020304" pitchFamily="18" charset="0"/>
              </a:rPr>
              <a:t>)</a:t>
            </a:r>
            <a:endParaRPr lang="en-US" altLang="en-US" sz="3600" dirty="0">
              <a:cs typeface="Times New Roman" panose="02020603050405020304" pitchFamily="18" charset="0"/>
            </a:endParaRPr>
          </a:p>
          <a:p>
            <a:pPr rtl="0"/>
            <a:r>
              <a:rPr lang="en-US" sz="1200" b="0" i="1" u="none" strike="noStrike" baseline="0" dirty="0">
                <a:latin typeface="Times New Roman" panose="02020603050405020304" pitchFamily="18" charset="0"/>
              </a:rPr>
              <a:t>For as the body without the spirit is dead, so faith without works is dead also.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James 2:26</a:t>
            </a:r>
            <a:r>
              <a:rPr lang="en-US" sz="1200" b="0" i="0" u="none" strike="noStrike" baseline="0" dirty="0">
                <a:latin typeface="Times New Roman" panose="02020603050405020304" pitchFamily="18" charset="0"/>
              </a:rPr>
              <a:t>)</a:t>
            </a:r>
            <a:endParaRPr lang="en-US" altLang="en-US" sz="3600" dirty="0">
              <a:cs typeface="Times New Roman" panose="02020603050405020304" pitchFamily="18" charset="0"/>
            </a:endParaRPr>
          </a:p>
          <a:p>
            <a:pPr eaLnBrk="1" hangingPunct="1">
              <a:buFontTx/>
              <a:buNone/>
            </a:pPr>
            <a:r>
              <a:rPr lang="en-US" altLang="en-US" sz="3600" b="0" dirty="0">
                <a:cs typeface="Times New Roman" panose="02020603050405020304" pitchFamily="18" charset="0"/>
              </a:rPr>
              <a:t>&gt;&gt;&gt;&gt;&gt;&gt;&gt;&gt;&gt;&gt;&gt;&gt;&gt;&gt;&gt;&gt;&gt;&gt;&gt;</a:t>
            </a:r>
          </a:p>
          <a:p>
            <a:pPr eaLnBrk="1" hangingPunct="1">
              <a:buFontTx/>
              <a:buNone/>
            </a:pPr>
            <a:r>
              <a:rPr lang="en-US" altLang="en-US" sz="3600" dirty="0">
                <a:cs typeface="Times New Roman" panose="02020603050405020304" pitchFamily="18" charset="0"/>
              </a:rPr>
              <a:t>    5.  Give diligence (</a:t>
            </a:r>
            <a:r>
              <a:rPr lang="en-US" altLang="en-US" sz="3600" b="1" dirty="0">
                <a:cs typeface="Times New Roman" panose="02020603050405020304" pitchFamily="18" charset="0"/>
              </a:rPr>
              <a:t>Heb. 4:11; 2 Pet. 1:10</a:t>
            </a:r>
            <a:r>
              <a:rPr lang="en-US" altLang="en-US" sz="3600" dirty="0">
                <a:cs typeface="Times New Roman" panose="02020603050405020304" pitchFamily="18" charset="0"/>
              </a:rPr>
              <a:t>)</a:t>
            </a:r>
          </a:p>
          <a:p>
            <a:pPr rtl="0"/>
            <a:r>
              <a:rPr lang="en-US" sz="1200" b="0" i="1" u="none" strike="noStrike" baseline="0" dirty="0">
                <a:latin typeface="Times New Roman" panose="02020603050405020304" pitchFamily="18" charset="0"/>
              </a:rPr>
              <a:t>Let us therefore </a:t>
            </a:r>
            <a:r>
              <a:rPr lang="en-US" sz="1200" b="1" i="1" u="none" strike="noStrike" baseline="0" dirty="0">
                <a:latin typeface="Times New Roman" panose="02020603050405020304" pitchFamily="18" charset="0"/>
              </a:rPr>
              <a:t>be diligent to enter that rest</a:t>
            </a:r>
            <a:r>
              <a:rPr lang="en-US" sz="1200" b="0" i="1" u="none" strike="noStrike" baseline="0" dirty="0">
                <a:latin typeface="Times New Roman" panose="02020603050405020304" pitchFamily="18" charset="0"/>
              </a:rPr>
              <a:t>, lest anyone fall according to the same example of disobedience.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Hebrews 4:11</a:t>
            </a:r>
            <a:r>
              <a:rPr lang="en-US" sz="1200" b="0" i="0" u="none" strike="noStrike" baseline="0" dirty="0">
                <a:latin typeface="Times New Roman" panose="02020603050405020304" pitchFamily="18" charset="0"/>
              </a:rPr>
              <a:t>)</a:t>
            </a:r>
            <a:endParaRPr lang="en-US" altLang="en-US" sz="3600" dirty="0">
              <a:cs typeface="Times New Roman" panose="02020603050405020304" pitchFamily="18" charset="0"/>
            </a:endParaRPr>
          </a:p>
          <a:p>
            <a:pPr rtl="0"/>
            <a:r>
              <a:rPr lang="en-US" sz="1200" b="0" i="1" u="none" strike="noStrike" baseline="0" dirty="0">
                <a:latin typeface="Times New Roman" panose="02020603050405020304" pitchFamily="18" charset="0"/>
              </a:rPr>
              <a:t>Therefore, brethren, be even more diligent to make your call and election sure, for if you do these things you will never stumble;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2 Peter 1:10</a:t>
            </a:r>
            <a:r>
              <a:rPr lang="en-US" sz="1200" b="0" i="0" u="none" strike="noStrike" baseline="0" dirty="0">
                <a:latin typeface="Times New Roman" panose="02020603050405020304" pitchFamily="18" charset="0"/>
              </a:rPr>
              <a:t>)</a:t>
            </a:r>
          </a:p>
          <a:p>
            <a:pPr rtl="0"/>
            <a:endParaRPr lang="en-US" sz="1200" b="0" i="0" u="none" strike="noStrike" baseline="0" dirty="0">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18</a:t>
            </a:fld>
            <a:endParaRPr lang="en-US" altLang="en-US"/>
          </a:p>
        </p:txBody>
      </p:sp>
    </p:spTree>
    <p:extLst>
      <p:ext uri="{BB962C8B-B14F-4D97-AF65-F5344CB8AC3E}">
        <p14:creationId xmlns:p14="http://schemas.microsoft.com/office/powerpoint/2010/main" val="9383538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Think about these two verses and the condition of your obedience and faith in Christ.</a:t>
            </a:r>
          </a:p>
          <a:p>
            <a:r>
              <a:rPr lang="en-US" dirty="0"/>
              <a:t>    2. Are you among the lost or the saved?</a:t>
            </a:r>
          </a:p>
          <a:p>
            <a:r>
              <a:rPr lang="en-US" dirty="0"/>
              <a:t>&gt;&gt;&gt;&gt;&gt;&gt;&gt;&gt;&gt;&gt;&gt;&gt;&gt;&gt;&gt;&gt;&gt;&gt;&gt;&gt;</a:t>
            </a:r>
          </a:p>
          <a:p>
            <a:r>
              <a:rPr lang="en-US" dirty="0"/>
              <a:t>    3. The Choice is yours while we stand and sing.</a:t>
            </a:r>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19</a:t>
            </a:fld>
            <a:endParaRPr lang="en-US" altLang="en-US"/>
          </a:p>
        </p:txBody>
      </p:sp>
    </p:spTree>
    <p:extLst>
      <p:ext uri="{BB962C8B-B14F-4D97-AF65-F5344CB8AC3E}">
        <p14:creationId xmlns:p14="http://schemas.microsoft.com/office/powerpoint/2010/main" val="33643226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20</a:t>
            </a:fld>
            <a:endParaRPr lang="en-US" altLang="en-US"/>
          </a:p>
        </p:txBody>
      </p:sp>
    </p:spTree>
    <p:extLst>
      <p:ext uri="{BB962C8B-B14F-4D97-AF65-F5344CB8AC3E}">
        <p14:creationId xmlns:p14="http://schemas.microsoft.com/office/powerpoint/2010/main" val="3947122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None/>
            </a:pPr>
            <a:r>
              <a:rPr lang="en-US" altLang="en-US" sz="4000" dirty="0">
                <a:cs typeface="Times New Roman" panose="02020603050405020304" pitchFamily="18" charset="0"/>
              </a:rPr>
              <a:t>    1. When God delivered Israel our of Egypt He promised to take them to Canaan (</a:t>
            </a:r>
            <a:r>
              <a:rPr lang="en-US" altLang="en-US" sz="4000" b="1" u="none" dirty="0">
                <a:cs typeface="Times New Roman" panose="02020603050405020304" pitchFamily="18" charset="0"/>
              </a:rPr>
              <a:t>Ex. 3:8</a:t>
            </a:r>
            <a:r>
              <a:rPr lang="en-US" altLang="en-US" sz="4000" dirty="0">
                <a:cs typeface="Times New Roman" panose="02020603050405020304" pitchFamily="18" charset="0"/>
              </a:rPr>
              <a:t>)</a:t>
            </a:r>
          </a:p>
          <a:p>
            <a:pPr rtl="0"/>
            <a:r>
              <a:rPr lang="en-US" sz="1200" b="0" i="1" u="none" strike="noStrike" baseline="0" dirty="0">
                <a:latin typeface="Times New Roman" panose="02020603050405020304" pitchFamily="18" charset="0"/>
              </a:rPr>
              <a:t>So I have come down to deliver them out of the hand of the Egyptians, and to bring them up from that land to a good and large land, to a land flowing with milk and honey, to the place of the Canaanites and the Hittites and the Amorites and the Perizzites and the Hivites and the Jebusites.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Exodus 3:8</a:t>
            </a:r>
            <a:r>
              <a:rPr lang="en-US" sz="1200" b="0" i="0" u="none" strike="noStrike" baseline="0" dirty="0">
                <a:latin typeface="Times New Roman" panose="02020603050405020304" pitchFamily="18" charset="0"/>
              </a:rPr>
              <a:t>)</a:t>
            </a:r>
            <a:endParaRPr lang="en-US" altLang="en-US" sz="4000" dirty="0">
              <a:cs typeface="Times New Roman" panose="02020603050405020304" pitchFamily="18" charset="0"/>
            </a:endParaRPr>
          </a:p>
          <a:p>
            <a:pPr eaLnBrk="1" hangingPunct="1">
              <a:buFontTx/>
              <a:buNone/>
            </a:pPr>
            <a:r>
              <a:rPr lang="en-US" altLang="en-US" sz="4000" b="0" dirty="0">
                <a:cs typeface="Times New Roman" panose="02020603050405020304" pitchFamily="18" charset="0"/>
              </a:rPr>
              <a:t>&gt;&gt;&gt;&gt;&gt;&gt;&gt;&gt;&gt;&gt;&gt;&gt;&gt;&gt;&gt;&gt;&gt;</a:t>
            </a:r>
          </a:p>
          <a:p>
            <a:pPr eaLnBrk="1" hangingPunct="1">
              <a:buFontTx/>
              <a:buNone/>
            </a:pPr>
            <a:r>
              <a:rPr lang="en-US" altLang="en-US" sz="4000" dirty="0">
                <a:cs typeface="Times New Roman" panose="02020603050405020304" pitchFamily="18" charset="0"/>
              </a:rPr>
              <a:t>    2. Because of unbelief, all but </a:t>
            </a:r>
            <a:r>
              <a:rPr lang="en-US" altLang="en-US" sz="4000" b="1" dirty="0">
                <a:cs typeface="Times New Roman" panose="02020603050405020304" pitchFamily="18" charset="0"/>
              </a:rPr>
              <a:t>2</a:t>
            </a:r>
            <a:r>
              <a:rPr lang="en-US" altLang="en-US" sz="4000" dirty="0">
                <a:cs typeface="Times New Roman" panose="02020603050405020304" pitchFamily="18" charset="0"/>
              </a:rPr>
              <a:t> did not enter and died in the wilderness. (</a:t>
            </a:r>
            <a:r>
              <a:rPr lang="en-US" altLang="en-US" sz="4000" b="1" u="none" dirty="0">
                <a:cs typeface="Times New Roman" panose="02020603050405020304" pitchFamily="18" charset="0"/>
              </a:rPr>
              <a:t>Heb. 3:16-19</a:t>
            </a:r>
            <a:r>
              <a:rPr lang="en-US" altLang="en-US" sz="4000" dirty="0">
                <a:cs typeface="Times New Roman" panose="02020603050405020304" pitchFamily="18" charset="0"/>
              </a:rPr>
              <a:t>)</a:t>
            </a:r>
          </a:p>
          <a:p>
            <a:pPr rtl="0"/>
            <a:r>
              <a:rPr lang="en-US" sz="1200" b="0" i="1" u="none" strike="noStrike" baseline="0" dirty="0">
                <a:latin typeface="Times New Roman" panose="02020603050405020304" pitchFamily="18" charset="0"/>
              </a:rPr>
              <a:t>And to whom did He swear that they </a:t>
            </a:r>
            <a:r>
              <a:rPr lang="en-US" sz="1200" b="1" i="1" u="none" strike="noStrike" baseline="0" dirty="0">
                <a:latin typeface="Times New Roman" panose="02020603050405020304" pitchFamily="18" charset="0"/>
              </a:rPr>
              <a:t>would not enter His rest</a:t>
            </a:r>
            <a:r>
              <a:rPr lang="en-US" sz="1200" b="0" i="1" u="none" strike="noStrike" baseline="0" dirty="0">
                <a:latin typeface="Times New Roman" panose="02020603050405020304" pitchFamily="18" charset="0"/>
              </a:rPr>
              <a:t>, but to those who did not obey?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Hebrews 3:18</a:t>
            </a:r>
            <a:r>
              <a:rPr lang="en-US" sz="1200" b="0" i="0" u="none" strike="noStrike" baseline="0" dirty="0">
                <a:latin typeface="Times New Roman" panose="02020603050405020304" pitchFamily="18" charset="0"/>
              </a:rPr>
              <a:t>)</a:t>
            </a:r>
            <a:endParaRPr lang="en-US" altLang="en-US" sz="4000" dirty="0">
              <a:cs typeface="Times New Roman" panose="02020603050405020304" pitchFamily="18" charset="0"/>
            </a:endParaRPr>
          </a:p>
          <a:p>
            <a:pPr eaLnBrk="1" hangingPunct="1">
              <a:buFontTx/>
              <a:buNone/>
            </a:pPr>
            <a:r>
              <a:rPr lang="en-US" altLang="en-US" sz="4000" b="0" dirty="0">
                <a:cs typeface="Times New Roman" panose="02020603050405020304" pitchFamily="18" charset="0"/>
              </a:rPr>
              <a:t>&gt;&gt;&gt;&gt;&gt;&gt;&gt;&gt;&gt;&gt;&gt;&gt;&gt;&gt;&gt;&gt;&gt;</a:t>
            </a:r>
          </a:p>
          <a:p>
            <a:pPr eaLnBrk="1" hangingPunct="1">
              <a:buFontTx/>
              <a:buNone/>
            </a:pPr>
            <a:r>
              <a:rPr lang="en-US" altLang="en-US" sz="4000" dirty="0">
                <a:cs typeface="Times New Roman" panose="02020603050405020304" pitchFamily="18" charset="0"/>
              </a:rPr>
              <a:t>    3. Thus, most of them prevented God from bringing them into that rest by their disobedience,</a:t>
            </a:r>
          </a:p>
          <a:p>
            <a:pPr eaLnBrk="1" hangingPunct="1">
              <a:buFontTx/>
              <a:buNone/>
            </a:pPr>
            <a:r>
              <a:rPr lang="en-US" altLang="en-US" sz="4000" dirty="0">
                <a:cs typeface="Times New Roman" panose="02020603050405020304" pitchFamily="18" charset="0"/>
              </a:rPr>
              <a:t>        a. Is it not also the same today in America?</a:t>
            </a:r>
          </a:p>
          <a:p>
            <a:pPr eaLnBrk="1" hangingPunct="1">
              <a:buFontTx/>
              <a:buNone/>
            </a:pPr>
            <a:r>
              <a:rPr lang="en-US" altLang="en-US" sz="4000" b="0" dirty="0">
                <a:cs typeface="Times New Roman" panose="02020603050405020304" pitchFamily="18" charset="0"/>
              </a:rPr>
              <a:t>&gt;&gt;&gt;&gt;&gt;&gt;&gt;&gt;&gt;&gt;&gt;&gt;&gt;&gt;&gt;&gt;&gt;</a:t>
            </a:r>
          </a:p>
          <a:p>
            <a:pPr lvl="0" eaLnBrk="1" hangingPunct="1">
              <a:buFontTx/>
              <a:buNone/>
            </a:pPr>
            <a:r>
              <a:rPr lang="en-US" altLang="en-US" sz="4000" dirty="0">
                <a:cs typeface="Times New Roman" panose="02020603050405020304" pitchFamily="18" charset="0"/>
              </a:rPr>
              <a:t>    4. They willfully provoked God with unabashed unbelief and disobedience (</a:t>
            </a:r>
            <a:r>
              <a:rPr lang="en-US" altLang="en-US" sz="4000" b="1" u="none" dirty="0">
                <a:cs typeface="Times New Roman" panose="02020603050405020304" pitchFamily="18" charset="0"/>
              </a:rPr>
              <a:t>Num. 14:30-31</a:t>
            </a:r>
            <a:r>
              <a:rPr lang="en-US" altLang="en-US" sz="4000" dirty="0">
                <a:cs typeface="Times New Roman" panose="02020603050405020304" pitchFamily="18" charset="0"/>
              </a:rPr>
              <a:t>)</a:t>
            </a:r>
          </a:p>
          <a:p>
            <a:pPr rtl="0"/>
            <a:r>
              <a:rPr lang="en-US" sz="1200" b="1" i="1" u="none" strike="noStrike" baseline="0" dirty="0">
                <a:latin typeface="Times New Roman" panose="02020603050405020304" pitchFamily="18" charset="0"/>
              </a:rPr>
              <a:t>Except</a:t>
            </a:r>
            <a:r>
              <a:rPr lang="en-US" sz="1200" b="0" i="1" u="none" strike="noStrike" baseline="0" dirty="0">
                <a:latin typeface="Times New Roman" panose="02020603050405020304" pitchFamily="18" charset="0"/>
              </a:rPr>
              <a:t> for </a:t>
            </a:r>
            <a:r>
              <a:rPr lang="en-US" sz="1200" b="1" i="1" u="none" strike="noStrike" baseline="0" dirty="0">
                <a:latin typeface="Times New Roman" panose="02020603050405020304" pitchFamily="18" charset="0"/>
              </a:rPr>
              <a:t>Caleb</a:t>
            </a:r>
            <a:r>
              <a:rPr lang="en-US" sz="1200" b="0" i="1" u="none" strike="noStrike" baseline="0" dirty="0">
                <a:latin typeface="Times New Roman" panose="02020603050405020304" pitchFamily="18" charset="0"/>
              </a:rPr>
              <a:t> the son of </a:t>
            </a:r>
            <a:r>
              <a:rPr lang="en-US" sz="1200" b="0" i="1" u="none" strike="noStrike" baseline="0" dirty="0" err="1">
                <a:latin typeface="Times New Roman" panose="02020603050405020304" pitchFamily="18" charset="0"/>
              </a:rPr>
              <a:t>Jephunneh</a:t>
            </a:r>
            <a:r>
              <a:rPr lang="en-US" sz="1200" b="0" i="1" u="none" strike="noStrike" baseline="0" dirty="0">
                <a:latin typeface="Times New Roman" panose="02020603050405020304" pitchFamily="18" charset="0"/>
              </a:rPr>
              <a:t> and </a:t>
            </a:r>
            <a:r>
              <a:rPr lang="en-US" sz="1200" b="1" i="1" u="none" strike="noStrike" baseline="0" dirty="0">
                <a:latin typeface="Times New Roman" panose="02020603050405020304" pitchFamily="18" charset="0"/>
              </a:rPr>
              <a:t>Joshua</a:t>
            </a:r>
            <a:r>
              <a:rPr lang="en-US" sz="1200" b="0" i="1" u="none" strike="noStrike" baseline="0" dirty="0">
                <a:latin typeface="Times New Roman" panose="02020603050405020304" pitchFamily="18" charset="0"/>
              </a:rPr>
              <a:t> the son of Nun, you shall by no means enter the land which I swore I would make you dwell in. But your little ones, whom you said would be victims, I will bring in, and they shall know the land which you have despised.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Numbers 14:30-31</a:t>
            </a:r>
            <a:r>
              <a:rPr lang="en-US" sz="1200" b="0" i="0" u="none" strike="noStrike" baseline="0" dirty="0">
                <a:latin typeface="Times New Roman" panose="02020603050405020304" pitchFamily="18" charset="0"/>
              </a:rPr>
              <a:t>)</a:t>
            </a:r>
          </a:p>
          <a:p>
            <a:pPr rtl="0"/>
            <a:endParaRPr lang="en-US" sz="1200" b="0" i="0" u="none" strike="noStrike" baseline="0" dirty="0">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3</a:t>
            </a:fld>
            <a:endParaRPr lang="en-US" altLang="en-US"/>
          </a:p>
        </p:txBody>
      </p:sp>
    </p:spTree>
    <p:extLst>
      <p:ext uri="{BB962C8B-B14F-4D97-AF65-F5344CB8AC3E}">
        <p14:creationId xmlns:p14="http://schemas.microsoft.com/office/powerpoint/2010/main" val="799752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buFontTx/>
              <a:buNone/>
            </a:pPr>
            <a:r>
              <a:rPr lang="en-US" altLang="en-US" sz="4000" dirty="0">
                <a:solidFill>
                  <a:srgbClr val="000000"/>
                </a:solidFill>
                <a:latin typeface="Arial" panose="020B0604020202020204" pitchFamily="34" charset="0"/>
              </a:rPr>
              <a:t>    1. Israel’s failings serves as warning to Christians to not do the same (</a:t>
            </a:r>
            <a:r>
              <a:rPr lang="en-US" altLang="en-US" sz="4000" b="1" u="none" dirty="0">
                <a:solidFill>
                  <a:srgbClr val="000000"/>
                </a:solidFill>
                <a:latin typeface="Arial" panose="020B0604020202020204" pitchFamily="34" charset="0"/>
              </a:rPr>
              <a:t>Heb. 3:6, 14</a:t>
            </a:r>
            <a:r>
              <a:rPr lang="en-US" altLang="en-US" sz="4000" dirty="0">
                <a:solidFill>
                  <a:srgbClr val="000000"/>
                </a:solidFill>
                <a:latin typeface="Arial" panose="020B0604020202020204" pitchFamily="34" charset="0"/>
              </a:rPr>
              <a:t>)</a:t>
            </a:r>
          </a:p>
          <a:p>
            <a:pPr rtl="0"/>
            <a:r>
              <a:rPr lang="en-US" sz="1200" b="0" i="1" u="none" strike="noStrike" baseline="0" dirty="0">
                <a:latin typeface="Times New Roman" panose="02020603050405020304" pitchFamily="18" charset="0"/>
              </a:rPr>
              <a:t>but Christ as a Son over His own house, whose house we are if we hold fast </a:t>
            </a:r>
            <a:r>
              <a:rPr lang="en-US" sz="1200" b="1" i="1" u="none" strike="noStrike" baseline="0" dirty="0">
                <a:latin typeface="Times New Roman" panose="02020603050405020304" pitchFamily="18" charset="0"/>
              </a:rPr>
              <a:t>the confidence and the rejoicing of the hope</a:t>
            </a:r>
            <a:r>
              <a:rPr lang="en-US" sz="1200" b="0" i="1" u="none" strike="noStrike" baseline="0" dirty="0">
                <a:latin typeface="Times New Roman" panose="02020603050405020304" pitchFamily="18" charset="0"/>
              </a:rPr>
              <a:t> firm to the end.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Hebrews 3:6</a:t>
            </a:r>
            <a:r>
              <a:rPr lang="en-US" sz="1200" b="0" i="0" u="none" strike="noStrike" baseline="0" dirty="0">
                <a:latin typeface="Times New Roman" panose="02020603050405020304" pitchFamily="18" charset="0"/>
              </a:rPr>
              <a:t>)</a:t>
            </a:r>
          </a:p>
          <a:p>
            <a:pPr rtl="0"/>
            <a:r>
              <a:rPr lang="en-US" sz="1200" b="0" i="1" u="none" strike="noStrike" baseline="0" dirty="0">
                <a:latin typeface="Times New Roman" panose="02020603050405020304" pitchFamily="18" charset="0"/>
              </a:rPr>
              <a:t>For we have become </a:t>
            </a:r>
            <a:r>
              <a:rPr lang="en-US" sz="1200" b="1" i="1" u="none" strike="noStrike" baseline="0" dirty="0">
                <a:latin typeface="Times New Roman" panose="02020603050405020304" pitchFamily="18" charset="0"/>
              </a:rPr>
              <a:t>partakers of Christ</a:t>
            </a:r>
            <a:r>
              <a:rPr lang="en-US" sz="1200" b="0" i="1" u="none" strike="noStrike" baseline="0" dirty="0">
                <a:latin typeface="Times New Roman" panose="02020603050405020304" pitchFamily="18" charset="0"/>
              </a:rPr>
              <a:t> if we hold the beginning of our confidence steadfast to the end,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Hebrews 3:14</a:t>
            </a:r>
            <a:r>
              <a:rPr lang="en-US" sz="1200" b="0" i="0" u="none" strike="noStrike" baseline="0" dirty="0">
                <a:latin typeface="Times New Roman" panose="02020603050405020304" pitchFamily="18" charset="0"/>
              </a:rPr>
              <a:t>)</a:t>
            </a:r>
          </a:p>
          <a:p>
            <a:pPr eaLnBrk="1" hangingPunct="1">
              <a:buFontTx/>
              <a:buNone/>
            </a:pPr>
            <a:r>
              <a:rPr lang="en-US" altLang="en-US" sz="4000" b="0" dirty="0">
                <a:solidFill>
                  <a:srgbClr val="000000"/>
                </a:solidFill>
                <a:latin typeface="Arial" panose="020B0604020202020204" pitchFamily="34" charset="0"/>
              </a:rPr>
              <a:t>&gt;&gt;&gt;&gt;&gt;&gt;&gt;&gt;&gt;&gt;&gt;&gt;&gt;&gt;&gt;&gt;&gt;&gt;&gt;&gt;&gt;</a:t>
            </a:r>
            <a:endParaRPr lang="en-US" altLang="en-US" sz="4000" b="0" dirty="0">
              <a:solidFill>
                <a:srgbClr val="000000"/>
              </a:solidFill>
              <a:latin typeface="Tahoma" panose="020B0604030504040204" pitchFamily="34" charset="0"/>
            </a:endParaRPr>
          </a:p>
          <a:p>
            <a:pPr eaLnBrk="1" hangingPunct="1">
              <a:buFontTx/>
              <a:buNone/>
            </a:pPr>
            <a:r>
              <a:rPr lang="en-US" altLang="en-US" sz="4000" b="0" u="none" dirty="0">
                <a:solidFill>
                  <a:srgbClr val="000000"/>
                </a:solidFill>
                <a:latin typeface="Arial" panose="020B0604020202020204" pitchFamily="34" charset="0"/>
              </a:rPr>
              <a:t>    2. </a:t>
            </a:r>
            <a:r>
              <a:rPr lang="en-US" altLang="en-US" sz="4000" b="1" u="none" dirty="0">
                <a:solidFill>
                  <a:srgbClr val="000000"/>
                </a:solidFill>
                <a:latin typeface="Arial" panose="020B0604020202020204" pitchFamily="34" charset="0"/>
              </a:rPr>
              <a:t>Heb. 4:1-11 </a:t>
            </a:r>
            <a:r>
              <a:rPr lang="en-US" altLang="en-US" sz="4000" dirty="0">
                <a:solidFill>
                  <a:srgbClr val="000000"/>
                </a:solidFill>
                <a:latin typeface="Arial" panose="020B0604020202020204" pitchFamily="34" charset="0"/>
              </a:rPr>
              <a:t>– Here we have a caution to Jewish Christians who </a:t>
            </a:r>
            <a:r>
              <a:rPr lang="en-US" altLang="en-US" sz="4000" b="1" dirty="0">
                <a:solidFill>
                  <a:srgbClr val="000000"/>
                </a:solidFill>
                <a:latin typeface="Arial" panose="020B0604020202020204" pitchFamily="34" charset="0"/>
              </a:rPr>
              <a:t>are considering turning from Christianity</a:t>
            </a:r>
            <a:r>
              <a:rPr lang="en-US" altLang="en-US" sz="4000" dirty="0">
                <a:solidFill>
                  <a:srgbClr val="000000"/>
                </a:solidFill>
                <a:latin typeface="Arial" panose="020B0604020202020204" pitchFamily="34" charset="0"/>
              </a:rPr>
              <a:t> and revert back to Judaism</a:t>
            </a:r>
          </a:p>
          <a:p>
            <a:pPr rtl="0"/>
            <a:r>
              <a:rPr lang="en-US" sz="1200" b="0" i="1" u="none" strike="noStrike" baseline="0" dirty="0">
                <a:latin typeface="Times New Roman" panose="02020603050405020304" pitchFamily="18" charset="0"/>
              </a:rPr>
              <a:t>For indeed the gospel was preached to us </a:t>
            </a:r>
            <a:r>
              <a:rPr lang="en-US" sz="1200" b="1" i="1" u="none" strike="noStrike" baseline="0" dirty="0">
                <a:latin typeface="Times New Roman" panose="02020603050405020304" pitchFamily="18" charset="0"/>
              </a:rPr>
              <a:t>as well as to them</a:t>
            </a:r>
            <a:r>
              <a:rPr lang="en-US" sz="1200" b="0" i="1" u="none" strike="noStrike" baseline="0" dirty="0">
                <a:latin typeface="Times New Roman" panose="02020603050405020304" pitchFamily="18" charset="0"/>
              </a:rPr>
              <a:t>; but the word which they heard </a:t>
            </a:r>
            <a:r>
              <a:rPr lang="en-US" sz="1200" b="1" i="1" u="none" strike="noStrike" baseline="0" dirty="0">
                <a:latin typeface="Times New Roman" panose="02020603050405020304" pitchFamily="18" charset="0"/>
              </a:rPr>
              <a:t>did not profit them</a:t>
            </a:r>
            <a:r>
              <a:rPr lang="en-US" sz="1200" b="0" i="1" u="none" strike="noStrike" baseline="0" dirty="0">
                <a:latin typeface="Times New Roman" panose="02020603050405020304" pitchFamily="18" charset="0"/>
              </a:rPr>
              <a:t>, not being </a:t>
            </a:r>
            <a:r>
              <a:rPr lang="en-US" sz="1200" b="1" i="1" u="none" strike="noStrike" baseline="0" dirty="0">
                <a:latin typeface="Times New Roman" panose="02020603050405020304" pitchFamily="18" charset="0"/>
              </a:rPr>
              <a:t>mixed with faith </a:t>
            </a:r>
            <a:r>
              <a:rPr lang="en-US" sz="1200" b="0" i="1" u="none" strike="noStrike" baseline="0" dirty="0">
                <a:latin typeface="Times New Roman" panose="02020603050405020304" pitchFamily="18" charset="0"/>
              </a:rPr>
              <a:t>in those who heard it.</a:t>
            </a:r>
            <a:r>
              <a:rPr lang="en-US" sz="1200" b="0" i="0" u="none" strike="noStrike" baseline="0" dirty="0">
                <a:latin typeface="Times New Roman" panose="02020603050405020304" pitchFamily="18" charset="0"/>
              </a:rPr>
              <a:t> (</a:t>
            </a:r>
            <a:r>
              <a:rPr lang="en-US" sz="1200" b="1" i="0" u="none" strike="noStrike" baseline="0" dirty="0">
                <a:latin typeface="Times New Roman" panose="02020603050405020304" pitchFamily="18" charset="0"/>
              </a:rPr>
              <a:t>Hebrews 4:2</a:t>
            </a:r>
            <a:r>
              <a:rPr lang="en-US" sz="1200" b="0" i="0" u="none" strike="noStrike" baseline="0" dirty="0">
                <a:latin typeface="Times New Roman" panose="02020603050405020304" pitchFamily="18" charset="0"/>
              </a:rPr>
              <a:t>)</a:t>
            </a:r>
            <a:endParaRPr lang="en-US" altLang="en-US" sz="4000" b="0" dirty="0">
              <a:solidFill>
                <a:srgbClr val="000000"/>
              </a:solidFill>
              <a:latin typeface="Arial" panose="020B0604020202020204" pitchFamily="34" charset="0"/>
            </a:endParaRPr>
          </a:p>
          <a:p>
            <a:pPr eaLnBrk="1" hangingPunct="1">
              <a:buFontTx/>
              <a:buNone/>
            </a:pPr>
            <a:r>
              <a:rPr lang="en-US" altLang="en-US" sz="4000" b="0" dirty="0">
                <a:solidFill>
                  <a:srgbClr val="000000"/>
                </a:solidFill>
                <a:latin typeface="Arial" panose="020B0604020202020204" pitchFamily="34" charset="0"/>
              </a:rPr>
              <a:t>&gt;&gt;&gt;&gt;&gt;&gt;&gt;&gt;&gt;&gt;&gt;&gt;&gt;&gt;&gt;&gt;&gt;&gt;&gt;&gt;&gt;</a:t>
            </a:r>
            <a:endParaRPr lang="en-US" altLang="en-US" sz="4000" b="0" dirty="0">
              <a:solidFill>
                <a:srgbClr val="000000"/>
              </a:solidFill>
              <a:latin typeface="Tahoma" panose="020B0604030504040204" pitchFamily="34" charset="0"/>
            </a:endParaRPr>
          </a:p>
          <a:p>
            <a:pPr lvl="0" eaLnBrk="1" hangingPunct="1">
              <a:buFontTx/>
              <a:buNone/>
            </a:pPr>
            <a:r>
              <a:rPr lang="en-US" altLang="en-US" sz="4000" dirty="0">
                <a:solidFill>
                  <a:srgbClr val="000000"/>
                </a:solidFill>
                <a:latin typeface="Arial" panose="020B0604020202020204" pitchFamily="34" charset="0"/>
              </a:rPr>
              <a:t>    3. The Jews are reminded that they remember and “Do not imitate your forefathers”.</a:t>
            </a:r>
          </a:p>
          <a:p>
            <a:pPr lvl="0" eaLnBrk="1" hangingPunct="1">
              <a:buFontTx/>
              <a:buNone/>
            </a:pPr>
            <a:r>
              <a:rPr lang="en-US" altLang="en-US" sz="4000" b="0" dirty="0">
                <a:solidFill>
                  <a:srgbClr val="000000"/>
                </a:solidFill>
                <a:latin typeface="Arial" panose="020B0604020202020204" pitchFamily="34" charset="0"/>
              </a:rPr>
              <a:t>&gt;&gt;&gt;&gt;&gt;&gt;&gt;&gt;&gt;&gt;&gt;&gt;&gt;&gt;&gt;&gt;&gt;&gt;&gt;&gt;&gt;</a:t>
            </a:r>
            <a:endParaRPr lang="en-US" altLang="en-US" sz="4000" b="0" dirty="0">
              <a:solidFill>
                <a:srgbClr val="000000"/>
              </a:solidFill>
              <a:latin typeface="Tahoma" panose="020B0604030504040204" pitchFamily="34" charset="0"/>
            </a:endParaRPr>
          </a:p>
          <a:p>
            <a:pPr lvl="0" eaLnBrk="1" hangingPunct="1">
              <a:buFontTx/>
              <a:buNone/>
            </a:pPr>
            <a:r>
              <a:rPr lang="en-US" altLang="en-US" sz="4000" dirty="0">
                <a:solidFill>
                  <a:srgbClr val="000000"/>
                </a:solidFill>
                <a:latin typeface="Arial" panose="020B0604020202020204" pitchFamily="34" charset="0"/>
              </a:rPr>
              <a:t>    4. It is a promise to them that “You will lose your promised rest”.</a:t>
            </a:r>
            <a:endParaRPr lang="en-US" altLang="en-US" sz="4000" b="0" dirty="0">
              <a:solidFill>
                <a:srgbClr val="000000"/>
              </a:solidFill>
              <a:latin typeface="Tahoma" panose="020B0604030504040204" pitchFamily="34" charset="0"/>
            </a:endParaRPr>
          </a:p>
          <a:p>
            <a:endParaRPr lang="en-US" dirty="0"/>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4</a:t>
            </a:fld>
            <a:endParaRPr lang="en-US" altLang="en-US"/>
          </a:p>
        </p:txBody>
      </p:sp>
    </p:spTree>
    <p:extLst>
      <p:ext uri="{BB962C8B-B14F-4D97-AF65-F5344CB8AC3E}">
        <p14:creationId xmlns:p14="http://schemas.microsoft.com/office/powerpoint/2010/main" val="4017388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t> </a:t>
            </a:r>
            <a:r>
              <a:rPr lang="en-US" altLang="en-US" b="1" u="none" dirty="0"/>
              <a:t>Heb 4:1, 6, 9 </a:t>
            </a:r>
            <a:endParaRPr lang="en-US" altLang="en-US" b="0" u="none" dirty="0"/>
          </a:p>
          <a:p>
            <a:r>
              <a:rPr lang="en-US" altLang="en-US" b="0" u="none" dirty="0"/>
              <a:t>&gt;&gt;&gt;&gt;&gt;&gt;&gt;&gt;&gt;&gt;&gt;&gt;&gt;&gt;&gt;&gt;&gt;&gt;&gt;&gt;&gt;&gt;&gt;&gt;</a:t>
            </a:r>
            <a:endParaRPr lang="en-US" altLang="en-US" b="1" u="none" dirty="0"/>
          </a:p>
          <a:p>
            <a:pPr>
              <a:lnSpc>
                <a:spcPct val="90000"/>
              </a:lnSpc>
            </a:pPr>
            <a:r>
              <a:rPr lang="en-US" altLang="en-US" b="0" dirty="0"/>
              <a:t>    1. 1 Therefore, since a promise remains of entering His rest…</a:t>
            </a:r>
          </a:p>
          <a:p>
            <a:pPr rtl="0"/>
            <a:r>
              <a:rPr lang="en-US" sz="1200" b="0" i="0" u="none" strike="noStrike" baseline="0" dirty="0">
                <a:latin typeface="Times New Roman" panose="02020603050405020304" pitchFamily="18" charset="0"/>
              </a:rPr>
              <a:t>Therefore, since </a:t>
            </a:r>
            <a:r>
              <a:rPr lang="en-US" sz="1200" b="1" i="0" u="none" strike="noStrike" baseline="0" dirty="0">
                <a:latin typeface="Times New Roman" panose="02020603050405020304" pitchFamily="18" charset="0"/>
              </a:rPr>
              <a:t>a promise </a:t>
            </a:r>
            <a:r>
              <a:rPr lang="en-US" sz="1200" b="0" i="0" u="none" strike="noStrike" baseline="0" dirty="0">
                <a:latin typeface="Times New Roman" panose="02020603050405020304" pitchFamily="18" charset="0"/>
              </a:rPr>
              <a:t>remains of entering His rest, let us fear lest any of you seem to have come short of it. </a:t>
            </a:r>
          </a:p>
          <a:p>
            <a:pPr rtl="0"/>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Hebrews 4:1</a:t>
            </a:r>
            <a:r>
              <a:rPr lang="en-US" sz="1200" b="0" i="0" u="none" strike="noStrike" baseline="0" dirty="0">
                <a:latin typeface="Times New Roman" panose="02020603050405020304" pitchFamily="18" charset="0"/>
              </a:rPr>
              <a:t>)</a:t>
            </a:r>
            <a:endParaRPr lang="en-US" altLang="en-US" b="0" dirty="0"/>
          </a:p>
          <a:p>
            <a:r>
              <a:rPr lang="en-US" altLang="en-US" b="0" dirty="0"/>
              <a:t>&gt;&gt;&gt;&gt;&gt;&gt;&gt;&gt;&gt;&gt;&gt;&gt;&gt;&gt;&gt;&gt;&gt;&gt;&gt;&gt;&gt;&gt;&gt;&gt;</a:t>
            </a:r>
          </a:p>
          <a:p>
            <a:pPr>
              <a:lnSpc>
                <a:spcPct val="90000"/>
              </a:lnSpc>
            </a:pPr>
            <a:r>
              <a:rPr lang="en-US" altLang="en-US" b="0" dirty="0"/>
              <a:t>    2. 6 Since therefore it remains that some must enter it…</a:t>
            </a:r>
          </a:p>
          <a:p>
            <a:pPr rtl="0"/>
            <a:r>
              <a:rPr lang="en-US" sz="1200" b="0" i="1" u="none" strike="noStrike" baseline="0" dirty="0">
                <a:latin typeface="Times New Roman" panose="02020603050405020304" pitchFamily="18" charset="0"/>
              </a:rPr>
              <a:t>Since therefore it remains that </a:t>
            </a:r>
            <a:r>
              <a:rPr lang="en-US" sz="1200" b="1" i="1" u="none" strike="noStrike" baseline="0" dirty="0">
                <a:latin typeface="Times New Roman" panose="02020603050405020304" pitchFamily="18" charset="0"/>
              </a:rPr>
              <a:t>some must enter it</a:t>
            </a:r>
            <a:r>
              <a:rPr lang="en-US" sz="1200" b="0" i="1" u="none" strike="noStrike" baseline="0" dirty="0">
                <a:latin typeface="Times New Roman" panose="02020603050405020304" pitchFamily="18" charset="0"/>
              </a:rPr>
              <a:t>, and those to whom it was first preached did not enter because of disobedience,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Hebrews 4:6</a:t>
            </a:r>
            <a:r>
              <a:rPr lang="en-US" sz="1200" b="0" i="0" u="none" strike="noStrike" baseline="0" dirty="0">
                <a:latin typeface="Times New Roman" panose="02020603050405020304" pitchFamily="18" charset="0"/>
              </a:rPr>
              <a:t>)</a:t>
            </a:r>
            <a:endParaRPr lang="en-US" altLang="en-US" b="0" dirty="0"/>
          </a:p>
          <a:p>
            <a:r>
              <a:rPr lang="en-US" altLang="en-US" b="0" dirty="0"/>
              <a:t>&gt;&gt;&gt;&gt;&gt;&gt;&gt;&gt;&gt;&gt;&gt;&gt;&gt;&gt;&gt;&gt;&gt;&gt;&gt;&gt;&gt;&gt;&gt;&gt;</a:t>
            </a:r>
          </a:p>
          <a:p>
            <a:r>
              <a:rPr lang="en-US" altLang="en-US" b="0" dirty="0"/>
              <a:t>    3. There remains therefore a rest for the people of God</a:t>
            </a:r>
          </a:p>
          <a:p>
            <a:pPr rtl="0"/>
            <a:r>
              <a:rPr lang="en-US" sz="1200" b="0" i="1" u="none" strike="noStrike" baseline="0" dirty="0">
                <a:latin typeface="Times New Roman" panose="02020603050405020304" pitchFamily="18" charset="0"/>
              </a:rPr>
              <a:t>There remains therefore a rest for the people of God.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Hebrews 4:9</a:t>
            </a:r>
            <a:r>
              <a:rPr lang="en-US" sz="1200" b="0" i="0" u="none" strike="noStrike" baseline="0" dirty="0">
                <a:latin typeface="Times New Roman" panose="02020603050405020304" pitchFamily="18" charset="0"/>
              </a:rPr>
              <a:t>)</a:t>
            </a:r>
          </a:p>
          <a:p>
            <a:pPr rtl="0"/>
            <a:endParaRPr lang="en-US" sz="1200" b="0" i="0" u="none" strike="noStrike" baseline="0" dirty="0">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5</a:t>
            </a:fld>
            <a:endParaRPr lang="en-US" altLang="en-US"/>
          </a:p>
        </p:txBody>
      </p:sp>
    </p:spTree>
    <p:extLst>
      <p:ext uri="{BB962C8B-B14F-4D97-AF65-F5344CB8AC3E}">
        <p14:creationId xmlns:p14="http://schemas.microsoft.com/office/powerpoint/2010/main" val="489062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1. </a:t>
            </a:r>
            <a:r>
              <a:rPr lang="en-US" altLang="en-US" sz="1200" dirty="0">
                <a:solidFill>
                  <a:schemeClr val="hlink"/>
                </a:solidFill>
                <a:latin typeface="Times New Roman" panose="02020603050405020304" pitchFamily="18" charset="0"/>
                <a:cs typeface="Times New Roman" panose="02020603050405020304" pitchFamily="18" charset="0"/>
              </a:rPr>
              <a:t>Christians Have a Promised Rest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&gt;&gt;&gt;&gt;&gt;&gt;&gt;&gt;&gt;&gt;&gt;&gt;&gt;&gt;&gt;&gt;&gt;&gt;&gt;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a:t>
            </a:r>
            <a:r>
              <a:rPr lang="en-US" altLang="en-US" sz="1200" b="1" dirty="0">
                <a:latin typeface="Arial" panose="020B0604020202020204" pitchFamily="34" charset="0"/>
              </a:rPr>
              <a:t>Heb. 4:3-4, 10 </a:t>
            </a:r>
            <a:r>
              <a:rPr lang="en-US" altLang="en-US" sz="1200" dirty="0">
                <a:latin typeface="Arial" panose="020B0604020202020204" pitchFamily="34" charset="0"/>
              </a:rPr>
              <a:t>– promise of rest originally made when God rested from His work of creation</a:t>
            </a:r>
          </a:p>
          <a:p>
            <a:pPr rtl="0"/>
            <a:r>
              <a:rPr lang="en-US" sz="1200" b="0" i="1" u="none" strike="noStrike" baseline="0" dirty="0">
                <a:latin typeface="Times New Roman" panose="02020603050405020304" pitchFamily="18" charset="0"/>
              </a:rPr>
              <a:t>For we who have believed </a:t>
            </a:r>
            <a:r>
              <a:rPr lang="en-US" sz="1200" b="1" i="1" u="none" strike="noStrike" baseline="0" dirty="0">
                <a:latin typeface="Times New Roman" panose="02020603050405020304" pitchFamily="18" charset="0"/>
              </a:rPr>
              <a:t>do enter that rest</a:t>
            </a:r>
            <a:r>
              <a:rPr lang="en-US" sz="1200" b="0" i="1" u="none" strike="noStrike" baseline="0" dirty="0">
                <a:latin typeface="Times New Roman" panose="02020603050405020304" pitchFamily="18" charset="0"/>
              </a:rPr>
              <a:t>, as He has said: "SO I SWORE IN MY WRATH, 'THEY SHALL NOT ENTER MY REST,' " although the works were finished from the foundation of the world. For He has spoken in a certain place of the seventh day in this way: "AND GOD RESTED ON THE SEVENTH DAY FROM ALL HIS WORKS";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Hebrews 4:3-4</a:t>
            </a:r>
            <a:r>
              <a:rPr lang="en-US" sz="1200" b="0" i="0" u="none" strike="noStrike" baseline="0" dirty="0">
                <a:latin typeface="Times New Roman" panose="02020603050405020304" pitchFamily="18" charset="0"/>
              </a:rPr>
              <a:t>)</a:t>
            </a:r>
          </a:p>
          <a:p>
            <a:pPr rtl="0"/>
            <a:r>
              <a:rPr lang="en-US" sz="1200" b="0" i="0" u="none" strike="noStrike" baseline="0" dirty="0">
                <a:latin typeface="Times New Roman" panose="02020603050405020304" pitchFamily="18" charset="0"/>
              </a:rPr>
              <a:t>---------------------------</a:t>
            </a:r>
            <a:endParaRPr lang="en-US" altLang="en-US" sz="1200" dirty="0">
              <a:latin typeface="Arial" panose="020B0604020202020204" pitchFamily="34" charset="0"/>
            </a:endParaRPr>
          </a:p>
          <a:p>
            <a:pPr rtl="0"/>
            <a:r>
              <a:rPr lang="en-US" sz="1200" b="0" i="1" u="none" strike="noStrike" baseline="0" dirty="0">
                <a:latin typeface="Times New Roman" panose="02020603050405020304" pitchFamily="18" charset="0"/>
              </a:rPr>
              <a:t>For he who has entered His rest has himself also ceased from his works as God did from His.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Hebrews 4:10</a:t>
            </a:r>
            <a:r>
              <a:rPr lang="en-US" sz="1200" b="0" i="0" u="none" strike="noStrike" baseline="0" dirty="0">
                <a:latin typeface="Times New Roman" panose="02020603050405020304" pitchFamily="18" charset="0"/>
              </a:rPr>
              <a:t>)</a:t>
            </a:r>
          </a:p>
          <a:p>
            <a:pPr rtl="0"/>
            <a:endParaRPr lang="en-US" sz="1200" b="0" i="0" u="none" strike="noStrike" baseline="0" dirty="0">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6</a:t>
            </a:fld>
            <a:endParaRPr lang="en-US" altLang="en-US"/>
          </a:p>
        </p:txBody>
      </p:sp>
    </p:spTree>
    <p:extLst>
      <p:ext uri="{BB962C8B-B14F-4D97-AF65-F5344CB8AC3E}">
        <p14:creationId xmlns:p14="http://schemas.microsoft.com/office/powerpoint/2010/main" val="14948853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1" u="none" strike="noStrike" baseline="0" dirty="0">
                <a:latin typeface="Times New Roman" panose="02020603050405020304" pitchFamily="18" charset="0"/>
              </a:rPr>
              <a:t>And on the seventh day God ended His work which He had done, and He rested on the seventh day from all His work which He had done. Then God blessed the seventh day and sanctified it, because in it He rested from all His work which God had created and made.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Genesis 2:2-3</a:t>
            </a:r>
            <a:r>
              <a:rPr lang="en-US" sz="1200" b="0" i="0" u="none" strike="noStrike" baseline="0" dirty="0">
                <a:latin typeface="Times New Roman" panose="02020603050405020304" pitchFamily="18" charset="0"/>
              </a:rPr>
              <a:t>)</a:t>
            </a:r>
          </a:p>
          <a:p>
            <a:pPr rtl="0"/>
            <a:r>
              <a:rPr lang="en-US" sz="1200" b="0" i="0" u="none" strike="noStrike" baseline="0" dirty="0">
                <a:latin typeface="Times New Roman" panose="02020603050405020304" pitchFamily="18" charset="0"/>
              </a:rPr>
              <a:t>&gt;&gt;&gt;&gt;&gt;&gt;&gt;&gt;&gt;&gt;&gt;&gt;&gt;&gt;&gt;&gt;&gt;&gt;&gt;&gt;&gt;&gt;&gt;&gt;&gt;&gt;&gt;&gt;&gt;&gt;</a:t>
            </a:r>
          </a:p>
          <a:p>
            <a:pPr rtl="0"/>
            <a:r>
              <a:rPr lang="en-US" sz="1200" b="0" i="0" u="none" strike="noStrike" baseline="0" dirty="0">
                <a:latin typeface="Times New Roman" panose="02020603050405020304" pitchFamily="18" charset="0"/>
              </a:rPr>
              <a:t>Not Because he was tired or fatigued, He rested because the work was done not because He was tired.</a:t>
            </a:r>
          </a:p>
          <a:p>
            <a:pPr rtl="0"/>
            <a:r>
              <a:rPr lang="en-US" sz="1200" b="0" i="0" u="none" strike="noStrike" baseline="0" dirty="0">
                <a:latin typeface="Times New Roman" panose="02020603050405020304" pitchFamily="18" charset="0"/>
              </a:rPr>
              <a:t>&gt;&gt;&gt;&gt;&gt;&gt;&gt;&gt;&gt;&gt;&gt;&gt;&gt;&gt;&gt;&gt;&gt;&gt;&gt;&gt;&gt;&gt;&gt;&gt;&gt;&gt;&gt;&gt;&gt;&gt;</a:t>
            </a:r>
          </a:p>
          <a:p>
            <a:pPr rtl="0"/>
            <a:r>
              <a:rPr lang="en-US" sz="1200" b="0" i="1" u="none" strike="noStrike" baseline="0" dirty="0">
                <a:latin typeface="Times New Roman" panose="02020603050405020304" pitchFamily="18" charset="0"/>
              </a:rPr>
              <a:t>Have you not known? Have you not heard? The everlasting God, the LORD, The Creator of the ends of the earth, </a:t>
            </a:r>
            <a:r>
              <a:rPr lang="en-US" sz="1200" b="1" i="1" u="none" strike="noStrike" baseline="0" dirty="0">
                <a:latin typeface="Times New Roman" panose="02020603050405020304" pitchFamily="18" charset="0"/>
              </a:rPr>
              <a:t>Neither faints nor is weary</a:t>
            </a:r>
            <a:r>
              <a:rPr lang="en-US" sz="1200" b="0" i="1" u="none" strike="noStrike" baseline="0" dirty="0">
                <a:latin typeface="Times New Roman" panose="02020603050405020304" pitchFamily="18" charset="0"/>
              </a:rPr>
              <a:t>. His understanding is unsearchable.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Isaiah 40:28</a:t>
            </a:r>
            <a:r>
              <a:rPr lang="en-US" sz="1200" b="0" i="0" u="none" strike="noStrike" baseline="0" dirty="0">
                <a:latin typeface="Times New Roman" panose="02020603050405020304" pitchFamily="18" charset="0"/>
              </a:rPr>
              <a:t>)</a:t>
            </a:r>
          </a:p>
          <a:p>
            <a:pPr rtl="0"/>
            <a:endParaRPr lang="en-US" sz="1200" b="0" i="0" u="none" strike="noStrike" baseline="0" dirty="0">
              <a:latin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7</a:t>
            </a:fld>
            <a:endParaRPr lang="en-US" altLang="en-US"/>
          </a:p>
        </p:txBody>
      </p:sp>
    </p:spTree>
    <p:extLst>
      <p:ext uri="{BB962C8B-B14F-4D97-AF65-F5344CB8AC3E}">
        <p14:creationId xmlns:p14="http://schemas.microsoft.com/office/powerpoint/2010/main" val="2169361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God Blessed and Sanctified the Day He Rested.</a:t>
            </a:r>
          </a:p>
          <a:p>
            <a:r>
              <a:rPr lang="en-US" dirty="0"/>
              <a:t>&gt;&gt;&gt;&gt;&gt;&gt;&gt;&gt;&gt;&gt;&gt;&gt;&gt;&gt;&gt;&gt;</a:t>
            </a:r>
          </a:p>
          <a:p>
            <a:r>
              <a:rPr lang="en-US" dirty="0"/>
              <a:t>    2. At this point, God recognized that man He created was not like Himself and he would need rest form his labors.</a:t>
            </a:r>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8</a:t>
            </a:fld>
            <a:endParaRPr lang="en-US" altLang="en-US"/>
          </a:p>
        </p:txBody>
      </p:sp>
    </p:spTree>
    <p:extLst>
      <p:ext uri="{BB962C8B-B14F-4D97-AF65-F5344CB8AC3E}">
        <p14:creationId xmlns:p14="http://schemas.microsoft.com/office/powerpoint/2010/main" val="1144918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1. Let’s talk about this Seventh Day</a:t>
            </a:r>
          </a:p>
          <a:p>
            <a:r>
              <a:rPr lang="en-US" dirty="0"/>
              <a:t>&gt;&gt;&gt;&gt;&gt;&gt;&gt;&gt;&gt;&gt;&gt;&gt;&gt;&gt;&gt;&gt;&gt;</a:t>
            </a:r>
          </a:p>
          <a:p>
            <a:pPr eaLnBrk="1" hangingPunct="1">
              <a:lnSpc>
                <a:spcPct val="110000"/>
              </a:lnSpc>
              <a:buFontTx/>
              <a:buNone/>
            </a:pPr>
            <a:r>
              <a:rPr lang="en-US" altLang="en-US" sz="4000" dirty="0">
                <a:cs typeface="Times New Roman" panose="02020603050405020304" pitchFamily="18" charset="0"/>
              </a:rPr>
              <a:t>    2. This is </a:t>
            </a:r>
            <a:r>
              <a:rPr lang="en-US" altLang="en-US" sz="4000" b="1" dirty="0">
                <a:cs typeface="Times New Roman" panose="02020603050405020304" pitchFamily="18" charset="0"/>
              </a:rPr>
              <a:t>Not</a:t>
            </a:r>
            <a:r>
              <a:rPr lang="en-US" altLang="en-US" sz="4000" dirty="0">
                <a:cs typeface="Times New Roman" panose="02020603050405020304" pitchFamily="18" charset="0"/>
              </a:rPr>
              <a:t> the Sabbath day observance  </a:t>
            </a:r>
          </a:p>
          <a:p>
            <a:pPr lvl="0" eaLnBrk="1" hangingPunct="1">
              <a:lnSpc>
                <a:spcPct val="110000"/>
              </a:lnSpc>
              <a:buFontTx/>
              <a:buNone/>
            </a:pPr>
            <a:r>
              <a:rPr lang="en-US" altLang="en-US" sz="4000" dirty="0">
                <a:cs typeface="Times New Roman" panose="02020603050405020304" pitchFamily="18" charset="0"/>
              </a:rPr>
              <a:t>        a. The Sabbath day Began with Law of Moses (</a:t>
            </a:r>
            <a:r>
              <a:rPr lang="en-US" altLang="en-US" sz="4000" b="1" dirty="0">
                <a:cs typeface="Times New Roman" panose="02020603050405020304" pitchFamily="18" charset="0"/>
              </a:rPr>
              <a:t>Neh. 9:13-14; Ex. 20:8</a:t>
            </a:r>
            <a:r>
              <a:rPr lang="en-US" altLang="en-US" sz="4000" dirty="0">
                <a:cs typeface="Times New Roman" panose="02020603050405020304" pitchFamily="18" charset="0"/>
              </a:rPr>
              <a:t>) </a:t>
            </a:r>
          </a:p>
          <a:p>
            <a:pPr rtl="0"/>
            <a:r>
              <a:rPr lang="en-US" sz="1200" b="0" i="1" u="none" strike="noStrike" baseline="0" dirty="0">
                <a:latin typeface="Times New Roman" panose="02020603050405020304" pitchFamily="18" charset="0"/>
              </a:rPr>
              <a:t>"You came down also on Mount Sinai, And spoke with them from heaven, </a:t>
            </a:r>
            <a:r>
              <a:rPr lang="en-US" sz="1200" b="1" i="1" u="none" strike="noStrike" baseline="0" dirty="0">
                <a:latin typeface="Times New Roman" panose="02020603050405020304" pitchFamily="18" charset="0"/>
              </a:rPr>
              <a:t>And gave them just ordinances and true laws</a:t>
            </a:r>
            <a:r>
              <a:rPr lang="en-US" sz="1200" b="0" i="1" u="none" strike="noStrike" baseline="0" dirty="0">
                <a:latin typeface="Times New Roman" panose="02020603050405020304" pitchFamily="18" charset="0"/>
              </a:rPr>
              <a:t>, Good statutes and commandments. You made known to them </a:t>
            </a:r>
            <a:r>
              <a:rPr lang="en-US" sz="1200" b="1" i="1" u="none" strike="noStrike" baseline="0" dirty="0">
                <a:latin typeface="Times New Roman" panose="02020603050405020304" pitchFamily="18" charset="0"/>
              </a:rPr>
              <a:t>Your holy Sabbath</a:t>
            </a:r>
            <a:r>
              <a:rPr lang="en-US" sz="1200" b="0" i="1" u="none" strike="noStrike" baseline="0" dirty="0">
                <a:latin typeface="Times New Roman" panose="02020603050405020304" pitchFamily="18" charset="0"/>
              </a:rPr>
              <a:t>, And commanded them precepts, statutes and laws, By the hand of Moses Your servant.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Nehemiah 9:13-14</a:t>
            </a:r>
            <a:r>
              <a:rPr lang="en-US" sz="1200" b="0" i="0" u="none" strike="noStrike" baseline="0" dirty="0">
                <a:latin typeface="Times New Roman" panose="02020603050405020304" pitchFamily="18" charset="0"/>
              </a:rPr>
              <a:t>)</a:t>
            </a:r>
          </a:p>
          <a:p>
            <a:pPr rtl="0"/>
            <a:r>
              <a:rPr lang="en-US" sz="1200" b="0" i="1" u="none" strike="noStrike" baseline="0" dirty="0">
                <a:latin typeface="Times New Roman" panose="02020603050405020304" pitchFamily="18" charset="0"/>
              </a:rPr>
              <a:t>"Remember the Sabbath day, to keep it holy.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Exodus 20:8</a:t>
            </a:r>
            <a:r>
              <a:rPr lang="en-US" sz="1200" b="0" i="0" u="none" strike="noStrike" baseline="0" dirty="0">
                <a:latin typeface="Times New Roman" panose="02020603050405020304" pitchFamily="18" charset="0"/>
              </a:rPr>
              <a:t>)</a:t>
            </a:r>
          </a:p>
          <a:p>
            <a:pPr rtl="0"/>
            <a:r>
              <a:rPr lang="en-US" altLang="en-US" sz="1200" b="0" i="0" u="none" strike="noStrike" baseline="0" dirty="0">
                <a:latin typeface="Times New Roman" panose="02020603050405020304" pitchFamily="18" charset="0"/>
                <a:cs typeface="Times New Roman" panose="02020603050405020304" pitchFamily="18" charset="0"/>
              </a:rPr>
              <a:t>&gt;&gt;&gt;&gt;&gt;&gt;&gt;&gt;&gt;&gt;&gt;&gt;&gt;&gt;&gt;&gt;&gt;</a:t>
            </a:r>
            <a:endParaRPr lang="en-US" altLang="en-US" sz="4000" dirty="0">
              <a:cs typeface="Times New Roman" panose="02020603050405020304" pitchFamily="18" charset="0"/>
            </a:endParaRPr>
          </a:p>
          <a:p>
            <a:pPr eaLnBrk="1" hangingPunct="1">
              <a:lnSpc>
                <a:spcPct val="110000"/>
              </a:lnSpc>
              <a:buFontTx/>
              <a:buNone/>
            </a:pPr>
            <a:r>
              <a:rPr lang="en-US" altLang="en-US" sz="4000" dirty="0">
                <a:cs typeface="Times New Roman" panose="02020603050405020304" pitchFamily="18" charset="0"/>
              </a:rPr>
              <a:t>    3. When He Designate this rest, it was not for Himself alone, He was looking forward into our times.</a:t>
            </a:r>
          </a:p>
          <a:p>
            <a:pPr eaLnBrk="1" hangingPunct="1">
              <a:lnSpc>
                <a:spcPct val="110000"/>
              </a:lnSpc>
              <a:buFontTx/>
              <a:buNone/>
            </a:pPr>
            <a:r>
              <a:rPr lang="en-US" altLang="en-US" sz="4000" dirty="0">
                <a:cs typeface="Times New Roman" panose="02020603050405020304" pitchFamily="18" charset="0"/>
              </a:rPr>
              <a:t>&gt;&gt;&gt;&gt;&gt;&gt;&gt;&gt;&gt;&gt;&gt;&gt;&gt;&gt;&gt;&gt;&gt;</a:t>
            </a:r>
          </a:p>
          <a:p>
            <a:pPr eaLnBrk="1" hangingPunct="1">
              <a:lnSpc>
                <a:spcPct val="110000"/>
              </a:lnSpc>
              <a:buFontTx/>
              <a:buNone/>
            </a:pPr>
            <a:r>
              <a:rPr lang="en-US" altLang="en-US" sz="4000" dirty="0">
                <a:cs typeface="Times New Roman" panose="02020603050405020304" pitchFamily="18" charset="0"/>
              </a:rPr>
              <a:t>    4. His people were promised, and will have a deserved, a rest from their labors and the troubles of this world</a:t>
            </a:r>
          </a:p>
          <a:p>
            <a:pPr eaLnBrk="1" hangingPunct="1">
              <a:lnSpc>
                <a:spcPct val="110000"/>
              </a:lnSpc>
              <a:buFontTx/>
              <a:buNone/>
            </a:pPr>
            <a:r>
              <a:rPr lang="en-US" altLang="en-US" sz="4000" dirty="0">
                <a:cs typeface="Times New Roman" panose="02020603050405020304" pitchFamily="18" charset="0"/>
              </a:rPr>
              <a:t>&gt;&gt;&gt;&gt;&gt;&gt;&gt;&gt;&gt;&gt;&gt;&gt;&gt;&gt;&gt;&gt;&gt;</a:t>
            </a:r>
          </a:p>
          <a:p>
            <a:pPr eaLnBrk="1" hangingPunct="1">
              <a:lnSpc>
                <a:spcPct val="110000"/>
              </a:lnSpc>
              <a:buFontTx/>
              <a:buNone/>
            </a:pPr>
            <a:r>
              <a:rPr lang="en-US" altLang="en-US" sz="4000" dirty="0">
                <a:cs typeface="Times New Roman" panose="02020603050405020304" pitchFamily="18" charset="0"/>
              </a:rPr>
              <a:t>    5. It was Promised to all Faithful and Obedient in Christ.</a:t>
            </a:r>
          </a:p>
          <a:p>
            <a:endParaRPr lang="en-US" dirty="0"/>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9</a:t>
            </a:fld>
            <a:endParaRPr lang="en-US" altLang="en-US"/>
          </a:p>
        </p:txBody>
      </p:sp>
    </p:spTree>
    <p:extLst>
      <p:ext uri="{BB962C8B-B14F-4D97-AF65-F5344CB8AC3E}">
        <p14:creationId xmlns:p14="http://schemas.microsoft.com/office/powerpoint/2010/main" val="70304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    1. </a:t>
            </a:r>
            <a:r>
              <a:rPr lang="en-US" altLang="en-US" sz="1200" dirty="0">
                <a:latin typeface="Times New Roman" panose="02020603050405020304" pitchFamily="18" charset="0"/>
                <a:cs typeface="Times New Roman" panose="02020603050405020304" pitchFamily="18" charset="0"/>
              </a:rPr>
              <a:t>Jews Given a Glimpses of Promised Rest, but not the eternal promised rest itself.</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latin typeface="Times New Roman" panose="02020603050405020304" pitchFamily="18" charset="0"/>
                <a:cs typeface="Times New Roman" panose="02020603050405020304" pitchFamily="18" charset="0"/>
              </a:rPr>
              <a:t>&gt;&gt;&gt;&gt;&gt;&gt;&gt;&gt;&gt;&gt;&gt;&gt;&gt;&gt;&gt;&gt;&gt;&gt;&gt;&gt;&gt;&gt;&gt;</a:t>
            </a:r>
          </a:p>
          <a:p>
            <a:pPr eaLnBrk="1" hangingPunct="1">
              <a:buFontTx/>
              <a:buNone/>
            </a:pPr>
            <a:r>
              <a:rPr lang="en-US" dirty="0"/>
              <a:t>    2. The typified the p</a:t>
            </a:r>
            <a:r>
              <a:rPr lang="en-US" altLang="en-US" sz="4000" dirty="0">
                <a:cs typeface="Times New Roman" panose="02020603050405020304" pitchFamily="18" charset="0"/>
              </a:rPr>
              <a:t>romised rest, but in Canaan it is a rest from their enemies.  (</a:t>
            </a:r>
            <a:r>
              <a:rPr lang="en-US" altLang="en-US" sz="4000" b="1" u="none" dirty="0">
                <a:cs typeface="Times New Roman" panose="02020603050405020304" pitchFamily="18" charset="0"/>
              </a:rPr>
              <a:t>Deut. 12:9-10</a:t>
            </a:r>
            <a:r>
              <a:rPr lang="en-US" altLang="en-US" sz="4000" dirty="0">
                <a:cs typeface="Times New Roman" panose="02020603050405020304" pitchFamily="18" charset="0"/>
              </a:rPr>
              <a:t>)</a:t>
            </a:r>
          </a:p>
          <a:p>
            <a:pPr rtl="0"/>
            <a:r>
              <a:rPr lang="en-US" sz="1200" b="0" i="1" u="none" strike="noStrike" baseline="0" dirty="0">
                <a:latin typeface="Times New Roman" panose="02020603050405020304" pitchFamily="18" charset="0"/>
              </a:rPr>
              <a:t>for as yet you have not come to the rest and the inheritance which the LORD your God </a:t>
            </a:r>
            <a:r>
              <a:rPr lang="en-US" sz="1200" b="1" i="1" u="none" strike="noStrike" baseline="0" dirty="0">
                <a:latin typeface="Times New Roman" panose="02020603050405020304" pitchFamily="18" charset="0"/>
              </a:rPr>
              <a:t>is giving you</a:t>
            </a:r>
            <a:r>
              <a:rPr lang="en-US" sz="1200" b="0" i="1" u="none" strike="noStrike" baseline="0" dirty="0">
                <a:latin typeface="Times New Roman" panose="02020603050405020304" pitchFamily="18" charset="0"/>
              </a:rPr>
              <a:t>. But when you cross over the Jordan and dwell in the land which the LORD your God is giving you to inherit, and He gives you </a:t>
            </a:r>
            <a:r>
              <a:rPr lang="en-US" sz="1200" b="1" i="1" u="none" strike="noStrike" baseline="0" dirty="0">
                <a:latin typeface="Times New Roman" panose="02020603050405020304" pitchFamily="18" charset="0"/>
              </a:rPr>
              <a:t>rest from all your enemies</a:t>
            </a:r>
            <a:r>
              <a:rPr lang="en-US" sz="1200" b="0" i="1" u="none" strike="noStrike" baseline="0" dirty="0">
                <a:latin typeface="Times New Roman" panose="02020603050405020304" pitchFamily="18" charset="0"/>
              </a:rPr>
              <a:t> round about, so that you dwell in safety,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Deuteronomy 12:9-10</a:t>
            </a:r>
            <a:r>
              <a:rPr lang="en-US" sz="1200" b="0" i="0" u="none" strike="noStrike" baseline="0" dirty="0">
                <a:latin typeface="Times New Roman" panose="02020603050405020304" pitchFamily="18" charset="0"/>
              </a:rPr>
              <a:t>)</a:t>
            </a:r>
          </a:p>
          <a:p>
            <a:pPr rtl="0"/>
            <a:r>
              <a:rPr lang="en-US" altLang="en-US" sz="1200" b="0" i="0" u="none" strike="noStrike" baseline="0" dirty="0">
                <a:latin typeface="Times New Roman" panose="02020603050405020304" pitchFamily="18" charset="0"/>
                <a:cs typeface="Times New Roman" panose="02020603050405020304" pitchFamily="18" charset="0"/>
              </a:rPr>
              <a:t>&gt;&gt;&gt;&gt;&gt;&gt;&gt;&gt;&gt;&gt;&gt;&gt;&gt;&gt;&gt;&gt;&gt;&gt;&gt;&gt;&gt;&gt;&gt;&gt;</a:t>
            </a:r>
            <a:endParaRPr lang="en-US" altLang="en-US" sz="4000" b="0" dirty="0">
              <a:cs typeface="Times New Roman" panose="02020603050405020304" pitchFamily="18" charset="0"/>
            </a:endParaRPr>
          </a:p>
          <a:p>
            <a:pPr lvl="0" eaLnBrk="1" hangingPunct="1">
              <a:buFontTx/>
              <a:buNone/>
            </a:pPr>
            <a:r>
              <a:rPr lang="en-US" altLang="en-US" sz="4000" dirty="0">
                <a:cs typeface="Times New Roman" panose="02020603050405020304" pitchFamily="18" charset="0"/>
              </a:rPr>
              <a:t>    3. It was fulfilled as promised in (</a:t>
            </a:r>
            <a:r>
              <a:rPr lang="en-US" altLang="en-US" sz="4000" b="1" u="none" dirty="0">
                <a:cs typeface="Times New Roman" panose="02020603050405020304" pitchFamily="18" charset="0"/>
              </a:rPr>
              <a:t>Josh. 11:23</a:t>
            </a:r>
            <a:r>
              <a:rPr lang="en-US" altLang="en-US" sz="4000" dirty="0">
                <a:cs typeface="Times New Roman" panose="02020603050405020304" pitchFamily="18" charset="0"/>
              </a:rPr>
              <a:t>)</a:t>
            </a:r>
          </a:p>
          <a:p>
            <a:pPr rtl="0"/>
            <a:r>
              <a:rPr lang="en-US" sz="1200" b="0" i="1" u="none" strike="noStrike" baseline="0" dirty="0">
                <a:latin typeface="Times New Roman" panose="02020603050405020304" pitchFamily="18" charset="0"/>
              </a:rPr>
              <a:t>So Joshua took the whole land, according to all that the LORD had said to Moses; and Joshua gave it as an inheritance to Israel according to their divisions by their tribes. </a:t>
            </a:r>
            <a:r>
              <a:rPr lang="en-US" sz="1200" b="1" i="1" u="none" strike="noStrike" baseline="0" dirty="0">
                <a:latin typeface="Times New Roman" panose="02020603050405020304" pitchFamily="18" charset="0"/>
              </a:rPr>
              <a:t>Then the land rested from war.</a:t>
            </a:r>
            <a:r>
              <a:rPr lang="en-US" sz="1200" b="0" i="1" u="none" strike="noStrike" baseline="0" dirty="0">
                <a:latin typeface="Times New Roman" panose="02020603050405020304" pitchFamily="18" charset="0"/>
              </a:rPr>
              <a:t>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Joshua 11:23</a:t>
            </a:r>
            <a:r>
              <a:rPr lang="en-US" sz="1200" b="0" i="0" u="none" strike="noStrike" baseline="0" dirty="0">
                <a:latin typeface="Times New Roman" panose="02020603050405020304" pitchFamily="18" charset="0"/>
              </a:rPr>
              <a:t>)</a:t>
            </a:r>
          </a:p>
          <a:p>
            <a:pPr rtl="0"/>
            <a:r>
              <a:rPr lang="en-US" altLang="en-US" sz="1200" b="0" i="0" u="none" strike="noStrike" baseline="0" dirty="0">
                <a:latin typeface="Times New Roman" panose="02020603050405020304" pitchFamily="18" charset="0"/>
                <a:cs typeface="Times New Roman" panose="02020603050405020304" pitchFamily="18" charset="0"/>
              </a:rPr>
              <a:t>&gt;&gt;&gt;&gt;&gt;&gt;&gt;&gt;&gt;&gt;&gt;&gt;&gt;&gt;&gt;&gt;&gt;&gt;&gt;&gt;&gt;&gt;&gt;&gt;</a:t>
            </a:r>
            <a:endParaRPr lang="en-US" altLang="en-US" sz="4000" b="0" dirty="0">
              <a:cs typeface="Times New Roman" panose="02020603050405020304" pitchFamily="18" charset="0"/>
            </a:endParaRPr>
          </a:p>
          <a:p>
            <a:pPr eaLnBrk="1" hangingPunct="1">
              <a:buFontTx/>
              <a:buNone/>
            </a:pPr>
            <a:r>
              <a:rPr lang="en-US" altLang="en-US" sz="4000" dirty="0">
                <a:cs typeface="Times New Roman" panose="02020603050405020304" pitchFamily="18" charset="0"/>
              </a:rPr>
              <a:t>    4. Sabbath Day (</a:t>
            </a:r>
            <a:r>
              <a:rPr lang="en-US" altLang="en-US" sz="4000" b="1" u="none" dirty="0">
                <a:cs typeface="Times New Roman" panose="02020603050405020304" pitchFamily="18" charset="0"/>
              </a:rPr>
              <a:t>Ex. 20:8-10</a:t>
            </a:r>
            <a:r>
              <a:rPr lang="en-US" altLang="en-US" sz="4000" dirty="0">
                <a:cs typeface="Times New Roman" panose="02020603050405020304" pitchFamily="18" charset="0"/>
              </a:rPr>
              <a:t>)</a:t>
            </a:r>
          </a:p>
          <a:p>
            <a:pPr rtl="0"/>
            <a:r>
              <a:rPr lang="en-US" sz="1200" b="0" i="1" u="none" strike="noStrike" baseline="0" dirty="0">
                <a:latin typeface="Times New Roman" panose="02020603050405020304" pitchFamily="18" charset="0"/>
              </a:rPr>
              <a:t>"Remember the Sabbath day, to keep it holy. Six days you shall labor and do all your work, but </a:t>
            </a:r>
            <a:r>
              <a:rPr lang="en-US" sz="1200" b="1" i="1" u="none" strike="noStrike" baseline="0" dirty="0">
                <a:latin typeface="Times New Roman" panose="02020603050405020304" pitchFamily="18" charset="0"/>
              </a:rPr>
              <a:t>the seventh day is the Sabbath of the LORD your God</a:t>
            </a:r>
            <a:r>
              <a:rPr lang="en-US" sz="1200" b="0" i="1" u="none" strike="noStrike" baseline="0" dirty="0">
                <a:latin typeface="Times New Roman" panose="02020603050405020304" pitchFamily="18" charset="0"/>
              </a:rPr>
              <a:t>. In it you shall do no work: you, nor your son, nor your daughter, nor your male servant, nor your female servant, nor your cattle, nor your stranger who is within your gates. </a:t>
            </a:r>
            <a:r>
              <a:rPr lang="en-US" sz="1200" b="0" i="0" u="none" strike="noStrike" baseline="0" dirty="0">
                <a:latin typeface="Times New Roman" panose="02020603050405020304" pitchFamily="18" charset="0"/>
              </a:rPr>
              <a:t>(</a:t>
            </a:r>
            <a:r>
              <a:rPr lang="en-US" sz="1200" b="1" i="0" u="none" strike="noStrike" baseline="0" dirty="0">
                <a:latin typeface="Times New Roman" panose="02020603050405020304" pitchFamily="18" charset="0"/>
              </a:rPr>
              <a:t>Exodus 20:8-10</a:t>
            </a:r>
            <a:r>
              <a:rPr lang="en-US" sz="1200" b="0" i="0" u="none" strike="noStrike" baseline="0" dirty="0">
                <a:latin typeface="Times New Roman" panose="02020603050405020304" pitchFamily="18" charset="0"/>
              </a:rPr>
              <a:t>)</a:t>
            </a:r>
          </a:p>
          <a:p>
            <a:pPr rtl="0"/>
            <a:r>
              <a:rPr lang="en-US" sz="1200" b="0" i="0" u="none" strike="noStrike" baseline="0" dirty="0">
                <a:latin typeface="Times New Roman" panose="02020603050405020304" pitchFamily="18" charset="0"/>
              </a:rPr>
              <a:t>        a. This is the establishment of the Sabbath, it did not exist until it was established by God in this statement.</a:t>
            </a:r>
          </a:p>
          <a:p>
            <a:pPr rtl="0"/>
            <a:r>
              <a:rPr lang="en-US" altLang="en-US" sz="1200" b="0" i="0" u="none" strike="noStrike" baseline="0" dirty="0">
                <a:latin typeface="Times New Roman" panose="02020603050405020304" pitchFamily="18" charset="0"/>
                <a:cs typeface="Times New Roman" panose="02020603050405020304" pitchFamily="18" charset="0"/>
              </a:rPr>
              <a:t>&gt;&gt;&gt;&gt;&gt;&gt;&gt;&gt;&gt;&gt;&gt;&gt;&gt;&gt;&gt;&gt;&gt;&gt;&gt;&gt;&gt;&gt;&gt;&gt;</a:t>
            </a:r>
            <a:endParaRPr lang="en-US" altLang="en-US" sz="4000" b="0" dirty="0">
              <a:cs typeface="Times New Roman" panose="02020603050405020304" pitchFamily="18" charset="0"/>
            </a:endParaRPr>
          </a:p>
          <a:p>
            <a:pPr eaLnBrk="1" hangingPunct="1">
              <a:buFontTx/>
              <a:buNone/>
            </a:pPr>
            <a:r>
              <a:rPr lang="en-US" altLang="en-US" sz="4000" dirty="0">
                <a:cs typeface="Times New Roman" panose="02020603050405020304" pitchFamily="18" charset="0"/>
              </a:rPr>
              <a:t>    5.Sabbatical year – every seventh year, the land rest fallow.</a:t>
            </a:r>
          </a:p>
          <a:p>
            <a:pPr eaLnBrk="1" hangingPunct="1">
              <a:buFontTx/>
              <a:buNone/>
            </a:pPr>
            <a:r>
              <a:rPr lang="en-US" altLang="en-US" sz="4000" b="0" dirty="0">
                <a:cs typeface="Times New Roman" panose="02020603050405020304" pitchFamily="18" charset="0"/>
              </a:rPr>
              <a:t>&gt;&gt;&gt;&gt;&gt;&gt;&gt;&gt;&gt;&gt;&gt;&gt;&gt;&gt;&gt;&gt;&gt;&gt;&gt;&gt;&gt;&gt;&gt;&gt;</a:t>
            </a:r>
          </a:p>
          <a:p>
            <a:pPr eaLnBrk="1" hangingPunct="1">
              <a:buFontTx/>
              <a:buNone/>
            </a:pPr>
            <a:r>
              <a:rPr lang="en-US" altLang="en-US" sz="4000" dirty="0">
                <a:cs typeface="Times New Roman" panose="02020603050405020304" pitchFamily="18" charset="0"/>
              </a:rPr>
              <a:t>    6. Year of Jubilee – every fifty years, the slaves were freed.</a:t>
            </a:r>
          </a:p>
          <a:p>
            <a:pPr eaLnBrk="1" hangingPunct="1">
              <a:buFontTx/>
              <a:buNone/>
            </a:pPr>
            <a:r>
              <a:rPr lang="en-US" altLang="en-US" sz="4000" dirty="0">
                <a:cs typeface="Times New Roman" panose="02020603050405020304" pitchFamily="18" charset="0"/>
              </a:rPr>
              <a:t>&gt;&gt;&gt;&gt;&gt;&gt;&gt;&gt;&gt;&gt;&gt;&gt;&gt;&gt;&gt;&gt;&gt;&gt;&gt;&gt;&gt;&gt;&gt;&gt;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a:solidFill>
                  <a:schemeClr val="accent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7. All of these examples typified God's promised rest from </a:t>
            </a:r>
            <a:r>
              <a:rPr lang="en-US" altLang="en-US" sz="1200" b="1" i="1" u="none" dirty="0">
                <a:solidFill>
                  <a:schemeClr val="accent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Gen. 2</a:t>
            </a:r>
            <a:r>
              <a:rPr lang="en-US" altLang="en-US" sz="1200" dirty="0">
                <a:solidFill>
                  <a:schemeClr val="accent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 which is for all of the faithful</a:t>
            </a:r>
            <a:endParaRPr lang="en-US" altLang="en-US" sz="1200" dirty="0">
              <a:solidFill>
                <a:schemeClr val="accent2"/>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71798CD-949F-493B-8F51-D679F9478CE9}" type="slidenum">
              <a:rPr lang="en-US" altLang="en-US" smtClean="0"/>
              <a:pPr/>
              <a:t>10</a:t>
            </a:fld>
            <a:endParaRPr lang="en-US" altLang="en-US"/>
          </a:p>
        </p:txBody>
      </p:sp>
    </p:spTree>
    <p:extLst>
      <p:ext uri="{BB962C8B-B14F-4D97-AF65-F5344CB8AC3E}">
        <p14:creationId xmlns:p14="http://schemas.microsoft.com/office/powerpoint/2010/main" val="1791853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AAEAE58-4A01-4A91-B9E6-9ED2A61672B1}" type="slidenum">
              <a:rPr lang="en-US" altLang="en-US" smtClean="0"/>
              <a:pPr/>
              <a:t>‹#›</a:t>
            </a:fld>
            <a:endParaRPr lang="en-US" altLang="en-US"/>
          </a:p>
        </p:txBody>
      </p:sp>
    </p:spTree>
    <p:extLst>
      <p:ext uri="{BB962C8B-B14F-4D97-AF65-F5344CB8AC3E}">
        <p14:creationId xmlns:p14="http://schemas.microsoft.com/office/powerpoint/2010/main" val="1617743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E17FC066-25E0-49EA-AA67-4D6485C9AC04}" type="slidenum">
              <a:rPr lang="en-US" altLang="en-US" smtClean="0"/>
              <a:pPr/>
              <a:t>‹#›</a:t>
            </a:fld>
            <a:endParaRPr lang="en-US" altLang="en-US"/>
          </a:p>
        </p:txBody>
      </p:sp>
    </p:spTree>
    <p:extLst>
      <p:ext uri="{BB962C8B-B14F-4D97-AF65-F5344CB8AC3E}">
        <p14:creationId xmlns:p14="http://schemas.microsoft.com/office/powerpoint/2010/main" val="2788910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5926616-82C3-4B4C-BE0B-FC9E9AC7E1AD}" type="slidenum">
              <a:rPr lang="en-US" altLang="en-US" smtClean="0"/>
              <a:pPr/>
              <a:t>‹#›</a:t>
            </a:fld>
            <a:endParaRPr lang="en-US" altLang="en-US"/>
          </a:p>
        </p:txBody>
      </p:sp>
    </p:spTree>
    <p:extLst>
      <p:ext uri="{BB962C8B-B14F-4D97-AF65-F5344CB8AC3E}">
        <p14:creationId xmlns:p14="http://schemas.microsoft.com/office/powerpoint/2010/main" val="809131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0C214D0A-FA87-4418-88E8-0029083247D0}" type="slidenum">
              <a:rPr lang="en-US" altLang="en-US" smtClean="0"/>
              <a:pPr/>
              <a:t>‹#›</a:t>
            </a:fld>
            <a:endParaRPr lang="en-US" altLang="en-US"/>
          </a:p>
        </p:txBody>
      </p:sp>
    </p:spTree>
    <p:extLst>
      <p:ext uri="{BB962C8B-B14F-4D97-AF65-F5344CB8AC3E}">
        <p14:creationId xmlns:p14="http://schemas.microsoft.com/office/powerpoint/2010/main" val="1235337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5D84C4A1-0B19-4C9C-83F5-AE8F5E117C12}" type="slidenum">
              <a:rPr lang="en-US" altLang="en-US" smtClean="0"/>
              <a:pPr/>
              <a:t>‹#›</a:t>
            </a:fld>
            <a:endParaRPr lang="en-US" altLang="en-US"/>
          </a:p>
        </p:txBody>
      </p:sp>
    </p:spTree>
    <p:extLst>
      <p:ext uri="{BB962C8B-B14F-4D97-AF65-F5344CB8AC3E}">
        <p14:creationId xmlns:p14="http://schemas.microsoft.com/office/powerpoint/2010/main" val="4271723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C3B32D02-7E92-46FE-9F00-6E825294B7B4}" type="slidenum">
              <a:rPr lang="en-US" altLang="en-US" smtClean="0"/>
              <a:pPr/>
              <a:t>‹#›</a:t>
            </a:fld>
            <a:endParaRPr lang="en-US" altLang="en-US"/>
          </a:p>
        </p:txBody>
      </p:sp>
    </p:spTree>
    <p:extLst>
      <p:ext uri="{BB962C8B-B14F-4D97-AF65-F5344CB8AC3E}">
        <p14:creationId xmlns:p14="http://schemas.microsoft.com/office/powerpoint/2010/main" val="3007982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9F0BE38C-72F5-4880-8D22-76F5D832C529}" type="slidenum">
              <a:rPr lang="en-US" altLang="en-US" smtClean="0"/>
              <a:pPr/>
              <a:t>‹#›</a:t>
            </a:fld>
            <a:endParaRPr lang="en-US" altLang="en-US"/>
          </a:p>
        </p:txBody>
      </p:sp>
    </p:spTree>
    <p:extLst>
      <p:ext uri="{BB962C8B-B14F-4D97-AF65-F5344CB8AC3E}">
        <p14:creationId xmlns:p14="http://schemas.microsoft.com/office/powerpoint/2010/main" val="477686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C180BA83-1BCE-4232-8E70-D36A22BE58BD}" type="slidenum">
              <a:rPr lang="en-US" altLang="en-US" smtClean="0"/>
              <a:pPr/>
              <a:t>‹#›</a:t>
            </a:fld>
            <a:endParaRPr lang="en-US" altLang="en-US"/>
          </a:p>
        </p:txBody>
      </p:sp>
    </p:spTree>
    <p:extLst>
      <p:ext uri="{BB962C8B-B14F-4D97-AF65-F5344CB8AC3E}">
        <p14:creationId xmlns:p14="http://schemas.microsoft.com/office/powerpoint/2010/main" val="3517348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7E9C3F9B-CDE2-45F7-9047-25183B6119AE}" type="slidenum">
              <a:rPr lang="en-US" altLang="en-US" smtClean="0"/>
              <a:pPr/>
              <a:t>‹#›</a:t>
            </a:fld>
            <a:endParaRPr lang="en-US" altLang="en-US"/>
          </a:p>
        </p:txBody>
      </p:sp>
    </p:spTree>
    <p:extLst>
      <p:ext uri="{BB962C8B-B14F-4D97-AF65-F5344CB8AC3E}">
        <p14:creationId xmlns:p14="http://schemas.microsoft.com/office/powerpoint/2010/main" val="377790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8726E470-6072-4D8B-9E24-A8015C3E8692}" type="slidenum">
              <a:rPr lang="en-US" altLang="en-US" smtClean="0"/>
              <a:pPr/>
              <a:t>‹#›</a:t>
            </a:fld>
            <a:endParaRPr lang="en-US" altLang="en-US"/>
          </a:p>
        </p:txBody>
      </p:sp>
    </p:spTree>
    <p:extLst>
      <p:ext uri="{BB962C8B-B14F-4D97-AF65-F5344CB8AC3E}">
        <p14:creationId xmlns:p14="http://schemas.microsoft.com/office/powerpoint/2010/main" val="242806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C12F01BC-2548-4DAA-9F6C-E61F47D5BB4C}" type="slidenum">
              <a:rPr lang="en-US" altLang="en-US" smtClean="0"/>
              <a:pPr/>
              <a:t>‹#›</a:t>
            </a:fld>
            <a:endParaRPr lang="en-US" altLang="en-US"/>
          </a:p>
        </p:txBody>
      </p:sp>
    </p:spTree>
    <p:extLst>
      <p:ext uri="{BB962C8B-B14F-4D97-AF65-F5344CB8AC3E}">
        <p14:creationId xmlns:p14="http://schemas.microsoft.com/office/powerpoint/2010/main" val="328223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09AA1-BD7E-4900-8538-B738A927EC25}" type="slidenum">
              <a:rPr lang="en-US" altLang="en-US" smtClean="0"/>
              <a:pPr/>
              <a:t>‹#›</a:t>
            </a:fld>
            <a:endParaRPr lang="en-US" altLang="en-US"/>
          </a:p>
        </p:txBody>
      </p:sp>
    </p:spTree>
    <p:extLst>
      <p:ext uri="{BB962C8B-B14F-4D97-AF65-F5344CB8AC3E}">
        <p14:creationId xmlns:p14="http://schemas.microsoft.com/office/powerpoint/2010/main" val="4092057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06C21D-842C-4A26-9962-BDD5CC02EFBC}"/>
              </a:ext>
            </a:extLst>
          </p:cNvPr>
          <p:cNvSpPr txBox="1"/>
          <p:nvPr/>
        </p:nvSpPr>
        <p:spPr>
          <a:xfrm>
            <a:off x="228600" y="609600"/>
            <a:ext cx="7848599" cy="707886"/>
          </a:xfrm>
          <a:prstGeom prst="rect">
            <a:avLst/>
          </a:prstGeom>
          <a:noFill/>
        </p:spPr>
        <p:txBody>
          <a:bodyPr wrap="square" rtlCol="0">
            <a:spAutoFit/>
          </a:bodyPr>
          <a:lstStyle/>
          <a:p>
            <a:pPr algn="ctr"/>
            <a:r>
              <a:rPr lang="en-US" sz="40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Please, Worship With the Saints</a:t>
            </a:r>
          </a:p>
        </p:txBody>
      </p:sp>
      <p:sp>
        <p:nvSpPr>
          <p:cNvPr id="3" name="TextBox 2">
            <a:extLst>
              <a:ext uri="{FF2B5EF4-FFF2-40B4-BE49-F238E27FC236}">
                <a16:creationId xmlns:a16="http://schemas.microsoft.com/office/drawing/2014/main" id="{091BDCE9-5F6E-440D-8147-D4E4C0FF1C23}"/>
              </a:ext>
            </a:extLst>
          </p:cNvPr>
          <p:cNvSpPr txBox="1"/>
          <p:nvPr/>
        </p:nvSpPr>
        <p:spPr>
          <a:xfrm>
            <a:off x="7696200" y="4953000"/>
            <a:ext cx="3722494" cy="1231106"/>
          </a:xfrm>
          <a:prstGeom prst="rect">
            <a:avLst/>
          </a:prstGeom>
          <a:noFill/>
        </p:spPr>
        <p:txBody>
          <a:bodyPr wrap="none" rtlCol="0">
            <a:spAutoFit/>
          </a:bodyPr>
          <a:lstStyle/>
          <a:p>
            <a:endParaRPr lang="en-US" dirty="0">
              <a:solidFill>
                <a:schemeClr val="bg1"/>
              </a:solidFill>
            </a:endParaRPr>
          </a:p>
          <a:p>
            <a:r>
              <a:rPr lang="en-US" sz="2800" i="1" dirty="0">
                <a:solidFill>
                  <a:schemeClr val="bg1"/>
                </a:solidFill>
                <a:latin typeface="Times New Roman" panose="02020603050405020304" pitchFamily="18" charset="0"/>
                <a:cs typeface="Times New Roman" panose="02020603050405020304" pitchFamily="18" charset="0"/>
              </a:rPr>
              <a:t>Ranger Church of Christ</a:t>
            </a:r>
          </a:p>
          <a:p>
            <a:r>
              <a:rPr lang="en-US" sz="2800" i="1" dirty="0">
                <a:solidFill>
                  <a:schemeClr val="bg1"/>
                </a:solidFill>
                <a:latin typeface="Times New Roman" panose="02020603050405020304" pitchFamily="18" charset="0"/>
                <a:cs typeface="Times New Roman" panose="02020603050405020304" pitchFamily="18" charset="0"/>
              </a:rPr>
              <a:t>Mesquite &amp; Rusk St.</a:t>
            </a:r>
          </a:p>
        </p:txBody>
      </p:sp>
    </p:spTree>
    <p:extLst>
      <p:ext uri="{BB962C8B-B14F-4D97-AF65-F5344CB8AC3E}">
        <p14:creationId xmlns:p14="http://schemas.microsoft.com/office/powerpoint/2010/main" val="3900442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8" name="Rectangle 6">
            <a:extLst>
              <a:ext uri="{FF2B5EF4-FFF2-40B4-BE49-F238E27FC236}">
                <a16:creationId xmlns:a16="http://schemas.microsoft.com/office/drawing/2014/main" id="{AAEAF3E2-1555-4B20-BF4F-9940AF9070C0}"/>
              </a:ext>
            </a:extLst>
          </p:cNvPr>
          <p:cNvSpPr>
            <a:spLocks noChangeArrowheads="1"/>
          </p:cNvSpPr>
          <p:nvPr/>
        </p:nvSpPr>
        <p:spPr bwMode="auto">
          <a:xfrm>
            <a:off x="838200" y="782856"/>
            <a:ext cx="10706100" cy="741143"/>
          </a:xfrm>
          <a:prstGeom prst="rect">
            <a:avLst/>
          </a:prstGeom>
          <a:solidFill>
            <a:srgbClr val="FFFFFF"/>
          </a:solidFill>
          <a:ln w="76200">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4434" name="Text Box 2">
            <a:extLst>
              <a:ext uri="{FF2B5EF4-FFF2-40B4-BE49-F238E27FC236}">
                <a16:creationId xmlns:a16="http://schemas.microsoft.com/office/drawing/2014/main" id="{6BDC2076-BC9F-44BC-904F-B5C2074A2153}"/>
              </a:ext>
            </a:extLst>
          </p:cNvPr>
          <p:cNvSpPr txBox="1">
            <a:spLocks noChangeArrowheads="1"/>
          </p:cNvSpPr>
          <p:nvPr/>
        </p:nvSpPr>
        <p:spPr bwMode="auto">
          <a:xfrm>
            <a:off x="609600" y="1782901"/>
            <a:ext cx="10972800"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Arial" panose="020B0604020202020204" pitchFamily="34" charset="0"/>
              <a:buChar char="♦"/>
            </a:pPr>
            <a:r>
              <a:rPr lang="en-US" altLang="en-US" sz="4000" dirty="0">
                <a:cs typeface="Times New Roman" panose="02020603050405020304" pitchFamily="18" charset="0"/>
              </a:rPr>
              <a:t>Promised rest in Canaan (</a:t>
            </a:r>
            <a:r>
              <a:rPr lang="en-US" altLang="en-US" sz="4000" b="1" dirty="0">
                <a:cs typeface="Times New Roman" panose="02020603050405020304" pitchFamily="18" charset="0"/>
              </a:rPr>
              <a:t>Deut. 12:9-10</a:t>
            </a:r>
            <a:r>
              <a:rPr lang="en-US" altLang="en-US" sz="4000" dirty="0">
                <a:cs typeface="Times New Roman" panose="02020603050405020304" pitchFamily="18" charset="0"/>
              </a:rPr>
              <a:t>)</a:t>
            </a:r>
            <a:endParaRPr lang="en-US" altLang="en-US" sz="4000" b="0" dirty="0">
              <a:cs typeface="Times New Roman" panose="02020603050405020304" pitchFamily="18" charset="0"/>
            </a:endParaRPr>
          </a:p>
          <a:p>
            <a:pPr lvl="1" eaLnBrk="1" hangingPunct="1">
              <a:buFont typeface="Wingdings" panose="05000000000000000000" pitchFamily="2" charset="2"/>
              <a:buChar char="§"/>
            </a:pPr>
            <a:r>
              <a:rPr lang="en-US" altLang="en-US" sz="4000" dirty="0">
                <a:cs typeface="Times New Roman" panose="02020603050405020304" pitchFamily="18" charset="0"/>
              </a:rPr>
              <a:t>Fulfilled (</a:t>
            </a:r>
            <a:r>
              <a:rPr lang="en-US" altLang="en-US" sz="4000" b="1" dirty="0">
                <a:cs typeface="Times New Roman" panose="02020603050405020304" pitchFamily="18" charset="0"/>
              </a:rPr>
              <a:t>Josh. 11:23</a:t>
            </a:r>
            <a:r>
              <a:rPr lang="en-US" altLang="en-US" sz="4000" dirty="0">
                <a:cs typeface="Times New Roman" panose="02020603050405020304" pitchFamily="18" charset="0"/>
              </a:rPr>
              <a:t>)</a:t>
            </a:r>
            <a:endParaRPr lang="en-US" altLang="en-US" sz="4000" b="0" dirty="0">
              <a:cs typeface="Times New Roman" panose="02020603050405020304" pitchFamily="18" charset="0"/>
            </a:endParaRPr>
          </a:p>
          <a:p>
            <a:pPr eaLnBrk="1" hangingPunct="1">
              <a:buFont typeface="Arial" panose="020B0604020202020204" pitchFamily="34" charset="0"/>
              <a:buChar char="♦"/>
            </a:pPr>
            <a:r>
              <a:rPr lang="en-US" altLang="en-US" sz="4000" dirty="0">
                <a:cs typeface="Times New Roman" panose="02020603050405020304" pitchFamily="18" charset="0"/>
              </a:rPr>
              <a:t>Sabbath Day (</a:t>
            </a:r>
            <a:r>
              <a:rPr lang="en-US" altLang="en-US" sz="4000" b="1" dirty="0">
                <a:cs typeface="Times New Roman" panose="02020603050405020304" pitchFamily="18" charset="0"/>
              </a:rPr>
              <a:t>Ex. 20:8-10</a:t>
            </a:r>
            <a:r>
              <a:rPr lang="en-US" altLang="en-US" sz="4000" dirty="0">
                <a:cs typeface="Times New Roman" panose="02020603050405020304" pitchFamily="18" charset="0"/>
              </a:rPr>
              <a:t>)</a:t>
            </a:r>
            <a:endParaRPr lang="en-US" altLang="en-US" sz="4000" b="0" dirty="0">
              <a:cs typeface="Times New Roman" panose="02020603050405020304" pitchFamily="18" charset="0"/>
            </a:endParaRPr>
          </a:p>
          <a:p>
            <a:pPr eaLnBrk="1" hangingPunct="1">
              <a:buFont typeface="Arial" panose="020B0604020202020204" pitchFamily="34" charset="0"/>
              <a:buChar char="♦"/>
            </a:pPr>
            <a:r>
              <a:rPr lang="en-US" altLang="en-US" sz="4000" dirty="0">
                <a:cs typeface="Times New Roman" panose="02020603050405020304" pitchFamily="18" charset="0"/>
              </a:rPr>
              <a:t>Sabbatical year – land rest fallow</a:t>
            </a:r>
            <a:endParaRPr lang="en-US" altLang="en-US" sz="4000" b="0" dirty="0">
              <a:cs typeface="Times New Roman" panose="02020603050405020304" pitchFamily="18" charset="0"/>
            </a:endParaRPr>
          </a:p>
          <a:p>
            <a:pPr eaLnBrk="1" hangingPunct="1">
              <a:buFont typeface="Arial" panose="020B0604020202020204" pitchFamily="34" charset="0"/>
              <a:buChar char="♦"/>
            </a:pPr>
            <a:r>
              <a:rPr lang="en-US" altLang="en-US" sz="4000" dirty="0">
                <a:cs typeface="Times New Roman" panose="02020603050405020304" pitchFamily="18" charset="0"/>
              </a:rPr>
              <a:t>Year of Jubilee – slaves freed</a:t>
            </a:r>
          </a:p>
        </p:txBody>
      </p:sp>
      <p:grpSp>
        <p:nvGrpSpPr>
          <p:cNvPr id="274439" name="Group 7">
            <a:extLst>
              <a:ext uri="{FF2B5EF4-FFF2-40B4-BE49-F238E27FC236}">
                <a16:creationId xmlns:a16="http://schemas.microsoft.com/office/drawing/2014/main" id="{7971CF95-5814-4D96-A68F-EB3F350DDCE6}"/>
              </a:ext>
            </a:extLst>
          </p:cNvPr>
          <p:cNvGrpSpPr>
            <a:grpSpLocks/>
          </p:cNvGrpSpPr>
          <p:nvPr/>
        </p:nvGrpSpPr>
        <p:grpSpPr bwMode="auto">
          <a:xfrm>
            <a:off x="609785" y="5265875"/>
            <a:ext cx="10934070" cy="1323975"/>
            <a:chOff x="-9" y="3394"/>
            <a:chExt cx="6277" cy="834"/>
          </a:xfrm>
        </p:grpSpPr>
        <p:sp>
          <p:nvSpPr>
            <p:cNvPr id="274437" name="AutoShape 5">
              <a:extLst>
                <a:ext uri="{FF2B5EF4-FFF2-40B4-BE49-F238E27FC236}">
                  <a16:creationId xmlns:a16="http://schemas.microsoft.com/office/drawing/2014/main" id="{588D989B-69A6-40CD-9291-FDD6A419BE9C}"/>
                </a:ext>
              </a:extLst>
            </p:cNvPr>
            <p:cNvSpPr>
              <a:spLocks noChangeArrowheads="1"/>
            </p:cNvSpPr>
            <p:nvPr/>
          </p:nvSpPr>
          <p:spPr bwMode="auto">
            <a:xfrm>
              <a:off x="-9" y="3408"/>
              <a:ext cx="6277" cy="797"/>
            </a:xfrm>
            <a:prstGeom prst="roundRect">
              <a:avLst>
                <a:gd name="adj" fmla="val 16667"/>
              </a:avLst>
            </a:prstGeom>
            <a:solidFill>
              <a:srgbClr val="FFFFFF"/>
            </a:solidFill>
            <a:ln w="9525">
              <a:solidFill>
                <a:schemeClr val="tx1"/>
              </a:solidFill>
              <a:round/>
              <a:headEnd/>
              <a:tailEnd/>
            </a:ln>
            <a:effectLst>
              <a:outerShdw dist="35921" dir="2700000" algn="ctr" rotWithShape="0">
                <a:schemeClr val="tx1"/>
              </a:outerShdw>
            </a:effectLst>
          </p:spPr>
          <p:txBody>
            <a:bodyPr wrap="none" anchor="ctr"/>
            <a:lstStyle/>
            <a:p>
              <a:endParaRPr lang="en-US"/>
            </a:p>
          </p:txBody>
        </p:sp>
        <p:sp>
          <p:nvSpPr>
            <p:cNvPr id="274435" name="Text Box 3">
              <a:extLst>
                <a:ext uri="{FF2B5EF4-FFF2-40B4-BE49-F238E27FC236}">
                  <a16:creationId xmlns:a16="http://schemas.microsoft.com/office/drawing/2014/main" id="{9627305C-8026-419A-92E0-E25EF6CF4C6C}"/>
                </a:ext>
              </a:extLst>
            </p:cNvPr>
            <p:cNvSpPr txBox="1">
              <a:spLocks noChangeArrowheads="1"/>
            </p:cNvSpPr>
            <p:nvPr/>
          </p:nvSpPr>
          <p:spPr bwMode="auto">
            <a:xfrm>
              <a:off x="57" y="3394"/>
              <a:ext cx="6168" cy="83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n-US" altLang="en-US" sz="4000" dirty="0">
                  <a:solidFill>
                    <a:schemeClr val="accent2"/>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All typified God's promised rest of Gen. 2, which is for all faithful</a:t>
              </a:r>
              <a:endParaRPr lang="en-US" altLang="en-US" sz="4000" dirty="0">
                <a:solidFill>
                  <a:schemeClr val="accent2"/>
                </a:solidFill>
                <a:latin typeface="Times New Roman" panose="02020603050405020304" pitchFamily="18" charset="0"/>
                <a:cs typeface="Times New Roman" panose="02020603050405020304" pitchFamily="18" charset="0"/>
              </a:endParaRPr>
            </a:p>
          </p:txBody>
        </p:sp>
      </p:grpSp>
      <p:sp>
        <p:nvSpPr>
          <p:cNvPr id="274436" name="Text Box 4">
            <a:extLst>
              <a:ext uri="{FF2B5EF4-FFF2-40B4-BE49-F238E27FC236}">
                <a16:creationId xmlns:a16="http://schemas.microsoft.com/office/drawing/2014/main" id="{EC29092F-0128-49E0-8FB3-BD92E93058BB}"/>
              </a:ext>
            </a:extLst>
          </p:cNvPr>
          <p:cNvSpPr txBox="1">
            <a:spLocks noChangeArrowheads="1"/>
          </p:cNvSpPr>
          <p:nvPr/>
        </p:nvSpPr>
        <p:spPr bwMode="auto">
          <a:xfrm>
            <a:off x="876300" y="762000"/>
            <a:ext cx="107061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4000" dirty="0">
                <a:latin typeface="Times New Roman" panose="02020603050405020304" pitchFamily="18" charset="0"/>
                <a:cs typeface="Times New Roman" panose="02020603050405020304" pitchFamily="18" charset="0"/>
              </a:rPr>
              <a:t>Jews Given Glimpses of Promised Rest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4434">
                                            <p:txEl>
                                              <p:pRg st="0" end="0"/>
                                            </p:txEl>
                                          </p:spTgt>
                                        </p:tgtEl>
                                        <p:attrNameLst>
                                          <p:attrName>style.visibility</p:attrName>
                                        </p:attrNameLst>
                                      </p:cBhvr>
                                      <p:to>
                                        <p:strVal val="visible"/>
                                      </p:to>
                                    </p:set>
                                    <p:animEffect transition="in" filter="checkerboard(across)">
                                      <p:cBhvr>
                                        <p:cTn id="7" dur="500"/>
                                        <p:tgtEl>
                                          <p:spTgt spid="2744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74434">
                                            <p:txEl>
                                              <p:pRg st="1" end="1"/>
                                            </p:txEl>
                                          </p:spTgt>
                                        </p:tgtEl>
                                        <p:attrNameLst>
                                          <p:attrName>style.visibility</p:attrName>
                                        </p:attrNameLst>
                                      </p:cBhvr>
                                      <p:to>
                                        <p:strVal val="visible"/>
                                      </p:to>
                                    </p:set>
                                    <p:animEffect transition="in" filter="checkerboard(across)">
                                      <p:cBhvr>
                                        <p:cTn id="12" dur="500"/>
                                        <p:tgtEl>
                                          <p:spTgt spid="27443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74434">
                                            <p:txEl>
                                              <p:pRg st="2" end="2"/>
                                            </p:txEl>
                                          </p:spTgt>
                                        </p:tgtEl>
                                        <p:attrNameLst>
                                          <p:attrName>style.visibility</p:attrName>
                                        </p:attrNameLst>
                                      </p:cBhvr>
                                      <p:to>
                                        <p:strVal val="visible"/>
                                      </p:to>
                                    </p:set>
                                    <p:animEffect transition="in" filter="checkerboard(across)">
                                      <p:cBhvr>
                                        <p:cTn id="17" dur="500"/>
                                        <p:tgtEl>
                                          <p:spTgt spid="27443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4434">
                                            <p:txEl>
                                              <p:pRg st="3" end="3"/>
                                            </p:txEl>
                                          </p:spTgt>
                                        </p:tgtEl>
                                        <p:attrNameLst>
                                          <p:attrName>style.visibility</p:attrName>
                                        </p:attrNameLst>
                                      </p:cBhvr>
                                      <p:to>
                                        <p:strVal val="visible"/>
                                      </p:to>
                                    </p:set>
                                    <p:animEffect transition="in" filter="checkerboard(across)">
                                      <p:cBhvr>
                                        <p:cTn id="22" dur="500"/>
                                        <p:tgtEl>
                                          <p:spTgt spid="27443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74434">
                                            <p:txEl>
                                              <p:pRg st="4" end="4"/>
                                            </p:txEl>
                                          </p:spTgt>
                                        </p:tgtEl>
                                        <p:attrNameLst>
                                          <p:attrName>style.visibility</p:attrName>
                                        </p:attrNameLst>
                                      </p:cBhvr>
                                      <p:to>
                                        <p:strVal val="visible"/>
                                      </p:to>
                                    </p:set>
                                    <p:animEffect transition="in" filter="checkerboard(across)">
                                      <p:cBhvr>
                                        <p:cTn id="27" dur="500"/>
                                        <p:tgtEl>
                                          <p:spTgt spid="274434">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274439"/>
                                        </p:tgtEl>
                                        <p:attrNameLst>
                                          <p:attrName>style.visibility</p:attrName>
                                        </p:attrNameLst>
                                      </p:cBhvr>
                                      <p:to>
                                        <p:strVal val="visible"/>
                                      </p:to>
                                    </p:set>
                                    <p:animEffect transition="in" filter="dissolve">
                                      <p:cBhvr>
                                        <p:cTn id="32" dur="500"/>
                                        <p:tgtEl>
                                          <p:spTgt spid="2744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4"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20" name="Rectangle 12">
            <a:extLst>
              <a:ext uri="{FF2B5EF4-FFF2-40B4-BE49-F238E27FC236}">
                <a16:creationId xmlns:a16="http://schemas.microsoft.com/office/drawing/2014/main" id="{3AE1103A-3E42-42F2-82F7-F1EE17E67907}"/>
              </a:ext>
            </a:extLst>
          </p:cNvPr>
          <p:cNvSpPr>
            <a:spLocks noChangeArrowheads="1"/>
          </p:cNvSpPr>
          <p:nvPr/>
        </p:nvSpPr>
        <p:spPr bwMode="auto">
          <a:xfrm>
            <a:off x="788850" y="679955"/>
            <a:ext cx="10717349" cy="828169"/>
          </a:xfrm>
          <a:prstGeom prst="rect">
            <a:avLst/>
          </a:prstGeom>
          <a:solidFill>
            <a:srgbClr val="FFFFFF"/>
          </a:solidFill>
          <a:ln w="9525">
            <a:solidFill>
              <a:schemeClr val="tx1"/>
            </a:solidFill>
            <a:miter lim="800000"/>
            <a:headEnd/>
            <a:tailEnd/>
          </a:ln>
          <a:effectLst>
            <a:outerShdw dist="63500" dir="8587806" algn="ctr" rotWithShape="0">
              <a:schemeClr val="tx1"/>
            </a:outerShdw>
          </a:effectLst>
        </p:spPr>
        <p:txBody>
          <a:bodyPr wrap="none" anchor="ctr"/>
          <a:lstStyle/>
          <a:p>
            <a:endParaRPr lang="en-US"/>
          </a:p>
        </p:txBody>
      </p:sp>
      <p:sp>
        <p:nvSpPr>
          <p:cNvPr id="273410" name="Text Box 2">
            <a:extLst>
              <a:ext uri="{FF2B5EF4-FFF2-40B4-BE49-F238E27FC236}">
                <a16:creationId xmlns:a16="http://schemas.microsoft.com/office/drawing/2014/main" id="{D438467C-E743-4810-B671-11A25EE8CBF4}"/>
              </a:ext>
            </a:extLst>
          </p:cNvPr>
          <p:cNvSpPr txBox="1">
            <a:spLocks noChangeArrowheads="1"/>
          </p:cNvSpPr>
          <p:nvPr/>
        </p:nvSpPr>
        <p:spPr bwMode="auto">
          <a:xfrm>
            <a:off x="533401" y="1600201"/>
            <a:ext cx="1107585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600" dirty="0">
                <a:latin typeface="Times New Roman" panose="02020603050405020304" pitchFamily="18" charset="0"/>
                <a:cs typeface="Times New Roman" panose="02020603050405020304" pitchFamily="18" charset="0"/>
              </a:rPr>
              <a:t>For indeed the gospel was preached to us as well as to them; but the word which they heard did not profit them, not being mixed with faith in those who heard it. For we who have believed do enter that rest, as He has said: "SO I SWORE IN MY WRATH, 'THEY SHALL NOT ENTER MY REST,' " although the works were finished from the foundation of the world. (</a:t>
            </a:r>
            <a:r>
              <a:rPr lang="en-US" sz="3600" b="1" dirty="0">
                <a:latin typeface="Times New Roman" panose="02020603050405020304" pitchFamily="18" charset="0"/>
                <a:cs typeface="Times New Roman" panose="02020603050405020304" pitchFamily="18" charset="0"/>
              </a:rPr>
              <a:t>Hebrews 4:2-3</a:t>
            </a:r>
            <a:r>
              <a:rPr lang="en-US" sz="3600" dirty="0">
                <a:latin typeface="Times New Roman" panose="02020603050405020304" pitchFamily="18" charset="0"/>
                <a:cs typeface="Times New Roman" panose="02020603050405020304" pitchFamily="18" charset="0"/>
              </a:rPr>
              <a:t>)</a:t>
            </a:r>
          </a:p>
          <a:p>
            <a:endParaRPr lang="en-US" sz="3600" dirty="0">
              <a:latin typeface="Times New Roman" panose="02020603050405020304" pitchFamily="18" charset="0"/>
              <a:cs typeface="Times New Roman" panose="02020603050405020304" pitchFamily="18" charset="0"/>
            </a:endParaRPr>
          </a:p>
        </p:txBody>
      </p:sp>
      <p:sp>
        <p:nvSpPr>
          <p:cNvPr id="273412" name="Text Box 4">
            <a:extLst>
              <a:ext uri="{FF2B5EF4-FFF2-40B4-BE49-F238E27FC236}">
                <a16:creationId xmlns:a16="http://schemas.microsoft.com/office/drawing/2014/main" id="{8B5CF5B6-3AD3-4873-9906-CFCB8EFA1D43}"/>
              </a:ext>
            </a:extLst>
          </p:cNvPr>
          <p:cNvSpPr txBox="1">
            <a:spLocks noChangeArrowheads="1"/>
          </p:cNvSpPr>
          <p:nvPr/>
        </p:nvSpPr>
        <p:spPr bwMode="auto">
          <a:xfrm>
            <a:off x="788850" y="679956"/>
            <a:ext cx="10717349" cy="70788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n-US" altLang="en-US" sz="4000" dirty="0">
                <a:solidFill>
                  <a:schemeClr val="hlink"/>
                </a:solidFill>
                <a:latin typeface="Times New Roman" panose="02020603050405020304" pitchFamily="18" charset="0"/>
                <a:cs typeface="Times New Roman" panose="02020603050405020304" pitchFamily="18" charset="0"/>
              </a:rPr>
              <a:t>Promised Rest Yet to Come  (Heb. 4)</a:t>
            </a:r>
          </a:p>
        </p:txBody>
      </p:sp>
      <p:sp>
        <p:nvSpPr>
          <p:cNvPr id="273414" name="Rectangle 6">
            <a:extLst>
              <a:ext uri="{FF2B5EF4-FFF2-40B4-BE49-F238E27FC236}">
                <a16:creationId xmlns:a16="http://schemas.microsoft.com/office/drawing/2014/main" id="{94FE121F-AF52-48C4-AFE6-004457487259}"/>
              </a:ext>
            </a:extLst>
          </p:cNvPr>
          <p:cNvSpPr>
            <a:spLocks noChangeArrowheads="1"/>
          </p:cNvSpPr>
          <p:nvPr/>
        </p:nvSpPr>
        <p:spPr bwMode="auto">
          <a:xfrm>
            <a:off x="4419600" y="1665958"/>
            <a:ext cx="5257800" cy="596900"/>
          </a:xfrm>
          <a:prstGeom prst="rect">
            <a:avLst/>
          </a:prstGeom>
          <a:noFill/>
          <a:ln w="38100">
            <a:solidFill>
              <a:schemeClr val="accent2"/>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wrap="none" anchor="ctr"/>
          <a:lstStyle/>
          <a:p>
            <a:pPr algn="ctr"/>
            <a:endParaRPr lang="en-US" altLang="en-US">
              <a:solidFill>
                <a:schemeClr val="accent2"/>
              </a:solidFill>
            </a:endParaRPr>
          </a:p>
        </p:txBody>
      </p:sp>
      <p:grpSp>
        <p:nvGrpSpPr>
          <p:cNvPr id="273419" name="Group 11">
            <a:extLst>
              <a:ext uri="{FF2B5EF4-FFF2-40B4-BE49-F238E27FC236}">
                <a16:creationId xmlns:a16="http://schemas.microsoft.com/office/drawing/2014/main" id="{F6A45AD6-70E9-4A99-A055-CD0B497586D2}"/>
              </a:ext>
            </a:extLst>
          </p:cNvPr>
          <p:cNvGrpSpPr>
            <a:grpSpLocks/>
          </p:cNvGrpSpPr>
          <p:nvPr/>
        </p:nvGrpSpPr>
        <p:grpSpPr bwMode="auto">
          <a:xfrm>
            <a:off x="304800" y="2262858"/>
            <a:ext cx="10971773" cy="4843198"/>
            <a:chOff x="3601" y="2279"/>
            <a:chExt cx="5040" cy="2319"/>
          </a:xfrm>
        </p:grpSpPr>
        <p:sp>
          <p:nvSpPr>
            <p:cNvPr id="273415" name="AutoShape 7">
              <a:extLst>
                <a:ext uri="{FF2B5EF4-FFF2-40B4-BE49-F238E27FC236}">
                  <a16:creationId xmlns:a16="http://schemas.microsoft.com/office/drawing/2014/main" id="{3A7C8E04-AFC1-4FFB-BD7C-4A475C38CE96}"/>
                </a:ext>
              </a:extLst>
            </p:cNvPr>
            <p:cNvSpPr>
              <a:spLocks noChangeArrowheads="1"/>
            </p:cNvSpPr>
            <p:nvPr/>
          </p:nvSpPr>
          <p:spPr bwMode="auto">
            <a:xfrm>
              <a:off x="3658" y="3539"/>
              <a:ext cx="4927" cy="856"/>
            </a:xfrm>
            <a:prstGeom prst="roundRect">
              <a:avLst>
                <a:gd name="adj" fmla="val 16667"/>
              </a:avLst>
            </a:prstGeom>
            <a:solidFill>
              <a:schemeClr val="accent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solidFill>
                  <a:srgbClr val="FFFFFF"/>
                </a:solidFill>
              </a:endParaRPr>
            </a:p>
          </p:txBody>
        </p:sp>
        <p:sp>
          <p:nvSpPr>
            <p:cNvPr id="273411" name="Text Box 3">
              <a:extLst>
                <a:ext uri="{FF2B5EF4-FFF2-40B4-BE49-F238E27FC236}">
                  <a16:creationId xmlns:a16="http://schemas.microsoft.com/office/drawing/2014/main" id="{57548229-DFB4-40A4-A08B-674B2254F10F}"/>
                </a:ext>
              </a:extLst>
            </p:cNvPr>
            <p:cNvSpPr txBox="1">
              <a:spLocks noChangeArrowheads="1"/>
            </p:cNvSpPr>
            <p:nvPr/>
          </p:nvSpPr>
          <p:spPr bwMode="auto">
            <a:xfrm>
              <a:off x="3601" y="3658"/>
              <a:ext cx="5040" cy="940"/>
            </a:xfrm>
            <a:prstGeom prst="rect">
              <a:avLst/>
            </a:prstGeom>
            <a:noFill/>
            <a:ln>
              <a:noFill/>
            </a:ln>
            <a:effectLst>
              <a:outerShdw dist="53882"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dirty="0">
                  <a:solidFill>
                    <a:srgbClr val="FFFFFF"/>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We too received good news of promise – but they rejected it</a:t>
              </a:r>
              <a:endParaRPr lang="en-US" altLang="en-US" sz="4000" dirty="0">
                <a:solidFill>
                  <a:srgbClr val="FFFFFF"/>
                </a:solidFill>
                <a:latin typeface="Times New Roman" panose="02020603050405020304" pitchFamily="18" charset="0"/>
                <a:cs typeface="Times New Roman" panose="02020603050405020304" pitchFamily="18" charset="0"/>
              </a:endParaRPr>
            </a:p>
          </p:txBody>
        </p:sp>
        <p:sp>
          <p:nvSpPr>
            <p:cNvPr id="273416" name="Line 8">
              <a:extLst>
                <a:ext uri="{FF2B5EF4-FFF2-40B4-BE49-F238E27FC236}">
                  <a16:creationId xmlns:a16="http://schemas.microsoft.com/office/drawing/2014/main" id="{B1F5B64B-868D-40D6-96E2-0FC94E066EFB}"/>
                </a:ext>
              </a:extLst>
            </p:cNvPr>
            <p:cNvSpPr>
              <a:spLocks noChangeShapeType="1"/>
            </p:cNvSpPr>
            <p:nvPr/>
          </p:nvSpPr>
          <p:spPr bwMode="auto">
            <a:xfrm flipV="1">
              <a:off x="4673" y="2279"/>
              <a:ext cx="1785" cy="1260"/>
            </a:xfrm>
            <a:prstGeom prst="line">
              <a:avLst/>
            </a:prstGeom>
            <a:noFill/>
            <a:ln w="76200">
              <a:solidFill>
                <a:schemeClr val="accent2"/>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34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273419"/>
                                        </p:tgtEl>
                                        <p:attrNameLst>
                                          <p:attrName>style.visibility</p:attrName>
                                        </p:attrNameLst>
                                      </p:cBhvr>
                                      <p:to>
                                        <p:strVal val="visible"/>
                                      </p:to>
                                    </p:set>
                                    <p:animEffect transition="in" filter="wipe(down)">
                                      <p:cBhvr>
                                        <p:cTn id="11" dur="500"/>
                                        <p:tgtEl>
                                          <p:spTgt spid="273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Text Box 2">
            <a:extLst>
              <a:ext uri="{FF2B5EF4-FFF2-40B4-BE49-F238E27FC236}">
                <a16:creationId xmlns:a16="http://schemas.microsoft.com/office/drawing/2014/main" id="{74C208B8-6C01-40FE-9B6C-E5FEFB39323D}"/>
              </a:ext>
            </a:extLst>
          </p:cNvPr>
          <p:cNvSpPr txBox="1">
            <a:spLocks noChangeArrowheads="1"/>
          </p:cNvSpPr>
          <p:nvPr/>
        </p:nvSpPr>
        <p:spPr bwMode="auto">
          <a:xfrm>
            <a:off x="609600" y="844689"/>
            <a:ext cx="10972800" cy="501675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4000" dirty="0">
                <a:latin typeface="Times New Roman" panose="02020603050405020304" pitchFamily="18" charset="0"/>
                <a:cs typeface="Times New Roman" panose="02020603050405020304" pitchFamily="18" charset="0"/>
              </a:rPr>
              <a:t>For we who have believed do enter that rest, as He has said: "SO I SWORE IN MY WRATH, 'THEY SHALL NOT ENTER MY REST,' " although the works were finished from the foundation of the world. For He has spoken in a certain place of the seventh day in this way: "AND GOD RESTED ON THE SEVENTH DAY FROM </a:t>
            </a:r>
            <a:r>
              <a:rPr lang="en-US" sz="4000" b="1" dirty="0">
                <a:latin typeface="Times New Roman" panose="02020603050405020304" pitchFamily="18" charset="0"/>
                <a:cs typeface="Times New Roman" panose="02020603050405020304" pitchFamily="18" charset="0"/>
              </a:rPr>
              <a:t>ALL</a:t>
            </a:r>
            <a:r>
              <a:rPr lang="en-US" sz="4000" dirty="0">
                <a:latin typeface="Times New Roman" panose="02020603050405020304" pitchFamily="18" charset="0"/>
                <a:cs typeface="Times New Roman" panose="02020603050405020304" pitchFamily="18" charset="0"/>
              </a:rPr>
              <a:t> HIS WORKS"; </a:t>
            </a:r>
          </a:p>
          <a:p>
            <a:r>
              <a:rPr lang="en-US" sz="4000" dirty="0">
                <a:latin typeface="Times New Roman" panose="02020603050405020304" pitchFamily="18" charset="0"/>
                <a:cs typeface="Times New Roman" panose="02020603050405020304" pitchFamily="18" charset="0"/>
              </a:rPr>
              <a:t>(</a:t>
            </a:r>
            <a:r>
              <a:rPr lang="en-US" sz="4000" b="1" dirty="0">
                <a:latin typeface="Times New Roman" panose="02020603050405020304" pitchFamily="18" charset="0"/>
                <a:cs typeface="Times New Roman" panose="02020603050405020304" pitchFamily="18" charset="0"/>
              </a:rPr>
              <a:t>Hebrews 4:3-4</a:t>
            </a:r>
            <a:r>
              <a:rPr lang="en-US" sz="4000" dirty="0">
                <a:latin typeface="Times New Roman" panose="02020603050405020304" pitchFamily="18" charset="0"/>
                <a:cs typeface="Times New Roman" panose="02020603050405020304" pitchFamily="18" charset="0"/>
              </a:rPr>
              <a:t>)</a:t>
            </a:r>
          </a:p>
        </p:txBody>
      </p:sp>
      <p:cxnSp>
        <p:nvCxnSpPr>
          <p:cNvPr id="3" name="Straight Connector 2">
            <a:extLst>
              <a:ext uri="{FF2B5EF4-FFF2-40B4-BE49-F238E27FC236}">
                <a16:creationId xmlns:a16="http://schemas.microsoft.com/office/drawing/2014/main" id="{A2A08EA6-D2A3-4A2C-9C17-67099D19688A}"/>
              </a:ext>
            </a:extLst>
          </p:cNvPr>
          <p:cNvCxnSpPr>
            <a:cxnSpLocks/>
          </p:cNvCxnSpPr>
          <p:nvPr/>
        </p:nvCxnSpPr>
        <p:spPr>
          <a:xfrm>
            <a:off x="2590800" y="1524000"/>
            <a:ext cx="0" cy="533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57DB8F1-6B6A-4CE7-8B05-7FD037960598}"/>
              </a:ext>
            </a:extLst>
          </p:cNvPr>
          <p:cNvCxnSpPr>
            <a:cxnSpLocks/>
          </p:cNvCxnSpPr>
          <p:nvPr/>
        </p:nvCxnSpPr>
        <p:spPr>
          <a:xfrm>
            <a:off x="2590800" y="1524000"/>
            <a:ext cx="8534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A6CEED5-4825-4529-BB2D-ADB5738F42E4}"/>
              </a:ext>
            </a:extLst>
          </p:cNvPr>
          <p:cNvCxnSpPr>
            <a:cxnSpLocks/>
          </p:cNvCxnSpPr>
          <p:nvPr/>
        </p:nvCxnSpPr>
        <p:spPr>
          <a:xfrm>
            <a:off x="11125200" y="1524000"/>
            <a:ext cx="0" cy="5334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1F7B137-1B55-4288-A30C-BB76135303BD}"/>
              </a:ext>
            </a:extLst>
          </p:cNvPr>
          <p:cNvCxnSpPr>
            <a:cxnSpLocks/>
          </p:cNvCxnSpPr>
          <p:nvPr/>
        </p:nvCxnSpPr>
        <p:spPr>
          <a:xfrm flipH="1">
            <a:off x="8153400" y="2057400"/>
            <a:ext cx="29718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B15FB47-EAE1-4F4D-A29B-937D5C93BA0D}"/>
              </a:ext>
            </a:extLst>
          </p:cNvPr>
          <p:cNvCxnSpPr>
            <a:cxnSpLocks/>
          </p:cNvCxnSpPr>
          <p:nvPr/>
        </p:nvCxnSpPr>
        <p:spPr>
          <a:xfrm flipH="1">
            <a:off x="8153399" y="2057400"/>
            <a:ext cx="2" cy="6858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B71F902-BDD6-442F-B7DF-80ACE22A7DF4}"/>
              </a:ext>
            </a:extLst>
          </p:cNvPr>
          <p:cNvCxnSpPr>
            <a:cxnSpLocks/>
          </p:cNvCxnSpPr>
          <p:nvPr/>
        </p:nvCxnSpPr>
        <p:spPr>
          <a:xfrm flipH="1">
            <a:off x="609599" y="2057400"/>
            <a:ext cx="19812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2DCEA10-11CA-403C-BB80-CF5DD9E9DF8B}"/>
              </a:ext>
            </a:extLst>
          </p:cNvPr>
          <p:cNvCxnSpPr>
            <a:cxnSpLocks/>
          </p:cNvCxnSpPr>
          <p:nvPr/>
        </p:nvCxnSpPr>
        <p:spPr>
          <a:xfrm>
            <a:off x="609600" y="2057400"/>
            <a:ext cx="0" cy="6858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8DC4A2F8-192B-4F81-B971-E2B9F3EA41F5}"/>
              </a:ext>
            </a:extLst>
          </p:cNvPr>
          <p:cNvCxnSpPr>
            <a:cxnSpLocks/>
          </p:cNvCxnSpPr>
          <p:nvPr/>
        </p:nvCxnSpPr>
        <p:spPr>
          <a:xfrm>
            <a:off x="609599" y="2743200"/>
            <a:ext cx="7583489"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272384" name="Straight Connector 272383">
            <a:extLst>
              <a:ext uri="{FF2B5EF4-FFF2-40B4-BE49-F238E27FC236}">
                <a16:creationId xmlns:a16="http://schemas.microsoft.com/office/drawing/2014/main" id="{E140BB78-9117-4478-8FAE-FDD7003557FB}"/>
              </a:ext>
            </a:extLst>
          </p:cNvPr>
          <p:cNvCxnSpPr>
            <a:cxnSpLocks/>
          </p:cNvCxnSpPr>
          <p:nvPr/>
        </p:nvCxnSpPr>
        <p:spPr>
          <a:xfrm flipV="1">
            <a:off x="2209800" y="3911054"/>
            <a:ext cx="8915400" cy="30808"/>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72400" name="Straight Connector 272399">
            <a:extLst>
              <a:ext uri="{FF2B5EF4-FFF2-40B4-BE49-F238E27FC236}">
                <a16:creationId xmlns:a16="http://schemas.microsoft.com/office/drawing/2014/main" id="{0AE1A882-DD8C-4F42-86A0-98886CAB3562}"/>
              </a:ext>
            </a:extLst>
          </p:cNvPr>
          <p:cNvCxnSpPr>
            <a:cxnSpLocks/>
          </p:cNvCxnSpPr>
          <p:nvPr/>
        </p:nvCxnSpPr>
        <p:spPr>
          <a:xfrm>
            <a:off x="685800" y="4572000"/>
            <a:ext cx="48768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272384"/>
                                        </p:tgtEl>
                                        <p:attrNameLst>
                                          <p:attrName>style.visibility</p:attrName>
                                        </p:attrNameLst>
                                      </p:cBhvr>
                                      <p:to>
                                        <p:strVal val="visible"/>
                                      </p:to>
                                    </p:set>
                                    <p:anim calcmode="lin" valueType="num">
                                      <p:cBhvr additive="base">
                                        <p:cTn id="25" dur="500" fill="hold"/>
                                        <p:tgtEl>
                                          <p:spTgt spid="272384"/>
                                        </p:tgtEl>
                                        <p:attrNameLst>
                                          <p:attrName>ppt_x</p:attrName>
                                        </p:attrNameLst>
                                      </p:cBhvr>
                                      <p:tavLst>
                                        <p:tav tm="0">
                                          <p:val>
                                            <p:strVal val="1+#ppt_w/2"/>
                                          </p:val>
                                        </p:tav>
                                        <p:tav tm="100000">
                                          <p:val>
                                            <p:strVal val="#ppt_x"/>
                                          </p:val>
                                        </p:tav>
                                      </p:tavLst>
                                    </p:anim>
                                    <p:anim calcmode="lin" valueType="num">
                                      <p:cBhvr additive="base">
                                        <p:cTn id="26" dur="500" fill="hold"/>
                                        <p:tgtEl>
                                          <p:spTgt spid="272384"/>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272400"/>
                                        </p:tgtEl>
                                        <p:attrNameLst>
                                          <p:attrName>style.visibility</p:attrName>
                                        </p:attrNameLst>
                                      </p:cBhvr>
                                      <p:to>
                                        <p:strVal val="visible"/>
                                      </p:to>
                                    </p:set>
                                    <p:anim calcmode="lin" valueType="num">
                                      <p:cBhvr additive="base">
                                        <p:cTn id="29" dur="500" fill="hold"/>
                                        <p:tgtEl>
                                          <p:spTgt spid="272400"/>
                                        </p:tgtEl>
                                        <p:attrNameLst>
                                          <p:attrName>ppt_x</p:attrName>
                                        </p:attrNameLst>
                                      </p:cBhvr>
                                      <p:tavLst>
                                        <p:tav tm="0">
                                          <p:val>
                                            <p:strVal val="0-#ppt_w/2"/>
                                          </p:val>
                                        </p:tav>
                                        <p:tav tm="100000">
                                          <p:val>
                                            <p:strVal val="#ppt_x"/>
                                          </p:val>
                                        </p:tav>
                                      </p:tavLst>
                                    </p:anim>
                                    <p:anim calcmode="lin" valueType="num">
                                      <p:cBhvr additive="base">
                                        <p:cTn id="30" dur="500" fill="hold"/>
                                        <p:tgtEl>
                                          <p:spTgt spid="2724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Text Box 2">
            <a:extLst>
              <a:ext uri="{FF2B5EF4-FFF2-40B4-BE49-F238E27FC236}">
                <a16:creationId xmlns:a16="http://schemas.microsoft.com/office/drawing/2014/main" id="{5700A63F-8494-4322-A5BF-9F4CC8B55F9D}"/>
              </a:ext>
            </a:extLst>
          </p:cNvPr>
          <p:cNvSpPr txBox="1">
            <a:spLocks noChangeArrowheads="1"/>
          </p:cNvSpPr>
          <p:nvPr/>
        </p:nvSpPr>
        <p:spPr bwMode="auto">
          <a:xfrm>
            <a:off x="609600" y="762000"/>
            <a:ext cx="109728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en-US" sz="4000" i="1" dirty="0">
                <a:latin typeface="Times New Roman" panose="02020603050405020304" pitchFamily="18" charset="0"/>
                <a:cs typeface="Times New Roman" panose="02020603050405020304" pitchFamily="18" charset="0"/>
              </a:rPr>
              <a:t>For we who have believed do enter that rest, as He has said: "SO I SWORE IN MY WRATH, 'THEY SHALL NOT ENTER MY REST,' " although the works were finished from the foundation of the world. For He has spoken in a certain place of the seventh day in this way: "AND GOD RESTED ON THE SEVENTH DAY FROM ALL HIS WORKS"; </a:t>
            </a:r>
          </a:p>
          <a:p>
            <a:r>
              <a:rPr lang="en-US" sz="4000" dirty="0">
                <a:latin typeface="Times New Roman" panose="02020603050405020304" pitchFamily="18" charset="0"/>
                <a:cs typeface="Times New Roman" panose="02020603050405020304" pitchFamily="18" charset="0"/>
              </a:rPr>
              <a:t>(</a:t>
            </a:r>
            <a:r>
              <a:rPr lang="en-US" sz="4000" b="1" dirty="0">
                <a:latin typeface="Times New Roman" panose="02020603050405020304" pitchFamily="18" charset="0"/>
                <a:cs typeface="Times New Roman" panose="02020603050405020304" pitchFamily="18" charset="0"/>
              </a:rPr>
              <a:t>Hebrews 4:3-4</a:t>
            </a:r>
            <a:r>
              <a:rPr lang="en-US" sz="4000" dirty="0">
                <a:latin typeface="Times New Roman" panose="02020603050405020304" pitchFamily="18" charset="0"/>
                <a:cs typeface="Times New Roman" panose="02020603050405020304" pitchFamily="18" charset="0"/>
              </a:rPr>
              <a:t>)</a:t>
            </a:r>
          </a:p>
        </p:txBody>
      </p:sp>
      <p:sp>
        <p:nvSpPr>
          <p:cNvPr id="276493" name="AutoShape 13">
            <a:extLst>
              <a:ext uri="{FF2B5EF4-FFF2-40B4-BE49-F238E27FC236}">
                <a16:creationId xmlns:a16="http://schemas.microsoft.com/office/drawing/2014/main" id="{7D756525-69EE-4158-941F-3338BB9C5F93}"/>
              </a:ext>
            </a:extLst>
          </p:cNvPr>
          <p:cNvSpPr>
            <a:spLocks noChangeArrowheads="1"/>
          </p:cNvSpPr>
          <p:nvPr/>
        </p:nvSpPr>
        <p:spPr bwMode="auto">
          <a:xfrm>
            <a:off x="609600" y="526117"/>
            <a:ext cx="10972800" cy="1620987"/>
          </a:xfrm>
          <a:prstGeom prst="roundRect">
            <a:avLst>
              <a:gd name="adj" fmla="val 16667"/>
            </a:avLst>
          </a:prstGeom>
          <a:solidFill>
            <a:schemeClr val="hlink"/>
          </a:solidFill>
          <a:ln w="9525">
            <a:solidFill>
              <a:schemeClr val="tx1"/>
            </a:solidFill>
            <a:round/>
            <a:headEnd/>
            <a:tailEnd/>
          </a:ln>
          <a:effectLst>
            <a:outerShdw dist="35921" dir="2700000" algn="ctr" rotWithShape="0">
              <a:schemeClr val="tx1"/>
            </a:outerShdw>
          </a:effectLst>
        </p:spPr>
        <p:txBody>
          <a:bodyPr wrap="none" anchor="ctr"/>
          <a:lstStyle/>
          <a:p>
            <a:endParaRPr lang="en-US"/>
          </a:p>
        </p:txBody>
      </p:sp>
      <p:sp>
        <p:nvSpPr>
          <p:cNvPr id="276494" name="Text Box 14">
            <a:extLst>
              <a:ext uri="{FF2B5EF4-FFF2-40B4-BE49-F238E27FC236}">
                <a16:creationId xmlns:a16="http://schemas.microsoft.com/office/drawing/2014/main" id="{454979D0-562B-40FC-898E-9D3CC514B859}"/>
              </a:ext>
            </a:extLst>
          </p:cNvPr>
          <p:cNvSpPr txBox="1">
            <a:spLocks noChangeArrowheads="1"/>
          </p:cNvSpPr>
          <p:nvPr/>
        </p:nvSpPr>
        <p:spPr bwMode="auto">
          <a:xfrm>
            <a:off x="699294" y="674890"/>
            <a:ext cx="10793412" cy="132343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rgbClr val="000099"/>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n-US" altLang="en-US" sz="4000" dirty="0">
                <a:solidFill>
                  <a:srgbClr val="FFFFFF"/>
                </a:solidFill>
                <a:latin typeface="Times New Roman" panose="02020603050405020304" pitchFamily="18" charset="0"/>
                <a:cs typeface="Times New Roman" panose="02020603050405020304" pitchFamily="18" charset="0"/>
              </a:rPr>
              <a:t>Before promised rest in Canaan, God made promise of a share in His rest</a:t>
            </a:r>
          </a:p>
        </p:txBody>
      </p:sp>
      <p:cxnSp>
        <p:nvCxnSpPr>
          <p:cNvPr id="3" name="Straight Connector 2">
            <a:extLst>
              <a:ext uri="{FF2B5EF4-FFF2-40B4-BE49-F238E27FC236}">
                <a16:creationId xmlns:a16="http://schemas.microsoft.com/office/drawing/2014/main" id="{B192C21B-D3A5-44CA-8D92-EF00FDF2F033}"/>
              </a:ext>
            </a:extLst>
          </p:cNvPr>
          <p:cNvCxnSpPr>
            <a:cxnSpLocks/>
          </p:cNvCxnSpPr>
          <p:nvPr/>
        </p:nvCxnSpPr>
        <p:spPr>
          <a:xfrm>
            <a:off x="8686800" y="2590800"/>
            <a:ext cx="27432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27FF81D6-9E1F-4E50-B070-A71A0A6CCA24}"/>
              </a:ext>
            </a:extLst>
          </p:cNvPr>
          <p:cNvCxnSpPr>
            <a:cxnSpLocks/>
          </p:cNvCxnSpPr>
          <p:nvPr/>
        </p:nvCxnSpPr>
        <p:spPr>
          <a:xfrm>
            <a:off x="914400" y="3270379"/>
            <a:ext cx="105156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42C263A-FE4A-45F6-AC34-B2A61B61C222}"/>
              </a:ext>
            </a:extLst>
          </p:cNvPr>
          <p:cNvCxnSpPr>
            <a:cxnSpLocks/>
          </p:cNvCxnSpPr>
          <p:nvPr/>
        </p:nvCxnSpPr>
        <p:spPr>
          <a:xfrm>
            <a:off x="762000" y="3810000"/>
            <a:ext cx="1143000" cy="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49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49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1+#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1+#ppt_w/2"/>
                                          </p:val>
                                        </p:tav>
                                        <p:tav tm="100000">
                                          <p:val>
                                            <p:strVal val="#ppt_x"/>
                                          </p:val>
                                        </p:tav>
                                      </p:tavLst>
                                    </p:anim>
                                    <p:anim calcmode="lin" valueType="num">
                                      <p:cBhvr additive="base">
                                        <p:cTn id="26"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Text Box 2">
            <a:extLst>
              <a:ext uri="{FF2B5EF4-FFF2-40B4-BE49-F238E27FC236}">
                <a16:creationId xmlns:a16="http://schemas.microsoft.com/office/drawing/2014/main" id="{265E9A1F-4C4C-4C76-A899-D5CF37D1DD1B}"/>
              </a:ext>
            </a:extLst>
          </p:cNvPr>
          <p:cNvSpPr txBox="1">
            <a:spLocks noChangeArrowheads="1"/>
          </p:cNvSpPr>
          <p:nvPr/>
        </p:nvSpPr>
        <p:spPr bwMode="auto">
          <a:xfrm>
            <a:off x="549275" y="732472"/>
            <a:ext cx="10983912"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4000" dirty="0">
                <a:latin typeface="Times New Roman" panose="02020603050405020304" pitchFamily="18" charset="0"/>
                <a:cs typeface="Times New Roman" panose="02020603050405020304" pitchFamily="18" charset="0"/>
              </a:rPr>
              <a:t>again He designates a certain day, saying in David, "TODAY," after such a long time, as it has been said: "TODAY, IF YOU WILL HEAR HIS VOICE, DO NOT HARDEN YOUR HEARTS." For if Joshua had given them rest, then He would not afterward have spoken of another day. There remains therefore a rest for the people of God. For he who has entered His rest has himself also ceased from his works as God did from His. (</a:t>
            </a:r>
            <a:r>
              <a:rPr lang="en-US" sz="4000" b="1" dirty="0">
                <a:latin typeface="Times New Roman" panose="02020603050405020304" pitchFamily="18" charset="0"/>
                <a:cs typeface="Times New Roman" panose="02020603050405020304" pitchFamily="18" charset="0"/>
              </a:rPr>
              <a:t>Hebrews 4:7-10</a:t>
            </a:r>
            <a:r>
              <a:rPr lang="en-US" sz="4000" dirty="0">
                <a:latin typeface="Times New Roman" panose="02020603050405020304" pitchFamily="18" charset="0"/>
                <a:cs typeface="Times New Roman" panose="02020603050405020304" pitchFamily="18" charset="0"/>
              </a:rPr>
              <a:t>)</a:t>
            </a:r>
          </a:p>
          <a:p>
            <a:endParaRPr lang="en-US" dirty="0"/>
          </a:p>
        </p:txBody>
      </p:sp>
      <p:sp>
        <p:nvSpPr>
          <p:cNvPr id="270340" name="Text Box 4">
            <a:extLst>
              <a:ext uri="{FF2B5EF4-FFF2-40B4-BE49-F238E27FC236}">
                <a16:creationId xmlns:a16="http://schemas.microsoft.com/office/drawing/2014/main" id="{91A6472B-FD49-4F98-8848-8A526F2E265D}"/>
              </a:ext>
            </a:extLst>
          </p:cNvPr>
          <p:cNvSpPr txBox="1">
            <a:spLocks noChangeArrowheads="1"/>
          </p:cNvSpPr>
          <p:nvPr/>
        </p:nvSpPr>
        <p:spPr bwMode="auto">
          <a:xfrm>
            <a:off x="-4556125" y="5683808"/>
            <a:ext cx="5105400" cy="707886"/>
          </a:xfrm>
          <a:prstGeom prst="rect">
            <a:avLst/>
          </a:prstGeom>
          <a:noFill/>
          <a:ln>
            <a:noFill/>
          </a:ln>
          <a:effectLst>
            <a:outerShdw dist="45791" dir="3378596"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dirty="0">
                <a:solidFill>
                  <a:schemeClr val="accent2"/>
                </a:solidFill>
                <a:latin typeface="Times New Roman" panose="02020603050405020304" pitchFamily="18" charset="0"/>
                <a:cs typeface="Times New Roman" panose="02020603050405020304" pitchFamily="18" charset="0"/>
              </a:rPr>
              <a:t>Canaan not that rest</a:t>
            </a:r>
          </a:p>
        </p:txBody>
      </p:sp>
      <p:grpSp>
        <p:nvGrpSpPr>
          <p:cNvPr id="270344" name="Group 8">
            <a:extLst>
              <a:ext uri="{FF2B5EF4-FFF2-40B4-BE49-F238E27FC236}">
                <a16:creationId xmlns:a16="http://schemas.microsoft.com/office/drawing/2014/main" id="{CE8765D8-5160-4244-A000-852694D1B95E}"/>
              </a:ext>
            </a:extLst>
          </p:cNvPr>
          <p:cNvGrpSpPr>
            <a:grpSpLocks/>
          </p:cNvGrpSpPr>
          <p:nvPr/>
        </p:nvGrpSpPr>
        <p:grpSpPr bwMode="auto">
          <a:xfrm>
            <a:off x="658813" y="98425"/>
            <a:ext cx="1844675" cy="1225550"/>
            <a:chOff x="662" y="-4"/>
            <a:chExt cx="1162" cy="772"/>
          </a:xfrm>
        </p:grpSpPr>
        <p:sp>
          <p:nvSpPr>
            <p:cNvPr id="270341" name="Line 5">
              <a:extLst>
                <a:ext uri="{FF2B5EF4-FFF2-40B4-BE49-F238E27FC236}">
                  <a16:creationId xmlns:a16="http://schemas.microsoft.com/office/drawing/2014/main" id="{56B62627-2508-4457-A402-B81B6B28C21F}"/>
                </a:ext>
              </a:extLst>
            </p:cNvPr>
            <p:cNvSpPr>
              <a:spLocks noChangeShapeType="1"/>
            </p:cNvSpPr>
            <p:nvPr/>
          </p:nvSpPr>
          <p:spPr bwMode="auto">
            <a:xfrm>
              <a:off x="1440" y="768"/>
              <a:ext cx="384" cy="0"/>
            </a:xfrm>
            <a:prstGeom prst="line">
              <a:avLst/>
            </a:prstGeom>
            <a:noFill/>
            <a:ln w="38100">
              <a:solidFill>
                <a:schemeClr val="accent2"/>
              </a:solidFill>
              <a:round/>
              <a:headEnd/>
              <a:tailEn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a:p>
          </p:txBody>
        </p:sp>
        <p:sp>
          <p:nvSpPr>
            <p:cNvPr id="270342" name="Text Box 6">
              <a:extLst>
                <a:ext uri="{FF2B5EF4-FFF2-40B4-BE49-F238E27FC236}">
                  <a16:creationId xmlns:a16="http://schemas.microsoft.com/office/drawing/2014/main" id="{CF768DC7-B066-4BD1-A711-4BEEF1751574}"/>
                </a:ext>
              </a:extLst>
            </p:cNvPr>
            <p:cNvSpPr txBox="1">
              <a:spLocks noChangeArrowheads="1"/>
            </p:cNvSpPr>
            <p:nvPr/>
          </p:nvSpPr>
          <p:spPr bwMode="auto">
            <a:xfrm>
              <a:off x="662" y="-4"/>
              <a:ext cx="673" cy="44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4000" dirty="0">
                  <a:solidFill>
                    <a:schemeClr val="accent2"/>
                  </a:solidFill>
                  <a:latin typeface="Times New Roman" panose="02020603050405020304" pitchFamily="18" charset="0"/>
                  <a:cs typeface="Times New Roman" panose="02020603050405020304" pitchFamily="18" charset="0"/>
                </a:rPr>
                <a:t>God</a:t>
              </a:r>
            </a:p>
          </p:txBody>
        </p:sp>
        <p:sp>
          <p:nvSpPr>
            <p:cNvPr id="270343" name="Line 7">
              <a:extLst>
                <a:ext uri="{FF2B5EF4-FFF2-40B4-BE49-F238E27FC236}">
                  <a16:creationId xmlns:a16="http://schemas.microsoft.com/office/drawing/2014/main" id="{CD7BD1BE-B0C3-46EE-B0E1-9BCE3C858D9E}"/>
                </a:ext>
              </a:extLst>
            </p:cNvPr>
            <p:cNvSpPr>
              <a:spLocks noChangeShapeType="1"/>
            </p:cNvSpPr>
            <p:nvPr/>
          </p:nvSpPr>
          <p:spPr bwMode="auto">
            <a:xfrm>
              <a:off x="1248" y="384"/>
              <a:ext cx="192" cy="144"/>
            </a:xfrm>
            <a:prstGeom prst="line">
              <a:avLst/>
            </a:prstGeom>
            <a:noFill/>
            <a:ln w="76200">
              <a:solidFill>
                <a:schemeClr val="accent2"/>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a:p>
          </p:txBody>
        </p:sp>
      </p:grpSp>
      <p:sp>
        <p:nvSpPr>
          <p:cNvPr id="270349" name="Rectangle 13">
            <a:extLst>
              <a:ext uri="{FF2B5EF4-FFF2-40B4-BE49-F238E27FC236}">
                <a16:creationId xmlns:a16="http://schemas.microsoft.com/office/drawing/2014/main" id="{EE7A6B01-53FA-4DA6-8613-F594DA03E721}"/>
              </a:ext>
            </a:extLst>
          </p:cNvPr>
          <p:cNvSpPr>
            <a:spLocks noChangeArrowheads="1"/>
          </p:cNvSpPr>
          <p:nvPr/>
        </p:nvSpPr>
        <p:spPr bwMode="auto">
          <a:xfrm>
            <a:off x="5008562" y="1447800"/>
            <a:ext cx="2611437" cy="533400"/>
          </a:xfrm>
          <a:prstGeom prst="rect">
            <a:avLst/>
          </a:prstGeom>
          <a:noFill/>
          <a:ln w="38100">
            <a:solidFill>
              <a:schemeClr val="accent2"/>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grpSp>
        <p:nvGrpSpPr>
          <p:cNvPr id="270362" name="Group 26">
            <a:extLst>
              <a:ext uri="{FF2B5EF4-FFF2-40B4-BE49-F238E27FC236}">
                <a16:creationId xmlns:a16="http://schemas.microsoft.com/office/drawing/2014/main" id="{1E261EF2-78BD-4E23-992E-AFD2AAE4C89C}"/>
              </a:ext>
            </a:extLst>
          </p:cNvPr>
          <p:cNvGrpSpPr>
            <a:grpSpLocks/>
          </p:cNvGrpSpPr>
          <p:nvPr/>
        </p:nvGrpSpPr>
        <p:grpSpPr bwMode="auto">
          <a:xfrm>
            <a:off x="6111875" y="216218"/>
            <a:ext cx="2165351" cy="1377950"/>
            <a:chOff x="3992" y="44"/>
            <a:chExt cx="1364" cy="868"/>
          </a:xfrm>
        </p:grpSpPr>
        <p:sp>
          <p:nvSpPr>
            <p:cNvPr id="270360" name="Text Box 24">
              <a:extLst>
                <a:ext uri="{FF2B5EF4-FFF2-40B4-BE49-F238E27FC236}">
                  <a16:creationId xmlns:a16="http://schemas.microsoft.com/office/drawing/2014/main" id="{17FC4224-30B9-4E5A-ABEC-5FFE98944432}"/>
                </a:ext>
              </a:extLst>
            </p:cNvPr>
            <p:cNvSpPr txBox="1">
              <a:spLocks noChangeArrowheads="1"/>
            </p:cNvSpPr>
            <p:nvPr/>
          </p:nvSpPr>
          <p:spPr bwMode="auto">
            <a:xfrm>
              <a:off x="3992" y="44"/>
              <a:ext cx="1364" cy="44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4000" dirty="0">
                  <a:solidFill>
                    <a:schemeClr val="accent2"/>
                  </a:solidFill>
                  <a:latin typeface="Times New Roman" panose="02020603050405020304" pitchFamily="18" charset="0"/>
                  <a:cs typeface="Times New Roman" panose="02020603050405020304" pitchFamily="18" charset="0"/>
                </a:rPr>
                <a:t>500 years</a:t>
              </a:r>
            </a:p>
          </p:txBody>
        </p:sp>
        <p:sp>
          <p:nvSpPr>
            <p:cNvPr id="270361" name="Line 25">
              <a:extLst>
                <a:ext uri="{FF2B5EF4-FFF2-40B4-BE49-F238E27FC236}">
                  <a16:creationId xmlns:a16="http://schemas.microsoft.com/office/drawing/2014/main" id="{5DC81003-7DC1-4285-A8FB-9FF33ADEBA97}"/>
                </a:ext>
              </a:extLst>
            </p:cNvPr>
            <p:cNvSpPr>
              <a:spLocks noChangeShapeType="1"/>
            </p:cNvSpPr>
            <p:nvPr/>
          </p:nvSpPr>
          <p:spPr bwMode="auto">
            <a:xfrm flipH="1">
              <a:off x="4800" y="480"/>
              <a:ext cx="96" cy="432"/>
            </a:xfrm>
            <a:prstGeom prst="line">
              <a:avLst/>
            </a:prstGeom>
            <a:noFill/>
            <a:ln w="76200">
              <a:solidFill>
                <a:schemeClr val="accent2"/>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a:p>
          </p:txBody>
        </p:sp>
      </p:grpSp>
      <p:cxnSp>
        <p:nvCxnSpPr>
          <p:cNvPr id="3" name="Straight Connector 2">
            <a:extLst>
              <a:ext uri="{FF2B5EF4-FFF2-40B4-BE49-F238E27FC236}">
                <a16:creationId xmlns:a16="http://schemas.microsoft.com/office/drawing/2014/main" id="{7C1D5400-94A5-45E8-AB24-3B12A88914B4}"/>
              </a:ext>
            </a:extLst>
          </p:cNvPr>
          <p:cNvCxnSpPr>
            <a:cxnSpLocks/>
          </p:cNvCxnSpPr>
          <p:nvPr/>
        </p:nvCxnSpPr>
        <p:spPr>
          <a:xfrm>
            <a:off x="8077200" y="3200400"/>
            <a:ext cx="2590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21E94E53-E2A4-476D-8976-6154A1A78915}"/>
              </a:ext>
            </a:extLst>
          </p:cNvPr>
          <p:cNvCxnSpPr>
            <a:cxnSpLocks/>
          </p:cNvCxnSpPr>
          <p:nvPr/>
        </p:nvCxnSpPr>
        <p:spPr>
          <a:xfrm flipV="1">
            <a:off x="658813" y="3792780"/>
            <a:ext cx="10009187" cy="1722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FBD36B2-31C6-485E-8F8D-41E2291FE391}"/>
              </a:ext>
            </a:extLst>
          </p:cNvPr>
          <p:cNvCxnSpPr/>
          <p:nvPr/>
        </p:nvCxnSpPr>
        <p:spPr>
          <a:xfrm flipV="1">
            <a:off x="658813" y="4385733"/>
            <a:ext cx="86254" cy="3386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CAD30F4-2E74-4BD0-BAB0-590803DD1D8A}"/>
              </a:ext>
            </a:extLst>
          </p:cNvPr>
          <p:cNvCxnSpPr>
            <a:cxnSpLocks/>
          </p:cNvCxnSpPr>
          <p:nvPr/>
        </p:nvCxnSpPr>
        <p:spPr>
          <a:xfrm flipV="1">
            <a:off x="745067" y="4461933"/>
            <a:ext cx="5503333" cy="33867"/>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BA2DEF3-EF24-4207-92FF-36D6EEC1448B}"/>
              </a:ext>
            </a:extLst>
          </p:cNvPr>
          <p:cNvCxnSpPr>
            <a:cxnSpLocks/>
          </p:cNvCxnSpPr>
          <p:nvPr/>
        </p:nvCxnSpPr>
        <p:spPr>
          <a:xfrm>
            <a:off x="6553200" y="4436322"/>
            <a:ext cx="4800600" cy="0"/>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EFA66648-7257-4F52-9080-753C095DF984}"/>
              </a:ext>
            </a:extLst>
          </p:cNvPr>
          <p:cNvCxnSpPr>
            <a:cxnSpLocks/>
          </p:cNvCxnSpPr>
          <p:nvPr/>
        </p:nvCxnSpPr>
        <p:spPr>
          <a:xfrm flipV="1">
            <a:off x="658813" y="4986867"/>
            <a:ext cx="5530320" cy="42333"/>
          </a:xfrm>
          <a:prstGeom prst="line">
            <a:avLst/>
          </a:prstGeom>
          <a:ln w="571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7034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nodeType="clickEffect">
                                  <p:stCondLst>
                                    <p:cond delay="0"/>
                                  </p:stCondLst>
                                  <p:childTnLst>
                                    <p:set>
                                      <p:cBhvr>
                                        <p:cTn id="10" dur="1" fill="hold">
                                          <p:stCondLst>
                                            <p:cond delay="0"/>
                                          </p:stCondLst>
                                        </p:cTn>
                                        <p:tgtEl>
                                          <p:spTgt spid="270362"/>
                                        </p:tgtEl>
                                        <p:attrNameLst>
                                          <p:attrName>style.visibility</p:attrName>
                                        </p:attrNameLst>
                                      </p:cBhvr>
                                      <p:to>
                                        <p:strVal val="visible"/>
                                      </p:to>
                                    </p:set>
                                    <p:animEffect transition="in" filter="wipe(up)">
                                      <p:cBhvr>
                                        <p:cTn id="11" dur="500"/>
                                        <p:tgtEl>
                                          <p:spTgt spid="270362"/>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270349"/>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270340"/>
                                        </p:tgtEl>
                                        <p:attrNameLst>
                                          <p:attrName>style.visibility</p:attrName>
                                        </p:attrNameLst>
                                      </p:cBhvr>
                                      <p:to>
                                        <p:strVal val="visible"/>
                                      </p:to>
                                    </p:set>
                                    <p:animEffect transition="in" filter="dissolve">
                                      <p:cBhvr>
                                        <p:cTn id="20" dur="500"/>
                                        <p:tgtEl>
                                          <p:spTgt spid="270340"/>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par>
                          <p:cTn id="27" fill="hold">
                            <p:stCondLst>
                              <p:cond delay="500"/>
                            </p:stCondLst>
                            <p:childTnLst>
                              <p:par>
                                <p:cTn id="28" presetID="2" presetClass="entr" presetSubtype="4"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par>
                          <p:cTn id="32" fill="hold">
                            <p:stCondLst>
                              <p:cond delay="1000"/>
                            </p:stCondLst>
                            <p:childTnLst>
                              <p:par>
                                <p:cTn id="33" presetID="2" presetClass="entr" presetSubtype="4" fill="hold" nodeType="after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1+#ppt_w/2"/>
                                          </p:val>
                                        </p:tav>
                                        <p:tav tm="100000">
                                          <p:val>
                                            <p:strVal val="#ppt_x"/>
                                          </p:val>
                                        </p:tav>
                                      </p:tavLst>
                                    </p:anim>
                                    <p:anim calcmode="lin" valueType="num">
                                      <p:cBhvr additive="base">
                                        <p:cTn id="42" dur="500" fill="hold"/>
                                        <p:tgtEl>
                                          <p:spTgt spid="15"/>
                                        </p:tgtEl>
                                        <p:attrNameLst>
                                          <p:attrName>ppt_y</p:attrName>
                                        </p:attrNameLst>
                                      </p:cBhvr>
                                      <p:tavLst>
                                        <p:tav tm="0">
                                          <p:val>
                                            <p:strVal val="#ppt_y"/>
                                          </p:val>
                                        </p:tav>
                                        <p:tav tm="100000">
                                          <p:val>
                                            <p:strVal val="#ppt_y"/>
                                          </p:val>
                                        </p:tav>
                                      </p:tavLst>
                                    </p:anim>
                                  </p:childTnLst>
                                </p:cTn>
                              </p:par>
                            </p:childTnLst>
                          </p:cTn>
                        </p:par>
                        <p:par>
                          <p:cTn id="43" fill="hold">
                            <p:stCondLst>
                              <p:cond delay="500"/>
                            </p:stCondLst>
                            <p:childTnLst>
                              <p:par>
                                <p:cTn id="44" presetID="2" presetClass="entr" presetSubtype="8" fill="hold" nodeType="afterEffect">
                                  <p:stCondLst>
                                    <p:cond delay="0"/>
                                  </p:stCondLst>
                                  <p:childTnLst>
                                    <p:set>
                                      <p:cBhvr>
                                        <p:cTn id="45" dur="1" fill="hold">
                                          <p:stCondLst>
                                            <p:cond delay="0"/>
                                          </p:stCondLst>
                                        </p:cTn>
                                        <p:tgtEl>
                                          <p:spTgt spid="19"/>
                                        </p:tgtEl>
                                        <p:attrNameLst>
                                          <p:attrName>style.visibility</p:attrName>
                                        </p:attrNameLst>
                                      </p:cBhvr>
                                      <p:to>
                                        <p:strVal val="visible"/>
                                      </p:to>
                                    </p:set>
                                    <p:anim calcmode="lin" valueType="num">
                                      <p:cBhvr additive="base">
                                        <p:cTn id="46" dur="500" fill="hold"/>
                                        <p:tgtEl>
                                          <p:spTgt spid="19"/>
                                        </p:tgtEl>
                                        <p:attrNameLst>
                                          <p:attrName>ppt_x</p:attrName>
                                        </p:attrNameLst>
                                      </p:cBhvr>
                                      <p:tavLst>
                                        <p:tav tm="0">
                                          <p:val>
                                            <p:strVal val="0-#ppt_w/2"/>
                                          </p:val>
                                        </p:tav>
                                        <p:tav tm="100000">
                                          <p:val>
                                            <p:strVal val="#ppt_x"/>
                                          </p:val>
                                        </p:tav>
                                      </p:tavLst>
                                    </p:anim>
                                    <p:anim calcmode="lin" valueType="num">
                                      <p:cBhvr additive="base">
                                        <p:cTn id="47"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034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6" name="AutoShape 4">
            <a:extLst>
              <a:ext uri="{FF2B5EF4-FFF2-40B4-BE49-F238E27FC236}">
                <a16:creationId xmlns:a16="http://schemas.microsoft.com/office/drawing/2014/main" id="{68217DF3-A82D-4803-8D64-32E851E623B2}"/>
              </a:ext>
            </a:extLst>
          </p:cNvPr>
          <p:cNvSpPr>
            <a:spLocks noChangeArrowheads="1"/>
          </p:cNvSpPr>
          <p:nvPr/>
        </p:nvSpPr>
        <p:spPr bwMode="auto">
          <a:xfrm>
            <a:off x="1905000" y="304800"/>
            <a:ext cx="8305800" cy="609600"/>
          </a:xfrm>
          <a:prstGeom prst="roundRect">
            <a:avLst>
              <a:gd name="adj" fmla="val 16667"/>
            </a:avLst>
          </a:prstGeom>
          <a:solidFill>
            <a:srgbClr val="FFFFFF"/>
          </a:solidFill>
          <a:ln w="9525">
            <a:solidFill>
              <a:schemeClr val="tx1"/>
            </a:solidFill>
            <a:round/>
            <a:headEnd/>
            <a:tailEnd/>
          </a:ln>
          <a:effectLst>
            <a:outerShdw dist="35921" dir="8100000" algn="ctr" rotWithShape="0">
              <a:schemeClr val="tx1"/>
            </a:outerShdw>
          </a:effectLst>
        </p:spPr>
        <p:txBody>
          <a:bodyPr wrap="none" anchor="ctr"/>
          <a:lstStyle/>
          <a:p>
            <a:endParaRPr lang="en-US"/>
          </a:p>
        </p:txBody>
      </p:sp>
      <p:sp>
        <p:nvSpPr>
          <p:cNvPr id="269314" name="Text Box 2">
            <a:extLst>
              <a:ext uri="{FF2B5EF4-FFF2-40B4-BE49-F238E27FC236}">
                <a16:creationId xmlns:a16="http://schemas.microsoft.com/office/drawing/2014/main" id="{C64595FC-EB16-4D09-996C-D1C3151F6244}"/>
              </a:ext>
            </a:extLst>
          </p:cNvPr>
          <p:cNvSpPr txBox="1">
            <a:spLocks noChangeArrowheads="1"/>
          </p:cNvSpPr>
          <p:nvPr/>
        </p:nvSpPr>
        <p:spPr bwMode="auto">
          <a:xfrm>
            <a:off x="609600" y="898526"/>
            <a:ext cx="109728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4000" dirty="0">
                <a:latin typeface="Arial" panose="020B0604020202020204" pitchFamily="34" charset="0"/>
              </a:rPr>
              <a:t>Therefore:</a:t>
            </a:r>
            <a:endParaRPr lang="en-US" altLang="en-US" sz="4000" b="0" dirty="0">
              <a:latin typeface="Arial" panose="020B0604020202020204" pitchFamily="34" charset="0"/>
            </a:endParaRPr>
          </a:p>
          <a:p>
            <a:pPr eaLnBrk="1" hangingPunct="1">
              <a:buFont typeface="Arial" panose="020B0604020202020204" pitchFamily="34" charset="0"/>
              <a:buChar char="♦"/>
            </a:pPr>
            <a:r>
              <a:rPr lang="en-US" altLang="en-US" sz="4000" dirty="0">
                <a:latin typeface="Arial" panose="020B0604020202020204" pitchFamily="34" charset="0"/>
              </a:rPr>
              <a:t>Since the gospel of a promised rest was also preached to us</a:t>
            </a:r>
            <a:endParaRPr lang="en-US" altLang="en-US" sz="4000" b="0" dirty="0">
              <a:latin typeface="Arial" panose="020B0604020202020204" pitchFamily="34" charset="0"/>
            </a:endParaRPr>
          </a:p>
          <a:p>
            <a:pPr eaLnBrk="1" hangingPunct="1">
              <a:buFont typeface="Arial" panose="020B0604020202020204" pitchFamily="34" charset="0"/>
              <a:buChar char="♦"/>
            </a:pPr>
            <a:r>
              <a:rPr lang="en-US" altLang="en-US" sz="4000" dirty="0">
                <a:latin typeface="Arial" panose="020B0604020202020204" pitchFamily="34" charset="0"/>
              </a:rPr>
              <a:t>Since the promise was offered before promise of Canaan</a:t>
            </a:r>
            <a:endParaRPr lang="en-US" altLang="en-US" sz="4000" b="0" dirty="0">
              <a:latin typeface="Arial" panose="020B0604020202020204" pitchFamily="34" charset="0"/>
            </a:endParaRPr>
          </a:p>
          <a:p>
            <a:pPr eaLnBrk="1" hangingPunct="1">
              <a:buFont typeface="Arial" panose="020B0604020202020204" pitchFamily="34" charset="0"/>
              <a:buChar char="♦"/>
            </a:pPr>
            <a:r>
              <a:rPr lang="en-US" altLang="en-US" sz="4000" dirty="0">
                <a:latin typeface="Arial" panose="020B0604020202020204" pitchFamily="34" charset="0"/>
              </a:rPr>
              <a:t>Since promise repeated </a:t>
            </a:r>
            <a:r>
              <a:rPr lang="en-US" altLang="en-US" sz="4000" b="1" dirty="0">
                <a:latin typeface="Arial" panose="020B0604020202020204" pitchFamily="34" charset="0"/>
              </a:rPr>
              <a:t>500</a:t>
            </a:r>
            <a:r>
              <a:rPr lang="en-US" altLang="en-US" sz="4000" dirty="0">
                <a:latin typeface="Arial" panose="020B0604020202020204" pitchFamily="34" charset="0"/>
              </a:rPr>
              <a:t> after years after Israel entered Canaan</a:t>
            </a:r>
            <a:endParaRPr lang="en-US" altLang="en-US" sz="4000" b="0" dirty="0">
              <a:latin typeface="Arial" panose="020B0604020202020204" pitchFamily="34" charset="0"/>
            </a:endParaRPr>
          </a:p>
          <a:p>
            <a:pPr eaLnBrk="1" hangingPunct="1">
              <a:buFont typeface="Arial" panose="020B0604020202020204" pitchFamily="34" charset="0"/>
              <a:buChar char="♦"/>
            </a:pPr>
            <a:r>
              <a:rPr lang="en-US" altLang="en-US" sz="4000" dirty="0">
                <a:latin typeface="Arial" panose="020B0604020202020204" pitchFamily="34" charset="0"/>
              </a:rPr>
              <a:t>“There remains therefore a rest for the people of God” (</a:t>
            </a:r>
            <a:r>
              <a:rPr lang="en-US" altLang="en-US" sz="4000" b="1" dirty="0">
                <a:latin typeface="Arial" panose="020B0604020202020204" pitchFamily="34" charset="0"/>
              </a:rPr>
              <a:t>v. 9</a:t>
            </a:r>
            <a:r>
              <a:rPr lang="en-US" altLang="en-US" sz="4000" dirty="0">
                <a:latin typeface="Arial" panose="020B0604020202020204" pitchFamily="34" charset="0"/>
              </a:rPr>
              <a:t>)</a:t>
            </a:r>
          </a:p>
        </p:txBody>
      </p:sp>
      <p:sp>
        <p:nvSpPr>
          <p:cNvPr id="269315" name="Text Box 3">
            <a:extLst>
              <a:ext uri="{FF2B5EF4-FFF2-40B4-BE49-F238E27FC236}">
                <a16:creationId xmlns:a16="http://schemas.microsoft.com/office/drawing/2014/main" id="{31AE5A00-883D-4A31-B53E-21B3D40603E4}"/>
              </a:ext>
            </a:extLst>
          </p:cNvPr>
          <p:cNvSpPr txBox="1">
            <a:spLocks noChangeArrowheads="1"/>
          </p:cNvSpPr>
          <p:nvPr/>
        </p:nvSpPr>
        <p:spPr bwMode="auto">
          <a:xfrm>
            <a:off x="1676400" y="228601"/>
            <a:ext cx="8763000" cy="70788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ts val="2488"/>
              </a:spcBef>
            </a:pPr>
            <a:r>
              <a:rPr lang="en-US" altLang="en-US" sz="4000" dirty="0">
                <a:solidFill>
                  <a:schemeClr val="hlink"/>
                </a:solidFill>
                <a:latin typeface="Times New Roman" panose="02020603050405020304" pitchFamily="18" charset="0"/>
                <a:cs typeface="Times New Roman" panose="02020603050405020304" pitchFamily="18" charset="0"/>
              </a:rPr>
              <a:t>Christians Have a Promised Rest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69314">
                                            <p:txEl>
                                              <p:pRg st="0" end="0"/>
                                            </p:txEl>
                                          </p:spTgt>
                                        </p:tgtEl>
                                        <p:attrNameLst>
                                          <p:attrName>style.visibility</p:attrName>
                                        </p:attrNameLst>
                                      </p:cBhvr>
                                      <p:to>
                                        <p:strVal val="visible"/>
                                      </p:to>
                                    </p:set>
                                    <p:animEffect transition="in" filter="checkerboard(across)">
                                      <p:cBhvr>
                                        <p:cTn id="7" dur="500"/>
                                        <p:tgtEl>
                                          <p:spTgt spid="26931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69314">
                                            <p:txEl>
                                              <p:pRg st="1" end="1"/>
                                            </p:txEl>
                                          </p:spTgt>
                                        </p:tgtEl>
                                        <p:attrNameLst>
                                          <p:attrName>style.visibility</p:attrName>
                                        </p:attrNameLst>
                                      </p:cBhvr>
                                      <p:to>
                                        <p:strVal val="visible"/>
                                      </p:to>
                                    </p:set>
                                    <p:animEffect transition="in" filter="checkerboard(across)">
                                      <p:cBhvr>
                                        <p:cTn id="12" dur="500"/>
                                        <p:tgtEl>
                                          <p:spTgt spid="26931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69314">
                                            <p:txEl>
                                              <p:pRg st="2" end="2"/>
                                            </p:txEl>
                                          </p:spTgt>
                                        </p:tgtEl>
                                        <p:attrNameLst>
                                          <p:attrName>style.visibility</p:attrName>
                                        </p:attrNameLst>
                                      </p:cBhvr>
                                      <p:to>
                                        <p:strVal val="visible"/>
                                      </p:to>
                                    </p:set>
                                    <p:animEffect transition="in" filter="checkerboard(across)">
                                      <p:cBhvr>
                                        <p:cTn id="17" dur="500"/>
                                        <p:tgtEl>
                                          <p:spTgt spid="26931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69314">
                                            <p:txEl>
                                              <p:pRg st="3" end="3"/>
                                            </p:txEl>
                                          </p:spTgt>
                                        </p:tgtEl>
                                        <p:attrNameLst>
                                          <p:attrName>style.visibility</p:attrName>
                                        </p:attrNameLst>
                                      </p:cBhvr>
                                      <p:to>
                                        <p:strVal val="visible"/>
                                      </p:to>
                                    </p:set>
                                    <p:animEffect transition="in" filter="checkerboard(across)">
                                      <p:cBhvr>
                                        <p:cTn id="22" dur="500"/>
                                        <p:tgtEl>
                                          <p:spTgt spid="269314">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69314">
                                            <p:txEl>
                                              <p:pRg st="4" end="4"/>
                                            </p:txEl>
                                          </p:spTgt>
                                        </p:tgtEl>
                                        <p:attrNameLst>
                                          <p:attrName>style.visibility</p:attrName>
                                        </p:attrNameLst>
                                      </p:cBhvr>
                                      <p:to>
                                        <p:strVal val="visible"/>
                                      </p:to>
                                    </p:set>
                                    <p:animEffect transition="in" filter="checkerboard(across)">
                                      <p:cBhvr>
                                        <p:cTn id="27" dur="500"/>
                                        <p:tgtEl>
                                          <p:spTgt spid="2693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8302" name="Picture 14" descr="SYMB082">
            <a:extLst>
              <a:ext uri="{FF2B5EF4-FFF2-40B4-BE49-F238E27FC236}">
                <a16:creationId xmlns:a16="http://schemas.microsoft.com/office/drawing/2014/main" id="{D0E68F9F-9DAE-4B07-8658-D6A0941C6F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533403"/>
            <a:ext cx="9296400" cy="1066797"/>
          </a:xfrm>
          <a:prstGeom prst="rect">
            <a:avLst/>
          </a:prstGeom>
          <a:noFill/>
          <a:extLst>
            <a:ext uri="{909E8E84-426E-40DD-AFC4-6F175D3DCCD1}">
              <a14:hiddenFill xmlns:a14="http://schemas.microsoft.com/office/drawing/2010/main">
                <a:solidFill>
                  <a:srgbClr val="FFFFFF"/>
                </a:solidFill>
              </a14:hiddenFill>
            </a:ext>
          </a:extLst>
        </p:spPr>
      </p:pic>
      <p:sp>
        <p:nvSpPr>
          <p:cNvPr id="268290" name="Text Box 2">
            <a:extLst>
              <a:ext uri="{FF2B5EF4-FFF2-40B4-BE49-F238E27FC236}">
                <a16:creationId xmlns:a16="http://schemas.microsoft.com/office/drawing/2014/main" id="{1542C0E5-F255-493F-BF56-3341BB5699D7}"/>
              </a:ext>
            </a:extLst>
          </p:cNvPr>
          <p:cNvSpPr txBox="1">
            <a:spLocks noChangeArrowheads="1"/>
          </p:cNvSpPr>
          <p:nvPr/>
        </p:nvSpPr>
        <p:spPr bwMode="auto">
          <a:xfrm>
            <a:off x="711200" y="2989406"/>
            <a:ext cx="102108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4000" dirty="0">
                <a:latin typeface="Times New Roman" panose="02020603050405020304" pitchFamily="18" charset="0"/>
                <a:cs typeface="Times New Roman" panose="02020603050405020304" pitchFamily="18" charset="0"/>
              </a:rPr>
              <a:t>There remains therefore a rest for the people of God. For he who has entered His rest has himself also ceased from his works as God did from His. (</a:t>
            </a:r>
            <a:r>
              <a:rPr lang="en-US" sz="4000" b="1" dirty="0">
                <a:latin typeface="Times New Roman" panose="02020603050405020304" pitchFamily="18" charset="0"/>
                <a:cs typeface="Times New Roman" panose="02020603050405020304" pitchFamily="18" charset="0"/>
              </a:rPr>
              <a:t>Hebrews 4:9-10</a:t>
            </a:r>
            <a:r>
              <a:rPr lang="en-US" sz="4000" dirty="0">
                <a:latin typeface="Times New Roman" panose="02020603050405020304" pitchFamily="18" charset="0"/>
                <a:cs typeface="Times New Roman" panose="02020603050405020304" pitchFamily="18" charset="0"/>
              </a:rPr>
              <a:t>)</a:t>
            </a:r>
            <a:endParaRPr lang="en-US" altLang="en-US" dirty="0"/>
          </a:p>
        </p:txBody>
      </p:sp>
      <p:sp>
        <p:nvSpPr>
          <p:cNvPr id="268291" name="Rectangle 3">
            <a:extLst>
              <a:ext uri="{FF2B5EF4-FFF2-40B4-BE49-F238E27FC236}">
                <a16:creationId xmlns:a16="http://schemas.microsoft.com/office/drawing/2014/main" id="{48269B55-A7EE-4853-B6F8-EA924DE01180}"/>
              </a:ext>
            </a:extLst>
          </p:cNvPr>
          <p:cNvSpPr>
            <a:spLocks noChangeArrowheads="1"/>
          </p:cNvSpPr>
          <p:nvPr/>
        </p:nvSpPr>
        <p:spPr bwMode="auto">
          <a:xfrm>
            <a:off x="1524000" y="685800"/>
            <a:ext cx="9144000" cy="70788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r>
              <a:rPr lang="en-US" altLang="en-US" sz="4000" dirty="0">
                <a:solidFill>
                  <a:schemeClr val="accent2"/>
                </a:solidFill>
                <a:latin typeface="Times New Roman" panose="02020603050405020304" pitchFamily="18" charset="0"/>
                <a:cs typeface="Times New Roman" panose="02020603050405020304" pitchFamily="18" charset="0"/>
              </a:rPr>
              <a:t>What Is the Promised Rest</a:t>
            </a:r>
          </a:p>
        </p:txBody>
      </p:sp>
      <p:grpSp>
        <p:nvGrpSpPr>
          <p:cNvPr id="268304" name="Group 16">
            <a:extLst>
              <a:ext uri="{FF2B5EF4-FFF2-40B4-BE49-F238E27FC236}">
                <a16:creationId xmlns:a16="http://schemas.microsoft.com/office/drawing/2014/main" id="{E6CAD3D0-40E7-48DF-B9D6-15132A9CF6AF}"/>
              </a:ext>
            </a:extLst>
          </p:cNvPr>
          <p:cNvGrpSpPr>
            <a:grpSpLocks/>
          </p:cNvGrpSpPr>
          <p:nvPr/>
        </p:nvGrpSpPr>
        <p:grpSpPr bwMode="auto">
          <a:xfrm>
            <a:off x="7340600" y="1905522"/>
            <a:ext cx="3581400" cy="1917700"/>
            <a:chOff x="3312" y="1363"/>
            <a:chExt cx="2256" cy="1208"/>
          </a:xfrm>
        </p:grpSpPr>
        <p:grpSp>
          <p:nvGrpSpPr>
            <p:cNvPr id="268301" name="Group 13">
              <a:extLst>
                <a:ext uri="{FF2B5EF4-FFF2-40B4-BE49-F238E27FC236}">
                  <a16:creationId xmlns:a16="http://schemas.microsoft.com/office/drawing/2014/main" id="{B2CA9C27-E34C-462D-8D60-DC5B1B623D42}"/>
                </a:ext>
              </a:extLst>
            </p:cNvPr>
            <p:cNvGrpSpPr>
              <a:grpSpLocks/>
            </p:cNvGrpSpPr>
            <p:nvPr/>
          </p:nvGrpSpPr>
          <p:grpSpPr bwMode="auto">
            <a:xfrm>
              <a:off x="3312" y="1363"/>
              <a:ext cx="2256" cy="446"/>
              <a:chOff x="3312" y="1363"/>
              <a:chExt cx="2256" cy="446"/>
            </a:xfrm>
          </p:grpSpPr>
          <p:sp>
            <p:nvSpPr>
              <p:cNvPr id="268300" name="AutoShape 12">
                <a:extLst>
                  <a:ext uri="{FF2B5EF4-FFF2-40B4-BE49-F238E27FC236}">
                    <a16:creationId xmlns:a16="http://schemas.microsoft.com/office/drawing/2014/main" id="{7DFB44DB-91A9-4BC0-8944-B038C6B41BFC}"/>
                  </a:ext>
                </a:extLst>
              </p:cNvPr>
              <p:cNvSpPr>
                <a:spLocks noChangeArrowheads="1"/>
              </p:cNvSpPr>
              <p:nvPr/>
            </p:nvSpPr>
            <p:spPr bwMode="auto">
              <a:xfrm>
                <a:off x="3312" y="1363"/>
                <a:ext cx="2256" cy="432"/>
              </a:xfrm>
              <a:prstGeom prst="roundRect">
                <a:avLst>
                  <a:gd name="adj" fmla="val 16667"/>
                </a:avLst>
              </a:prstGeom>
              <a:solidFill>
                <a:schemeClr val="hlink"/>
              </a:solidFill>
              <a:ln w="9525">
                <a:solidFill>
                  <a:schemeClr val="tx1"/>
                </a:solidFill>
                <a:round/>
                <a:headEnd/>
                <a:tailEnd/>
              </a:ln>
              <a:effectLst>
                <a:outerShdw dist="35921" dir="2700000" algn="ctr" rotWithShape="0">
                  <a:schemeClr val="tx1"/>
                </a:outerShdw>
              </a:effectLst>
            </p:spPr>
            <p:txBody>
              <a:bodyPr wrap="none" anchor="ctr"/>
              <a:lstStyle/>
              <a:p>
                <a:endParaRPr lang="en-US"/>
              </a:p>
            </p:txBody>
          </p:sp>
          <p:sp>
            <p:nvSpPr>
              <p:cNvPr id="268294" name="Text Box 6">
                <a:extLst>
                  <a:ext uri="{FF2B5EF4-FFF2-40B4-BE49-F238E27FC236}">
                    <a16:creationId xmlns:a16="http://schemas.microsoft.com/office/drawing/2014/main" id="{8367E44D-6499-4530-88EF-E5D3375EEFA5}"/>
                  </a:ext>
                </a:extLst>
              </p:cNvPr>
              <p:cNvSpPr txBox="1">
                <a:spLocks noChangeArrowheads="1"/>
              </p:cNvSpPr>
              <p:nvPr/>
            </p:nvSpPr>
            <p:spPr bwMode="auto">
              <a:xfrm>
                <a:off x="3312" y="1363"/>
                <a:ext cx="2208" cy="44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dirty="0">
                    <a:solidFill>
                      <a:srgbClr val="FFFFFF"/>
                    </a:solidFill>
                    <a:latin typeface="Times New Roman" panose="02020603050405020304" pitchFamily="18" charset="0"/>
                    <a:cs typeface="Times New Roman" panose="02020603050405020304" pitchFamily="18" charset="0"/>
                  </a:rPr>
                  <a:t>Resting place</a:t>
                </a:r>
              </a:p>
            </p:txBody>
          </p:sp>
        </p:grpSp>
        <p:sp>
          <p:nvSpPr>
            <p:cNvPr id="268303" name="Line 15">
              <a:extLst>
                <a:ext uri="{FF2B5EF4-FFF2-40B4-BE49-F238E27FC236}">
                  <a16:creationId xmlns:a16="http://schemas.microsoft.com/office/drawing/2014/main" id="{87EF12BF-5559-4A96-8E90-F6B01055A271}"/>
                </a:ext>
              </a:extLst>
            </p:cNvPr>
            <p:cNvSpPr>
              <a:spLocks noChangeShapeType="1"/>
            </p:cNvSpPr>
            <p:nvPr/>
          </p:nvSpPr>
          <p:spPr bwMode="auto">
            <a:xfrm flipH="1">
              <a:off x="3528" y="1726"/>
              <a:ext cx="912" cy="845"/>
            </a:xfrm>
            <a:prstGeom prst="line">
              <a:avLst/>
            </a:prstGeom>
            <a:noFill/>
            <a:ln w="76200">
              <a:solidFill>
                <a:schemeClr val="hlink"/>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a:p>
          </p:txBody>
        </p:sp>
      </p:grpSp>
      <p:cxnSp>
        <p:nvCxnSpPr>
          <p:cNvPr id="4" name="Straight Connector 3">
            <a:extLst>
              <a:ext uri="{FF2B5EF4-FFF2-40B4-BE49-F238E27FC236}">
                <a16:creationId xmlns:a16="http://schemas.microsoft.com/office/drawing/2014/main" id="{840B54E5-0F56-421D-958D-179EECDB0AB0}"/>
              </a:ext>
            </a:extLst>
          </p:cNvPr>
          <p:cNvCxnSpPr>
            <a:cxnSpLocks/>
          </p:cNvCxnSpPr>
          <p:nvPr/>
        </p:nvCxnSpPr>
        <p:spPr>
          <a:xfrm>
            <a:off x="6781800" y="4235711"/>
            <a:ext cx="60960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268304"/>
                                        </p:tgtEl>
                                        <p:attrNameLst>
                                          <p:attrName>style.visibility</p:attrName>
                                        </p:attrNameLst>
                                      </p:cBhvr>
                                      <p:to>
                                        <p:strVal val="visible"/>
                                      </p:to>
                                    </p:set>
                                    <p:animEffect transition="in" filter="wipe(up)">
                                      <p:cBhvr>
                                        <p:cTn id="15" dur="500"/>
                                        <p:tgtEl>
                                          <p:spTgt spid="2683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8" name="Rectangle 4">
            <a:extLst>
              <a:ext uri="{FF2B5EF4-FFF2-40B4-BE49-F238E27FC236}">
                <a16:creationId xmlns:a16="http://schemas.microsoft.com/office/drawing/2014/main" id="{7B0E524D-BB41-460F-9708-21483591CE88}"/>
              </a:ext>
            </a:extLst>
          </p:cNvPr>
          <p:cNvSpPr>
            <a:spLocks noChangeArrowheads="1"/>
          </p:cNvSpPr>
          <p:nvPr/>
        </p:nvSpPr>
        <p:spPr bwMode="auto">
          <a:xfrm>
            <a:off x="1981200" y="223839"/>
            <a:ext cx="8153400" cy="674687"/>
          </a:xfrm>
          <a:prstGeom prst="rect">
            <a:avLst/>
          </a:prstGeom>
          <a:solidFill>
            <a:srgbClr val="FFFFFF"/>
          </a:solidFill>
          <a:ln w="9525">
            <a:solidFill>
              <a:schemeClr val="tx1"/>
            </a:solidFill>
            <a:miter lim="800000"/>
            <a:headEnd/>
            <a:tailEnd/>
          </a:ln>
          <a:effectLst>
            <a:outerShdw dist="71842" dir="13500000" algn="ctr" rotWithShape="0">
              <a:schemeClr val="tx1"/>
            </a:outerShdw>
          </a:effectLst>
        </p:spPr>
        <p:txBody>
          <a:bodyPr wrap="none" anchor="ctr"/>
          <a:lstStyle/>
          <a:p>
            <a:endParaRPr lang="en-US"/>
          </a:p>
        </p:txBody>
      </p:sp>
      <p:sp>
        <p:nvSpPr>
          <p:cNvPr id="267266" name="Text Box 2">
            <a:extLst>
              <a:ext uri="{FF2B5EF4-FFF2-40B4-BE49-F238E27FC236}">
                <a16:creationId xmlns:a16="http://schemas.microsoft.com/office/drawing/2014/main" id="{458CC9C0-2101-405A-91AA-40EF19658BF5}"/>
              </a:ext>
            </a:extLst>
          </p:cNvPr>
          <p:cNvSpPr txBox="1">
            <a:spLocks noChangeArrowheads="1"/>
          </p:cNvSpPr>
          <p:nvPr/>
        </p:nvSpPr>
        <p:spPr bwMode="auto">
          <a:xfrm>
            <a:off x="609600" y="974726"/>
            <a:ext cx="10972800"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Tx/>
              <a:buAutoNum type="arabicPeriod"/>
            </a:pPr>
            <a:r>
              <a:rPr lang="en-US" altLang="en-US" sz="4000" dirty="0">
                <a:latin typeface="Arial" panose="020B0604020202020204" pitchFamily="34" charset="0"/>
              </a:rPr>
              <a:t> In this life – relief / release (</a:t>
            </a:r>
            <a:r>
              <a:rPr lang="en-US" altLang="en-US" sz="4000" b="1" dirty="0">
                <a:latin typeface="Arial" panose="020B0604020202020204" pitchFamily="34" charset="0"/>
              </a:rPr>
              <a:t>Matt.11:28-30; John 14:27</a:t>
            </a:r>
            <a:r>
              <a:rPr lang="en-US" altLang="en-US" sz="4000" dirty="0">
                <a:latin typeface="Arial" panose="020B0604020202020204" pitchFamily="34" charset="0"/>
              </a:rPr>
              <a:t>)</a:t>
            </a:r>
            <a:endParaRPr lang="en-US" altLang="en-US" sz="4000" b="0" dirty="0">
              <a:latin typeface="Arial" panose="020B0604020202020204" pitchFamily="34" charset="0"/>
            </a:endParaRPr>
          </a:p>
          <a:p>
            <a:pPr lvl="1" eaLnBrk="1" hangingPunct="1">
              <a:buFontTx/>
              <a:buAutoNum type="alphaLcPeriod"/>
            </a:pPr>
            <a:r>
              <a:rPr lang="en-US" altLang="en-US" sz="4000" dirty="0">
                <a:latin typeface="Arial" panose="020B0604020202020204" pitchFamily="34" charset="0"/>
              </a:rPr>
              <a:t>From guilt (</a:t>
            </a:r>
            <a:r>
              <a:rPr lang="en-US" altLang="en-US" sz="4000" b="1" dirty="0">
                <a:latin typeface="Arial" panose="020B0604020202020204" pitchFamily="34" charset="0"/>
              </a:rPr>
              <a:t>2:17</a:t>
            </a:r>
            <a:r>
              <a:rPr lang="en-US" altLang="en-US" sz="4000" dirty="0">
                <a:latin typeface="Arial" panose="020B0604020202020204" pitchFamily="34" charset="0"/>
              </a:rPr>
              <a:t>)</a:t>
            </a:r>
            <a:endParaRPr lang="en-US" altLang="en-US" sz="4000" b="0" dirty="0">
              <a:latin typeface="Arial" panose="020B0604020202020204" pitchFamily="34" charset="0"/>
            </a:endParaRPr>
          </a:p>
          <a:p>
            <a:pPr lvl="1" eaLnBrk="1" hangingPunct="1">
              <a:buFontTx/>
              <a:buAutoNum type="alphaLcPeriod"/>
            </a:pPr>
            <a:r>
              <a:rPr lang="en-US" altLang="en-US" sz="4000" dirty="0">
                <a:latin typeface="Arial" panose="020B0604020202020204" pitchFamily="34" charset="0"/>
              </a:rPr>
              <a:t>From hopelessness and fear of death (</a:t>
            </a:r>
            <a:r>
              <a:rPr lang="en-US" altLang="en-US" sz="4000" b="1" dirty="0">
                <a:latin typeface="Arial" panose="020B0604020202020204" pitchFamily="34" charset="0"/>
              </a:rPr>
              <a:t>2:14-15</a:t>
            </a:r>
            <a:r>
              <a:rPr lang="en-US" altLang="en-US" sz="4000" dirty="0">
                <a:latin typeface="Arial" panose="020B0604020202020204" pitchFamily="34" charset="0"/>
              </a:rPr>
              <a:t>)</a:t>
            </a:r>
            <a:endParaRPr lang="en-US" altLang="en-US" sz="4000" b="0" dirty="0">
              <a:latin typeface="Arial" panose="020B0604020202020204" pitchFamily="34" charset="0"/>
            </a:endParaRPr>
          </a:p>
          <a:p>
            <a:pPr lvl="1" eaLnBrk="1" hangingPunct="1">
              <a:buFontTx/>
              <a:buAutoNum type="alphaLcPeriod"/>
            </a:pPr>
            <a:r>
              <a:rPr lang="en-US" altLang="en-US" sz="4000" dirty="0">
                <a:latin typeface="Arial" panose="020B0604020202020204" pitchFamily="34" charset="0"/>
              </a:rPr>
              <a:t>From worry, anxiety (</a:t>
            </a:r>
            <a:r>
              <a:rPr lang="en-US" altLang="en-US" sz="4000" b="1" dirty="0">
                <a:latin typeface="Arial" panose="020B0604020202020204" pitchFamily="34" charset="0"/>
              </a:rPr>
              <a:t>Phil. 4:6-7</a:t>
            </a:r>
            <a:r>
              <a:rPr lang="en-US" altLang="en-US" sz="4000" dirty="0">
                <a:latin typeface="Arial" panose="020B0604020202020204" pitchFamily="34" charset="0"/>
              </a:rPr>
              <a:t>)</a:t>
            </a:r>
            <a:endParaRPr lang="en-US" altLang="en-US" sz="4000" b="0" dirty="0">
              <a:latin typeface="Arial" panose="020B0604020202020204" pitchFamily="34" charset="0"/>
            </a:endParaRPr>
          </a:p>
          <a:p>
            <a:pPr eaLnBrk="1" hangingPunct="1">
              <a:buFontTx/>
              <a:buAutoNum type="arabicPeriod"/>
            </a:pPr>
            <a:r>
              <a:rPr lang="en-US" altLang="en-US" sz="4000" dirty="0">
                <a:latin typeface="Arial" panose="020B0604020202020204" pitchFamily="34" charset="0"/>
              </a:rPr>
              <a:t>In heaven – relief from all pain, woes, discomforts, temptations, trials, etc. (Rev. 14:12; 21:4, 27)</a:t>
            </a:r>
          </a:p>
        </p:txBody>
      </p:sp>
      <p:sp>
        <p:nvSpPr>
          <p:cNvPr id="267267" name="Text Box 3">
            <a:extLst>
              <a:ext uri="{FF2B5EF4-FFF2-40B4-BE49-F238E27FC236}">
                <a16:creationId xmlns:a16="http://schemas.microsoft.com/office/drawing/2014/main" id="{28728027-D7B9-438A-B2B6-1764D63661BA}"/>
              </a:ext>
            </a:extLst>
          </p:cNvPr>
          <p:cNvSpPr txBox="1">
            <a:spLocks noChangeArrowheads="1"/>
          </p:cNvSpPr>
          <p:nvPr/>
        </p:nvSpPr>
        <p:spPr bwMode="auto">
          <a:xfrm>
            <a:off x="1752600" y="212726"/>
            <a:ext cx="8534400" cy="70788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dirty="0">
                <a:solidFill>
                  <a:schemeClr val="hlink"/>
                </a:solidFill>
                <a:latin typeface="Times New Roman" panose="02020603050405020304" pitchFamily="18" charset="0"/>
                <a:cs typeface="Times New Roman" panose="02020603050405020304" pitchFamily="18" charset="0"/>
              </a:rPr>
              <a:t>Two Ways the Faithful Find Rest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67266">
                                            <p:txEl>
                                              <p:pRg st="0" end="0"/>
                                            </p:txEl>
                                          </p:spTgt>
                                        </p:tgtEl>
                                        <p:attrNameLst>
                                          <p:attrName>style.visibility</p:attrName>
                                        </p:attrNameLst>
                                      </p:cBhvr>
                                      <p:to>
                                        <p:strVal val="visible"/>
                                      </p:to>
                                    </p:set>
                                    <p:animEffect transition="in" filter="blinds(vertical)">
                                      <p:cBhvr>
                                        <p:cTn id="7" dur="500"/>
                                        <p:tgtEl>
                                          <p:spTgt spid="26726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67266">
                                            <p:txEl>
                                              <p:pRg st="1" end="1"/>
                                            </p:txEl>
                                          </p:spTgt>
                                        </p:tgtEl>
                                        <p:attrNameLst>
                                          <p:attrName>style.visibility</p:attrName>
                                        </p:attrNameLst>
                                      </p:cBhvr>
                                      <p:to>
                                        <p:strVal val="visible"/>
                                      </p:to>
                                    </p:set>
                                    <p:animEffect transition="in" filter="blinds(vertical)">
                                      <p:cBhvr>
                                        <p:cTn id="12" dur="500"/>
                                        <p:tgtEl>
                                          <p:spTgt spid="26726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67266">
                                            <p:txEl>
                                              <p:pRg st="2" end="2"/>
                                            </p:txEl>
                                          </p:spTgt>
                                        </p:tgtEl>
                                        <p:attrNameLst>
                                          <p:attrName>style.visibility</p:attrName>
                                        </p:attrNameLst>
                                      </p:cBhvr>
                                      <p:to>
                                        <p:strVal val="visible"/>
                                      </p:to>
                                    </p:set>
                                    <p:animEffect transition="in" filter="blinds(vertical)">
                                      <p:cBhvr>
                                        <p:cTn id="17" dur="500"/>
                                        <p:tgtEl>
                                          <p:spTgt spid="26726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267266">
                                            <p:txEl>
                                              <p:pRg st="3" end="3"/>
                                            </p:txEl>
                                          </p:spTgt>
                                        </p:tgtEl>
                                        <p:attrNameLst>
                                          <p:attrName>style.visibility</p:attrName>
                                        </p:attrNameLst>
                                      </p:cBhvr>
                                      <p:to>
                                        <p:strVal val="visible"/>
                                      </p:to>
                                    </p:set>
                                    <p:animEffect transition="in" filter="blinds(vertical)">
                                      <p:cBhvr>
                                        <p:cTn id="22" dur="500"/>
                                        <p:tgtEl>
                                          <p:spTgt spid="26726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267266">
                                            <p:txEl>
                                              <p:pRg st="4" end="4"/>
                                            </p:txEl>
                                          </p:spTgt>
                                        </p:tgtEl>
                                        <p:attrNameLst>
                                          <p:attrName>style.visibility</p:attrName>
                                        </p:attrNameLst>
                                      </p:cBhvr>
                                      <p:to>
                                        <p:strVal val="visible"/>
                                      </p:to>
                                    </p:set>
                                    <p:animEffect transition="in" filter="blinds(vertical)">
                                      <p:cBhvr>
                                        <p:cTn id="27" dur="500"/>
                                        <p:tgtEl>
                                          <p:spTgt spid="26726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6"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Text Box 2">
            <a:extLst>
              <a:ext uri="{FF2B5EF4-FFF2-40B4-BE49-F238E27FC236}">
                <a16:creationId xmlns:a16="http://schemas.microsoft.com/office/drawing/2014/main" id="{19C97DA7-F190-42E7-A016-D18CDF3A34F7}"/>
              </a:ext>
            </a:extLst>
          </p:cNvPr>
          <p:cNvSpPr txBox="1">
            <a:spLocks noChangeArrowheads="1"/>
          </p:cNvSpPr>
          <p:nvPr/>
        </p:nvSpPr>
        <p:spPr bwMode="auto">
          <a:xfrm>
            <a:off x="685800" y="941487"/>
            <a:ext cx="10896600"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Arial" panose="020B0604020202020204" pitchFamily="34" charset="0"/>
              <a:buChar char="♦"/>
            </a:pPr>
            <a:r>
              <a:rPr lang="en-US" altLang="en-US" sz="3600" dirty="0">
                <a:cs typeface="Times New Roman" panose="02020603050405020304" pitchFamily="18" charset="0"/>
              </a:rPr>
              <a:t> Heb. 4:1, 11</a:t>
            </a:r>
            <a:endParaRPr lang="en-US" altLang="en-US" sz="3600" b="0" dirty="0">
              <a:cs typeface="Times New Roman" panose="02020603050405020304" pitchFamily="18" charset="0"/>
            </a:endParaRPr>
          </a:p>
          <a:p>
            <a:pPr eaLnBrk="1" hangingPunct="1">
              <a:buFont typeface="Arial" panose="020B0604020202020204" pitchFamily="34" charset="0"/>
              <a:buChar char="♦"/>
            </a:pPr>
            <a:r>
              <a:rPr lang="en-US" altLang="en-US" sz="3600" dirty="0">
                <a:cs typeface="Times New Roman" panose="02020603050405020304" pitchFamily="18" charset="0"/>
              </a:rPr>
              <a:t>We can lose that rest</a:t>
            </a:r>
            <a:endParaRPr lang="en-US" altLang="en-US" sz="3600" b="0" dirty="0">
              <a:cs typeface="Times New Roman" panose="02020603050405020304" pitchFamily="18" charset="0"/>
            </a:endParaRPr>
          </a:p>
          <a:p>
            <a:pPr lvl="1" eaLnBrk="1" hangingPunct="1">
              <a:buFont typeface="Wingdings" panose="05000000000000000000" pitchFamily="2" charset="2"/>
              <a:buChar char="§"/>
            </a:pPr>
            <a:r>
              <a:rPr lang="en-US" altLang="en-US" sz="3600" dirty="0">
                <a:cs typeface="Times New Roman" panose="02020603050405020304" pitchFamily="18" charset="0"/>
              </a:rPr>
              <a:t>Rest in this life</a:t>
            </a:r>
            <a:endParaRPr lang="en-US" altLang="en-US" sz="3600" b="0" dirty="0">
              <a:cs typeface="Times New Roman" panose="02020603050405020304" pitchFamily="18" charset="0"/>
            </a:endParaRPr>
          </a:p>
          <a:p>
            <a:pPr lvl="1" eaLnBrk="1" hangingPunct="1">
              <a:buFont typeface="Wingdings" panose="05000000000000000000" pitchFamily="2" charset="2"/>
              <a:buChar char="§"/>
            </a:pPr>
            <a:r>
              <a:rPr lang="en-US" altLang="en-US" sz="3600" dirty="0">
                <a:cs typeface="Times New Roman" panose="02020603050405020304" pitchFamily="18" charset="0"/>
              </a:rPr>
              <a:t>Rest in heaven</a:t>
            </a:r>
            <a:endParaRPr lang="en-US" altLang="en-US" sz="3600" b="0" dirty="0">
              <a:cs typeface="Times New Roman" panose="02020603050405020304" pitchFamily="18" charset="0"/>
            </a:endParaRPr>
          </a:p>
          <a:p>
            <a:pPr eaLnBrk="1" hangingPunct="1">
              <a:buFont typeface="Arial" panose="020B0604020202020204" pitchFamily="34" charset="0"/>
              <a:buChar char="♦"/>
            </a:pPr>
            <a:r>
              <a:rPr lang="en-US" altLang="en-US" sz="3600" dirty="0">
                <a:cs typeface="Times New Roman" panose="02020603050405020304" pitchFamily="18" charset="0"/>
              </a:rPr>
              <a:t>What can we do?</a:t>
            </a:r>
            <a:endParaRPr lang="en-US" altLang="en-US" sz="3600" b="0" dirty="0">
              <a:cs typeface="Times New Roman" panose="02020603050405020304" pitchFamily="18" charset="0"/>
            </a:endParaRPr>
          </a:p>
          <a:p>
            <a:pPr lvl="1" eaLnBrk="1" hangingPunct="1">
              <a:buFont typeface="Wingdings" panose="05000000000000000000" pitchFamily="2" charset="2"/>
              <a:buChar char="§"/>
            </a:pPr>
            <a:r>
              <a:rPr lang="en-US" altLang="en-US" sz="3600" dirty="0">
                <a:cs typeface="Times New Roman" panose="02020603050405020304" pitchFamily="18" charset="0"/>
              </a:rPr>
              <a:t>“Fear” – cautious, concerned (</a:t>
            </a:r>
            <a:r>
              <a:rPr lang="en-US" altLang="en-US" sz="3600" b="1" dirty="0">
                <a:cs typeface="Times New Roman" panose="02020603050405020304" pitchFamily="18" charset="0"/>
              </a:rPr>
              <a:t>1 Cor. 10:12; Prov. 14:16</a:t>
            </a:r>
            <a:r>
              <a:rPr lang="en-US" altLang="en-US" sz="3600" dirty="0">
                <a:cs typeface="Times New Roman" panose="02020603050405020304" pitchFamily="18" charset="0"/>
              </a:rPr>
              <a:t>)</a:t>
            </a:r>
            <a:endParaRPr lang="en-US" altLang="en-US" sz="3600" b="0" dirty="0">
              <a:cs typeface="Times New Roman" panose="02020603050405020304" pitchFamily="18" charset="0"/>
            </a:endParaRPr>
          </a:p>
          <a:p>
            <a:pPr eaLnBrk="1" hangingPunct="1">
              <a:buFont typeface="Arial" panose="020B0604020202020204" pitchFamily="34" charset="0"/>
              <a:buChar char="♦"/>
            </a:pPr>
            <a:r>
              <a:rPr lang="en-US" altLang="en-US" sz="3600" dirty="0">
                <a:cs typeface="Times New Roman" panose="02020603050405020304" pitchFamily="18" charset="0"/>
              </a:rPr>
              <a:t> Mix obedience with faith (</a:t>
            </a:r>
            <a:r>
              <a:rPr lang="en-US" altLang="en-US" sz="3600" b="1" dirty="0">
                <a:cs typeface="Times New Roman" panose="02020603050405020304" pitchFamily="18" charset="0"/>
              </a:rPr>
              <a:t>Heb. 4:2; 5:9; Jam. 2:26</a:t>
            </a:r>
            <a:r>
              <a:rPr lang="en-US" altLang="en-US" sz="3600" dirty="0">
                <a:cs typeface="Times New Roman" panose="02020603050405020304" pitchFamily="18" charset="0"/>
              </a:rPr>
              <a:t>)</a:t>
            </a:r>
            <a:endParaRPr lang="en-US" altLang="en-US" sz="3600" b="0" dirty="0">
              <a:cs typeface="Times New Roman" panose="02020603050405020304" pitchFamily="18" charset="0"/>
            </a:endParaRPr>
          </a:p>
          <a:p>
            <a:pPr eaLnBrk="1" hangingPunct="1">
              <a:buFont typeface="Arial" panose="020B0604020202020204" pitchFamily="34" charset="0"/>
              <a:buChar char="♦"/>
            </a:pPr>
            <a:r>
              <a:rPr lang="en-US" altLang="en-US" sz="3600" dirty="0">
                <a:cs typeface="Times New Roman" panose="02020603050405020304" pitchFamily="18" charset="0"/>
              </a:rPr>
              <a:t> Give diligence (</a:t>
            </a:r>
            <a:r>
              <a:rPr lang="en-US" altLang="en-US" sz="3600" b="1" dirty="0">
                <a:cs typeface="Times New Roman" panose="02020603050405020304" pitchFamily="18" charset="0"/>
              </a:rPr>
              <a:t>Heb. 4:11; 2 Pet. 1:10</a:t>
            </a:r>
            <a:r>
              <a:rPr lang="en-US" altLang="en-US" sz="3600" dirty="0">
                <a:cs typeface="Times New Roman" panose="02020603050405020304" pitchFamily="18" charset="0"/>
              </a:rPr>
              <a:t>)</a:t>
            </a:r>
          </a:p>
        </p:txBody>
      </p:sp>
      <p:pic>
        <p:nvPicPr>
          <p:cNvPr id="266243" name="Picture 3" descr="MCj01047380000[1]">
            <a:extLst>
              <a:ext uri="{FF2B5EF4-FFF2-40B4-BE49-F238E27FC236}">
                <a16:creationId xmlns:a16="http://schemas.microsoft.com/office/drawing/2014/main" id="{E1604C6D-E1A5-43DE-9DBD-44C9D666EE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958420"/>
            <a:ext cx="1739900" cy="1812925"/>
          </a:xfrm>
          <a:prstGeom prst="rect">
            <a:avLst/>
          </a:prstGeom>
          <a:noFill/>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66242">
                                            <p:txEl>
                                              <p:pRg st="0" end="0"/>
                                            </p:txEl>
                                          </p:spTgt>
                                        </p:tgtEl>
                                        <p:attrNameLst>
                                          <p:attrName>style.visibility</p:attrName>
                                        </p:attrNameLst>
                                      </p:cBhvr>
                                      <p:to>
                                        <p:strVal val="visible"/>
                                      </p:to>
                                    </p:set>
                                    <p:animEffect transition="in" filter="blinds(vertical)">
                                      <p:cBhvr>
                                        <p:cTn id="7" dur="500"/>
                                        <p:tgtEl>
                                          <p:spTgt spid="26624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266242">
                                            <p:txEl>
                                              <p:pRg st="1" end="1"/>
                                            </p:txEl>
                                          </p:spTgt>
                                        </p:tgtEl>
                                        <p:attrNameLst>
                                          <p:attrName>style.visibility</p:attrName>
                                        </p:attrNameLst>
                                      </p:cBhvr>
                                      <p:to>
                                        <p:strVal val="visible"/>
                                      </p:to>
                                    </p:set>
                                    <p:animEffect transition="in" filter="blinds(vertical)">
                                      <p:cBhvr>
                                        <p:cTn id="12" dur="500"/>
                                        <p:tgtEl>
                                          <p:spTgt spid="26624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266242">
                                            <p:txEl>
                                              <p:pRg st="2" end="2"/>
                                            </p:txEl>
                                          </p:spTgt>
                                        </p:tgtEl>
                                        <p:attrNameLst>
                                          <p:attrName>style.visibility</p:attrName>
                                        </p:attrNameLst>
                                      </p:cBhvr>
                                      <p:to>
                                        <p:strVal val="visible"/>
                                      </p:to>
                                    </p:set>
                                    <p:animEffect transition="in" filter="blinds(vertical)">
                                      <p:cBhvr>
                                        <p:cTn id="17" dur="500"/>
                                        <p:tgtEl>
                                          <p:spTgt spid="26624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5" fill="hold" grpId="0" nodeType="clickEffect">
                                  <p:stCondLst>
                                    <p:cond delay="0"/>
                                  </p:stCondLst>
                                  <p:childTnLst>
                                    <p:set>
                                      <p:cBhvr>
                                        <p:cTn id="21" dur="1" fill="hold">
                                          <p:stCondLst>
                                            <p:cond delay="0"/>
                                          </p:stCondLst>
                                        </p:cTn>
                                        <p:tgtEl>
                                          <p:spTgt spid="266242">
                                            <p:txEl>
                                              <p:pRg st="3" end="3"/>
                                            </p:txEl>
                                          </p:spTgt>
                                        </p:tgtEl>
                                        <p:attrNameLst>
                                          <p:attrName>style.visibility</p:attrName>
                                        </p:attrNameLst>
                                      </p:cBhvr>
                                      <p:to>
                                        <p:strVal val="visible"/>
                                      </p:to>
                                    </p:set>
                                    <p:animEffect transition="in" filter="blinds(vertical)">
                                      <p:cBhvr>
                                        <p:cTn id="22" dur="500"/>
                                        <p:tgtEl>
                                          <p:spTgt spid="26624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5" fill="hold" grpId="0" nodeType="clickEffect">
                                  <p:stCondLst>
                                    <p:cond delay="0"/>
                                  </p:stCondLst>
                                  <p:childTnLst>
                                    <p:set>
                                      <p:cBhvr>
                                        <p:cTn id="26" dur="1" fill="hold">
                                          <p:stCondLst>
                                            <p:cond delay="0"/>
                                          </p:stCondLst>
                                        </p:cTn>
                                        <p:tgtEl>
                                          <p:spTgt spid="266242">
                                            <p:txEl>
                                              <p:pRg st="4" end="4"/>
                                            </p:txEl>
                                          </p:spTgt>
                                        </p:tgtEl>
                                        <p:attrNameLst>
                                          <p:attrName>style.visibility</p:attrName>
                                        </p:attrNameLst>
                                      </p:cBhvr>
                                      <p:to>
                                        <p:strVal val="visible"/>
                                      </p:to>
                                    </p:set>
                                    <p:animEffect transition="in" filter="blinds(vertical)">
                                      <p:cBhvr>
                                        <p:cTn id="27" dur="500"/>
                                        <p:tgtEl>
                                          <p:spTgt spid="26624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5" fill="hold" grpId="0" nodeType="clickEffect">
                                  <p:stCondLst>
                                    <p:cond delay="0"/>
                                  </p:stCondLst>
                                  <p:childTnLst>
                                    <p:set>
                                      <p:cBhvr>
                                        <p:cTn id="31" dur="1" fill="hold">
                                          <p:stCondLst>
                                            <p:cond delay="0"/>
                                          </p:stCondLst>
                                        </p:cTn>
                                        <p:tgtEl>
                                          <p:spTgt spid="266242">
                                            <p:txEl>
                                              <p:pRg st="5" end="5"/>
                                            </p:txEl>
                                          </p:spTgt>
                                        </p:tgtEl>
                                        <p:attrNameLst>
                                          <p:attrName>style.visibility</p:attrName>
                                        </p:attrNameLst>
                                      </p:cBhvr>
                                      <p:to>
                                        <p:strVal val="visible"/>
                                      </p:to>
                                    </p:set>
                                    <p:animEffect transition="in" filter="blinds(vertical)">
                                      <p:cBhvr>
                                        <p:cTn id="32" dur="500"/>
                                        <p:tgtEl>
                                          <p:spTgt spid="266242">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5" fill="hold" grpId="0" nodeType="clickEffect">
                                  <p:stCondLst>
                                    <p:cond delay="0"/>
                                  </p:stCondLst>
                                  <p:childTnLst>
                                    <p:set>
                                      <p:cBhvr>
                                        <p:cTn id="36" dur="1" fill="hold">
                                          <p:stCondLst>
                                            <p:cond delay="0"/>
                                          </p:stCondLst>
                                        </p:cTn>
                                        <p:tgtEl>
                                          <p:spTgt spid="266242">
                                            <p:txEl>
                                              <p:pRg st="6" end="6"/>
                                            </p:txEl>
                                          </p:spTgt>
                                        </p:tgtEl>
                                        <p:attrNameLst>
                                          <p:attrName>style.visibility</p:attrName>
                                        </p:attrNameLst>
                                      </p:cBhvr>
                                      <p:to>
                                        <p:strVal val="visible"/>
                                      </p:to>
                                    </p:set>
                                    <p:animEffect transition="in" filter="blinds(vertical)">
                                      <p:cBhvr>
                                        <p:cTn id="37" dur="500"/>
                                        <p:tgtEl>
                                          <p:spTgt spid="266242">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5" fill="hold" grpId="0" nodeType="clickEffect">
                                  <p:stCondLst>
                                    <p:cond delay="0"/>
                                  </p:stCondLst>
                                  <p:childTnLst>
                                    <p:set>
                                      <p:cBhvr>
                                        <p:cTn id="41" dur="1" fill="hold">
                                          <p:stCondLst>
                                            <p:cond delay="0"/>
                                          </p:stCondLst>
                                        </p:cTn>
                                        <p:tgtEl>
                                          <p:spTgt spid="266242">
                                            <p:txEl>
                                              <p:pRg st="7" end="7"/>
                                            </p:txEl>
                                          </p:spTgt>
                                        </p:tgtEl>
                                        <p:attrNameLst>
                                          <p:attrName>style.visibility</p:attrName>
                                        </p:attrNameLst>
                                      </p:cBhvr>
                                      <p:to>
                                        <p:strVal val="visible"/>
                                      </p:to>
                                    </p:set>
                                    <p:animEffect transition="in" filter="blinds(vertical)">
                                      <p:cBhvr>
                                        <p:cTn id="42" dur="500"/>
                                        <p:tgtEl>
                                          <p:spTgt spid="26624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42"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Text Box 2">
            <a:extLst>
              <a:ext uri="{FF2B5EF4-FFF2-40B4-BE49-F238E27FC236}">
                <a16:creationId xmlns:a16="http://schemas.microsoft.com/office/drawing/2014/main" id="{B8D20766-C4E5-4834-98EC-36671B5D5F48}"/>
              </a:ext>
            </a:extLst>
          </p:cNvPr>
          <p:cNvSpPr txBox="1">
            <a:spLocks noChangeArrowheads="1"/>
          </p:cNvSpPr>
          <p:nvPr/>
        </p:nvSpPr>
        <p:spPr bwMode="auto">
          <a:xfrm>
            <a:off x="533400" y="627995"/>
            <a:ext cx="1097280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06400" indent="-406400"/>
            <a:r>
              <a:rPr lang="en-US" altLang="en-US" sz="4000" b="0" dirty="0">
                <a:latin typeface="Times New Roman" panose="02020603050405020304" pitchFamily="18" charset="0"/>
                <a:cs typeface="Times New Roman" panose="02020603050405020304" pitchFamily="18" charset="0"/>
              </a:rPr>
              <a:t>1 Therefore, since a promise remains of entering His    rest, let us fear lest any of you seem to have come short of it... </a:t>
            </a:r>
            <a:r>
              <a:rPr lang="en-US" altLang="en-US" sz="4000" b="1" dirty="0">
                <a:latin typeface="Times New Roman" panose="02020603050405020304" pitchFamily="18" charset="0"/>
                <a:cs typeface="Times New Roman" panose="02020603050405020304" pitchFamily="18" charset="0"/>
              </a:rPr>
              <a:t>Heb 4:1</a:t>
            </a:r>
            <a:endParaRPr lang="en-US" altLang="en-US" sz="4000" b="0" dirty="0">
              <a:latin typeface="Times New Roman" panose="02020603050405020304" pitchFamily="18" charset="0"/>
              <a:cs typeface="Times New Roman" panose="02020603050405020304" pitchFamily="18" charset="0"/>
            </a:endParaRPr>
          </a:p>
          <a:p>
            <a:pPr marL="627063" indent="-627063"/>
            <a:r>
              <a:rPr lang="en-US" altLang="en-US" sz="4000" b="0" dirty="0">
                <a:latin typeface="Times New Roman" panose="02020603050405020304" pitchFamily="18" charset="0"/>
                <a:cs typeface="Times New Roman" panose="02020603050405020304" pitchFamily="18" charset="0"/>
              </a:rPr>
              <a:t>11 Let us therefore be diligent to enter that rest, lest anyone fall according to the same example of disobedience. </a:t>
            </a:r>
            <a:r>
              <a:rPr lang="en-US" altLang="en-US" sz="4000" b="1" dirty="0">
                <a:latin typeface="Times New Roman" panose="02020603050405020304" pitchFamily="18" charset="0"/>
                <a:cs typeface="Times New Roman" panose="02020603050405020304" pitchFamily="18" charset="0"/>
              </a:rPr>
              <a:t>Heb 4:11</a:t>
            </a:r>
            <a:endParaRPr lang="en-US" altLang="en-US" sz="4000" dirty="0">
              <a:latin typeface="Times New Roman" panose="02020603050405020304" pitchFamily="18" charset="0"/>
              <a:cs typeface="Times New Roman" panose="02020603050405020304" pitchFamily="18" charset="0"/>
            </a:endParaRPr>
          </a:p>
        </p:txBody>
      </p:sp>
      <p:grpSp>
        <p:nvGrpSpPr>
          <p:cNvPr id="265222" name="Group 6">
            <a:extLst>
              <a:ext uri="{FF2B5EF4-FFF2-40B4-BE49-F238E27FC236}">
                <a16:creationId xmlns:a16="http://schemas.microsoft.com/office/drawing/2014/main" id="{E4447633-ADF0-4020-BC1D-E9E6CB323F84}"/>
              </a:ext>
            </a:extLst>
          </p:cNvPr>
          <p:cNvGrpSpPr>
            <a:grpSpLocks/>
          </p:cNvGrpSpPr>
          <p:nvPr/>
        </p:nvGrpSpPr>
        <p:grpSpPr bwMode="auto">
          <a:xfrm>
            <a:off x="1143000" y="5029200"/>
            <a:ext cx="9144000" cy="708025"/>
            <a:chOff x="-45" y="3730"/>
            <a:chExt cx="5760" cy="446"/>
          </a:xfrm>
        </p:grpSpPr>
        <p:sp>
          <p:nvSpPr>
            <p:cNvPr id="265219" name="Text Box 3">
              <a:extLst>
                <a:ext uri="{FF2B5EF4-FFF2-40B4-BE49-F238E27FC236}">
                  <a16:creationId xmlns:a16="http://schemas.microsoft.com/office/drawing/2014/main" id="{5804B175-C67B-4EE0-8D93-4B2BBC1C2C6A}"/>
                </a:ext>
              </a:extLst>
            </p:cNvPr>
            <p:cNvSpPr txBox="1">
              <a:spLocks noChangeArrowheads="1"/>
            </p:cNvSpPr>
            <p:nvPr/>
          </p:nvSpPr>
          <p:spPr bwMode="auto">
            <a:xfrm>
              <a:off x="-45" y="3730"/>
              <a:ext cx="5760" cy="44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dirty="0">
                  <a:solidFill>
                    <a:schemeClr val="accent2"/>
                  </a:solidFill>
                  <a:latin typeface="Times New Roman" panose="02020603050405020304" pitchFamily="18" charset="0"/>
                  <a:cs typeface="Times New Roman" panose="02020603050405020304" pitchFamily="18" charset="0"/>
                </a:rPr>
                <a:t>Do you have the hope of that rest?</a:t>
              </a:r>
            </a:p>
          </p:txBody>
        </p:sp>
        <p:sp>
          <p:nvSpPr>
            <p:cNvPr id="265220" name="Line 4">
              <a:extLst>
                <a:ext uri="{FF2B5EF4-FFF2-40B4-BE49-F238E27FC236}">
                  <a16:creationId xmlns:a16="http://schemas.microsoft.com/office/drawing/2014/main" id="{7670F305-CA49-4A6D-B5FD-D4C9057A7AEE}"/>
                </a:ext>
              </a:extLst>
            </p:cNvPr>
            <p:cNvSpPr>
              <a:spLocks noChangeShapeType="1"/>
            </p:cNvSpPr>
            <p:nvPr/>
          </p:nvSpPr>
          <p:spPr bwMode="auto">
            <a:xfrm>
              <a:off x="192" y="3744"/>
              <a:ext cx="532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5221" name="Line 5">
              <a:extLst>
                <a:ext uri="{FF2B5EF4-FFF2-40B4-BE49-F238E27FC236}">
                  <a16:creationId xmlns:a16="http://schemas.microsoft.com/office/drawing/2014/main" id="{386414E5-1659-47CD-A97F-526ECEAE9E7C}"/>
                </a:ext>
              </a:extLst>
            </p:cNvPr>
            <p:cNvSpPr>
              <a:spLocks noChangeShapeType="1"/>
            </p:cNvSpPr>
            <p:nvPr/>
          </p:nvSpPr>
          <p:spPr bwMode="auto">
            <a:xfrm>
              <a:off x="192" y="4176"/>
              <a:ext cx="5328" cy="0"/>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65222"/>
                                        </p:tgtEl>
                                        <p:attrNameLst>
                                          <p:attrName>style.visibility</p:attrName>
                                        </p:attrNameLst>
                                      </p:cBhvr>
                                      <p:to>
                                        <p:strVal val="visible"/>
                                      </p:to>
                                    </p:set>
                                    <p:animEffect transition="in" filter="dissolve">
                                      <p:cBhvr>
                                        <p:cTn id="7" dur="500"/>
                                        <p:tgtEl>
                                          <p:spTgt spid="265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7" name="Text Box 9">
            <a:extLst>
              <a:ext uri="{FF2B5EF4-FFF2-40B4-BE49-F238E27FC236}">
                <a16:creationId xmlns:a16="http://schemas.microsoft.com/office/drawing/2014/main" id="{92834AD6-65A5-47CC-984B-6E64FFDD1F72}"/>
              </a:ext>
            </a:extLst>
          </p:cNvPr>
          <p:cNvSpPr txBox="1">
            <a:spLocks noChangeArrowheads="1"/>
          </p:cNvSpPr>
          <p:nvPr/>
        </p:nvSpPr>
        <p:spPr bwMode="auto">
          <a:xfrm>
            <a:off x="4219324" y="5546726"/>
            <a:ext cx="3781676" cy="769441"/>
          </a:xfrm>
          <a:prstGeom prst="rect">
            <a:avLst/>
          </a:prstGeom>
          <a:noFill/>
          <a:ln>
            <a:noFill/>
          </a:ln>
          <a:effectLst>
            <a:outerShdw dist="53882"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4400" dirty="0">
                <a:effectLst>
                  <a:outerShdw blurRad="38100" dist="38100" dir="2700000" algn="tl">
                    <a:srgbClr val="C0C0C0"/>
                  </a:outerShdw>
                </a:effectLst>
                <a:latin typeface="Times New Roman" panose="02020603050405020304" pitchFamily="18" charset="0"/>
                <a:cs typeface="Times New Roman" panose="02020603050405020304" pitchFamily="18" charset="0"/>
              </a:rPr>
              <a:t>Hebrews 4:1-11</a:t>
            </a:r>
          </a:p>
        </p:txBody>
      </p:sp>
      <p:sp>
        <p:nvSpPr>
          <p:cNvPr id="252938" name="Text Box 10">
            <a:extLst>
              <a:ext uri="{FF2B5EF4-FFF2-40B4-BE49-F238E27FC236}">
                <a16:creationId xmlns:a16="http://schemas.microsoft.com/office/drawing/2014/main" id="{2C27F823-2836-4961-8B94-029B35F6B725}"/>
              </a:ext>
            </a:extLst>
          </p:cNvPr>
          <p:cNvSpPr txBox="1">
            <a:spLocks noChangeArrowheads="1"/>
          </p:cNvSpPr>
          <p:nvPr/>
        </p:nvSpPr>
        <p:spPr bwMode="auto">
          <a:xfrm>
            <a:off x="1828800" y="677864"/>
            <a:ext cx="8305800" cy="1920875"/>
          </a:xfrm>
          <a:prstGeom prst="rect">
            <a:avLst/>
          </a:prstGeom>
          <a:noFill/>
          <a:ln>
            <a:noFill/>
          </a:ln>
          <a:effectLst>
            <a:outerShdw dist="53882"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spcBef>
                <a:spcPct val="50000"/>
              </a:spcBef>
            </a:pPr>
            <a:r>
              <a:rPr lang="en-US" altLang="en-US" sz="6000">
                <a:effectLst>
                  <a:outerShdw blurRad="38100" dist="38100" dir="2700000" algn="tl">
                    <a:srgbClr val="C0C0C0"/>
                  </a:outerShdw>
                </a:effectLst>
              </a:rPr>
              <a:t>The Rest that Remains</a:t>
            </a:r>
          </a:p>
        </p:txBody>
      </p:sp>
      <p:pic>
        <p:nvPicPr>
          <p:cNvPr id="252939" name="Picture 11" descr="j0078833">
            <a:extLst>
              <a:ext uri="{FF2B5EF4-FFF2-40B4-BE49-F238E27FC236}">
                <a16:creationId xmlns:a16="http://schemas.microsoft.com/office/drawing/2014/main" id="{52F5E180-3E2B-4513-988C-5D560BAE2F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62464" y="2133600"/>
            <a:ext cx="3113087" cy="2786063"/>
          </a:xfrm>
          <a:prstGeom prst="rect">
            <a:avLst/>
          </a:prstGeom>
          <a:noFill/>
          <a:effectLst>
            <a:outerShdw dist="35921" dir="2700000" algn="ctr" rotWithShape="0">
              <a:schemeClr val="tx1"/>
            </a:outerShdw>
          </a:effectLst>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9286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8" name="Text Box 4">
            <a:extLst>
              <a:ext uri="{FF2B5EF4-FFF2-40B4-BE49-F238E27FC236}">
                <a16:creationId xmlns:a16="http://schemas.microsoft.com/office/drawing/2014/main" id="{18CE2F02-873E-4571-8094-88E746956320}"/>
              </a:ext>
            </a:extLst>
          </p:cNvPr>
          <p:cNvSpPr txBox="1">
            <a:spLocks noChangeArrowheads="1"/>
          </p:cNvSpPr>
          <p:nvPr/>
        </p:nvSpPr>
        <p:spPr bwMode="auto">
          <a:xfrm>
            <a:off x="609600" y="1307842"/>
            <a:ext cx="109728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Arial" panose="020B0604020202020204" pitchFamily="34" charset="0"/>
              <a:buChar char="♦"/>
            </a:pPr>
            <a:r>
              <a:rPr lang="en-US" altLang="en-US" sz="4000" dirty="0">
                <a:cs typeface="Times New Roman" panose="02020603050405020304" pitchFamily="18" charset="0"/>
              </a:rPr>
              <a:t>When God delivered Israel our of Egypt He promised to take them to Canaan (</a:t>
            </a:r>
            <a:r>
              <a:rPr lang="en-US" altLang="en-US" sz="4000" b="1" dirty="0">
                <a:cs typeface="Times New Roman" panose="02020603050405020304" pitchFamily="18" charset="0"/>
              </a:rPr>
              <a:t>Ex. 3:8</a:t>
            </a:r>
            <a:r>
              <a:rPr lang="en-US" altLang="en-US" sz="4000" dirty="0">
                <a:cs typeface="Times New Roman" panose="02020603050405020304" pitchFamily="18" charset="0"/>
              </a:rPr>
              <a:t>)</a:t>
            </a:r>
            <a:endParaRPr lang="en-US" altLang="en-US" sz="4000" b="0" dirty="0">
              <a:cs typeface="Times New Roman" panose="02020603050405020304" pitchFamily="18" charset="0"/>
            </a:endParaRPr>
          </a:p>
          <a:p>
            <a:pPr eaLnBrk="1" hangingPunct="1">
              <a:buFont typeface="Arial" panose="020B0604020202020204" pitchFamily="34" charset="0"/>
              <a:buChar char="♦"/>
            </a:pPr>
            <a:r>
              <a:rPr lang="en-US" altLang="en-US" sz="4000" dirty="0">
                <a:cs typeface="Times New Roman" panose="02020603050405020304" pitchFamily="18" charset="0"/>
              </a:rPr>
              <a:t>Because of unbelief, all but </a:t>
            </a:r>
            <a:r>
              <a:rPr lang="en-US" altLang="en-US" sz="4000" b="1" dirty="0">
                <a:cs typeface="Times New Roman" panose="02020603050405020304" pitchFamily="18" charset="0"/>
              </a:rPr>
              <a:t>2</a:t>
            </a:r>
            <a:r>
              <a:rPr lang="en-US" altLang="en-US" sz="4000" dirty="0">
                <a:cs typeface="Times New Roman" panose="02020603050405020304" pitchFamily="18" charset="0"/>
              </a:rPr>
              <a:t> did not enter (</a:t>
            </a:r>
            <a:r>
              <a:rPr lang="en-US" altLang="en-US" sz="4000" b="1" dirty="0">
                <a:cs typeface="Times New Roman" panose="02020603050405020304" pitchFamily="18" charset="0"/>
              </a:rPr>
              <a:t>Heb. 3:16-19</a:t>
            </a:r>
            <a:r>
              <a:rPr lang="en-US" altLang="en-US" sz="4000" dirty="0">
                <a:cs typeface="Times New Roman" panose="02020603050405020304" pitchFamily="18" charset="0"/>
              </a:rPr>
              <a:t>)</a:t>
            </a:r>
            <a:endParaRPr lang="en-US" altLang="en-US" sz="4000" b="0" dirty="0">
              <a:cs typeface="Times New Roman" panose="02020603050405020304" pitchFamily="18" charset="0"/>
            </a:endParaRPr>
          </a:p>
          <a:p>
            <a:pPr eaLnBrk="1" hangingPunct="1">
              <a:buFont typeface="Arial" panose="020B0604020202020204" pitchFamily="34" charset="0"/>
              <a:buChar char="♦"/>
            </a:pPr>
            <a:r>
              <a:rPr lang="en-US" altLang="en-US" sz="4000" dirty="0">
                <a:cs typeface="Times New Roman" panose="02020603050405020304" pitchFamily="18" charset="0"/>
              </a:rPr>
              <a:t>Thus, most prevented God from bringing them into that rest</a:t>
            </a:r>
            <a:endParaRPr lang="en-US" altLang="en-US" sz="4000" b="0" dirty="0">
              <a:cs typeface="Times New Roman" panose="02020603050405020304" pitchFamily="18" charset="0"/>
            </a:endParaRPr>
          </a:p>
          <a:p>
            <a:pPr lvl="1" eaLnBrk="1" hangingPunct="1">
              <a:buFont typeface="Wingdings" panose="05000000000000000000" pitchFamily="2" charset="2"/>
              <a:buChar char="§"/>
            </a:pPr>
            <a:r>
              <a:rPr lang="en-US" altLang="en-US" sz="4000" dirty="0">
                <a:cs typeface="Times New Roman" panose="02020603050405020304" pitchFamily="18" charset="0"/>
              </a:rPr>
              <a:t>Provoked God with unbelief and disobedience (</a:t>
            </a:r>
            <a:r>
              <a:rPr lang="en-US" altLang="en-US" sz="4000" b="1" dirty="0">
                <a:cs typeface="Times New Roman" panose="02020603050405020304" pitchFamily="18" charset="0"/>
              </a:rPr>
              <a:t>Num. 14:30-31</a:t>
            </a:r>
            <a:r>
              <a:rPr lang="en-US" altLang="en-US" sz="4000" dirty="0">
                <a:cs typeface="Times New Roman" panose="02020603050405020304" pitchFamily="18" charset="0"/>
              </a:rPr>
              <a:t>)</a:t>
            </a:r>
          </a:p>
        </p:txBody>
      </p:sp>
      <p:sp>
        <p:nvSpPr>
          <p:cNvPr id="251909" name="Text Box 5">
            <a:extLst>
              <a:ext uri="{FF2B5EF4-FFF2-40B4-BE49-F238E27FC236}">
                <a16:creationId xmlns:a16="http://schemas.microsoft.com/office/drawing/2014/main" id="{FC9C29F5-932E-4F33-A02F-1006E4D8ED85}"/>
              </a:ext>
            </a:extLst>
          </p:cNvPr>
          <p:cNvSpPr txBox="1">
            <a:spLocks noChangeArrowheads="1"/>
          </p:cNvSpPr>
          <p:nvPr/>
        </p:nvSpPr>
        <p:spPr bwMode="auto">
          <a:xfrm>
            <a:off x="4343400" y="304800"/>
            <a:ext cx="3352800" cy="7694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400" dirty="0">
                <a:solidFill>
                  <a:schemeClr val="accent2"/>
                </a:solidFill>
                <a:latin typeface="Times New Roman" panose="02020603050405020304" pitchFamily="18" charset="0"/>
                <a:cs typeface="Times New Roman" panose="02020603050405020304" pitchFamily="18" charset="0"/>
              </a:rPr>
              <a:t>Introduction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51908">
                                            <p:txEl>
                                              <p:pRg st="0" end="0"/>
                                            </p:txEl>
                                          </p:spTgt>
                                        </p:tgtEl>
                                        <p:attrNameLst>
                                          <p:attrName>style.visibility</p:attrName>
                                        </p:attrNameLst>
                                      </p:cBhvr>
                                      <p:to>
                                        <p:strVal val="visible"/>
                                      </p:to>
                                    </p:set>
                                    <p:animEffect transition="in" filter="wipe(down)">
                                      <p:cBhvr>
                                        <p:cTn id="7" dur="500"/>
                                        <p:tgtEl>
                                          <p:spTgt spid="25190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51908">
                                            <p:txEl>
                                              <p:pRg st="1" end="1"/>
                                            </p:txEl>
                                          </p:spTgt>
                                        </p:tgtEl>
                                        <p:attrNameLst>
                                          <p:attrName>style.visibility</p:attrName>
                                        </p:attrNameLst>
                                      </p:cBhvr>
                                      <p:to>
                                        <p:strVal val="visible"/>
                                      </p:to>
                                    </p:set>
                                    <p:animEffect transition="in" filter="wipe(down)">
                                      <p:cBhvr>
                                        <p:cTn id="12" dur="500"/>
                                        <p:tgtEl>
                                          <p:spTgt spid="25190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51908">
                                            <p:txEl>
                                              <p:pRg st="2" end="2"/>
                                            </p:txEl>
                                          </p:spTgt>
                                        </p:tgtEl>
                                        <p:attrNameLst>
                                          <p:attrName>style.visibility</p:attrName>
                                        </p:attrNameLst>
                                      </p:cBhvr>
                                      <p:to>
                                        <p:strVal val="visible"/>
                                      </p:to>
                                    </p:set>
                                    <p:animEffect transition="in" filter="wipe(down)">
                                      <p:cBhvr>
                                        <p:cTn id="17" dur="500"/>
                                        <p:tgtEl>
                                          <p:spTgt spid="25190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51908">
                                            <p:txEl>
                                              <p:pRg st="3" end="3"/>
                                            </p:txEl>
                                          </p:spTgt>
                                        </p:tgtEl>
                                        <p:attrNameLst>
                                          <p:attrName>style.visibility</p:attrName>
                                        </p:attrNameLst>
                                      </p:cBhvr>
                                      <p:to>
                                        <p:strVal val="visible"/>
                                      </p:to>
                                    </p:set>
                                    <p:animEffect transition="in" filter="wipe(down)">
                                      <p:cBhvr>
                                        <p:cTn id="22" dur="500"/>
                                        <p:tgtEl>
                                          <p:spTgt spid="25190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8"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Text Box 2">
            <a:extLst>
              <a:ext uri="{FF2B5EF4-FFF2-40B4-BE49-F238E27FC236}">
                <a16:creationId xmlns:a16="http://schemas.microsoft.com/office/drawing/2014/main" id="{320874F5-0AE3-4EB9-8E89-1AF561A0C971}"/>
              </a:ext>
            </a:extLst>
          </p:cNvPr>
          <p:cNvSpPr txBox="1">
            <a:spLocks noChangeArrowheads="1"/>
          </p:cNvSpPr>
          <p:nvPr/>
        </p:nvSpPr>
        <p:spPr bwMode="auto">
          <a:xfrm>
            <a:off x="4343400" y="76201"/>
            <a:ext cx="3352800" cy="7016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u="sng">
                <a:solidFill>
                  <a:schemeClr val="accent2"/>
                </a:solidFill>
                <a:effectLst>
                  <a:outerShdw blurRad="38100" dist="38100" dir="2700000" algn="tl">
                    <a:srgbClr val="C0C0C0"/>
                  </a:outerShdw>
                </a:effectLst>
              </a:rPr>
              <a:t>Introduction</a:t>
            </a:r>
            <a:endParaRPr lang="en-US" altLang="en-US">
              <a:solidFill>
                <a:schemeClr val="accent2"/>
              </a:solidFill>
            </a:endParaRPr>
          </a:p>
        </p:txBody>
      </p:sp>
      <p:sp>
        <p:nvSpPr>
          <p:cNvPr id="250884" name="Text Box 4">
            <a:extLst>
              <a:ext uri="{FF2B5EF4-FFF2-40B4-BE49-F238E27FC236}">
                <a16:creationId xmlns:a16="http://schemas.microsoft.com/office/drawing/2014/main" id="{D4A747C0-E372-49E8-A9D1-83FAB28B95BD}"/>
              </a:ext>
            </a:extLst>
          </p:cNvPr>
          <p:cNvSpPr txBox="1">
            <a:spLocks noChangeArrowheads="1"/>
          </p:cNvSpPr>
          <p:nvPr/>
        </p:nvSpPr>
        <p:spPr bwMode="auto">
          <a:xfrm>
            <a:off x="685800" y="685801"/>
            <a:ext cx="108966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Arial" panose="020B0604020202020204" pitchFamily="34" charset="0"/>
              <a:buChar char="♦"/>
            </a:pPr>
            <a:r>
              <a:rPr lang="en-US" altLang="en-US" sz="4000" dirty="0">
                <a:solidFill>
                  <a:srgbClr val="000000"/>
                </a:solidFill>
                <a:cs typeface="Times New Roman" panose="02020603050405020304" pitchFamily="18" charset="0"/>
              </a:rPr>
              <a:t>Israel’s failings serves as warning to Christians to not do the same (</a:t>
            </a:r>
            <a:r>
              <a:rPr lang="en-US" altLang="en-US" sz="4000" b="1" dirty="0">
                <a:solidFill>
                  <a:srgbClr val="000000"/>
                </a:solidFill>
                <a:cs typeface="Times New Roman" panose="02020603050405020304" pitchFamily="18" charset="0"/>
              </a:rPr>
              <a:t>Heb. 3:6, 14</a:t>
            </a:r>
            <a:r>
              <a:rPr lang="en-US" altLang="en-US" sz="4000" dirty="0">
                <a:solidFill>
                  <a:srgbClr val="000000"/>
                </a:solidFill>
                <a:cs typeface="Times New Roman" panose="02020603050405020304" pitchFamily="18" charset="0"/>
              </a:rPr>
              <a:t>)</a:t>
            </a:r>
            <a:endParaRPr lang="en-US" altLang="en-US" sz="4000" b="0" dirty="0">
              <a:solidFill>
                <a:srgbClr val="000000"/>
              </a:solidFill>
              <a:cs typeface="Times New Roman" panose="02020603050405020304" pitchFamily="18" charset="0"/>
            </a:endParaRPr>
          </a:p>
          <a:p>
            <a:pPr eaLnBrk="1" hangingPunct="1">
              <a:buFont typeface="Arial" panose="020B0604020202020204" pitchFamily="34" charset="0"/>
              <a:buChar char="♦"/>
            </a:pPr>
            <a:r>
              <a:rPr lang="en-US" altLang="en-US" sz="4000" b="1" dirty="0">
                <a:solidFill>
                  <a:srgbClr val="000000"/>
                </a:solidFill>
                <a:cs typeface="Times New Roman" panose="02020603050405020304" pitchFamily="18" charset="0"/>
              </a:rPr>
              <a:t>Heb. 4:1-11 </a:t>
            </a:r>
            <a:r>
              <a:rPr lang="en-US" altLang="en-US" sz="4000" dirty="0">
                <a:solidFill>
                  <a:srgbClr val="000000"/>
                </a:solidFill>
                <a:cs typeface="Times New Roman" panose="02020603050405020304" pitchFamily="18" charset="0"/>
              </a:rPr>
              <a:t>– Caution to Jewish Christians considering turning from Christianity and revert back to Judaism</a:t>
            </a:r>
            <a:endParaRPr lang="en-US" altLang="en-US" sz="4000" b="0" dirty="0">
              <a:solidFill>
                <a:srgbClr val="000000"/>
              </a:solidFill>
              <a:cs typeface="Times New Roman" panose="02020603050405020304" pitchFamily="18" charset="0"/>
            </a:endParaRPr>
          </a:p>
          <a:p>
            <a:pPr lvl="1" eaLnBrk="1" hangingPunct="1">
              <a:buFont typeface="Wingdings" panose="05000000000000000000" pitchFamily="2" charset="2"/>
              <a:buChar char="§"/>
            </a:pPr>
            <a:r>
              <a:rPr lang="en-US" altLang="en-US" sz="4000" dirty="0">
                <a:solidFill>
                  <a:srgbClr val="000000"/>
                </a:solidFill>
                <a:cs typeface="Times New Roman" panose="02020603050405020304" pitchFamily="18" charset="0"/>
              </a:rPr>
              <a:t>Do not imitate your forefathers</a:t>
            </a:r>
            <a:endParaRPr lang="en-US" altLang="en-US" sz="4000" b="0" dirty="0">
              <a:solidFill>
                <a:srgbClr val="000000"/>
              </a:solidFill>
              <a:cs typeface="Times New Roman" panose="02020603050405020304" pitchFamily="18" charset="0"/>
            </a:endParaRPr>
          </a:p>
          <a:p>
            <a:pPr lvl="1" eaLnBrk="1" hangingPunct="1">
              <a:buFont typeface="Wingdings" panose="05000000000000000000" pitchFamily="2" charset="2"/>
              <a:buChar char="§"/>
            </a:pPr>
            <a:r>
              <a:rPr lang="en-US" altLang="en-US" sz="4000" dirty="0">
                <a:solidFill>
                  <a:srgbClr val="000000"/>
                </a:solidFill>
                <a:cs typeface="Times New Roman" panose="02020603050405020304" pitchFamily="18" charset="0"/>
              </a:rPr>
              <a:t>You will lose your promised rest</a:t>
            </a:r>
            <a:endParaRPr lang="en-US" altLang="en-US" sz="4000" b="0" dirty="0">
              <a:solidFill>
                <a:srgbClr val="000000"/>
              </a:solidFill>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50884">
                                            <p:txEl>
                                              <p:pRg st="0" end="0"/>
                                            </p:txEl>
                                          </p:spTgt>
                                        </p:tgtEl>
                                        <p:attrNameLst>
                                          <p:attrName>style.visibility</p:attrName>
                                        </p:attrNameLst>
                                      </p:cBhvr>
                                      <p:to>
                                        <p:strVal val="visible"/>
                                      </p:to>
                                    </p:set>
                                    <p:animEffect transition="in" filter="wipe(down)">
                                      <p:cBhvr>
                                        <p:cTn id="7" dur="500"/>
                                        <p:tgtEl>
                                          <p:spTgt spid="25088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50884">
                                            <p:txEl>
                                              <p:pRg st="1" end="1"/>
                                            </p:txEl>
                                          </p:spTgt>
                                        </p:tgtEl>
                                        <p:attrNameLst>
                                          <p:attrName>style.visibility</p:attrName>
                                        </p:attrNameLst>
                                      </p:cBhvr>
                                      <p:to>
                                        <p:strVal val="visible"/>
                                      </p:to>
                                    </p:set>
                                    <p:animEffect transition="in" filter="wipe(down)">
                                      <p:cBhvr>
                                        <p:cTn id="12" dur="500"/>
                                        <p:tgtEl>
                                          <p:spTgt spid="25088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50884">
                                            <p:txEl>
                                              <p:pRg st="2" end="2"/>
                                            </p:txEl>
                                          </p:spTgt>
                                        </p:tgtEl>
                                        <p:attrNameLst>
                                          <p:attrName>style.visibility</p:attrName>
                                        </p:attrNameLst>
                                      </p:cBhvr>
                                      <p:to>
                                        <p:strVal val="visible"/>
                                      </p:to>
                                    </p:set>
                                    <p:animEffect transition="in" filter="wipe(down)">
                                      <p:cBhvr>
                                        <p:cTn id="17" dur="500"/>
                                        <p:tgtEl>
                                          <p:spTgt spid="250884">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50884">
                                            <p:txEl>
                                              <p:pRg st="3" end="3"/>
                                            </p:txEl>
                                          </p:spTgt>
                                        </p:tgtEl>
                                        <p:attrNameLst>
                                          <p:attrName>style.visibility</p:attrName>
                                        </p:attrNameLst>
                                      </p:cBhvr>
                                      <p:to>
                                        <p:strVal val="visible"/>
                                      </p:to>
                                    </p:set>
                                    <p:animEffect transition="in" filter="wipe(down)">
                                      <p:cBhvr>
                                        <p:cTn id="22" dur="500"/>
                                        <p:tgtEl>
                                          <p:spTgt spid="25088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4"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5" name="AutoShape 7">
            <a:extLst>
              <a:ext uri="{FF2B5EF4-FFF2-40B4-BE49-F238E27FC236}">
                <a16:creationId xmlns:a16="http://schemas.microsoft.com/office/drawing/2014/main" id="{25B110FB-13E9-4F1E-8C68-B14DD45D507D}"/>
              </a:ext>
            </a:extLst>
          </p:cNvPr>
          <p:cNvSpPr>
            <a:spLocks noChangeArrowheads="1"/>
          </p:cNvSpPr>
          <p:nvPr/>
        </p:nvSpPr>
        <p:spPr bwMode="auto">
          <a:xfrm>
            <a:off x="1981200" y="304800"/>
            <a:ext cx="8305800" cy="762000"/>
          </a:xfrm>
          <a:prstGeom prst="roundRect">
            <a:avLst>
              <a:gd name="adj" fmla="val 16667"/>
            </a:avLst>
          </a:prstGeom>
          <a:solidFill>
            <a:srgbClr val="FFFFFF"/>
          </a:solidFill>
          <a:ln w="9525">
            <a:solidFill>
              <a:schemeClr val="tx1"/>
            </a:solidFill>
            <a:round/>
            <a:headEnd/>
            <a:tailEnd/>
          </a:ln>
          <a:effectLst>
            <a:outerShdw dist="71842" dir="8100000" algn="ctr" rotWithShape="0">
              <a:schemeClr val="tx1"/>
            </a:outerShdw>
          </a:effectLst>
        </p:spPr>
        <p:txBody>
          <a:bodyPr wrap="none" anchor="ctr"/>
          <a:lstStyle/>
          <a:p>
            <a:endParaRPr lang="en-US"/>
          </a:p>
        </p:txBody>
      </p:sp>
      <p:sp>
        <p:nvSpPr>
          <p:cNvPr id="258053" name="Text Box 5">
            <a:extLst>
              <a:ext uri="{FF2B5EF4-FFF2-40B4-BE49-F238E27FC236}">
                <a16:creationId xmlns:a16="http://schemas.microsoft.com/office/drawing/2014/main" id="{FC019375-4AC6-45DF-9D53-ADADF9524DE7}"/>
              </a:ext>
            </a:extLst>
          </p:cNvPr>
          <p:cNvSpPr txBox="1">
            <a:spLocks noChangeArrowheads="1"/>
          </p:cNvSpPr>
          <p:nvPr/>
        </p:nvSpPr>
        <p:spPr bwMode="auto">
          <a:xfrm>
            <a:off x="457200" y="1498461"/>
            <a:ext cx="11201400" cy="421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4000" dirty="0">
                <a:latin typeface="Times New Roman" panose="02020603050405020304" pitchFamily="18" charset="0"/>
                <a:cs typeface="Times New Roman" panose="02020603050405020304" pitchFamily="18" charset="0"/>
              </a:rPr>
              <a:t>                              </a:t>
            </a:r>
            <a:r>
              <a:rPr lang="en-US" altLang="en-US" sz="4000" b="1" dirty="0">
                <a:latin typeface="Times New Roman" panose="02020603050405020304" pitchFamily="18" charset="0"/>
                <a:cs typeface="Times New Roman" panose="02020603050405020304" pitchFamily="18" charset="0"/>
              </a:rPr>
              <a:t>Heb 4:1, 6, 9 </a:t>
            </a:r>
          </a:p>
          <a:p>
            <a:pPr>
              <a:lnSpc>
                <a:spcPct val="90000"/>
              </a:lnSpc>
            </a:pPr>
            <a:r>
              <a:rPr lang="en-US" altLang="en-US" sz="4000" b="0" dirty="0">
                <a:latin typeface="Times New Roman" panose="02020603050405020304" pitchFamily="18" charset="0"/>
                <a:cs typeface="Times New Roman" panose="02020603050405020304" pitchFamily="18" charset="0"/>
              </a:rPr>
              <a:t>1 Therefore, since a promise remains of entering His rest…</a:t>
            </a:r>
          </a:p>
          <a:p>
            <a:endParaRPr lang="en-US" altLang="en-US" sz="4000" b="0" dirty="0">
              <a:latin typeface="Times New Roman" panose="02020603050405020304" pitchFamily="18" charset="0"/>
              <a:cs typeface="Times New Roman" panose="02020603050405020304" pitchFamily="18" charset="0"/>
            </a:endParaRPr>
          </a:p>
          <a:p>
            <a:pPr>
              <a:lnSpc>
                <a:spcPct val="90000"/>
              </a:lnSpc>
            </a:pPr>
            <a:r>
              <a:rPr lang="en-US" altLang="en-US" sz="4000" b="0" dirty="0">
                <a:latin typeface="Times New Roman" panose="02020603050405020304" pitchFamily="18" charset="0"/>
                <a:cs typeface="Times New Roman" panose="02020603050405020304" pitchFamily="18" charset="0"/>
              </a:rPr>
              <a:t>6 Since therefore it remains that some must enter it…</a:t>
            </a:r>
          </a:p>
          <a:p>
            <a:endParaRPr lang="en-US" altLang="en-US" sz="4000" b="0" dirty="0">
              <a:latin typeface="Times New Roman" panose="02020603050405020304" pitchFamily="18" charset="0"/>
              <a:cs typeface="Times New Roman" panose="02020603050405020304" pitchFamily="18" charset="0"/>
            </a:endParaRPr>
          </a:p>
          <a:p>
            <a:r>
              <a:rPr lang="en-US" altLang="en-US" sz="4000" b="0" dirty="0">
                <a:latin typeface="Times New Roman" panose="02020603050405020304" pitchFamily="18" charset="0"/>
                <a:cs typeface="Times New Roman" panose="02020603050405020304" pitchFamily="18" charset="0"/>
              </a:rPr>
              <a:t>9 There remains therefore a rest for the people of God</a:t>
            </a:r>
            <a:endParaRPr lang="en-US" altLang="en-US" sz="4000" dirty="0">
              <a:latin typeface="Times New Roman" panose="02020603050405020304" pitchFamily="18" charset="0"/>
              <a:cs typeface="Times New Roman" panose="02020603050405020304" pitchFamily="18" charset="0"/>
            </a:endParaRPr>
          </a:p>
        </p:txBody>
      </p:sp>
      <p:sp>
        <p:nvSpPr>
          <p:cNvPr id="258054" name="Text Box 6">
            <a:extLst>
              <a:ext uri="{FF2B5EF4-FFF2-40B4-BE49-F238E27FC236}">
                <a16:creationId xmlns:a16="http://schemas.microsoft.com/office/drawing/2014/main" id="{B3731A25-6DED-4222-A5EF-75E0C11D5928}"/>
              </a:ext>
            </a:extLst>
          </p:cNvPr>
          <p:cNvSpPr txBox="1">
            <a:spLocks noChangeArrowheads="1"/>
          </p:cNvSpPr>
          <p:nvPr/>
        </p:nvSpPr>
        <p:spPr bwMode="auto">
          <a:xfrm>
            <a:off x="2659876" y="304801"/>
            <a:ext cx="6941324" cy="70788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spcBef>
                <a:spcPts val="2488"/>
              </a:spcBef>
            </a:pPr>
            <a:r>
              <a:rPr lang="en-US" altLang="en-US" sz="4000" dirty="0">
                <a:solidFill>
                  <a:schemeClr val="hlink"/>
                </a:solidFill>
                <a:latin typeface="Times New Roman" panose="02020603050405020304" pitchFamily="18" charset="0"/>
                <a:cs typeface="Times New Roman" panose="02020603050405020304" pitchFamily="18" charset="0"/>
              </a:rPr>
              <a:t>Christians Have a Promised Rest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58053">
                                            <p:txEl>
                                              <p:pRg st="1" end="1"/>
                                            </p:txEl>
                                          </p:spTgt>
                                        </p:tgtEl>
                                        <p:attrNameLst>
                                          <p:attrName>style.visibility</p:attrName>
                                        </p:attrNameLst>
                                      </p:cBhvr>
                                      <p:to>
                                        <p:strVal val="visible"/>
                                      </p:to>
                                    </p:set>
                                    <p:animEffect transition="in" filter="dissolve">
                                      <p:cBhvr>
                                        <p:cTn id="7" dur="500"/>
                                        <p:tgtEl>
                                          <p:spTgt spid="258053">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58053">
                                            <p:txEl>
                                              <p:pRg st="3" end="3"/>
                                            </p:txEl>
                                          </p:spTgt>
                                        </p:tgtEl>
                                        <p:attrNameLst>
                                          <p:attrName>style.visibility</p:attrName>
                                        </p:attrNameLst>
                                      </p:cBhvr>
                                      <p:to>
                                        <p:strVal val="visible"/>
                                      </p:to>
                                    </p:set>
                                    <p:animEffect transition="in" filter="dissolve">
                                      <p:cBhvr>
                                        <p:cTn id="12" dur="500"/>
                                        <p:tgtEl>
                                          <p:spTgt spid="25805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58053">
                                            <p:txEl>
                                              <p:pRg st="5" end="5"/>
                                            </p:txEl>
                                          </p:spTgt>
                                        </p:tgtEl>
                                        <p:attrNameLst>
                                          <p:attrName>style.visibility</p:attrName>
                                        </p:attrNameLst>
                                      </p:cBhvr>
                                      <p:to>
                                        <p:strVal val="visible"/>
                                      </p:to>
                                    </p:set>
                                    <p:animEffect transition="in" filter="dissolve">
                                      <p:cBhvr>
                                        <p:cTn id="17" dur="500"/>
                                        <p:tgtEl>
                                          <p:spTgt spid="25805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Text Box 2">
            <a:extLst>
              <a:ext uri="{FF2B5EF4-FFF2-40B4-BE49-F238E27FC236}">
                <a16:creationId xmlns:a16="http://schemas.microsoft.com/office/drawing/2014/main" id="{6685342C-53E3-4F1B-A81D-FA3D6CBB400D}"/>
              </a:ext>
            </a:extLst>
          </p:cNvPr>
          <p:cNvSpPr txBox="1">
            <a:spLocks noChangeArrowheads="1"/>
          </p:cNvSpPr>
          <p:nvPr/>
        </p:nvSpPr>
        <p:spPr bwMode="auto">
          <a:xfrm>
            <a:off x="685800" y="2041525"/>
            <a:ext cx="108966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buFont typeface="Arial" panose="020B0604020202020204" pitchFamily="34" charset="0"/>
              <a:buChar char="♦"/>
            </a:pPr>
            <a:r>
              <a:rPr lang="en-US" altLang="en-US" sz="4000" b="1" dirty="0">
                <a:latin typeface="Arial" panose="020B0604020202020204" pitchFamily="34" charset="0"/>
              </a:rPr>
              <a:t>Heb. 4:3-4, 10 </a:t>
            </a:r>
            <a:r>
              <a:rPr lang="en-US" altLang="en-US" sz="4000" dirty="0">
                <a:latin typeface="Arial" panose="020B0604020202020204" pitchFamily="34" charset="0"/>
              </a:rPr>
              <a:t>– promise of rest originally made when God rested from His work of creation</a:t>
            </a:r>
          </a:p>
        </p:txBody>
      </p:sp>
      <p:sp>
        <p:nvSpPr>
          <p:cNvPr id="259077" name="AutoShape 5">
            <a:extLst>
              <a:ext uri="{FF2B5EF4-FFF2-40B4-BE49-F238E27FC236}">
                <a16:creationId xmlns:a16="http://schemas.microsoft.com/office/drawing/2014/main" id="{09461E87-AC31-4724-A9E3-9FCE5993CB4A}"/>
              </a:ext>
            </a:extLst>
          </p:cNvPr>
          <p:cNvSpPr>
            <a:spLocks noChangeArrowheads="1"/>
          </p:cNvSpPr>
          <p:nvPr/>
        </p:nvSpPr>
        <p:spPr bwMode="auto">
          <a:xfrm>
            <a:off x="1905000" y="838200"/>
            <a:ext cx="8305800" cy="762000"/>
          </a:xfrm>
          <a:prstGeom prst="roundRect">
            <a:avLst>
              <a:gd name="adj" fmla="val 16667"/>
            </a:avLst>
          </a:prstGeom>
          <a:solidFill>
            <a:srgbClr val="FFFFFF"/>
          </a:solidFill>
          <a:ln w="9525">
            <a:solidFill>
              <a:schemeClr val="tx1"/>
            </a:solidFill>
            <a:round/>
            <a:headEnd/>
            <a:tailEnd/>
          </a:ln>
          <a:effectLst>
            <a:outerShdw dist="71842" dir="8100000" algn="ctr" rotWithShape="0">
              <a:schemeClr val="tx1"/>
            </a:outerShdw>
          </a:effectLst>
        </p:spPr>
        <p:txBody>
          <a:bodyPr wrap="none" anchor="ctr"/>
          <a:lstStyle/>
          <a:p>
            <a:endParaRPr lang="en-US"/>
          </a:p>
        </p:txBody>
      </p:sp>
      <p:sp>
        <p:nvSpPr>
          <p:cNvPr id="259078" name="Text Box 6">
            <a:extLst>
              <a:ext uri="{FF2B5EF4-FFF2-40B4-BE49-F238E27FC236}">
                <a16:creationId xmlns:a16="http://schemas.microsoft.com/office/drawing/2014/main" id="{4D5BD762-0B24-43F0-9BFD-A7F951E0939A}"/>
              </a:ext>
            </a:extLst>
          </p:cNvPr>
          <p:cNvSpPr txBox="1">
            <a:spLocks noChangeArrowheads="1"/>
          </p:cNvSpPr>
          <p:nvPr/>
        </p:nvSpPr>
        <p:spPr bwMode="auto">
          <a:xfrm>
            <a:off x="2293018" y="830759"/>
            <a:ext cx="7612982" cy="7694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spcBef>
                <a:spcPts val="2488"/>
              </a:spcBef>
            </a:pPr>
            <a:r>
              <a:rPr lang="en-US" altLang="en-US" sz="4400" dirty="0">
                <a:solidFill>
                  <a:schemeClr val="hlink"/>
                </a:solidFill>
                <a:latin typeface="Times New Roman" panose="02020603050405020304" pitchFamily="18" charset="0"/>
                <a:cs typeface="Times New Roman" panose="02020603050405020304" pitchFamily="18" charset="0"/>
              </a:rPr>
              <a:t>Christians Have a Promised Rest</a:t>
            </a:r>
          </a:p>
        </p:txBody>
      </p:sp>
      <p:pic>
        <p:nvPicPr>
          <p:cNvPr id="259079" name="Picture 7" descr="bible in hands">
            <a:extLst>
              <a:ext uri="{FF2B5EF4-FFF2-40B4-BE49-F238E27FC236}">
                <a16:creationId xmlns:a16="http://schemas.microsoft.com/office/drawing/2014/main" id="{5FC75683-F227-469A-BA3A-28CFC39209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1" y="4038600"/>
            <a:ext cx="2981325" cy="2336800"/>
          </a:xfrm>
          <a:prstGeom prst="rect">
            <a:avLst/>
          </a:prstGeom>
          <a:noFill/>
          <a:effectLst>
            <a:outerShdw dist="35921" dir="2700000" algn="ctr" rotWithShape="0">
              <a:schemeClr val="accent2"/>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nodeType="clickEffect">
                                  <p:stCondLst>
                                    <p:cond delay="0"/>
                                  </p:stCondLst>
                                  <p:childTnLst>
                                    <p:set>
                                      <p:cBhvr>
                                        <p:cTn id="6" dur="1" fill="hold">
                                          <p:stCondLst>
                                            <p:cond delay="0"/>
                                          </p:stCondLst>
                                        </p:cTn>
                                        <p:tgtEl>
                                          <p:spTgt spid="259074">
                                            <p:txEl>
                                              <p:pRg st="0" end="0"/>
                                            </p:txEl>
                                          </p:spTgt>
                                        </p:tgtEl>
                                        <p:attrNameLst>
                                          <p:attrName>style.visibility</p:attrName>
                                        </p:attrNameLst>
                                      </p:cBhvr>
                                      <p:to>
                                        <p:strVal val="visible"/>
                                      </p:to>
                                    </p:set>
                                    <p:animEffect transition="in" filter="wheel(2)">
                                      <p:cBhvr>
                                        <p:cTn id="7" dur="2000"/>
                                        <p:tgtEl>
                                          <p:spTgt spid="25907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Text Box 2">
            <a:extLst>
              <a:ext uri="{FF2B5EF4-FFF2-40B4-BE49-F238E27FC236}">
                <a16:creationId xmlns:a16="http://schemas.microsoft.com/office/drawing/2014/main" id="{648589CB-A39F-4835-BB09-5A5DA8049B55}"/>
              </a:ext>
            </a:extLst>
          </p:cNvPr>
          <p:cNvSpPr txBox="1">
            <a:spLocks noChangeArrowheads="1"/>
          </p:cNvSpPr>
          <p:nvPr/>
        </p:nvSpPr>
        <p:spPr bwMode="auto">
          <a:xfrm>
            <a:off x="647700" y="833735"/>
            <a:ext cx="10896600"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spcBef>
                <a:spcPts val="2488"/>
              </a:spcBef>
            </a:pPr>
            <a:r>
              <a:rPr lang="en-US" altLang="en-US" sz="4000" i="1" dirty="0">
                <a:latin typeface="Times New Roman" panose="02020603050405020304" pitchFamily="18" charset="0"/>
                <a:cs typeface="Times New Roman" panose="02020603050405020304" pitchFamily="18" charset="0"/>
              </a:rPr>
              <a:t>  </a:t>
            </a:r>
            <a:r>
              <a:rPr lang="en-US" sz="4000" i="1" dirty="0">
                <a:latin typeface="Times New Roman" panose="02020603050405020304" pitchFamily="18" charset="0"/>
                <a:cs typeface="Times New Roman" panose="02020603050405020304" pitchFamily="18" charset="0"/>
              </a:rPr>
              <a:t>And on the seventh day God ended His work which He had done, and He rested on the seventh day from all His work which He had done. Then God blessed the seventh day and sanctified it, because in it He rested from all His work which God had created and made. </a:t>
            </a:r>
            <a:r>
              <a:rPr lang="en-US" sz="4000" dirty="0">
                <a:latin typeface="Times New Roman" panose="02020603050405020304" pitchFamily="18" charset="0"/>
                <a:cs typeface="Times New Roman" panose="02020603050405020304" pitchFamily="18" charset="0"/>
              </a:rPr>
              <a:t>(</a:t>
            </a:r>
            <a:r>
              <a:rPr lang="en-US" sz="4000" b="1" dirty="0">
                <a:latin typeface="Times New Roman" panose="02020603050405020304" pitchFamily="18" charset="0"/>
                <a:cs typeface="Times New Roman" panose="02020603050405020304" pitchFamily="18" charset="0"/>
              </a:rPr>
              <a:t>Genesis 2:2-3</a:t>
            </a:r>
            <a:r>
              <a:rPr lang="en-US" sz="4000" dirty="0">
                <a:latin typeface="Times New Roman" panose="02020603050405020304" pitchFamily="18" charset="0"/>
                <a:cs typeface="Times New Roman" panose="02020603050405020304" pitchFamily="18" charset="0"/>
              </a:rPr>
              <a:t>)</a:t>
            </a:r>
          </a:p>
          <a:p>
            <a:endParaRPr lang="en-US" dirty="0"/>
          </a:p>
        </p:txBody>
      </p:sp>
      <p:sp>
        <p:nvSpPr>
          <p:cNvPr id="260100" name="Rectangle 4">
            <a:extLst>
              <a:ext uri="{FF2B5EF4-FFF2-40B4-BE49-F238E27FC236}">
                <a16:creationId xmlns:a16="http://schemas.microsoft.com/office/drawing/2014/main" id="{F2A7A2F6-1E9F-438C-A0FC-C799C7E608D9}"/>
              </a:ext>
            </a:extLst>
          </p:cNvPr>
          <p:cNvSpPr>
            <a:spLocks noChangeArrowheads="1"/>
          </p:cNvSpPr>
          <p:nvPr/>
        </p:nvSpPr>
        <p:spPr bwMode="auto">
          <a:xfrm>
            <a:off x="4419600" y="1490662"/>
            <a:ext cx="2209800" cy="642938"/>
          </a:xfrm>
          <a:prstGeom prst="rect">
            <a:avLst/>
          </a:prstGeom>
          <a:noFill/>
          <a:ln w="38100">
            <a:solidFill>
              <a:schemeClr val="accent2"/>
            </a:solidFill>
            <a:miter lim="800000"/>
            <a:headEnd/>
            <a:tailEnd/>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Lst>
        </p:spPr>
        <p:txBody>
          <a:bodyPr wrap="none" anchor="ctr"/>
          <a:lstStyle/>
          <a:p>
            <a:endParaRPr lang="en-US"/>
          </a:p>
        </p:txBody>
      </p:sp>
      <p:grpSp>
        <p:nvGrpSpPr>
          <p:cNvPr id="260103" name="Group 7">
            <a:extLst>
              <a:ext uri="{FF2B5EF4-FFF2-40B4-BE49-F238E27FC236}">
                <a16:creationId xmlns:a16="http://schemas.microsoft.com/office/drawing/2014/main" id="{7C5CD9AA-2DDA-42F7-BA8E-289672B053F6}"/>
              </a:ext>
            </a:extLst>
          </p:cNvPr>
          <p:cNvGrpSpPr>
            <a:grpSpLocks/>
          </p:cNvGrpSpPr>
          <p:nvPr/>
        </p:nvGrpSpPr>
        <p:grpSpPr bwMode="auto">
          <a:xfrm>
            <a:off x="685800" y="3273690"/>
            <a:ext cx="8991167" cy="612510"/>
            <a:chOff x="288" y="1295"/>
            <a:chExt cx="4372" cy="172"/>
          </a:xfrm>
        </p:grpSpPr>
        <p:sp>
          <p:nvSpPr>
            <p:cNvPr id="260101" name="Line 5">
              <a:extLst>
                <a:ext uri="{FF2B5EF4-FFF2-40B4-BE49-F238E27FC236}">
                  <a16:creationId xmlns:a16="http://schemas.microsoft.com/office/drawing/2014/main" id="{A1951370-216B-4463-9E2E-EA62177C5A22}"/>
                </a:ext>
              </a:extLst>
            </p:cNvPr>
            <p:cNvSpPr>
              <a:spLocks noChangeShapeType="1"/>
            </p:cNvSpPr>
            <p:nvPr/>
          </p:nvSpPr>
          <p:spPr bwMode="auto">
            <a:xfrm>
              <a:off x="3771" y="1295"/>
              <a:ext cx="889" cy="1"/>
            </a:xfrm>
            <a:prstGeom prst="line">
              <a:avLst/>
            </a:prstGeom>
            <a:noFill/>
            <a:ln w="38100">
              <a:solidFill>
                <a:schemeClr val="accent2"/>
              </a:solidFill>
              <a:round/>
              <a:headEnd/>
              <a:tailEn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a:p>
          </p:txBody>
        </p:sp>
        <p:sp>
          <p:nvSpPr>
            <p:cNvPr id="260102" name="Line 6">
              <a:extLst>
                <a:ext uri="{FF2B5EF4-FFF2-40B4-BE49-F238E27FC236}">
                  <a16:creationId xmlns:a16="http://schemas.microsoft.com/office/drawing/2014/main" id="{FB4F43C0-B3B2-4330-AD92-AB5902E69CF9}"/>
                </a:ext>
              </a:extLst>
            </p:cNvPr>
            <p:cNvSpPr>
              <a:spLocks noChangeShapeType="1"/>
            </p:cNvSpPr>
            <p:nvPr/>
          </p:nvSpPr>
          <p:spPr bwMode="auto">
            <a:xfrm flipV="1">
              <a:off x="288" y="1467"/>
              <a:ext cx="2408" cy="0"/>
            </a:xfrm>
            <a:prstGeom prst="line">
              <a:avLst/>
            </a:prstGeom>
            <a:noFill/>
            <a:ln w="38100">
              <a:solidFill>
                <a:schemeClr val="accent2"/>
              </a:solidFill>
              <a:round/>
              <a:headEnd/>
              <a:tailEn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a:p>
          </p:txBody>
        </p:sp>
      </p:grpSp>
      <p:grpSp>
        <p:nvGrpSpPr>
          <p:cNvPr id="260107" name="Group 11">
            <a:extLst>
              <a:ext uri="{FF2B5EF4-FFF2-40B4-BE49-F238E27FC236}">
                <a16:creationId xmlns:a16="http://schemas.microsoft.com/office/drawing/2014/main" id="{88D15557-B90E-4300-9161-E87E56059FB1}"/>
              </a:ext>
            </a:extLst>
          </p:cNvPr>
          <p:cNvGrpSpPr>
            <a:grpSpLocks/>
          </p:cNvGrpSpPr>
          <p:nvPr/>
        </p:nvGrpSpPr>
        <p:grpSpPr bwMode="auto">
          <a:xfrm>
            <a:off x="966954" y="2182980"/>
            <a:ext cx="4191000" cy="3810000"/>
            <a:chOff x="-1694" y="1776"/>
            <a:chExt cx="2640" cy="2400"/>
          </a:xfrm>
        </p:grpSpPr>
        <p:sp>
          <p:nvSpPr>
            <p:cNvPr id="260105" name="AutoShape 9">
              <a:extLst>
                <a:ext uri="{FF2B5EF4-FFF2-40B4-BE49-F238E27FC236}">
                  <a16:creationId xmlns:a16="http://schemas.microsoft.com/office/drawing/2014/main" id="{65394385-734B-48BC-BD5A-488DA43B6458}"/>
                </a:ext>
              </a:extLst>
            </p:cNvPr>
            <p:cNvSpPr>
              <a:spLocks noChangeArrowheads="1"/>
            </p:cNvSpPr>
            <p:nvPr/>
          </p:nvSpPr>
          <p:spPr bwMode="auto">
            <a:xfrm>
              <a:off x="-1694" y="3744"/>
              <a:ext cx="2640" cy="432"/>
            </a:xfrm>
            <a:prstGeom prst="roundRect">
              <a:avLst>
                <a:gd name="adj" fmla="val 16667"/>
              </a:avLst>
            </a:prstGeom>
            <a:solidFill>
              <a:schemeClr val="accent2"/>
            </a:solidFill>
            <a:ln w="9525">
              <a:solidFill>
                <a:schemeClr val="tx1"/>
              </a:solidFill>
              <a:round/>
              <a:headEnd/>
              <a:tailEnd/>
            </a:ln>
            <a:effectLst>
              <a:outerShdw dist="35921" dir="2700000" algn="ctr" rotWithShape="0">
                <a:schemeClr val="tx1"/>
              </a:outerShdw>
            </a:effectLst>
          </p:spPr>
          <p:txBody>
            <a:bodyPr wrap="none" anchor="ctr"/>
            <a:lstStyle/>
            <a:p>
              <a:endParaRPr lang="en-US"/>
            </a:p>
          </p:txBody>
        </p:sp>
        <p:sp>
          <p:nvSpPr>
            <p:cNvPr id="260104" name="Text Box 8">
              <a:extLst>
                <a:ext uri="{FF2B5EF4-FFF2-40B4-BE49-F238E27FC236}">
                  <a16:creationId xmlns:a16="http://schemas.microsoft.com/office/drawing/2014/main" id="{F6C84393-970D-4A27-85D2-EC9B66A73029}"/>
                </a:ext>
              </a:extLst>
            </p:cNvPr>
            <p:cNvSpPr txBox="1">
              <a:spLocks noChangeArrowheads="1"/>
            </p:cNvSpPr>
            <p:nvPr/>
          </p:nvSpPr>
          <p:spPr bwMode="auto">
            <a:xfrm>
              <a:off x="-1511" y="3730"/>
              <a:ext cx="2289" cy="44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altLang="en-US" sz="4000" dirty="0">
                  <a:solidFill>
                    <a:srgbClr val="FFFFFF"/>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Not from fatigue</a:t>
              </a:r>
              <a:endParaRPr lang="en-US" altLang="en-US" sz="4000" dirty="0">
                <a:solidFill>
                  <a:srgbClr val="FFFFFF"/>
                </a:solidFill>
                <a:latin typeface="Times New Roman" panose="02020603050405020304" pitchFamily="18" charset="0"/>
                <a:cs typeface="Times New Roman" panose="02020603050405020304" pitchFamily="18" charset="0"/>
              </a:endParaRPr>
            </a:p>
          </p:txBody>
        </p:sp>
        <p:sp>
          <p:nvSpPr>
            <p:cNvPr id="260106" name="Line 10">
              <a:extLst>
                <a:ext uri="{FF2B5EF4-FFF2-40B4-BE49-F238E27FC236}">
                  <a16:creationId xmlns:a16="http://schemas.microsoft.com/office/drawing/2014/main" id="{F209D58C-067F-4D53-AB53-E9BC086E2CB9}"/>
                </a:ext>
              </a:extLst>
            </p:cNvPr>
            <p:cNvSpPr>
              <a:spLocks noChangeShapeType="1"/>
            </p:cNvSpPr>
            <p:nvPr/>
          </p:nvSpPr>
          <p:spPr bwMode="auto">
            <a:xfrm flipV="1">
              <a:off x="-816" y="1776"/>
              <a:ext cx="1584" cy="1968"/>
            </a:xfrm>
            <a:prstGeom prst="line">
              <a:avLst/>
            </a:prstGeom>
            <a:noFill/>
            <a:ln w="57150">
              <a:solidFill>
                <a:schemeClr val="accent2"/>
              </a:solidFill>
              <a:round/>
              <a:headEnd/>
              <a:tailEnd type="triangle" w="med" len="med"/>
            </a:ln>
            <a:effectLst>
              <a:outerShdw dist="35921" dir="2700000" algn="ctr" rotWithShape="0">
                <a:schemeClr val="tx1"/>
              </a:outerShdw>
            </a:effectLst>
            <a:extLst>
              <a:ext uri="{909E8E84-426E-40DD-AFC4-6F175D3DCCD1}">
                <a14:hiddenFill xmlns:a14="http://schemas.microsoft.com/office/drawing/2010/main">
                  <a:noFill/>
                </a14:hiddenFill>
              </a:ext>
            </a:extLst>
          </p:spPr>
          <p:txBody>
            <a:bodyPr/>
            <a:lstStyle/>
            <a:p>
              <a:endParaRPr lang="en-US"/>
            </a:p>
          </p:txBody>
        </p:sp>
      </p:grpSp>
      <p:grpSp>
        <p:nvGrpSpPr>
          <p:cNvPr id="260110" name="Group 14">
            <a:extLst>
              <a:ext uri="{FF2B5EF4-FFF2-40B4-BE49-F238E27FC236}">
                <a16:creationId xmlns:a16="http://schemas.microsoft.com/office/drawing/2014/main" id="{AF5DFFB1-7956-4A73-AED8-77D6DE961BE5}"/>
              </a:ext>
            </a:extLst>
          </p:cNvPr>
          <p:cNvGrpSpPr>
            <a:grpSpLocks/>
          </p:cNvGrpSpPr>
          <p:nvPr/>
        </p:nvGrpSpPr>
        <p:grpSpPr bwMode="auto">
          <a:xfrm>
            <a:off x="8001000" y="5257800"/>
            <a:ext cx="2667000" cy="762000"/>
            <a:chOff x="3744" y="3552"/>
            <a:chExt cx="1680" cy="480"/>
          </a:xfrm>
        </p:grpSpPr>
        <p:sp>
          <p:nvSpPr>
            <p:cNvPr id="260109" name="AutoShape 13">
              <a:extLst>
                <a:ext uri="{FF2B5EF4-FFF2-40B4-BE49-F238E27FC236}">
                  <a16:creationId xmlns:a16="http://schemas.microsoft.com/office/drawing/2014/main" id="{C83C1C58-DD06-4B1E-959B-68A1F50EABAD}"/>
                </a:ext>
              </a:extLst>
            </p:cNvPr>
            <p:cNvSpPr>
              <a:spLocks noChangeArrowheads="1"/>
            </p:cNvSpPr>
            <p:nvPr/>
          </p:nvSpPr>
          <p:spPr bwMode="auto">
            <a:xfrm>
              <a:off x="3744" y="3552"/>
              <a:ext cx="1680" cy="480"/>
            </a:xfrm>
            <a:prstGeom prst="roundRect">
              <a:avLst>
                <a:gd name="adj" fmla="val 16667"/>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0108" name="Text Box 12">
              <a:extLst>
                <a:ext uri="{FF2B5EF4-FFF2-40B4-BE49-F238E27FC236}">
                  <a16:creationId xmlns:a16="http://schemas.microsoft.com/office/drawing/2014/main" id="{606FC9D2-0804-416F-AA02-938FC0F5A95B}"/>
                </a:ext>
              </a:extLst>
            </p:cNvPr>
            <p:cNvSpPr txBox="1">
              <a:spLocks noChangeArrowheads="1"/>
            </p:cNvSpPr>
            <p:nvPr/>
          </p:nvSpPr>
          <p:spPr bwMode="auto">
            <a:xfrm>
              <a:off x="3936" y="3552"/>
              <a:ext cx="1392" cy="446"/>
            </a:xfrm>
            <a:prstGeom prst="rect">
              <a:avLst/>
            </a:prstGeom>
            <a:noFill/>
            <a:ln>
              <a:noFill/>
            </a:ln>
            <a:effectLst>
              <a:outerShdw dist="53882"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ltLang="en-US" sz="4000" dirty="0">
                  <a:solidFill>
                    <a:srgbClr val="FFFFFF"/>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Isa. 40:28</a:t>
              </a:r>
              <a:endParaRPr lang="en-US" altLang="en-US" sz="4000" dirty="0">
                <a:solidFill>
                  <a:srgbClr val="FFFFFF"/>
                </a:solidFill>
                <a:latin typeface="Times New Roman" panose="02020603050405020304" pitchFamily="18" charset="0"/>
                <a:cs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010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childTnLst>
                                    <p:set>
                                      <p:cBhvr>
                                        <p:cTn id="10" dur="1" fill="hold">
                                          <p:stCondLst>
                                            <p:cond delay="0"/>
                                          </p:stCondLst>
                                        </p:cTn>
                                        <p:tgtEl>
                                          <p:spTgt spid="260107"/>
                                        </p:tgtEl>
                                        <p:attrNameLst>
                                          <p:attrName>style.visibility</p:attrName>
                                        </p:attrNameLst>
                                      </p:cBhvr>
                                      <p:to>
                                        <p:strVal val="visible"/>
                                      </p:to>
                                    </p:set>
                                    <p:animEffect transition="in" filter="wipe(down)">
                                      <p:cBhvr>
                                        <p:cTn id="11" dur="500"/>
                                        <p:tgtEl>
                                          <p:spTgt spid="260107"/>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nodeType="clickEffect">
                                  <p:stCondLst>
                                    <p:cond delay="0"/>
                                  </p:stCondLst>
                                  <p:childTnLst>
                                    <p:set>
                                      <p:cBhvr>
                                        <p:cTn id="15" dur="1" fill="hold">
                                          <p:stCondLst>
                                            <p:cond delay="0"/>
                                          </p:stCondLst>
                                        </p:cTn>
                                        <p:tgtEl>
                                          <p:spTgt spid="260103"/>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260110"/>
                                        </p:tgtEl>
                                        <p:attrNameLst>
                                          <p:attrName>style.visibility</p:attrName>
                                        </p:attrNameLst>
                                      </p:cBhvr>
                                      <p:to>
                                        <p:strVal val="visible"/>
                                      </p:to>
                                    </p:set>
                                    <p:animEffect transition="in" filter="wipe(down)">
                                      <p:cBhvr>
                                        <p:cTn id="20" dur="500"/>
                                        <p:tgtEl>
                                          <p:spTgt spid="260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Text Box 2">
            <a:extLst>
              <a:ext uri="{FF2B5EF4-FFF2-40B4-BE49-F238E27FC236}">
                <a16:creationId xmlns:a16="http://schemas.microsoft.com/office/drawing/2014/main" id="{193C8970-0B9A-4547-B0A5-5AD172C26152}"/>
              </a:ext>
            </a:extLst>
          </p:cNvPr>
          <p:cNvSpPr txBox="1">
            <a:spLocks noChangeArrowheads="1"/>
          </p:cNvSpPr>
          <p:nvPr/>
        </p:nvSpPr>
        <p:spPr bwMode="auto">
          <a:xfrm>
            <a:off x="609600" y="685801"/>
            <a:ext cx="10972800"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4000" dirty="0">
                <a:latin typeface="Times New Roman" panose="02020603050405020304" pitchFamily="18" charset="0"/>
                <a:cs typeface="Times New Roman" panose="02020603050405020304" pitchFamily="18" charset="0"/>
              </a:rPr>
              <a:t>And on the seventh day God ended His work which He had done, and He rested on the seventh day from all His work which He had done. Then God blessed the seventh day and sanctified it, because in it He rested from all His work which God had created and made. (</a:t>
            </a:r>
            <a:r>
              <a:rPr lang="en-US" sz="4000" b="1" dirty="0">
                <a:latin typeface="Times New Roman" panose="02020603050405020304" pitchFamily="18" charset="0"/>
                <a:cs typeface="Times New Roman" panose="02020603050405020304" pitchFamily="18" charset="0"/>
              </a:rPr>
              <a:t>Genesis 2:2-3</a:t>
            </a:r>
            <a:r>
              <a:rPr lang="en-US" sz="4000" dirty="0">
                <a:latin typeface="Times New Roman" panose="02020603050405020304" pitchFamily="18" charset="0"/>
                <a:cs typeface="Times New Roman" panose="02020603050405020304" pitchFamily="18" charset="0"/>
              </a:rPr>
              <a:t>)</a:t>
            </a:r>
          </a:p>
          <a:p>
            <a:endParaRPr lang="en-US" dirty="0"/>
          </a:p>
        </p:txBody>
      </p:sp>
      <p:sp>
        <p:nvSpPr>
          <p:cNvPr id="261126" name="Rectangle 6">
            <a:extLst>
              <a:ext uri="{FF2B5EF4-FFF2-40B4-BE49-F238E27FC236}">
                <a16:creationId xmlns:a16="http://schemas.microsoft.com/office/drawing/2014/main" id="{BF983ED9-4141-4386-849F-BA1697BDDCA2}"/>
              </a:ext>
            </a:extLst>
          </p:cNvPr>
          <p:cNvSpPr>
            <a:spLocks noChangeArrowheads="1"/>
          </p:cNvSpPr>
          <p:nvPr/>
        </p:nvSpPr>
        <p:spPr bwMode="auto">
          <a:xfrm>
            <a:off x="2976129" y="3674989"/>
            <a:ext cx="2411963" cy="231825"/>
          </a:xfrm>
          <a:prstGeom prst="rect">
            <a:avLst/>
          </a:prstGeom>
          <a:solidFill>
            <a:srgbClr val="FFFFFF"/>
          </a:solidFill>
          <a:ln w="9525">
            <a:solidFill>
              <a:srgbClr val="FFFF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3" name="Straight Connector 2">
            <a:extLst>
              <a:ext uri="{FF2B5EF4-FFF2-40B4-BE49-F238E27FC236}">
                <a16:creationId xmlns:a16="http://schemas.microsoft.com/office/drawing/2014/main" id="{2030BBBB-ECA1-48C4-93B4-9FAF5CAA12DB}"/>
              </a:ext>
            </a:extLst>
          </p:cNvPr>
          <p:cNvCxnSpPr>
            <a:cxnSpLocks/>
          </p:cNvCxnSpPr>
          <p:nvPr/>
        </p:nvCxnSpPr>
        <p:spPr>
          <a:xfrm>
            <a:off x="7620000" y="2590800"/>
            <a:ext cx="3581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B0117B90-208F-4061-BCFE-41A67BBED560}"/>
              </a:ext>
            </a:extLst>
          </p:cNvPr>
          <p:cNvCxnSpPr>
            <a:cxnSpLocks/>
          </p:cNvCxnSpPr>
          <p:nvPr/>
        </p:nvCxnSpPr>
        <p:spPr>
          <a:xfrm flipV="1">
            <a:off x="613611" y="3200399"/>
            <a:ext cx="6549189" cy="1"/>
          </a:xfrm>
          <a:prstGeom prst="line">
            <a:avLst/>
          </a:prstGeom>
          <a:ln w="381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0-#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Text Box 2">
            <a:extLst>
              <a:ext uri="{FF2B5EF4-FFF2-40B4-BE49-F238E27FC236}">
                <a16:creationId xmlns:a16="http://schemas.microsoft.com/office/drawing/2014/main" id="{49C0CD9C-C053-4B94-90B0-A3EE9E889D0B}"/>
              </a:ext>
            </a:extLst>
          </p:cNvPr>
          <p:cNvSpPr txBox="1">
            <a:spLocks noChangeArrowheads="1"/>
          </p:cNvSpPr>
          <p:nvPr/>
        </p:nvSpPr>
        <p:spPr bwMode="auto">
          <a:xfrm>
            <a:off x="609600" y="1316422"/>
            <a:ext cx="10972800" cy="4105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sz="2400">
                <a:solidFill>
                  <a:schemeClr val="tx1"/>
                </a:solidFill>
                <a:latin typeface="Times New Roman" panose="02020603050405020304" pitchFamily="18" charset="0"/>
              </a:defRPr>
            </a:lvl1pPr>
            <a:lvl2pPr marL="914400" indent="-457200" eaLnBrk="0" hangingPunct="0">
              <a:defRPr sz="2400">
                <a:solidFill>
                  <a:schemeClr val="tx1"/>
                </a:solidFill>
                <a:latin typeface="Times New Roman" panose="02020603050405020304" pitchFamily="18" charset="0"/>
              </a:defRPr>
            </a:lvl2pPr>
            <a:lvl3pPr marL="1371600" indent="-457200" eaLnBrk="0" hangingPunct="0">
              <a:defRPr sz="2400">
                <a:solidFill>
                  <a:schemeClr val="tx1"/>
                </a:solidFill>
                <a:latin typeface="Times New Roman" panose="02020603050405020304" pitchFamily="18" charset="0"/>
              </a:defRPr>
            </a:lvl3pPr>
            <a:lvl4pPr marL="1828800" indent="-457200" eaLnBrk="0" hangingPunct="0">
              <a:defRPr sz="2400">
                <a:solidFill>
                  <a:schemeClr val="tx1"/>
                </a:solidFill>
                <a:latin typeface="Times New Roman" panose="02020603050405020304" pitchFamily="18" charset="0"/>
              </a:defRPr>
            </a:lvl4pPr>
            <a:lvl5pPr marL="2286000" indent="-457200" eaLnBrk="0" hangingPunct="0">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10000"/>
              </a:lnSpc>
              <a:buFont typeface="Arial" panose="020B0604020202020204" pitchFamily="34" charset="0"/>
              <a:buChar char="♦"/>
            </a:pPr>
            <a:r>
              <a:rPr lang="en-US" altLang="en-US" sz="4000" dirty="0">
                <a:cs typeface="Times New Roman" panose="02020603050405020304" pitchFamily="18" charset="0"/>
              </a:rPr>
              <a:t>Not Sabbath day observance  </a:t>
            </a:r>
          </a:p>
          <a:p>
            <a:pPr lvl="1" eaLnBrk="1" hangingPunct="1">
              <a:lnSpc>
                <a:spcPct val="110000"/>
              </a:lnSpc>
              <a:buFont typeface="Wingdings" panose="05000000000000000000" pitchFamily="2" charset="2"/>
              <a:buChar char="§"/>
            </a:pPr>
            <a:r>
              <a:rPr lang="en-US" altLang="en-US" sz="4000" dirty="0">
                <a:cs typeface="Times New Roman" panose="02020603050405020304" pitchFamily="18" charset="0"/>
              </a:rPr>
              <a:t>Began with Law of Moses (</a:t>
            </a:r>
            <a:r>
              <a:rPr lang="en-US" altLang="en-US" sz="4000" b="1" dirty="0">
                <a:cs typeface="Times New Roman" panose="02020603050405020304" pitchFamily="18" charset="0"/>
              </a:rPr>
              <a:t>Neh. 9:13-14; Ex. 20:8</a:t>
            </a:r>
            <a:r>
              <a:rPr lang="en-US" altLang="en-US" sz="4000" dirty="0">
                <a:cs typeface="Times New Roman" panose="02020603050405020304" pitchFamily="18" charset="0"/>
              </a:rPr>
              <a:t>) </a:t>
            </a:r>
          </a:p>
          <a:p>
            <a:pPr eaLnBrk="1" hangingPunct="1">
              <a:lnSpc>
                <a:spcPct val="110000"/>
              </a:lnSpc>
              <a:buFont typeface="Arial" panose="020B0604020202020204" pitchFamily="34" charset="0"/>
              <a:buChar char="♦"/>
            </a:pPr>
            <a:r>
              <a:rPr lang="en-US" altLang="en-US" sz="4000" dirty="0">
                <a:cs typeface="Times New Roman" panose="02020603050405020304" pitchFamily="18" charset="0"/>
              </a:rPr>
              <a:t>Designate this rest not for God alone</a:t>
            </a:r>
          </a:p>
          <a:p>
            <a:pPr eaLnBrk="1" hangingPunct="1">
              <a:lnSpc>
                <a:spcPct val="110000"/>
              </a:lnSpc>
              <a:buFont typeface="Arial" panose="020B0604020202020204" pitchFamily="34" charset="0"/>
              <a:buChar char="♦"/>
            </a:pPr>
            <a:r>
              <a:rPr lang="en-US" altLang="en-US" sz="4000" dirty="0">
                <a:cs typeface="Times New Roman" panose="02020603050405020304" pitchFamily="18" charset="0"/>
              </a:rPr>
              <a:t>His people will have a rest from labors and world</a:t>
            </a:r>
          </a:p>
          <a:p>
            <a:pPr eaLnBrk="1" hangingPunct="1">
              <a:lnSpc>
                <a:spcPct val="110000"/>
              </a:lnSpc>
              <a:buFont typeface="Arial" panose="020B0604020202020204" pitchFamily="34" charset="0"/>
              <a:buChar char="♦"/>
            </a:pPr>
            <a:r>
              <a:rPr lang="en-US" altLang="en-US" sz="4000" dirty="0">
                <a:cs typeface="Times New Roman" panose="02020603050405020304" pitchFamily="18" charset="0"/>
              </a:rPr>
              <a:t>Promised to all faithful</a:t>
            </a:r>
          </a:p>
        </p:txBody>
      </p:sp>
      <p:sp>
        <p:nvSpPr>
          <p:cNvPr id="275459" name="Text Box 3">
            <a:extLst>
              <a:ext uri="{FF2B5EF4-FFF2-40B4-BE49-F238E27FC236}">
                <a16:creationId xmlns:a16="http://schemas.microsoft.com/office/drawing/2014/main" id="{C0365AD8-B6E1-4F65-B178-6BCE5F953709}"/>
              </a:ext>
            </a:extLst>
          </p:cNvPr>
          <p:cNvSpPr txBox="1">
            <a:spLocks noChangeArrowheads="1"/>
          </p:cNvSpPr>
          <p:nvPr/>
        </p:nvSpPr>
        <p:spPr bwMode="auto">
          <a:xfrm>
            <a:off x="3657600" y="304801"/>
            <a:ext cx="4724400" cy="707886"/>
          </a:xfrm>
          <a:prstGeom prst="rect">
            <a:avLst/>
          </a:prstGeom>
          <a:noFill/>
          <a:ln>
            <a:noFill/>
          </a:ln>
          <a:effectLst>
            <a:outerShdw dist="53882"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a:r>
              <a:rPr lang="en-US" altLang="en-US" sz="4000" dirty="0">
                <a:solidFill>
                  <a:schemeClr val="accent2"/>
                </a:solidFill>
                <a:latin typeface="Times New Roman" panose="02020603050405020304" pitchFamily="18" charset="0"/>
                <a:cs typeface="Times New Roman" panose="02020603050405020304" pitchFamily="18" charset="0"/>
              </a:rPr>
              <a:t>This Seventh Day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5458">
                                            <p:txEl>
                                              <p:pRg st="0" end="0"/>
                                            </p:txEl>
                                          </p:spTgt>
                                        </p:tgtEl>
                                        <p:attrNameLst>
                                          <p:attrName>style.visibility</p:attrName>
                                        </p:attrNameLst>
                                      </p:cBhvr>
                                      <p:to>
                                        <p:strVal val="visible"/>
                                      </p:to>
                                    </p:set>
                                    <p:animEffect transition="in" filter="wipe(left)">
                                      <p:cBhvr>
                                        <p:cTn id="7" dur="500"/>
                                        <p:tgtEl>
                                          <p:spTgt spid="275458">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75458">
                                            <p:txEl>
                                              <p:pRg st="1" end="1"/>
                                            </p:txEl>
                                          </p:spTgt>
                                        </p:tgtEl>
                                        <p:attrNameLst>
                                          <p:attrName>style.visibility</p:attrName>
                                        </p:attrNameLst>
                                      </p:cBhvr>
                                      <p:to>
                                        <p:strVal val="visible"/>
                                      </p:to>
                                    </p:set>
                                    <p:animEffect transition="in" filter="wipe(left)">
                                      <p:cBhvr>
                                        <p:cTn id="10" dur="500"/>
                                        <p:tgtEl>
                                          <p:spTgt spid="275458">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275458">
                                            <p:txEl>
                                              <p:pRg st="2" end="2"/>
                                            </p:txEl>
                                          </p:spTgt>
                                        </p:tgtEl>
                                        <p:attrNameLst>
                                          <p:attrName>style.visibility</p:attrName>
                                        </p:attrNameLst>
                                      </p:cBhvr>
                                      <p:to>
                                        <p:strVal val="visible"/>
                                      </p:to>
                                    </p:set>
                                    <p:animEffect transition="in" filter="wipe(left)">
                                      <p:cBhvr>
                                        <p:cTn id="15" dur="500"/>
                                        <p:tgtEl>
                                          <p:spTgt spid="275458">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275458">
                                            <p:txEl>
                                              <p:pRg st="3" end="3"/>
                                            </p:txEl>
                                          </p:spTgt>
                                        </p:tgtEl>
                                        <p:attrNameLst>
                                          <p:attrName>style.visibility</p:attrName>
                                        </p:attrNameLst>
                                      </p:cBhvr>
                                      <p:to>
                                        <p:strVal val="visible"/>
                                      </p:to>
                                    </p:set>
                                    <p:animEffect transition="in" filter="wipe(left)">
                                      <p:cBhvr>
                                        <p:cTn id="20" dur="500"/>
                                        <p:tgtEl>
                                          <p:spTgt spid="275458">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275458">
                                            <p:txEl>
                                              <p:pRg st="4" end="4"/>
                                            </p:txEl>
                                          </p:spTgt>
                                        </p:tgtEl>
                                        <p:attrNameLst>
                                          <p:attrName>style.visibility</p:attrName>
                                        </p:attrNameLst>
                                      </p:cBhvr>
                                      <p:to>
                                        <p:strVal val="visible"/>
                                      </p:to>
                                    </p:set>
                                    <p:animEffect transition="in" filter="wipe(left)">
                                      <p:cBhvr>
                                        <p:cTn id="25" dur="500"/>
                                        <p:tgtEl>
                                          <p:spTgt spid="2754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8" grpId="0" build="p"/>
    </p:bldLst>
  </p:timing>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4304</TotalTime>
  <Words>3887</Words>
  <Application>Microsoft Office PowerPoint</Application>
  <PresentationFormat>Widescreen</PresentationFormat>
  <Paragraphs>267</Paragraphs>
  <Slides>20</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Calibri Light</vt:lpstr>
      <vt:lpstr>Tahoma</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D. Murphy</dc:creator>
  <cp:lastModifiedBy>Gary D. Murphy</cp:lastModifiedBy>
  <cp:revision>120</cp:revision>
  <dcterms:created xsi:type="dcterms:W3CDTF">1601-01-01T00:00:00Z</dcterms:created>
  <dcterms:modified xsi:type="dcterms:W3CDTF">2018-09-30T01:58:50Z</dcterms:modified>
</cp:coreProperties>
</file>