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5" r:id="rId3"/>
    <p:sldId id="257" r:id="rId4"/>
    <p:sldId id="266" r:id="rId5"/>
    <p:sldId id="258" r:id="rId6"/>
    <p:sldId id="259" r:id="rId7"/>
    <p:sldId id="260" r:id="rId8"/>
    <p:sldId id="261" r:id="rId9"/>
    <p:sldId id="262" r:id="rId10"/>
    <p:sldId id="263" r:id="rId11"/>
    <p:sldId id="264"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35" autoAdjust="0"/>
    <p:restoredTop sz="63830" autoAdjust="0"/>
  </p:normalViewPr>
  <p:slideViewPr>
    <p:cSldViewPr snapToGrid="0">
      <p:cViewPr varScale="1">
        <p:scale>
          <a:sx n="48" d="100"/>
          <a:sy n="48" d="100"/>
        </p:scale>
        <p:origin x="1186"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C365E-A4ED-4D87-AD79-7253456C978A}" type="datetimeFigureOut">
              <a:rPr lang="en-US" smtClean="0"/>
              <a:t>7/27/2019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15D67-DE3E-4E19-B637-4C4376D9EDF1}" type="slidenum">
              <a:rPr lang="en-US" smtClean="0"/>
              <a:t>‹#›</a:t>
            </a:fld>
            <a:endParaRPr lang="en-US"/>
          </a:p>
        </p:txBody>
      </p:sp>
    </p:spTree>
    <p:extLst>
      <p:ext uri="{BB962C8B-B14F-4D97-AF65-F5344CB8AC3E}">
        <p14:creationId xmlns:p14="http://schemas.microsoft.com/office/powerpoint/2010/main" val="71389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r>
              <a:rPr lang="en-US" b="1" dirty="0"/>
              <a:t>What is Replacement Theology?”</a:t>
            </a:r>
          </a:p>
          <a:p>
            <a:pPr rtl="0"/>
            <a:r>
              <a:rPr lang="en-US" i="1" dirty="0"/>
              <a:t>    </a:t>
            </a:r>
            <a:r>
              <a:rPr lang="en-US" sz="1200" b="0" i="1" u="none" strike="noStrike" kern="1200" baseline="0" dirty="0">
                <a:solidFill>
                  <a:schemeClr val="tx1"/>
                </a:solidFill>
                <a:latin typeface="+mn-lt"/>
                <a:ea typeface="+mn-ea"/>
                <a:cs typeface="+mn-cs"/>
              </a:rPr>
              <a:t>In that He says, "A NEW COVENANT," He has made the first obsolete. Now what is becoming obsolete and growing old is ready to vanish away.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8:13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a:t>
            </a:r>
          </a:p>
          <a:p>
            <a:pPr rtl="0"/>
            <a:r>
              <a:rPr lang="en-US" sz="1200" b="0" i="0" u="none" strike="noStrike" kern="1200" baseline="0" dirty="0">
                <a:solidFill>
                  <a:schemeClr val="tx1"/>
                </a:solidFill>
                <a:latin typeface="+mn-lt"/>
                <a:ea typeface="+mn-ea"/>
                <a:cs typeface="+mn-cs"/>
              </a:rPr>
              <a:t>      1. Replacement Theology says: “The New Covenant in Christ supersedes the Old Covenant given to the Jews and that the Church has replaced Israel as the people of God.”</a:t>
            </a:r>
          </a:p>
          <a:p>
            <a:pPr rtl="0"/>
            <a:r>
              <a:rPr lang="en-US" sz="1200" b="0" i="0" u="none" strike="noStrike" kern="1200" baseline="0" dirty="0">
                <a:solidFill>
                  <a:schemeClr val="tx1"/>
                </a:solidFill>
                <a:latin typeface="+mn-lt"/>
                <a:ea typeface="+mn-ea"/>
                <a:cs typeface="+mn-cs"/>
              </a:rPr>
              <a:t>&gt;&gt;&gt;&gt;&gt;&gt;&gt;&gt;&gt;&gt;&gt;&gt;&gt;&gt;&gt;&gt;&gt;&gt;&gt;&gt;&gt;&gt;</a:t>
            </a:r>
          </a:p>
          <a:p>
            <a:pPr rtl="0"/>
            <a:r>
              <a:rPr lang="en-US" sz="1200" b="0" i="0" u="none" strike="noStrike" kern="1200" baseline="0" dirty="0">
                <a:solidFill>
                  <a:schemeClr val="tx1"/>
                </a:solidFill>
                <a:latin typeface="+mn-lt"/>
                <a:ea typeface="+mn-ea"/>
                <a:cs typeface="+mn-cs"/>
              </a:rPr>
              <a:t>      2. It is in direct opposition to the “Dual-Covenant Theology”.</a:t>
            </a:r>
          </a:p>
          <a:p>
            <a:pPr rtl="0"/>
            <a:r>
              <a:rPr lang="en-US" sz="1200" b="0" i="0" u="none" strike="noStrike" kern="1200" baseline="0" dirty="0">
                <a:solidFill>
                  <a:schemeClr val="tx1"/>
                </a:solidFill>
                <a:latin typeface="+mn-lt"/>
                <a:ea typeface="+mn-ea"/>
                <a:cs typeface="+mn-cs"/>
              </a:rPr>
              <a:t>&gt;&gt;&gt;&gt;&gt;&gt;&gt;&gt;&gt;&gt;&gt;&gt;&gt;&gt;&gt;&gt;&gt;&gt;&gt;&gt;&gt;&gt;</a:t>
            </a:r>
          </a:p>
          <a:p>
            <a:pPr rtl="0"/>
            <a:r>
              <a:rPr lang="en-US" sz="1200" b="0" i="0" u="none" strike="noStrike" kern="1200" baseline="0" dirty="0">
                <a:solidFill>
                  <a:schemeClr val="tx1"/>
                </a:solidFill>
                <a:latin typeface="+mn-lt"/>
                <a:ea typeface="+mn-ea"/>
                <a:cs typeface="+mn-cs"/>
              </a:rPr>
              <a:t>      3. The “Dual Covenant Theology” holds that the Mosaic covenant is still valid for the Jews.</a:t>
            </a:r>
          </a:p>
          <a:p>
            <a:pPr rtl="0"/>
            <a:r>
              <a:rPr lang="en-US" sz="1200" b="0" i="0" u="none" strike="noStrike" kern="1200" baseline="0" dirty="0">
                <a:solidFill>
                  <a:schemeClr val="tx1"/>
                </a:solidFill>
                <a:latin typeface="+mn-lt"/>
                <a:ea typeface="+mn-ea"/>
                <a:cs typeface="+mn-cs"/>
              </a:rPr>
              <a:t>&gt;&gt;&gt;&gt;&gt;&gt;&gt;&gt;&gt;&gt;&gt;&gt;&gt;&gt;&gt;&gt;&gt;&gt;&gt;&gt;&gt;&gt;</a:t>
            </a:r>
          </a:p>
          <a:p>
            <a:pPr rtl="0"/>
            <a:r>
              <a:rPr lang="en-US" sz="1200" b="0" i="0" u="none" strike="noStrike" kern="1200" baseline="0" dirty="0">
                <a:solidFill>
                  <a:schemeClr val="tx1"/>
                </a:solidFill>
                <a:latin typeface="+mn-lt"/>
                <a:ea typeface="+mn-ea"/>
                <a:cs typeface="+mn-cs"/>
              </a:rPr>
              <a:t>      4. Remember Wednesday night’s question “What Does the Bible Say?”</a:t>
            </a:r>
          </a:p>
          <a:p>
            <a:pPr marL="0" indent="0">
              <a:buNone/>
            </a:pPr>
            <a:endParaRPr lang="en-US" dirty="0"/>
          </a:p>
        </p:txBody>
      </p:sp>
      <p:sp>
        <p:nvSpPr>
          <p:cNvPr id="4" name="Slide Number Placeholder 3"/>
          <p:cNvSpPr>
            <a:spLocks noGrp="1"/>
          </p:cNvSpPr>
          <p:nvPr>
            <p:ph type="sldNum" sz="quarter" idx="5"/>
          </p:nvPr>
        </p:nvSpPr>
        <p:spPr/>
        <p:txBody>
          <a:bodyPr/>
          <a:lstStyle/>
          <a:p>
            <a:fld id="{8C415D67-DE3E-4E19-B637-4C4376D9EDF1}" type="slidenum">
              <a:rPr lang="en-US" smtClean="0"/>
              <a:t>3</a:t>
            </a:fld>
            <a:endParaRPr lang="en-US"/>
          </a:p>
        </p:txBody>
      </p:sp>
    </p:spTree>
    <p:extLst>
      <p:ext uri="{BB962C8B-B14F-4D97-AF65-F5344CB8AC3E}">
        <p14:creationId xmlns:p14="http://schemas.microsoft.com/office/powerpoint/2010/main" val="244387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15D67-DE3E-4E19-B637-4C4376D9EDF1}" type="slidenum">
              <a:rPr lang="en-US" smtClean="0"/>
              <a:t>12</a:t>
            </a:fld>
            <a:endParaRPr lang="en-US"/>
          </a:p>
        </p:txBody>
      </p:sp>
    </p:spTree>
    <p:extLst>
      <p:ext uri="{BB962C8B-B14F-4D97-AF65-F5344CB8AC3E}">
        <p14:creationId xmlns:p14="http://schemas.microsoft.com/office/powerpoint/2010/main" val="348543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Replacement Theology can be known as “Fulfillment Theology”, or “Super-</a:t>
            </a:r>
            <a:r>
              <a:rPr lang="en-US" dirty="0" err="1"/>
              <a:t>sessionism</a:t>
            </a:r>
            <a:r>
              <a:rPr lang="en-US" dirty="0"/>
              <a:t>”</a:t>
            </a:r>
          </a:p>
          <a:p>
            <a:r>
              <a:rPr lang="en-US" dirty="0"/>
              <a:t>    2. It can be twisted to the Millennialism point of view, based on the 1000 years reign of God on earth before the end of time.</a:t>
            </a:r>
          </a:p>
        </p:txBody>
      </p:sp>
      <p:sp>
        <p:nvSpPr>
          <p:cNvPr id="4" name="Slide Number Placeholder 3"/>
          <p:cNvSpPr>
            <a:spLocks noGrp="1"/>
          </p:cNvSpPr>
          <p:nvPr>
            <p:ph type="sldNum" sz="quarter" idx="5"/>
          </p:nvPr>
        </p:nvSpPr>
        <p:spPr/>
        <p:txBody>
          <a:bodyPr/>
          <a:lstStyle/>
          <a:p>
            <a:fld id="{8C415D67-DE3E-4E19-B637-4C4376D9EDF1}" type="slidenum">
              <a:rPr lang="en-US" smtClean="0"/>
              <a:t>4</a:t>
            </a:fld>
            <a:endParaRPr lang="en-US"/>
          </a:p>
        </p:txBody>
      </p:sp>
    </p:spTree>
    <p:extLst>
      <p:ext uri="{BB962C8B-B14F-4D97-AF65-F5344CB8AC3E}">
        <p14:creationId xmlns:p14="http://schemas.microsoft.com/office/powerpoint/2010/main" val="319927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1" dirty="0">
                <a:latin typeface="Times New Roman" panose="02020603050405020304" pitchFamily="18" charset="0"/>
                <a:cs typeface="Times New Roman" panose="02020603050405020304" pitchFamily="18" charset="0"/>
              </a:rPr>
              <a:t>B. Did the New Covenant Replace the Old Covenant?</a:t>
            </a:r>
          </a:p>
          <a:p>
            <a:pPr marL="0" indent="0">
              <a:buFontTx/>
              <a:buNone/>
            </a:pPr>
            <a:r>
              <a:rPr lang="en-US" dirty="0">
                <a:latin typeface="Times New Roman" panose="02020603050405020304" pitchFamily="18" charset="0"/>
                <a:cs typeface="Times New Roman" panose="02020603050405020304" pitchFamily="18" charset="0"/>
              </a:rPr>
              <a:t>    1. The Hebrew writer said the old covenant was “obsolete” (</a:t>
            </a:r>
            <a:r>
              <a:rPr lang="en-US" b="1" dirty="0">
                <a:latin typeface="Times New Roman" panose="02020603050405020304" pitchFamily="18" charset="0"/>
                <a:cs typeface="Times New Roman" panose="02020603050405020304" pitchFamily="18" charset="0"/>
              </a:rPr>
              <a:t>Heb 8:13</a:t>
            </a:r>
            <a:r>
              <a:rPr lang="en-US" dirty="0">
                <a:latin typeface="Times New Roman" panose="02020603050405020304" pitchFamily="18" charset="0"/>
                <a:cs typeface="Times New Roman" panose="02020603050405020304" pitchFamily="18" charset="0"/>
              </a:rPr>
              <a:t>)</a:t>
            </a:r>
          </a:p>
          <a:p>
            <a:pPr marL="0" indent="0">
              <a:buFontTx/>
              <a:buNone/>
            </a:pPr>
            <a:r>
              <a:rPr lang="en-US" dirty="0">
                <a:latin typeface="Times New Roman" panose="02020603050405020304" pitchFamily="18" charset="0"/>
                <a:cs typeface="Times New Roman" panose="02020603050405020304" pitchFamily="18" charset="0"/>
              </a:rPr>
              <a:t>    2. The Writer quoted Jeremiah the prophet (</a:t>
            </a:r>
            <a:r>
              <a:rPr lang="en-US" b="1" dirty="0">
                <a:latin typeface="Times New Roman" panose="02020603050405020304" pitchFamily="18" charset="0"/>
                <a:cs typeface="Times New Roman" panose="02020603050405020304" pitchFamily="18" charset="0"/>
              </a:rPr>
              <a:t>Heb 8:8-12; Jeremiah 31:31-34</a:t>
            </a:r>
            <a:r>
              <a:rPr lang="en-US" dirty="0">
                <a:latin typeface="Times New Roman" panose="02020603050405020304" pitchFamily="18" charset="0"/>
                <a:cs typeface="Times New Roman" panose="02020603050405020304" pitchFamily="18" charset="0"/>
              </a:rPr>
              <a:t>) </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Because finding fault with them, He says: "BEHOLD, THE DAYS ARE COMING, SAYS THE LORD, WHEN I WILL MAKE A NEW COVENANT WITH THE HOUSE OF ISRAEL AND WITH THE HOUSE OF JUDAH— NOT ACCORDING TO THE COVENANT THAT I MADE WITH THEIR FATHERS IN THE DAY WHEN I TOOK THEM BY THE HAND TO LEAD THEM OUT OF THE LAND OF EGYPT; BECAUSE THEY DID NOT CONTINUE IN MY COVENANT, AND I DISREGARDED THEM, SAYS THE LORD. FOR THIS IS THE COVENANT THAT I WILL MAKE WITH THE HOUSE OF ISRAEL AFTER THOSE DAYS, SAYS THE LORD: I WILL PUT MY LAWS IN THEIR MIND AND WRITE THEM ON THEIR HEARTS; AND I WILL BE THEIR GOD, AND THEY SHALL BE MY PEOPLE. NONE OF THEM SHALL TEACH HIS NEIGHBOR, AND NONE HIS BROTHER, SAYING, 'KNOW THE LORD,' FOR ALL SHALL KNOW ME, FROM THE LEAST OF THEM TO THE GREATEST OF THEM. FOR I WILL BE MERCIFUL TO THEIR UNRIGHTEOUSNESS, AND THEIR SINS AND THEIR LAWLESS DEEDS I WILL REMEMBER NO MORE."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Hebrews 8:8-12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3. The New Testament emphasizes the New Covenant – Jesus instituted with the “Lord’s Supper”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Luke 22:20; I Cor 11:25</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Likewise He also took the cup after supper, saying, "This cup is </a:t>
            </a:r>
            <a:r>
              <a:rPr lang="en-US" sz="1200" b="0" i="1" u="sng" strike="noStrike" kern="1200" baseline="0" dirty="0">
                <a:solidFill>
                  <a:schemeClr val="tx1"/>
                </a:solidFill>
                <a:latin typeface="+mn-lt"/>
                <a:ea typeface="+mn-ea"/>
                <a:cs typeface="+mn-cs"/>
              </a:rPr>
              <a:t>the new covenant </a:t>
            </a:r>
            <a:r>
              <a:rPr lang="en-US" sz="1200" b="0" i="1" u="none" strike="noStrike" kern="1200" baseline="0" dirty="0">
                <a:solidFill>
                  <a:schemeClr val="tx1"/>
                </a:solidFill>
                <a:latin typeface="+mn-lt"/>
                <a:ea typeface="+mn-ea"/>
                <a:cs typeface="+mn-cs"/>
              </a:rPr>
              <a:t>in My blood, which is shed for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22:20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In the same manner He also took the cup after supper, saying, "This cup is </a:t>
            </a:r>
            <a:r>
              <a:rPr lang="en-US" sz="1200" b="0" i="1" u="sng" strike="noStrike" kern="1200" baseline="0" dirty="0">
                <a:solidFill>
                  <a:schemeClr val="tx1"/>
                </a:solidFill>
                <a:latin typeface="+mn-lt"/>
                <a:ea typeface="+mn-ea"/>
                <a:cs typeface="+mn-cs"/>
              </a:rPr>
              <a:t>the new covenant </a:t>
            </a:r>
            <a:r>
              <a:rPr lang="en-US" sz="1200" b="0" i="1" u="none" strike="noStrike" kern="1200" baseline="0" dirty="0">
                <a:solidFill>
                  <a:schemeClr val="tx1"/>
                </a:solidFill>
                <a:latin typeface="+mn-lt"/>
                <a:ea typeface="+mn-ea"/>
                <a:cs typeface="+mn-cs"/>
              </a:rPr>
              <a:t>in My blood. This do, as often as you drink it, in remembrance of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11:25</a:t>
            </a:r>
            <a:r>
              <a:rPr lang="en-US" sz="1200" b="0" i="0" u="none" strike="noStrike" kern="1200" baseline="0" dirty="0">
                <a:solidFill>
                  <a:schemeClr val="tx1"/>
                </a:solidFill>
                <a:latin typeface="+mn-lt"/>
                <a:ea typeface="+mn-ea"/>
                <a:cs typeface="+mn-cs"/>
              </a:rPr>
              <a:t>)</a:t>
            </a: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    4. Jesus is the mediator of a new covenant (</a:t>
            </a:r>
            <a:r>
              <a:rPr lang="en-US" b="1" dirty="0">
                <a:latin typeface="Times New Roman" panose="02020603050405020304" pitchFamily="18" charset="0"/>
                <a:cs typeface="Times New Roman" panose="02020603050405020304" pitchFamily="18" charset="0"/>
              </a:rPr>
              <a:t>Heb 9:15; 12:24</a:t>
            </a:r>
            <a:r>
              <a:rPr lang="en-US"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for this reason He is the Mediator of the new covenant, by means of death, for the redemption of the transgressions under the first covenant, that those who are called may receive the promise of the eternal inheritance.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9:15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to Jesus the Mediator of the new covenant, and to the blood of sprinkling that speaks better things than that of Abel.</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Hebrews 12:24</a:t>
            </a:r>
            <a:r>
              <a:rPr lang="en-US" sz="1200" b="0" i="0" u="none" strike="noStrike" kern="1200" baseline="0" dirty="0">
                <a:solidFill>
                  <a:schemeClr val="tx1"/>
                </a:solidFill>
                <a:latin typeface="+mn-lt"/>
                <a:ea typeface="+mn-ea"/>
                <a:cs typeface="+mn-cs"/>
              </a:rPr>
              <a:t>)</a:t>
            </a: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&gt;&gt;&gt;&gt;&gt;&gt;&gt;&gt;&gt;&gt;&gt;&gt;&gt;&gt;&gt;&gt;&gt;&gt;</a:t>
            </a:r>
          </a:p>
          <a:p>
            <a:pPr rtl="0"/>
            <a:r>
              <a:rPr lang="en-US" sz="1200" b="0" i="0" u="none" strike="noStrike" kern="1200" baseline="0" dirty="0">
                <a:solidFill>
                  <a:schemeClr val="tx1"/>
                </a:solidFill>
                <a:latin typeface="+mn-lt"/>
                <a:ea typeface="+mn-ea"/>
                <a:cs typeface="+mn-cs"/>
              </a:rPr>
              <a:t>    5. The Apostles were the ministers of the new covenant (</a:t>
            </a:r>
            <a:r>
              <a:rPr lang="en-US" sz="1200" b="1" i="0" u="none" strike="noStrike" kern="1200" baseline="0" dirty="0">
                <a:solidFill>
                  <a:schemeClr val="tx1"/>
                </a:solidFill>
                <a:latin typeface="+mn-lt"/>
                <a:ea typeface="+mn-ea"/>
                <a:cs typeface="+mn-cs"/>
              </a:rPr>
              <a:t>2 Cor 3:3</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clearly you are an epistle of Christ, </a:t>
            </a:r>
            <a:r>
              <a:rPr lang="en-US" sz="1200" b="0" i="1" u="sng" strike="noStrike" kern="1200" baseline="0" dirty="0">
                <a:solidFill>
                  <a:schemeClr val="tx1"/>
                </a:solidFill>
                <a:latin typeface="+mn-lt"/>
                <a:ea typeface="+mn-ea"/>
                <a:cs typeface="+mn-cs"/>
              </a:rPr>
              <a:t>ministered by us</a:t>
            </a:r>
            <a:r>
              <a:rPr lang="en-US" sz="1200" b="0" i="1" u="none" strike="noStrike" kern="1200" baseline="0" dirty="0">
                <a:solidFill>
                  <a:schemeClr val="tx1"/>
                </a:solidFill>
                <a:latin typeface="+mn-lt"/>
                <a:ea typeface="+mn-ea"/>
                <a:cs typeface="+mn-cs"/>
              </a:rPr>
              <a:t>, written not with ink but by the Spirit of the living God, not on tablets of stone but on tablets of flesh, that is, of the heart.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Corinthians 3:3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marL="0" indent="0">
              <a:buFontTx/>
              <a:buNone/>
            </a:pPr>
            <a:endParaRPr lang="en-US" dirty="0"/>
          </a:p>
        </p:txBody>
      </p:sp>
      <p:sp>
        <p:nvSpPr>
          <p:cNvPr id="4" name="Slide Number Placeholder 3"/>
          <p:cNvSpPr>
            <a:spLocks noGrp="1"/>
          </p:cNvSpPr>
          <p:nvPr>
            <p:ph type="sldNum" sz="quarter" idx="5"/>
          </p:nvPr>
        </p:nvSpPr>
        <p:spPr/>
        <p:txBody>
          <a:bodyPr/>
          <a:lstStyle/>
          <a:p>
            <a:fld id="{8C415D67-DE3E-4E19-B637-4C4376D9EDF1}" type="slidenum">
              <a:rPr lang="en-US" smtClean="0"/>
              <a:t>5</a:t>
            </a:fld>
            <a:endParaRPr lang="en-US"/>
          </a:p>
        </p:txBody>
      </p:sp>
    </p:spTree>
    <p:extLst>
      <p:ext uri="{BB962C8B-B14F-4D97-AF65-F5344CB8AC3E}">
        <p14:creationId xmlns:p14="http://schemas.microsoft.com/office/powerpoint/2010/main" val="549513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1" dirty="0"/>
              <a:t>C. Are the Jews Still God’s People?</a:t>
            </a:r>
          </a:p>
          <a:p>
            <a:pPr marL="0" indent="0">
              <a:buFontTx/>
              <a:buNone/>
            </a:pPr>
            <a:r>
              <a:rPr lang="en-US" dirty="0"/>
              <a:t>&gt;&gt;&gt;&gt;&gt;&gt;&gt;&gt;&gt;&gt;&gt;&gt;&gt;&gt;&gt;&gt;&gt;&gt;&gt;&gt;&gt;&gt;&gt;&gt;&gt;&gt;</a:t>
            </a:r>
          </a:p>
          <a:p>
            <a:pPr marL="0" indent="0">
              <a:buFontTx/>
              <a:buNone/>
            </a:pPr>
            <a:r>
              <a:rPr lang="en-US" dirty="0"/>
              <a:t>    1. Is the covenant that God made with the Israelites on Mount Sinai still binding, some believe it is?</a:t>
            </a:r>
          </a:p>
          <a:p>
            <a:pPr marL="0" indent="0">
              <a:buFontTx/>
              <a:buNone/>
            </a:pPr>
            <a:r>
              <a:rPr lang="en-US" dirty="0"/>
              <a:t>&gt;&gt;&gt;&gt;&gt;&gt;&gt;&gt;&gt;&gt;&gt;&gt;&gt;&gt;&gt;&gt;&gt;&gt;&gt;&gt;&gt;&gt;&gt;&gt;&gt;&gt;</a:t>
            </a:r>
          </a:p>
          <a:p>
            <a:pPr marL="0" indent="0">
              <a:buFontTx/>
              <a:buNone/>
            </a:pPr>
            <a:r>
              <a:rPr lang="en-US" dirty="0"/>
              <a:t>    2. They believe it is binding despite what the Hebrew writer said in </a:t>
            </a:r>
            <a:r>
              <a:rPr lang="en-US" b="1" dirty="0"/>
              <a:t>Hebrews 8:13</a:t>
            </a:r>
            <a:r>
              <a:rPr lang="en-US" dirty="0"/>
              <a:t>?</a:t>
            </a:r>
          </a:p>
          <a:p>
            <a:pPr marL="0" indent="0">
              <a:buFontTx/>
              <a:buNone/>
            </a:pPr>
            <a:r>
              <a:rPr lang="en-US" dirty="0"/>
              <a:t>&gt;&gt;&gt;&gt;&gt;&gt;&gt;&gt;&gt;&gt;&gt;&gt;&gt;&gt;&gt;&gt;&gt;&gt;&gt;&gt;&gt;&gt;&gt;&gt;&gt;&gt;</a:t>
            </a:r>
          </a:p>
          <a:p>
            <a:pPr marL="0" indent="0">
              <a:buFontTx/>
              <a:buNone/>
            </a:pPr>
            <a:r>
              <a:rPr lang="en-US" dirty="0"/>
              <a:t>    3. God made that covenant with Abraham (</a:t>
            </a:r>
            <a:r>
              <a:rPr lang="en-US" b="1" dirty="0"/>
              <a:t>Genesis 17:2-7</a:t>
            </a:r>
            <a:r>
              <a:rPr lang="en-US" dirty="0"/>
              <a:t>) – for an everlasting covenant:  therefore He saved Israel from Egypt (</a:t>
            </a:r>
            <a:r>
              <a:rPr lang="en-US" b="1" dirty="0"/>
              <a:t>Exodus 2:23-24; 6:2-8</a:t>
            </a:r>
            <a:r>
              <a:rPr lang="en-US" dirty="0"/>
              <a:t>) </a:t>
            </a:r>
          </a:p>
          <a:p>
            <a:pPr rtl="0"/>
            <a:r>
              <a:rPr lang="en-US" sz="1200" b="0" i="1" u="none" strike="noStrike" kern="1200" baseline="0" dirty="0">
                <a:solidFill>
                  <a:schemeClr val="tx1"/>
                </a:solidFill>
                <a:latin typeface="+mn-lt"/>
                <a:ea typeface="+mn-ea"/>
                <a:cs typeface="+mn-cs"/>
              </a:rPr>
              <a:t>And I will establish My covenant between Me and you and your descendants after you in their generations, for </a:t>
            </a:r>
            <a:r>
              <a:rPr lang="en-US" sz="1200" b="0" i="1" u="sng" strike="noStrike" kern="1200" baseline="0" dirty="0">
                <a:solidFill>
                  <a:schemeClr val="tx1"/>
                </a:solidFill>
                <a:latin typeface="+mn-lt"/>
                <a:ea typeface="+mn-ea"/>
                <a:cs typeface="+mn-cs"/>
              </a:rPr>
              <a:t>an everlasting covenant</a:t>
            </a:r>
            <a:r>
              <a:rPr lang="en-US" sz="1200" b="0" i="1" u="none" strike="noStrike" kern="1200" baseline="0" dirty="0">
                <a:solidFill>
                  <a:schemeClr val="tx1"/>
                </a:solidFill>
                <a:latin typeface="+mn-lt"/>
                <a:ea typeface="+mn-ea"/>
                <a:cs typeface="+mn-cs"/>
              </a:rPr>
              <a:t>, to be God to you and your descendants after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17:7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endParaRPr lang="en-US" dirty="0"/>
          </a:p>
          <a:p>
            <a:pPr rtl="0"/>
            <a:r>
              <a:rPr lang="en-US" sz="1200" b="0" i="1" u="none" strike="noStrike" kern="1200" baseline="0" dirty="0">
                <a:solidFill>
                  <a:schemeClr val="tx1"/>
                </a:solidFill>
                <a:latin typeface="+mn-lt"/>
                <a:ea typeface="+mn-ea"/>
                <a:cs typeface="+mn-cs"/>
              </a:rPr>
              <a:t>So God heard their groaning, and God </a:t>
            </a:r>
            <a:r>
              <a:rPr lang="en-US" sz="1200" b="0" i="1" u="sng" strike="noStrike" kern="1200" baseline="0" dirty="0">
                <a:solidFill>
                  <a:schemeClr val="tx1"/>
                </a:solidFill>
                <a:latin typeface="+mn-lt"/>
                <a:ea typeface="+mn-ea"/>
                <a:cs typeface="+mn-cs"/>
              </a:rPr>
              <a:t>remembered His covenant</a:t>
            </a:r>
            <a:r>
              <a:rPr lang="en-US" sz="1200" b="0" i="1" u="none" strike="noStrike" kern="1200" baseline="0" dirty="0">
                <a:solidFill>
                  <a:schemeClr val="tx1"/>
                </a:solidFill>
                <a:latin typeface="+mn-lt"/>
                <a:ea typeface="+mn-ea"/>
                <a:cs typeface="+mn-cs"/>
              </a:rPr>
              <a:t> with Abraham, with Isaac, and with Jacob.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Exodus 2:24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And I have also heard the groaning of the children of Israel whom the Egyptians keep in bondage, and </a:t>
            </a:r>
            <a:r>
              <a:rPr lang="en-US" sz="1200" b="0" i="1" u="sng" strike="noStrike" kern="1200" baseline="0" dirty="0">
                <a:solidFill>
                  <a:schemeClr val="tx1"/>
                </a:solidFill>
                <a:latin typeface="+mn-lt"/>
                <a:ea typeface="+mn-ea"/>
                <a:cs typeface="+mn-cs"/>
              </a:rPr>
              <a:t>I have remembered My covenant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Exodus 6:5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&gt;&gt;&gt;&gt;&gt;&gt;&gt;&gt;&gt;&gt;&gt;&gt;&gt;&gt;&gt;&gt;&gt;&gt;&gt;&gt;&gt;&gt;&gt;&gt;&gt;&gt;</a:t>
            </a:r>
          </a:p>
          <a:p>
            <a:pPr rtl="0"/>
            <a:r>
              <a:rPr lang="en-US" sz="1200" b="0" i="0" u="none" strike="noStrike" kern="1200" baseline="0" dirty="0">
                <a:solidFill>
                  <a:schemeClr val="tx1"/>
                </a:solidFill>
                <a:latin typeface="+mn-lt"/>
                <a:ea typeface="+mn-ea"/>
                <a:cs typeface="+mn-cs"/>
              </a:rPr>
              <a:t>    4. God made a covenant with Israel on Mount Horeb (</a:t>
            </a:r>
            <a:r>
              <a:rPr lang="en-US" sz="1200" b="1" i="0" u="none" strike="noStrike" kern="1200" baseline="0" dirty="0">
                <a:solidFill>
                  <a:schemeClr val="tx1"/>
                </a:solidFill>
                <a:latin typeface="+mn-lt"/>
                <a:ea typeface="+mn-ea"/>
                <a:cs typeface="+mn-cs"/>
              </a:rPr>
              <a:t>Deuteronomy 5:2-3</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 LORD did not make this covenant with our fathers, but with us, those who are here today, all of us who are alive.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Deuteronomy 5:3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marL="0" indent="0">
              <a:buFontTx/>
              <a:buNone/>
            </a:pPr>
            <a:endParaRPr lang="en-US" dirty="0"/>
          </a:p>
        </p:txBody>
      </p:sp>
      <p:sp>
        <p:nvSpPr>
          <p:cNvPr id="4" name="Slide Number Placeholder 3"/>
          <p:cNvSpPr>
            <a:spLocks noGrp="1"/>
          </p:cNvSpPr>
          <p:nvPr>
            <p:ph type="sldNum" sz="quarter" idx="5"/>
          </p:nvPr>
        </p:nvSpPr>
        <p:spPr/>
        <p:txBody>
          <a:bodyPr/>
          <a:lstStyle/>
          <a:p>
            <a:fld id="{8C415D67-DE3E-4E19-B637-4C4376D9EDF1}" type="slidenum">
              <a:rPr lang="en-US" smtClean="0"/>
              <a:t>6</a:t>
            </a:fld>
            <a:endParaRPr lang="en-US"/>
          </a:p>
        </p:txBody>
      </p:sp>
    </p:spTree>
    <p:extLst>
      <p:ext uri="{BB962C8B-B14F-4D97-AF65-F5344CB8AC3E}">
        <p14:creationId xmlns:p14="http://schemas.microsoft.com/office/powerpoint/2010/main" val="136218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5. Those who do not believe </a:t>
            </a:r>
            <a:r>
              <a:rPr lang="en-US" b="1" dirty="0"/>
              <a:t>Hebrews 8:13 </a:t>
            </a:r>
            <a:r>
              <a:rPr lang="en-US" dirty="0"/>
              <a:t>usually quote (</a:t>
            </a:r>
            <a:r>
              <a:rPr lang="en-US" b="1" dirty="0"/>
              <a:t>Romans 11:25-29</a:t>
            </a:r>
            <a:r>
              <a:rPr lang="en-US" dirty="0"/>
              <a:t>) ignoring (</a:t>
            </a:r>
            <a:r>
              <a:rPr lang="en-US" b="1" dirty="0"/>
              <a:t>Romans 11:20</a:t>
            </a:r>
            <a:r>
              <a:rPr lang="en-US" dirty="0"/>
              <a:t>) and the fact that the Jews were broken off because of unbelief.</a:t>
            </a:r>
          </a:p>
          <a:p>
            <a:pPr rtl="0"/>
            <a:r>
              <a:rPr lang="en-US" sz="1200" b="0" i="1" u="none" strike="noStrike" kern="1200" baseline="0" dirty="0">
                <a:solidFill>
                  <a:schemeClr val="tx1"/>
                </a:solidFill>
                <a:latin typeface="+mn-lt"/>
                <a:ea typeface="+mn-ea"/>
                <a:cs typeface="+mn-cs"/>
              </a:rPr>
              <a:t>For I do not desire, brethren, that you should be ignorant of this mystery, lest you should be wise in your own opinion, that </a:t>
            </a:r>
            <a:r>
              <a:rPr lang="en-US" sz="1200" b="0" i="1" u="sng" strike="noStrike" kern="1200" baseline="0" dirty="0">
                <a:solidFill>
                  <a:schemeClr val="tx1"/>
                </a:solidFill>
                <a:latin typeface="+mn-lt"/>
                <a:ea typeface="+mn-ea"/>
                <a:cs typeface="+mn-cs"/>
              </a:rPr>
              <a:t>blindness in part has happened to Israel until the fullness of the Gentiles has come in</a:t>
            </a:r>
            <a:r>
              <a:rPr lang="en-US" sz="1200" b="0" i="1" u="none" strike="noStrike" kern="1200" baseline="0" dirty="0">
                <a:solidFill>
                  <a:schemeClr val="tx1"/>
                </a:solidFill>
                <a:latin typeface="+mn-lt"/>
                <a:ea typeface="+mn-ea"/>
                <a:cs typeface="+mn-cs"/>
              </a:rPr>
              <a:t>. And so all Israel will be saved, as it is written: "THE DELIVERER WILL COME OUT OF ZION, AND HE WILL TURN AWAY UNGODLINESS FROM JACOB; FOR THIS IS MY COVENANT WITH THEM, WHEN I TAKE AWAY THEIR SINS." Concerning the gospel they are enemies for your sake but concerning the election they are beloved for the sake of the fathers. For the gifts and the calling of God are irrevocable.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11:25-29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Well said. </a:t>
            </a:r>
            <a:r>
              <a:rPr lang="en-US" sz="1200" b="0" i="1" u="sng" strike="noStrike" kern="1200" baseline="0" dirty="0">
                <a:solidFill>
                  <a:schemeClr val="tx1"/>
                </a:solidFill>
                <a:latin typeface="+mn-lt"/>
                <a:ea typeface="+mn-ea"/>
                <a:cs typeface="+mn-cs"/>
              </a:rPr>
              <a:t>Because of unbelief they were broken off</a:t>
            </a:r>
            <a:r>
              <a:rPr lang="en-US" sz="1200" b="0" i="1" u="none" strike="noStrike" kern="1200" baseline="0" dirty="0">
                <a:solidFill>
                  <a:schemeClr val="tx1"/>
                </a:solidFill>
                <a:latin typeface="+mn-lt"/>
                <a:ea typeface="+mn-ea"/>
                <a:cs typeface="+mn-cs"/>
              </a:rPr>
              <a:t>, and you stand by faith. Do not be haughty, but fear.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11:20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a:t>
            </a:r>
          </a:p>
          <a:p>
            <a:pPr rtl="0"/>
            <a:r>
              <a:rPr lang="en-US" sz="1200" b="0" i="0" u="none" strike="noStrike" kern="1200" baseline="0" dirty="0">
                <a:solidFill>
                  <a:schemeClr val="tx1"/>
                </a:solidFill>
                <a:latin typeface="+mn-lt"/>
                <a:ea typeface="+mn-ea"/>
                <a:cs typeface="+mn-cs"/>
              </a:rPr>
              <a:t>    6. Today, right now, God’s people are those who have been circumcised spiritually, not physically (</a:t>
            </a:r>
            <a:r>
              <a:rPr lang="en-US" sz="1200" b="1" i="0" u="none" strike="noStrike" kern="1200" baseline="0" dirty="0">
                <a:solidFill>
                  <a:schemeClr val="tx1"/>
                </a:solidFill>
                <a:latin typeface="+mn-lt"/>
                <a:ea typeface="+mn-ea"/>
                <a:cs typeface="+mn-cs"/>
              </a:rPr>
              <a:t>Romans 2:28-29</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For he is not a Jew who is one outwardly, nor is circumcision that which is outward in the flesh; but </a:t>
            </a:r>
            <a:r>
              <a:rPr lang="en-US" sz="1200" b="0" i="1" u="sng" strike="noStrike" kern="1200" baseline="0" dirty="0">
                <a:solidFill>
                  <a:schemeClr val="tx1"/>
                </a:solidFill>
                <a:latin typeface="+mn-lt"/>
                <a:ea typeface="+mn-ea"/>
                <a:cs typeface="+mn-cs"/>
              </a:rPr>
              <a:t>he is a Jew who is one inwardly</a:t>
            </a:r>
            <a:r>
              <a:rPr lang="en-US" sz="1200" b="0" i="1" u="none" strike="noStrike" kern="1200" baseline="0" dirty="0">
                <a:solidFill>
                  <a:schemeClr val="tx1"/>
                </a:solidFill>
                <a:latin typeface="+mn-lt"/>
                <a:ea typeface="+mn-ea"/>
                <a:cs typeface="+mn-cs"/>
              </a:rPr>
              <a:t>; and </a:t>
            </a:r>
            <a:r>
              <a:rPr lang="en-US" sz="1200" b="0" i="1" u="sng" strike="noStrike" kern="1200" baseline="0" dirty="0">
                <a:solidFill>
                  <a:schemeClr val="tx1"/>
                </a:solidFill>
                <a:latin typeface="+mn-lt"/>
                <a:ea typeface="+mn-ea"/>
                <a:cs typeface="+mn-cs"/>
              </a:rPr>
              <a:t>circumcision is that of the heart</a:t>
            </a:r>
            <a:r>
              <a:rPr lang="en-US" sz="1200" b="0" i="1" u="none" strike="noStrike" kern="1200" baseline="0" dirty="0">
                <a:solidFill>
                  <a:schemeClr val="tx1"/>
                </a:solidFill>
                <a:latin typeface="+mn-lt"/>
                <a:ea typeface="+mn-ea"/>
                <a:cs typeface="+mn-cs"/>
              </a:rPr>
              <a:t>, in the Spirit, </a:t>
            </a:r>
            <a:r>
              <a:rPr lang="en-US" sz="1200" b="0" i="1" u="sng" strike="noStrike" kern="1200" baseline="0" dirty="0">
                <a:solidFill>
                  <a:schemeClr val="tx1"/>
                </a:solidFill>
                <a:latin typeface="+mn-lt"/>
                <a:ea typeface="+mn-ea"/>
                <a:cs typeface="+mn-cs"/>
              </a:rPr>
              <a:t>not in the letter</a:t>
            </a:r>
            <a:r>
              <a:rPr lang="en-US" sz="1200" b="0" i="1" u="none" strike="noStrike" kern="1200" baseline="0" dirty="0">
                <a:solidFill>
                  <a:schemeClr val="tx1"/>
                </a:solidFill>
                <a:latin typeface="+mn-lt"/>
                <a:ea typeface="+mn-ea"/>
                <a:cs typeface="+mn-cs"/>
              </a:rPr>
              <a:t>; whose praise is not from men but from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2:28-29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a:t>
            </a:r>
          </a:p>
          <a:p>
            <a:pPr rtl="0"/>
            <a:r>
              <a:rPr lang="en-US" sz="1200" b="0" i="0" u="none" strike="noStrike" kern="1200" baseline="0" dirty="0">
                <a:solidFill>
                  <a:schemeClr val="tx1"/>
                </a:solidFill>
                <a:latin typeface="+mn-lt"/>
                <a:ea typeface="+mn-ea"/>
                <a:cs typeface="+mn-cs"/>
              </a:rPr>
              <a:t>    7. This refers to those who have been baptize into Christ (</a:t>
            </a:r>
            <a:r>
              <a:rPr lang="en-US" sz="1200" b="1" i="0" u="none" strike="noStrike" kern="1200" baseline="0" dirty="0">
                <a:solidFill>
                  <a:schemeClr val="tx1"/>
                </a:solidFill>
                <a:latin typeface="+mn-lt"/>
                <a:ea typeface="+mn-ea"/>
                <a:cs typeface="+mn-cs"/>
              </a:rPr>
              <a:t>Colossians 2:11-13</a:t>
            </a:r>
            <a:r>
              <a:rPr lang="en-US" sz="1200" b="0" i="0" u="none" strike="noStrike" kern="1200" baseline="0" dirty="0">
                <a:solidFill>
                  <a:schemeClr val="tx1"/>
                </a:solidFill>
                <a:latin typeface="+mn-lt"/>
                <a:ea typeface="+mn-ea"/>
                <a:cs typeface="+mn-cs"/>
              </a:rPr>
              <a:t>) as did many Jews in </a:t>
            </a:r>
            <a:r>
              <a:rPr lang="en-US" sz="1200" b="1" i="0" u="none" strike="noStrike" kern="1200" baseline="0" dirty="0">
                <a:solidFill>
                  <a:schemeClr val="tx1"/>
                </a:solidFill>
                <a:latin typeface="+mn-lt"/>
                <a:ea typeface="+mn-ea"/>
                <a:cs typeface="+mn-cs"/>
              </a:rPr>
              <a:t>Acts 2:41</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In Him </a:t>
            </a:r>
            <a:r>
              <a:rPr lang="en-US" sz="1200" b="0" i="1" u="sng" strike="noStrike" kern="1200" baseline="0" dirty="0">
                <a:solidFill>
                  <a:schemeClr val="tx1"/>
                </a:solidFill>
                <a:latin typeface="+mn-lt"/>
                <a:ea typeface="+mn-ea"/>
                <a:cs typeface="+mn-cs"/>
              </a:rPr>
              <a:t>you were also circumcised</a:t>
            </a:r>
            <a:r>
              <a:rPr lang="en-US" sz="1200" b="0" i="1" u="none" strike="noStrike" kern="1200" baseline="0" dirty="0">
                <a:solidFill>
                  <a:schemeClr val="tx1"/>
                </a:solidFill>
                <a:latin typeface="+mn-lt"/>
                <a:ea typeface="+mn-ea"/>
                <a:cs typeface="+mn-cs"/>
              </a:rPr>
              <a:t> with the circumcision made without hands, by putting off the body of the sins of the flesh, by the circumcision of Christ, </a:t>
            </a:r>
            <a:r>
              <a:rPr lang="en-US" sz="1200" b="0" i="1" u="sng" strike="noStrike" kern="1200" baseline="0" dirty="0">
                <a:solidFill>
                  <a:schemeClr val="tx1"/>
                </a:solidFill>
                <a:latin typeface="+mn-lt"/>
                <a:ea typeface="+mn-ea"/>
                <a:cs typeface="+mn-cs"/>
              </a:rPr>
              <a:t>buried with Him in baptism</a:t>
            </a:r>
            <a:r>
              <a:rPr lang="en-US" sz="1200" b="0" i="1" u="none" strike="noStrike" kern="1200" baseline="0" dirty="0">
                <a:solidFill>
                  <a:schemeClr val="tx1"/>
                </a:solidFill>
                <a:latin typeface="+mn-lt"/>
                <a:ea typeface="+mn-ea"/>
                <a:cs typeface="+mn-cs"/>
              </a:rPr>
              <a:t>, in which you also were raised with Him through faith in the working of God, who raised Him from the dead. And you, being dead in your trespasses and the uncircumcision of your flesh, He has made alive together with Him, having forgiven you all trespasses,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Colossians 2:11-13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Then those who gladly received his word were baptized; and that day about three thousand souls were added to them.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2:41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a:t>
            </a:r>
          </a:p>
          <a:p>
            <a:pPr rtl="0"/>
            <a:r>
              <a:rPr lang="en-US" sz="1200" b="0" i="0" u="none" strike="noStrike" kern="1200" baseline="0" dirty="0">
                <a:solidFill>
                  <a:schemeClr val="tx1"/>
                </a:solidFill>
                <a:latin typeface="+mn-lt"/>
                <a:ea typeface="+mn-ea"/>
                <a:cs typeface="+mn-cs"/>
              </a:rPr>
              <a:t>    8. Why were the Jews baptized into Christ? </a:t>
            </a:r>
          </a:p>
          <a:p>
            <a:pPr rtl="0"/>
            <a:r>
              <a:rPr lang="en-US" sz="1200" b="0" i="0" u="none" strike="noStrike" kern="1200" baseline="0" dirty="0">
                <a:solidFill>
                  <a:schemeClr val="tx1"/>
                </a:solidFill>
                <a:latin typeface="+mn-lt"/>
                <a:ea typeface="+mn-ea"/>
                <a:cs typeface="+mn-cs"/>
              </a:rPr>
              <a:t>&gt;&gt;&gt;&gt;&gt;&gt;&gt;&gt;&gt;&gt;&gt;&gt;&gt;&gt;&gt;&gt;&gt;&gt;&gt;&gt;&gt;&gt;&gt;&gt;&gt;</a:t>
            </a:r>
          </a:p>
          <a:p>
            <a:pPr rtl="0"/>
            <a:r>
              <a:rPr lang="en-US" sz="1200" b="0" i="0" u="none" strike="noStrike" kern="1200" baseline="0" dirty="0">
                <a:solidFill>
                  <a:schemeClr val="tx1"/>
                </a:solidFill>
                <a:latin typeface="+mn-lt"/>
                <a:ea typeface="+mn-ea"/>
                <a:cs typeface="+mn-cs"/>
              </a:rPr>
              <a:t>    9. Because they were broken off , their covenant with God had ended by their failure to obey God; therefore they needed to be saved. (</a:t>
            </a:r>
            <a:r>
              <a:rPr lang="en-US" sz="1200" b="1" i="0" u="none" strike="noStrike" kern="1200" baseline="0" dirty="0">
                <a:solidFill>
                  <a:schemeClr val="tx1"/>
                </a:solidFill>
                <a:latin typeface="+mn-lt"/>
                <a:ea typeface="+mn-ea"/>
                <a:cs typeface="+mn-cs"/>
              </a:rPr>
              <a:t>Acts 2:37-41</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Now when they heard this, they were cut to the heart, and said to Peter and the rest of the apostles, "Men and brethren, what shall we do?" Then Peter said to them, "Repent, and let every one of you be baptized in the name of Jesus Christ for the remission of sins; and you shall receive the gift of the Holy Spirit. For the promise is to you and to your children, and to all who are afar off, as many as the Lord our God will call." And with many other words he testified and exhorted them, saying, "Be saved from this perverse generation." Then those who gladly received his word were baptized; and that day about three thousand souls were added to them.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2:37-41</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C415D67-DE3E-4E19-B637-4C4376D9EDF1}" type="slidenum">
              <a:rPr lang="en-US" smtClean="0"/>
              <a:t>7</a:t>
            </a:fld>
            <a:endParaRPr lang="en-US"/>
          </a:p>
        </p:txBody>
      </p:sp>
    </p:spTree>
    <p:extLst>
      <p:ext uri="{BB962C8B-B14F-4D97-AF65-F5344CB8AC3E}">
        <p14:creationId xmlns:p14="http://schemas.microsoft.com/office/powerpoint/2010/main" val="24984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D. Is the Law of Moses Still Binding?</a:t>
            </a:r>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&gt;&gt;&gt;&gt;&gt;&gt;&gt;&gt;&gt;&gt;&gt;&gt;&gt;&gt;&gt;&gt;&gt;&gt;&gt;</a:t>
            </a:r>
          </a:p>
          <a:p>
            <a:pPr marL="0" indent="0">
              <a:buFontTx/>
              <a:buNone/>
            </a:pPr>
            <a:r>
              <a:rPr lang="en-US" b="0" dirty="0">
                <a:latin typeface="Times New Roman" panose="02020603050405020304" pitchFamily="18" charset="0"/>
                <a:cs typeface="Times New Roman" panose="02020603050405020304" pitchFamily="18" charset="0"/>
              </a:rPr>
              <a:t>    1. The Law of Moses has been nailed to the cross (</a:t>
            </a:r>
            <a:r>
              <a:rPr lang="en-US" b="1" dirty="0">
                <a:latin typeface="Times New Roman" panose="02020603050405020304" pitchFamily="18" charset="0"/>
                <a:cs typeface="Times New Roman" panose="02020603050405020304" pitchFamily="18" charset="0"/>
              </a:rPr>
              <a:t>Colossians 2:14</a:t>
            </a:r>
            <a:r>
              <a:rPr lang="en-US" b="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having wiped out the handwriting of requirements that was against us, which was contrary to us. And He has taken it out of the way, having nailed it to the cross.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Colossians 2:14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a:t>
            </a:r>
            <a:endParaRPr lang="en-US" b="0" dirty="0">
              <a:latin typeface="Times New Roman" panose="02020603050405020304" pitchFamily="18" charset="0"/>
              <a:cs typeface="Times New Roman" panose="02020603050405020304" pitchFamily="18" charset="0"/>
            </a:endParaRPr>
          </a:p>
          <a:p>
            <a:pPr marL="0" indent="0">
              <a:buFontTx/>
              <a:buNone/>
            </a:pPr>
            <a:r>
              <a:rPr lang="en-US" b="0" dirty="0">
                <a:latin typeface="Times New Roman" panose="02020603050405020304" pitchFamily="18" charset="0"/>
                <a:cs typeface="Times New Roman" panose="02020603050405020304" pitchFamily="18" charset="0"/>
              </a:rPr>
              <a:t>    2. It has been abolished (</a:t>
            </a:r>
            <a:r>
              <a:rPr lang="en-US" b="1" dirty="0">
                <a:latin typeface="Times New Roman" panose="02020603050405020304" pitchFamily="18" charset="0"/>
                <a:cs typeface="Times New Roman" panose="02020603050405020304" pitchFamily="18" charset="0"/>
              </a:rPr>
              <a:t>Ephesians 2:15</a:t>
            </a:r>
            <a:r>
              <a:rPr lang="en-US" b="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having abolished in His flesh the enmity, that is, the law of commandments contained in ordinances, so as to create in Himself one new man from the two, thus making peace,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2:15</a:t>
            </a:r>
            <a:r>
              <a:rPr lang="en-US" sz="1200" b="0" i="0" u="none" strike="noStrike" kern="1200" baseline="0" dirty="0">
                <a:solidFill>
                  <a:schemeClr val="tx1"/>
                </a:solidFill>
                <a:latin typeface="+mn-lt"/>
                <a:ea typeface="+mn-ea"/>
                <a:cs typeface="+mn-cs"/>
              </a:rPr>
              <a:t>)</a:t>
            </a:r>
            <a:endParaRPr lang="en-US" b="0" dirty="0">
              <a:latin typeface="Times New Roman" panose="02020603050405020304" pitchFamily="18" charset="0"/>
              <a:cs typeface="Times New Roman" panose="02020603050405020304" pitchFamily="18" charset="0"/>
            </a:endParaRPr>
          </a:p>
          <a:p>
            <a:pPr marL="0" indent="0">
              <a:buFontTx/>
              <a:buNone/>
            </a:pPr>
            <a:r>
              <a:rPr lang="en-US" b="0" dirty="0">
                <a:latin typeface="Times New Roman" panose="02020603050405020304" pitchFamily="18" charset="0"/>
                <a:cs typeface="Times New Roman" panose="02020603050405020304" pitchFamily="18" charset="0"/>
              </a:rPr>
              <a:t>&gt;&gt;&gt;&gt;&gt;&gt;&gt;&gt;&gt;&gt;&gt;&gt;&gt;&gt;&gt;&gt;&gt;&gt;&gt;</a:t>
            </a:r>
          </a:p>
          <a:p>
            <a:pPr marL="0" indent="0">
              <a:buFontTx/>
              <a:buNone/>
            </a:pPr>
            <a:r>
              <a:rPr lang="en-US" b="0" dirty="0">
                <a:latin typeface="Times New Roman" panose="02020603050405020304" pitchFamily="18" charset="0"/>
                <a:cs typeface="Times New Roman" panose="02020603050405020304" pitchFamily="18" charset="0"/>
              </a:rPr>
              <a:t>    3. Paul, as a Jew and an Apostle told the Jews that the Law was just a tutor for the Jews until the time of Christ (</a:t>
            </a:r>
            <a:r>
              <a:rPr lang="en-US" b="1" dirty="0">
                <a:latin typeface="Times New Roman" panose="02020603050405020304" pitchFamily="18" charset="0"/>
                <a:cs typeface="Times New Roman" panose="02020603050405020304" pitchFamily="18" charset="0"/>
              </a:rPr>
              <a:t>Galatians 3:24</a:t>
            </a:r>
            <a:r>
              <a:rPr lang="en-US" b="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Therefore the law was </a:t>
            </a:r>
            <a:r>
              <a:rPr lang="en-US" sz="1200" b="0" i="1" u="sng" strike="noStrike" kern="1200" baseline="0" dirty="0">
                <a:solidFill>
                  <a:schemeClr val="tx1"/>
                </a:solidFill>
                <a:latin typeface="+mn-lt"/>
                <a:ea typeface="+mn-ea"/>
                <a:cs typeface="+mn-cs"/>
              </a:rPr>
              <a:t>our tutor </a:t>
            </a:r>
            <a:r>
              <a:rPr lang="en-US" sz="1200" b="0" i="1" u="none" strike="noStrike" kern="1200" baseline="0" dirty="0">
                <a:solidFill>
                  <a:schemeClr val="tx1"/>
                </a:solidFill>
                <a:latin typeface="+mn-lt"/>
                <a:ea typeface="+mn-ea"/>
                <a:cs typeface="+mn-cs"/>
              </a:rPr>
              <a:t>to bring </a:t>
            </a:r>
            <a:r>
              <a:rPr lang="en-US" sz="1200" b="0" i="1" u="sng" strike="noStrike" kern="1200" baseline="0" dirty="0">
                <a:solidFill>
                  <a:schemeClr val="tx1"/>
                </a:solidFill>
                <a:latin typeface="+mn-lt"/>
                <a:ea typeface="+mn-ea"/>
                <a:cs typeface="+mn-cs"/>
              </a:rPr>
              <a:t>us to Christ</a:t>
            </a:r>
            <a:r>
              <a:rPr lang="en-US" sz="1200" b="0" i="1" u="none" strike="noStrike" kern="1200" baseline="0" dirty="0">
                <a:solidFill>
                  <a:schemeClr val="tx1"/>
                </a:solidFill>
                <a:latin typeface="+mn-lt"/>
                <a:ea typeface="+mn-ea"/>
                <a:cs typeface="+mn-cs"/>
              </a:rPr>
              <a:t>, that we might be justified by faith.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Galatians 3:24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a:t>
            </a:r>
            <a:endParaRPr lang="en-US" b="0" dirty="0">
              <a:latin typeface="Times New Roman" panose="02020603050405020304" pitchFamily="18" charset="0"/>
              <a:cs typeface="Times New Roman" panose="02020603050405020304" pitchFamily="18" charset="0"/>
            </a:endParaRPr>
          </a:p>
          <a:p>
            <a:pPr marL="0" indent="0">
              <a:buFontTx/>
              <a:buNone/>
            </a:pPr>
            <a:r>
              <a:rPr lang="en-US" b="0" dirty="0">
                <a:latin typeface="Times New Roman" panose="02020603050405020304" pitchFamily="18" charset="0"/>
                <a:cs typeface="Times New Roman" panose="02020603050405020304" pitchFamily="18" charset="0"/>
              </a:rPr>
              <a:t>    4. They are no longer under the Old Law, the Old Covenant, (</a:t>
            </a:r>
            <a:r>
              <a:rPr lang="en-US" b="1" dirty="0">
                <a:latin typeface="Times New Roman" panose="02020603050405020304" pitchFamily="18" charset="0"/>
                <a:cs typeface="Times New Roman" panose="02020603050405020304" pitchFamily="18" charset="0"/>
              </a:rPr>
              <a:t>Galatians 3:25</a:t>
            </a:r>
            <a:r>
              <a:rPr lang="en-US" b="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But after faith has come, </a:t>
            </a:r>
            <a:r>
              <a:rPr lang="en-US" sz="1200" b="0" i="1" u="sng" strike="noStrike" kern="1200" baseline="0" dirty="0">
                <a:solidFill>
                  <a:schemeClr val="tx1"/>
                </a:solidFill>
                <a:latin typeface="+mn-lt"/>
                <a:ea typeface="+mn-ea"/>
                <a:cs typeface="+mn-cs"/>
              </a:rPr>
              <a:t>we are no longer </a:t>
            </a:r>
            <a:r>
              <a:rPr lang="en-US" sz="1200" b="0" i="1" u="none" strike="noStrike" kern="1200" baseline="0" dirty="0">
                <a:solidFill>
                  <a:schemeClr val="tx1"/>
                </a:solidFill>
                <a:latin typeface="+mn-lt"/>
                <a:ea typeface="+mn-ea"/>
                <a:cs typeface="+mn-cs"/>
              </a:rPr>
              <a:t>under a tutor.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Galatians 3:25</a:t>
            </a:r>
            <a:r>
              <a:rPr lang="en-US" sz="1200" b="0" i="0" u="none" strike="noStrike" kern="1200" baseline="0" dirty="0">
                <a:solidFill>
                  <a:schemeClr val="tx1"/>
                </a:solidFill>
                <a:latin typeface="+mn-lt"/>
                <a:ea typeface="+mn-ea"/>
                <a:cs typeface="+mn-cs"/>
              </a:rPr>
              <a:t>)</a:t>
            </a:r>
            <a:endParaRPr lang="en-US" b="0" dirty="0">
              <a:latin typeface="Times New Roman" panose="02020603050405020304" pitchFamily="18" charset="0"/>
              <a:cs typeface="Times New Roman" panose="02020603050405020304" pitchFamily="18" charset="0"/>
            </a:endParaRPr>
          </a:p>
          <a:p>
            <a:pPr marL="0" indent="0">
              <a:buFontTx/>
              <a:buNone/>
            </a:pPr>
            <a:r>
              <a:rPr lang="en-US" b="0" dirty="0">
                <a:latin typeface="Times New Roman" panose="02020603050405020304" pitchFamily="18" charset="0"/>
                <a:cs typeface="Times New Roman" panose="02020603050405020304" pitchFamily="18" charset="0"/>
              </a:rPr>
              <a:t>&gt;&gt;&gt;&gt;&gt;&gt;&gt;&gt;&gt;&gt;&gt;&gt;&gt;&gt;&gt;&gt;&gt;&gt;&gt;&gt;&gt;</a:t>
            </a:r>
          </a:p>
          <a:p>
            <a:pPr marL="0" indent="0">
              <a:buFontTx/>
              <a:buNone/>
            </a:pPr>
            <a:r>
              <a:rPr lang="en-US" b="0" dirty="0">
                <a:latin typeface="Times New Roman" panose="02020603050405020304" pitchFamily="18" charset="0"/>
                <a:cs typeface="Times New Roman" panose="02020603050405020304" pitchFamily="18" charset="0"/>
              </a:rPr>
              <a:t>    5. The requirements of the Old Law were an unbearable yoke. (</a:t>
            </a:r>
            <a:r>
              <a:rPr lang="en-US" b="1" dirty="0">
                <a:latin typeface="Times New Roman" panose="02020603050405020304" pitchFamily="18" charset="0"/>
                <a:cs typeface="Times New Roman" panose="02020603050405020304" pitchFamily="18" charset="0"/>
              </a:rPr>
              <a:t>Acts 15:10</a:t>
            </a:r>
            <a:r>
              <a:rPr lang="en-US" b="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Now therefore, why do you test God by putting a yoke on the neck of the disciples which neither our fathers nor we were able to bear?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15:10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a:t>
            </a:r>
            <a:endParaRPr lang="en-US" b="0" dirty="0">
              <a:latin typeface="Times New Roman" panose="02020603050405020304" pitchFamily="18" charset="0"/>
              <a:cs typeface="Times New Roman" panose="02020603050405020304" pitchFamily="18" charset="0"/>
            </a:endParaRPr>
          </a:p>
          <a:p>
            <a:pPr marL="0" indent="0">
              <a:buFontTx/>
              <a:buNone/>
            </a:pPr>
            <a:r>
              <a:rPr lang="en-US" b="0" dirty="0">
                <a:latin typeface="Times New Roman" panose="02020603050405020304" pitchFamily="18" charset="0"/>
                <a:cs typeface="Times New Roman" panose="02020603050405020304" pitchFamily="18" charset="0"/>
              </a:rPr>
              <a:t>    6. Those who seek to be justified by the Old Law have fallen from grace. (</a:t>
            </a:r>
            <a:r>
              <a:rPr lang="en-US" b="1" dirty="0">
                <a:latin typeface="Times New Roman" panose="02020603050405020304" pitchFamily="18" charset="0"/>
                <a:cs typeface="Times New Roman" panose="02020603050405020304" pitchFamily="18" charset="0"/>
              </a:rPr>
              <a:t>Galatians 5:4</a:t>
            </a:r>
            <a:r>
              <a:rPr lang="en-US" b="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You have become estranged from Christ, you who attempt to be justified by law; you have fallen from grace.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Galatians 5:4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marL="0" indent="0">
              <a:buFontTx/>
              <a:buNone/>
            </a:pP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415D67-DE3E-4E19-B637-4C4376D9EDF1}" type="slidenum">
              <a:rPr lang="en-US" smtClean="0"/>
              <a:t>8</a:t>
            </a:fld>
            <a:endParaRPr lang="en-US"/>
          </a:p>
        </p:txBody>
      </p:sp>
    </p:spTree>
    <p:extLst>
      <p:ext uri="{BB962C8B-B14F-4D97-AF65-F5344CB8AC3E}">
        <p14:creationId xmlns:p14="http://schemas.microsoft.com/office/powerpoint/2010/main" val="4073006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1" dirty="0"/>
              <a:t>E. On What Basis Can the Jews be Saved?</a:t>
            </a:r>
          </a:p>
          <a:p>
            <a:pPr marL="0" indent="0">
              <a:buFontTx/>
              <a:buNone/>
            </a:pPr>
            <a:r>
              <a:rPr lang="en-US" dirty="0"/>
              <a:t>&gt;&gt;&gt;&gt;&gt;&gt;&gt;&gt;&gt;&gt;&gt;&gt;&gt;&gt;&gt;&gt;&gt;&gt;&gt;&gt;&gt;</a:t>
            </a:r>
          </a:p>
          <a:p>
            <a:pPr marL="0" indent="0">
              <a:buFontTx/>
              <a:buNone/>
            </a:pPr>
            <a:r>
              <a:rPr lang="en-US" dirty="0"/>
              <a:t>    1. They can be “grafted in” just like the Gentiles were (</a:t>
            </a:r>
            <a:r>
              <a:rPr lang="en-US" b="1" dirty="0"/>
              <a:t>Romans 11:23</a:t>
            </a:r>
            <a:r>
              <a:rPr lang="en-US" dirty="0"/>
              <a:t>) and that by God’s grace (</a:t>
            </a:r>
            <a:r>
              <a:rPr lang="en-US" b="1" dirty="0"/>
              <a:t>Acts 15:11</a:t>
            </a:r>
            <a:r>
              <a:rPr lang="en-US" dirty="0"/>
              <a:t>).</a:t>
            </a:r>
          </a:p>
          <a:p>
            <a:pPr rtl="0"/>
            <a:r>
              <a:rPr lang="en-US" sz="1200" b="0" i="1" u="none" strike="noStrike" kern="1200" baseline="0" dirty="0">
                <a:solidFill>
                  <a:schemeClr val="tx1"/>
                </a:solidFill>
                <a:latin typeface="+mn-lt"/>
                <a:ea typeface="+mn-ea"/>
                <a:cs typeface="+mn-cs"/>
              </a:rPr>
              <a:t>And they also, if they do not continue in unbelief, will be grafted in, for God is able to graft them in again.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11:23</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But we believe that through the grace of the Lord Jesus Christ we shall be saved in the same manner as they."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15:11</a:t>
            </a:r>
            <a:r>
              <a:rPr lang="en-US" sz="1200" b="0" i="0" u="none" strike="noStrike" kern="1200" baseline="0" dirty="0">
                <a:solidFill>
                  <a:schemeClr val="tx1"/>
                </a:solidFill>
                <a:latin typeface="+mn-lt"/>
                <a:ea typeface="+mn-ea"/>
                <a:cs typeface="+mn-cs"/>
              </a:rPr>
              <a:t>)</a:t>
            </a:r>
            <a:endParaRPr lang="en-US" dirty="0"/>
          </a:p>
          <a:p>
            <a:pPr>
              <a:buFontTx/>
              <a:buNone/>
            </a:pPr>
            <a:r>
              <a:rPr lang="en-US" dirty="0"/>
              <a:t>&gt;&gt;&gt;&gt;&gt;&gt;&gt;&gt;&gt;&gt;&gt;&gt;&gt;&gt;&gt;&gt;&gt;&gt;&gt;&gt;&gt;</a:t>
            </a:r>
          </a:p>
          <a:p>
            <a:pPr>
              <a:buFontTx/>
              <a:buNone/>
            </a:pPr>
            <a:r>
              <a:rPr lang="en-US" dirty="0"/>
              <a:t>    2. They can be Christians by becoming “sons of God” through faith and the putting on of Christ in baptism (</a:t>
            </a:r>
            <a:r>
              <a:rPr lang="en-US" b="1" dirty="0"/>
              <a:t>Galatians 3:26-27</a:t>
            </a:r>
            <a:r>
              <a:rPr lang="en-US" dirty="0"/>
              <a:t>)</a:t>
            </a:r>
          </a:p>
          <a:p>
            <a:pPr rtl="0"/>
            <a:r>
              <a:rPr lang="en-US" sz="1200" b="0" i="1" u="none" strike="noStrike" kern="1200" baseline="0" dirty="0">
                <a:solidFill>
                  <a:schemeClr val="tx1"/>
                </a:solidFill>
                <a:latin typeface="+mn-lt"/>
                <a:ea typeface="+mn-ea"/>
                <a:cs typeface="+mn-cs"/>
              </a:rPr>
              <a:t>For you are all sons of God through faith in Christ Jesus. For as many of you as were baptized into Christ have put on Christ.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Galatians 3:26-27</a:t>
            </a:r>
            <a:r>
              <a:rPr lang="en-US" sz="1200" b="0" i="0" u="none" strike="noStrike" kern="1200" baseline="0" dirty="0">
                <a:solidFill>
                  <a:schemeClr val="tx1"/>
                </a:solidFill>
                <a:latin typeface="+mn-lt"/>
                <a:ea typeface="+mn-ea"/>
                <a:cs typeface="+mn-cs"/>
              </a:rPr>
              <a:t>)</a:t>
            </a:r>
            <a:endParaRPr lang="en-US" dirty="0"/>
          </a:p>
          <a:p>
            <a:pPr>
              <a:buFontTx/>
              <a:buNone/>
            </a:pPr>
            <a:r>
              <a:rPr lang="en-US" dirty="0"/>
              <a:t>&gt;&gt;&gt;&gt;&gt;&gt;&gt;&gt;&gt;&gt;&gt;&gt;&gt;&gt;&gt;&gt;&gt;&gt;&gt;&gt;&gt;</a:t>
            </a:r>
          </a:p>
          <a:p>
            <a:pPr>
              <a:buFontTx/>
              <a:buNone/>
            </a:pPr>
            <a:r>
              <a:rPr lang="en-US" dirty="0"/>
              <a:t>    3. By receiving the gospel and obeying it according to (</a:t>
            </a:r>
            <a:r>
              <a:rPr lang="en-US" b="1" dirty="0"/>
              <a:t>Acts 2:37-42</a:t>
            </a:r>
            <a:r>
              <a:rPr lang="en-US" dirty="0"/>
              <a:t>)</a:t>
            </a:r>
          </a:p>
          <a:p>
            <a:pPr>
              <a:buFontTx/>
              <a:buNone/>
            </a:pPr>
            <a:r>
              <a:rPr lang="en-US" dirty="0"/>
              <a:t>&gt;&gt;&gt;&gt;&gt;&gt;&gt;&gt;&gt;&gt;&gt;&gt;&gt;&gt;&gt;&gt;&gt;&gt;&gt;&gt;&gt;</a:t>
            </a:r>
          </a:p>
          <a:p>
            <a:pPr>
              <a:buFontTx/>
              <a:buNone/>
            </a:pPr>
            <a:r>
              <a:rPr lang="en-US" dirty="0"/>
              <a:t>    4. By being reconciled to God through the cross of Christ (</a:t>
            </a:r>
            <a:r>
              <a:rPr lang="en-US" b="1" dirty="0"/>
              <a:t>Ephesians 2:14-16</a:t>
            </a:r>
            <a:r>
              <a:rPr lang="en-US" dirty="0"/>
              <a:t>) just as the Gentiles must do!</a:t>
            </a:r>
          </a:p>
          <a:p>
            <a:pPr rtl="0"/>
            <a:r>
              <a:rPr lang="en-US" sz="1200" b="0" i="1" u="none" strike="noStrike" kern="1200" baseline="0" dirty="0">
                <a:solidFill>
                  <a:schemeClr val="tx1"/>
                </a:solidFill>
                <a:latin typeface="+mn-lt"/>
                <a:ea typeface="+mn-ea"/>
                <a:cs typeface="+mn-cs"/>
              </a:rPr>
              <a:t>For He Himself is our peace, who has </a:t>
            </a:r>
            <a:r>
              <a:rPr lang="en-US" sz="1200" b="0" i="1" u="sng" strike="noStrike" kern="1200" baseline="0" dirty="0">
                <a:solidFill>
                  <a:schemeClr val="tx1"/>
                </a:solidFill>
                <a:latin typeface="+mn-lt"/>
                <a:ea typeface="+mn-ea"/>
                <a:cs typeface="+mn-cs"/>
              </a:rPr>
              <a:t>made both one</a:t>
            </a:r>
            <a:r>
              <a:rPr lang="en-US" sz="1200" b="0" i="1" u="none" strike="noStrike" kern="1200" baseline="0" dirty="0">
                <a:solidFill>
                  <a:schemeClr val="tx1"/>
                </a:solidFill>
                <a:latin typeface="+mn-lt"/>
                <a:ea typeface="+mn-ea"/>
                <a:cs typeface="+mn-cs"/>
              </a:rPr>
              <a:t>, and has broken down the middle wall of separation, having abolished in His flesh the enmity, that is, the law of commandments contained in ordinances, so as to create in Himself </a:t>
            </a:r>
            <a:r>
              <a:rPr lang="en-US" sz="1200" b="0" i="1" u="sng" strike="noStrike" kern="1200" baseline="0" dirty="0">
                <a:solidFill>
                  <a:schemeClr val="tx1"/>
                </a:solidFill>
                <a:latin typeface="+mn-lt"/>
                <a:ea typeface="+mn-ea"/>
                <a:cs typeface="+mn-cs"/>
              </a:rPr>
              <a:t>one new man from the two</a:t>
            </a:r>
            <a:r>
              <a:rPr lang="en-US" sz="1200" b="0" i="1" u="none" strike="noStrike" kern="1200" baseline="0" dirty="0">
                <a:solidFill>
                  <a:schemeClr val="tx1"/>
                </a:solidFill>
                <a:latin typeface="+mn-lt"/>
                <a:ea typeface="+mn-ea"/>
                <a:cs typeface="+mn-cs"/>
              </a:rPr>
              <a:t>, thus making peace, and that He might reconcile them both to God in one body through the cross, thereby putting to death the enmity.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2:14-16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a:buFontTx/>
              <a:buNone/>
            </a:pPr>
            <a:endParaRPr lang="en-US" dirty="0"/>
          </a:p>
        </p:txBody>
      </p:sp>
      <p:sp>
        <p:nvSpPr>
          <p:cNvPr id="4" name="Slide Number Placeholder 3"/>
          <p:cNvSpPr>
            <a:spLocks noGrp="1"/>
          </p:cNvSpPr>
          <p:nvPr>
            <p:ph type="sldNum" sz="quarter" idx="5"/>
          </p:nvPr>
        </p:nvSpPr>
        <p:spPr/>
        <p:txBody>
          <a:bodyPr/>
          <a:lstStyle/>
          <a:p>
            <a:fld id="{8C415D67-DE3E-4E19-B637-4C4376D9EDF1}" type="slidenum">
              <a:rPr lang="en-US" smtClean="0"/>
              <a:t>9</a:t>
            </a:fld>
            <a:endParaRPr lang="en-US"/>
          </a:p>
        </p:txBody>
      </p:sp>
    </p:spTree>
    <p:extLst>
      <p:ext uri="{BB962C8B-B14F-4D97-AF65-F5344CB8AC3E}">
        <p14:creationId xmlns:p14="http://schemas.microsoft.com/office/powerpoint/2010/main" val="20700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1" dirty="0"/>
              <a:t>“Conclusion”</a:t>
            </a:r>
          </a:p>
          <a:p>
            <a:pPr marL="0" indent="0">
              <a:buFontTx/>
              <a:buNone/>
            </a:pPr>
            <a:r>
              <a:rPr lang="en-US" dirty="0"/>
              <a:t>    1. Some will say “It sounds like you believe in “Replacement theology”.</a:t>
            </a:r>
          </a:p>
          <a:p>
            <a:pPr marL="0" indent="0">
              <a:buFontTx/>
              <a:buNone/>
            </a:pPr>
            <a:r>
              <a:rPr lang="en-US" dirty="0"/>
              <a:t>&gt;&gt;&gt;&gt;&gt;&gt;&gt;&gt;&gt;&gt;&gt;&gt;&gt;&gt;&gt;&gt;&gt;&gt;&gt;&gt;</a:t>
            </a:r>
          </a:p>
          <a:p>
            <a:pPr marL="0" indent="0">
              <a:buFontTx/>
              <a:buNone/>
            </a:pPr>
            <a:r>
              <a:rPr lang="en-US" dirty="0"/>
              <a:t>    2. Some may label us with that, but it does not mean we need to accept that label.</a:t>
            </a:r>
          </a:p>
          <a:p>
            <a:pPr marL="0" indent="0">
              <a:buFontTx/>
              <a:buNone/>
            </a:pPr>
            <a:r>
              <a:rPr lang="en-US" dirty="0"/>
              <a:t>&gt;&gt;&gt;&gt;&gt;&gt;&gt;&gt;&gt;&gt;&gt;&gt;&gt;&gt;&gt;&gt;&gt;&gt;&gt;&gt;</a:t>
            </a:r>
          </a:p>
          <a:p>
            <a:pPr marL="0" indent="0">
              <a:buFontTx/>
              <a:buNone/>
            </a:pPr>
            <a:r>
              <a:rPr lang="en-US" dirty="0"/>
              <a:t>    3. They may add other ideas into this “theory” that change the ones we have talked about.</a:t>
            </a:r>
          </a:p>
          <a:p>
            <a:pPr marL="0" indent="0">
              <a:buFontTx/>
              <a:buNone/>
            </a:pPr>
            <a:r>
              <a:rPr lang="en-US" dirty="0"/>
              <a:t>&gt;&gt;&gt;&gt;&gt;&gt;&gt;&gt;&gt;&gt;&gt;&gt;&gt;&gt;&gt;&gt;&gt;&gt;&gt;&gt;</a:t>
            </a:r>
          </a:p>
          <a:p>
            <a:pPr marL="0" indent="0">
              <a:buFontTx/>
              <a:buNone/>
            </a:pPr>
            <a:r>
              <a:rPr lang="en-US" dirty="0"/>
              <a:t>    4. Ask what they mean by what they say or charge us with, then:. . . </a:t>
            </a:r>
          </a:p>
          <a:p>
            <a:pPr marL="0" indent="0">
              <a:buFontTx/>
              <a:buNone/>
            </a:pPr>
            <a:r>
              <a:rPr lang="en-US" dirty="0"/>
              <a:t>&gt;&gt;&gt;&gt;&gt;&gt;&gt;&gt;&gt;&gt;&gt;&gt;&gt;&gt;&gt;&gt;&gt;&gt;&gt;&gt;</a:t>
            </a:r>
          </a:p>
          <a:p>
            <a:pPr marL="0" indent="0">
              <a:buFontTx/>
              <a:buNone/>
            </a:pPr>
            <a:r>
              <a:rPr lang="en-US" dirty="0"/>
              <a:t>    5. Affirm what the Bible teaches (</a:t>
            </a:r>
            <a:r>
              <a:rPr lang="en-US" b="1" dirty="0"/>
              <a:t>1 Peter 3:15</a:t>
            </a:r>
            <a:r>
              <a:rPr lang="en-US" dirty="0"/>
              <a:t>)</a:t>
            </a:r>
          </a:p>
          <a:p>
            <a:pPr rtl="0"/>
            <a:r>
              <a:rPr lang="en-US" sz="1200" b="0" i="1" u="none" strike="noStrike" kern="1200" baseline="0" dirty="0">
                <a:solidFill>
                  <a:schemeClr val="tx1"/>
                </a:solidFill>
                <a:latin typeface="+mn-lt"/>
                <a:ea typeface="+mn-ea"/>
                <a:cs typeface="+mn-cs"/>
              </a:rPr>
              <a:t>But sanctify the Lord God in your hearts, and always be ready to give a defense to everyone who asks you a reason for the hope that is in you, with meekness and fear;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3:15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a:t>
            </a:r>
            <a:endParaRPr lang="en-US" dirty="0"/>
          </a:p>
          <a:p>
            <a:pPr marL="0" indent="0">
              <a:buFontTx/>
              <a:buNone/>
            </a:pPr>
            <a:r>
              <a:rPr lang="en-US" dirty="0"/>
              <a:t>    6. What we need to do is affirm what the Bible teaches rather than accept the label with a “yes” or “no”.</a:t>
            </a:r>
          </a:p>
          <a:p>
            <a:pPr marL="0" indent="0">
              <a:buFontTx/>
              <a:buNone/>
            </a:pPr>
            <a:r>
              <a:rPr lang="en-US" dirty="0"/>
              <a:t>    7. This may invite more discussion and lead to a Bible study.</a:t>
            </a:r>
          </a:p>
        </p:txBody>
      </p:sp>
      <p:sp>
        <p:nvSpPr>
          <p:cNvPr id="4" name="Slide Number Placeholder 3"/>
          <p:cNvSpPr>
            <a:spLocks noGrp="1"/>
          </p:cNvSpPr>
          <p:nvPr>
            <p:ph type="sldNum" sz="quarter" idx="5"/>
          </p:nvPr>
        </p:nvSpPr>
        <p:spPr/>
        <p:txBody>
          <a:bodyPr/>
          <a:lstStyle/>
          <a:p>
            <a:fld id="{8C415D67-DE3E-4E19-B637-4C4376D9EDF1}" type="slidenum">
              <a:rPr lang="en-US" smtClean="0"/>
              <a:t>10</a:t>
            </a:fld>
            <a:endParaRPr lang="en-US"/>
          </a:p>
        </p:txBody>
      </p:sp>
    </p:spTree>
    <p:extLst>
      <p:ext uri="{BB962C8B-B14F-4D97-AF65-F5344CB8AC3E}">
        <p14:creationId xmlns:p14="http://schemas.microsoft.com/office/powerpoint/2010/main" val="285365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    7. This may invite more discussion and lead to a Bible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    8. The Scriptures teach that everyone, both Jew and Gentile, can be saved through Christ.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    9. But not by following the Old Covenant which is obsolete (</a:t>
            </a:r>
            <a:r>
              <a:rPr lang="en-US" sz="1200" b="1" dirty="0">
                <a:latin typeface="Times New Roman" panose="02020603050405020304" pitchFamily="18" charset="0"/>
                <a:cs typeface="Times New Roman" panose="02020603050405020304" pitchFamily="18" charset="0"/>
              </a:rPr>
              <a:t>Hebrews 8:13</a:t>
            </a:r>
            <a:r>
              <a:rPr lang="en-US" sz="1200" dirty="0">
                <a:latin typeface="Times New Roman" panose="02020603050405020304" pitchFamily="18" charset="0"/>
                <a:cs typeface="Times New Roman" panose="02020603050405020304" pitchFamily="18" charset="0"/>
              </a:rPr>
              <a:t>) and it was nailed to the cross (</a:t>
            </a:r>
            <a:r>
              <a:rPr lang="en-US" sz="1200" b="1" dirty="0">
                <a:latin typeface="Times New Roman" panose="02020603050405020304" pitchFamily="18" charset="0"/>
                <a:cs typeface="Times New Roman" panose="02020603050405020304" pitchFamily="18" charset="0"/>
              </a:rPr>
              <a:t>Colossians 2:14</a:t>
            </a:r>
            <a:r>
              <a:rPr lang="en-US" sz="120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  10. By obeying the gospel in faith, we can receive the inheritance promised by God (</a:t>
            </a:r>
            <a:r>
              <a:rPr lang="en-US" sz="1200" b="1" dirty="0">
                <a:latin typeface="Times New Roman" panose="02020603050405020304" pitchFamily="18" charset="0"/>
                <a:cs typeface="Times New Roman" panose="02020603050405020304" pitchFamily="18" charset="0"/>
              </a:rPr>
              <a:t>Galatians 3:26-29</a:t>
            </a:r>
            <a:r>
              <a:rPr lang="en-US" sz="1200" dirty="0">
                <a:latin typeface="Times New Roman" panose="02020603050405020304" pitchFamily="18" charset="0"/>
                <a:cs typeface="Times New Roman" panose="02020603050405020304" pitchFamily="18" charset="0"/>
              </a:rPr>
              <a:t>)</a:t>
            </a:r>
            <a:endParaRPr lang="en-US" dirty="0"/>
          </a:p>
          <a:p>
            <a:r>
              <a:rPr lang="en-US" dirty="0"/>
              <a:t>&gt;&gt;&gt;&gt;&gt;&gt;&gt;&gt;&gt;&gt;&gt;&gt;&gt;&gt;&gt;&gt;&gt;&gt;&gt;&gt;</a:t>
            </a:r>
          </a:p>
        </p:txBody>
      </p:sp>
      <p:sp>
        <p:nvSpPr>
          <p:cNvPr id="4" name="Slide Number Placeholder 3"/>
          <p:cNvSpPr>
            <a:spLocks noGrp="1"/>
          </p:cNvSpPr>
          <p:nvPr>
            <p:ph type="sldNum" sz="quarter" idx="5"/>
          </p:nvPr>
        </p:nvSpPr>
        <p:spPr/>
        <p:txBody>
          <a:bodyPr/>
          <a:lstStyle/>
          <a:p>
            <a:fld id="{8C415D67-DE3E-4E19-B637-4C4376D9EDF1}" type="slidenum">
              <a:rPr lang="en-US" smtClean="0"/>
              <a:t>11</a:t>
            </a:fld>
            <a:endParaRPr lang="en-US"/>
          </a:p>
        </p:txBody>
      </p:sp>
    </p:spTree>
    <p:extLst>
      <p:ext uri="{BB962C8B-B14F-4D97-AF65-F5344CB8AC3E}">
        <p14:creationId xmlns:p14="http://schemas.microsoft.com/office/powerpoint/2010/main" val="1240515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A1A1-0387-4F9D-9269-94A8E19017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979B60-ACF1-48E3-86DF-DFC28F928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0EE275-B0CB-4FAE-A648-12508C3CE223}"/>
              </a:ext>
            </a:extLst>
          </p:cNvPr>
          <p:cNvSpPr>
            <a:spLocks noGrp="1"/>
          </p:cNvSpPr>
          <p:nvPr>
            <p:ph type="dt" sz="half" idx="10"/>
          </p:nvPr>
        </p:nvSpPr>
        <p:spPr/>
        <p:txBody>
          <a:bodyPr/>
          <a:lstStyle/>
          <a:p>
            <a:fld id="{F8B45CE9-0B1D-4491-ACF3-26A1B852ABCD}" type="datetimeFigureOut">
              <a:rPr lang="en-US" smtClean="0"/>
              <a:t>7/27/2019</a:t>
            </a:fld>
            <a:endParaRPr lang="en-US"/>
          </a:p>
        </p:txBody>
      </p:sp>
      <p:sp>
        <p:nvSpPr>
          <p:cNvPr id="5" name="Footer Placeholder 4">
            <a:extLst>
              <a:ext uri="{FF2B5EF4-FFF2-40B4-BE49-F238E27FC236}">
                <a16:creationId xmlns:a16="http://schemas.microsoft.com/office/drawing/2014/main" id="{081D61B7-6B6B-41AE-8893-E097C71AB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76126-E2BC-498F-92FA-14BE977CCEAB}"/>
              </a:ext>
            </a:extLst>
          </p:cNvPr>
          <p:cNvSpPr>
            <a:spLocks noGrp="1"/>
          </p:cNvSpPr>
          <p:nvPr>
            <p:ph type="sldNum" sz="quarter" idx="12"/>
          </p:nvPr>
        </p:nvSpPr>
        <p:spPr/>
        <p:txBody>
          <a:bodyPr/>
          <a:lstStyle/>
          <a:p>
            <a:fld id="{8BC96097-7ADE-4568-BE2F-B62A04DFC9BC}" type="slidenum">
              <a:rPr lang="en-US" smtClean="0"/>
              <a:t>‹#›</a:t>
            </a:fld>
            <a:endParaRPr lang="en-US"/>
          </a:p>
        </p:txBody>
      </p:sp>
    </p:spTree>
    <p:extLst>
      <p:ext uri="{BB962C8B-B14F-4D97-AF65-F5344CB8AC3E}">
        <p14:creationId xmlns:p14="http://schemas.microsoft.com/office/powerpoint/2010/main" val="343760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A31B9-1D9F-4D24-980F-B5CF006623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ADD973-CEED-4F74-A8A3-8375CF0628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208AD-AD6D-4949-B1BA-065F62A82BDE}"/>
              </a:ext>
            </a:extLst>
          </p:cNvPr>
          <p:cNvSpPr>
            <a:spLocks noGrp="1"/>
          </p:cNvSpPr>
          <p:nvPr>
            <p:ph type="dt" sz="half" idx="10"/>
          </p:nvPr>
        </p:nvSpPr>
        <p:spPr/>
        <p:txBody>
          <a:bodyPr/>
          <a:lstStyle/>
          <a:p>
            <a:fld id="{F8B45CE9-0B1D-4491-ACF3-26A1B852ABCD}" type="datetimeFigureOut">
              <a:rPr lang="en-US" smtClean="0"/>
              <a:t>7/27/2019</a:t>
            </a:fld>
            <a:endParaRPr lang="en-US"/>
          </a:p>
        </p:txBody>
      </p:sp>
      <p:sp>
        <p:nvSpPr>
          <p:cNvPr id="5" name="Footer Placeholder 4">
            <a:extLst>
              <a:ext uri="{FF2B5EF4-FFF2-40B4-BE49-F238E27FC236}">
                <a16:creationId xmlns:a16="http://schemas.microsoft.com/office/drawing/2014/main" id="{2482D0B9-6A12-438C-A4CB-A2E097ACE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E8A32-1A0C-4219-8351-E397D35E34AF}"/>
              </a:ext>
            </a:extLst>
          </p:cNvPr>
          <p:cNvSpPr>
            <a:spLocks noGrp="1"/>
          </p:cNvSpPr>
          <p:nvPr>
            <p:ph type="sldNum" sz="quarter" idx="12"/>
          </p:nvPr>
        </p:nvSpPr>
        <p:spPr/>
        <p:txBody>
          <a:bodyPr/>
          <a:lstStyle/>
          <a:p>
            <a:fld id="{8BC96097-7ADE-4568-BE2F-B62A04DFC9BC}" type="slidenum">
              <a:rPr lang="en-US" smtClean="0"/>
              <a:t>‹#›</a:t>
            </a:fld>
            <a:endParaRPr lang="en-US"/>
          </a:p>
        </p:txBody>
      </p:sp>
    </p:spTree>
    <p:extLst>
      <p:ext uri="{BB962C8B-B14F-4D97-AF65-F5344CB8AC3E}">
        <p14:creationId xmlns:p14="http://schemas.microsoft.com/office/powerpoint/2010/main" val="196073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F380A8-3B67-4D72-B2B8-9974515CEB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37D166-195A-47AA-A78C-94885845EA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8020D-DDCD-4D6C-BA3B-622E9574B853}"/>
              </a:ext>
            </a:extLst>
          </p:cNvPr>
          <p:cNvSpPr>
            <a:spLocks noGrp="1"/>
          </p:cNvSpPr>
          <p:nvPr>
            <p:ph type="dt" sz="half" idx="10"/>
          </p:nvPr>
        </p:nvSpPr>
        <p:spPr/>
        <p:txBody>
          <a:bodyPr/>
          <a:lstStyle/>
          <a:p>
            <a:fld id="{F8B45CE9-0B1D-4491-ACF3-26A1B852ABCD}" type="datetimeFigureOut">
              <a:rPr lang="en-US" smtClean="0"/>
              <a:t>7/27/2019</a:t>
            </a:fld>
            <a:endParaRPr lang="en-US"/>
          </a:p>
        </p:txBody>
      </p:sp>
      <p:sp>
        <p:nvSpPr>
          <p:cNvPr id="5" name="Footer Placeholder 4">
            <a:extLst>
              <a:ext uri="{FF2B5EF4-FFF2-40B4-BE49-F238E27FC236}">
                <a16:creationId xmlns:a16="http://schemas.microsoft.com/office/drawing/2014/main" id="{FC56768E-4A1D-4065-B55A-371ACC3FF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187D0-9949-4359-A2F0-2E4EBABE2AB8}"/>
              </a:ext>
            </a:extLst>
          </p:cNvPr>
          <p:cNvSpPr>
            <a:spLocks noGrp="1"/>
          </p:cNvSpPr>
          <p:nvPr>
            <p:ph type="sldNum" sz="quarter" idx="12"/>
          </p:nvPr>
        </p:nvSpPr>
        <p:spPr/>
        <p:txBody>
          <a:bodyPr/>
          <a:lstStyle/>
          <a:p>
            <a:fld id="{8BC96097-7ADE-4568-BE2F-B62A04DFC9BC}" type="slidenum">
              <a:rPr lang="en-US" smtClean="0"/>
              <a:t>‹#›</a:t>
            </a:fld>
            <a:endParaRPr lang="en-US"/>
          </a:p>
        </p:txBody>
      </p:sp>
    </p:spTree>
    <p:extLst>
      <p:ext uri="{BB962C8B-B14F-4D97-AF65-F5344CB8AC3E}">
        <p14:creationId xmlns:p14="http://schemas.microsoft.com/office/powerpoint/2010/main" val="259366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F7458-F366-4A2B-B27D-4BE1F0246A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A679E1-5813-48CE-8580-D5C1F45ABF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CC841-AA74-4D45-801F-CD914C82D2A2}"/>
              </a:ext>
            </a:extLst>
          </p:cNvPr>
          <p:cNvSpPr>
            <a:spLocks noGrp="1"/>
          </p:cNvSpPr>
          <p:nvPr>
            <p:ph type="dt" sz="half" idx="10"/>
          </p:nvPr>
        </p:nvSpPr>
        <p:spPr/>
        <p:txBody>
          <a:bodyPr/>
          <a:lstStyle/>
          <a:p>
            <a:fld id="{F8B45CE9-0B1D-4491-ACF3-26A1B852ABCD}" type="datetimeFigureOut">
              <a:rPr lang="en-US" smtClean="0"/>
              <a:t>7/27/2019</a:t>
            </a:fld>
            <a:endParaRPr lang="en-US"/>
          </a:p>
        </p:txBody>
      </p:sp>
      <p:sp>
        <p:nvSpPr>
          <p:cNvPr id="5" name="Footer Placeholder 4">
            <a:extLst>
              <a:ext uri="{FF2B5EF4-FFF2-40B4-BE49-F238E27FC236}">
                <a16:creationId xmlns:a16="http://schemas.microsoft.com/office/drawing/2014/main" id="{E6F3A04F-56EC-4EDC-BB61-742589B01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A5555-17BF-4548-B2EA-ADF102246CC7}"/>
              </a:ext>
            </a:extLst>
          </p:cNvPr>
          <p:cNvSpPr>
            <a:spLocks noGrp="1"/>
          </p:cNvSpPr>
          <p:nvPr>
            <p:ph type="sldNum" sz="quarter" idx="12"/>
          </p:nvPr>
        </p:nvSpPr>
        <p:spPr/>
        <p:txBody>
          <a:bodyPr/>
          <a:lstStyle/>
          <a:p>
            <a:fld id="{8BC96097-7ADE-4568-BE2F-B62A04DFC9BC}" type="slidenum">
              <a:rPr lang="en-US" smtClean="0"/>
              <a:t>‹#›</a:t>
            </a:fld>
            <a:endParaRPr lang="en-US"/>
          </a:p>
        </p:txBody>
      </p:sp>
    </p:spTree>
    <p:extLst>
      <p:ext uri="{BB962C8B-B14F-4D97-AF65-F5344CB8AC3E}">
        <p14:creationId xmlns:p14="http://schemas.microsoft.com/office/powerpoint/2010/main" val="336584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9262-682E-4D97-B669-195B430CDC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E114CE-A7DA-4250-AB55-0D74D4B796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9510DB-CD54-4FA7-873A-8320F56F8FCA}"/>
              </a:ext>
            </a:extLst>
          </p:cNvPr>
          <p:cNvSpPr>
            <a:spLocks noGrp="1"/>
          </p:cNvSpPr>
          <p:nvPr>
            <p:ph type="dt" sz="half" idx="10"/>
          </p:nvPr>
        </p:nvSpPr>
        <p:spPr/>
        <p:txBody>
          <a:bodyPr/>
          <a:lstStyle/>
          <a:p>
            <a:fld id="{F8B45CE9-0B1D-4491-ACF3-26A1B852ABCD}" type="datetimeFigureOut">
              <a:rPr lang="en-US" smtClean="0"/>
              <a:t>7/27/2019</a:t>
            </a:fld>
            <a:endParaRPr lang="en-US"/>
          </a:p>
        </p:txBody>
      </p:sp>
      <p:sp>
        <p:nvSpPr>
          <p:cNvPr id="5" name="Footer Placeholder 4">
            <a:extLst>
              <a:ext uri="{FF2B5EF4-FFF2-40B4-BE49-F238E27FC236}">
                <a16:creationId xmlns:a16="http://schemas.microsoft.com/office/drawing/2014/main" id="{AD587AF4-7CD0-465D-912D-422128F6C7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467B2-3789-4934-98D9-61A7ADCD9731}"/>
              </a:ext>
            </a:extLst>
          </p:cNvPr>
          <p:cNvSpPr>
            <a:spLocks noGrp="1"/>
          </p:cNvSpPr>
          <p:nvPr>
            <p:ph type="sldNum" sz="quarter" idx="12"/>
          </p:nvPr>
        </p:nvSpPr>
        <p:spPr/>
        <p:txBody>
          <a:bodyPr/>
          <a:lstStyle/>
          <a:p>
            <a:fld id="{8BC96097-7ADE-4568-BE2F-B62A04DFC9BC}" type="slidenum">
              <a:rPr lang="en-US" smtClean="0"/>
              <a:t>‹#›</a:t>
            </a:fld>
            <a:endParaRPr lang="en-US"/>
          </a:p>
        </p:txBody>
      </p:sp>
    </p:spTree>
    <p:extLst>
      <p:ext uri="{BB962C8B-B14F-4D97-AF65-F5344CB8AC3E}">
        <p14:creationId xmlns:p14="http://schemas.microsoft.com/office/powerpoint/2010/main" val="96635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11D1B-4DF5-4884-8B49-DB35D159E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E91479-C433-402B-AA54-7D4719FD76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E35E98-04A5-45B6-AE37-C9F445371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CF8DB9-0CF3-42DA-88A5-629FE069949E}"/>
              </a:ext>
            </a:extLst>
          </p:cNvPr>
          <p:cNvSpPr>
            <a:spLocks noGrp="1"/>
          </p:cNvSpPr>
          <p:nvPr>
            <p:ph type="dt" sz="half" idx="10"/>
          </p:nvPr>
        </p:nvSpPr>
        <p:spPr/>
        <p:txBody>
          <a:bodyPr/>
          <a:lstStyle/>
          <a:p>
            <a:fld id="{F8B45CE9-0B1D-4491-ACF3-26A1B852ABCD}" type="datetimeFigureOut">
              <a:rPr lang="en-US" smtClean="0"/>
              <a:t>7/27/2019</a:t>
            </a:fld>
            <a:endParaRPr lang="en-US"/>
          </a:p>
        </p:txBody>
      </p:sp>
      <p:sp>
        <p:nvSpPr>
          <p:cNvPr id="6" name="Footer Placeholder 5">
            <a:extLst>
              <a:ext uri="{FF2B5EF4-FFF2-40B4-BE49-F238E27FC236}">
                <a16:creationId xmlns:a16="http://schemas.microsoft.com/office/drawing/2014/main" id="{F0B99D0B-1666-4A85-84D1-4E9B37EA0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0F46D-0DB8-436A-B603-B8A745385E56}"/>
              </a:ext>
            </a:extLst>
          </p:cNvPr>
          <p:cNvSpPr>
            <a:spLocks noGrp="1"/>
          </p:cNvSpPr>
          <p:nvPr>
            <p:ph type="sldNum" sz="quarter" idx="12"/>
          </p:nvPr>
        </p:nvSpPr>
        <p:spPr/>
        <p:txBody>
          <a:bodyPr/>
          <a:lstStyle/>
          <a:p>
            <a:fld id="{8BC96097-7ADE-4568-BE2F-B62A04DFC9BC}" type="slidenum">
              <a:rPr lang="en-US" smtClean="0"/>
              <a:t>‹#›</a:t>
            </a:fld>
            <a:endParaRPr lang="en-US"/>
          </a:p>
        </p:txBody>
      </p:sp>
    </p:spTree>
    <p:extLst>
      <p:ext uri="{BB962C8B-B14F-4D97-AF65-F5344CB8AC3E}">
        <p14:creationId xmlns:p14="http://schemas.microsoft.com/office/powerpoint/2010/main" val="298939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B4DD-08F2-4B33-999C-353A67B608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AB4799-88F8-46EC-82B2-B78573985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D7FA7-36CF-4F39-9680-D2980FE989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061E2-F556-44B5-9DA0-3EC2787E91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D00FA-0A1D-4B0F-BA5C-394CAC56CA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A9C64B-4398-4543-A2EF-15D9A9F75D3A}"/>
              </a:ext>
            </a:extLst>
          </p:cNvPr>
          <p:cNvSpPr>
            <a:spLocks noGrp="1"/>
          </p:cNvSpPr>
          <p:nvPr>
            <p:ph type="dt" sz="half" idx="10"/>
          </p:nvPr>
        </p:nvSpPr>
        <p:spPr/>
        <p:txBody>
          <a:bodyPr/>
          <a:lstStyle/>
          <a:p>
            <a:fld id="{F8B45CE9-0B1D-4491-ACF3-26A1B852ABCD}" type="datetimeFigureOut">
              <a:rPr lang="en-US" smtClean="0"/>
              <a:t>7/27/2019</a:t>
            </a:fld>
            <a:endParaRPr lang="en-US"/>
          </a:p>
        </p:txBody>
      </p:sp>
      <p:sp>
        <p:nvSpPr>
          <p:cNvPr id="8" name="Footer Placeholder 7">
            <a:extLst>
              <a:ext uri="{FF2B5EF4-FFF2-40B4-BE49-F238E27FC236}">
                <a16:creationId xmlns:a16="http://schemas.microsoft.com/office/drawing/2014/main" id="{2541F9E7-1E22-426F-B952-1E1FEB75E5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3F8FD-3C69-49B9-B127-8D7209440344}"/>
              </a:ext>
            </a:extLst>
          </p:cNvPr>
          <p:cNvSpPr>
            <a:spLocks noGrp="1"/>
          </p:cNvSpPr>
          <p:nvPr>
            <p:ph type="sldNum" sz="quarter" idx="12"/>
          </p:nvPr>
        </p:nvSpPr>
        <p:spPr/>
        <p:txBody>
          <a:bodyPr/>
          <a:lstStyle/>
          <a:p>
            <a:fld id="{8BC96097-7ADE-4568-BE2F-B62A04DFC9BC}" type="slidenum">
              <a:rPr lang="en-US" smtClean="0"/>
              <a:t>‹#›</a:t>
            </a:fld>
            <a:endParaRPr lang="en-US"/>
          </a:p>
        </p:txBody>
      </p:sp>
    </p:spTree>
    <p:extLst>
      <p:ext uri="{BB962C8B-B14F-4D97-AF65-F5344CB8AC3E}">
        <p14:creationId xmlns:p14="http://schemas.microsoft.com/office/powerpoint/2010/main" val="264198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BB09-08A8-4C72-90ED-08FE305897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2E25F4-95F6-4800-9590-75FDFC3B7B01}"/>
              </a:ext>
            </a:extLst>
          </p:cNvPr>
          <p:cNvSpPr>
            <a:spLocks noGrp="1"/>
          </p:cNvSpPr>
          <p:nvPr>
            <p:ph type="dt" sz="half" idx="10"/>
          </p:nvPr>
        </p:nvSpPr>
        <p:spPr/>
        <p:txBody>
          <a:bodyPr/>
          <a:lstStyle/>
          <a:p>
            <a:fld id="{F8B45CE9-0B1D-4491-ACF3-26A1B852ABCD}" type="datetimeFigureOut">
              <a:rPr lang="en-US" smtClean="0"/>
              <a:t>7/27/2019</a:t>
            </a:fld>
            <a:endParaRPr lang="en-US"/>
          </a:p>
        </p:txBody>
      </p:sp>
      <p:sp>
        <p:nvSpPr>
          <p:cNvPr id="4" name="Footer Placeholder 3">
            <a:extLst>
              <a:ext uri="{FF2B5EF4-FFF2-40B4-BE49-F238E27FC236}">
                <a16:creationId xmlns:a16="http://schemas.microsoft.com/office/drawing/2014/main" id="{E4F1536C-A857-45DA-A692-CE37109FAE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812706-3221-4DF9-A4E4-BD50B0CC9C33}"/>
              </a:ext>
            </a:extLst>
          </p:cNvPr>
          <p:cNvSpPr>
            <a:spLocks noGrp="1"/>
          </p:cNvSpPr>
          <p:nvPr>
            <p:ph type="sldNum" sz="quarter" idx="12"/>
          </p:nvPr>
        </p:nvSpPr>
        <p:spPr/>
        <p:txBody>
          <a:bodyPr/>
          <a:lstStyle/>
          <a:p>
            <a:fld id="{8BC96097-7ADE-4568-BE2F-B62A04DFC9BC}" type="slidenum">
              <a:rPr lang="en-US" smtClean="0"/>
              <a:t>‹#›</a:t>
            </a:fld>
            <a:endParaRPr lang="en-US"/>
          </a:p>
        </p:txBody>
      </p:sp>
    </p:spTree>
    <p:extLst>
      <p:ext uri="{BB962C8B-B14F-4D97-AF65-F5344CB8AC3E}">
        <p14:creationId xmlns:p14="http://schemas.microsoft.com/office/powerpoint/2010/main" val="271489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A28CDB-643F-4425-899D-81572A3A1EEE}"/>
              </a:ext>
            </a:extLst>
          </p:cNvPr>
          <p:cNvSpPr>
            <a:spLocks noGrp="1"/>
          </p:cNvSpPr>
          <p:nvPr>
            <p:ph type="dt" sz="half" idx="10"/>
          </p:nvPr>
        </p:nvSpPr>
        <p:spPr/>
        <p:txBody>
          <a:bodyPr/>
          <a:lstStyle/>
          <a:p>
            <a:fld id="{F8B45CE9-0B1D-4491-ACF3-26A1B852ABCD}" type="datetimeFigureOut">
              <a:rPr lang="en-US" smtClean="0"/>
              <a:t>7/27/2019</a:t>
            </a:fld>
            <a:endParaRPr lang="en-US"/>
          </a:p>
        </p:txBody>
      </p:sp>
      <p:sp>
        <p:nvSpPr>
          <p:cNvPr id="3" name="Footer Placeholder 2">
            <a:extLst>
              <a:ext uri="{FF2B5EF4-FFF2-40B4-BE49-F238E27FC236}">
                <a16:creationId xmlns:a16="http://schemas.microsoft.com/office/drawing/2014/main" id="{2822F174-9C50-4DBC-89FB-EF62C5B313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5BAD9F-F5A7-44AD-B394-7431BAEA019E}"/>
              </a:ext>
            </a:extLst>
          </p:cNvPr>
          <p:cNvSpPr>
            <a:spLocks noGrp="1"/>
          </p:cNvSpPr>
          <p:nvPr>
            <p:ph type="sldNum" sz="quarter" idx="12"/>
          </p:nvPr>
        </p:nvSpPr>
        <p:spPr/>
        <p:txBody>
          <a:bodyPr/>
          <a:lstStyle/>
          <a:p>
            <a:fld id="{8BC96097-7ADE-4568-BE2F-B62A04DFC9BC}" type="slidenum">
              <a:rPr lang="en-US" smtClean="0"/>
              <a:t>‹#›</a:t>
            </a:fld>
            <a:endParaRPr lang="en-US"/>
          </a:p>
        </p:txBody>
      </p:sp>
    </p:spTree>
    <p:extLst>
      <p:ext uri="{BB962C8B-B14F-4D97-AF65-F5344CB8AC3E}">
        <p14:creationId xmlns:p14="http://schemas.microsoft.com/office/powerpoint/2010/main" val="138445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27B5-0BE6-4524-9B52-C1AFCCBC6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CBF9DD-F118-4C25-AD3E-2EFE975EA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920D20-45FB-4EAC-B830-5569E3BC4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E54DA5-C98F-45E7-926A-EB134477CFD5}"/>
              </a:ext>
            </a:extLst>
          </p:cNvPr>
          <p:cNvSpPr>
            <a:spLocks noGrp="1"/>
          </p:cNvSpPr>
          <p:nvPr>
            <p:ph type="dt" sz="half" idx="10"/>
          </p:nvPr>
        </p:nvSpPr>
        <p:spPr/>
        <p:txBody>
          <a:bodyPr/>
          <a:lstStyle/>
          <a:p>
            <a:fld id="{F8B45CE9-0B1D-4491-ACF3-26A1B852ABCD}" type="datetimeFigureOut">
              <a:rPr lang="en-US" smtClean="0"/>
              <a:t>7/27/2019</a:t>
            </a:fld>
            <a:endParaRPr lang="en-US"/>
          </a:p>
        </p:txBody>
      </p:sp>
      <p:sp>
        <p:nvSpPr>
          <p:cNvPr id="6" name="Footer Placeholder 5">
            <a:extLst>
              <a:ext uri="{FF2B5EF4-FFF2-40B4-BE49-F238E27FC236}">
                <a16:creationId xmlns:a16="http://schemas.microsoft.com/office/drawing/2014/main" id="{81D41671-6418-45BD-A12E-DFB5507080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DE11A-ACF4-4B64-BBD5-87585A9D668D}"/>
              </a:ext>
            </a:extLst>
          </p:cNvPr>
          <p:cNvSpPr>
            <a:spLocks noGrp="1"/>
          </p:cNvSpPr>
          <p:nvPr>
            <p:ph type="sldNum" sz="quarter" idx="12"/>
          </p:nvPr>
        </p:nvSpPr>
        <p:spPr/>
        <p:txBody>
          <a:bodyPr/>
          <a:lstStyle/>
          <a:p>
            <a:fld id="{8BC96097-7ADE-4568-BE2F-B62A04DFC9BC}" type="slidenum">
              <a:rPr lang="en-US" smtClean="0"/>
              <a:t>‹#›</a:t>
            </a:fld>
            <a:endParaRPr lang="en-US"/>
          </a:p>
        </p:txBody>
      </p:sp>
    </p:spTree>
    <p:extLst>
      <p:ext uri="{BB962C8B-B14F-4D97-AF65-F5344CB8AC3E}">
        <p14:creationId xmlns:p14="http://schemas.microsoft.com/office/powerpoint/2010/main" val="125874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D912-7414-4741-9DB6-BE83DFD81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464A92-9E71-4E88-8F59-6EFB7A544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794863-4102-4D21-A788-4AE4BB7A5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4E57F-6549-48A4-9C4C-2D5903C2F02B}"/>
              </a:ext>
            </a:extLst>
          </p:cNvPr>
          <p:cNvSpPr>
            <a:spLocks noGrp="1"/>
          </p:cNvSpPr>
          <p:nvPr>
            <p:ph type="dt" sz="half" idx="10"/>
          </p:nvPr>
        </p:nvSpPr>
        <p:spPr/>
        <p:txBody>
          <a:bodyPr/>
          <a:lstStyle/>
          <a:p>
            <a:fld id="{F8B45CE9-0B1D-4491-ACF3-26A1B852ABCD}" type="datetimeFigureOut">
              <a:rPr lang="en-US" smtClean="0"/>
              <a:t>7/27/2019</a:t>
            </a:fld>
            <a:endParaRPr lang="en-US"/>
          </a:p>
        </p:txBody>
      </p:sp>
      <p:sp>
        <p:nvSpPr>
          <p:cNvPr id="6" name="Footer Placeholder 5">
            <a:extLst>
              <a:ext uri="{FF2B5EF4-FFF2-40B4-BE49-F238E27FC236}">
                <a16:creationId xmlns:a16="http://schemas.microsoft.com/office/drawing/2014/main" id="{15D9FCD1-8792-4D20-A735-2F598A47C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096F5-27CE-4AB6-A42F-99980B6990C7}"/>
              </a:ext>
            </a:extLst>
          </p:cNvPr>
          <p:cNvSpPr>
            <a:spLocks noGrp="1"/>
          </p:cNvSpPr>
          <p:nvPr>
            <p:ph type="sldNum" sz="quarter" idx="12"/>
          </p:nvPr>
        </p:nvSpPr>
        <p:spPr/>
        <p:txBody>
          <a:bodyPr/>
          <a:lstStyle/>
          <a:p>
            <a:fld id="{8BC96097-7ADE-4568-BE2F-B62A04DFC9BC}" type="slidenum">
              <a:rPr lang="en-US" smtClean="0"/>
              <a:t>‹#›</a:t>
            </a:fld>
            <a:endParaRPr lang="en-US"/>
          </a:p>
        </p:txBody>
      </p:sp>
    </p:spTree>
    <p:extLst>
      <p:ext uri="{BB962C8B-B14F-4D97-AF65-F5344CB8AC3E}">
        <p14:creationId xmlns:p14="http://schemas.microsoft.com/office/powerpoint/2010/main" val="166089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2FB731-CF35-4007-870F-492A14C2F9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AD1B34-6F76-4808-88EF-BC7307CA7F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CE074-7E63-40A4-8FE5-88953230EE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45CE9-0B1D-4491-ACF3-26A1B852ABCD}" type="datetimeFigureOut">
              <a:rPr lang="en-US" smtClean="0"/>
              <a:t>7/27/2019</a:t>
            </a:fld>
            <a:endParaRPr lang="en-US"/>
          </a:p>
        </p:txBody>
      </p:sp>
      <p:sp>
        <p:nvSpPr>
          <p:cNvPr id="5" name="Footer Placeholder 4">
            <a:extLst>
              <a:ext uri="{FF2B5EF4-FFF2-40B4-BE49-F238E27FC236}">
                <a16:creationId xmlns:a16="http://schemas.microsoft.com/office/drawing/2014/main" id="{A2002426-BD62-419F-934A-BC57A7AC0E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CD95BF-7B26-470D-8B98-19302A1F7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96097-7ADE-4568-BE2F-B62A04DFC9BC}" type="slidenum">
              <a:rPr lang="en-US" smtClean="0"/>
              <a:t>‹#›</a:t>
            </a:fld>
            <a:endParaRPr lang="en-US"/>
          </a:p>
        </p:txBody>
      </p:sp>
    </p:spTree>
    <p:extLst>
      <p:ext uri="{BB962C8B-B14F-4D97-AF65-F5344CB8AC3E}">
        <p14:creationId xmlns:p14="http://schemas.microsoft.com/office/powerpoint/2010/main" val="143365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n-of-encouragement.blogspot.com/2014/07/who-is-telling-truth-word-of-god-or.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growrag.wordpress.com/2011/07/21/the-unfortunate-usage-of-replacement-theolog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front of a building&#10;&#10;Description automatically generated">
            <a:extLst>
              <a:ext uri="{FF2B5EF4-FFF2-40B4-BE49-F238E27FC236}">
                <a16:creationId xmlns:a16="http://schemas.microsoft.com/office/drawing/2014/main" id="{53F4B15D-C173-4E48-8F34-868C8C80890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9037"/>
          <a:stretch/>
        </p:blipFill>
        <p:spPr>
          <a:xfrm>
            <a:off x="-1" y="0"/>
            <a:ext cx="12192001" cy="6858000"/>
          </a:xfrm>
          <a:prstGeom prst="rect">
            <a:avLst/>
          </a:prstGeom>
        </p:spPr>
      </p:pic>
      <p:sp>
        <p:nvSpPr>
          <p:cNvPr id="9" name="TextBox 8">
            <a:extLst>
              <a:ext uri="{FF2B5EF4-FFF2-40B4-BE49-F238E27FC236}">
                <a16:creationId xmlns:a16="http://schemas.microsoft.com/office/drawing/2014/main" id="{29098A38-7A38-45C7-8D5C-BF9A9D3FFBF9}"/>
              </a:ext>
            </a:extLst>
          </p:cNvPr>
          <p:cNvSpPr txBox="1"/>
          <p:nvPr/>
        </p:nvSpPr>
        <p:spPr>
          <a:xfrm>
            <a:off x="4106541" y="112295"/>
            <a:ext cx="5966698" cy="769441"/>
          </a:xfrm>
          <a:prstGeom prst="rect">
            <a:avLst/>
          </a:prstGeom>
          <a:noFill/>
        </p:spPr>
        <p:txBody>
          <a:bodyPr wrap="none" rtlCol="0">
            <a:spAutoFit/>
          </a:bodyPr>
          <a:lstStyle/>
          <a:p>
            <a:r>
              <a:rPr lang="en-US" sz="4400" i="1" dirty="0">
                <a:solidFill>
                  <a:schemeClr val="bg1"/>
                </a:solidFill>
                <a:latin typeface="Times New Roman" panose="02020603050405020304" pitchFamily="18" charset="0"/>
                <a:cs typeface="Times New Roman" panose="02020603050405020304" pitchFamily="18" charset="0"/>
              </a:rPr>
              <a:t>“Replacement Theology”</a:t>
            </a:r>
          </a:p>
        </p:txBody>
      </p:sp>
      <p:sp>
        <p:nvSpPr>
          <p:cNvPr id="10" name="TextBox 9">
            <a:extLst>
              <a:ext uri="{FF2B5EF4-FFF2-40B4-BE49-F238E27FC236}">
                <a16:creationId xmlns:a16="http://schemas.microsoft.com/office/drawing/2014/main" id="{643607B0-DF0E-4172-9391-071FF83A29CB}"/>
              </a:ext>
            </a:extLst>
          </p:cNvPr>
          <p:cNvSpPr txBox="1"/>
          <p:nvPr/>
        </p:nvSpPr>
        <p:spPr>
          <a:xfrm>
            <a:off x="1700463" y="5914708"/>
            <a:ext cx="3217547" cy="830997"/>
          </a:xfrm>
          <a:prstGeom prst="rect">
            <a:avLst/>
          </a:prstGeom>
          <a:noFill/>
        </p:spPr>
        <p:txBody>
          <a:bodyPr wrap="none" rtlCol="0">
            <a:spAutoFit/>
          </a:bodyPr>
          <a:lstStyle/>
          <a:p>
            <a:r>
              <a:rPr lang="en-US" sz="2400" dirty="0">
                <a:solidFill>
                  <a:schemeClr val="bg2"/>
                </a:solidFill>
                <a:latin typeface="Times New Roman" panose="02020603050405020304" pitchFamily="18" charset="0"/>
                <a:cs typeface="Times New Roman" panose="02020603050405020304" pitchFamily="18" charset="0"/>
              </a:rPr>
              <a:t>Ranger Church of Christ</a:t>
            </a:r>
          </a:p>
          <a:p>
            <a:r>
              <a:rPr lang="en-US" sz="2400" dirty="0">
                <a:solidFill>
                  <a:schemeClr val="bg2"/>
                </a:solidFill>
                <a:latin typeface="Times New Roman" panose="02020603050405020304" pitchFamily="18" charset="0"/>
                <a:cs typeface="Times New Roman" panose="02020603050405020304" pitchFamily="18" charset="0"/>
              </a:rPr>
              <a:t>Mesquite and Rusk St.</a:t>
            </a:r>
          </a:p>
        </p:txBody>
      </p:sp>
    </p:spTree>
    <p:extLst>
      <p:ext uri="{BB962C8B-B14F-4D97-AF65-F5344CB8AC3E}">
        <p14:creationId xmlns:p14="http://schemas.microsoft.com/office/powerpoint/2010/main" val="35875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1DADFB-BC32-41D7-B2C7-B5E95D470276}"/>
              </a:ext>
            </a:extLst>
          </p:cNvPr>
          <p:cNvSpPr txBox="1"/>
          <p:nvPr/>
        </p:nvSpPr>
        <p:spPr>
          <a:xfrm>
            <a:off x="609600" y="716934"/>
            <a:ext cx="10988842" cy="5509200"/>
          </a:xfrm>
          <a:prstGeom prst="rect">
            <a:avLst/>
          </a:prstGeom>
          <a:noFill/>
        </p:spPr>
        <p:txBody>
          <a:bodyPr wrap="square" rtlCol="0">
            <a:spAutoFit/>
          </a:bodyPr>
          <a:lstStyle/>
          <a:p>
            <a:pPr>
              <a:buFontTx/>
              <a:buNone/>
            </a:pPr>
            <a:r>
              <a:rPr lang="en-US" sz="3200" b="1" dirty="0">
                <a:latin typeface="Times New Roman" panose="02020603050405020304" pitchFamily="18" charset="0"/>
                <a:cs typeface="Times New Roman" panose="02020603050405020304" pitchFamily="18" charset="0"/>
              </a:rPr>
              <a:t>“Conclusion”</a:t>
            </a:r>
          </a:p>
          <a:p>
            <a:pPr marL="914400" indent="-449263"/>
            <a:r>
              <a:rPr lang="en-US" sz="3200" dirty="0">
                <a:latin typeface="Times New Roman" panose="02020603050405020304" pitchFamily="18" charset="0"/>
                <a:cs typeface="Times New Roman" panose="02020603050405020304" pitchFamily="18" charset="0"/>
              </a:rPr>
              <a:t>1. Some will say “It sounds like you believe in “Replacement theology”.</a:t>
            </a:r>
          </a:p>
          <a:p>
            <a:pPr marL="914400" indent="-449263"/>
            <a:r>
              <a:rPr lang="en-US" sz="3200" dirty="0">
                <a:latin typeface="Times New Roman" panose="02020603050405020304" pitchFamily="18" charset="0"/>
                <a:cs typeface="Times New Roman" panose="02020603050405020304" pitchFamily="18" charset="0"/>
              </a:rPr>
              <a:t>2. Some may label us with that, but it does not mean we need to accept that label.</a:t>
            </a:r>
          </a:p>
          <a:p>
            <a:pPr marL="914400" indent="-449263"/>
            <a:r>
              <a:rPr lang="en-US" sz="3200" dirty="0">
                <a:latin typeface="Times New Roman" panose="02020603050405020304" pitchFamily="18" charset="0"/>
                <a:cs typeface="Times New Roman" panose="02020603050405020304" pitchFamily="18" charset="0"/>
              </a:rPr>
              <a:t>3. They may add other ideas into this “theory”; ideas that change the ones we talked about.</a:t>
            </a:r>
          </a:p>
          <a:p>
            <a:pPr marL="914400" indent="-449263"/>
            <a:r>
              <a:rPr lang="en-US" sz="3200" dirty="0">
                <a:latin typeface="Times New Roman" panose="02020603050405020304" pitchFamily="18" charset="0"/>
                <a:cs typeface="Times New Roman" panose="02020603050405020304" pitchFamily="18" charset="0"/>
              </a:rPr>
              <a:t>4. Ask what they mean by what they say, or charge us; then:</a:t>
            </a:r>
          </a:p>
          <a:p>
            <a:pPr marL="914400" indent="-449263"/>
            <a:r>
              <a:rPr lang="en-US" sz="3200" dirty="0">
                <a:latin typeface="Times New Roman" panose="02020603050405020304" pitchFamily="18" charset="0"/>
                <a:cs typeface="Times New Roman" panose="02020603050405020304" pitchFamily="18" charset="0"/>
              </a:rPr>
              <a:t>5. Affirm to them what the Bible teaches (</a:t>
            </a:r>
            <a:r>
              <a:rPr lang="en-US" sz="3200" b="1" dirty="0">
                <a:latin typeface="Times New Roman" panose="02020603050405020304" pitchFamily="18" charset="0"/>
                <a:cs typeface="Times New Roman" panose="02020603050405020304" pitchFamily="18" charset="0"/>
              </a:rPr>
              <a:t>1 Peter 3:15</a:t>
            </a:r>
            <a:r>
              <a:rPr lang="en-US" sz="3200" dirty="0">
                <a:latin typeface="Times New Roman" panose="02020603050405020304" pitchFamily="18" charset="0"/>
                <a:cs typeface="Times New Roman" panose="02020603050405020304" pitchFamily="18" charset="0"/>
              </a:rPr>
              <a:t>)</a:t>
            </a:r>
          </a:p>
          <a:p>
            <a:pPr marL="914400" indent="-449263"/>
            <a:r>
              <a:rPr lang="en-US" sz="3200" dirty="0">
                <a:latin typeface="Times New Roman" panose="02020603050405020304" pitchFamily="18" charset="0"/>
                <a:cs typeface="Times New Roman" panose="02020603050405020304" pitchFamily="18" charset="0"/>
              </a:rPr>
              <a:t>6. What we need to do, is affirm what the Bible teaches, rather than accept the label with a “</a:t>
            </a:r>
            <a:r>
              <a:rPr lang="en-US" sz="3200" b="1" dirty="0">
                <a:latin typeface="Times New Roman" panose="02020603050405020304" pitchFamily="18" charset="0"/>
                <a:cs typeface="Times New Roman" panose="02020603050405020304" pitchFamily="18" charset="0"/>
              </a:rPr>
              <a:t>yes</a:t>
            </a:r>
            <a:r>
              <a:rPr lang="en-US" sz="3200" dirty="0">
                <a:latin typeface="Times New Roman" panose="02020603050405020304" pitchFamily="18" charset="0"/>
                <a:cs typeface="Times New Roman" panose="02020603050405020304" pitchFamily="18" charset="0"/>
              </a:rPr>
              <a:t>” or “</a:t>
            </a:r>
            <a:r>
              <a:rPr lang="en-US" sz="3200" b="1" dirty="0">
                <a:latin typeface="Times New Roman" panose="02020603050405020304" pitchFamily="18" charset="0"/>
                <a:cs typeface="Times New Roman" panose="02020603050405020304" pitchFamily="18" charset="0"/>
              </a:rPr>
              <a:t>no</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8881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4A3155-8E2F-447F-AC98-8802E6986259}"/>
              </a:ext>
            </a:extLst>
          </p:cNvPr>
          <p:cNvSpPr/>
          <p:nvPr/>
        </p:nvSpPr>
        <p:spPr>
          <a:xfrm>
            <a:off x="609600" y="1413063"/>
            <a:ext cx="10972800" cy="4031873"/>
          </a:xfrm>
          <a:prstGeom prst="rect">
            <a:avLst/>
          </a:prstGeom>
        </p:spPr>
        <p:txBody>
          <a:bodyPr wrap="square">
            <a:spAutoFit/>
          </a:bodyPr>
          <a:lstStyle/>
          <a:p>
            <a:pPr marL="465138" lvl="0" indent="-465138">
              <a:defRPr/>
            </a:pPr>
            <a:r>
              <a:rPr lang="en-US" sz="3200" dirty="0">
                <a:latin typeface="Times New Roman" panose="02020603050405020304" pitchFamily="18" charset="0"/>
                <a:cs typeface="Times New Roman" panose="02020603050405020304" pitchFamily="18" charset="0"/>
              </a:rPr>
              <a:t>7. This may invite more discussion and or lead to a Bible study.</a:t>
            </a:r>
          </a:p>
          <a:p>
            <a:pPr marL="465138" lvl="0" indent="-465138">
              <a:defRPr/>
            </a:pPr>
            <a:r>
              <a:rPr lang="en-US" sz="3200" dirty="0">
                <a:latin typeface="Times New Roman" panose="02020603050405020304" pitchFamily="18" charset="0"/>
                <a:cs typeface="Times New Roman" panose="02020603050405020304" pitchFamily="18" charset="0"/>
              </a:rPr>
              <a:t>8. The Scriptures teach that everyone, both Jew and Gentile, can be saved through Christ.</a:t>
            </a:r>
          </a:p>
          <a:p>
            <a:pPr marL="465138" lvl="0" indent="-465138">
              <a:defRPr/>
            </a:pPr>
            <a:r>
              <a:rPr lang="en-US" sz="3200" dirty="0">
                <a:latin typeface="Times New Roman" panose="02020603050405020304" pitchFamily="18" charset="0"/>
                <a:cs typeface="Times New Roman" panose="02020603050405020304" pitchFamily="18" charset="0"/>
              </a:rPr>
              <a:t>9. But not by following the Old Covenant which is obsolete (</a:t>
            </a:r>
            <a:r>
              <a:rPr lang="en-US" sz="3200" b="1" dirty="0">
                <a:latin typeface="Times New Roman" panose="02020603050405020304" pitchFamily="18" charset="0"/>
                <a:cs typeface="Times New Roman" panose="02020603050405020304" pitchFamily="18" charset="0"/>
              </a:rPr>
              <a:t>Hebrews 8:13</a:t>
            </a:r>
            <a:r>
              <a:rPr lang="en-US" sz="3200" dirty="0">
                <a:latin typeface="Times New Roman" panose="02020603050405020304" pitchFamily="18" charset="0"/>
                <a:cs typeface="Times New Roman" panose="02020603050405020304" pitchFamily="18" charset="0"/>
              </a:rPr>
              <a:t>) and it was nailed to the cross (</a:t>
            </a:r>
            <a:r>
              <a:rPr lang="en-US" sz="3200" b="1" dirty="0">
                <a:latin typeface="Times New Roman" panose="02020603050405020304" pitchFamily="18" charset="0"/>
                <a:cs typeface="Times New Roman" panose="02020603050405020304" pitchFamily="18" charset="0"/>
              </a:rPr>
              <a:t>Colossians 2:14</a:t>
            </a:r>
            <a:r>
              <a:rPr lang="en-US" sz="3200" dirty="0">
                <a:latin typeface="Times New Roman" panose="02020603050405020304" pitchFamily="18" charset="0"/>
                <a:cs typeface="Times New Roman" panose="02020603050405020304" pitchFamily="18" charset="0"/>
              </a:rPr>
              <a:t>).</a:t>
            </a:r>
          </a:p>
          <a:p>
            <a:pPr marL="465138" lvl="0" indent="-465138">
              <a:defRPr/>
            </a:pPr>
            <a:r>
              <a:rPr lang="en-US" sz="3200" dirty="0">
                <a:latin typeface="Times New Roman" panose="02020603050405020304" pitchFamily="18" charset="0"/>
                <a:cs typeface="Times New Roman" panose="02020603050405020304" pitchFamily="18" charset="0"/>
              </a:rPr>
              <a:t>10. By obeying the gospel with faith, we can receive that inheritance promised by God (</a:t>
            </a:r>
            <a:r>
              <a:rPr lang="en-US" sz="3200" b="1" dirty="0">
                <a:latin typeface="Times New Roman" panose="02020603050405020304" pitchFamily="18" charset="0"/>
                <a:cs typeface="Times New Roman" panose="02020603050405020304" pitchFamily="18" charset="0"/>
              </a:rPr>
              <a:t>Galatians 3:26-29</a:t>
            </a:r>
            <a:r>
              <a:rPr lang="en-US" sz="3200" dirty="0">
                <a:latin typeface="Times New Roman" panose="02020603050405020304" pitchFamily="18"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343117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B9EB8A9-27D5-477A-8011-4CD8AF10B95B}"/>
              </a:ext>
            </a:extLst>
          </p:cNvPr>
          <p:cNvGraphicFramePr>
            <a:graphicFrameLocks noGrp="1"/>
          </p:cNvGraphicFramePr>
          <p:nvPr>
            <p:extLst>
              <p:ext uri="{D42A27DB-BD31-4B8C-83A1-F6EECF244321}">
                <p14:modId xmlns:p14="http://schemas.microsoft.com/office/powerpoint/2010/main" val="2029564552"/>
              </p:ext>
            </p:extLst>
          </p:nvPr>
        </p:nvGraphicFramePr>
        <p:xfrm>
          <a:off x="0" y="5273715"/>
          <a:ext cx="12192000" cy="1584285"/>
        </p:xfrm>
        <a:graphic>
          <a:graphicData uri="http://schemas.openxmlformats.org/drawingml/2006/table">
            <a:tbl>
              <a:tblPr firstRow="1" bandRow="1">
                <a:tableStyleId>{00A15C55-8517-42AA-B614-E9B94910E393}</a:tableStyleId>
              </a:tblPr>
              <a:tblGrid>
                <a:gridCol w="2677166">
                  <a:extLst>
                    <a:ext uri="{9D8B030D-6E8A-4147-A177-3AD203B41FA5}">
                      <a16:colId xmlns:a16="http://schemas.microsoft.com/office/drawing/2014/main" val="3030686696"/>
                    </a:ext>
                  </a:extLst>
                </a:gridCol>
                <a:gridCol w="1439620">
                  <a:extLst>
                    <a:ext uri="{9D8B030D-6E8A-4147-A177-3AD203B41FA5}">
                      <a16:colId xmlns:a16="http://schemas.microsoft.com/office/drawing/2014/main" val="3922457150"/>
                    </a:ext>
                  </a:extLst>
                </a:gridCol>
                <a:gridCol w="8075214">
                  <a:extLst>
                    <a:ext uri="{9D8B030D-6E8A-4147-A177-3AD203B41FA5}">
                      <a16:colId xmlns:a16="http://schemas.microsoft.com/office/drawing/2014/main" val="3542526300"/>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There’s A Great Day Coming</a:t>
                      </a:r>
                    </a:p>
                  </a:txBody>
                  <a:tcPr>
                    <a:cell3D prstMaterial="dkEdge">
                      <a:bevel prst="artDeco"/>
                      <a:lightRig rig="flood" dir="t"/>
                    </a:cell3D>
                  </a:tcPr>
                </a:tc>
                <a:extLst>
                  <a:ext uri="{0D108BD9-81ED-4DB2-BD59-A6C34878D82A}">
                    <a16:rowId xmlns:a16="http://schemas.microsoft.com/office/drawing/2014/main" val="2724304495"/>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674</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Praise the Lord</a:t>
                      </a:r>
                    </a:p>
                  </a:txBody>
                  <a:tcPr>
                    <a:cell3D prstMaterial="dkEdge">
                      <a:bevel prst="artDeco"/>
                      <a:lightRig rig="flood" dir="t"/>
                    </a:cell3D>
                  </a:tcPr>
                </a:tc>
                <a:extLst>
                  <a:ext uri="{0D108BD9-81ED-4DB2-BD59-A6C34878D82A}">
                    <a16:rowId xmlns:a16="http://schemas.microsoft.com/office/drawing/2014/main" val="2287038222"/>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04991930"/>
                  </a:ext>
                </a:extLst>
              </a:tr>
            </a:tbl>
          </a:graphicData>
        </a:graphic>
      </p:graphicFrame>
    </p:spTree>
    <p:extLst>
      <p:ext uri="{BB962C8B-B14F-4D97-AF65-F5344CB8AC3E}">
        <p14:creationId xmlns:p14="http://schemas.microsoft.com/office/powerpoint/2010/main" val="68460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B00309-C33D-4FC6-B0B6-D5A50BAE0AD3}"/>
              </a:ext>
            </a:extLst>
          </p:cNvPr>
          <p:cNvGraphicFramePr>
            <a:graphicFrameLocks noGrp="1"/>
          </p:cNvGraphicFramePr>
          <p:nvPr>
            <p:extLst>
              <p:ext uri="{D42A27DB-BD31-4B8C-83A1-F6EECF244321}">
                <p14:modId xmlns:p14="http://schemas.microsoft.com/office/powerpoint/2010/main" val="1414835403"/>
              </p:ext>
            </p:extLst>
          </p:nvPr>
        </p:nvGraphicFramePr>
        <p:xfrm>
          <a:off x="0" y="-1"/>
          <a:ext cx="12192000" cy="6858001"/>
        </p:xfrm>
        <a:graphic>
          <a:graphicData uri="http://schemas.openxmlformats.org/drawingml/2006/table">
            <a:tbl>
              <a:tblPr firstRow="1" bandRow="1">
                <a:tableStyleId>{00A15C55-8517-42AA-B614-E9B94910E393}</a:tableStyleId>
              </a:tblPr>
              <a:tblGrid>
                <a:gridCol w="2677166">
                  <a:extLst>
                    <a:ext uri="{9D8B030D-6E8A-4147-A177-3AD203B41FA5}">
                      <a16:colId xmlns:a16="http://schemas.microsoft.com/office/drawing/2014/main" val="45523920"/>
                    </a:ext>
                  </a:extLst>
                </a:gridCol>
                <a:gridCol w="1439620">
                  <a:extLst>
                    <a:ext uri="{9D8B030D-6E8A-4147-A177-3AD203B41FA5}">
                      <a16:colId xmlns:a16="http://schemas.microsoft.com/office/drawing/2014/main" val="1810906609"/>
                    </a:ext>
                  </a:extLst>
                </a:gridCol>
                <a:gridCol w="8075214">
                  <a:extLst>
                    <a:ext uri="{9D8B030D-6E8A-4147-A177-3AD203B41FA5}">
                      <a16:colId xmlns:a16="http://schemas.microsoft.com/office/drawing/2014/main" val="1796754276"/>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Announcements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a:t>
                      </a:r>
                    </a:p>
                  </a:txBody>
                  <a:tcPr>
                    <a:cell3D prstMaterial="dkEdge">
                      <a:bevel prst="artDeco"/>
                      <a:lightRig rig="flood" dir="t"/>
                    </a:cell3D>
                  </a:tcPr>
                </a:tc>
                <a:extLst>
                  <a:ext uri="{0D108BD9-81ED-4DB2-BD59-A6C34878D82A}">
                    <a16:rowId xmlns:a16="http://schemas.microsoft.com/office/drawing/2014/main" val="2505794"/>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Wonderful Savior</a:t>
                      </a:r>
                    </a:p>
                  </a:txBody>
                  <a:tcPr>
                    <a:cell3D prstMaterial="dkEdge">
                      <a:bevel prst="artDeco"/>
                      <a:lightRig rig="flood" dir="t"/>
                    </a:cell3D>
                  </a:tcPr>
                </a:tc>
                <a:extLst>
                  <a:ext uri="{0D108BD9-81ED-4DB2-BD59-A6C34878D82A}">
                    <a16:rowId xmlns:a16="http://schemas.microsoft.com/office/drawing/2014/main" val="1625449664"/>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Nearer, My God, to Thee</a:t>
                      </a:r>
                    </a:p>
                  </a:txBody>
                  <a:tcPr>
                    <a:cell3D prstMaterial="dkEdge">
                      <a:bevel prst="artDeco"/>
                      <a:lightRig rig="flood" dir="t"/>
                    </a:cell3D>
                  </a:tcPr>
                </a:tc>
                <a:extLst>
                  <a:ext uri="{0D108BD9-81ED-4DB2-BD59-A6C34878D82A}">
                    <a16:rowId xmlns:a16="http://schemas.microsoft.com/office/drawing/2014/main" val="379922639"/>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411865306"/>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542</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Worthy Art Thou</a:t>
                      </a:r>
                    </a:p>
                  </a:txBody>
                  <a:tcPr>
                    <a:cell3D prstMaterial="dkEdge">
                      <a:bevel prst="artDeco"/>
                      <a:lightRig rig="flood" dir="t"/>
                    </a:cell3D>
                  </a:tcPr>
                </a:tc>
                <a:extLst>
                  <a:ext uri="{0D108BD9-81ED-4DB2-BD59-A6C34878D82A}">
                    <a16:rowId xmlns:a16="http://schemas.microsoft.com/office/drawing/2014/main" val="4142126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279</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Did My Savior Come to Earth?</a:t>
                      </a:r>
                    </a:p>
                  </a:txBody>
                  <a:tcPr>
                    <a:cell3D prstMaterial="dkEdge">
                      <a:bevel prst="artDeco"/>
                      <a:lightRig rig="flood" dir="t"/>
                    </a:cell3D>
                  </a:tcPr>
                </a:tc>
                <a:extLst>
                  <a:ext uri="{0D108BD9-81ED-4DB2-BD59-A6C34878D82A}">
                    <a16:rowId xmlns:a16="http://schemas.microsoft.com/office/drawing/2014/main" val="1512087497"/>
                  </a:ext>
                </a:extLst>
              </a:tr>
              <a:tr h="520861">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Lords</a:t>
                      </a:r>
                      <a:r>
                        <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Supper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604889769"/>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Offering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901105926"/>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We All Get to Heaven</a:t>
                      </a:r>
                    </a:p>
                  </a:txBody>
                  <a:tcPr>
                    <a:cell3D prstMaterial="dkEdge">
                      <a:bevel prst="artDeco"/>
                      <a:lightRig rig="flood" dir="t"/>
                    </a:cell3D>
                  </a:tcPr>
                </a:tc>
                <a:extLst>
                  <a:ext uri="{0D108BD9-81ED-4DB2-BD59-A6C34878D82A}">
                    <a16:rowId xmlns:a16="http://schemas.microsoft.com/office/drawing/2014/main" val="2772693236"/>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Sermon</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473858709"/>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There’s A Great Day Coming</a:t>
                      </a:r>
                    </a:p>
                  </a:txBody>
                  <a:tcPr>
                    <a:cell3D prstMaterial="dkEdge">
                      <a:bevel prst="artDeco"/>
                      <a:lightRig rig="flood" dir="t"/>
                    </a:cell3D>
                  </a:tcPr>
                </a:tc>
                <a:extLst>
                  <a:ext uri="{0D108BD9-81ED-4DB2-BD59-A6C34878D82A}">
                    <a16:rowId xmlns:a16="http://schemas.microsoft.com/office/drawing/2014/main" val="2097948260"/>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674</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Praise the Lord</a:t>
                      </a:r>
                    </a:p>
                  </a:txBody>
                  <a:tcPr>
                    <a:cell3D prstMaterial="dkEdge">
                      <a:bevel prst="artDeco"/>
                      <a:lightRig rig="flood" dir="t"/>
                    </a:cell3D>
                  </a:tcPr>
                </a:tc>
                <a:extLst>
                  <a:ext uri="{0D108BD9-81ED-4DB2-BD59-A6C34878D82A}">
                    <a16:rowId xmlns:a16="http://schemas.microsoft.com/office/drawing/2014/main" val="866437954"/>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437740975"/>
                  </a:ext>
                </a:extLst>
              </a:tr>
            </a:tbl>
          </a:graphicData>
        </a:graphic>
      </p:graphicFrame>
    </p:spTree>
    <p:extLst>
      <p:ext uri="{BB962C8B-B14F-4D97-AF65-F5344CB8AC3E}">
        <p14:creationId xmlns:p14="http://schemas.microsoft.com/office/powerpoint/2010/main" val="387971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019566-FA52-48DB-B937-37937D0BAD28}"/>
              </a:ext>
            </a:extLst>
          </p:cNvPr>
          <p:cNvSpPr txBox="1"/>
          <p:nvPr/>
        </p:nvSpPr>
        <p:spPr>
          <a:xfrm>
            <a:off x="609600" y="904579"/>
            <a:ext cx="10972800" cy="550920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 What is “Replacement Theology?”</a:t>
            </a:r>
          </a:p>
          <a:p>
            <a:r>
              <a:rPr lang="en-US" sz="3200" i="1" dirty="0">
                <a:latin typeface="Times New Roman" panose="02020603050405020304" pitchFamily="18" charset="0"/>
                <a:cs typeface="Times New Roman" panose="02020603050405020304" pitchFamily="18" charset="0"/>
              </a:rPr>
              <a:t>In that He says, "A NEW COVENANT," He has made the first obsolete. Now what is becoming obsolete and growing old is ready to vanish away. </a:t>
            </a:r>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Hebrews 8:13</a:t>
            </a:r>
            <a:r>
              <a:rPr lang="en-US" sz="3200" dirty="0">
                <a:latin typeface="Times New Roman" panose="02020603050405020304" pitchFamily="18" charset="0"/>
                <a:cs typeface="Times New Roman" panose="02020603050405020304" pitchFamily="18" charset="0"/>
              </a:rPr>
              <a:t>)</a:t>
            </a:r>
          </a:p>
          <a:p>
            <a:pPr marL="914400" indent="-401638"/>
            <a:r>
              <a:rPr lang="en-US" sz="3200" dirty="0">
                <a:latin typeface="Times New Roman" panose="02020603050405020304" pitchFamily="18" charset="0"/>
                <a:cs typeface="Times New Roman" panose="02020603050405020304" pitchFamily="18" charset="0"/>
              </a:rPr>
              <a:t>1. Replacement Theology says: “The New Covenant in Christ supersedes the Old Covenant given to the Jews and that the Church has replaced Israel as the people of God.”</a:t>
            </a:r>
          </a:p>
          <a:p>
            <a:pPr marL="850900" indent="-338138"/>
            <a:r>
              <a:rPr lang="en-US" sz="3200" dirty="0">
                <a:latin typeface="Times New Roman" panose="02020603050405020304" pitchFamily="18" charset="0"/>
                <a:cs typeface="Times New Roman" panose="02020603050405020304" pitchFamily="18" charset="0"/>
              </a:rPr>
              <a:t>2. It is in direct opposition to the “Dual-Covenant Theology”.</a:t>
            </a:r>
          </a:p>
          <a:p>
            <a:pPr marL="914400" indent="-401638"/>
            <a:r>
              <a:rPr lang="en-US" sz="3200" dirty="0">
                <a:latin typeface="Times New Roman" panose="02020603050405020304" pitchFamily="18" charset="0"/>
                <a:cs typeface="Times New Roman" panose="02020603050405020304" pitchFamily="18" charset="0"/>
              </a:rPr>
              <a:t>3. The “Dual Covenant Theology” holds that the Mosaic covenant is still valid for the Jews.</a:t>
            </a:r>
          </a:p>
          <a:p>
            <a:pPr marL="850900" indent="-338138" algn="ctr"/>
            <a:r>
              <a:rPr lang="en-US" sz="3200" b="1" dirty="0"/>
              <a:t>“What Does the Bible Say?”</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4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D093988-E6EA-42FE-9532-0BEF6728596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3461084"/>
            <a:ext cx="12192000" cy="3406541"/>
          </a:xfrm>
          <a:prstGeom prst="rect">
            <a:avLst/>
          </a:prstGeom>
        </p:spPr>
      </p:pic>
    </p:spTree>
    <p:extLst>
      <p:ext uri="{BB962C8B-B14F-4D97-AF65-F5344CB8AC3E}">
        <p14:creationId xmlns:p14="http://schemas.microsoft.com/office/powerpoint/2010/main" val="343750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6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6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625" accel="50000" fill="hold">
                                          <p:stCondLst>
                                            <p:cond delay="625"/>
                                          </p:stCondLst>
                                        </p:cTn>
                                        <p:tgtEl>
                                          <p:spTgt spid="3"/>
                                        </p:tgtEl>
                                        <p:attrNameLst>
                                          <p:attrName>ppt_w</p:attrName>
                                        </p:attrNameLst>
                                      </p:cBhvr>
                                      <p:tavLst>
                                        <p:tav tm="0">
                                          <p:val>
                                            <p:strVal val="#ppt_w*.05"/>
                                          </p:val>
                                        </p:tav>
                                        <p:tav tm="100000">
                                          <p:val>
                                            <p:strVal val="#ppt_w"/>
                                          </p:val>
                                        </p:tav>
                                      </p:tavLst>
                                    </p:anim>
                                    <p:anim calcmode="lin" valueType="num">
                                      <p:cBhvr>
                                        <p:cTn id="10" dur="1250" fill="hold"/>
                                        <p:tgtEl>
                                          <p:spTgt spid="3"/>
                                        </p:tgtEl>
                                        <p:attrNameLst>
                                          <p:attrName>ppt_h</p:attrName>
                                        </p:attrNameLst>
                                      </p:cBhvr>
                                      <p:tavLst>
                                        <p:tav tm="0">
                                          <p:val>
                                            <p:strVal val="#ppt_h"/>
                                          </p:val>
                                        </p:tav>
                                        <p:tav tm="100000">
                                          <p:val>
                                            <p:strVal val="#ppt_h"/>
                                          </p:val>
                                        </p:tav>
                                      </p:tavLst>
                                    </p:anim>
                                    <p:anim calcmode="lin" valueType="num">
                                      <p:cBhvr>
                                        <p:cTn id="11" dur="6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6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625" accel="50000" fill="hold">
                                          <p:stCondLst>
                                            <p:cond delay="625"/>
                                          </p:stCondLst>
                                        </p:cTn>
                                        <p:tgtEl>
                                          <p:spTgt spid="3"/>
                                        </p:tgtEl>
                                        <p:attrNameLst>
                                          <p:attrName>ppt_y</p:attrName>
                                        </p:attrNameLst>
                                      </p:cBhvr>
                                      <p:tavLst>
                                        <p:tav tm="0">
                                          <p:val>
                                            <p:strVal val="#ppt_y+.1"/>
                                          </p:val>
                                        </p:tav>
                                        <p:tav tm="100000">
                                          <p:val>
                                            <p:strVal val="#ppt_y"/>
                                          </p:val>
                                        </p:tav>
                                      </p:tavLst>
                                    </p:anim>
                                    <p:animEffect transition="in" filter="fade">
                                      <p:cBhvr>
                                        <p:cTn id="14" dur="125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806CB5-A54D-477C-90CD-414329E5BABB}"/>
              </a:ext>
            </a:extLst>
          </p:cNvPr>
          <p:cNvSpPr/>
          <p:nvPr/>
        </p:nvSpPr>
        <p:spPr>
          <a:xfrm>
            <a:off x="601579" y="920621"/>
            <a:ext cx="10988842" cy="5016758"/>
          </a:xfrm>
          <a:prstGeom prst="rect">
            <a:avLst/>
          </a:prstGeom>
        </p:spPr>
        <p:txBody>
          <a:bodyPr wrap="square">
            <a:spAutoFit/>
          </a:bodyPr>
          <a:lstStyle/>
          <a:p>
            <a:pPr marL="512763" indent="-512763"/>
            <a:r>
              <a:rPr lang="en-US" sz="3200" b="1" dirty="0">
                <a:latin typeface="Times New Roman" panose="02020603050405020304" pitchFamily="18" charset="0"/>
                <a:cs typeface="Times New Roman" panose="02020603050405020304" pitchFamily="18" charset="0"/>
              </a:rPr>
              <a:t>B. Did the New Covenant Replace the Old Covenant?</a:t>
            </a:r>
          </a:p>
          <a:p>
            <a:pPr marL="914400" indent="-449263"/>
            <a:r>
              <a:rPr lang="en-US" sz="3200" dirty="0">
                <a:latin typeface="Times New Roman" panose="02020603050405020304" pitchFamily="18" charset="0"/>
                <a:cs typeface="Times New Roman" panose="02020603050405020304" pitchFamily="18" charset="0"/>
              </a:rPr>
              <a:t>1. The Hebrew writer said the old covenant was “</a:t>
            </a:r>
            <a:r>
              <a:rPr lang="en-US" sz="3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obsolete</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Heb 8:13</a:t>
            </a:r>
            <a:r>
              <a:rPr lang="en-US" sz="3200" dirty="0">
                <a:latin typeface="Times New Roman" panose="02020603050405020304" pitchFamily="18" charset="0"/>
                <a:cs typeface="Times New Roman" panose="02020603050405020304" pitchFamily="18" charset="0"/>
              </a:rPr>
              <a:t>)</a:t>
            </a:r>
          </a:p>
          <a:p>
            <a:pPr marL="914400" indent="-449263"/>
            <a:r>
              <a:rPr lang="en-US" sz="3200" dirty="0">
                <a:latin typeface="Times New Roman" panose="02020603050405020304" pitchFamily="18" charset="0"/>
                <a:cs typeface="Times New Roman" panose="02020603050405020304" pitchFamily="18" charset="0"/>
              </a:rPr>
              <a:t>2. The Writer quoted Jeremiah the prophet (</a:t>
            </a:r>
            <a:r>
              <a:rPr lang="en-US" sz="3200" b="1" dirty="0">
                <a:latin typeface="Times New Roman" panose="02020603050405020304" pitchFamily="18" charset="0"/>
                <a:cs typeface="Times New Roman" panose="02020603050405020304" pitchFamily="18" charset="0"/>
              </a:rPr>
              <a:t>Heb 8:8-12; Jer 31:31-34</a:t>
            </a:r>
            <a:r>
              <a:rPr lang="en-US" sz="3200" dirty="0">
                <a:latin typeface="Times New Roman" panose="02020603050405020304" pitchFamily="18" charset="0"/>
                <a:cs typeface="Times New Roman" panose="02020603050405020304" pitchFamily="18" charset="0"/>
              </a:rPr>
              <a:t>) </a:t>
            </a:r>
          </a:p>
          <a:p>
            <a:pPr marL="914400" indent="-449263"/>
            <a:r>
              <a:rPr lang="en-US" sz="3200" dirty="0">
                <a:latin typeface="Times New Roman" panose="02020603050405020304" pitchFamily="18" charset="0"/>
                <a:cs typeface="Times New Roman" panose="02020603050405020304" pitchFamily="18" charset="0"/>
              </a:rPr>
              <a:t>3. The New Testament emphasizes the New Covenant – Jesus instituted the “Lord’s Supper” (</a:t>
            </a:r>
            <a:r>
              <a:rPr lang="en-US" sz="3200" b="1" dirty="0">
                <a:latin typeface="Times New Roman" panose="02020603050405020304" pitchFamily="18" charset="0"/>
                <a:cs typeface="Times New Roman" panose="02020603050405020304" pitchFamily="18" charset="0"/>
              </a:rPr>
              <a:t>Luke 22:20; I Cor 11;25</a:t>
            </a:r>
            <a:r>
              <a:rPr lang="en-US" sz="3200" dirty="0">
                <a:latin typeface="Times New Roman" panose="02020603050405020304" pitchFamily="18" charset="0"/>
                <a:cs typeface="Times New Roman" panose="02020603050405020304" pitchFamily="18" charset="0"/>
              </a:rPr>
              <a:t>)</a:t>
            </a:r>
          </a:p>
          <a:p>
            <a:pPr marL="914400" indent="-449263"/>
            <a:r>
              <a:rPr lang="en-US" sz="3200" dirty="0">
                <a:latin typeface="Times New Roman" panose="02020603050405020304" pitchFamily="18" charset="0"/>
                <a:cs typeface="Times New Roman" panose="02020603050405020304" pitchFamily="18" charset="0"/>
              </a:rPr>
              <a:t>4. Jesus is the mediator of a new covenant (</a:t>
            </a:r>
            <a:r>
              <a:rPr lang="en-US" sz="3200" b="1" dirty="0">
                <a:latin typeface="Times New Roman" panose="02020603050405020304" pitchFamily="18" charset="0"/>
                <a:cs typeface="Times New Roman" panose="02020603050405020304" pitchFamily="18" charset="0"/>
              </a:rPr>
              <a:t>Heb 9:15; 12:24</a:t>
            </a:r>
            <a:r>
              <a:rPr lang="en-US" sz="3200" dirty="0">
                <a:latin typeface="Times New Roman" panose="02020603050405020304" pitchFamily="18" charset="0"/>
                <a:cs typeface="Times New Roman" panose="02020603050405020304" pitchFamily="18" charset="0"/>
              </a:rPr>
              <a:t>)</a:t>
            </a:r>
          </a:p>
          <a:p>
            <a:pPr marL="914400" indent="-449263"/>
            <a:r>
              <a:rPr lang="en-US" sz="3200" dirty="0"/>
              <a:t>5. The Apostles were the ministers of the new covenant (</a:t>
            </a:r>
            <a:r>
              <a:rPr lang="en-US" sz="3200" b="1" dirty="0"/>
              <a:t>2 Cor 3:3</a:t>
            </a:r>
            <a:r>
              <a:rPr lang="en-US" sz="3200" dirty="0"/>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27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D4F79-7F21-40AD-BCAD-B46A9ECB7E54}"/>
              </a:ext>
            </a:extLst>
          </p:cNvPr>
          <p:cNvSpPr/>
          <p:nvPr/>
        </p:nvSpPr>
        <p:spPr>
          <a:xfrm>
            <a:off x="585537" y="1166842"/>
            <a:ext cx="11020926" cy="4524315"/>
          </a:xfrm>
          <a:prstGeom prst="rect">
            <a:avLst/>
          </a:prstGeom>
        </p:spPr>
        <p:txBody>
          <a:bodyPr wrap="square">
            <a:spAutoFit/>
          </a:bodyPr>
          <a:lstStyle/>
          <a:p>
            <a:pPr>
              <a:buFontTx/>
              <a:buNone/>
            </a:pPr>
            <a:r>
              <a:rPr lang="en-US" sz="3200" b="1" dirty="0">
                <a:latin typeface="Times New Roman" panose="02020603050405020304" pitchFamily="18" charset="0"/>
                <a:cs typeface="Times New Roman" panose="02020603050405020304" pitchFamily="18" charset="0"/>
              </a:rPr>
              <a:t>C. Are the Jews Still God’s People?</a:t>
            </a:r>
          </a:p>
          <a:p>
            <a:pPr marL="914400" indent="-401638"/>
            <a:r>
              <a:rPr lang="en-US" sz="3200" dirty="0">
                <a:latin typeface="Times New Roman" panose="02020603050405020304" pitchFamily="18" charset="0"/>
                <a:cs typeface="Times New Roman" panose="02020603050405020304" pitchFamily="18" charset="0"/>
              </a:rPr>
              <a:t>1. Is the covenant that God made with the Israelites on Mount Sinai still binding, some believe it is?</a:t>
            </a:r>
          </a:p>
          <a:p>
            <a:pPr marL="914400" indent="-401638"/>
            <a:r>
              <a:rPr lang="en-US" sz="3200" dirty="0">
                <a:latin typeface="Times New Roman" panose="02020603050405020304" pitchFamily="18" charset="0"/>
                <a:cs typeface="Times New Roman" panose="02020603050405020304" pitchFamily="18" charset="0"/>
              </a:rPr>
              <a:t>2. They believe it is binding despite what the Hebrew writer said in </a:t>
            </a:r>
            <a:r>
              <a:rPr lang="en-US" sz="3200" b="1" dirty="0">
                <a:latin typeface="Times New Roman" panose="02020603050405020304" pitchFamily="18" charset="0"/>
                <a:cs typeface="Times New Roman" panose="02020603050405020304" pitchFamily="18" charset="0"/>
              </a:rPr>
              <a:t>Hebrews 8:13</a:t>
            </a:r>
            <a:r>
              <a:rPr lang="en-US" sz="3200" dirty="0">
                <a:latin typeface="Times New Roman" panose="02020603050405020304" pitchFamily="18" charset="0"/>
                <a:cs typeface="Times New Roman" panose="02020603050405020304" pitchFamily="18" charset="0"/>
              </a:rPr>
              <a:t>?</a:t>
            </a:r>
          </a:p>
          <a:p>
            <a:pPr marL="914400" indent="-401638"/>
            <a:r>
              <a:rPr lang="en-US" sz="3200" dirty="0">
                <a:latin typeface="Times New Roman" panose="02020603050405020304" pitchFamily="18" charset="0"/>
                <a:cs typeface="Times New Roman" panose="02020603050405020304" pitchFamily="18" charset="0"/>
              </a:rPr>
              <a:t>3. God made that covenant with Abraham (</a:t>
            </a:r>
            <a:r>
              <a:rPr lang="en-US" sz="3200" b="1" dirty="0">
                <a:latin typeface="Times New Roman" panose="02020603050405020304" pitchFamily="18" charset="0"/>
                <a:cs typeface="Times New Roman" panose="02020603050405020304" pitchFamily="18" charset="0"/>
              </a:rPr>
              <a:t>Genesis 17:2-7</a:t>
            </a:r>
            <a:r>
              <a:rPr lang="en-US" sz="3200" dirty="0">
                <a:latin typeface="Times New Roman" panose="02020603050405020304" pitchFamily="18" charset="0"/>
                <a:cs typeface="Times New Roman" panose="02020603050405020304" pitchFamily="18" charset="0"/>
              </a:rPr>
              <a:t>) – for an everlasting covenant:  therefore He saved Israel from Egypt (</a:t>
            </a:r>
            <a:r>
              <a:rPr lang="en-US" sz="3200" b="1" dirty="0">
                <a:latin typeface="Times New Roman" panose="02020603050405020304" pitchFamily="18" charset="0"/>
                <a:cs typeface="Times New Roman" panose="02020603050405020304" pitchFamily="18" charset="0"/>
              </a:rPr>
              <a:t>Exodus 2:23-24; 6:2-8</a:t>
            </a:r>
            <a:r>
              <a:rPr lang="en-US" sz="3200" dirty="0">
                <a:latin typeface="Times New Roman" panose="02020603050405020304" pitchFamily="18" charset="0"/>
                <a:cs typeface="Times New Roman" panose="02020603050405020304" pitchFamily="18" charset="0"/>
              </a:rPr>
              <a:t>) </a:t>
            </a:r>
          </a:p>
          <a:p>
            <a:pPr marL="914400" indent="-401638"/>
            <a:r>
              <a:rPr lang="en-US" sz="3200" dirty="0">
                <a:latin typeface="Times New Roman" panose="02020603050405020304" pitchFamily="18" charset="0"/>
                <a:cs typeface="Times New Roman" panose="02020603050405020304" pitchFamily="18" charset="0"/>
              </a:rPr>
              <a:t>4. God made a covenant with Israel (</a:t>
            </a:r>
            <a:r>
              <a:rPr lang="en-US" sz="3200" b="1" dirty="0">
                <a:latin typeface="Times New Roman" panose="02020603050405020304" pitchFamily="18" charset="0"/>
                <a:cs typeface="Times New Roman" panose="02020603050405020304" pitchFamily="18" charset="0"/>
              </a:rPr>
              <a:t>Deu 5:2-3</a:t>
            </a:r>
            <a:r>
              <a:rPr lang="en-US" sz="3200" dirty="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22736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2)">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2)">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2)">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heel(2)">
                                      <p:cBhvr>
                                        <p:cTn id="2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FC778-59C9-4614-B819-10681EEB2911}"/>
              </a:ext>
            </a:extLst>
          </p:cNvPr>
          <p:cNvSpPr/>
          <p:nvPr/>
        </p:nvSpPr>
        <p:spPr>
          <a:xfrm>
            <a:off x="601579" y="1166842"/>
            <a:ext cx="10988842" cy="4524315"/>
          </a:xfrm>
          <a:prstGeom prst="rect">
            <a:avLst/>
          </a:prstGeom>
        </p:spPr>
        <p:txBody>
          <a:bodyPr wrap="square">
            <a:spAutoFit/>
          </a:bodyPr>
          <a:lstStyle/>
          <a:p>
            <a:pPr marL="465138" indent="-465138"/>
            <a:r>
              <a:rPr lang="en-US" sz="3200" dirty="0">
                <a:latin typeface="Times New Roman" panose="02020603050405020304" pitchFamily="18" charset="0"/>
                <a:cs typeface="Times New Roman" panose="02020603050405020304" pitchFamily="18" charset="0"/>
              </a:rPr>
              <a:t>5. Those who do not believe </a:t>
            </a:r>
            <a:r>
              <a:rPr lang="en-US" sz="3200" b="1" dirty="0">
                <a:latin typeface="Times New Roman" panose="02020603050405020304" pitchFamily="18" charset="0"/>
                <a:cs typeface="Times New Roman" panose="02020603050405020304" pitchFamily="18" charset="0"/>
              </a:rPr>
              <a:t>Hebrews 8:13 </a:t>
            </a:r>
            <a:r>
              <a:rPr lang="en-US" sz="3200" dirty="0">
                <a:latin typeface="Times New Roman" panose="02020603050405020304" pitchFamily="18" charset="0"/>
                <a:cs typeface="Times New Roman" panose="02020603050405020304" pitchFamily="18" charset="0"/>
              </a:rPr>
              <a:t>usually quote (</a:t>
            </a:r>
            <a:r>
              <a:rPr lang="en-US" sz="3200" b="1" dirty="0">
                <a:latin typeface="Times New Roman" panose="02020603050405020304" pitchFamily="18" charset="0"/>
                <a:cs typeface="Times New Roman" panose="02020603050405020304" pitchFamily="18" charset="0"/>
              </a:rPr>
              <a:t>Romans 11:25-29</a:t>
            </a:r>
            <a:r>
              <a:rPr lang="en-US" sz="3200" dirty="0">
                <a:latin typeface="Times New Roman" panose="02020603050405020304" pitchFamily="18" charset="0"/>
                <a:cs typeface="Times New Roman" panose="02020603050405020304" pitchFamily="18" charset="0"/>
              </a:rPr>
              <a:t>) ignoring (</a:t>
            </a:r>
            <a:r>
              <a:rPr lang="en-US" sz="3200" b="1" dirty="0">
                <a:latin typeface="Times New Roman" panose="02020603050405020304" pitchFamily="18" charset="0"/>
                <a:cs typeface="Times New Roman" panose="02020603050405020304" pitchFamily="18" charset="0"/>
              </a:rPr>
              <a:t>Romans 11:20</a:t>
            </a:r>
            <a:r>
              <a:rPr lang="en-US" sz="3200" dirty="0">
                <a:latin typeface="Times New Roman" panose="02020603050405020304" pitchFamily="18" charset="0"/>
                <a:cs typeface="Times New Roman" panose="02020603050405020304" pitchFamily="18" charset="0"/>
              </a:rPr>
              <a:t>) and the fact that the Jews were broken off because of unbelief.</a:t>
            </a:r>
          </a:p>
          <a:p>
            <a:pPr marL="465138" indent="-465138"/>
            <a:r>
              <a:rPr lang="en-US" sz="3200" dirty="0">
                <a:latin typeface="Times New Roman" panose="02020603050405020304" pitchFamily="18" charset="0"/>
                <a:cs typeface="Times New Roman" panose="02020603050405020304" pitchFamily="18" charset="0"/>
              </a:rPr>
              <a:t>6. Today, right now, God’s people are those who have been circumcised spiritually, not physically (</a:t>
            </a:r>
            <a:r>
              <a:rPr lang="en-US" sz="3200" b="1" dirty="0">
                <a:latin typeface="Times New Roman" panose="02020603050405020304" pitchFamily="18" charset="0"/>
                <a:cs typeface="Times New Roman" panose="02020603050405020304" pitchFamily="18" charset="0"/>
              </a:rPr>
              <a:t>Romans 2:28-29</a:t>
            </a:r>
            <a:r>
              <a:rPr lang="en-US" sz="3200" dirty="0">
                <a:latin typeface="Times New Roman" panose="02020603050405020304" pitchFamily="18" charset="0"/>
                <a:cs typeface="Times New Roman" panose="02020603050405020304" pitchFamily="18" charset="0"/>
              </a:rPr>
              <a:t>)</a:t>
            </a:r>
          </a:p>
          <a:p>
            <a:pPr marL="465138" indent="-465138"/>
            <a:r>
              <a:rPr lang="en-US" sz="3200" dirty="0">
                <a:latin typeface="Times New Roman" panose="02020603050405020304" pitchFamily="18" charset="0"/>
                <a:cs typeface="Times New Roman" panose="02020603050405020304" pitchFamily="18" charset="0"/>
              </a:rPr>
              <a:t>7. This refers to those who have been baptize into Christ (</a:t>
            </a:r>
            <a:r>
              <a:rPr lang="en-US" sz="3200" b="1" dirty="0">
                <a:latin typeface="Times New Roman" panose="02020603050405020304" pitchFamily="18" charset="0"/>
                <a:cs typeface="Times New Roman" panose="02020603050405020304" pitchFamily="18" charset="0"/>
              </a:rPr>
              <a:t>Colossians 2:11-13</a:t>
            </a:r>
            <a:r>
              <a:rPr lang="en-US" sz="3200" dirty="0">
                <a:latin typeface="Times New Roman" panose="02020603050405020304" pitchFamily="18" charset="0"/>
                <a:cs typeface="Times New Roman" panose="02020603050405020304" pitchFamily="18" charset="0"/>
              </a:rPr>
              <a:t>) as did many Jews in </a:t>
            </a:r>
            <a:r>
              <a:rPr lang="en-US" sz="3200" b="1" dirty="0">
                <a:latin typeface="Times New Roman" panose="02020603050405020304" pitchFamily="18" charset="0"/>
                <a:cs typeface="Times New Roman" panose="02020603050405020304" pitchFamily="18" charset="0"/>
              </a:rPr>
              <a:t>Acts 2:41</a:t>
            </a:r>
            <a:r>
              <a:rPr lang="en-US" sz="3200" dirty="0">
                <a:latin typeface="Times New Roman" panose="02020603050405020304" pitchFamily="18" charset="0"/>
                <a:cs typeface="Times New Roman" panose="02020603050405020304" pitchFamily="18" charset="0"/>
              </a:rPr>
              <a:t>.</a:t>
            </a:r>
          </a:p>
          <a:p>
            <a:pPr marL="465138" indent="-465138"/>
            <a:r>
              <a:rPr lang="en-US" sz="3200" dirty="0">
                <a:latin typeface="Times New Roman" panose="02020603050405020304" pitchFamily="18" charset="0"/>
                <a:cs typeface="Times New Roman" panose="02020603050405020304" pitchFamily="18" charset="0"/>
              </a:rPr>
              <a:t>8. Why were the Jews baptized into Christ? </a:t>
            </a:r>
          </a:p>
          <a:p>
            <a:pPr marL="465138" indent="-465138"/>
            <a:r>
              <a:rPr lang="en-US" sz="3200" dirty="0">
                <a:latin typeface="Times New Roman" panose="02020603050405020304" pitchFamily="18" charset="0"/>
                <a:cs typeface="Times New Roman" panose="02020603050405020304" pitchFamily="18" charset="0"/>
              </a:rPr>
              <a:t>9. They were broken off and needed to be saved. (</a:t>
            </a:r>
            <a:r>
              <a:rPr lang="en-US" sz="3200" b="1" dirty="0">
                <a:latin typeface="Times New Roman" panose="02020603050405020304" pitchFamily="18" charset="0"/>
                <a:cs typeface="Times New Roman" panose="02020603050405020304" pitchFamily="18" charset="0"/>
              </a:rPr>
              <a:t>Acts 2:37-41</a:t>
            </a:r>
            <a:r>
              <a:rPr lang="en-US" sz="3200" dirty="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36086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2)">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2)">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2)">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2)">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2"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2)">
                                      <p:cBhvr>
                                        <p:cTn id="2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9CBF0-1B9A-4DD0-A0D4-B5004920F5DF}"/>
              </a:ext>
            </a:extLst>
          </p:cNvPr>
          <p:cNvSpPr/>
          <p:nvPr/>
        </p:nvSpPr>
        <p:spPr>
          <a:xfrm>
            <a:off x="609600" y="428178"/>
            <a:ext cx="10972800" cy="6001643"/>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D. Is the Law of Moses Still Binding?</a:t>
            </a:r>
            <a:endParaRPr lang="en-US" sz="3200" b="0" dirty="0">
              <a:latin typeface="Times New Roman" panose="02020603050405020304" pitchFamily="18" charset="0"/>
              <a:cs typeface="Times New Roman" panose="02020603050405020304" pitchFamily="18" charset="0"/>
            </a:endParaRPr>
          </a:p>
          <a:p>
            <a:pPr marL="914400" indent="-449263"/>
            <a:r>
              <a:rPr lang="en-US" sz="3200" b="0" dirty="0">
                <a:latin typeface="Times New Roman" panose="02020603050405020304" pitchFamily="18" charset="0"/>
                <a:cs typeface="Times New Roman" panose="02020603050405020304" pitchFamily="18" charset="0"/>
              </a:rPr>
              <a:t>1. The Law of Moses has been nailed to the cross (</a:t>
            </a:r>
            <a:r>
              <a:rPr lang="en-US" sz="3200" b="1" dirty="0">
                <a:latin typeface="Times New Roman" panose="02020603050405020304" pitchFamily="18" charset="0"/>
                <a:cs typeface="Times New Roman" panose="02020603050405020304" pitchFamily="18" charset="0"/>
              </a:rPr>
              <a:t>Colossians 2:14</a:t>
            </a:r>
            <a:r>
              <a:rPr lang="en-US" sz="3200" b="0" dirty="0">
                <a:latin typeface="Times New Roman" panose="02020603050405020304" pitchFamily="18" charset="0"/>
                <a:cs typeface="Times New Roman" panose="02020603050405020304" pitchFamily="18" charset="0"/>
              </a:rPr>
              <a:t>)</a:t>
            </a:r>
          </a:p>
          <a:p>
            <a:pPr marL="914400" indent="-449263"/>
            <a:r>
              <a:rPr lang="en-US" sz="3200" b="0" dirty="0">
                <a:latin typeface="Times New Roman" panose="02020603050405020304" pitchFamily="18" charset="0"/>
                <a:cs typeface="Times New Roman" panose="02020603050405020304" pitchFamily="18" charset="0"/>
              </a:rPr>
              <a:t>2. It has been abolished (</a:t>
            </a:r>
            <a:r>
              <a:rPr lang="en-US" sz="3200" b="1" dirty="0">
                <a:latin typeface="Times New Roman" panose="02020603050405020304" pitchFamily="18" charset="0"/>
                <a:cs typeface="Times New Roman" panose="02020603050405020304" pitchFamily="18" charset="0"/>
              </a:rPr>
              <a:t>Ephesians 2:15</a:t>
            </a:r>
            <a:r>
              <a:rPr lang="en-US" sz="3200" b="0" dirty="0">
                <a:latin typeface="Times New Roman" panose="02020603050405020304" pitchFamily="18" charset="0"/>
                <a:cs typeface="Times New Roman" panose="02020603050405020304" pitchFamily="18" charset="0"/>
              </a:rPr>
              <a:t>)</a:t>
            </a:r>
          </a:p>
          <a:p>
            <a:pPr marL="914400" indent="-449263"/>
            <a:r>
              <a:rPr lang="en-US" sz="3200" b="0" dirty="0">
                <a:latin typeface="Times New Roman" panose="02020603050405020304" pitchFamily="18" charset="0"/>
                <a:cs typeface="Times New Roman" panose="02020603050405020304" pitchFamily="18" charset="0"/>
              </a:rPr>
              <a:t>3. It was just a tutor for the Jews until the time of Christ (</a:t>
            </a:r>
            <a:r>
              <a:rPr lang="en-US" sz="3200" b="1" dirty="0">
                <a:latin typeface="Times New Roman" panose="02020603050405020304" pitchFamily="18" charset="0"/>
                <a:cs typeface="Times New Roman" panose="02020603050405020304" pitchFamily="18" charset="0"/>
              </a:rPr>
              <a:t>Galatians 3:24</a:t>
            </a:r>
            <a:r>
              <a:rPr lang="en-US" sz="3200" b="0" dirty="0">
                <a:latin typeface="Times New Roman" panose="02020603050405020304" pitchFamily="18" charset="0"/>
                <a:cs typeface="Times New Roman" panose="02020603050405020304" pitchFamily="18" charset="0"/>
              </a:rPr>
              <a:t>)</a:t>
            </a:r>
          </a:p>
          <a:p>
            <a:pPr marL="914400" indent="-449263"/>
            <a:r>
              <a:rPr lang="en-US" sz="3200" b="0" dirty="0">
                <a:latin typeface="Times New Roman" panose="02020603050405020304" pitchFamily="18" charset="0"/>
                <a:cs typeface="Times New Roman" panose="02020603050405020304" pitchFamily="18" charset="0"/>
              </a:rPr>
              <a:t>4. They are no longer under the Old Law, the Old Covenant, (</a:t>
            </a:r>
            <a:r>
              <a:rPr lang="en-US" sz="3200" b="1" dirty="0">
                <a:latin typeface="Times New Roman" panose="02020603050405020304" pitchFamily="18" charset="0"/>
                <a:cs typeface="Times New Roman" panose="02020603050405020304" pitchFamily="18" charset="0"/>
              </a:rPr>
              <a:t>Galatians 3:25</a:t>
            </a:r>
            <a:r>
              <a:rPr lang="en-US" sz="3200" b="0" dirty="0">
                <a:latin typeface="Times New Roman" panose="02020603050405020304" pitchFamily="18" charset="0"/>
                <a:cs typeface="Times New Roman" panose="02020603050405020304" pitchFamily="18" charset="0"/>
              </a:rPr>
              <a:t>)</a:t>
            </a:r>
          </a:p>
          <a:p>
            <a:pPr marL="914400" indent="-449263"/>
            <a:r>
              <a:rPr lang="en-US" sz="3200" b="0" dirty="0">
                <a:latin typeface="Times New Roman" panose="02020603050405020304" pitchFamily="18" charset="0"/>
                <a:cs typeface="Times New Roman" panose="02020603050405020304" pitchFamily="18" charset="0"/>
              </a:rPr>
              <a:t>5. The requirements of the Old Law were unbearable yoke (</a:t>
            </a:r>
            <a:r>
              <a:rPr lang="en-US" sz="3200" b="1" dirty="0">
                <a:latin typeface="Times New Roman" panose="02020603050405020304" pitchFamily="18" charset="0"/>
                <a:cs typeface="Times New Roman" panose="02020603050405020304" pitchFamily="18" charset="0"/>
              </a:rPr>
              <a:t>Acts 15:10</a:t>
            </a:r>
            <a:r>
              <a:rPr lang="en-US" sz="3200" b="0" dirty="0">
                <a:latin typeface="Times New Roman" panose="02020603050405020304" pitchFamily="18" charset="0"/>
                <a:cs typeface="Times New Roman" panose="02020603050405020304" pitchFamily="18" charset="0"/>
              </a:rPr>
              <a:t>)</a:t>
            </a:r>
          </a:p>
          <a:p>
            <a:pPr marL="914400" indent="-449263"/>
            <a:r>
              <a:rPr lang="en-US" sz="3200" b="0" dirty="0">
                <a:latin typeface="Times New Roman" panose="02020603050405020304" pitchFamily="18" charset="0"/>
                <a:cs typeface="Times New Roman" panose="02020603050405020304" pitchFamily="18" charset="0"/>
              </a:rPr>
              <a:t>6. Those who seek to be justified by the Old Law have fallen from grace. (</a:t>
            </a:r>
            <a:r>
              <a:rPr lang="en-US" sz="3200" b="1" dirty="0">
                <a:latin typeface="Times New Roman" panose="02020603050405020304" pitchFamily="18" charset="0"/>
                <a:cs typeface="Times New Roman" panose="02020603050405020304" pitchFamily="18" charset="0"/>
              </a:rPr>
              <a:t>Galatians 5:4</a:t>
            </a:r>
            <a:r>
              <a:rPr lang="en-US" sz="3200" b="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56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out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out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out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out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out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out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3A269D-56B0-4EF4-91F4-861652168F01}"/>
              </a:ext>
            </a:extLst>
          </p:cNvPr>
          <p:cNvSpPr/>
          <p:nvPr/>
        </p:nvSpPr>
        <p:spPr>
          <a:xfrm>
            <a:off x="585537" y="920621"/>
            <a:ext cx="11020925" cy="5016758"/>
          </a:xfrm>
          <a:prstGeom prst="rect">
            <a:avLst/>
          </a:prstGeom>
        </p:spPr>
        <p:txBody>
          <a:bodyPr wrap="square">
            <a:spAutoFit/>
          </a:bodyPr>
          <a:lstStyle/>
          <a:p>
            <a:pPr>
              <a:buFontTx/>
              <a:buNone/>
            </a:pPr>
            <a:r>
              <a:rPr lang="en-US" sz="3200" b="1" dirty="0">
                <a:latin typeface="Times New Roman" panose="02020603050405020304" pitchFamily="18" charset="0"/>
                <a:cs typeface="Times New Roman" panose="02020603050405020304" pitchFamily="18" charset="0"/>
              </a:rPr>
              <a:t>E. On What Basis Can the Jews be Saved?</a:t>
            </a:r>
          </a:p>
          <a:p>
            <a:pPr marL="914400" indent="-449263"/>
            <a:r>
              <a:rPr lang="en-US" sz="3200" dirty="0">
                <a:latin typeface="Times New Roman" panose="02020603050405020304" pitchFamily="18" charset="0"/>
                <a:cs typeface="Times New Roman" panose="02020603050405020304" pitchFamily="18" charset="0"/>
              </a:rPr>
              <a:t>1. They can be “grafted in” just like the Gentiles were (</a:t>
            </a:r>
            <a:r>
              <a:rPr lang="en-US" sz="3200" b="1" dirty="0">
                <a:latin typeface="Times New Roman" panose="02020603050405020304" pitchFamily="18" charset="0"/>
                <a:cs typeface="Times New Roman" panose="02020603050405020304" pitchFamily="18" charset="0"/>
              </a:rPr>
              <a:t>Romans 11:23</a:t>
            </a:r>
            <a:r>
              <a:rPr lang="en-US" sz="3200" dirty="0">
                <a:latin typeface="Times New Roman" panose="02020603050405020304" pitchFamily="18" charset="0"/>
                <a:cs typeface="Times New Roman" panose="02020603050405020304" pitchFamily="18" charset="0"/>
              </a:rPr>
              <a:t>) and that by God’s grace (</a:t>
            </a:r>
            <a:r>
              <a:rPr lang="en-US" sz="3200" b="1" dirty="0">
                <a:latin typeface="Times New Roman" panose="02020603050405020304" pitchFamily="18" charset="0"/>
                <a:cs typeface="Times New Roman" panose="02020603050405020304" pitchFamily="18" charset="0"/>
              </a:rPr>
              <a:t>Acts 15:11</a:t>
            </a:r>
            <a:r>
              <a:rPr lang="en-US" sz="3200" dirty="0">
                <a:latin typeface="Times New Roman" panose="02020603050405020304" pitchFamily="18" charset="0"/>
                <a:cs typeface="Times New Roman" panose="02020603050405020304" pitchFamily="18" charset="0"/>
              </a:rPr>
              <a:t>).</a:t>
            </a:r>
          </a:p>
          <a:p>
            <a:pPr marL="914400" indent="-449263">
              <a:buFontTx/>
              <a:buNone/>
            </a:pPr>
            <a:r>
              <a:rPr lang="en-US" sz="3200" dirty="0">
                <a:latin typeface="Times New Roman" panose="02020603050405020304" pitchFamily="18" charset="0"/>
                <a:cs typeface="Times New Roman" panose="02020603050405020304" pitchFamily="18" charset="0"/>
              </a:rPr>
              <a:t>2. They can be Christians by becoming “sons of God” through faith and the putting on of Christ in baptism (</a:t>
            </a:r>
            <a:r>
              <a:rPr lang="en-US" sz="3200" b="1" dirty="0">
                <a:latin typeface="Times New Roman" panose="02020603050405020304" pitchFamily="18" charset="0"/>
                <a:cs typeface="Times New Roman" panose="02020603050405020304" pitchFamily="18" charset="0"/>
              </a:rPr>
              <a:t>Galatians 3:26-27</a:t>
            </a:r>
            <a:r>
              <a:rPr lang="en-US" sz="3200" dirty="0">
                <a:latin typeface="Times New Roman" panose="02020603050405020304" pitchFamily="18" charset="0"/>
                <a:cs typeface="Times New Roman" panose="02020603050405020304" pitchFamily="18" charset="0"/>
              </a:rPr>
              <a:t>)</a:t>
            </a:r>
          </a:p>
          <a:p>
            <a:pPr marL="914400" indent="-449263">
              <a:buFontTx/>
              <a:buNone/>
            </a:pPr>
            <a:r>
              <a:rPr lang="en-US" sz="3200" dirty="0">
                <a:latin typeface="Times New Roman" panose="02020603050405020304" pitchFamily="18" charset="0"/>
                <a:cs typeface="Times New Roman" panose="02020603050405020304" pitchFamily="18" charset="0"/>
              </a:rPr>
              <a:t>3. By receiving the gospel and obeying it according to (</a:t>
            </a:r>
            <a:r>
              <a:rPr lang="en-US" sz="3200" b="1" dirty="0">
                <a:latin typeface="Times New Roman" panose="02020603050405020304" pitchFamily="18" charset="0"/>
                <a:cs typeface="Times New Roman" panose="02020603050405020304" pitchFamily="18" charset="0"/>
              </a:rPr>
              <a:t>Acts 2:37-42</a:t>
            </a:r>
            <a:r>
              <a:rPr lang="en-US" sz="3200" dirty="0">
                <a:latin typeface="Times New Roman" panose="02020603050405020304" pitchFamily="18" charset="0"/>
                <a:cs typeface="Times New Roman" panose="02020603050405020304" pitchFamily="18" charset="0"/>
              </a:rPr>
              <a:t>)</a:t>
            </a:r>
          </a:p>
          <a:p>
            <a:pPr marL="914400" indent="-449263">
              <a:buFontTx/>
              <a:buNone/>
            </a:pPr>
            <a:r>
              <a:rPr lang="en-US" sz="3200" dirty="0">
                <a:latin typeface="Times New Roman" panose="02020603050405020304" pitchFamily="18" charset="0"/>
                <a:cs typeface="Times New Roman" panose="02020603050405020304" pitchFamily="18" charset="0"/>
              </a:rPr>
              <a:t>4. By being reconciled to God through the cross of Christ (</a:t>
            </a:r>
            <a:r>
              <a:rPr lang="en-US" sz="3200" b="1" dirty="0">
                <a:latin typeface="Times New Roman" panose="02020603050405020304" pitchFamily="18" charset="0"/>
                <a:cs typeface="Times New Roman" panose="02020603050405020304" pitchFamily="18" charset="0"/>
              </a:rPr>
              <a:t>Ephesians 2:14-16</a:t>
            </a:r>
            <a:r>
              <a:rPr lang="en-US" sz="3200" dirty="0">
                <a:latin typeface="Times New Roman" panose="02020603050405020304" pitchFamily="18" charset="0"/>
                <a:cs typeface="Times New Roman" panose="02020603050405020304" pitchFamily="18" charset="0"/>
              </a:rPr>
              <a:t>) as the Gentiles must do!</a:t>
            </a:r>
          </a:p>
        </p:txBody>
      </p:sp>
    </p:spTree>
    <p:extLst>
      <p:ext uri="{BB962C8B-B14F-4D97-AF65-F5344CB8AC3E}">
        <p14:creationId xmlns:p14="http://schemas.microsoft.com/office/powerpoint/2010/main" val="405999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3355</Words>
  <Application>Microsoft Office PowerPoint</Application>
  <PresentationFormat>Widescreen</PresentationFormat>
  <Paragraphs>211</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54</cp:revision>
  <dcterms:created xsi:type="dcterms:W3CDTF">2019-07-27T02:35:39Z</dcterms:created>
  <dcterms:modified xsi:type="dcterms:W3CDTF">2019-07-27T18:03:39Z</dcterms:modified>
</cp:coreProperties>
</file>