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9" r:id="rId2"/>
    <p:sldId id="281" r:id="rId3"/>
    <p:sldId id="258" r:id="rId4"/>
    <p:sldId id="260" r:id="rId5"/>
    <p:sldId id="261" r:id="rId6"/>
    <p:sldId id="259" r:id="rId7"/>
    <p:sldId id="264" r:id="rId8"/>
    <p:sldId id="265" r:id="rId9"/>
    <p:sldId id="266" r:id="rId10"/>
    <p:sldId id="262" r:id="rId11"/>
    <p:sldId id="267" r:id="rId12"/>
    <p:sldId id="268" r:id="rId13"/>
    <p:sldId id="269" r:id="rId14"/>
    <p:sldId id="273" r:id="rId15"/>
    <p:sldId id="270" r:id="rId16"/>
    <p:sldId id="263" r:id="rId17"/>
    <p:sldId id="271" r:id="rId18"/>
    <p:sldId id="272"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66"/>
    <a:srgbClr val="CC00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4428" autoAdjust="0"/>
  </p:normalViewPr>
  <p:slideViewPr>
    <p:cSldViewPr>
      <p:cViewPr varScale="1">
        <p:scale>
          <a:sx n="74" d="100"/>
          <a:sy n="74" d="100"/>
        </p:scale>
        <p:origin x="-193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DF25B-8FD7-4A29-9A1A-36E1584D230F}"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826E9-9E60-4928-B292-CD0548EFAF87}" type="slidenum">
              <a:rPr lang="en-US" smtClean="0"/>
              <a:t>‹#›</a:t>
            </a:fld>
            <a:endParaRPr lang="en-US"/>
          </a:p>
        </p:txBody>
      </p:sp>
    </p:spTree>
    <p:extLst>
      <p:ext uri="{BB962C8B-B14F-4D97-AF65-F5344CB8AC3E}">
        <p14:creationId xmlns:p14="http://schemas.microsoft.com/office/powerpoint/2010/main" val="29423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We have a choice of Religious bases in todays world.</a:t>
            </a:r>
          </a:p>
          <a:p>
            <a:r>
              <a:rPr lang="en-US" dirty="0"/>
              <a:t>    2. Many have been blended these basic religions and that lend to the confusion of what the true religion is.</a:t>
            </a:r>
          </a:p>
          <a:p>
            <a:r>
              <a:rPr lang="en-US" dirty="0"/>
              <a:t>    3. With that in mind, is Your Religious Basis Really the True One?</a:t>
            </a:r>
          </a:p>
        </p:txBody>
      </p:sp>
      <p:sp>
        <p:nvSpPr>
          <p:cNvPr id="4" name="Slide Number Placeholder 3"/>
          <p:cNvSpPr>
            <a:spLocks noGrp="1"/>
          </p:cNvSpPr>
          <p:nvPr>
            <p:ph type="sldNum" sz="quarter" idx="10"/>
          </p:nvPr>
        </p:nvSpPr>
        <p:spPr/>
        <p:txBody>
          <a:bodyPr/>
          <a:lstStyle/>
          <a:p>
            <a:fld id="{E59826E9-9E60-4928-B292-CD0548EFAF87}" type="slidenum">
              <a:rPr lang="en-US" smtClean="0"/>
              <a:t>2</a:t>
            </a:fld>
            <a:endParaRPr lang="en-US"/>
          </a:p>
        </p:txBody>
      </p:sp>
    </p:spTree>
    <p:extLst>
      <p:ext uri="{BB962C8B-B14F-4D97-AF65-F5344CB8AC3E}">
        <p14:creationId xmlns:p14="http://schemas.microsoft.com/office/powerpoint/2010/main" val="166132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Arial" panose="020B0604020202020204" pitchFamily="34" charset="0"/>
              </a:rPr>
              <a:t>Religious belief and practice is built around family loyalty to a specific organization; for the entire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a. You might look at it like politics, in many places around the country, like Silicon Valley is a liberal Democratic area of 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latin typeface="Arial" panose="020B0604020202020204" pitchFamily="34" charset="0"/>
              </a:rPr>
              <a:t>Some in the church, follow the religious tradition of the family father, that have been handed down for ages and generations.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a:t>
            </a:r>
            <a:r>
              <a:rPr lang="en-US" altLang="en-US" sz="1200" dirty="0">
                <a:latin typeface="Arial" panose="020B0604020202020204" pitchFamily="34" charset="0"/>
              </a:rPr>
              <a:t>All of this is based on the personal choice of some strong family member from the past or near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 </a:t>
            </a:r>
            <a:r>
              <a:rPr lang="en-US" altLang="en-US" sz="1200" dirty="0">
                <a:latin typeface="Arial" panose="020B0604020202020204" pitchFamily="34" charset="0"/>
              </a:rPr>
              <a:t>This strong family member does, and has done, all the studying that is done within the entire family, and he has become the family religious expert.</a:t>
            </a:r>
          </a:p>
          <a:p>
            <a:r>
              <a:rPr lang="en-US" dirty="0"/>
              <a:t> </a:t>
            </a:r>
          </a:p>
        </p:txBody>
      </p:sp>
      <p:sp>
        <p:nvSpPr>
          <p:cNvPr id="4" name="Slide Number Placeholder 3"/>
          <p:cNvSpPr>
            <a:spLocks noGrp="1"/>
          </p:cNvSpPr>
          <p:nvPr>
            <p:ph type="sldNum" sz="quarter" idx="10"/>
          </p:nvPr>
        </p:nvSpPr>
        <p:spPr/>
        <p:txBody>
          <a:bodyPr/>
          <a:lstStyle/>
          <a:p>
            <a:fld id="{E59826E9-9E60-4928-B292-CD0548EFAF87}" type="slidenum">
              <a:rPr lang="en-US" smtClean="0"/>
              <a:t>11</a:t>
            </a:fld>
            <a:endParaRPr lang="en-US"/>
          </a:p>
        </p:txBody>
      </p:sp>
    </p:spTree>
    <p:extLst>
      <p:ext uri="{BB962C8B-B14F-4D97-AF65-F5344CB8AC3E}">
        <p14:creationId xmlns:p14="http://schemas.microsoft.com/office/powerpoint/2010/main" val="103725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Religion that has been founded on the family is not without problems and it may even be without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2. One problem is that – some members do not have their own religion, that is, they disagrees with the family religion dogma.</a:t>
            </a:r>
          </a:p>
          <a:p>
            <a:pPr eaLnBrk="1" hangingPunct="1">
              <a:buFontTx/>
              <a:buNone/>
            </a:pPr>
            <a:r>
              <a:rPr lang="en-US" altLang="en-US" sz="1200" dirty="0">
                <a:cs typeface="Times New Roman" panose="02020603050405020304" pitchFamily="18" charset="0"/>
              </a:rPr>
              <a:t>        a. As a consequence, when youth leave home, many fall away – because they have </a:t>
            </a:r>
            <a:r>
              <a:rPr lang="en-US" altLang="en-US" sz="1200" b="1" dirty="0">
                <a:cs typeface="Times New Roman" panose="02020603050405020304" pitchFamily="18" charset="0"/>
              </a:rPr>
              <a:t>no deep and abiding root of faith and conviction</a:t>
            </a:r>
            <a:r>
              <a:rPr lang="en-US" altLang="en-US" sz="1200" dirty="0">
                <a:cs typeface="Times New Roman" panose="02020603050405020304" pitchFamily="18" charset="0"/>
              </a:rPr>
              <a:t> in the family religion. (</a:t>
            </a:r>
            <a:r>
              <a:rPr lang="en-US" altLang="en-US" sz="1200" b="1" u="none" dirty="0">
                <a:cs typeface="Times New Roman" panose="02020603050405020304" pitchFamily="18" charset="0"/>
              </a:rPr>
              <a:t>Luke 8:13</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the ones on the rock are those who, when they hear, receive the word with joy; and these have no root, </a:t>
            </a:r>
            <a:r>
              <a:rPr lang="en-US" sz="1200" b="1" i="1" u="none" strike="noStrike" kern="1200" baseline="0" dirty="0">
                <a:solidFill>
                  <a:schemeClr val="tx1"/>
                </a:solidFill>
                <a:latin typeface="+mn-lt"/>
                <a:ea typeface="+mn-ea"/>
                <a:cs typeface="+mn-cs"/>
              </a:rPr>
              <a:t>who believe for a while </a:t>
            </a:r>
            <a:r>
              <a:rPr lang="en-US" sz="1200" b="0" i="1" u="none" strike="noStrike" kern="1200" baseline="0" dirty="0">
                <a:solidFill>
                  <a:schemeClr val="tx1"/>
                </a:solidFill>
                <a:latin typeface="+mn-lt"/>
                <a:ea typeface="+mn-ea"/>
                <a:cs typeface="+mn-cs"/>
              </a:rPr>
              <a:t>and in time of temptation fall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8:13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b. These family religions are easily swayed by false religious ways; because the family religion not their own – they only adopted it for a home religion.</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12</a:t>
            </a:fld>
            <a:endParaRPr lang="en-US"/>
          </a:p>
        </p:txBody>
      </p:sp>
    </p:spTree>
    <p:extLst>
      <p:ext uri="{BB962C8B-B14F-4D97-AF65-F5344CB8AC3E}">
        <p14:creationId xmlns:p14="http://schemas.microsoft.com/office/powerpoint/2010/main" val="317088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Another Problem – classified as “some do not have their own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a. Some people adopt the religion of their mate – it is not their own, never was and never will be, except for the marriage.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b. We all know some that have left the “</a:t>
            </a:r>
            <a:r>
              <a:rPr lang="en-US" altLang="en-US" sz="1200" b="1" dirty="0">
                <a:cs typeface="Times New Roman" panose="02020603050405020304" pitchFamily="18" charset="0"/>
              </a:rPr>
              <a:t>faith of the family</a:t>
            </a:r>
            <a:r>
              <a:rPr lang="en-US" altLang="en-US" sz="1200" dirty="0">
                <a:cs typeface="Times New Roman" panose="02020603050405020304" pitchFamily="18" charset="0"/>
              </a:rPr>
              <a:t>” after death or divorce.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2. Often 3</a:t>
            </a:r>
            <a:r>
              <a:rPr lang="en-US" altLang="en-US" sz="1200" baseline="30000" dirty="0">
                <a:cs typeface="Times New Roman" panose="02020603050405020304" pitchFamily="18" charset="0"/>
              </a:rPr>
              <a:t>rd</a:t>
            </a:r>
            <a:r>
              <a:rPr lang="en-US" altLang="en-US" sz="1200" dirty="0">
                <a:cs typeface="Times New Roman" panose="02020603050405020304" pitchFamily="18" charset="0"/>
              </a:rPr>
              <a:t> generation Christians have only a hand-me-down faith, based on what grandfather or grandmother said and taught…</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13</a:t>
            </a:fld>
            <a:endParaRPr lang="en-US"/>
          </a:p>
        </p:txBody>
      </p:sp>
    </p:spTree>
    <p:extLst>
      <p:ext uri="{BB962C8B-B14F-4D97-AF65-F5344CB8AC3E}">
        <p14:creationId xmlns:p14="http://schemas.microsoft.com/office/powerpoint/2010/main" val="215019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Those who are weak in faith are unlike their grandparents, who had been converted out of error and withstood the persecution that comes with standing up for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2. This family faith was simply a religion that was handed to them on a platter, to be rejected or accepted at their pleasure. </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3. If they had weak parents they, more than likely they themselves, will be even weaker (</a:t>
            </a:r>
            <a:r>
              <a:rPr lang="en-US" altLang="en-US" sz="1200" b="1" u="none" dirty="0">
                <a:cs typeface="Times New Roman" panose="02020603050405020304" pitchFamily="18" charset="0"/>
              </a:rPr>
              <a:t>Judg. 2:10-12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When all that generation had been gathered to their fathers, </a:t>
            </a:r>
            <a:r>
              <a:rPr lang="en-US" sz="1200" b="1" i="1" u="none" strike="noStrike" kern="1200" baseline="0" dirty="0">
                <a:solidFill>
                  <a:schemeClr val="tx1"/>
                </a:solidFill>
                <a:latin typeface="+mn-lt"/>
                <a:ea typeface="+mn-ea"/>
                <a:cs typeface="+mn-cs"/>
              </a:rPr>
              <a:t>another generation arose after them who did not know the LORD</a:t>
            </a:r>
            <a:r>
              <a:rPr lang="en-US" sz="1200" b="0" i="1" u="none" strike="noStrike" kern="1200" baseline="0" dirty="0">
                <a:solidFill>
                  <a:schemeClr val="tx1"/>
                </a:solidFill>
                <a:latin typeface="+mn-lt"/>
                <a:ea typeface="+mn-ea"/>
                <a:cs typeface="+mn-cs"/>
              </a:rPr>
              <a:t> nor the work which He had done for Israel. </a:t>
            </a:r>
            <a:r>
              <a:rPr lang="en-US" sz="1200" b="1" i="1" u="none" strike="noStrike" kern="1200" baseline="0" dirty="0">
                <a:solidFill>
                  <a:schemeClr val="tx1"/>
                </a:solidFill>
                <a:latin typeface="+mn-lt"/>
                <a:ea typeface="+mn-ea"/>
                <a:cs typeface="+mn-cs"/>
              </a:rPr>
              <a:t>Then</a:t>
            </a:r>
            <a:r>
              <a:rPr lang="en-US" sz="1200" b="0" i="1" u="none" strike="noStrike" kern="1200" baseline="0" dirty="0">
                <a:solidFill>
                  <a:schemeClr val="tx1"/>
                </a:solidFill>
                <a:latin typeface="+mn-lt"/>
                <a:ea typeface="+mn-ea"/>
                <a:cs typeface="+mn-cs"/>
              </a:rPr>
              <a:t> the children of Israel </a:t>
            </a:r>
            <a:r>
              <a:rPr lang="en-US" sz="1200" b="1" i="1" u="none" strike="noStrike" kern="1200" baseline="0" dirty="0">
                <a:solidFill>
                  <a:schemeClr val="tx1"/>
                </a:solidFill>
                <a:latin typeface="+mn-lt"/>
                <a:ea typeface="+mn-ea"/>
                <a:cs typeface="+mn-cs"/>
              </a:rPr>
              <a:t>did evil in the sight of the LORD</a:t>
            </a:r>
            <a:r>
              <a:rPr lang="en-US" sz="1200" b="0" i="1" u="none" strike="noStrike" kern="1200" baseline="0" dirty="0">
                <a:solidFill>
                  <a:schemeClr val="tx1"/>
                </a:solidFill>
                <a:latin typeface="+mn-lt"/>
                <a:ea typeface="+mn-ea"/>
                <a:cs typeface="+mn-cs"/>
              </a:rPr>
              <a:t>, and </a:t>
            </a:r>
            <a:r>
              <a:rPr lang="en-US" sz="1200" b="1" i="1" u="none" strike="noStrike" kern="1200" baseline="0" dirty="0">
                <a:solidFill>
                  <a:schemeClr val="tx1"/>
                </a:solidFill>
                <a:latin typeface="+mn-lt"/>
                <a:ea typeface="+mn-ea"/>
                <a:cs typeface="+mn-cs"/>
              </a:rPr>
              <a:t>served the Baals; and they forsook the LORD God of their fathers</a:t>
            </a:r>
            <a:r>
              <a:rPr lang="en-US" sz="1200" b="0" i="1" u="none" strike="noStrike" kern="1200" baseline="0" dirty="0">
                <a:solidFill>
                  <a:schemeClr val="tx1"/>
                </a:solidFill>
                <a:latin typeface="+mn-lt"/>
                <a:ea typeface="+mn-ea"/>
                <a:cs typeface="+mn-cs"/>
              </a:rPr>
              <a:t>, who had brought them out of the land of Egypt; and they followed other gods from among the gods of the people who were all around them, and they bowed down to them; and they </a:t>
            </a:r>
            <a:r>
              <a:rPr lang="en-US" sz="1200" b="1" i="1" u="none" strike="noStrike" kern="1200" baseline="0" dirty="0">
                <a:solidFill>
                  <a:schemeClr val="tx1"/>
                </a:solidFill>
                <a:latin typeface="+mn-lt"/>
                <a:ea typeface="+mn-ea"/>
                <a:cs typeface="+mn-cs"/>
              </a:rPr>
              <a:t>provoked the LORD to anger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Judges 2:8-12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14</a:t>
            </a:fld>
            <a:endParaRPr lang="en-US"/>
          </a:p>
        </p:txBody>
      </p:sp>
    </p:spTree>
    <p:extLst>
      <p:ext uri="{BB962C8B-B14F-4D97-AF65-F5344CB8AC3E}">
        <p14:creationId xmlns:p14="http://schemas.microsoft.com/office/powerpoint/2010/main" val="269664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In N. T. Christianity, we must follow the Lord Himself, and not follow the family that is lost in un-Biblical doctrine.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&gt;&gt;&gt;&gt;&gt;&gt;&gt;&gt;&gt;&gt;&gt;&gt;&gt;&gt;&gt;&gt;&gt;&gt;&gt;&gt;&gt;&gt;&gt;&gt;&gt;</a:t>
            </a:r>
          </a:p>
          <a:p>
            <a:pPr eaLnBrk="1" hangingPunct="1">
              <a:buFontTx/>
              <a:buNone/>
            </a:pPr>
            <a:r>
              <a:rPr lang="en-US" altLang="en-US" sz="1200" dirty="0">
                <a:cs typeface="Times New Roman" panose="02020603050405020304" pitchFamily="18" charset="0"/>
              </a:rPr>
              <a:t>        a. If religion is based on family, it is worthless (</a:t>
            </a:r>
            <a:r>
              <a:rPr lang="en-US" altLang="en-US" sz="1200" b="1" dirty="0">
                <a:cs typeface="Times New Roman" panose="02020603050405020304" pitchFamily="18" charset="0"/>
              </a:rPr>
              <a:t>Matt. 10:37-38</a:t>
            </a:r>
            <a:r>
              <a:rPr lang="en-US" altLang="en-US" sz="1200" dirty="0">
                <a:cs typeface="Times New Roman" panose="02020603050405020304" pitchFamily="18" charset="0"/>
              </a:rPr>
              <a:t>)</a:t>
            </a:r>
          </a:p>
          <a:p>
            <a:pPr algn="just" rtl="0"/>
            <a:r>
              <a:rPr lang="en-US" sz="1200" b="1" i="1" u="none" strike="noStrike" kern="1200" baseline="0" dirty="0">
                <a:solidFill>
                  <a:schemeClr val="tx1"/>
                </a:solidFill>
                <a:latin typeface="+mn-lt"/>
                <a:ea typeface="+mn-ea"/>
                <a:cs typeface="+mn-cs"/>
              </a:rPr>
              <a:t>He who loves father or mother more than Me is not worthy of Me</a:t>
            </a:r>
            <a:r>
              <a:rPr lang="en-US" sz="1200" b="0" i="1" u="none" strike="noStrike" kern="1200" baseline="0" dirty="0">
                <a:solidFill>
                  <a:schemeClr val="tx1"/>
                </a:solidFill>
                <a:latin typeface="+mn-lt"/>
                <a:ea typeface="+mn-ea"/>
                <a:cs typeface="+mn-cs"/>
              </a:rPr>
              <a:t>. And he who loves son or daughter more than Me is not worthy of Me. And he who does not take his cross and follow after Me is not worthy of Me.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10:37-38</a:t>
            </a:r>
            <a:r>
              <a:rPr lang="en-US" sz="1200" b="0" i="0" u="none" strike="noStrike" kern="1200" baseline="0" dirty="0">
                <a:solidFill>
                  <a:schemeClr val="tx1"/>
                </a:solidFill>
                <a:latin typeface="+mn-lt"/>
                <a:ea typeface="+mn-ea"/>
                <a:cs typeface="+mn-cs"/>
              </a:rPr>
              <a:t>)</a:t>
            </a:r>
          </a:p>
          <a:p>
            <a:pPr algn="just" rtl="0"/>
            <a:r>
              <a:rPr lang="en-US" altLang="en-US" sz="1200" b="0" i="0" u="none" strike="noStrike" kern="1200" baseline="0" dirty="0">
                <a:solidFill>
                  <a:schemeClr val="tx1"/>
                </a:solidFill>
                <a:latin typeface="+mn-lt"/>
                <a:ea typeface="+mn-ea"/>
                <a:cs typeface="+mn-cs"/>
              </a:rPr>
              <a:t>&gt;&gt;&gt;&gt;&gt;&gt;&gt;&gt;&gt;&gt;&gt;&gt;&gt;&gt;&gt;&gt;&gt;&gt;&gt;&gt;&gt;&gt;&gt;&gt;&gt;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b. By accepting the one and only truth, one may lose his family, but be spiritually blessed in all he does. (</a:t>
            </a:r>
            <a:r>
              <a:rPr lang="en-US" altLang="en-US" sz="1200" b="1" dirty="0">
                <a:cs typeface="Times New Roman" panose="02020603050405020304" pitchFamily="18" charset="0"/>
              </a:rPr>
              <a:t>Mark 10:29-30</a:t>
            </a:r>
            <a:r>
              <a:rPr lang="en-US" altLang="en-US" sz="1200" dirty="0">
                <a:cs typeface="Times New Roman" panose="02020603050405020304" pitchFamily="18" charset="0"/>
              </a:rPr>
              <a:t>)</a:t>
            </a:r>
          </a:p>
          <a:p>
            <a:pPr algn="just" rtl="0"/>
            <a:r>
              <a:rPr lang="en-US" sz="1200" b="0" i="1" u="none" strike="noStrike" kern="1200" baseline="0" dirty="0">
                <a:solidFill>
                  <a:schemeClr val="tx1"/>
                </a:solidFill>
                <a:latin typeface="+mn-lt"/>
                <a:ea typeface="+mn-ea"/>
                <a:cs typeface="+mn-cs"/>
              </a:rPr>
              <a:t>So Jesus answered and said, "Assuredly, I say to you, there is no one who has left house or brothers or sisters or father or mother or wife or children or lands, for My sake and the gospel's, </a:t>
            </a:r>
            <a:r>
              <a:rPr lang="en-US" sz="1200" b="1" i="1" u="none" strike="noStrike" kern="1200" baseline="0" dirty="0">
                <a:solidFill>
                  <a:schemeClr val="tx1"/>
                </a:solidFill>
                <a:latin typeface="+mn-lt"/>
                <a:ea typeface="+mn-ea"/>
                <a:cs typeface="+mn-cs"/>
              </a:rPr>
              <a:t>who shall not receive a hundredfold now in this time</a:t>
            </a:r>
            <a:r>
              <a:rPr lang="en-US" sz="1200" b="0" i="1" u="none" strike="noStrike" kern="1200" baseline="0" dirty="0">
                <a:solidFill>
                  <a:schemeClr val="tx1"/>
                </a:solidFill>
                <a:latin typeface="+mn-lt"/>
                <a:ea typeface="+mn-ea"/>
                <a:cs typeface="+mn-cs"/>
              </a:rPr>
              <a:t>—houses and brothers and sisters and mothers and children and lands, with persecutions—</a:t>
            </a:r>
            <a:r>
              <a:rPr lang="en-US" sz="1200" b="1" i="1" u="none" strike="noStrike" kern="1200" baseline="0" dirty="0">
                <a:solidFill>
                  <a:schemeClr val="tx1"/>
                </a:solidFill>
                <a:latin typeface="+mn-lt"/>
                <a:ea typeface="+mn-ea"/>
                <a:cs typeface="+mn-cs"/>
              </a:rPr>
              <a:t>and in the age to come, eternal life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10:29-30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15</a:t>
            </a:fld>
            <a:endParaRPr lang="en-US"/>
          </a:p>
        </p:txBody>
      </p:sp>
    </p:spTree>
    <p:extLst>
      <p:ext uri="{BB962C8B-B14F-4D97-AF65-F5344CB8AC3E}">
        <p14:creationId xmlns:p14="http://schemas.microsoft.com/office/powerpoint/2010/main" val="304334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The </a:t>
            </a:r>
            <a:r>
              <a:rPr lang="en-US" altLang="en-US" sz="1200" dirty="0">
                <a:cs typeface="Times New Roman" panose="02020603050405020304" pitchFamily="18" charset="0"/>
              </a:rPr>
              <a:t>religion of many is based on </a:t>
            </a:r>
            <a:r>
              <a:rPr lang="en-US" altLang="en-US" sz="1200" b="1" dirty="0">
                <a:cs typeface="Times New Roman" panose="02020603050405020304" pitchFamily="18" charset="0"/>
              </a:rPr>
              <a:t>social relationships </a:t>
            </a:r>
            <a:r>
              <a:rPr lang="en-US" altLang="en-US" sz="1200" dirty="0">
                <a:cs typeface="Times New Roman" panose="02020603050405020304" pitchFamily="18" charset="0"/>
              </a:rPr>
              <a:t>that they have develop while here on this earth.</a:t>
            </a:r>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16</a:t>
            </a:fld>
            <a:endParaRPr lang="en-US"/>
          </a:p>
        </p:txBody>
      </p:sp>
    </p:spTree>
    <p:extLst>
      <p:ext uri="{BB962C8B-B14F-4D97-AF65-F5344CB8AC3E}">
        <p14:creationId xmlns:p14="http://schemas.microsoft.com/office/powerpoint/2010/main" val="267148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All of this religion is based on </a:t>
            </a:r>
            <a:r>
              <a:rPr lang="en-US" altLang="en-US" sz="1200" b="1" dirty="0">
                <a:latin typeface="Arial" panose="020B0604020202020204" pitchFamily="34" charset="0"/>
              </a:rPr>
              <a:t>personal loyalty </a:t>
            </a:r>
            <a:r>
              <a:rPr lang="en-US" altLang="en-US" sz="1200" dirty="0">
                <a:latin typeface="Arial" panose="020B0604020202020204" pitchFamily="34" charset="0"/>
              </a:rPr>
              <a:t>– to some person whom they look up to with respect and awe.</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2. People build </a:t>
            </a:r>
            <a:r>
              <a:rPr lang="en-US" altLang="en-US" sz="1200" b="1" dirty="0">
                <a:latin typeface="Arial" panose="020B0604020202020204" pitchFamily="34" charset="0"/>
              </a:rPr>
              <a:t>friendships and social ties</a:t>
            </a:r>
            <a:r>
              <a:rPr lang="en-US" altLang="en-US" sz="1200" dirty="0">
                <a:latin typeface="Arial" panose="020B0604020202020204" pitchFamily="34" charset="0"/>
              </a:rPr>
              <a:t> in the religion of which they are members, and </a:t>
            </a:r>
            <a:r>
              <a:rPr lang="en-US" altLang="en-US" sz="1200" b="1" dirty="0">
                <a:latin typeface="Arial" panose="020B0604020202020204" pitchFamily="34" charset="0"/>
              </a:rPr>
              <a:t>feel betrayed</a:t>
            </a:r>
            <a:r>
              <a:rPr lang="en-US" altLang="en-US" sz="1200" dirty="0">
                <a:latin typeface="Arial" panose="020B0604020202020204" pitchFamily="34" charset="0"/>
              </a:rPr>
              <a:t> if some leave the social group.</a:t>
            </a:r>
          </a:p>
          <a:p>
            <a:pPr eaLnBrk="1" hangingPunct="1">
              <a:buFontTx/>
              <a:buNone/>
            </a:pPr>
            <a:r>
              <a:rPr lang="en-US" altLang="en-US" sz="1200" dirty="0">
                <a:latin typeface="Arial" panose="020B0604020202020204" pitchFamily="34"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3. They continue to follow their trends, because they do not want to be thought of in an unfavorable way.</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17</a:t>
            </a:fld>
            <a:endParaRPr lang="en-US"/>
          </a:p>
        </p:txBody>
      </p:sp>
    </p:spTree>
    <p:extLst>
      <p:ext uri="{BB962C8B-B14F-4D97-AF65-F5344CB8AC3E}">
        <p14:creationId xmlns:p14="http://schemas.microsoft.com/office/powerpoint/2010/main" val="116311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Some of these social groups use these social ties to pressure people into submission – personal guilt trips, such as many of today’s cults do.</a:t>
            </a: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2. Some, through </a:t>
            </a:r>
            <a:r>
              <a:rPr lang="en-US" altLang="en-US" sz="1200" b="1" dirty="0">
                <a:cs typeface="Times New Roman" panose="02020603050405020304" pitchFamily="18" charset="0"/>
              </a:rPr>
              <a:t>aggressive social pressures</a:t>
            </a:r>
            <a:r>
              <a:rPr lang="en-US" altLang="en-US" sz="1200" dirty="0">
                <a:cs typeface="Times New Roman" panose="02020603050405020304" pitchFamily="18" charset="0"/>
              </a:rPr>
              <a:t>, are half-converted to these doctrines and require more social pressure.</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18</a:t>
            </a:fld>
            <a:endParaRPr lang="en-US"/>
          </a:p>
        </p:txBody>
      </p:sp>
    </p:spTree>
    <p:extLst>
      <p:ext uri="{BB962C8B-B14F-4D97-AF65-F5344CB8AC3E}">
        <p14:creationId xmlns:p14="http://schemas.microsoft.com/office/powerpoint/2010/main" val="10559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Many of these social groups are holding to a few doctrinal points, but not all the </a:t>
            </a:r>
            <a:r>
              <a:rPr lang="en-US" altLang="en-US" sz="1200" b="1" dirty="0">
                <a:cs typeface="Times New Roman" panose="02020603050405020304" pitchFamily="18" charset="0"/>
              </a:rPr>
              <a:t>N. T</a:t>
            </a:r>
            <a:r>
              <a:rPr lang="en-US" altLang="en-US" sz="1200" dirty="0">
                <a:cs typeface="Times New Roman" panose="02020603050405020304" pitchFamily="18" charset="0"/>
              </a:rPr>
              <a:t>. as the Lord requires.</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2. Some may even obey the Gospel, but they are not fully converted to all His teachings and will be therefore lost eternally.</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3. The things they do they do because it is expected by others, it is not out of devotion to the Lord but devotion to the social group. (</a:t>
            </a:r>
            <a:r>
              <a:rPr lang="en-US" altLang="en-US" sz="1200" b="1" i="1" u="none" dirty="0">
                <a:cs typeface="Times New Roman" panose="02020603050405020304" pitchFamily="18" charset="0"/>
              </a:rPr>
              <a:t>Matt. 23:5; John 12:42-43; John 5:44</a:t>
            </a:r>
            <a:r>
              <a:rPr lang="en-US" altLang="en-US" sz="1200" dirty="0">
                <a:cs typeface="Times New Roman" panose="02020603050405020304" pitchFamily="18" charset="0"/>
              </a:rPr>
              <a:t>)</a:t>
            </a:r>
          </a:p>
          <a:p>
            <a:pPr rtl="0"/>
            <a:r>
              <a:rPr lang="en-US" sz="1200" b="1" i="1" u="none" strike="noStrike" kern="1200" baseline="0" dirty="0">
                <a:solidFill>
                  <a:schemeClr val="tx1"/>
                </a:solidFill>
                <a:latin typeface="+mn-lt"/>
                <a:ea typeface="+mn-ea"/>
                <a:cs typeface="+mn-cs"/>
              </a:rPr>
              <a:t>But all their works they do to be seen by men</a:t>
            </a:r>
            <a:r>
              <a:rPr lang="en-US" sz="1200" b="0" i="1" u="none" strike="noStrike" kern="1200" baseline="0" dirty="0">
                <a:solidFill>
                  <a:schemeClr val="tx1"/>
                </a:solidFill>
                <a:latin typeface="+mn-lt"/>
                <a:ea typeface="+mn-ea"/>
                <a:cs typeface="+mn-cs"/>
              </a:rPr>
              <a:t>. They make their phylacteries broad and enlarge the borders of their garments.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23:5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Nevertheless </a:t>
            </a:r>
            <a:r>
              <a:rPr lang="en-US" sz="1200" b="1" i="1" u="none" strike="noStrike" kern="1200" baseline="0" dirty="0">
                <a:solidFill>
                  <a:schemeClr val="tx1"/>
                </a:solidFill>
                <a:latin typeface="+mn-lt"/>
                <a:ea typeface="+mn-ea"/>
                <a:cs typeface="+mn-cs"/>
              </a:rPr>
              <a:t>even among the rulers many believed in Him</a:t>
            </a:r>
            <a:r>
              <a:rPr lang="en-US" sz="1200" b="0" i="1" u="none" strike="noStrike" kern="1200" baseline="0" dirty="0">
                <a:solidFill>
                  <a:schemeClr val="tx1"/>
                </a:solidFill>
                <a:latin typeface="+mn-lt"/>
                <a:ea typeface="+mn-ea"/>
                <a:cs typeface="+mn-cs"/>
              </a:rPr>
              <a:t>, but because of the Pharisees </a:t>
            </a:r>
            <a:r>
              <a:rPr lang="en-US" sz="1200" b="1" i="1" u="none" strike="noStrike" kern="1200" baseline="0" dirty="0">
                <a:solidFill>
                  <a:schemeClr val="tx1"/>
                </a:solidFill>
                <a:latin typeface="+mn-lt"/>
                <a:ea typeface="+mn-ea"/>
                <a:cs typeface="+mn-cs"/>
              </a:rPr>
              <a:t>they did not confess Him</a:t>
            </a:r>
            <a:r>
              <a:rPr lang="en-US" sz="1200" b="0" i="1" u="none" strike="noStrike" kern="1200" baseline="0" dirty="0">
                <a:solidFill>
                  <a:schemeClr val="tx1"/>
                </a:solidFill>
                <a:latin typeface="+mn-lt"/>
                <a:ea typeface="+mn-ea"/>
                <a:cs typeface="+mn-cs"/>
              </a:rPr>
              <a:t>, lest they should be put out of the synagogue; for they loved the praise of men more than the praise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12:42-43</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How can you believe</a:t>
            </a:r>
            <a:r>
              <a:rPr lang="en-US" sz="1200" b="1" i="1" u="none" strike="noStrike" kern="1200" baseline="0" dirty="0">
                <a:solidFill>
                  <a:schemeClr val="tx1"/>
                </a:solidFill>
                <a:latin typeface="+mn-lt"/>
                <a:ea typeface="+mn-ea"/>
                <a:cs typeface="+mn-cs"/>
              </a:rPr>
              <a:t>, who receive honor from one another</a:t>
            </a:r>
            <a:r>
              <a:rPr lang="en-US" sz="1200" b="0" i="1" u="none" strike="noStrike" kern="1200" baseline="0" dirty="0">
                <a:solidFill>
                  <a:schemeClr val="tx1"/>
                </a:solidFill>
                <a:latin typeface="+mn-lt"/>
                <a:ea typeface="+mn-ea"/>
                <a:cs typeface="+mn-cs"/>
              </a:rPr>
              <a:t>, and do not seek the honor that comes from the only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5:44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a:t>
            </a:r>
            <a:endParaRPr lang="en-US" altLang="en-US" sz="1200" b="0" u="none" dirty="0">
              <a:cs typeface="Times New Roman" panose="02020603050405020304" pitchFamily="18" charset="0"/>
            </a:endParaRPr>
          </a:p>
          <a:p>
            <a:pPr eaLnBrk="1" hangingPunct="1">
              <a:buFontTx/>
              <a:buNone/>
            </a:pPr>
            <a:r>
              <a:rPr lang="en-US" altLang="en-US" sz="1200" b="0" u="none" dirty="0">
                <a:cs typeface="Times New Roman" panose="02020603050405020304" pitchFamily="18" charset="0"/>
              </a:rPr>
              <a:t>    4. </a:t>
            </a:r>
            <a:r>
              <a:rPr lang="en-US" altLang="en-US" sz="1200" b="1" u="none" dirty="0">
                <a:cs typeface="Times New Roman" panose="02020603050405020304" pitchFamily="18" charset="0"/>
              </a:rPr>
              <a:t>2 Tim. 2:19 </a:t>
            </a:r>
            <a:r>
              <a:rPr lang="en-US" altLang="en-US" sz="1200" dirty="0">
                <a:cs typeface="Times New Roman" panose="02020603050405020304" pitchFamily="18" charset="0"/>
              </a:rPr>
              <a:t>– The Lord tells us that He knows those who are His.</a:t>
            </a:r>
          </a:p>
          <a:p>
            <a:pPr rtl="0"/>
            <a:r>
              <a:rPr lang="en-US" sz="1200" b="0" i="1" u="none" strike="noStrike" kern="1200" baseline="0" dirty="0">
                <a:solidFill>
                  <a:schemeClr val="tx1"/>
                </a:solidFill>
                <a:latin typeface="+mn-lt"/>
                <a:ea typeface="+mn-ea"/>
                <a:cs typeface="+mn-cs"/>
              </a:rPr>
              <a:t>Nevertheless </a:t>
            </a:r>
            <a:r>
              <a:rPr lang="en-US" sz="1200" b="1" i="1" u="none" strike="noStrike" kern="1200" baseline="0" dirty="0">
                <a:solidFill>
                  <a:schemeClr val="tx1"/>
                </a:solidFill>
                <a:latin typeface="+mn-lt"/>
                <a:ea typeface="+mn-ea"/>
                <a:cs typeface="+mn-cs"/>
              </a:rPr>
              <a:t>the solid foundation of God stands</a:t>
            </a:r>
            <a:r>
              <a:rPr lang="en-US" sz="1200" b="0" i="1" u="none" strike="noStrike" kern="1200" baseline="0" dirty="0">
                <a:solidFill>
                  <a:schemeClr val="tx1"/>
                </a:solidFill>
                <a:latin typeface="+mn-lt"/>
                <a:ea typeface="+mn-ea"/>
                <a:cs typeface="+mn-cs"/>
              </a:rPr>
              <a:t>, having this seal: "</a:t>
            </a:r>
            <a:r>
              <a:rPr lang="en-US" sz="1200" b="1" i="1" u="none" strike="noStrike" kern="1200" baseline="0" dirty="0">
                <a:solidFill>
                  <a:schemeClr val="tx1"/>
                </a:solidFill>
                <a:latin typeface="+mn-lt"/>
                <a:ea typeface="+mn-ea"/>
                <a:cs typeface="+mn-cs"/>
              </a:rPr>
              <a:t>The Lord knows those who are His,</a:t>
            </a:r>
            <a:r>
              <a:rPr lang="en-US" sz="1200" b="0" i="1" u="none" strike="noStrike" kern="1200" baseline="0" dirty="0">
                <a:solidFill>
                  <a:schemeClr val="tx1"/>
                </a:solidFill>
                <a:latin typeface="+mn-lt"/>
                <a:ea typeface="+mn-ea"/>
                <a:cs typeface="+mn-cs"/>
              </a:rPr>
              <a:t>" and, "Let everyone who names the name of Christ depart from iniquity."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19</a:t>
            </a:fld>
            <a:endParaRPr lang="en-US"/>
          </a:p>
        </p:txBody>
      </p:sp>
    </p:spTree>
    <p:extLst>
      <p:ext uri="{BB962C8B-B14F-4D97-AF65-F5344CB8AC3E}">
        <p14:creationId xmlns:p14="http://schemas.microsoft.com/office/powerpoint/2010/main" val="415694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Is your religious basis really true?</a:t>
            </a:r>
          </a:p>
          <a:p>
            <a:pPr eaLnBrk="1" hangingPunct="1">
              <a:buFontTx/>
              <a:buNone/>
            </a:pPr>
            <a:r>
              <a:rPr lang="en-US" altLang="en-US" sz="1200" dirty="0">
                <a:latin typeface="Arial" panose="020B0604020202020204" pitchFamily="34" charset="0"/>
              </a:rPr>
              <a:t>&gt;&gt;&gt;&gt;&gt;&gt;&gt;&gt;&gt;&gt;&gt;&gt;&gt;&gt;</a:t>
            </a:r>
          </a:p>
          <a:p>
            <a:pPr eaLnBrk="1" hangingPunct="1">
              <a:buFontTx/>
              <a:buNone/>
            </a:pPr>
            <a:r>
              <a:rPr lang="en-US" altLang="en-US" sz="1200" dirty="0">
                <a:latin typeface="Arial" panose="020B0604020202020204" pitchFamily="34" charset="0"/>
              </a:rPr>
              <a:t>    2. </a:t>
            </a:r>
            <a:r>
              <a:rPr lang="en-US" altLang="en-US" sz="1200" b="1" u="none" dirty="0">
                <a:latin typeface="Arial" panose="020B0604020202020204" pitchFamily="34" charset="0"/>
              </a:rPr>
              <a:t>2 Cor. 13:5 </a:t>
            </a:r>
            <a:r>
              <a:rPr lang="en-US" altLang="en-US" sz="1200" dirty="0">
                <a:latin typeface="Arial" panose="020B0604020202020204" pitchFamily="34" charset="0"/>
              </a:rPr>
              <a:t>– we should each examine ourselves each and everyday so that we may stand justified in the eyes of God and His Son Jesus Christ.</a:t>
            </a:r>
          </a:p>
          <a:p>
            <a:pPr eaLnBrk="1" hangingPunct="1">
              <a:buFontTx/>
              <a:buNone/>
            </a:pPr>
            <a:r>
              <a:rPr lang="en-US" altLang="en-US" sz="1200" dirty="0">
                <a:latin typeface="Arial" panose="020B0604020202020204" pitchFamily="34" charset="0"/>
              </a:rPr>
              <a:t>&gt;&gt;&gt;&gt;&gt;&gt;&gt;&gt;&gt;&gt;&gt;&gt;&gt;&gt;</a:t>
            </a:r>
          </a:p>
          <a:p>
            <a:pPr eaLnBrk="1" hangingPunct="1">
              <a:buFontTx/>
              <a:buNone/>
            </a:pPr>
            <a:r>
              <a:rPr lang="en-US" altLang="en-US" sz="1200" dirty="0">
                <a:latin typeface="Arial" panose="020B0604020202020204" pitchFamily="34" charset="0"/>
              </a:rPr>
              <a:t>        a. Do you have a personal faith, I mean a real true personal faith?</a:t>
            </a:r>
          </a:p>
          <a:p>
            <a:pPr eaLnBrk="1" hangingPunct="1">
              <a:buFontTx/>
              <a:buNone/>
            </a:pPr>
            <a:r>
              <a:rPr lang="en-US" altLang="en-US" sz="1200" dirty="0">
                <a:latin typeface="Arial" panose="020B0604020202020204" pitchFamily="34" charset="0"/>
              </a:rPr>
              <a:t>&gt;&gt;&gt;&gt;&gt;&gt;&gt;&gt;&gt;&gt;&gt;&gt;&gt;&gt;</a:t>
            </a:r>
          </a:p>
          <a:p>
            <a:pPr eaLnBrk="1" hangingPunct="1">
              <a:buFontTx/>
              <a:buNone/>
            </a:pPr>
            <a:r>
              <a:rPr lang="en-US" altLang="en-US" sz="1200" dirty="0">
                <a:latin typeface="Arial" panose="020B0604020202020204" pitchFamily="34" charset="0"/>
              </a:rPr>
              <a:t>        b. Will your love for God see you through trials and tribulations that are set before you by God?</a:t>
            </a:r>
          </a:p>
          <a:p>
            <a:pPr eaLnBrk="1" hangingPunct="1">
              <a:buFontTx/>
              <a:buNone/>
            </a:pPr>
            <a:r>
              <a:rPr lang="en-US" altLang="en-US" sz="1200" dirty="0">
                <a:latin typeface="Arial" panose="020B0604020202020204" pitchFamily="34" charset="0"/>
              </a:rPr>
              <a:t>&gt;&gt;&gt;&gt;&gt;&gt;&gt;&gt;&gt;&gt;&gt;&gt;&gt;&gt;</a:t>
            </a:r>
          </a:p>
          <a:p>
            <a:pPr eaLnBrk="1" hangingPunct="1">
              <a:buFontTx/>
              <a:buNone/>
            </a:pPr>
            <a:r>
              <a:rPr lang="en-US" altLang="en-US" sz="1200" dirty="0">
                <a:latin typeface="Arial" panose="020B0604020202020204" pitchFamily="34" charset="0"/>
              </a:rPr>
              <a:t>        c.  Are you living  by His will, out of your personal conviction that Jesus Christ is the Son of God, and that God raised Him from the dead?</a:t>
            </a:r>
          </a:p>
          <a:p>
            <a:pPr eaLnBrk="1" hangingPunct="1">
              <a:buFontTx/>
              <a:buNone/>
            </a:pPr>
            <a:r>
              <a:rPr lang="en-US" altLang="en-US" sz="1200" dirty="0">
                <a:latin typeface="Arial" panose="020B0604020202020204" pitchFamily="34" charset="0"/>
              </a:rPr>
              <a:t>&gt;&gt;&gt;&gt;&gt;&gt;&gt;&gt;&gt;&gt;&gt;&gt;&gt;&gt;</a:t>
            </a:r>
          </a:p>
          <a:p>
            <a:pPr eaLnBrk="1" hangingPunct="1">
              <a:buFontTx/>
              <a:buNone/>
            </a:pPr>
            <a:r>
              <a:rPr lang="en-US" altLang="en-US" sz="1200" dirty="0">
                <a:latin typeface="Arial" panose="020B0604020202020204" pitchFamily="34" charset="0"/>
              </a:rPr>
              <a:t>        If you are an erring sinner or an alien sinner, now is the time to rectify that condition by responding to the Gospel call.</a:t>
            </a:r>
          </a:p>
          <a:p>
            <a:pPr eaLnBrk="1" hangingPunct="1">
              <a:buFontTx/>
              <a:buNone/>
            </a:pPr>
            <a:r>
              <a:rPr lang="en-US" altLang="en-US" sz="1200" dirty="0">
                <a:latin typeface="Arial" panose="020B0604020202020204" pitchFamily="34" charset="0"/>
              </a:rPr>
              <a:t>&gt;&gt;&gt;&gt;&gt;&gt;&gt;&gt;&gt;&gt;&gt;&gt;&gt;&gt;</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20</a:t>
            </a:fld>
            <a:endParaRPr lang="en-US"/>
          </a:p>
        </p:txBody>
      </p:sp>
    </p:spTree>
    <p:extLst>
      <p:ext uri="{BB962C8B-B14F-4D97-AF65-F5344CB8AC3E}">
        <p14:creationId xmlns:p14="http://schemas.microsoft.com/office/powerpoint/2010/main" val="220821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1. The last Sunday, of the past month, March 24</a:t>
            </a:r>
            <a:r>
              <a:rPr lang="en-US" baseline="30000" dirty="0"/>
              <a:t>th</a:t>
            </a:r>
            <a:r>
              <a:rPr lang="en-US" dirty="0"/>
              <a:t>, I preached a lesson on “</a:t>
            </a:r>
            <a:r>
              <a:rPr lang="en-US" b="1" dirty="0"/>
              <a:t>Is Your Religion Really Yours</a:t>
            </a:r>
            <a:r>
              <a:rPr lang="en-US" dirty="0"/>
              <a:t>”.</a:t>
            </a:r>
          </a:p>
          <a:p>
            <a:r>
              <a:rPr lang="en-US" dirty="0"/>
              <a:t>    2. I developed a concern; as to whether or not everyone understood the basis I used, for that lesson on religion.</a:t>
            </a:r>
          </a:p>
          <a:p>
            <a:r>
              <a:rPr lang="en-US" dirty="0"/>
              <a:t>    3. I probably should have preached this one first, but hind sight has no critics -- until the task is completed.</a:t>
            </a:r>
          </a:p>
          <a:p>
            <a:r>
              <a:rPr lang="en-US" dirty="0"/>
              <a:t>    4. We must always be careful </a:t>
            </a:r>
            <a:r>
              <a:rPr lang="en-US" b="1" dirty="0"/>
              <a:t>with our trust</a:t>
            </a:r>
            <a:r>
              <a:rPr lang="en-US" dirty="0"/>
              <a:t>, after all, “</a:t>
            </a:r>
            <a:r>
              <a:rPr lang="en-US" b="1" dirty="0"/>
              <a:t>salt looks just like sugar</a:t>
            </a:r>
            <a:r>
              <a:rPr lang="en-US" dirty="0"/>
              <a:t>”.</a:t>
            </a:r>
          </a:p>
        </p:txBody>
      </p:sp>
      <p:sp>
        <p:nvSpPr>
          <p:cNvPr id="4" name="Slide Number Placeholder 3"/>
          <p:cNvSpPr>
            <a:spLocks noGrp="1"/>
          </p:cNvSpPr>
          <p:nvPr>
            <p:ph type="sldNum" sz="quarter" idx="10"/>
          </p:nvPr>
        </p:nvSpPr>
        <p:spPr/>
        <p:txBody>
          <a:bodyPr/>
          <a:lstStyle/>
          <a:p>
            <a:fld id="{E59826E9-9E60-4928-B292-CD0548EFAF87}" type="slidenum">
              <a:rPr lang="en-US" smtClean="0"/>
              <a:t>3</a:t>
            </a:fld>
            <a:endParaRPr lang="en-US"/>
          </a:p>
        </p:txBody>
      </p:sp>
    </p:spTree>
    <p:extLst>
      <p:ext uri="{BB962C8B-B14F-4D97-AF65-F5344CB8AC3E}">
        <p14:creationId xmlns:p14="http://schemas.microsoft.com/office/powerpoint/2010/main" val="324051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So, what it religion? Religion is faith in God, love for God, obedience to God, moral living, and a hope of heaven</a:t>
            </a: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2. Religion, as such, has a vast bearing on one‘s earthly life, and the consequences are eternal for the soul.</a:t>
            </a: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3. Religion is founded upon a certain basis beliefs</a:t>
            </a: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4. In this lesson we shall consider “on what basis your religion has been founded.</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4</a:t>
            </a:fld>
            <a:endParaRPr lang="en-US"/>
          </a:p>
        </p:txBody>
      </p:sp>
    </p:spTree>
    <p:extLst>
      <p:ext uri="{BB962C8B-B14F-4D97-AF65-F5344CB8AC3E}">
        <p14:creationId xmlns:p14="http://schemas.microsoft.com/office/powerpoint/2010/main" val="253164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Two lessons which ask “Is Your Religion Really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a:t>
            </a:r>
          </a:p>
          <a:p>
            <a:pPr eaLnBrk="1" hangingPunct="1">
              <a:buFontTx/>
              <a:buNone/>
            </a:pPr>
            <a:r>
              <a:rPr lang="en-US" altLang="en-US" sz="1200" u="none" dirty="0">
                <a:cs typeface="Times New Roman" panose="02020603050405020304" pitchFamily="18" charset="0"/>
              </a:rPr>
              <a:t>    2. </a:t>
            </a:r>
            <a:r>
              <a:rPr lang="en-US" altLang="en-US" sz="1200" u="sng" dirty="0">
                <a:cs typeface="Times New Roman" panose="02020603050405020304" pitchFamily="18" charset="0"/>
              </a:rPr>
              <a:t>First lesson</a:t>
            </a:r>
            <a:r>
              <a:rPr lang="en-US" altLang="en-US" sz="1200" dirty="0">
                <a:cs typeface="Times New Roman" panose="02020603050405020304" pitchFamily="18" charset="0"/>
              </a:rPr>
              <a:t>: consider some negatives – wrong things upon which to base religion</a:t>
            </a:r>
          </a:p>
          <a:p>
            <a:pPr eaLnBrk="1" hangingPunct="1">
              <a:buFontTx/>
              <a:buNone/>
            </a:pPr>
            <a:r>
              <a:rPr lang="en-US" altLang="en-US" sz="1200" dirty="0">
                <a:cs typeface="Times New Roman" panose="02020603050405020304" pitchFamily="18" charset="0"/>
              </a:rPr>
              <a:t>&gt;&gt;&gt;&gt;&gt;&gt;&gt;&gt;&gt;&gt;&gt;&gt;&gt;&gt;</a:t>
            </a:r>
          </a:p>
          <a:p>
            <a:pPr eaLnBrk="1" hangingPunct="1">
              <a:buFontTx/>
              <a:buNone/>
            </a:pPr>
            <a:r>
              <a:rPr lang="en-US" altLang="en-US" sz="1200" u="none" dirty="0">
                <a:cs typeface="Times New Roman" panose="02020603050405020304" pitchFamily="18" charset="0"/>
              </a:rPr>
              <a:t>    3. </a:t>
            </a:r>
            <a:r>
              <a:rPr lang="en-US" altLang="en-US" sz="1200" u="sng" dirty="0">
                <a:cs typeface="Times New Roman" panose="02020603050405020304" pitchFamily="18" charset="0"/>
              </a:rPr>
              <a:t>Second lesson</a:t>
            </a:r>
            <a:r>
              <a:rPr lang="en-US" altLang="en-US" sz="1200" dirty="0">
                <a:cs typeface="Times New Roman" panose="02020603050405020304" pitchFamily="18" charset="0"/>
              </a:rPr>
              <a:t>: consider the positive side – Bible passages that teach that our religion must be ours</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5</a:t>
            </a:fld>
            <a:endParaRPr lang="en-US"/>
          </a:p>
        </p:txBody>
      </p:sp>
    </p:spTree>
    <p:extLst>
      <p:ext uri="{BB962C8B-B14F-4D97-AF65-F5344CB8AC3E}">
        <p14:creationId xmlns:p14="http://schemas.microsoft.com/office/powerpoint/2010/main" val="369786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Is Your Religious Basis Really True, and what are the bases for religion?</a:t>
            </a:r>
          </a:p>
          <a:p>
            <a:pPr eaLnBrk="1" hangingPunct="1">
              <a:lnSpc>
                <a:spcPct val="120000"/>
              </a:lnSpc>
              <a:buFontTx/>
              <a:buNone/>
            </a:pPr>
            <a:r>
              <a:rPr lang="en-US" altLang="en-US" sz="1200" dirty="0">
                <a:cs typeface="Times New Roman" panose="02020603050405020304" pitchFamily="18" charset="0"/>
              </a:rPr>
              <a:t>    2. The religion of many people is purely organizational in character.</a:t>
            </a: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6</a:t>
            </a:fld>
            <a:endParaRPr lang="en-US"/>
          </a:p>
        </p:txBody>
      </p:sp>
    </p:spTree>
    <p:extLst>
      <p:ext uri="{BB962C8B-B14F-4D97-AF65-F5344CB8AC3E}">
        <p14:creationId xmlns:p14="http://schemas.microsoft.com/office/powerpoint/2010/main" val="333732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When </a:t>
            </a:r>
            <a:r>
              <a:rPr lang="en-US" altLang="en-US" sz="1200" dirty="0">
                <a:latin typeface="Times New Roman" panose="02020603050405020304" pitchFamily="18" charset="0"/>
                <a:cs typeface="Times New Roman" panose="02020603050405020304" pitchFamily="18" charset="0"/>
              </a:rPr>
              <a:t>religion that is organizational, there is a church manual written for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a. You must </a:t>
            </a:r>
            <a:r>
              <a:rPr lang="en-US" altLang="en-US" sz="1200" dirty="0">
                <a:cs typeface="Times New Roman" panose="02020603050405020304" pitchFamily="18" charset="0"/>
              </a:rPr>
              <a:t>Act and believe as their “church” dictates</a:t>
            </a: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a:t>
            </a:r>
          </a:p>
          <a:p>
            <a:pPr eaLnBrk="1" hangingPunct="1">
              <a:buFontTx/>
              <a:buNone/>
            </a:pPr>
            <a:r>
              <a:rPr lang="en-US" altLang="en-US" sz="1200" dirty="0">
                <a:latin typeface="Times New Roman" panose="02020603050405020304" pitchFamily="18" charset="0"/>
                <a:cs typeface="Times New Roman" panose="02020603050405020304" pitchFamily="18" charset="0"/>
              </a:rPr>
              <a:t>    2. Their </a:t>
            </a:r>
            <a:r>
              <a:rPr lang="en-US" altLang="en-US" sz="1200" dirty="0">
                <a:cs typeface="Times New Roman" panose="02020603050405020304" pitchFamily="18" charset="0"/>
              </a:rPr>
              <a:t>Moral standards are set out in the manual and varies from church to church.</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3. The doctrine and creeds are determined by the counsel or governing body of the organization.</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4. Worship attendance in many organizations is required on most major religious holidays and is optional on a weekly basis.</a:t>
            </a:r>
          </a:p>
          <a:p>
            <a:pPr eaLnBrk="1" hangingPunct="1">
              <a:buFontTx/>
              <a:buNone/>
            </a:pPr>
            <a:r>
              <a:rPr lang="en-US" altLang="en-US" sz="1200" dirty="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5. If you decide to change to another “church,” then you would also change to that religion’s dogmas and use their church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6. </a:t>
            </a:r>
            <a:r>
              <a:rPr lang="en-US" altLang="en-US" sz="1200" dirty="0">
                <a:solidFill>
                  <a:schemeClr val="bg1"/>
                </a:solidFill>
                <a:latin typeface="Times New Roman" panose="02020603050405020304" pitchFamily="18" charset="0"/>
                <a:cs typeface="Times New Roman" panose="02020603050405020304" pitchFamily="18" charset="0"/>
              </a:rPr>
              <a:t>The whole basis of their religion is organizational</a:t>
            </a:r>
          </a:p>
          <a:p>
            <a:pPr eaLnBrk="1" hangingPunct="1">
              <a:buFontTx/>
              <a:buNone/>
            </a:pPr>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7</a:t>
            </a:fld>
            <a:endParaRPr lang="en-US"/>
          </a:p>
        </p:txBody>
      </p:sp>
    </p:spTree>
    <p:extLst>
      <p:ext uri="{BB962C8B-B14F-4D97-AF65-F5344CB8AC3E}">
        <p14:creationId xmlns:p14="http://schemas.microsoft.com/office/powerpoint/2010/main" val="418724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Some seek to convert others to their organization – to their dogmas, numbers is the goal for worship, not the conversion to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cs typeface="Times New Roman" panose="02020603050405020304" pitchFamily="18" charset="0"/>
              </a:rPr>
              <a:t>The New Testament converts people to the Lord God:</a:t>
            </a:r>
          </a:p>
          <a:p>
            <a:pPr rtl="0"/>
            <a:r>
              <a:rPr lang="en-US" sz="1200" b="0" i="1" u="none" strike="noStrike" kern="1200" baseline="0" dirty="0">
                <a:solidFill>
                  <a:schemeClr val="tx1"/>
                </a:solidFill>
                <a:latin typeface="+mn-lt"/>
                <a:ea typeface="+mn-ea"/>
                <a:cs typeface="+mn-cs"/>
              </a:rPr>
              <a:t>For the word of God is living and powerful, and sharper than any two-edged sword, piercing even to the division of soul and spirit, and of joints and marrow, and is a discerner of the thoughts and intents of the heart.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4:12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8</a:t>
            </a:fld>
            <a:endParaRPr lang="en-US"/>
          </a:p>
        </p:txBody>
      </p:sp>
    </p:spTree>
    <p:extLst>
      <p:ext uri="{BB962C8B-B14F-4D97-AF65-F5344CB8AC3E}">
        <p14:creationId xmlns:p14="http://schemas.microsoft.com/office/powerpoint/2010/main" val="326755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Alien Sinners, Christ authored “</a:t>
            </a:r>
            <a:r>
              <a:rPr lang="en-US" altLang="en-US" sz="1200" b="1" dirty="0">
                <a:cs typeface="Times New Roman" panose="02020603050405020304" pitchFamily="18" charset="0"/>
              </a:rPr>
              <a:t>Plan of Salvation</a:t>
            </a:r>
            <a:r>
              <a:rPr lang="en-US" altLang="en-US" sz="1200" dirty="0">
                <a:cs typeface="Times New Roman" panose="02020603050405020304" pitchFamily="18" charset="0"/>
              </a:rPr>
              <a:t>” that must be taught, believed and obeyed for eternal life.</a:t>
            </a:r>
          </a:p>
          <a:p>
            <a:pPr eaLnBrk="1" hangingPunct="1">
              <a:buFontTx/>
              <a:buNone/>
            </a:pPr>
            <a:r>
              <a:rPr lang="en-US" altLang="en-US" sz="1200" dirty="0">
                <a:cs typeface="Times New Roman" panose="02020603050405020304" pitchFamily="18" charset="0"/>
              </a:rPr>
              <a:t>If you need to respond to the invitation, think on these things during this lesson.</a:t>
            </a:r>
          </a:p>
          <a:p>
            <a:pPr eaLnBrk="1" hangingPunct="1">
              <a:buFontTx/>
              <a:buNone/>
            </a:pPr>
            <a:r>
              <a:rPr lang="en-US" altLang="en-US" sz="1200" dirty="0">
                <a:cs typeface="Times New Roman" panose="02020603050405020304" pitchFamily="18" charset="0"/>
              </a:rPr>
              <a:t>&gt;&gt;&gt;&gt;&gt;&gt;&gt;&gt;&gt;&gt;&gt;&gt;&gt;&gt;&gt;&gt;&gt;&gt;&gt;&gt;&gt;&gt;&gt;&gt;&gt;&gt;&gt;&gt;</a:t>
            </a:r>
          </a:p>
          <a:p>
            <a:pPr eaLnBrk="1" hangingPunct="1">
              <a:buFontTx/>
              <a:buNone/>
            </a:pPr>
            <a:r>
              <a:rPr lang="en-US" altLang="en-US" sz="1200" dirty="0">
                <a:cs typeface="Times New Roman" panose="02020603050405020304" pitchFamily="18" charset="0"/>
              </a:rPr>
              <a:t>    1. Salvation requires your personal belief in the your Savior (</a:t>
            </a:r>
            <a:r>
              <a:rPr lang="en-US" altLang="en-US" sz="1200" b="1" dirty="0">
                <a:cs typeface="Times New Roman" panose="02020603050405020304" pitchFamily="18" charset="0"/>
              </a:rPr>
              <a:t>Jn. 20:30-31; 1 Jn. 1:1-4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truly Jesus did many other signs in the presence of His disciples, which are not written in this book; but these are written </a:t>
            </a:r>
            <a:r>
              <a:rPr lang="en-US" sz="1200" b="1" i="1" u="none" strike="noStrike" kern="1200" baseline="0" dirty="0">
                <a:solidFill>
                  <a:schemeClr val="tx1"/>
                </a:solidFill>
                <a:latin typeface="+mn-lt"/>
                <a:ea typeface="+mn-ea"/>
                <a:cs typeface="+mn-cs"/>
              </a:rPr>
              <a:t>that you may believe</a:t>
            </a:r>
            <a:r>
              <a:rPr lang="en-US" sz="1200" b="0" i="1" u="none" strike="noStrike" kern="1200" baseline="0" dirty="0">
                <a:solidFill>
                  <a:schemeClr val="tx1"/>
                </a:solidFill>
                <a:latin typeface="+mn-lt"/>
                <a:ea typeface="+mn-ea"/>
                <a:cs typeface="+mn-cs"/>
              </a:rPr>
              <a:t> that Jesus is the Christ, the Son of God, and </a:t>
            </a:r>
            <a:r>
              <a:rPr lang="en-US" sz="1200" b="1" i="1" u="none" strike="noStrike" kern="1200" baseline="0" dirty="0">
                <a:solidFill>
                  <a:schemeClr val="tx1"/>
                </a:solidFill>
                <a:latin typeface="+mn-lt"/>
                <a:ea typeface="+mn-ea"/>
                <a:cs typeface="+mn-cs"/>
              </a:rPr>
              <a:t>that believing you may have life in His name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20:30-31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t>
            </a:r>
            <a:r>
              <a:rPr lang="en-US" sz="1200" b="0" i="0" u="sng" strike="noStrike" kern="1200" baseline="0" dirty="0">
                <a:solidFill>
                  <a:schemeClr val="tx1"/>
                </a:solidFill>
                <a:latin typeface="+mn-lt"/>
                <a:ea typeface="+mn-ea"/>
                <a:cs typeface="+mn-cs"/>
              </a:rPr>
              <a:t>John gives us the Words of Life</a:t>
            </a:r>
            <a:r>
              <a:rPr lang="en-US" sz="1200" b="0" i="0" u="none" strike="noStrike" kern="1200" baseline="0" dirty="0">
                <a:solidFill>
                  <a:schemeClr val="tx1"/>
                </a:solidFill>
                <a:latin typeface="+mn-lt"/>
                <a:ea typeface="+mn-ea"/>
                <a:cs typeface="+mn-cs"/>
              </a:rPr>
              <a:t>:</a:t>
            </a:r>
          </a:p>
          <a:p>
            <a:pPr algn="just" rtl="0"/>
            <a:r>
              <a:rPr lang="en-US" sz="1200" b="0" i="1" u="none" strike="noStrike" kern="1200" baseline="0" dirty="0">
                <a:solidFill>
                  <a:schemeClr val="tx1"/>
                </a:solidFill>
                <a:latin typeface="+mn-lt"/>
                <a:ea typeface="+mn-ea"/>
                <a:cs typeface="+mn-cs"/>
              </a:rPr>
              <a:t>That which was from the beginning, which we have heard, which we have seen with our eyes, which we have looked upon, and our hands have handled, </a:t>
            </a:r>
            <a:r>
              <a:rPr lang="en-US" sz="1200" b="1" i="1" u="none" strike="noStrike" kern="1200" baseline="0" dirty="0">
                <a:solidFill>
                  <a:schemeClr val="tx1"/>
                </a:solidFill>
                <a:latin typeface="+mn-lt"/>
                <a:ea typeface="+mn-ea"/>
                <a:cs typeface="+mn-cs"/>
              </a:rPr>
              <a:t>concerning the Word of life</a:t>
            </a:r>
            <a:r>
              <a:rPr lang="en-US" sz="1200" b="0" i="1" u="none" strike="noStrike" kern="1200" baseline="0" dirty="0">
                <a:solidFill>
                  <a:schemeClr val="tx1"/>
                </a:solidFill>
                <a:latin typeface="+mn-lt"/>
                <a:ea typeface="+mn-ea"/>
                <a:cs typeface="+mn-cs"/>
              </a:rPr>
              <a:t>— the life was manifested, and we have seen, and bear witness, and </a:t>
            </a:r>
            <a:r>
              <a:rPr lang="en-US" sz="1200" b="1" i="1" u="none" strike="noStrike" kern="1200" baseline="0" dirty="0">
                <a:solidFill>
                  <a:schemeClr val="tx1"/>
                </a:solidFill>
                <a:latin typeface="+mn-lt"/>
                <a:ea typeface="+mn-ea"/>
                <a:cs typeface="+mn-cs"/>
              </a:rPr>
              <a:t>declare to you that eternal life</a:t>
            </a:r>
            <a:r>
              <a:rPr lang="en-US" sz="1200" b="0" i="1" u="none" strike="noStrike" kern="1200" baseline="0" dirty="0">
                <a:solidFill>
                  <a:schemeClr val="tx1"/>
                </a:solidFill>
                <a:latin typeface="+mn-lt"/>
                <a:ea typeface="+mn-ea"/>
                <a:cs typeface="+mn-cs"/>
              </a:rPr>
              <a:t> which was with the Father and was manifested to us— </a:t>
            </a:r>
            <a:r>
              <a:rPr lang="en-US" sz="1200" b="1" i="1" u="none" strike="noStrike" kern="1200" baseline="0" dirty="0">
                <a:solidFill>
                  <a:schemeClr val="tx1"/>
                </a:solidFill>
                <a:latin typeface="+mn-lt"/>
                <a:ea typeface="+mn-ea"/>
                <a:cs typeface="+mn-cs"/>
              </a:rPr>
              <a:t>that which we have seen and heard we declare to you</a:t>
            </a:r>
            <a:r>
              <a:rPr lang="en-US" sz="1200" b="0" i="1" u="none" strike="noStrike" kern="1200" baseline="0" dirty="0">
                <a:solidFill>
                  <a:schemeClr val="tx1"/>
                </a:solidFill>
                <a:latin typeface="+mn-lt"/>
                <a:ea typeface="+mn-ea"/>
                <a:cs typeface="+mn-cs"/>
              </a:rPr>
              <a:t>, that you also may have fellowship with us; and truly our fellowship is with the Father and with His Son Jesus Christ. And these things we write to you that your joy may be full.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1:1-4</a:t>
            </a:r>
            <a:r>
              <a:rPr lang="en-US" sz="1200" b="0" i="0" u="none" strike="noStrike" kern="1200" baseline="0" dirty="0">
                <a:solidFill>
                  <a:schemeClr val="tx1"/>
                </a:solidFill>
                <a:latin typeface="+mn-lt"/>
                <a:ea typeface="+mn-ea"/>
                <a:cs typeface="+mn-cs"/>
              </a:rPr>
              <a:t>)</a:t>
            </a:r>
          </a:p>
          <a:p>
            <a:pPr algn="just" rtl="0"/>
            <a:r>
              <a:rPr lang="en-US" altLang="en-US" sz="1200" b="0" i="0" u="none" strike="noStrike" kern="1200" baseline="0" dirty="0">
                <a:solidFill>
                  <a:schemeClr val="tx1"/>
                </a:solidFill>
                <a:latin typeface="+mn-lt"/>
                <a:ea typeface="+mn-ea"/>
                <a:cs typeface="+mn-cs"/>
              </a:rPr>
              <a:t>&gt;&gt;&gt;&gt;&gt;&gt;&gt;&gt;&gt;&gt;&gt;&gt;&gt;&gt;&gt;&gt;&gt;&gt;&gt;&gt;&gt;&gt;&gt;&gt;&gt;&gt;&gt;&gt;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2. Requires your personal confession (</a:t>
            </a:r>
            <a:r>
              <a:rPr lang="en-US" altLang="en-US" sz="1200" b="1" dirty="0">
                <a:cs typeface="Times New Roman" panose="02020603050405020304" pitchFamily="18" charset="0"/>
              </a:rPr>
              <a:t>Rm. 10:9-10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that </a:t>
            </a:r>
            <a:r>
              <a:rPr lang="en-US" sz="1200" b="1" i="1" u="none" strike="noStrike" kern="1200" baseline="0" dirty="0">
                <a:solidFill>
                  <a:schemeClr val="tx1"/>
                </a:solidFill>
                <a:latin typeface="+mn-lt"/>
                <a:ea typeface="+mn-ea"/>
                <a:cs typeface="+mn-cs"/>
              </a:rPr>
              <a:t>if you confess with your mouth</a:t>
            </a:r>
            <a:r>
              <a:rPr lang="en-US" sz="1200" b="0" i="1" u="none" strike="noStrike" kern="1200" baseline="0" dirty="0">
                <a:solidFill>
                  <a:schemeClr val="tx1"/>
                </a:solidFill>
                <a:latin typeface="+mn-lt"/>
                <a:ea typeface="+mn-ea"/>
                <a:cs typeface="+mn-cs"/>
              </a:rPr>
              <a:t> the Lord Jesus and </a:t>
            </a:r>
            <a:r>
              <a:rPr lang="en-US" sz="1200" b="1" i="1" u="none" strike="noStrike" kern="1200" baseline="0" dirty="0">
                <a:solidFill>
                  <a:schemeClr val="tx1"/>
                </a:solidFill>
                <a:latin typeface="+mn-lt"/>
                <a:ea typeface="+mn-ea"/>
                <a:cs typeface="+mn-cs"/>
              </a:rPr>
              <a:t>believe in your heart that God has raised Him from the dead</a:t>
            </a:r>
            <a:r>
              <a:rPr lang="en-US" sz="1200" b="0" i="1" u="none" strike="noStrike" kern="1200" baseline="0" dirty="0">
                <a:solidFill>
                  <a:schemeClr val="tx1"/>
                </a:solidFill>
                <a:latin typeface="+mn-lt"/>
                <a:ea typeface="+mn-ea"/>
                <a:cs typeface="+mn-cs"/>
              </a:rPr>
              <a:t>, you will be saved. For with the heart </a:t>
            </a:r>
            <a:r>
              <a:rPr lang="en-US" sz="1200" b="1" i="1" u="none" strike="noStrike" kern="1200" baseline="0" dirty="0">
                <a:solidFill>
                  <a:schemeClr val="tx1"/>
                </a:solidFill>
                <a:latin typeface="+mn-lt"/>
                <a:ea typeface="+mn-ea"/>
                <a:cs typeface="+mn-cs"/>
              </a:rPr>
              <a:t>one believes unto righteousness</a:t>
            </a:r>
            <a:r>
              <a:rPr lang="en-US" sz="1200" b="0" i="1" u="none" strike="noStrike" kern="1200" baseline="0" dirty="0">
                <a:solidFill>
                  <a:schemeClr val="tx1"/>
                </a:solidFill>
                <a:latin typeface="+mn-lt"/>
                <a:ea typeface="+mn-ea"/>
                <a:cs typeface="+mn-cs"/>
              </a:rPr>
              <a:t>, and with the mouth </a:t>
            </a:r>
            <a:r>
              <a:rPr lang="en-US" sz="1200" b="1" i="1" u="none" strike="noStrike" kern="1200" baseline="0" dirty="0">
                <a:solidFill>
                  <a:schemeClr val="tx1"/>
                </a:solidFill>
                <a:latin typeface="+mn-lt"/>
                <a:ea typeface="+mn-ea"/>
                <a:cs typeface="+mn-cs"/>
              </a:rPr>
              <a:t>confession is made unto salvation</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10:9-10</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3. Includes your personal acceptance of the atonement of Christ for your own sins  (</a:t>
            </a:r>
            <a:r>
              <a:rPr lang="en-US" altLang="en-US" sz="1200" b="1" dirty="0">
                <a:cs typeface="Times New Roman" panose="02020603050405020304" pitchFamily="18" charset="0"/>
              </a:rPr>
              <a:t>Acts 2:38; 3:26; cf. Mt. 3:7-9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Peter said to them, "</a:t>
            </a:r>
            <a:r>
              <a:rPr lang="en-US" sz="1200" b="1" i="1" u="none" strike="noStrike" kern="1200" baseline="0" dirty="0">
                <a:solidFill>
                  <a:schemeClr val="tx1"/>
                </a:solidFill>
                <a:latin typeface="+mn-lt"/>
                <a:ea typeface="+mn-ea"/>
                <a:cs typeface="+mn-cs"/>
              </a:rPr>
              <a:t>Repent</a:t>
            </a:r>
            <a:r>
              <a:rPr lang="en-US" sz="1200" b="0" i="1" u="none" strike="noStrike" kern="1200" baseline="0" dirty="0">
                <a:solidFill>
                  <a:schemeClr val="tx1"/>
                </a:solidFill>
                <a:latin typeface="+mn-lt"/>
                <a:ea typeface="+mn-ea"/>
                <a:cs typeface="+mn-cs"/>
              </a:rPr>
              <a:t>, and let every one of you </a:t>
            </a:r>
            <a:r>
              <a:rPr lang="en-US" sz="1200" b="1" i="1" u="none" strike="noStrike" kern="1200" baseline="0" dirty="0">
                <a:solidFill>
                  <a:schemeClr val="tx1"/>
                </a:solidFill>
                <a:latin typeface="+mn-lt"/>
                <a:ea typeface="+mn-ea"/>
                <a:cs typeface="+mn-cs"/>
              </a:rPr>
              <a:t>be baptized</a:t>
            </a:r>
            <a:r>
              <a:rPr lang="en-US" sz="1200" b="0" i="1" u="none" strike="noStrike" kern="1200" baseline="0" dirty="0">
                <a:solidFill>
                  <a:schemeClr val="tx1"/>
                </a:solidFill>
                <a:latin typeface="+mn-lt"/>
                <a:ea typeface="+mn-ea"/>
                <a:cs typeface="+mn-cs"/>
              </a:rPr>
              <a:t> in the name of Jesus Christ </a:t>
            </a:r>
            <a:r>
              <a:rPr lang="en-US" sz="1200" b="1" i="1" u="none" strike="noStrike" kern="1200" baseline="0" dirty="0">
                <a:solidFill>
                  <a:schemeClr val="tx1"/>
                </a:solidFill>
                <a:latin typeface="+mn-lt"/>
                <a:ea typeface="+mn-ea"/>
                <a:cs typeface="+mn-cs"/>
              </a:rPr>
              <a:t>for the remission of sins</a:t>
            </a:r>
            <a:r>
              <a:rPr lang="en-US" sz="1200" b="0" i="1" u="none" strike="noStrike" kern="1200" baseline="0" dirty="0">
                <a:solidFill>
                  <a:schemeClr val="tx1"/>
                </a:solidFill>
                <a:latin typeface="+mn-lt"/>
                <a:ea typeface="+mn-ea"/>
                <a:cs typeface="+mn-cs"/>
              </a:rPr>
              <a:t>;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To you first, God, having raised up His Servant Jesus, sent Him to bless you</a:t>
            </a:r>
            <a:r>
              <a:rPr lang="en-US" sz="1200" b="1" i="1" u="none" strike="noStrike" kern="1200" baseline="0" dirty="0">
                <a:solidFill>
                  <a:schemeClr val="tx1"/>
                </a:solidFill>
                <a:latin typeface="+mn-lt"/>
                <a:ea typeface="+mn-ea"/>
                <a:cs typeface="+mn-cs"/>
              </a:rPr>
              <a:t>, in turning away</a:t>
            </a:r>
            <a:r>
              <a:rPr lang="en-US" sz="1200" b="0" i="1" u="none" strike="noStrike" kern="1200" baseline="0" dirty="0">
                <a:solidFill>
                  <a:schemeClr val="tx1"/>
                </a:solidFill>
                <a:latin typeface="+mn-lt"/>
                <a:ea typeface="+mn-ea"/>
                <a:cs typeface="+mn-cs"/>
              </a:rPr>
              <a:t> every one of you </a:t>
            </a:r>
            <a:r>
              <a:rPr lang="en-US" sz="1200" b="1" i="1" u="none" strike="noStrike" kern="1200" baseline="0" dirty="0">
                <a:solidFill>
                  <a:schemeClr val="tx1"/>
                </a:solidFill>
                <a:latin typeface="+mn-lt"/>
                <a:ea typeface="+mn-ea"/>
                <a:cs typeface="+mn-cs"/>
              </a:rPr>
              <a:t>from your iniquities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3:26</a:t>
            </a:r>
            <a:r>
              <a:rPr lang="en-US" sz="1200" b="0" i="0" u="none" strike="noStrike" kern="1200" baseline="0" dirty="0">
                <a:solidFill>
                  <a:schemeClr val="tx1"/>
                </a:solidFill>
                <a:latin typeface="+mn-lt"/>
                <a:ea typeface="+mn-ea"/>
                <a:cs typeface="+mn-cs"/>
              </a:rPr>
              <a:t>)</a:t>
            </a:r>
          </a:p>
          <a:p>
            <a:pPr algn="just" rtl="0"/>
            <a:r>
              <a:rPr lang="en-US" sz="1200" b="0" i="1" u="none" strike="noStrike" kern="1200" baseline="0" dirty="0">
                <a:solidFill>
                  <a:schemeClr val="tx1"/>
                </a:solidFill>
                <a:latin typeface="+mn-lt"/>
                <a:ea typeface="+mn-ea"/>
                <a:cs typeface="+mn-cs"/>
              </a:rPr>
              <a:t>But when he saw many of the Pharisees and Sadducees coming to his baptism, he said to them, "Brood of vipers! Who warned you to flee from the wrath to come? </a:t>
            </a:r>
            <a:r>
              <a:rPr lang="en-US" sz="1200" b="1" i="1" u="none" strike="noStrike" kern="1200" baseline="0" dirty="0">
                <a:solidFill>
                  <a:schemeClr val="tx1"/>
                </a:solidFill>
                <a:latin typeface="+mn-lt"/>
                <a:ea typeface="+mn-ea"/>
                <a:cs typeface="+mn-cs"/>
              </a:rPr>
              <a:t>Therefore bear fruits worthy of repentance</a:t>
            </a:r>
            <a:r>
              <a:rPr lang="en-US" sz="1200" b="0" i="1" u="none" strike="noStrike" kern="1200" baseline="0" dirty="0">
                <a:solidFill>
                  <a:schemeClr val="tx1"/>
                </a:solidFill>
                <a:latin typeface="+mn-lt"/>
                <a:ea typeface="+mn-ea"/>
                <a:cs typeface="+mn-cs"/>
              </a:rPr>
              <a:t>, and do not think to say to yourselves, 'We have Abraham as our father.' For I say to you that God is able to raise up children to Abraham from these stones.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3:7-9</a:t>
            </a:r>
            <a:r>
              <a:rPr lang="en-US" sz="1200" b="0" i="0" u="none" strike="noStrike" kern="1200" baseline="0" dirty="0">
                <a:solidFill>
                  <a:schemeClr val="tx1"/>
                </a:solidFill>
                <a:latin typeface="+mn-lt"/>
                <a:ea typeface="+mn-ea"/>
                <a:cs typeface="+mn-cs"/>
              </a:rPr>
              <a:t>)</a:t>
            </a:r>
          </a:p>
          <a:p>
            <a:pPr algn="just" rtl="0"/>
            <a:r>
              <a:rPr lang="en-US" sz="1200" b="0" i="0" u="none" strike="noStrike" kern="1200" baseline="0" dirty="0">
                <a:solidFill>
                  <a:schemeClr val="tx1"/>
                </a:solidFill>
                <a:latin typeface="+mn-lt"/>
                <a:ea typeface="+mn-ea"/>
                <a:cs typeface="+mn-cs"/>
              </a:rPr>
              <a:t>&gt;&gt;&gt;&gt;&gt;&gt;&gt;&gt;&gt;&gt;&gt;&gt;&gt;&gt;&gt;&gt;&gt;&gt;&gt;&gt;&gt;&gt;&gt;&gt;&gt;&gt;&gt;&gt;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4. If religion is not personal, it is of no value to you or anyone else.  (</a:t>
            </a:r>
            <a:r>
              <a:rPr lang="en-US" altLang="en-US" sz="1200" b="1" dirty="0">
                <a:solidFill>
                  <a:schemeClr val="bg1"/>
                </a:solidFill>
                <a:latin typeface="Times New Roman" panose="02020603050405020304" pitchFamily="18" charset="0"/>
                <a:cs typeface="Times New Roman" panose="02020603050405020304" pitchFamily="18" charset="0"/>
              </a:rPr>
              <a:t>Rom. 12:1-2</a:t>
            </a:r>
            <a:r>
              <a:rPr lang="en-US" altLang="en-US" sz="120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beseech you therefore, brethren, by the mercies of God, that </a:t>
            </a:r>
            <a:r>
              <a:rPr lang="en-US" sz="1200" b="1" i="1" u="none" strike="noStrike" kern="1200" baseline="0" dirty="0">
                <a:solidFill>
                  <a:schemeClr val="tx1"/>
                </a:solidFill>
                <a:latin typeface="+mn-lt"/>
                <a:ea typeface="+mn-ea"/>
                <a:cs typeface="+mn-cs"/>
              </a:rPr>
              <a:t>you present your bodies</a:t>
            </a:r>
            <a:r>
              <a:rPr lang="en-US" sz="1200" b="0" i="1" u="none" strike="noStrike" kern="1200" baseline="0" dirty="0">
                <a:solidFill>
                  <a:schemeClr val="tx1"/>
                </a:solidFill>
                <a:latin typeface="+mn-lt"/>
                <a:ea typeface="+mn-ea"/>
                <a:cs typeface="+mn-cs"/>
              </a:rPr>
              <a:t> a living sacrifice, holy, acceptable to God, which is </a:t>
            </a:r>
            <a:r>
              <a:rPr lang="en-US" sz="1200" b="1" i="1" u="none" strike="noStrike" kern="1200" baseline="0" dirty="0">
                <a:solidFill>
                  <a:schemeClr val="tx1"/>
                </a:solidFill>
                <a:latin typeface="+mn-lt"/>
                <a:ea typeface="+mn-ea"/>
                <a:cs typeface="+mn-cs"/>
              </a:rPr>
              <a:t>your reasonable service</a:t>
            </a:r>
            <a:r>
              <a:rPr lang="en-US" sz="1200" b="0" i="1" u="none" strike="noStrike" kern="1200" baseline="0" dirty="0">
                <a:solidFill>
                  <a:schemeClr val="tx1"/>
                </a:solidFill>
                <a:latin typeface="+mn-lt"/>
                <a:ea typeface="+mn-ea"/>
                <a:cs typeface="+mn-cs"/>
              </a:rPr>
              <a:t>. And do not be conformed to this world, but </a:t>
            </a:r>
            <a:r>
              <a:rPr lang="en-US" sz="1200" b="1" i="1" u="none" strike="noStrike" kern="1200" baseline="0" dirty="0">
                <a:solidFill>
                  <a:schemeClr val="tx1"/>
                </a:solidFill>
                <a:latin typeface="+mn-lt"/>
                <a:ea typeface="+mn-ea"/>
                <a:cs typeface="+mn-cs"/>
              </a:rPr>
              <a:t>be transformed by the renewing of your mind</a:t>
            </a:r>
            <a:r>
              <a:rPr lang="en-US" sz="1200" b="0" i="1" u="none" strike="noStrike" kern="1200" baseline="0" dirty="0">
                <a:solidFill>
                  <a:schemeClr val="tx1"/>
                </a:solidFill>
                <a:latin typeface="+mn-lt"/>
                <a:ea typeface="+mn-ea"/>
                <a:cs typeface="+mn-cs"/>
              </a:rPr>
              <a:t>, that </a:t>
            </a:r>
            <a:r>
              <a:rPr lang="en-US" sz="1200" b="1" i="1" u="none" strike="noStrike" kern="1200" baseline="0" dirty="0">
                <a:solidFill>
                  <a:schemeClr val="tx1"/>
                </a:solidFill>
                <a:latin typeface="+mn-lt"/>
                <a:ea typeface="+mn-ea"/>
                <a:cs typeface="+mn-cs"/>
              </a:rPr>
              <a:t>you may prove</a:t>
            </a:r>
            <a:r>
              <a:rPr lang="en-US" sz="1200" b="0" i="1" u="none" strike="noStrike" kern="1200" baseline="0" dirty="0">
                <a:solidFill>
                  <a:schemeClr val="tx1"/>
                </a:solidFill>
                <a:latin typeface="+mn-lt"/>
                <a:ea typeface="+mn-ea"/>
                <a:cs typeface="+mn-cs"/>
              </a:rPr>
              <a:t> what is that good and acceptable and perfect will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The apostle Paul lays it squarely on the back of each individual, it is the responsibility of each individual to make religion personal.</a:t>
            </a:r>
          </a:p>
          <a:p>
            <a:pPr rtl="0"/>
            <a:r>
              <a:rPr lang="en-US" sz="1200" b="0" i="1" u="none" strike="noStrike" kern="1200" baseline="0" dirty="0">
                <a:solidFill>
                  <a:schemeClr val="tx1"/>
                </a:solidFill>
                <a:latin typeface="+mn-lt"/>
                <a:ea typeface="+mn-ea"/>
                <a:cs typeface="+mn-cs"/>
              </a:rPr>
              <a:t>Therefore, my beloved, </a:t>
            </a:r>
            <a:r>
              <a:rPr lang="en-US" sz="1200" b="1" i="1" u="none" strike="noStrike" kern="1200" baseline="0" dirty="0">
                <a:solidFill>
                  <a:schemeClr val="tx1"/>
                </a:solidFill>
                <a:latin typeface="+mn-lt"/>
                <a:ea typeface="+mn-ea"/>
                <a:cs typeface="+mn-cs"/>
              </a:rPr>
              <a:t>as you have always obeyed</a:t>
            </a:r>
            <a:r>
              <a:rPr lang="en-US" sz="1200" b="0" i="1" u="none" strike="noStrike" kern="1200" baseline="0" dirty="0">
                <a:solidFill>
                  <a:schemeClr val="tx1"/>
                </a:solidFill>
                <a:latin typeface="+mn-lt"/>
                <a:ea typeface="+mn-ea"/>
                <a:cs typeface="+mn-cs"/>
              </a:rPr>
              <a:t>, not as in my presence only, but now much more in my absence, </a:t>
            </a:r>
            <a:r>
              <a:rPr lang="en-US" sz="1200" b="1" i="1" u="none" strike="noStrike" kern="1200" baseline="0" dirty="0">
                <a:solidFill>
                  <a:schemeClr val="tx1"/>
                </a:solidFill>
                <a:latin typeface="+mn-lt"/>
                <a:ea typeface="+mn-ea"/>
                <a:cs typeface="+mn-cs"/>
              </a:rPr>
              <a:t>work out your own salvation</a:t>
            </a:r>
            <a:r>
              <a:rPr lang="en-US" sz="1200" b="0" i="1" u="none" strike="noStrike" kern="1200" baseline="0" dirty="0">
                <a:solidFill>
                  <a:schemeClr val="tx1"/>
                </a:solidFill>
                <a:latin typeface="+mn-lt"/>
                <a:ea typeface="+mn-ea"/>
                <a:cs typeface="+mn-cs"/>
              </a:rPr>
              <a:t> with fear and trembling;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bg1"/>
              </a:solidFill>
              <a:latin typeface="Times New Roman" panose="02020603050405020304" pitchFamily="18" charset="0"/>
              <a:cs typeface="Times New Roman" panose="02020603050405020304" pitchFamily="18" charset="0"/>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9</a:t>
            </a:fld>
            <a:endParaRPr lang="en-US"/>
          </a:p>
        </p:txBody>
      </p:sp>
    </p:spTree>
    <p:extLst>
      <p:ext uri="{BB962C8B-B14F-4D97-AF65-F5344CB8AC3E}">
        <p14:creationId xmlns:p14="http://schemas.microsoft.com/office/powerpoint/2010/main" val="354639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cs typeface="Times New Roman" panose="02020603050405020304" pitchFamily="18" charset="0"/>
              </a:rPr>
              <a:t>Religion of many people in America is founded on what the family has always believed, </a:t>
            </a:r>
            <a:r>
              <a:rPr lang="en-US" altLang="en-US" sz="1200" b="1" dirty="0">
                <a:cs typeface="Times New Roman" panose="02020603050405020304" pitchFamily="18" charset="0"/>
              </a:rPr>
              <a:t>it is </a:t>
            </a:r>
            <a:r>
              <a:rPr lang="en-US" altLang="en-US" sz="1200" dirty="0">
                <a:cs typeface="Times New Roman" panose="02020603050405020304" pitchFamily="18" charset="0"/>
              </a:rPr>
              <a:t>sort of a “hand me down religion”.</a:t>
            </a:r>
            <a:endParaRPr lang="en-US" dirty="0"/>
          </a:p>
        </p:txBody>
      </p:sp>
      <p:sp>
        <p:nvSpPr>
          <p:cNvPr id="4" name="Slide Number Placeholder 3"/>
          <p:cNvSpPr>
            <a:spLocks noGrp="1"/>
          </p:cNvSpPr>
          <p:nvPr>
            <p:ph type="sldNum" sz="quarter" idx="10"/>
          </p:nvPr>
        </p:nvSpPr>
        <p:spPr/>
        <p:txBody>
          <a:bodyPr/>
          <a:lstStyle/>
          <a:p>
            <a:fld id="{E59826E9-9E60-4928-B292-CD0548EFAF87}" type="slidenum">
              <a:rPr lang="en-US" smtClean="0"/>
              <a:t>10</a:t>
            </a:fld>
            <a:endParaRPr lang="en-US"/>
          </a:p>
        </p:txBody>
      </p:sp>
    </p:spTree>
    <p:extLst>
      <p:ext uri="{BB962C8B-B14F-4D97-AF65-F5344CB8AC3E}">
        <p14:creationId xmlns:p14="http://schemas.microsoft.com/office/powerpoint/2010/main" val="37414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C2D0FF7-1294-4667-831A-F0B1EEB0C0E5}" type="slidenum">
              <a:rPr lang="en-US" altLang="en-US" smtClean="0"/>
              <a:pPr/>
              <a:t>‹#›</a:t>
            </a:fld>
            <a:endParaRPr lang="en-US" altLang="en-US"/>
          </a:p>
        </p:txBody>
      </p:sp>
    </p:spTree>
    <p:extLst>
      <p:ext uri="{BB962C8B-B14F-4D97-AF65-F5344CB8AC3E}">
        <p14:creationId xmlns:p14="http://schemas.microsoft.com/office/powerpoint/2010/main" val="164407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3EBE200-249D-4E84-967C-4E841590E4C4}" type="slidenum">
              <a:rPr lang="en-US" altLang="en-US" smtClean="0"/>
              <a:pPr/>
              <a:t>‹#›</a:t>
            </a:fld>
            <a:endParaRPr lang="en-US" altLang="en-US"/>
          </a:p>
        </p:txBody>
      </p:sp>
    </p:spTree>
    <p:extLst>
      <p:ext uri="{BB962C8B-B14F-4D97-AF65-F5344CB8AC3E}">
        <p14:creationId xmlns:p14="http://schemas.microsoft.com/office/powerpoint/2010/main" val="30584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63414CE-3254-4D64-AC10-340AAF33E6D8}" type="slidenum">
              <a:rPr lang="en-US" altLang="en-US" smtClean="0"/>
              <a:pPr/>
              <a:t>‹#›</a:t>
            </a:fld>
            <a:endParaRPr lang="en-US" altLang="en-US"/>
          </a:p>
        </p:txBody>
      </p:sp>
    </p:spTree>
    <p:extLst>
      <p:ext uri="{BB962C8B-B14F-4D97-AF65-F5344CB8AC3E}">
        <p14:creationId xmlns:p14="http://schemas.microsoft.com/office/powerpoint/2010/main" val="420933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AB571CD-6308-4272-BE59-4ED3327BEADD}" type="slidenum">
              <a:rPr lang="en-US" altLang="en-US" smtClean="0"/>
              <a:pPr/>
              <a:t>‹#›</a:t>
            </a:fld>
            <a:endParaRPr lang="en-US" altLang="en-US"/>
          </a:p>
        </p:txBody>
      </p:sp>
    </p:spTree>
    <p:extLst>
      <p:ext uri="{BB962C8B-B14F-4D97-AF65-F5344CB8AC3E}">
        <p14:creationId xmlns:p14="http://schemas.microsoft.com/office/powerpoint/2010/main" val="386173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0DD07FB-A208-42FC-9F18-C36C1CF1E70F}" type="slidenum">
              <a:rPr lang="en-US" altLang="en-US" smtClean="0"/>
              <a:pPr/>
              <a:t>‹#›</a:t>
            </a:fld>
            <a:endParaRPr lang="en-US" altLang="en-US"/>
          </a:p>
        </p:txBody>
      </p:sp>
    </p:spTree>
    <p:extLst>
      <p:ext uri="{BB962C8B-B14F-4D97-AF65-F5344CB8AC3E}">
        <p14:creationId xmlns:p14="http://schemas.microsoft.com/office/powerpoint/2010/main" val="337734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AE99925-03C0-44E4-AF71-40B065AC8E59}" type="slidenum">
              <a:rPr lang="en-US" altLang="en-US" smtClean="0"/>
              <a:pPr/>
              <a:t>‹#›</a:t>
            </a:fld>
            <a:endParaRPr lang="en-US" altLang="en-US"/>
          </a:p>
        </p:txBody>
      </p:sp>
    </p:spTree>
    <p:extLst>
      <p:ext uri="{BB962C8B-B14F-4D97-AF65-F5344CB8AC3E}">
        <p14:creationId xmlns:p14="http://schemas.microsoft.com/office/powerpoint/2010/main" val="168189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EA5A460-3EAB-4A71-A329-3C97D6F10D91}" type="slidenum">
              <a:rPr lang="en-US" altLang="en-US" smtClean="0"/>
              <a:pPr/>
              <a:t>‹#›</a:t>
            </a:fld>
            <a:endParaRPr lang="en-US" altLang="en-US"/>
          </a:p>
        </p:txBody>
      </p:sp>
    </p:spTree>
    <p:extLst>
      <p:ext uri="{BB962C8B-B14F-4D97-AF65-F5344CB8AC3E}">
        <p14:creationId xmlns:p14="http://schemas.microsoft.com/office/powerpoint/2010/main" val="303997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FEC7F79-EF98-422E-BFAE-967B5BA26CED}" type="slidenum">
              <a:rPr lang="en-US" altLang="en-US" smtClean="0"/>
              <a:pPr/>
              <a:t>‹#›</a:t>
            </a:fld>
            <a:endParaRPr lang="en-US" altLang="en-US"/>
          </a:p>
        </p:txBody>
      </p:sp>
    </p:spTree>
    <p:extLst>
      <p:ext uri="{BB962C8B-B14F-4D97-AF65-F5344CB8AC3E}">
        <p14:creationId xmlns:p14="http://schemas.microsoft.com/office/powerpoint/2010/main" val="126381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35A29E4-0EC9-4D7A-87C6-5A3DF4669BD9}" type="slidenum">
              <a:rPr lang="en-US" altLang="en-US" smtClean="0"/>
              <a:pPr/>
              <a:t>‹#›</a:t>
            </a:fld>
            <a:endParaRPr lang="en-US" altLang="en-US"/>
          </a:p>
        </p:txBody>
      </p:sp>
    </p:spTree>
    <p:extLst>
      <p:ext uri="{BB962C8B-B14F-4D97-AF65-F5344CB8AC3E}">
        <p14:creationId xmlns:p14="http://schemas.microsoft.com/office/powerpoint/2010/main" val="371158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5B4134E-8CE0-46D0-881A-C7FCA8A7C5D9}" type="slidenum">
              <a:rPr lang="en-US" altLang="en-US" smtClean="0"/>
              <a:pPr/>
              <a:t>‹#›</a:t>
            </a:fld>
            <a:endParaRPr lang="en-US" altLang="en-US"/>
          </a:p>
        </p:txBody>
      </p:sp>
    </p:spTree>
    <p:extLst>
      <p:ext uri="{BB962C8B-B14F-4D97-AF65-F5344CB8AC3E}">
        <p14:creationId xmlns:p14="http://schemas.microsoft.com/office/powerpoint/2010/main" val="53948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4F9CBD-B5B3-4047-9592-F4C3A4A49A75}" type="slidenum">
              <a:rPr lang="en-US" altLang="en-US" smtClean="0"/>
              <a:pPr/>
              <a:t>‹#›</a:t>
            </a:fld>
            <a:endParaRPr lang="en-US" altLang="en-US"/>
          </a:p>
        </p:txBody>
      </p:sp>
    </p:spTree>
    <p:extLst>
      <p:ext uri="{BB962C8B-B14F-4D97-AF65-F5344CB8AC3E}">
        <p14:creationId xmlns:p14="http://schemas.microsoft.com/office/powerpoint/2010/main" val="408775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2DAC6-D48A-4A04-B5B3-9630D3D003EA}" type="slidenum">
              <a:rPr lang="en-US" altLang="en-US" smtClean="0"/>
              <a:pPr/>
              <a:t>‹#›</a:t>
            </a:fld>
            <a:endParaRPr lang="en-US" altLang="en-US"/>
          </a:p>
        </p:txBody>
      </p:sp>
    </p:spTree>
    <p:extLst>
      <p:ext uri="{BB962C8B-B14F-4D97-AF65-F5344CB8AC3E}">
        <p14:creationId xmlns:p14="http://schemas.microsoft.com/office/powerpoint/2010/main" val="957713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myglenn.com/POLS/govt2306found.ht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own and white cow standing on top of a grass covered field&#10;&#10;Description generated with high confidence">
            <a:extLst>
              <a:ext uri="{FF2B5EF4-FFF2-40B4-BE49-F238E27FC236}">
                <a16:creationId xmlns:a16="http://schemas.microsoft.com/office/drawing/2014/main" xmlns="" id="{69AC8F2D-F182-4A13-A742-1EF5331397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12192000" cy="6858000"/>
          </a:xfrm>
          <a:prstGeom prst="rect">
            <a:avLst/>
          </a:prstGeom>
        </p:spPr>
      </p:pic>
      <p:sp>
        <p:nvSpPr>
          <p:cNvPr id="8" name="TextBox 7">
            <a:extLst>
              <a:ext uri="{FF2B5EF4-FFF2-40B4-BE49-F238E27FC236}">
                <a16:creationId xmlns:a16="http://schemas.microsoft.com/office/drawing/2014/main" xmlns="" id="{448A116A-E77A-4012-B88C-E5E87B045819}"/>
              </a:ext>
            </a:extLst>
          </p:cNvPr>
          <p:cNvSpPr txBox="1"/>
          <p:nvPr/>
        </p:nvSpPr>
        <p:spPr>
          <a:xfrm>
            <a:off x="609600" y="685800"/>
            <a:ext cx="4502258" cy="769441"/>
          </a:xfrm>
          <a:prstGeom prst="rect">
            <a:avLst/>
          </a:prstGeom>
          <a:noFill/>
        </p:spPr>
        <p:txBody>
          <a:bodyPr wrap="none" rtlCol="0">
            <a:spAutoFit/>
          </a:bodyPr>
          <a:lstStyle/>
          <a:p>
            <a:r>
              <a:rPr lang="en-US" sz="4400" dirty="0">
                <a:solidFill>
                  <a:schemeClr val="bg1"/>
                </a:solidFill>
                <a:latin typeface="Times New Roman" panose="02020603050405020304" pitchFamily="18" charset="0"/>
                <a:cs typeface="Times New Roman" panose="02020603050405020304" pitchFamily="18" charset="0"/>
              </a:rPr>
              <a:t>Join Us in Worship</a:t>
            </a:r>
          </a:p>
        </p:txBody>
      </p:sp>
      <p:sp>
        <p:nvSpPr>
          <p:cNvPr id="9" name="TextBox 8">
            <a:extLst>
              <a:ext uri="{FF2B5EF4-FFF2-40B4-BE49-F238E27FC236}">
                <a16:creationId xmlns:a16="http://schemas.microsoft.com/office/drawing/2014/main" xmlns="" id="{C5CF5BDB-81DE-49AB-9386-646466E74000}"/>
              </a:ext>
            </a:extLst>
          </p:cNvPr>
          <p:cNvSpPr txBox="1"/>
          <p:nvPr/>
        </p:nvSpPr>
        <p:spPr>
          <a:xfrm>
            <a:off x="7391400" y="5257800"/>
            <a:ext cx="4216604" cy="1077218"/>
          </a:xfrm>
          <a:prstGeom prst="rect">
            <a:avLst/>
          </a:prstGeom>
          <a:noFill/>
        </p:spPr>
        <p:txBody>
          <a:bodyPr wrap="none" rtlCol="0">
            <a:spAutoFit/>
          </a:bodyPr>
          <a:lstStyle/>
          <a:p>
            <a:r>
              <a:rPr lang="en-US" sz="3200" dirty="0">
                <a:solidFill>
                  <a:schemeClr val="bg1"/>
                </a:solidFill>
              </a:rPr>
              <a:t>Ranger Church of Christ </a:t>
            </a:r>
          </a:p>
          <a:p>
            <a:r>
              <a:rPr lang="en-US" sz="3200" dirty="0">
                <a:solidFill>
                  <a:schemeClr val="bg1"/>
                </a:solidFill>
              </a:rPr>
              <a:t>Mesquite and Rusk St. </a:t>
            </a:r>
          </a:p>
        </p:txBody>
      </p:sp>
    </p:spTree>
    <p:extLst>
      <p:ext uri="{BB962C8B-B14F-4D97-AF65-F5344CB8AC3E}">
        <p14:creationId xmlns:p14="http://schemas.microsoft.com/office/powerpoint/2010/main" val="409309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a:extLst>
              <a:ext uri="{FF2B5EF4-FFF2-40B4-BE49-F238E27FC236}">
                <a16:creationId xmlns:a16="http://schemas.microsoft.com/office/drawing/2014/main" xmlns="" id="{CF751005-7733-42C0-8DDF-B645540C980D}"/>
              </a:ext>
            </a:extLst>
          </p:cNvPr>
          <p:cNvSpPr>
            <a:spLocks noChangeArrowheads="1"/>
          </p:cNvSpPr>
          <p:nvPr/>
        </p:nvSpPr>
        <p:spPr bwMode="auto">
          <a:xfrm>
            <a:off x="560590" y="3009900"/>
            <a:ext cx="9421610" cy="838200"/>
          </a:xfrm>
          <a:prstGeom prst="roundRect">
            <a:avLst>
              <a:gd name="adj" fmla="val 16667"/>
            </a:avLst>
          </a:prstGeom>
          <a:noFill/>
          <a:ln w="57150">
            <a:solidFill>
              <a:srgbClr val="CC00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1270" name="AutoShape 6">
            <a:extLst>
              <a:ext uri="{FF2B5EF4-FFF2-40B4-BE49-F238E27FC236}">
                <a16:creationId xmlns:a16="http://schemas.microsoft.com/office/drawing/2014/main" xmlns="" id="{4DBBFA53-2BDA-43F3-A1E4-1F04277FAAEB}"/>
              </a:ext>
            </a:extLst>
          </p:cNvPr>
          <p:cNvSpPr>
            <a:spLocks noChangeArrowheads="1"/>
          </p:cNvSpPr>
          <p:nvPr/>
        </p:nvSpPr>
        <p:spPr bwMode="auto">
          <a:xfrm>
            <a:off x="1752600" y="685800"/>
            <a:ext cx="8686800" cy="990600"/>
          </a:xfrm>
          <a:prstGeom prst="bevel">
            <a:avLst>
              <a:gd name="adj" fmla="val 12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Text Box 7">
            <a:extLst>
              <a:ext uri="{FF2B5EF4-FFF2-40B4-BE49-F238E27FC236}">
                <a16:creationId xmlns:a16="http://schemas.microsoft.com/office/drawing/2014/main" xmlns="" id="{CD3FB545-17A9-4FE8-8BD1-4DE1722582F6}"/>
              </a:ext>
            </a:extLst>
          </p:cNvPr>
          <p:cNvSpPr txBox="1">
            <a:spLocks noChangeArrowheads="1"/>
          </p:cNvSpPr>
          <p:nvPr/>
        </p:nvSpPr>
        <p:spPr bwMode="auto">
          <a:xfrm>
            <a:off x="1828800" y="754559"/>
            <a:ext cx="85234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Is Your Religious Basis Really True?</a:t>
            </a:r>
          </a:p>
        </p:txBody>
      </p:sp>
      <p:sp>
        <p:nvSpPr>
          <p:cNvPr id="11272" name="Text Box 8">
            <a:extLst>
              <a:ext uri="{FF2B5EF4-FFF2-40B4-BE49-F238E27FC236}">
                <a16:creationId xmlns:a16="http://schemas.microsoft.com/office/drawing/2014/main" xmlns="" id="{76195A93-1733-4CAE-8537-5F7031D10073}"/>
              </a:ext>
            </a:extLst>
          </p:cNvPr>
          <p:cNvSpPr txBox="1">
            <a:spLocks noChangeArrowheads="1"/>
          </p:cNvSpPr>
          <p:nvPr/>
        </p:nvSpPr>
        <p:spPr bwMode="auto">
          <a:xfrm>
            <a:off x="657225" y="2275252"/>
            <a:ext cx="10972800" cy="298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cs typeface="Times New Roman" panose="02020603050405020304" pitchFamily="18" charset="0"/>
              </a:rPr>
              <a:t> Religion of Many Is Organizational</a:t>
            </a:r>
          </a:p>
          <a:p>
            <a:pPr eaLnBrk="1" hangingPunct="1">
              <a:lnSpc>
                <a:spcPct val="120000"/>
              </a:lnSpc>
              <a:buFontTx/>
              <a:buAutoNum type="alphaUcPeriod"/>
            </a:pPr>
            <a:r>
              <a:rPr lang="en-US" altLang="en-US" sz="4000" dirty="0">
                <a:cs typeface="Times New Roman" panose="02020603050405020304" pitchFamily="18" charset="0"/>
              </a:rPr>
              <a:t> Religion of Many Is Founded on Family</a:t>
            </a:r>
          </a:p>
          <a:p>
            <a:pPr eaLnBrk="1" hangingPunct="1">
              <a:lnSpc>
                <a:spcPct val="120000"/>
              </a:lnSpc>
              <a:buFontTx/>
              <a:buAutoNum type="alphaUcPeriod"/>
            </a:pPr>
            <a:r>
              <a:rPr lang="en-US" altLang="en-US" sz="4000" dirty="0">
                <a:cs typeface="Times New Roman" panose="02020603050405020304" pitchFamily="18" charset="0"/>
              </a:rPr>
              <a:t> Religion of Many Is Based on Social Relationships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a:extLst>
              <a:ext uri="{FF2B5EF4-FFF2-40B4-BE49-F238E27FC236}">
                <a16:creationId xmlns:a16="http://schemas.microsoft.com/office/drawing/2014/main" xmlns="" id="{984DEDBB-16B3-4DE9-9DEA-267F57E8256E}"/>
              </a:ext>
            </a:extLst>
          </p:cNvPr>
          <p:cNvSpPr txBox="1">
            <a:spLocks noChangeArrowheads="1"/>
          </p:cNvSpPr>
          <p:nvPr/>
        </p:nvSpPr>
        <p:spPr bwMode="auto">
          <a:xfrm>
            <a:off x="2308189" y="449759"/>
            <a:ext cx="75216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Founded on the Family</a:t>
            </a:r>
          </a:p>
        </p:txBody>
      </p:sp>
      <p:sp>
        <p:nvSpPr>
          <p:cNvPr id="16388" name="Text Box 4">
            <a:extLst>
              <a:ext uri="{FF2B5EF4-FFF2-40B4-BE49-F238E27FC236}">
                <a16:creationId xmlns:a16="http://schemas.microsoft.com/office/drawing/2014/main" xmlns="" id="{F4ED0CCA-1C47-45F6-A2A6-599BBD18E368}"/>
              </a:ext>
            </a:extLst>
          </p:cNvPr>
          <p:cNvSpPr txBox="1">
            <a:spLocks noChangeArrowheads="1"/>
          </p:cNvSpPr>
          <p:nvPr/>
        </p:nvSpPr>
        <p:spPr bwMode="auto">
          <a:xfrm>
            <a:off x="609600" y="1191161"/>
            <a:ext cx="110489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Religious belief and practice is built around family loyalty</a:t>
            </a:r>
          </a:p>
        </p:txBody>
      </p:sp>
      <p:sp>
        <p:nvSpPr>
          <p:cNvPr id="16389" name="Text Box 5">
            <a:extLst>
              <a:ext uri="{FF2B5EF4-FFF2-40B4-BE49-F238E27FC236}">
                <a16:creationId xmlns:a16="http://schemas.microsoft.com/office/drawing/2014/main" xmlns="" id="{5C805F38-DA96-4D37-AF04-BDF8E5AB6B61}"/>
              </a:ext>
            </a:extLst>
          </p:cNvPr>
          <p:cNvSpPr txBox="1">
            <a:spLocks noChangeArrowheads="1"/>
          </p:cNvSpPr>
          <p:nvPr/>
        </p:nvSpPr>
        <p:spPr bwMode="auto">
          <a:xfrm>
            <a:off x="1066801" y="2340114"/>
            <a:ext cx="8474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Like politics in some places</a:t>
            </a:r>
          </a:p>
        </p:txBody>
      </p:sp>
      <p:sp>
        <p:nvSpPr>
          <p:cNvPr id="16390" name="Text Box 6">
            <a:extLst>
              <a:ext uri="{FF2B5EF4-FFF2-40B4-BE49-F238E27FC236}">
                <a16:creationId xmlns:a16="http://schemas.microsoft.com/office/drawing/2014/main" xmlns="" id="{6249BE70-1807-4607-AA3B-1292C54AD4B7}"/>
              </a:ext>
            </a:extLst>
          </p:cNvPr>
          <p:cNvSpPr txBox="1">
            <a:spLocks noChangeArrowheads="1"/>
          </p:cNvSpPr>
          <p:nvPr/>
        </p:nvSpPr>
        <p:spPr bwMode="auto">
          <a:xfrm>
            <a:off x="609601" y="2867561"/>
            <a:ext cx="110489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Some in the church follow the religious tradition of the family</a:t>
            </a:r>
          </a:p>
        </p:txBody>
      </p:sp>
      <p:sp>
        <p:nvSpPr>
          <p:cNvPr id="16391" name="Text Box 7">
            <a:extLst>
              <a:ext uri="{FF2B5EF4-FFF2-40B4-BE49-F238E27FC236}">
                <a16:creationId xmlns:a16="http://schemas.microsoft.com/office/drawing/2014/main" xmlns="" id="{7D2771DD-738C-47C8-AAC0-D04A4E58A57A}"/>
              </a:ext>
            </a:extLst>
          </p:cNvPr>
          <p:cNvSpPr txBox="1">
            <a:spLocks noChangeArrowheads="1"/>
          </p:cNvSpPr>
          <p:nvPr/>
        </p:nvSpPr>
        <p:spPr bwMode="auto">
          <a:xfrm>
            <a:off x="1066801" y="3998655"/>
            <a:ext cx="105917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All is based on choice of some strong family member</a:t>
            </a:r>
          </a:p>
          <a:p>
            <a:pPr eaLnBrk="1" hangingPunct="1">
              <a:buFontTx/>
              <a:buChar char="•"/>
            </a:pPr>
            <a:r>
              <a:rPr lang="en-US" altLang="en-US" sz="4000" dirty="0">
                <a:cs typeface="Times New Roman" panose="02020603050405020304" pitchFamily="18" charset="0"/>
              </a:rPr>
              <a:t>This strong member does the studying for all the family</a:t>
            </a:r>
          </a:p>
        </p:txBody>
      </p:sp>
      <p:sp>
        <p:nvSpPr>
          <p:cNvPr id="16392" name="Rectangle 8">
            <a:extLst>
              <a:ext uri="{FF2B5EF4-FFF2-40B4-BE49-F238E27FC236}">
                <a16:creationId xmlns:a16="http://schemas.microsoft.com/office/drawing/2014/main" xmlns="" id="{401A986D-981C-4C27-ADD3-7B435C5D3837}"/>
              </a:ext>
            </a:extLst>
          </p:cNvPr>
          <p:cNvSpPr>
            <a:spLocks noChangeArrowheads="1"/>
          </p:cNvSpPr>
          <p:nvPr/>
        </p:nvSpPr>
        <p:spPr bwMode="auto">
          <a:xfrm>
            <a:off x="1447800" y="838200"/>
            <a:ext cx="5334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9">
            <a:extLst>
              <a:ext uri="{FF2B5EF4-FFF2-40B4-BE49-F238E27FC236}">
                <a16:creationId xmlns:a16="http://schemas.microsoft.com/office/drawing/2014/main" xmlns="" id="{AAF23564-2C03-4242-8FDB-B43FC54B4B28}"/>
              </a:ext>
            </a:extLst>
          </p:cNvPr>
          <p:cNvSpPr>
            <a:spLocks noChangeShapeType="1"/>
          </p:cNvSpPr>
          <p:nvPr/>
        </p:nvSpPr>
        <p:spPr bwMode="auto">
          <a:xfrm>
            <a:off x="1524000" y="1191161"/>
            <a:ext cx="9144000" cy="28039"/>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9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P spid="16390" grpId="0" build="p" autoUpdateAnimBg="0"/>
      <p:bldP spid="16391"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xmlns="" id="{DC908DEA-2DD4-48C1-936E-1C0A08B690E7}"/>
              </a:ext>
            </a:extLst>
          </p:cNvPr>
          <p:cNvSpPr txBox="1">
            <a:spLocks noChangeArrowheads="1"/>
          </p:cNvSpPr>
          <p:nvPr/>
        </p:nvSpPr>
        <p:spPr bwMode="auto">
          <a:xfrm>
            <a:off x="593986" y="1425714"/>
            <a:ext cx="11004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Problem – some do not have their own religion</a:t>
            </a:r>
          </a:p>
        </p:txBody>
      </p:sp>
      <p:sp>
        <p:nvSpPr>
          <p:cNvPr id="17414" name="Text Box 6">
            <a:extLst>
              <a:ext uri="{FF2B5EF4-FFF2-40B4-BE49-F238E27FC236}">
                <a16:creationId xmlns:a16="http://schemas.microsoft.com/office/drawing/2014/main" xmlns="" id="{AF0DB2A2-AC8B-4926-B28A-5A9D8236DFA9}"/>
              </a:ext>
            </a:extLst>
          </p:cNvPr>
          <p:cNvSpPr txBox="1">
            <a:spLocks noChangeArrowheads="1"/>
          </p:cNvSpPr>
          <p:nvPr/>
        </p:nvSpPr>
        <p:spPr bwMode="auto">
          <a:xfrm>
            <a:off x="1066800" y="2286000"/>
            <a:ext cx="8991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When youth leave home, many fall away – no root of faith and conviction (cf. </a:t>
            </a:r>
            <a:r>
              <a:rPr lang="en-US" altLang="en-US" sz="4000" b="1" dirty="0">
                <a:cs typeface="Times New Roman" panose="02020603050405020304" pitchFamily="18" charset="0"/>
              </a:rPr>
              <a:t>Luke 8:13</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Easily swayed by false ways because religion not their own – only adopted religion</a:t>
            </a:r>
          </a:p>
        </p:txBody>
      </p:sp>
      <p:sp>
        <p:nvSpPr>
          <p:cNvPr id="17415" name="Text Box 7">
            <a:extLst>
              <a:ext uri="{FF2B5EF4-FFF2-40B4-BE49-F238E27FC236}">
                <a16:creationId xmlns:a16="http://schemas.microsoft.com/office/drawing/2014/main" xmlns="" id="{0AAC7F34-AB9B-4F89-B7B8-C440AA3F8EB8}"/>
              </a:ext>
            </a:extLst>
          </p:cNvPr>
          <p:cNvSpPr txBox="1">
            <a:spLocks noChangeArrowheads="1"/>
          </p:cNvSpPr>
          <p:nvPr/>
        </p:nvSpPr>
        <p:spPr bwMode="auto">
          <a:xfrm>
            <a:off x="2384389" y="602159"/>
            <a:ext cx="75216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Founded on the Family</a:t>
            </a:r>
          </a:p>
        </p:txBody>
      </p:sp>
      <p:sp>
        <p:nvSpPr>
          <p:cNvPr id="17416" name="Rectangle 8">
            <a:extLst>
              <a:ext uri="{FF2B5EF4-FFF2-40B4-BE49-F238E27FC236}">
                <a16:creationId xmlns:a16="http://schemas.microsoft.com/office/drawing/2014/main" xmlns="" id="{58FAAD09-838C-4B77-AC8D-E3C53240F3C9}"/>
              </a:ext>
            </a:extLst>
          </p:cNvPr>
          <p:cNvSpPr>
            <a:spLocks noChangeArrowheads="1"/>
          </p:cNvSpPr>
          <p:nvPr/>
        </p:nvSpPr>
        <p:spPr bwMode="auto">
          <a:xfrm>
            <a:off x="1524000" y="990600"/>
            <a:ext cx="5334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Line 9">
            <a:extLst>
              <a:ext uri="{FF2B5EF4-FFF2-40B4-BE49-F238E27FC236}">
                <a16:creationId xmlns:a16="http://schemas.microsoft.com/office/drawing/2014/main" xmlns="" id="{B950D30D-6510-4D55-819A-3AB3D7E8B8ED}"/>
              </a:ext>
            </a:extLst>
          </p:cNvPr>
          <p:cNvSpPr>
            <a:spLocks noChangeShapeType="1"/>
          </p:cNvSpPr>
          <p:nvPr/>
        </p:nvSpPr>
        <p:spPr bwMode="auto">
          <a:xfrm flipV="1">
            <a:off x="1524000" y="1371600"/>
            <a:ext cx="9144000" cy="2659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8" name="Picture 10" descr="C:\Documents and Settings\Owner\Application Data\Microsoft\Media Catalog\Downloaded Clips\cl1\pe03607_.wmf">
            <a:extLst>
              <a:ext uri="{FF2B5EF4-FFF2-40B4-BE49-F238E27FC236}">
                <a16:creationId xmlns:a16="http://schemas.microsoft.com/office/drawing/2014/main" xmlns="" id="{60325B28-7E55-4339-BAF9-9C25A7E89A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0" y="3171825"/>
            <a:ext cx="1323975" cy="1733550"/>
          </a:xfrm>
          <a:prstGeom prst="rect">
            <a:avLst/>
          </a:prstGeom>
          <a:noFill/>
          <a:extLst>
            <a:ext uri="{909E8E84-426E-40DD-AFC4-6F175D3DCCD1}">
              <a14:hiddenFill xmlns:a14="http://schemas.microsoft.com/office/drawing/2010/main">
                <a:solidFill>
                  <a:srgbClr val="FFFFFF"/>
                </a:solidFill>
              </a14:hiddenFill>
            </a:ext>
          </a:extLst>
        </p:spPr>
      </p:pic>
      <p:sp>
        <p:nvSpPr>
          <p:cNvPr id="17420" name="Text Box 12">
            <a:extLst>
              <a:ext uri="{FF2B5EF4-FFF2-40B4-BE49-F238E27FC236}">
                <a16:creationId xmlns:a16="http://schemas.microsoft.com/office/drawing/2014/main" xmlns="" id="{19DE9FAC-E74F-48C7-8827-DDFB571D27AD}"/>
              </a:ext>
            </a:extLst>
          </p:cNvPr>
          <p:cNvSpPr txBox="1">
            <a:spLocks noChangeArrowheads="1"/>
          </p:cNvSpPr>
          <p:nvPr/>
        </p:nvSpPr>
        <p:spPr bwMode="auto">
          <a:xfrm>
            <a:off x="9486900" y="5168336"/>
            <a:ext cx="19970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200" dirty="0">
                <a:solidFill>
                  <a:srgbClr val="CC0000"/>
                </a:solidFill>
              </a:rPr>
              <a:t>Family Religion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xmlns="" id="{1E8DE0C1-CF7C-498E-BB3C-44DB84BFA2F7}"/>
              </a:ext>
            </a:extLst>
          </p:cNvPr>
          <p:cNvSpPr txBox="1">
            <a:spLocks noChangeArrowheads="1"/>
          </p:cNvSpPr>
          <p:nvPr/>
        </p:nvSpPr>
        <p:spPr bwMode="auto">
          <a:xfrm>
            <a:off x="685800" y="2035314"/>
            <a:ext cx="1089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Problem – some do not have their own religion</a:t>
            </a:r>
          </a:p>
        </p:txBody>
      </p:sp>
      <p:sp>
        <p:nvSpPr>
          <p:cNvPr id="18437" name="Text Box 5">
            <a:extLst>
              <a:ext uri="{FF2B5EF4-FFF2-40B4-BE49-F238E27FC236}">
                <a16:creationId xmlns:a16="http://schemas.microsoft.com/office/drawing/2014/main" xmlns="" id="{E63B07CD-5601-464A-ADF9-A5ACC2D7BA05}"/>
              </a:ext>
            </a:extLst>
          </p:cNvPr>
          <p:cNvSpPr txBox="1">
            <a:spLocks noChangeArrowheads="1"/>
          </p:cNvSpPr>
          <p:nvPr/>
        </p:nvSpPr>
        <p:spPr bwMode="auto">
          <a:xfrm>
            <a:off x="2362200" y="830759"/>
            <a:ext cx="75216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Founded on the Family</a:t>
            </a:r>
          </a:p>
        </p:txBody>
      </p:sp>
      <p:sp>
        <p:nvSpPr>
          <p:cNvPr id="18438" name="Rectangle 6">
            <a:extLst>
              <a:ext uri="{FF2B5EF4-FFF2-40B4-BE49-F238E27FC236}">
                <a16:creationId xmlns:a16="http://schemas.microsoft.com/office/drawing/2014/main" xmlns="" id="{725B0097-5EE0-42CB-A37C-F507D8673F16}"/>
              </a:ext>
            </a:extLst>
          </p:cNvPr>
          <p:cNvSpPr>
            <a:spLocks noChangeArrowheads="1"/>
          </p:cNvSpPr>
          <p:nvPr/>
        </p:nvSpPr>
        <p:spPr bwMode="auto">
          <a:xfrm>
            <a:off x="1524000" y="1219200"/>
            <a:ext cx="5334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Line 7">
            <a:extLst>
              <a:ext uri="{FF2B5EF4-FFF2-40B4-BE49-F238E27FC236}">
                <a16:creationId xmlns:a16="http://schemas.microsoft.com/office/drawing/2014/main" xmlns="" id="{4DBB310B-60D2-4DE1-AF7A-FC875369E292}"/>
              </a:ext>
            </a:extLst>
          </p:cNvPr>
          <p:cNvSpPr>
            <a:spLocks noChangeShapeType="1"/>
          </p:cNvSpPr>
          <p:nvPr/>
        </p:nvSpPr>
        <p:spPr bwMode="auto">
          <a:xfrm>
            <a:off x="1524000" y="1600200"/>
            <a:ext cx="9144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9">
            <a:extLst>
              <a:ext uri="{FF2B5EF4-FFF2-40B4-BE49-F238E27FC236}">
                <a16:creationId xmlns:a16="http://schemas.microsoft.com/office/drawing/2014/main" xmlns="" id="{6BC2488C-FB14-48F2-8C30-6FEFB16F0F95}"/>
              </a:ext>
            </a:extLst>
          </p:cNvPr>
          <p:cNvSpPr txBox="1">
            <a:spLocks noChangeArrowheads="1"/>
          </p:cNvSpPr>
          <p:nvPr/>
        </p:nvSpPr>
        <p:spPr bwMode="auto">
          <a:xfrm>
            <a:off x="1219200" y="2791361"/>
            <a:ext cx="94488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Some adopt the religion of their mate – it is not their own</a:t>
            </a:r>
          </a:p>
        </p:txBody>
      </p:sp>
      <p:sp>
        <p:nvSpPr>
          <p:cNvPr id="18442" name="Text Box 10">
            <a:extLst>
              <a:ext uri="{FF2B5EF4-FFF2-40B4-BE49-F238E27FC236}">
                <a16:creationId xmlns:a16="http://schemas.microsoft.com/office/drawing/2014/main" xmlns="" id="{4F959017-8876-4852-BFAB-29C328797804}"/>
              </a:ext>
            </a:extLst>
          </p:cNvPr>
          <p:cNvSpPr txBox="1">
            <a:spLocks noChangeArrowheads="1"/>
          </p:cNvSpPr>
          <p:nvPr/>
        </p:nvSpPr>
        <p:spPr bwMode="auto">
          <a:xfrm>
            <a:off x="685800" y="4146550"/>
            <a:ext cx="10896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Often 3</a:t>
            </a:r>
            <a:r>
              <a:rPr lang="en-US" altLang="en-US" sz="4000" baseline="30000" dirty="0">
                <a:cs typeface="Times New Roman" panose="02020603050405020304" pitchFamily="18" charset="0"/>
              </a:rPr>
              <a:t>rd</a:t>
            </a:r>
            <a:r>
              <a:rPr lang="en-US" altLang="en-US" sz="4000" dirty="0">
                <a:cs typeface="Times New Roman" panose="02020603050405020304" pitchFamily="18" charset="0"/>
              </a:rPr>
              <a:t> generation Christians have only a hand-me-down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autoUpdateAnimBg="0"/>
      <p:bldP spid="184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xmlns="" id="{94843D0B-57C6-461E-BF9C-EC2B1454A9E7}"/>
              </a:ext>
            </a:extLst>
          </p:cNvPr>
          <p:cNvSpPr txBox="1">
            <a:spLocks noChangeArrowheads="1"/>
          </p:cNvSpPr>
          <p:nvPr/>
        </p:nvSpPr>
        <p:spPr bwMode="auto">
          <a:xfrm>
            <a:off x="685800" y="1337608"/>
            <a:ext cx="1089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Unlike their grandparents who had been converted out of error and withstood the persecution that comes with standing for truth</a:t>
            </a:r>
          </a:p>
        </p:txBody>
      </p:sp>
      <p:sp>
        <p:nvSpPr>
          <p:cNvPr id="22531" name="Text Box 3">
            <a:extLst>
              <a:ext uri="{FF2B5EF4-FFF2-40B4-BE49-F238E27FC236}">
                <a16:creationId xmlns:a16="http://schemas.microsoft.com/office/drawing/2014/main" xmlns="" id="{D9FC4974-4A1F-48BE-92D9-8C0A943D7D4B}"/>
              </a:ext>
            </a:extLst>
          </p:cNvPr>
          <p:cNvSpPr txBox="1">
            <a:spLocks noChangeArrowheads="1"/>
          </p:cNvSpPr>
          <p:nvPr/>
        </p:nvSpPr>
        <p:spPr bwMode="auto">
          <a:xfrm>
            <a:off x="609600" y="3279776"/>
            <a:ext cx="1089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Simply had religion handed to them</a:t>
            </a:r>
          </a:p>
          <a:p>
            <a:pPr eaLnBrk="1" hangingPunct="1">
              <a:buFontTx/>
              <a:buChar char="•"/>
            </a:pPr>
            <a:r>
              <a:rPr lang="en-US" altLang="en-US" sz="4000" dirty="0">
                <a:cs typeface="Times New Roman" panose="02020603050405020304" pitchFamily="18" charset="0"/>
              </a:rPr>
              <a:t>If they had weak parents they likely will be even weaker (</a:t>
            </a:r>
            <a:r>
              <a:rPr lang="en-US" altLang="en-US" sz="4000" b="1" dirty="0">
                <a:cs typeface="Times New Roman" panose="02020603050405020304" pitchFamily="18" charset="0"/>
              </a:rPr>
              <a:t>Judg. 2:10-12</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xmlns="" id="{42916DC4-5A46-4610-A78B-45EFDDA36F49}"/>
              </a:ext>
            </a:extLst>
          </p:cNvPr>
          <p:cNvSpPr txBox="1">
            <a:spLocks noChangeArrowheads="1"/>
          </p:cNvSpPr>
          <p:nvPr/>
        </p:nvSpPr>
        <p:spPr bwMode="auto">
          <a:xfrm>
            <a:off x="685801" y="2029361"/>
            <a:ext cx="108965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In N. T. Christianity, one must follow the Lord himself, not follow the family</a:t>
            </a:r>
          </a:p>
        </p:txBody>
      </p:sp>
      <p:sp>
        <p:nvSpPr>
          <p:cNvPr id="19460" name="Text Box 4">
            <a:extLst>
              <a:ext uri="{FF2B5EF4-FFF2-40B4-BE49-F238E27FC236}">
                <a16:creationId xmlns:a16="http://schemas.microsoft.com/office/drawing/2014/main" xmlns="" id="{AE9271C7-BD9E-47B7-BEF4-35B6FA330F1B}"/>
              </a:ext>
            </a:extLst>
          </p:cNvPr>
          <p:cNvSpPr txBox="1">
            <a:spLocks noChangeArrowheads="1"/>
          </p:cNvSpPr>
          <p:nvPr/>
        </p:nvSpPr>
        <p:spPr bwMode="auto">
          <a:xfrm>
            <a:off x="1142999" y="3276600"/>
            <a:ext cx="1043940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If religion based on family, it is worthless (</a:t>
            </a:r>
            <a:r>
              <a:rPr lang="en-US" altLang="en-US" sz="4000" b="1" dirty="0">
                <a:cs typeface="Times New Roman" panose="02020603050405020304" pitchFamily="18" charset="0"/>
              </a:rPr>
              <a:t>Matt. 10:37-38</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By accepting truth, one may lose family, but be spiritually blessed (</a:t>
            </a:r>
            <a:r>
              <a:rPr lang="en-US" altLang="en-US" sz="4000" b="1" dirty="0">
                <a:cs typeface="Times New Roman" panose="02020603050405020304" pitchFamily="18" charset="0"/>
              </a:rPr>
              <a:t>Mark 10:29-30</a:t>
            </a:r>
            <a:r>
              <a:rPr lang="en-US" altLang="en-US" sz="4000" dirty="0">
                <a:cs typeface="Times New Roman" panose="02020603050405020304" pitchFamily="18" charset="0"/>
              </a:rPr>
              <a:t>)</a:t>
            </a:r>
          </a:p>
        </p:txBody>
      </p:sp>
      <p:sp>
        <p:nvSpPr>
          <p:cNvPr id="19461" name="Text Box 5">
            <a:extLst>
              <a:ext uri="{FF2B5EF4-FFF2-40B4-BE49-F238E27FC236}">
                <a16:creationId xmlns:a16="http://schemas.microsoft.com/office/drawing/2014/main" xmlns="" id="{017F55B4-5AFB-4949-ABFA-1A717B2FC606}"/>
              </a:ext>
            </a:extLst>
          </p:cNvPr>
          <p:cNvSpPr txBox="1">
            <a:spLocks noChangeArrowheads="1"/>
          </p:cNvSpPr>
          <p:nvPr/>
        </p:nvSpPr>
        <p:spPr bwMode="auto">
          <a:xfrm>
            <a:off x="2308189" y="830759"/>
            <a:ext cx="75216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Founded on the Family</a:t>
            </a:r>
          </a:p>
        </p:txBody>
      </p:sp>
      <p:sp>
        <p:nvSpPr>
          <p:cNvPr id="19462" name="Rectangle 6">
            <a:extLst>
              <a:ext uri="{FF2B5EF4-FFF2-40B4-BE49-F238E27FC236}">
                <a16:creationId xmlns:a16="http://schemas.microsoft.com/office/drawing/2014/main" xmlns="" id="{CD581EE0-F2E6-4F38-997E-45C49C873595}"/>
              </a:ext>
            </a:extLst>
          </p:cNvPr>
          <p:cNvSpPr>
            <a:spLocks noChangeArrowheads="1"/>
          </p:cNvSpPr>
          <p:nvPr/>
        </p:nvSpPr>
        <p:spPr bwMode="auto">
          <a:xfrm>
            <a:off x="1524000" y="1219200"/>
            <a:ext cx="5334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a:extLst>
              <a:ext uri="{FF2B5EF4-FFF2-40B4-BE49-F238E27FC236}">
                <a16:creationId xmlns:a16="http://schemas.microsoft.com/office/drawing/2014/main" xmlns="" id="{00F76FA1-7EDA-4B79-891D-ABEFA2643E58}"/>
              </a:ext>
            </a:extLst>
          </p:cNvPr>
          <p:cNvSpPr>
            <a:spLocks noChangeShapeType="1"/>
          </p:cNvSpPr>
          <p:nvPr/>
        </p:nvSpPr>
        <p:spPr bwMode="auto">
          <a:xfrm>
            <a:off x="1523999" y="1600200"/>
            <a:ext cx="9144001"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a:extLst>
              <a:ext uri="{FF2B5EF4-FFF2-40B4-BE49-F238E27FC236}">
                <a16:creationId xmlns:a16="http://schemas.microsoft.com/office/drawing/2014/main" xmlns="" id="{FA2AA653-D6F8-4927-9720-FC4FB3659D6F}"/>
              </a:ext>
            </a:extLst>
          </p:cNvPr>
          <p:cNvSpPr>
            <a:spLocks noChangeArrowheads="1"/>
          </p:cNvSpPr>
          <p:nvPr/>
        </p:nvSpPr>
        <p:spPr bwMode="auto">
          <a:xfrm>
            <a:off x="457200" y="3810000"/>
            <a:ext cx="11201400" cy="785336"/>
          </a:xfrm>
          <a:prstGeom prst="roundRect">
            <a:avLst>
              <a:gd name="adj" fmla="val 16667"/>
            </a:avLst>
          </a:prstGeom>
          <a:noFill/>
          <a:ln w="57150">
            <a:solidFill>
              <a:srgbClr val="CC00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294" name="AutoShape 6">
            <a:extLst>
              <a:ext uri="{FF2B5EF4-FFF2-40B4-BE49-F238E27FC236}">
                <a16:creationId xmlns:a16="http://schemas.microsoft.com/office/drawing/2014/main" xmlns="" id="{0F18662A-C500-4845-A78C-A8341808C19C}"/>
              </a:ext>
            </a:extLst>
          </p:cNvPr>
          <p:cNvSpPr>
            <a:spLocks noChangeArrowheads="1"/>
          </p:cNvSpPr>
          <p:nvPr/>
        </p:nvSpPr>
        <p:spPr bwMode="auto">
          <a:xfrm>
            <a:off x="1752600" y="685800"/>
            <a:ext cx="8686800" cy="990600"/>
          </a:xfrm>
          <a:prstGeom prst="bevel">
            <a:avLst>
              <a:gd name="adj" fmla="val 12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7">
            <a:extLst>
              <a:ext uri="{FF2B5EF4-FFF2-40B4-BE49-F238E27FC236}">
                <a16:creationId xmlns:a16="http://schemas.microsoft.com/office/drawing/2014/main" xmlns="" id="{34EE4434-AA18-4AE3-8D18-C6FF738E346A}"/>
              </a:ext>
            </a:extLst>
          </p:cNvPr>
          <p:cNvSpPr txBox="1">
            <a:spLocks noChangeArrowheads="1"/>
          </p:cNvSpPr>
          <p:nvPr/>
        </p:nvSpPr>
        <p:spPr bwMode="auto">
          <a:xfrm>
            <a:off x="1881913" y="754559"/>
            <a:ext cx="85234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Is Your Religious Basis Really True?</a:t>
            </a:r>
          </a:p>
        </p:txBody>
      </p:sp>
      <p:sp>
        <p:nvSpPr>
          <p:cNvPr id="12296" name="Text Box 8">
            <a:extLst>
              <a:ext uri="{FF2B5EF4-FFF2-40B4-BE49-F238E27FC236}">
                <a16:creationId xmlns:a16="http://schemas.microsoft.com/office/drawing/2014/main" xmlns="" id="{642159C4-3DCB-41B6-97D5-7711469FA627}"/>
              </a:ext>
            </a:extLst>
          </p:cNvPr>
          <p:cNvSpPr txBox="1">
            <a:spLocks noChangeArrowheads="1"/>
          </p:cNvSpPr>
          <p:nvPr/>
        </p:nvSpPr>
        <p:spPr bwMode="auto">
          <a:xfrm>
            <a:off x="533400" y="2351452"/>
            <a:ext cx="11201400" cy="22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cs typeface="Times New Roman" panose="02020603050405020304" pitchFamily="18" charset="0"/>
              </a:rPr>
              <a:t> Religion of Many Is Organizational</a:t>
            </a:r>
          </a:p>
          <a:p>
            <a:pPr eaLnBrk="1" hangingPunct="1">
              <a:lnSpc>
                <a:spcPct val="120000"/>
              </a:lnSpc>
              <a:buFontTx/>
              <a:buAutoNum type="alphaUcPeriod"/>
            </a:pPr>
            <a:r>
              <a:rPr lang="en-US" altLang="en-US" sz="4000" dirty="0">
                <a:cs typeface="Times New Roman" panose="02020603050405020304" pitchFamily="18" charset="0"/>
              </a:rPr>
              <a:t> Religion of Many Is Founded on Family</a:t>
            </a:r>
          </a:p>
          <a:p>
            <a:pPr eaLnBrk="1" hangingPunct="1">
              <a:lnSpc>
                <a:spcPct val="120000"/>
              </a:lnSpc>
              <a:buFontTx/>
              <a:buAutoNum type="alphaUcPeriod"/>
            </a:pPr>
            <a:r>
              <a:rPr lang="en-US" altLang="en-US" sz="4000" dirty="0">
                <a:cs typeface="Times New Roman" panose="02020603050405020304" pitchFamily="18" charset="0"/>
              </a:rPr>
              <a:t> Religion of Many Is Based on Social Relationships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AutoShape 8">
            <a:extLst>
              <a:ext uri="{FF2B5EF4-FFF2-40B4-BE49-F238E27FC236}">
                <a16:creationId xmlns:a16="http://schemas.microsoft.com/office/drawing/2014/main" xmlns="" id="{0A58F77A-7B99-45E9-B875-399BBAA1156E}"/>
              </a:ext>
            </a:extLst>
          </p:cNvPr>
          <p:cNvSpPr>
            <a:spLocks noChangeArrowheads="1"/>
          </p:cNvSpPr>
          <p:nvPr/>
        </p:nvSpPr>
        <p:spPr bwMode="auto">
          <a:xfrm>
            <a:off x="1447800" y="678358"/>
            <a:ext cx="9296400" cy="921841"/>
          </a:xfrm>
          <a:prstGeom prst="roundRect">
            <a:avLst>
              <a:gd name="adj" fmla="val 16667"/>
            </a:avLst>
          </a:prstGeom>
          <a:solidFill>
            <a:schemeClr val="bg1"/>
          </a:solidFill>
          <a:ln w="9525">
            <a:solidFill>
              <a:schemeClr val="tx1"/>
            </a:solidFill>
            <a:round/>
            <a:headEnd/>
            <a:tailEnd/>
          </a:ln>
          <a:effectLst>
            <a:outerShdw dist="92457" dir="20643276" algn="ctr" rotWithShape="0">
              <a:schemeClr val="tx1"/>
            </a:outerShdw>
          </a:effectLst>
        </p:spPr>
        <p:txBody>
          <a:bodyPr wrap="none" anchor="ctr"/>
          <a:lstStyle/>
          <a:p>
            <a:endParaRPr lang="en-US"/>
          </a:p>
        </p:txBody>
      </p:sp>
      <p:sp>
        <p:nvSpPr>
          <p:cNvPr id="20482" name="Text Box 2">
            <a:extLst>
              <a:ext uri="{FF2B5EF4-FFF2-40B4-BE49-F238E27FC236}">
                <a16:creationId xmlns:a16="http://schemas.microsoft.com/office/drawing/2014/main" xmlns="" id="{FB9C3F12-CD5E-467B-87E0-DF67596FCFA9}"/>
              </a:ext>
            </a:extLst>
          </p:cNvPr>
          <p:cNvSpPr txBox="1">
            <a:spLocks noChangeArrowheads="1"/>
          </p:cNvSpPr>
          <p:nvPr/>
        </p:nvSpPr>
        <p:spPr bwMode="auto">
          <a:xfrm>
            <a:off x="593726" y="678359"/>
            <a:ext cx="109886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Religion Based on Social Relationships</a:t>
            </a:r>
          </a:p>
        </p:txBody>
      </p:sp>
      <p:sp>
        <p:nvSpPr>
          <p:cNvPr id="20483" name="Text Box 3">
            <a:extLst>
              <a:ext uri="{FF2B5EF4-FFF2-40B4-BE49-F238E27FC236}">
                <a16:creationId xmlns:a16="http://schemas.microsoft.com/office/drawing/2014/main" xmlns="" id="{8B32A19F-CA40-472C-A986-8A474CFE603A}"/>
              </a:ext>
            </a:extLst>
          </p:cNvPr>
          <p:cNvSpPr txBox="1">
            <a:spLocks noChangeArrowheads="1"/>
          </p:cNvSpPr>
          <p:nvPr/>
        </p:nvSpPr>
        <p:spPr bwMode="auto">
          <a:xfrm>
            <a:off x="593726" y="1752600"/>
            <a:ext cx="1100454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All based on personal loyalty – person they look up to</a:t>
            </a:r>
          </a:p>
          <a:p>
            <a:pPr eaLnBrk="1" hangingPunct="1">
              <a:buFont typeface="Wingdings" panose="05000000000000000000" pitchFamily="2" charset="2"/>
              <a:buChar char="§"/>
            </a:pPr>
            <a:r>
              <a:rPr lang="en-US" altLang="en-US" sz="4000" dirty="0">
                <a:cs typeface="Times New Roman" panose="02020603050405020304" pitchFamily="18" charset="0"/>
              </a:rPr>
              <a:t>People build friendships and social ties in the religion of which they are members</a:t>
            </a:r>
          </a:p>
        </p:txBody>
      </p:sp>
      <p:sp>
        <p:nvSpPr>
          <p:cNvPr id="20484" name="Text Box 4">
            <a:extLst>
              <a:ext uri="{FF2B5EF4-FFF2-40B4-BE49-F238E27FC236}">
                <a16:creationId xmlns:a16="http://schemas.microsoft.com/office/drawing/2014/main" xmlns="" id="{E6EF027D-8B18-4841-9491-3FF78072393A}"/>
              </a:ext>
            </a:extLst>
          </p:cNvPr>
          <p:cNvSpPr txBox="1">
            <a:spLocks noChangeArrowheads="1"/>
          </p:cNvSpPr>
          <p:nvPr/>
        </p:nvSpPr>
        <p:spPr bwMode="auto">
          <a:xfrm>
            <a:off x="1066800" y="4267200"/>
            <a:ext cx="105155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Follow their trends because do not want to be thought of in an unfavorable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a:extLst>
              <a:ext uri="{FF2B5EF4-FFF2-40B4-BE49-F238E27FC236}">
                <a16:creationId xmlns:a16="http://schemas.microsoft.com/office/drawing/2014/main" xmlns="" id="{E2AD9F10-A9BD-4F08-9F46-37D6F5B98814}"/>
              </a:ext>
            </a:extLst>
          </p:cNvPr>
          <p:cNvSpPr txBox="1">
            <a:spLocks noChangeArrowheads="1"/>
          </p:cNvSpPr>
          <p:nvPr/>
        </p:nvSpPr>
        <p:spPr bwMode="auto">
          <a:xfrm>
            <a:off x="685800" y="1981200"/>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Some groups use these social ties to pressure people into submission – such as cults</a:t>
            </a:r>
          </a:p>
          <a:p>
            <a:pPr eaLnBrk="1" hangingPunct="1">
              <a:buFont typeface="Wingdings" panose="05000000000000000000" pitchFamily="2" charset="2"/>
              <a:buChar char="§"/>
            </a:pPr>
            <a:r>
              <a:rPr lang="en-US" altLang="en-US" sz="4000" dirty="0">
                <a:cs typeface="Times New Roman" panose="02020603050405020304" pitchFamily="18" charset="0"/>
              </a:rPr>
              <a:t>Some, through social pressures, are half-converted</a:t>
            </a:r>
          </a:p>
        </p:txBody>
      </p:sp>
      <p:sp>
        <p:nvSpPr>
          <p:cNvPr id="21510" name="AutoShape 6">
            <a:extLst>
              <a:ext uri="{FF2B5EF4-FFF2-40B4-BE49-F238E27FC236}">
                <a16:creationId xmlns:a16="http://schemas.microsoft.com/office/drawing/2014/main" xmlns="" id="{C4D0E31C-B24A-47F2-9AA1-0E1BCA20EDB1}"/>
              </a:ext>
            </a:extLst>
          </p:cNvPr>
          <p:cNvSpPr>
            <a:spLocks noChangeArrowheads="1"/>
          </p:cNvSpPr>
          <p:nvPr/>
        </p:nvSpPr>
        <p:spPr bwMode="auto">
          <a:xfrm>
            <a:off x="1447800" y="830759"/>
            <a:ext cx="9372600" cy="769441"/>
          </a:xfrm>
          <a:prstGeom prst="roundRect">
            <a:avLst>
              <a:gd name="adj" fmla="val 16667"/>
            </a:avLst>
          </a:prstGeom>
          <a:solidFill>
            <a:schemeClr val="bg1"/>
          </a:solidFill>
          <a:ln w="9525">
            <a:solidFill>
              <a:schemeClr val="tx1"/>
            </a:solidFill>
            <a:round/>
            <a:headEnd/>
            <a:tailEnd/>
          </a:ln>
          <a:effectLst>
            <a:outerShdw dist="92457" dir="20643276" algn="ctr" rotWithShape="0">
              <a:schemeClr val="tx1"/>
            </a:outerShdw>
          </a:effectLst>
        </p:spPr>
        <p:txBody>
          <a:bodyPr wrap="none" anchor="ctr"/>
          <a:lstStyle/>
          <a:p>
            <a:endParaRPr lang="en-US"/>
          </a:p>
        </p:txBody>
      </p:sp>
      <p:sp>
        <p:nvSpPr>
          <p:cNvPr id="21511" name="Text Box 7">
            <a:extLst>
              <a:ext uri="{FF2B5EF4-FFF2-40B4-BE49-F238E27FC236}">
                <a16:creationId xmlns:a16="http://schemas.microsoft.com/office/drawing/2014/main" xmlns="" id="{E87458B2-214F-45CE-82DF-B486ECDF951C}"/>
              </a:ext>
            </a:extLst>
          </p:cNvPr>
          <p:cNvSpPr txBox="1">
            <a:spLocks noChangeArrowheads="1"/>
          </p:cNvSpPr>
          <p:nvPr/>
        </p:nvSpPr>
        <p:spPr bwMode="auto">
          <a:xfrm>
            <a:off x="609600" y="830759"/>
            <a:ext cx="1097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Religion Based on Social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xmlns="" id="{87382D1F-32F8-4B53-817D-42E536869DE0}"/>
              </a:ext>
            </a:extLst>
          </p:cNvPr>
          <p:cNvSpPr txBox="1">
            <a:spLocks noChangeArrowheads="1"/>
          </p:cNvSpPr>
          <p:nvPr/>
        </p:nvSpPr>
        <p:spPr bwMode="auto">
          <a:xfrm>
            <a:off x="609600" y="1079242"/>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Holding to a few doctrinal points,</a:t>
            </a:r>
          </a:p>
          <a:p>
            <a:pPr marL="0" indent="0" eaLnBrk="1" hangingPunct="1"/>
            <a:r>
              <a:rPr lang="en-US" altLang="en-US" sz="4000" dirty="0">
                <a:cs typeface="Times New Roman" panose="02020603050405020304" pitchFamily="18" charset="0"/>
              </a:rPr>
              <a:t>    but not all the N. T.</a:t>
            </a:r>
          </a:p>
          <a:p>
            <a:pPr eaLnBrk="1" hangingPunct="1">
              <a:buFontTx/>
              <a:buChar char="•"/>
            </a:pPr>
            <a:r>
              <a:rPr lang="en-US" altLang="en-US" sz="4000" dirty="0">
                <a:cs typeface="Times New Roman" panose="02020603050405020304" pitchFamily="18" charset="0"/>
              </a:rPr>
              <a:t>Obey the Gospel, but not fully converted to all His teachings</a:t>
            </a:r>
          </a:p>
          <a:p>
            <a:pPr eaLnBrk="1" hangingPunct="1">
              <a:buFontTx/>
              <a:buChar char="•"/>
            </a:pPr>
            <a:r>
              <a:rPr lang="en-US" altLang="en-US" sz="4000" dirty="0">
                <a:cs typeface="Times New Roman" panose="02020603050405020304" pitchFamily="18" charset="0"/>
              </a:rPr>
              <a:t>Do all because expected by others, not out of devotion to the Lord (</a:t>
            </a:r>
            <a:r>
              <a:rPr lang="en-US" altLang="en-US" sz="4000" b="1" dirty="0">
                <a:cs typeface="Times New Roman" panose="02020603050405020304" pitchFamily="18" charset="0"/>
              </a:rPr>
              <a:t>Matt. 23:5; John 12:42-43; John 5:44</a:t>
            </a:r>
            <a:r>
              <a:rPr lang="en-US" altLang="en-US" sz="4000" dirty="0">
                <a:cs typeface="Times New Roman" panose="02020603050405020304" pitchFamily="18" charset="0"/>
              </a:rPr>
              <a:t>)</a:t>
            </a:r>
          </a:p>
          <a:p>
            <a:pPr eaLnBrk="1" hangingPunct="1">
              <a:buFontTx/>
              <a:buChar char="•"/>
            </a:pPr>
            <a:r>
              <a:rPr lang="en-US" altLang="en-US" sz="4000" b="1" dirty="0">
                <a:cs typeface="Times New Roman" panose="02020603050405020304" pitchFamily="18" charset="0"/>
              </a:rPr>
              <a:t>2 Tim. 2:19 </a:t>
            </a:r>
            <a:r>
              <a:rPr lang="en-US" altLang="en-US" sz="4000" dirty="0">
                <a:cs typeface="Times New Roman" panose="02020603050405020304" pitchFamily="18" charset="0"/>
              </a:rPr>
              <a:t>– Lord knows those who are His</a:t>
            </a:r>
          </a:p>
        </p:txBody>
      </p:sp>
      <p:pic>
        <p:nvPicPr>
          <p:cNvPr id="27651" name="Picture 3" descr="C:\Documents and Settings\Owner\Application Data\Microsoft\Media Catalog\Downloaded Clips\cl60\j0240929.wmf">
            <a:extLst>
              <a:ext uri="{FF2B5EF4-FFF2-40B4-BE49-F238E27FC236}">
                <a16:creationId xmlns:a16="http://schemas.microsoft.com/office/drawing/2014/main" xmlns="" id="{D112624A-94E4-4EAE-ADD9-B0AABF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500183"/>
            <a:ext cx="1981200" cy="1754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35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xmlns="" id="{141F1B8E-C005-4352-AF7D-D61F32F957B7}"/>
              </a:ext>
            </a:extLst>
          </p:cNvPr>
          <p:cNvSpPr txBox="1">
            <a:spLocks noChangeArrowheads="1"/>
          </p:cNvSpPr>
          <p:nvPr/>
        </p:nvSpPr>
        <p:spPr bwMode="auto">
          <a:xfrm>
            <a:off x="4711717" y="754559"/>
            <a:ext cx="275588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0000"/>
                </a:solidFill>
                <a:latin typeface="Times New Roman" panose="02020603050405020304" pitchFamily="18" charset="0"/>
                <a:cs typeface="Times New Roman" panose="02020603050405020304" pitchFamily="18" charset="0"/>
              </a:rPr>
              <a:t>Conclusion</a:t>
            </a:r>
          </a:p>
        </p:txBody>
      </p:sp>
      <p:sp>
        <p:nvSpPr>
          <p:cNvPr id="28675" name="Text Box 3">
            <a:extLst>
              <a:ext uri="{FF2B5EF4-FFF2-40B4-BE49-F238E27FC236}">
                <a16:creationId xmlns:a16="http://schemas.microsoft.com/office/drawing/2014/main" xmlns="" id="{A6697C7C-DCBA-4DB3-809D-EEE92B3ED85C}"/>
              </a:ext>
            </a:extLst>
          </p:cNvPr>
          <p:cNvSpPr txBox="1">
            <a:spLocks noChangeArrowheads="1"/>
          </p:cNvSpPr>
          <p:nvPr/>
        </p:nvSpPr>
        <p:spPr bwMode="auto">
          <a:xfrm>
            <a:off x="609600" y="1953161"/>
            <a:ext cx="1104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cs typeface="Times New Roman" panose="02020603050405020304" pitchFamily="18" charset="0"/>
              </a:rPr>
              <a:t> Is your religion really yours?</a:t>
            </a:r>
          </a:p>
          <a:p>
            <a:pPr eaLnBrk="1" hangingPunct="1">
              <a:buFontTx/>
              <a:buAutoNum type="arabicPeriod"/>
            </a:pPr>
            <a:r>
              <a:rPr lang="en-US" altLang="en-US" sz="4000" dirty="0">
                <a:cs typeface="Times New Roman" panose="02020603050405020304" pitchFamily="18" charset="0"/>
              </a:rPr>
              <a:t> </a:t>
            </a:r>
            <a:r>
              <a:rPr lang="en-US" altLang="en-US" sz="4000" b="1" dirty="0">
                <a:cs typeface="Times New Roman" panose="02020603050405020304" pitchFamily="18" charset="0"/>
              </a:rPr>
              <a:t>2 Cor. 13:5 </a:t>
            </a:r>
            <a:r>
              <a:rPr lang="en-US" altLang="en-US" sz="4000" dirty="0">
                <a:cs typeface="Times New Roman" panose="02020603050405020304" pitchFamily="18" charset="0"/>
              </a:rPr>
              <a:t>– we should each examine ourselves</a:t>
            </a:r>
          </a:p>
        </p:txBody>
      </p:sp>
      <p:sp>
        <p:nvSpPr>
          <p:cNvPr id="28676" name="Text Box 4">
            <a:extLst>
              <a:ext uri="{FF2B5EF4-FFF2-40B4-BE49-F238E27FC236}">
                <a16:creationId xmlns:a16="http://schemas.microsoft.com/office/drawing/2014/main" xmlns="" id="{CDF15B23-2FC3-4EFC-BDA0-3A70EDB914DB}"/>
              </a:ext>
            </a:extLst>
          </p:cNvPr>
          <p:cNvSpPr txBox="1">
            <a:spLocks noChangeArrowheads="1"/>
          </p:cNvSpPr>
          <p:nvPr/>
        </p:nvSpPr>
        <p:spPr bwMode="auto">
          <a:xfrm>
            <a:off x="1143000" y="3352800"/>
            <a:ext cx="105156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LcPeriod"/>
            </a:pPr>
            <a:r>
              <a:rPr lang="en-US" altLang="en-US" sz="4000" dirty="0">
                <a:latin typeface="Arial" panose="020B0604020202020204" pitchFamily="34" charset="0"/>
              </a:rPr>
              <a:t> </a:t>
            </a:r>
            <a:r>
              <a:rPr lang="en-US" altLang="en-US" sz="4000" dirty="0">
                <a:cs typeface="Times New Roman" panose="02020603050405020304" pitchFamily="18" charset="0"/>
              </a:rPr>
              <a:t>Do you have a personal faith?</a:t>
            </a:r>
          </a:p>
          <a:p>
            <a:pPr eaLnBrk="1" hangingPunct="1">
              <a:buFontTx/>
              <a:buAutoNum type="alphaLcPeriod"/>
            </a:pPr>
            <a:r>
              <a:rPr lang="en-US" altLang="en-US" sz="4000" dirty="0">
                <a:cs typeface="Times New Roman" panose="02020603050405020304" pitchFamily="18" charset="0"/>
              </a:rPr>
              <a:t> Will your love for God see you through trials?</a:t>
            </a:r>
          </a:p>
          <a:p>
            <a:pPr eaLnBrk="1" hangingPunct="1">
              <a:buFontTx/>
              <a:buAutoNum type="alphaLcPeriod"/>
            </a:pPr>
            <a:r>
              <a:rPr lang="en-US" altLang="en-US" sz="4000" dirty="0">
                <a:cs typeface="Times New Roman" panose="02020603050405020304" pitchFamily="18" charset="0"/>
              </a:rPr>
              <a:t> Are you living by His will out of personal conviction?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P spid="2867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xmlns="" id="{87693BDB-E85A-434A-91DD-F1DDCAC3470F}"/>
              </a:ext>
            </a:extLst>
          </p:cNvPr>
          <p:cNvSpPr txBox="1">
            <a:spLocks noChangeArrowheads="1"/>
          </p:cNvSpPr>
          <p:nvPr/>
        </p:nvSpPr>
        <p:spPr bwMode="auto">
          <a:xfrm>
            <a:off x="609600" y="1219201"/>
            <a:ext cx="10972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5400" dirty="0"/>
              <a:t>Is Your Religious Basis Really True?</a:t>
            </a:r>
          </a:p>
        </p:txBody>
      </p:sp>
      <p:pic>
        <p:nvPicPr>
          <p:cNvPr id="7172" name="Picture 4" descr="C:\Documents and Settings\Owner\Application Data\Microsoft\Media Catalog\Downloaded Clips\cl27\j0098047.wmf">
            <a:extLst>
              <a:ext uri="{FF2B5EF4-FFF2-40B4-BE49-F238E27FC236}">
                <a16:creationId xmlns:a16="http://schemas.microsoft.com/office/drawing/2014/main" xmlns="" id="{C23331A1-3E78-498D-9AC8-1B235269D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070" y="2575719"/>
            <a:ext cx="2635330" cy="2682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0B450E84-2FF4-4354-B211-C8E3E68BFC2C}"/>
              </a:ext>
            </a:extLst>
          </p:cNvPr>
          <p:cNvSpPr txBox="1">
            <a:spLocks noChangeArrowheads="1"/>
          </p:cNvSpPr>
          <p:nvPr/>
        </p:nvSpPr>
        <p:spPr bwMode="auto">
          <a:xfrm>
            <a:off x="4646109" y="685800"/>
            <a:ext cx="2973891"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0000"/>
                </a:solidFill>
                <a:latin typeface="Times New Roman" panose="02020603050405020304" pitchFamily="18" charset="0"/>
                <a:cs typeface="Times New Roman" panose="02020603050405020304" pitchFamily="18" charset="0"/>
              </a:rPr>
              <a:t>Introduction</a:t>
            </a:r>
          </a:p>
        </p:txBody>
      </p:sp>
      <p:sp>
        <p:nvSpPr>
          <p:cNvPr id="9219" name="Text Box 3">
            <a:extLst>
              <a:ext uri="{FF2B5EF4-FFF2-40B4-BE49-F238E27FC236}">
                <a16:creationId xmlns:a16="http://schemas.microsoft.com/office/drawing/2014/main" xmlns="" id="{69035605-F82D-4B66-86E2-50D62323CA23}"/>
              </a:ext>
            </a:extLst>
          </p:cNvPr>
          <p:cNvSpPr txBox="1">
            <a:spLocks noChangeArrowheads="1"/>
          </p:cNvSpPr>
          <p:nvPr/>
        </p:nvSpPr>
        <p:spPr bwMode="auto">
          <a:xfrm>
            <a:off x="609600" y="1929348"/>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Religion: faith in God, love for God, obedience, moral living, hope of heaven</a:t>
            </a:r>
          </a:p>
          <a:p>
            <a:pPr eaLnBrk="1" hangingPunct="1">
              <a:buFont typeface="Wingdings" panose="05000000000000000000" pitchFamily="2" charset="2"/>
              <a:buChar char="§"/>
            </a:pPr>
            <a:r>
              <a:rPr lang="en-US" altLang="en-US" sz="4000" dirty="0">
                <a:cs typeface="Times New Roman" panose="02020603050405020304" pitchFamily="18" charset="0"/>
              </a:rPr>
              <a:t>Religion has vast bearing on one‘s life</a:t>
            </a:r>
          </a:p>
          <a:p>
            <a:pPr eaLnBrk="1" hangingPunct="1">
              <a:buFont typeface="Wingdings" panose="05000000000000000000" pitchFamily="2" charset="2"/>
              <a:buChar char="§"/>
            </a:pPr>
            <a:r>
              <a:rPr lang="en-US" altLang="en-US" sz="4000" dirty="0">
                <a:cs typeface="Times New Roman" panose="02020603050405020304" pitchFamily="18" charset="0"/>
              </a:rPr>
              <a:t>Religion is founded upon a certain basis</a:t>
            </a:r>
          </a:p>
          <a:p>
            <a:pPr eaLnBrk="1" hangingPunct="1">
              <a:buFont typeface="Wingdings" panose="05000000000000000000" pitchFamily="2" charset="2"/>
              <a:buChar char="§"/>
            </a:pPr>
            <a:r>
              <a:rPr lang="en-US" altLang="en-US" sz="4000" dirty="0">
                <a:cs typeface="Times New Roman" panose="02020603050405020304" pitchFamily="18" charset="0"/>
              </a:rPr>
              <a:t>This lesson consider on what basis is your religion founded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xmlns="" id="{8816181C-EA9D-4F0F-8BE0-26F9E0E37D64}"/>
              </a:ext>
            </a:extLst>
          </p:cNvPr>
          <p:cNvSpPr txBox="1">
            <a:spLocks noChangeArrowheads="1"/>
          </p:cNvSpPr>
          <p:nvPr/>
        </p:nvSpPr>
        <p:spPr bwMode="auto">
          <a:xfrm>
            <a:off x="4646109" y="754559"/>
            <a:ext cx="29738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Introduction</a:t>
            </a:r>
          </a:p>
        </p:txBody>
      </p:sp>
      <p:sp>
        <p:nvSpPr>
          <p:cNvPr id="10243" name="Text Box 3">
            <a:extLst>
              <a:ext uri="{FF2B5EF4-FFF2-40B4-BE49-F238E27FC236}">
                <a16:creationId xmlns:a16="http://schemas.microsoft.com/office/drawing/2014/main" xmlns="" id="{1DEC362D-CAA2-4FDB-8F83-95B1C1E56B06}"/>
              </a:ext>
            </a:extLst>
          </p:cNvPr>
          <p:cNvSpPr txBox="1">
            <a:spLocks noChangeArrowheads="1"/>
          </p:cNvSpPr>
          <p:nvPr/>
        </p:nvSpPr>
        <p:spPr bwMode="auto">
          <a:xfrm>
            <a:off x="609600" y="1752600"/>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Two lessons which ask “Is Your Religious Basis Really True?”</a:t>
            </a:r>
          </a:p>
        </p:txBody>
      </p:sp>
      <p:sp>
        <p:nvSpPr>
          <p:cNvPr id="10244" name="Text Box 4">
            <a:extLst>
              <a:ext uri="{FF2B5EF4-FFF2-40B4-BE49-F238E27FC236}">
                <a16:creationId xmlns:a16="http://schemas.microsoft.com/office/drawing/2014/main" xmlns="" id="{20891200-EBA0-4B1C-BAAE-0A4123420AB7}"/>
              </a:ext>
            </a:extLst>
          </p:cNvPr>
          <p:cNvSpPr txBox="1">
            <a:spLocks noChangeArrowheads="1"/>
          </p:cNvSpPr>
          <p:nvPr/>
        </p:nvSpPr>
        <p:spPr bwMode="auto">
          <a:xfrm>
            <a:off x="1219200" y="3002101"/>
            <a:ext cx="10363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u="sng" dirty="0">
                <a:cs typeface="Times New Roman" panose="02020603050405020304" pitchFamily="18" charset="0"/>
              </a:rPr>
              <a:t>First lesson</a:t>
            </a:r>
            <a:r>
              <a:rPr lang="en-US" altLang="en-US" sz="4000" dirty="0">
                <a:cs typeface="Times New Roman" panose="02020603050405020304" pitchFamily="18" charset="0"/>
              </a:rPr>
              <a:t>: consider some negatives – wrong things upon which to base religion</a:t>
            </a:r>
          </a:p>
          <a:p>
            <a:pPr eaLnBrk="1" hangingPunct="1">
              <a:buFontTx/>
              <a:buChar char="•"/>
            </a:pPr>
            <a:r>
              <a:rPr lang="en-US" altLang="en-US" sz="4000" u="sng" dirty="0">
                <a:cs typeface="Times New Roman" panose="02020603050405020304" pitchFamily="18" charset="0"/>
              </a:rPr>
              <a:t>Second lesson</a:t>
            </a:r>
            <a:r>
              <a:rPr lang="en-US" altLang="en-US" sz="4000" dirty="0">
                <a:cs typeface="Times New Roman" panose="02020603050405020304" pitchFamily="18" charset="0"/>
              </a:rPr>
              <a:t>: consider the positive side – Bible passages that teach that our religion must be true and must be 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a:extLst>
              <a:ext uri="{FF2B5EF4-FFF2-40B4-BE49-F238E27FC236}">
                <a16:creationId xmlns:a16="http://schemas.microsoft.com/office/drawing/2014/main" xmlns="" id="{E5E39350-AF4E-4CA7-84D0-A4502412F646}"/>
              </a:ext>
            </a:extLst>
          </p:cNvPr>
          <p:cNvSpPr>
            <a:spLocks noChangeArrowheads="1"/>
          </p:cNvSpPr>
          <p:nvPr/>
        </p:nvSpPr>
        <p:spPr bwMode="auto">
          <a:xfrm>
            <a:off x="1524000" y="609600"/>
            <a:ext cx="9144000" cy="990600"/>
          </a:xfrm>
          <a:prstGeom prst="bevel">
            <a:avLst>
              <a:gd name="adj" fmla="val 12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 name="Text Box 2">
            <a:extLst>
              <a:ext uri="{FF2B5EF4-FFF2-40B4-BE49-F238E27FC236}">
                <a16:creationId xmlns:a16="http://schemas.microsoft.com/office/drawing/2014/main" xmlns="" id="{DF098E14-0A61-42BD-BE22-A83D69EA3715}"/>
              </a:ext>
            </a:extLst>
          </p:cNvPr>
          <p:cNvSpPr txBox="1">
            <a:spLocks noChangeArrowheads="1"/>
          </p:cNvSpPr>
          <p:nvPr/>
        </p:nvSpPr>
        <p:spPr bwMode="auto">
          <a:xfrm>
            <a:off x="1828800" y="678359"/>
            <a:ext cx="85234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Is Your Religious Basis Really True?</a:t>
            </a:r>
          </a:p>
        </p:txBody>
      </p:sp>
      <p:sp>
        <p:nvSpPr>
          <p:cNvPr id="8195" name="Text Box 3">
            <a:extLst>
              <a:ext uri="{FF2B5EF4-FFF2-40B4-BE49-F238E27FC236}">
                <a16:creationId xmlns:a16="http://schemas.microsoft.com/office/drawing/2014/main" xmlns="" id="{64649B5E-BF13-48C4-A9E7-45E702D37A66}"/>
              </a:ext>
            </a:extLst>
          </p:cNvPr>
          <p:cNvSpPr txBox="1">
            <a:spLocks noChangeArrowheads="1"/>
          </p:cNvSpPr>
          <p:nvPr/>
        </p:nvSpPr>
        <p:spPr bwMode="auto">
          <a:xfrm>
            <a:off x="609600" y="2057400"/>
            <a:ext cx="10972800" cy="298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cs typeface="Times New Roman" panose="02020603050405020304" pitchFamily="18" charset="0"/>
              </a:rPr>
              <a:t> Religion of Many Is Organizational</a:t>
            </a:r>
          </a:p>
          <a:p>
            <a:pPr eaLnBrk="1" hangingPunct="1">
              <a:lnSpc>
                <a:spcPct val="120000"/>
              </a:lnSpc>
              <a:buFontTx/>
              <a:buAutoNum type="alphaUcPeriod"/>
            </a:pPr>
            <a:r>
              <a:rPr lang="en-US" altLang="en-US" sz="4000" dirty="0">
                <a:cs typeface="Times New Roman" panose="02020603050405020304" pitchFamily="18" charset="0"/>
              </a:rPr>
              <a:t> Religion of Many Is Founded on Family</a:t>
            </a:r>
          </a:p>
          <a:p>
            <a:pPr eaLnBrk="1" hangingPunct="1">
              <a:lnSpc>
                <a:spcPct val="120000"/>
              </a:lnSpc>
              <a:buFontTx/>
              <a:buAutoNum type="alphaUcPeriod"/>
            </a:pPr>
            <a:r>
              <a:rPr lang="en-US" altLang="en-US" sz="4000" dirty="0">
                <a:cs typeface="Times New Roman" panose="02020603050405020304" pitchFamily="18" charset="0"/>
              </a:rPr>
              <a:t> Religion of Many Is Based on Social Relationships</a:t>
            </a:r>
          </a:p>
        </p:txBody>
      </p:sp>
      <p:sp>
        <p:nvSpPr>
          <p:cNvPr id="8197" name="AutoShape 5">
            <a:extLst>
              <a:ext uri="{FF2B5EF4-FFF2-40B4-BE49-F238E27FC236}">
                <a16:creationId xmlns:a16="http://schemas.microsoft.com/office/drawing/2014/main" xmlns="" id="{9D2ACF62-C27E-42B1-8F7D-C5DB24B668C0}"/>
              </a:ext>
            </a:extLst>
          </p:cNvPr>
          <p:cNvSpPr>
            <a:spLocks noChangeArrowheads="1"/>
          </p:cNvSpPr>
          <p:nvPr/>
        </p:nvSpPr>
        <p:spPr bwMode="auto">
          <a:xfrm>
            <a:off x="457200" y="2133600"/>
            <a:ext cx="8458200" cy="685800"/>
          </a:xfrm>
          <a:prstGeom prst="roundRect">
            <a:avLst>
              <a:gd name="adj" fmla="val 16667"/>
            </a:avLst>
          </a:prstGeom>
          <a:noFill/>
          <a:ln w="57150">
            <a:solidFill>
              <a:srgbClr val="CC00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a:extLst>
              <a:ext uri="{FF2B5EF4-FFF2-40B4-BE49-F238E27FC236}">
                <a16:creationId xmlns:a16="http://schemas.microsoft.com/office/drawing/2014/main" xmlns="" id="{B73469E9-F2AE-4D99-9D11-859AEFB665A1}"/>
              </a:ext>
            </a:extLst>
          </p:cNvPr>
          <p:cNvSpPr>
            <a:spLocks noChangeArrowheads="1"/>
          </p:cNvSpPr>
          <p:nvPr/>
        </p:nvSpPr>
        <p:spPr bwMode="auto">
          <a:xfrm>
            <a:off x="1905000" y="685800"/>
            <a:ext cx="8382000" cy="762000"/>
          </a:xfrm>
          <a:prstGeom prst="roundRect">
            <a:avLst>
              <a:gd name="adj" fmla="val 16667"/>
            </a:avLst>
          </a:prstGeom>
          <a:solidFill>
            <a:schemeClr val="bg1"/>
          </a:solidFill>
          <a:ln w="9525">
            <a:solidFill>
              <a:schemeClr val="tx1"/>
            </a:solidFill>
            <a:round/>
            <a:headEnd/>
            <a:tailEnd/>
          </a:ln>
          <a:effectLst>
            <a:outerShdw dist="53882" dir="2700000" algn="ctr" rotWithShape="0">
              <a:schemeClr val="tx1"/>
            </a:outerShdw>
          </a:effectLst>
        </p:spPr>
        <p:txBody>
          <a:bodyPr wrap="none" anchor="ctr"/>
          <a:lstStyle/>
          <a:p>
            <a:endParaRPr lang="en-US"/>
          </a:p>
        </p:txBody>
      </p:sp>
      <p:sp>
        <p:nvSpPr>
          <p:cNvPr id="13314" name="Text Box 2">
            <a:extLst>
              <a:ext uri="{FF2B5EF4-FFF2-40B4-BE49-F238E27FC236}">
                <a16:creationId xmlns:a16="http://schemas.microsoft.com/office/drawing/2014/main" xmlns="" id="{8453388D-439B-4D6D-AACC-2AEA44D331AD}"/>
              </a:ext>
            </a:extLst>
          </p:cNvPr>
          <p:cNvSpPr txBox="1">
            <a:spLocks noChangeArrowheads="1"/>
          </p:cNvSpPr>
          <p:nvPr/>
        </p:nvSpPr>
        <p:spPr bwMode="auto">
          <a:xfrm>
            <a:off x="2514600" y="685800"/>
            <a:ext cx="714753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that Is Organizational</a:t>
            </a:r>
          </a:p>
        </p:txBody>
      </p:sp>
      <p:sp>
        <p:nvSpPr>
          <p:cNvPr id="13315" name="Text Box 3">
            <a:extLst>
              <a:ext uri="{FF2B5EF4-FFF2-40B4-BE49-F238E27FC236}">
                <a16:creationId xmlns:a16="http://schemas.microsoft.com/office/drawing/2014/main" xmlns="" id="{383A6C79-F5EC-45E7-A8B3-47D713F1BF5E}"/>
              </a:ext>
            </a:extLst>
          </p:cNvPr>
          <p:cNvSpPr txBox="1">
            <a:spLocks noChangeArrowheads="1"/>
          </p:cNvSpPr>
          <p:nvPr/>
        </p:nvSpPr>
        <p:spPr bwMode="auto">
          <a:xfrm>
            <a:off x="609600" y="15781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Act and believe as their “church” dictates</a:t>
            </a:r>
          </a:p>
        </p:txBody>
      </p:sp>
      <p:sp>
        <p:nvSpPr>
          <p:cNvPr id="13316" name="Text Box 4">
            <a:extLst>
              <a:ext uri="{FF2B5EF4-FFF2-40B4-BE49-F238E27FC236}">
                <a16:creationId xmlns:a16="http://schemas.microsoft.com/office/drawing/2014/main" xmlns="" id="{FAC85B97-4E28-4E89-A279-7B78707A7D4D}"/>
              </a:ext>
            </a:extLst>
          </p:cNvPr>
          <p:cNvSpPr txBox="1">
            <a:spLocks noChangeArrowheads="1"/>
          </p:cNvSpPr>
          <p:nvPr/>
        </p:nvSpPr>
        <p:spPr bwMode="auto">
          <a:xfrm>
            <a:off x="990600" y="2448342"/>
            <a:ext cx="509594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400" dirty="0">
                <a:cs typeface="Times New Roman" panose="02020603050405020304" pitchFamily="18" charset="0"/>
              </a:rPr>
              <a:t>Moral standards</a:t>
            </a:r>
          </a:p>
          <a:p>
            <a:pPr eaLnBrk="1" hangingPunct="1">
              <a:buFontTx/>
              <a:buChar char="•"/>
            </a:pPr>
            <a:r>
              <a:rPr lang="en-US" altLang="en-US" sz="4400" dirty="0">
                <a:cs typeface="Times New Roman" panose="02020603050405020304" pitchFamily="18" charset="0"/>
              </a:rPr>
              <a:t>Doctrine</a:t>
            </a:r>
          </a:p>
          <a:p>
            <a:pPr eaLnBrk="1" hangingPunct="1">
              <a:buFontTx/>
              <a:buChar char="•"/>
            </a:pPr>
            <a:r>
              <a:rPr lang="en-US" altLang="en-US" sz="4400" dirty="0">
                <a:cs typeface="Times New Roman" panose="02020603050405020304" pitchFamily="18" charset="0"/>
              </a:rPr>
              <a:t>Worship attendance</a:t>
            </a:r>
          </a:p>
        </p:txBody>
      </p:sp>
      <p:sp>
        <p:nvSpPr>
          <p:cNvPr id="13317" name="Text Box 5">
            <a:extLst>
              <a:ext uri="{FF2B5EF4-FFF2-40B4-BE49-F238E27FC236}">
                <a16:creationId xmlns:a16="http://schemas.microsoft.com/office/drawing/2014/main" xmlns="" id="{6081B850-8548-4240-B629-51E766D215B7}"/>
              </a:ext>
            </a:extLst>
          </p:cNvPr>
          <p:cNvSpPr txBox="1">
            <a:spLocks noChangeArrowheads="1"/>
          </p:cNvSpPr>
          <p:nvPr/>
        </p:nvSpPr>
        <p:spPr bwMode="auto">
          <a:xfrm>
            <a:off x="609600" y="48487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If change to another “church,” then they would also change to that religion’s dogmas</a:t>
            </a:r>
          </a:p>
        </p:txBody>
      </p:sp>
      <p:pic>
        <p:nvPicPr>
          <p:cNvPr id="13319" name="Picture 7" descr="F:\PFiles\MSOffice\Clipart\standard\stddir2\ED00169_.wmf">
            <a:extLst>
              <a:ext uri="{FF2B5EF4-FFF2-40B4-BE49-F238E27FC236}">
                <a16:creationId xmlns:a16="http://schemas.microsoft.com/office/drawing/2014/main" xmlns="" id="{DE6D8A45-804A-4BD5-BC59-073D1010D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2209800"/>
            <a:ext cx="3200400" cy="2241550"/>
          </a:xfrm>
          <a:prstGeom prst="rect">
            <a:avLst/>
          </a:prstGeom>
          <a:noFill/>
          <a:extLst>
            <a:ext uri="{909E8E84-426E-40DD-AFC4-6F175D3DCCD1}">
              <a14:hiddenFill xmlns:a14="http://schemas.microsoft.com/office/drawing/2010/main">
                <a:solidFill>
                  <a:srgbClr val="FFFFFF"/>
                </a:solidFill>
              </a14:hiddenFill>
            </a:ext>
          </a:extLst>
        </p:spPr>
      </p:pic>
      <p:sp>
        <p:nvSpPr>
          <p:cNvPr id="13320" name="Text Box 8">
            <a:extLst>
              <a:ext uri="{FF2B5EF4-FFF2-40B4-BE49-F238E27FC236}">
                <a16:creationId xmlns:a16="http://schemas.microsoft.com/office/drawing/2014/main" xmlns="" id="{EA6C1470-EEA1-4269-BEF0-88B3F574EA4D}"/>
              </a:ext>
            </a:extLst>
          </p:cNvPr>
          <p:cNvSpPr txBox="1">
            <a:spLocks noChangeArrowheads="1"/>
          </p:cNvSpPr>
          <p:nvPr/>
        </p:nvSpPr>
        <p:spPr bwMode="auto">
          <a:xfrm>
            <a:off x="8397541" y="2849562"/>
            <a:ext cx="3197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latin typeface="Times New Roman" panose="02020603050405020304" pitchFamily="18" charset="0"/>
                <a:cs typeface="Times New Roman" panose="02020603050405020304" pitchFamily="18" charset="0"/>
              </a:rPr>
              <a:t>Church  Manual</a:t>
            </a:r>
          </a:p>
        </p:txBody>
      </p:sp>
      <p:sp>
        <p:nvSpPr>
          <p:cNvPr id="11" name="Text Box 1031">
            <a:extLst>
              <a:ext uri="{FF2B5EF4-FFF2-40B4-BE49-F238E27FC236}">
                <a16:creationId xmlns:a16="http://schemas.microsoft.com/office/drawing/2014/main" xmlns="" id="{1882B913-2614-4E88-B148-4F4F4F8AC05D}"/>
              </a:ext>
            </a:extLst>
          </p:cNvPr>
          <p:cNvSpPr txBox="1">
            <a:spLocks noChangeArrowheads="1"/>
          </p:cNvSpPr>
          <p:nvPr/>
        </p:nvSpPr>
        <p:spPr bwMode="auto">
          <a:xfrm>
            <a:off x="2584461" y="3095348"/>
            <a:ext cx="7187654" cy="1323439"/>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solidFill>
                  <a:schemeClr val="bg1"/>
                </a:solidFill>
                <a:latin typeface="Times New Roman" panose="02020603050405020304" pitchFamily="18" charset="0"/>
                <a:cs typeface="Times New Roman" panose="02020603050405020304" pitchFamily="18" charset="0"/>
              </a:rPr>
              <a:t>The whole basis of their religion is organizational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autoUpdateAnimBg="0"/>
      <p:bldP spid="13317" grpId="0" build="p" autoUpdateAnimBg="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xmlns="" id="{3FB1F4E2-1EA9-4DA0-8926-332B90752457}"/>
              </a:ext>
            </a:extLst>
          </p:cNvPr>
          <p:cNvSpPr txBox="1">
            <a:spLocks noChangeArrowheads="1"/>
          </p:cNvSpPr>
          <p:nvPr/>
        </p:nvSpPr>
        <p:spPr bwMode="auto">
          <a:xfrm>
            <a:off x="609600" y="2175808"/>
            <a:ext cx="8229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Some seek to convert others to their organization – to their dogmas, not to Christ</a:t>
            </a:r>
          </a:p>
        </p:txBody>
      </p:sp>
      <p:sp>
        <p:nvSpPr>
          <p:cNvPr id="14342" name="AutoShape 6">
            <a:extLst>
              <a:ext uri="{FF2B5EF4-FFF2-40B4-BE49-F238E27FC236}">
                <a16:creationId xmlns:a16="http://schemas.microsoft.com/office/drawing/2014/main" xmlns="" id="{C385C01F-EF7E-4005-8997-5E7F59DC480A}"/>
              </a:ext>
            </a:extLst>
          </p:cNvPr>
          <p:cNvSpPr>
            <a:spLocks noChangeArrowheads="1"/>
          </p:cNvSpPr>
          <p:nvPr/>
        </p:nvSpPr>
        <p:spPr bwMode="auto">
          <a:xfrm>
            <a:off x="1905000" y="838200"/>
            <a:ext cx="8382000" cy="762000"/>
          </a:xfrm>
          <a:prstGeom prst="roundRect">
            <a:avLst>
              <a:gd name="adj" fmla="val 16667"/>
            </a:avLst>
          </a:prstGeom>
          <a:solidFill>
            <a:schemeClr val="bg1"/>
          </a:solidFill>
          <a:ln w="9525">
            <a:solidFill>
              <a:schemeClr val="tx1"/>
            </a:solidFill>
            <a:round/>
            <a:headEnd/>
            <a:tailEnd/>
          </a:ln>
          <a:effectLst>
            <a:outerShdw dist="53882" dir="2700000" algn="ctr" rotWithShape="0">
              <a:schemeClr val="tx1"/>
            </a:outerShdw>
          </a:effectLst>
        </p:spPr>
        <p:txBody>
          <a:bodyPr wrap="none" anchor="ctr"/>
          <a:lstStyle/>
          <a:p>
            <a:endParaRPr lang="en-US"/>
          </a:p>
        </p:txBody>
      </p:sp>
      <p:sp>
        <p:nvSpPr>
          <p:cNvPr id="14343" name="Text Box 7">
            <a:extLst>
              <a:ext uri="{FF2B5EF4-FFF2-40B4-BE49-F238E27FC236}">
                <a16:creationId xmlns:a16="http://schemas.microsoft.com/office/drawing/2014/main" xmlns="" id="{39E9A9D1-F2D6-44E9-8B25-16371EF0A37D}"/>
              </a:ext>
            </a:extLst>
          </p:cNvPr>
          <p:cNvSpPr txBox="1">
            <a:spLocks noChangeArrowheads="1"/>
          </p:cNvSpPr>
          <p:nvPr/>
        </p:nvSpPr>
        <p:spPr bwMode="auto">
          <a:xfrm>
            <a:off x="2529866" y="838200"/>
            <a:ext cx="714753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Religion that Is Organizational</a:t>
            </a:r>
          </a:p>
        </p:txBody>
      </p:sp>
      <p:sp>
        <p:nvSpPr>
          <p:cNvPr id="14345" name="Text Box 9">
            <a:extLst>
              <a:ext uri="{FF2B5EF4-FFF2-40B4-BE49-F238E27FC236}">
                <a16:creationId xmlns:a16="http://schemas.microsoft.com/office/drawing/2014/main" xmlns="" id="{09999B42-BBFA-4F87-B969-0C3EECBD3F77}"/>
              </a:ext>
            </a:extLst>
          </p:cNvPr>
          <p:cNvSpPr txBox="1">
            <a:spLocks noChangeArrowheads="1"/>
          </p:cNvSpPr>
          <p:nvPr/>
        </p:nvSpPr>
        <p:spPr bwMode="auto">
          <a:xfrm>
            <a:off x="609601" y="4267200"/>
            <a:ext cx="1097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The New Testament converts people to the Lord:</a:t>
            </a:r>
          </a:p>
        </p:txBody>
      </p:sp>
      <p:pic>
        <p:nvPicPr>
          <p:cNvPr id="11" name="Picture 8" descr="C:\Documents and Settings\Owner\Application Data\Microsoft\Media Catalog\bible in hands.gif">
            <a:extLst>
              <a:ext uri="{FF2B5EF4-FFF2-40B4-BE49-F238E27FC236}">
                <a16:creationId xmlns:a16="http://schemas.microsoft.com/office/drawing/2014/main" xmlns="" id="{2F1AD128-84C1-457A-9193-A56B4C0DC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34" y="1968501"/>
            <a:ext cx="2398713" cy="187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wipe(right)">
                                      <p:cBhvr>
                                        <p:cTn id="7" dur="500"/>
                                        <p:tgtEl>
                                          <p:spTgt spid="14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xmlns="" id="{5EE18EE2-42D1-4B86-AFE2-3CA0F6260EFD}"/>
              </a:ext>
            </a:extLst>
          </p:cNvPr>
          <p:cNvSpPr txBox="1">
            <a:spLocks noChangeArrowheads="1"/>
          </p:cNvSpPr>
          <p:nvPr/>
        </p:nvSpPr>
        <p:spPr bwMode="auto">
          <a:xfrm>
            <a:off x="609600" y="1548348"/>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Requires your personal belief in the your Savior (</a:t>
            </a:r>
            <a:r>
              <a:rPr lang="en-US" altLang="en-US" sz="4000" b="1" dirty="0">
                <a:cs typeface="Times New Roman" panose="02020603050405020304" pitchFamily="18" charset="0"/>
              </a:rPr>
              <a:t>Jn. 20:30-31; 1 Jn. 1:1-4</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Requires your personal confession (</a:t>
            </a:r>
            <a:r>
              <a:rPr lang="en-US" altLang="en-US" sz="4000" b="1" dirty="0">
                <a:cs typeface="Times New Roman" panose="02020603050405020304" pitchFamily="18" charset="0"/>
              </a:rPr>
              <a:t>Rm. 10:9-10</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Includes your personal acceptance of the  atonement of Christ for your own sins  (</a:t>
            </a:r>
            <a:r>
              <a:rPr lang="en-US" altLang="en-US" sz="4000" b="1" dirty="0">
                <a:cs typeface="Times New Roman" panose="02020603050405020304" pitchFamily="18" charset="0"/>
              </a:rPr>
              <a:t>Acts 2:38; 3:26; cf. Mt. 3:7-9</a:t>
            </a:r>
            <a:r>
              <a:rPr lang="en-US" altLang="en-US" sz="4000" dirty="0">
                <a:cs typeface="Times New Roman" panose="02020603050405020304" pitchFamily="18" charset="0"/>
              </a:rPr>
              <a:t>)</a:t>
            </a:r>
          </a:p>
        </p:txBody>
      </p:sp>
      <p:sp>
        <p:nvSpPr>
          <p:cNvPr id="5" name="Text Box 1027">
            <a:extLst>
              <a:ext uri="{FF2B5EF4-FFF2-40B4-BE49-F238E27FC236}">
                <a16:creationId xmlns:a16="http://schemas.microsoft.com/office/drawing/2014/main" xmlns="" id="{ABA49136-A745-4209-809A-E1D04E60A021}"/>
              </a:ext>
            </a:extLst>
          </p:cNvPr>
          <p:cNvSpPr txBox="1">
            <a:spLocks noChangeArrowheads="1"/>
          </p:cNvSpPr>
          <p:nvPr/>
        </p:nvSpPr>
        <p:spPr bwMode="auto">
          <a:xfrm>
            <a:off x="1600200" y="2715161"/>
            <a:ext cx="9144000" cy="1323439"/>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solidFill>
                  <a:schemeClr val="bg1"/>
                </a:solidFill>
                <a:latin typeface="Times New Roman" panose="02020603050405020304" pitchFamily="18" charset="0"/>
                <a:cs typeface="Times New Roman" panose="02020603050405020304" pitchFamily="18" charset="0"/>
              </a:rPr>
              <a:t>If religion is not personal, it is of no value (</a:t>
            </a:r>
            <a:r>
              <a:rPr lang="en-US" altLang="en-US" sz="4000" b="1" dirty="0">
                <a:solidFill>
                  <a:schemeClr val="bg1"/>
                </a:solidFill>
                <a:latin typeface="Times New Roman" panose="02020603050405020304" pitchFamily="18" charset="0"/>
                <a:cs typeface="Times New Roman" panose="02020603050405020304" pitchFamily="18" charset="0"/>
              </a:rPr>
              <a:t>Rom. 12:1-2</a:t>
            </a:r>
            <a:r>
              <a:rPr lang="en-US" altLang="en-US" sz="40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autoUpdateAnimBg="0"/>
      <p:bldP spid="5"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3427</Words>
  <Application>Microsoft Office PowerPoint</Application>
  <PresentationFormat>Custom</PresentationFormat>
  <Paragraphs>231</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80</cp:revision>
  <dcterms:created xsi:type="dcterms:W3CDTF">1601-01-01T00:00:00Z</dcterms:created>
  <dcterms:modified xsi:type="dcterms:W3CDTF">2018-04-16T20:00:03Z</dcterms:modified>
</cp:coreProperties>
</file>