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1" r:id="rId2"/>
    <p:sldId id="258" r:id="rId3"/>
    <p:sldId id="259" r:id="rId4"/>
    <p:sldId id="260" r:id="rId5"/>
    <p:sldId id="267" r:id="rId6"/>
    <p:sldId id="261" r:id="rId7"/>
    <p:sldId id="268" r:id="rId8"/>
    <p:sldId id="262" r:id="rId9"/>
    <p:sldId id="270" r:id="rId10"/>
    <p:sldId id="263" r:id="rId11"/>
    <p:sldId id="273" r:id="rId12"/>
    <p:sldId id="272" r:id="rId13"/>
    <p:sldId id="264" r:id="rId14"/>
    <p:sldId id="275" r:id="rId15"/>
    <p:sldId id="265" r:id="rId16"/>
    <p:sldId id="276" r:id="rId17"/>
    <p:sldId id="277" r:id="rId18"/>
    <p:sldId id="266" r:id="rId19"/>
    <p:sldId id="278" r:id="rId20"/>
    <p:sldId id="279" r:id="rId21"/>
    <p:sldId id="280"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64713" autoAdjust="0"/>
  </p:normalViewPr>
  <p:slideViewPr>
    <p:cSldViewPr>
      <p:cViewPr varScale="1">
        <p:scale>
          <a:sx n="74" d="100"/>
          <a:sy n="74" d="100"/>
        </p:scale>
        <p:origin x="-219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47718-AF0C-4A66-AF76-D8488D6B6C98}"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6112C-EEBF-48B2-A274-A0C77891EDB8}" type="slidenum">
              <a:rPr lang="en-US" smtClean="0"/>
              <a:t>‹#›</a:t>
            </a:fld>
            <a:endParaRPr lang="en-US"/>
          </a:p>
        </p:txBody>
      </p:sp>
    </p:spTree>
    <p:extLst>
      <p:ext uri="{BB962C8B-B14F-4D97-AF65-F5344CB8AC3E}">
        <p14:creationId xmlns:p14="http://schemas.microsoft.com/office/powerpoint/2010/main" val="3793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Religion involves: one’s </a:t>
            </a:r>
            <a:r>
              <a:rPr lang="en-US" altLang="en-US" sz="1200" b="1" dirty="0">
                <a:latin typeface="Arial" panose="020B0604020202020204" pitchFamily="34" charset="0"/>
              </a:rPr>
              <a:t>relation</a:t>
            </a:r>
            <a:r>
              <a:rPr lang="en-US" altLang="en-US" sz="1200" dirty="0">
                <a:latin typeface="Arial" panose="020B0604020202020204" pitchFamily="34" charset="0"/>
              </a:rPr>
              <a:t> to God, </a:t>
            </a:r>
            <a:r>
              <a:rPr lang="en-US" altLang="en-US" sz="1200" b="1" dirty="0">
                <a:latin typeface="Arial" panose="020B0604020202020204" pitchFamily="34" charset="0"/>
              </a:rPr>
              <a:t>love </a:t>
            </a:r>
            <a:r>
              <a:rPr lang="en-US" altLang="en-US" sz="1200" dirty="0">
                <a:latin typeface="Arial" panose="020B0604020202020204" pitchFamily="34" charset="0"/>
              </a:rPr>
              <a:t>of God, </a:t>
            </a:r>
            <a:r>
              <a:rPr lang="en-US" altLang="en-US" sz="1200" b="1" dirty="0">
                <a:latin typeface="Arial" panose="020B0604020202020204" pitchFamily="34" charset="0"/>
              </a:rPr>
              <a:t>hope </a:t>
            </a:r>
            <a:r>
              <a:rPr lang="en-US" altLang="en-US" sz="1200" dirty="0">
                <a:latin typeface="Arial" panose="020B0604020202020204" pitchFamily="34" charset="0"/>
              </a:rPr>
              <a:t>of eternal life, </a:t>
            </a:r>
            <a:r>
              <a:rPr lang="en-US" altLang="en-US" sz="1200" b="1" dirty="0">
                <a:latin typeface="Arial" panose="020B0604020202020204" pitchFamily="34" charset="0"/>
              </a:rPr>
              <a:t>moral</a:t>
            </a:r>
            <a:r>
              <a:rPr lang="en-US" altLang="en-US" sz="1200" dirty="0">
                <a:latin typeface="Arial" panose="020B0604020202020204" pitchFamily="34" charset="0"/>
              </a:rPr>
              <a:t> stands, etc.</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u="none" dirty="0">
                <a:latin typeface="Arial" panose="020B0604020202020204" pitchFamily="34" charset="0"/>
              </a:rPr>
              <a:t>    2. Our r</a:t>
            </a:r>
            <a:r>
              <a:rPr lang="en-US" altLang="en-US" sz="1200" dirty="0">
                <a:latin typeface="Arial" panose="020B0604020202020204" pitchFamily="34" charset="0"/>
              </a:rPr>
              <a:t>eligion should not be based on:</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a. Worldly organizational societies - (Masons, Eastern Star, etc.)</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b. Based on family loyalty – We have been “Methodist” for generations.</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c. Founded upon social relationships – “I enjoy listening to the band and choir during worship.”</a:t>
            </a:r>
          </a:p>
          <a:p>
            <a:pPr eaLnBrk="1" hangingPunct="1">
              <a:buFontTx/>
              <a:buNone/>
            </a:pPr>
            <a:r>
              <a:rPr lang="en-US" altLang="en-US" sz="1200" dirty="0">
                <a:latin typeface="Arial" panose="020B0604020202020204" pitchFamily="34"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latin typeface="Arial" panose="020B0604020202020204" pitchFamily="34" charset="0"/>
              </a:rPr>
              <a:t>    3. In this lesson</a:t>
            </a:r>
            <a:r>
              <a:rPr lang="en-US" altLang="en-US" sz="1200" dirty="0">
                <a:latin typeface="Arial" panose="020B0604020202020204" pitchFamily="34" charset="0"/>
              </a:rPr>
              <a:t>: Biblical passages are used which show religion must be a very personal religion.</a:t>
            </a:r>
          </a:p>
          <a:p>
            <a:pPr eaLnBrk="1" hangingPunct="1">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3</a:t>
            </a:fld>
            <a:endParaRPr lang="en-US"/>
          </a:p>
        </p:txBody>
      </p:sp>
    </p:spTree>
    <p:extLst>
      <p:ext uri="{BB962C8B-B14F-4D97-AF65-F5344CB8AC3E}">
        <p14:creationId xmlns:p14="http://schemas.microsoft.com/office/powerpoint/2010/main" val="152272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a:t>
            </a:r>
            <a:r>
              <a:rPr lang="en-US" altLang="en-US" sz="1200" b="1" dirty="0">
                <a:latin typeface="Arial" panose="020B0604020202020204" pitchFamily="34" charset="0"/>
              </a:rPr>
              <a:t>1 Pet. 1:3-4 </a:t>
            </a:r>
            <a:r>
              <a:rPr lang="en-US" altLang="en-US" sz="1200" dirty="0">
                <a:latin typeface="Arial" panose="020B0604020202020204" pitchFamily="34" charset="0"/>
              </a:rPr>
              <a:t>– begotten to a living hope</a:t>
            </a:r>
          </a:p>
          <a:p>
            <a:pPr rtl="0"/>
            <a:r>
              <a:rPr lang="en-US" sz="1200" b="0" i="1" u="none" strike="noStrike" kern="1200" baseline="0" dirty="0">
                <a:solidFill>
                  <a:schemeClr val="tx1"/>
                </a:solidFill>
                <a:latin typeface="+mn-lt"/>
                <a:ea typeface="+mn-ea"/>
                <a:cs typeface="+mn-cs"/>
              </a:rPr>
              <a:t>Blessed be the God and Father of our Lord Jesus Christ, who according to His abundant mercy has begotten us again to a living hope through the resurrection of Jesus Christ from the dead, to an inheritance incorruptible and undefiled and that does not fade away, reserved in heaven for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2. Each must have personal convictions – hope built upon those convictions (</a:t>
            </a:r>
            <a:r>
              <a:rPr lang="en-US" altLang="en-US" sz="1200" b="1" dirty="0">
                <a:latin typeface="Arial" panose="020B0604020202020204" pitchFamily="34" charset="0"/>
              </a:rPr>
              <a:t>Heb. 11:6</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But without faith it is impossible to please Him, for he who comes to God </a:t>
            </a:r>
            <a:r>
              <a:rPr lang="en-US" sz="1200" b="1" i="1" u="none" strike="noStrike" kern="1200" baseline="0" dirty="0">
                <a:solidFill>
                  <a:schemeClr val="tx1"/>
                </a:solidFill>
                <a:latin typeface="+mn-lt"/>
                <a:ea typeface="+mn-ea"/>
                <a:cs typeface="+mn-cs"/>
              </a:rPr>
              <a:t>must believe that He is</a:t>
            </a:r>
            <a:r>
              <a:rPr lang="en-US" sz="1200" b="0" i="1" u="none" strike="noStrike" kern="1200" baseline="0" dirty="0">
                <a:solidFill>
                  <a:schemeClr val="tx1"/>
                </a:solidFill>
                <a:latin typeface="+mn-lt"/>
                <a:ea typeface="+mn-ea"/>
                <a:cs typeface="+mn-cs"/>
              </a:rPr>
              <a:t>, and that He is a rewarder of those who diligently seek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11:6</a:t>
            </a:r>
            <a:r>
              <a:rPr lang="en-US" sz="1200" b="0" i="0" u="none" strike="noStrike" kern="1200" baseline="0" dirty="0">
                <a:solidFill>
                  <a:schemeClr val="tx1"/>
                </a:solidFill>
                <a:latin typeface="+mn-lt"/>
                <a:ea typeface="+mn-ea"/>
                <a:cs typeface="+mn-cs"/>
              </a:rPr>
              <a:t>)</a:t>
            </a:r>
          </a:p>
          <a:p>
            <a:pPr eaLnBrk="1" hangingPunct="1">
              <a:buFontTx/>
              <a:buNone/>
            </a:pPr>
            <a:r>
              <a:rPr lang="en-US" altLang="en-US" sz="1200" dirty="0">
                <a:latin typeface="Arial" panose="020B0604020202020204" pitchFamily="34" charset="0"/>
              </a:rPr>
              <a:t>&gt;&gt;&gt;&gt;&gt;&gt;&gt;&gt;&gt;&gt;&gt;&gt;&gt;&gt;&gt;&gt;&gt;&gt;&gt;</a:t>
            </a:r>
          </a:p>
          <a:p>
            <a:pPr eaLnBrk="1" hangingPunct="1">
              <a:buFontTx/>
              <a:buNone/>
            </a:pPr>
            <a:r>
              <a:rPr lang="en-US" altLang="en-US" sz="1200" dirty="0">
                <a:latin typeface="Arial" panose="020B0604020202020204" pitchFamily="34" charset="0"/>
              </a:rPr>
              <a:t>    3. Difference between asking “what is your faith?” and “why do you believe?” ( </a:t>
            </a:r>
            <a:r>
              <a:rPr lang="en-US" altLang="en-US" sz="1200" b="1" dirty="0">
                <a:latin typeface="Arial" panose="020B0604020202020204" pitchFamily="34" charset="0"/>
              </a:rPr>
              <a:t>John 12:42</a:t>
            </a:r>
            <a:r>
              <a:rPr lang="en-US" altLang="en-US" sz="1200" dirty="0">
                <a:latin typeface="Arial" panose="020B0604020202020204" pitchFamily="34" charset="0"/>
              </a:rPr>
              <a:t> – believers without faith)</a:t>
            </a:r>
          </a:p>
          <a:p>
            <a:pPr rtl="0"/>
            <a:r>
              <a:rPr lang="en-US" sz="1200" b="0" i="1" u="none" strike="noStrike" kern="1200" baseline="0" dirty="0">
                <a:solidFill>
                  <a:schemeClr val="tx1"/>
                </a:solidFill>
                <a:latin typeface="+mn-lt"/>
                <a:ea typeface="+mn-ea"/>
                <a:cs typeface="+mn-cs"/>
              </a:rPr>
              <a:t>Nevertheless even among the rulers many believed in Him, but because of the Pharisees </a:t>
            </a:r>
            <a:r>
              <a:rPr lang="en-US" sz="1200" b="1" i="1" u="none" strike="noStrike" kern="1200" baseline="0" dirty="0">
                <a:solidFill>
                  <a:schemeClr val="tx1"/>
                </a:solidFill>
                <a:latin typeface="+mn-lt"/>
                <a:ea typeface="+mn-ea"/>
                <a:cs typeface="+mn-cs"/>
              </a:rPr>
              <a:t>they did not confess Him</a:t>
            </a:r>
            <a:r>
              <a:rPr lang="en-US" sz="1200" b="0" i="1" u="none" strike="noStrike" kern="1200" baseline="0" dirty="0">
                <a:solidFill>
                  <a:schemeClr val="tx1"/>
                </a:solidFill>
                <a:latin typeface="+mn-lt"/>
                <a:ea typeface="+mn-ea"/>
                <a:cs typeface="+mn-cs"/>
              </a:rPr>
              <a:t>, lest they should be put out of the synagogue;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12</a:t>
            </a:fld>
            <a:endParaRPr lang="en-US"/>
          </a:p>
        </p:txBody>
      </p:sp>
    </p:spTree>
    <p:extLst>
      <p:ext uri="{BB962C8B-B14F-4D97-AF65-F5344CB8AC3E}">
        <p14:creationId xmlns:p14="http://schemas.microsoft.com/office/powerpoint/2010/main" val="148545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Genesis 39:7-9</a:t>
            </a:r>
            <a:endParaRPr lang="en-US" altLang="en-US" sz="1200" b="0" dirty="0">
              <a:latin typeface="Arial" panose="020B0604020202020204" pitchFamily="34" charset="0"/>
            </a:endParaRPr>
          </a:p>
          <a:p>
            <a:pPr algn="just" rtl="0"/>
            <a:r>
              <a:rPr lang="en-US" sz="1200" b="0" i="1" u="none" strike="noStrike" kern="1200" baseline="0" dirty="0">
                <a:solidFill>
                  <a:schemeClr val="tx1"/>
                </a:solidFill>
                <a:latin typeface="+mn-lt"/>
                <a:ea typeface="+mn-ea"/>
                <a:cs typeface="+mn-cs"/>
              </a:rPr>
              <a:t>And it came to pass after these things that his master's wife cast longing eyes on Joseph, and she said, "Lie with me." But he refused and said to his master's wife, "Look, my master does not know what is with me in the house, and he has committed all that he has to my hand. There is no one greater in this house than I, nor has he kept back anything from me but you, because you are his wife. </a:t>
            </a:r>
            <a:r>
              <a:rPr lang="en-US" sz="1200" b="1" i="1" u="none" strike="noStrike" kern="1200" baseline="0" dirty="0">
                <a:solidFill>
                  <a:schemeClr val="tx1"/>
                </a:solidFill>
                <a:latin typeface="+mn-lt"/>
                <a:ea typeface="+mn-ea"/>
                <a:cs typeface="+mn-cs"/>
              </a:rPr>
              <a:t>How then can I do this great wickedness, and sin against God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39:7-9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13</a:t>
            </a:fld>
            <a:endParaRPr lang="en-US"/>
          </a:p>
        </p:txBody>
      </p:sp>
    </p:spTree>
    <p:extLst>
      <p:ext uri="{BB962C8B-B14F-4D97-AF65-F5344CB8AC3E}">
        <p14:creationId xmlns:p14="http://schemas.microsoft.com/office/powerpoint/2010/main" val="308790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Joseph was hated by brothers and they sold him into slavery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a:t>
            </a:r>
          </a:p>
          <a:p>
            <a:pPr eaLnBrk="1" hangingPunct="1">
              <a:buFontTx/>
              <a:buNone/>
            </a:pPr>
            <a:r>
              <a:rPr lang="en-US" altLang="en-US" sz="1200" dirty="0">
                <a:latin typeface="Arial" panose="020B0604020202020204" pitchFamily="34" charset="0"/>
              </a:rPr>
              <a:t>        a. Joseph probably thought father would find him and rescue</a:t>
            </a:r>
          </a:p>
          <a:p>
            <a:pPr eaLnBrk="1" hangingPunct="1">
              <a:buFontTx/>
              <a:buNone/>
            </a:pPr>
            <a:r>
              <a:rPr lang="en-US" altLang="en-US" sz="1200" dirty="0">
                <a:latin typeface="Arial" panose="020B0604020202020204" pitchFamily="34" charset="0"/>
              </a:rPr>
              <a:t>&gt;&gt;&gt;&gt;&gt;&gt;&gt;&gt;&gt;&gt;&gt;&gt;&gt;&gt;&gt;&gt;&gt;&gt;&gt;&gt;&gt;</a:t>
            </a:r>
          </a:p>
          <a:p>
            <a:pPr eaLnBrk="1" hangingPunct="1">
              <a:buFontTx/>
              <a:buNone/>
            </a:pPr>
            <a:r>
              <a:rPr lang="en-US" altLang="en-US" sz="1200" dirty="0">
                <a:latin typeface="Arial" panose="020B0604020202020204" pitchFamily="34" charset="0"/>
              </a:rPr>
              <a:t>        b. He probably prayed to God for that salvation.</a:t>
            </a:r>
          </a:p>
          <a:p>
            <a:pPr eaLnBrk="1" hangingPunct="1">
              <a:buFontTx/>
              <a:buNone/>
            </a:pPr>
            <a:r>
              <a:rPr lang="en-US" altLang="en-US" sz="1200" dirty="0">
                <a:latin typeface="Arial" panose="020B0604020202020204" pitchFamily="34"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Joseph said “How can I do this” (</a:t>
            </a:r>
            <a:r>
              <a:rPr lang="en-US" altLang="en-US" sz="1200" b="1" u="none" dirty="0">
                <a:latin typeface="Arial" panose="020B0604020202020204" pitchFamily="34" charset="0"/>
              </a:rPr>
              <a:t>v. 9</a:t>
            </a:r>
            <a:r>
              <a:rPr lang="en-US" altLang="en-US" sz="1200" dirty="0">
                <a:latin typeface="Arial" panose="020B0604020202020204" pitchFamily="34" charset="0"/>
              </a:rPr>
              <a:t>) </a:t>
            </a:r>
          </a:p>
          <a:p>
            <a:pPr rtl="0"/>
            <a:r>
              <a:rPr lang="en-US" sz="1200" b="0" i="1" u="none" strike="noStrike" kern="1200" baseline="0" dirty="0">
                <a:solidFill>
                  <a:schemeClr val="tx1"/>
                </a:solidFill>
                <a:latin typeface="+mn-lt"/>
                <a:ea typeface="+mn-ea"/>
                <a:cs typeface="+mn-cs"/>
              </a:rPr>
              <a:t>There is no one greater in this house than I, nor has he kept back anything from me but you, because you are his wife. </a:t>
            </a:r>
            <a:r>
              <a:rPr lang="en-US" sz="1200" b="1" i="1" u="none" strike="noStrike" kern="1200" baseline="0" dirty="0">
                <a:solidFill>
                  <a:schemeClr val="tx1"/>
                </a:solidFill>
                <a:latin typeface="+mn-lt"/>
                <a:ea typeface="+mn-ea"/>
                <a:cs typeface="+mn-cs"/>
              </a:rPr>
              <a:t>How then can I do this great wickedness</a:t>
            </a:r>
            <a:r>
              <a:rPr lang="en-US" sz="1200" b="0" i="1" u="none" strike="noStrike" kern="1200" baseline="0" dirty="0">
                <a:solidFill>
                  <a:schemeClr val="tx1"/>
                </a:solidFill>
                <a:latin typeface="+mn-lt"/>
                <a:ea typeface="+mn-ea"/>
                <a:cs typeface="+mn-cs"/>
              </a:rPr>
              <a:t>, and sin against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39:9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a. Own personal moral standards</a:t>
            </a:r>
          </a:p>
          <a:p>
            <a:pPr eaLnBrk="1" hangingPunct="1">
              <a:buFontTx/>
              <a:buNone/>
            </a:pPr>
            <a:r>
              <a:rPr lang="en-US" altLang="en-US" sz="1200" dirty="0">
                <a:latin typeface="Arial" panose="020B0604020202020204" pitchFamily="34" charset="0"/>
              </a:rPr>
              <a:t>&gt;&gt;&gt;&gt;&gt;&gt;&gt;&gt;&gt;&gt;&gt;&gt;&gt;&gt;&gt;&gt;&gt;&gt;&gt;&gt;&gt;&gt;</a:t>
            </a:r>
          </a:p>
          <a:p>
            <a:pPr eaLnBrk="1" hangingPunct="1">
              <a:buFontTx/>
              <a:buNone/>
            </a:pPr>
            <a:r>
              <a:rPr lang="en-US" altLang="en-US" sz="1200" dirty="0">
                <a:latin typeface="Arial" panose="020B0604020202020204" pitchFamily="34" charset="0"/>
              </a:rPr>
              <a:t>        b. While a teenager (</a:t>
            </a:r>
            <a:r>
              <a:rPr lang="en-US" altLang="en-US" sz="1200" b="1" u="none" dirty="0">
                <a:latin typeface="Arial" panose="020B0604020202020204" pitchFamily="34" charset="0"/>
              </a:rPr>
              <a:t>Gen. 37:2</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This is the history of Jacob. Joseph, </a:t>
            </a:r>
            <a:r>
              <a:rPr lang="en-US" sz="1200" b="1" i="1" u="none" strike="noStrike" kern="1200" baseline="0" dirty="0">
                <a:solidFill>
                  <a:schemeClr val="tx1"/>
                </a:solidFill>
                <a:latin typeface="+mn-lt"/>
                <a:ea typeface="+mn-ea"/>
                <a:cs typeface="+mn-cs"/>
              </a:rPr>
              <a:t>being seventeen years old</a:t>
            </a:r>
            <a:r>
              <a:rPr lang="en-US" sz="1200" b="0" i="1" u="none" strike="noStrike" kern="1200" baseline="0" dirty="0">
                <a:solidFill>
                  <a:schemeClr val="tx1"/>
                </a:solidFill>
                <a:latin typeface="+mn-lt"/>
                <a:ea typeface="+mn-ea"/>
                <a:cs typeface="+mn-cs"/>
              </a:rPr>
              <a:t>, was feeding the flock with his brothers. And the lad was with the sons of Bilhah and the sons of </a:t>
            </a:r>
            <a:r>
              <a:rPr lang="en-US" sz="1200" b="0" i="1" u="none" strike="noStrike" kern="1200" baseline="0" dirty="0" err="1">
                <a:solidFill>
                  <a:schemeClr val="tx1"/>
                </a:solidFill>
                <a:latin typeface="+mn-lt"/>
                <a:ea typeface="+mn-ea"/>
                <a:cs typeface="+mn-cs"/>
              </a:rPr>
              <a:t>Zilpah</a:t>
            </a:r>
            <a:r>
              <a:rPr lang="en-US" sz="1200" b="0" i="1" u="none" strike="noStrike" kern="1200" baseline="0" dirty="0">
                <a:solidFill>
                  <a:schemeClr val="tx1"/>
                </a:solidFill>
                <a:latin typeface="+mn-lt"/>
                <a:ea typeface="+mn-ea"/>
                <a:cs typeface="+mn-cs"/>
              </a:rPr>
              <a:t>, his father's wives; and Joseph brought a bad report of them to his father.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37:2</a:t>
            </a:r>
            <a:r>
              <a:rPr lang="en-US" sz="1200" b="0" i="0" u="none" strike="noStrike" kern="1200" baseline="0" dirty="0">
                <a:solidFill>
                  <a:schemeClr val="tx1"/>
                </a:solidFill>
                <a:latin typeface="+mn-lt"/>
                <a:ea typeface="+mn-ea"/>
                <a:cs typeface="+mn-cs"/>
              </a:rPr>
              <a:t>)</a:t>
            </a:r>
          </a:p>
          <a:p>
            <a:pPr eaLnBrk="1" hangingPunct="1">
              <a:buFontTx/>
              <a:buNone/>
            </a:pPr>
            <a:r>
              <a:rPr lang="en-US" dirty="0"/>
              <a:t>&gt;&gt;&gt;&gt;&gt;&gt;&gt;&gt;&gt;&gt;&gt;&gt;&gt;&gt;&gt;&gt;&gt;&gt;&gt;&gt;&gt;</a:t>
            </a:r>
          </a:p>
          <a:p>
            <a:pPr eaLnBrk="1" hangingPunct="1">
              <a:buFontTx/>
              <a:buNone/>
            </a:pPr>
            <a:r>
              <a:rPr lang="en-US" altLang="en-US" sz="1200" dirty="0">
                <a:solidFill>
                  <a:schemeClr val="bg1"/>
                </a:solidFill>
                <a:latin typeface="Arial" panose="020B0604020202020204" pitchFamily="34" charset="0"/>
              </a:rPr>
              <a:t>    3. Parents must set moral bounds for children</a:t>
            </a:r>
          </a:p>
          <a:p>
            <a:pPr eaLnBrk="1" hangingPunct="1">
              <a:buFontTx/>
              <a:buNone/>
            </a:pPr>
            <a:r>
              <a:rPr lang="en-US" altLang="en-US" sz="1200" dirty="0">
                <a:solidFill>
                  <a:schemeClr val="bg1"/>
                </a:solidFill>
                <a:latin typeface="Arial" panose="020B0604020202020204" pitchFamily="34" charset="0"/>
              </a:rPr>
              <a:t>    4. Within time all of our children must see that these are God’s bounds (</a:t>
            </a:r>
            <a:r>
              <a:rPr lang="en-US" altLang="en-US" sz="1200" b="1" dirty="0">
                <a:solidFill>
                  <a:schemeClr val="bg1"/>
                </a:solidFill>
                <a:latin typeface="Arial" panose="020B0604020202020204" pitchFamily="34" charset="0"/>
              </a:rPr>
              <a:t>2 Tim. 1:5</a:t>
            </a:r>
            <a:r>
              <a:rPr lang="en-US" altLang="en-US" sz="1200" dirty="0">
                <a:solidFill>
                  <a:schemeClr val="bg1"/>
                </a:solidFill>
                <a:latin typeface="Arial" panose="020B0604020202020204" pitchFamily="34" charset="0"/>
              </a:rPr>
              <a:t>)</a:t>
            </a:r>
          </a:p>
          <a:p>
            <a:pPr rtl="0">
              <a:buFontTx/>
              <a:buNone/>
            </a:pPr>
            <a:r>
              <a:rPr lang="en-US" sz="1200" b="0" i="1" u="none" strike="noStrike" kern="1200" baseline="0" dirty="0">
                <a:solidFill>
                  <a:schemeClr val="tx1"/>
                </a:solidFill>
                <a:latin typeface="+mn-lt"/>
                <a:ea typeface="+mn-ea"/>
                <a:cs typeface="+mn-cs"/>
              </a:rPr>
              <a:t>This you know, that all those in Asia have turned away from me, among whom are </a:t>
            </a:r>
            <a:r>
              <a:rPr lang="en-US" sz="1200" b="0" i="1" u="none" strike="noStrike" kern="1200" baseline="0" dirty="0" err="1">
                <a:solidFill>
                  <a:schemeClr val="tx1"/>
                </a:solidFill>
                <a:latin typeface="+mn-lt"/>
                <a:ea typeface="+mn-ea"/>
                <a:cs typeface="+mn-cs"/>
              </a:rPr>
              <a:t>Phygellus</a:t>
            </a:r>
            <a:r>
              <a:rPr lang="en-US" sz="1200" b="0" i="1" u="none" strike="noStrike" kern="1200" baseline="0" dirty="0">
                <a:solidFill>
                  <a:schemeClr val="tx1"/>
                </a:solidFill>
                <a:latin typeface="+mn-lt"/>
                <a:ea typeface="+mn-ea"/>
                <a:cs typeface="+mn-cs"/>
              </a:rPr>
              <a:t> and Hermogenes.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1:15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14</a:t>
            </a:fld>
            <a:endParaRPr lang="en-US"/>
          </a:p>
        </p:txBody>
      </p:sp>
    </p:spTree>
    <p:extLst>
      <p:ext uri="{BB962C8B-B14F-4D97-AF65-F5344CB8AC3E}">
        <p14:creationId xmlns:p14="http://schemas.microsoft.com/office/powerpoint/2010/main" val="39354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2 Timothy 2:15</a:t>
            </a:r>
            <a:endParaRPr lang="en-US" altLang="en-US" sz="1200" b="0"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Be diligent to present yourself approved to God, a worker who does not need to be ashamed, rightly dividing the word of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2:15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15</a:t>
            </a:fld>
            <a:endParaRPr lang="en-US"/>
          </a:p>
        </p:txBody>
      </p:sp>
    </p:spTree>
    <p:extLst>
      <p:ext uri="{BB962C8B-B14F-4D97-AF65-F5344CB8AC3E}">
        <p14:creationId xmlns:p14="http://schemas.microsoft.com/office/powerpoint/2010/main" val="278869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“To present </a:t>
            </a:r>
            <a:r>
              <a:rPr lang="en-US" altLang="en-US" sz="1200" u="sng" dirty="0">
                <a:latin typeface="Arial" panose="020B0604020202020204" pitchFamily="34" charset="0"/>
              </a:rPr>
              <a:t>yourself</a:t>
            </a:r>
            <a:r>
              <a:rPr lang="en-US" altLang="en-US" sz="1200" dirty="0">
                <a:latin typeface="Arial" panose="020B0604020202020204" pitchFamily="34" charset="0"/>
              </a:rPr>
              <a:t> approved” demands what from our thinking?</a:t>
            </a:r>
          </a:p>
          <a:p>
            <a:pPr eaLnBrk="1" hangingPunct="1">
              <a:buFontTx/>
              <a:buNone/>
            </a:pPr>
            <a:r>
              <a:rPr lang="en-US" altLang="en-US" sz="1200" dirty="0">
                <a:latin typeface="Arial" panose="020B0604020202020204" pitchFamily="34" charset="0"/>
              </a:rPr>
              <a:t>    2. We must be concerned about what God thinks of us, it matters not what man thinks</a:t>
            </a:r>
          </a:p>
          <a:p>
            <a:pPr eaLnBrk="1" hangingPunct="1">
              <a:buFontTx/>
              <a:buNone/>
            </a:pPr>
            <a:r>
              <a:rPr lang="en-US" altLang="en-US" sz="1200" dirty="0">
                <a:latin typeface="Arial" panose="020B0604020202020204" pitchFamily="34" charset="0"/>
              </a:rPr>
              <a:t>    3. Each of us must consider first his own salvation and faithfulness</a:t>
            </a:r>
          </a:p>
          <a:p>
            <a:pPr eaLnBrk="1" hangingPunct="1">
              <a:buFontTx/>
              <a:buNone/>
            </a:pPr>
            <a:r>
              <a:rPr lang="en-US" altLang="en-US" sz="1200" u="none" dirty="0">
                <a:latin typeface="Arial" panose="020B0604020202020204" pitchFamily="34" charset="0"/>
              </a:rPr>
              <a:t>    4. </a:t>
            </a:r>
            <a:r>
              <a:rPr lang="en-US" altLang="en-US" sz="1200" b="1" u="none" dirty="0">
                <a:latin typeface="Arial" panose="020B0604020202020204" pitchFamily="34" charset="0"/>
              </a:rPr>
              <a:t>Phil. 2:12</a:t>
            </a:r>
          </a:p>
          <a:p>
            <a:pPr rtl="0"/>
            <a:r>
              <a:rPr lang="en-US" sz="1200" b="0" i="1" u="none" strike="noStrike" kern="1200" baseline="0" dirty="0">
                <a:solidFill>
                  <a:schemeClr val="tx1"/>
                </a:solidFill>
                <a:latin typeface="+mn-lt"/>
                <a:ea typeface="+mn-ea"/>
                <a:cs typeface="+mn-cs"/>
              </a:rPr>
              <a:t>Therefore, my beloved, as you have always obeyed, not as in my presence only, but now much more in my absence, work out your own salvation with fear and trembling;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2:12</a:t>
            </a:r>
            <a:r>
              <a:rPr lang="en-US" sz="1200" b="0" i="0" u="none" strike="noStrike" kern="1200" baseline="0" dirty="0">
                <a:solidFill>
                  <a:schemeClr val="tx1"/>
                </a:solidFill>
                <a:latin typeface="+mn-lt"/>
                <a:ea typeface="+mn-ea"/>
                <a:cs typeface="+mn-cs"/>
              </a:rPr>
              <a:t>)</a:t>
            </a:r>
          </a:p>
          <a:p>
            <a:pPr eaLnBrk="1" hangingPunct="1">
              <a:buFontTx/>
              <a:buNone/>
            </a:pPr>
            <a:r>
              <a:rPr lang="en-US" altLang="en-US" sz="1200" u="none" dirty="0">
                <a:latin typeface="Arial" panose="020B0604020202020204" pitchFamily="34" charset="0"/>
              </a:rPr>
              <a:t>    5. </a:t>
            </a:r>
            <a:r>
              <a:rPr lang="en-US" altLang="en-US" sz="1200" b="1" u="none" dirty="0">
                <a:latin typeface="Arial" panose="020B0604020202020204" pitchFamily="34" charset="0"/>
              </a:rPr>
              <a:t>2 Cor. 13:5</a:t>
            </a:r>
          </a:p>
          <a:p>
            <a:pPr rtl="0"/>
            <a:r>
              <a:rPr lang="en-US" sz="1200" b="0" i="1" u="none" strike="noStrike" kern="1200" baseline="0" dirty="0">
                <a:solidFill>
                  <a:schemeClr val="tx1"/>
                </a:solidFill>
                <a:latin typeface="+mn-lt"/>
                <a:ea typeface="+mn-ea"/>
                <a:cs typeface="+mn-cs"/>
              </a:rPr>
              <a:t>Examine yourselves as to whether you are in the faith. Test yourselves. Do you not know yourselves, that Jesus Christ is in you?-unless indeed you are disqualified.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13:5</a:t>
            </a:r>
            <a:r>
              <a:rPr lang="en-US" sz="1200" b="0" i="0" u="none" strike="noStrike" kern="1200" baseline="0" dirty="0">
                <a:solidFill>
                  <a:schemeClr val="tx1"/>
                </a:solidFill>
                <a:latin typeface="+mn-lt"/>
                <a:ea typeface="+mn-ea"/>
                <a:cs typeface="+mn-cs"/>
              </a:rPr>
              <a:t>)</a:t>
            </a:r>
          </a:p>
          <a:p>
            <a:pPr eaLnBrk="1" hangingPunct="1">
              <a:buFontTx/>
              <a:buNone/>
            </a:pPr>
            <a:r>
              <a:rPr lang="en-US" altLang="en-US" sz="1200" u="none" dirty="0">
                <a:latin typeface="Arial" panose="020B0604020202020204" pitchFamily="34" charset="0"/>
              </a:rPr>
              <a:t>    6. </a:t>
            </a:r>
            <a:r>
              <a:rPr lang="en-US" altLang="en-US" sz="1200" b="1" u="none" dirty="0">
                <a:latin typeface="Arial" panose="020B0604020202020204" pitchFamily="34" charset="0"/>
              </a:rPr>
              <a:t>Gal. 6:1</a:t>
            </a:r>
          </a:p>
          <a:p>
            <a:pPr rtl="0"/>
            <a:r>
              <a:rPr lang="en-US" sz="1200" b="0" i="1" u="none" strike="noStrike" kern="1200" baseline="0" dirty="0">
                <a:solidFill>
                  <a:schemeClr val="tx1"/>
                </a:solidFill>
                <a:latin typeface="+mn-lt"/>
                <a:ea typeface="+mn-ea"/>
                <a:cs typeface="+mn-cs"/>
              </a:rPr>
              <a:t>Brethren, if a man is overtaken in any trespass, you who are spiritual restore such a one in a spirit of gentleness, considering yourself lest you also be tempted.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6:1</a:t>
            </a:r>
            <a:r>
              <a:rPr lang="en-US" sz="1200" b="0" i="0" u="none" strike="noStrike" kern="1200" baseline="0" dirty="0">
                <a:solidFill>
                  <a:schemeClr val="tx1"/>
                </a:solidFill>
                <a:latin typeface="+mn-lt"/>
                <a:ea typeface="+mn-ea"/>
                <a:cs typeface="+mn-cs"/>
              </a:rPr>
              <a:t>)</a:t>
            </a:r>
          </a:p>
          <a:p>
            <a:pPr eaLnBrk="1" hangingPunct="1">
              <a:buFontTx/>
              <a:buNone/>
            </a:pPr>
            <a:r>
              <a:rPr lang="en-US" altLang="en-US" sz="1200" u="none" dirty="0">
                <a:latin typeface="Arial" panose="020B0604020202020204" pitchFamily="34" charset="0"/>
              </a:rPr>
              <a:t>    7. </a:t>
            </a:r>
            <a:r>
              <a:rPr lang="en-US" altLang="en-US" sz="1200" b="1" u="none" dirty="0">
                <a:latin typeface="Arial" panose="020B0604020202020204" pitchFamily="34" charset="0"/>
              </a:rPr>
              <a:t>1 Tim. 4:16</a:t>
            </a:r>
          </a:p>
          <a:p>
            <a:pPr rtl="0"/>
            <a:r>
              <a:rPr lang="en-US" sz="1200" b="0" i="1" u="none" strike="noStrike" kern="1200" baseline="0" dirty="0">
                <a:solidFill>
                  <a:schemeClr val="tx1"/>
                </a:solidFill>
                <a:latin typeface="+mn-lt"/>
                <a:ea typeface="+mn-ea"/>
                <a:cs typeface="+mn-cs"/>
              </a:rPr>
              <a:t>Take heed to yourself and to the doctrine. Continue in them, for in doing this you will save both yourself and those who hear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4:16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altLang="en-US" sz="1200" b="1" u="none"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16</a:t>
            </a:fld>
            <a:endParaRPr lang="en-US"/>
          </a:p>
        </p:txBody>
      </p:sp>
    </p:spTree>
    <p:extLst>
      <p:ext uri="{BB962C8B-B14F-4D97-AF65-F5344CB8AC3E}">
        <p14:creationId xmlns:p14="http://schemas.microsoft.com/office/powerpoint/2010/main" val="177003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1200" dirty="0">
                <a:latin typeface="Arial" panose="020B0604020202020204" pitchFamily="34" charset="0"/>
              </a:rPr>
              <a:t>    1. We must each personally strive to enter the narrow gate and follow the straitened way (</a:t>
            </a:r>
            <a:r>
              <a:rPr lang="en-US" altLang="en-US" sz="1200" b="1" dirty="0">
                <a:latin typeface="Arial" panose="020B0604020202020204" pitchFamily="34" charset="0"/>
              </a:rPr>
              <a:t>Matt. 7:13-14</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"Enter by the narrow gate; for wide is the gate and broad is the way that leads to destruction, and there are many who go in by it. Because narrow is the gate and difficult is the way which leads to life, and there are few who find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7:13-14</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lnSpc>
                <a:spcPct val="110000"/>
              </a:lnSpc>
              <a:buFontTx/>
              <a:buNone/>
            </a:pPr>
            <a:r>
              <a:rPr lang="en-US" altLang="en-US" sz="1200" dirty="0">
                <a:latin typeface="Arial" panose="020B0604020202020204" pitchFamily="34" charset="0"/>
              </a:rPr>
              <a:t>&gt;&gt;&gt;&gt;&gt;&gt;&gt;&gt;&gt;&gt;&gt;&gt;&gt;&gt;&gt;&gt;&gt;&gt;&gt;&gt;&gt;&gt;&gt;</a:t>
            </a:r>
          </a:p>
          <a:p>
            <a:pPr eaLnBrk="1" hangingPunct="1">
              <a:lnSpc>
                <a:spcPct val="110000"/>
              </a:lnSpc>
              <a:buFontTx/>
              <a:buNone/>
            </a:pPr>
            <a:r>
              <a:rPr lang="en-US" altLang="en-US" sz="1200" dirty="0">
                <a:latin typeface="Arial" panose="020B0604020202020204" pitchFamily="34" charset="0"/>
              </a:rPr>
              <a:t>    2. In </a:t>
            </a:r>
            <a:r>
              <a:rPr lang="en-US" altLang="en-US" sz="1200" b="1" dirty="0">
                <a:latin typeface="Arial" panose="020B0604020202020204" pitchFamily="34" charset="0"/>
              </a:rPr>
              <a:t>2 Tim. 2:15 </a:t>
            </a:r>
            <a:r>
              <a:rPr lang="en-US" altLang="en-US" sz="1200" dirty="0">
                <a:latin typeface="Arial" panose="020B0604020202020204" pitchFamily="34" charset="0"/>
              </a:rPr>
              <a:t>– we are told to  “be diligent”</a:t>
            </a:r>
          </a:p>
          <a:p>
            <a:pPr eaLnBrk="1" hangingPunct="1">
              <a:lnSpc>
                <a:spcPct val="110000"/>
              </a:lnSpc>
              <a:buFontTx/>
              <a:buNone/>
            </a:pPr>
            <a:r>
              <a:rPr lang="en-US" altLang="en-US" sz="1200" dirty="0">
                <a:latin typeface="Arial" panose="020B0604020202020204" pitchFamily="34" charset="0"/>
              </a:rPr>
              <a:t>&gt;&gt;&gt;&gt;&gt;&gt;&gt;&gt;&gt;&gt;&gt;&gt;&gt;&gt;&gt;&gt;&gt;&gt;&gt;&gt;&gt;&gt;&gt;</a:t>
            </a:r>
          </a:p>
          <a:p>
            <a:pPr eaLnBrk="1" hangingPunct="1">
              <a:lnSpc>
                <a:spcPct val="110000"/>
              </a:lnSpc>
              <a:buFontTx/>
              <a:buNone/>
            </a:pPr>
            <a:r>
              <a:rPr lang="en-US" altLang="en-US" sz="1200" dirty="0">
                <a:latin typeface="Arial" panose="020B0604020202020204" pitchFamily="34" charset="0"/>
              </a:rPr>
              <a:t>    3. We tend to be spiritually lazy (cf. </a:t>
            </a:r>
            <a:r>
              <a:rPr lang="en-US" altLang="en-US" sz="1200" b="1" dirty="0">
                <a:latin typeface="Arial" panose="020B0604020202020204" pitchFamily="34" charset="0"/>
              </a:rPr>
              <a:t>Heb. 2:1</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Therefore we must give the more earnest heed to the things we have heard, lest we drift away.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17</a:t>
            </a:fld>
            <a:endParaRPr lang="en-US"/>
          </a:p>
        </p:txBody>
      </p:sp>
    </p:spTree>
    <p:extLst>
      <p:ext uri="{BB962C8B-B14F-4D97-AF65-F5344CB8AC3E}">
        <p14:creationId xmlns:p14="http://schemas.microsoft.com/office/powerpoint/2010/main" val="3274353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Philippians 3:13-15</a:t>
            </a:r>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18</a:t>
            </a:fld>
            <a:endParaRPr lang="en-US"/>
          </a:p>
        </p:txBody>
      </p:sp>
    </p:spTree>
    <p:extLst>
      <p:ext uri="{BB962C8B-B14F-4D97-AF65-F5344CB8AC3E}">
        <p14:creationId xmlns:p14="http://schemas.microsoft.com/office/powerpoint/2010/main" val="32647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    1. </a:t>
            </a:r>
            <a:r>
              <a:rPr lang="en-US" altLang="en-US" sz="1200" b="1" dirty="0"/>
              <a:t>Philippians 3:13-15</a:t>
            </a:r>
            <a:r>
              <a:rPr lang="en-US" altLang="en-US" sz="1200" b="0" dirty="0"/>
              <a:t> – The Apostle Paul tell us his attitude, feelings, efforts, and personal goal concerning heaven.</a:t>
            </a:r>
            <a:endParaRPr lang="en-US" altLang="en-US" sz="1200" b="1" dirty="0"/>
          </a:p>
          <a:p>
            <a:pPr rtl="0"/>
            <a:r>
              <a:rPr lang="en-US" sz="1200" b="0" i="1" u="none" strike="noStrike" kern="1200" baseline="0" dirty="0">
                <a:solidFill>
                  <a:schemeClr val="tx1"/>
                </a:solidFill>
                <a:latin typeface="+mn-lt"/>
                <a:ea typeface="+mn-ea"/>
                <a:cs typeface="+mn-cs"/>
              </a:rPr>
              <a:t>Brethren, I do not count myself to have apprehended; but one thing I do, forgetting those things which are behind and reaching forward to those things which are ahead, I press toward the goal for the prize of the upward call of God in Christ Jesus. Therefore let us, as many as are mature, have this mind; and if in anything you think otherwise, God will reveal even this to you.</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Philippians 3:13-15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endParaRPr lang="en-US" dirty="0"/>
          </a:p>
          <a:p>
            <a:pPr eaLnBrk="1" hangingPunct="1">
              <a:lnSpc>
                <a:spcPct val="120000"/>
              </a:lnSpc>
              <a:buFontTx/>
              <a:buNone/>
            </a:pPr>
            <a:r>
              <a:rPr lang="en-US" altLang="en-US" sz="1200" dirty="0">
                <a:latin typeface="Arial" panose="020B0604020202020204" pitchFamily="34" charset="0"/>
              </a:rPr>
              <a:t>    2. Reaching heaven must be the personal goal of each of us</a:t>
            </a:r>
          </a:p>
          <a:p>
            <a:pPr eaLnBrk="1" hangingPunct="1">
              <a:lnSpc>
                <a:spcPct val="120000"/>
              </a:lnSpc>
              <a:buFontTx/>
              <a:buNone/>
            </a:pPr>
            <a:r>
              <a:rPr lang="en-US" altLang="en-US" sz="1200" dirty="0">
                <a:latin typeface="Arial" panose="020B0604020202020204" pitchFamily="34" charset="0"/>
              </a:rPr>
              <a:t>&gt;&gt;&gt;&gt;&gt;&gt;&gt;&gt;&gt;&gt;&gt;&gt;&gt;&gt;&gt;&gt;&gt;&gt;&gt;&gt;&gt;</a:t>
            </a:r>
          </a:p>
          <a:p>
            <a:pPr eaLnBrk="1" hangingPunct="1">
              <a:lnSpc>
                <a:spcPct val="120000"/>
              </a:lnSpc>
              <a:buFontTx/>
              <a:buNone/>
            </a:pPr>
            <a:r>
              <a:rPr lang="en-US" altLang="en-US" sz="1200" dirty="0">
                <a:latin typeface="Arial" panose="020B0604020202020204" pitchFamily="34" charset="0"/>
              </a:rPr>
              <a:t>    3. </a:t>
            </a:r>
            <a:r>
              <a:rPr lang="en-US" altLang="en-US" sz="1200" b="1" dirty="0">
                <a:latin typeface="Arial" panose="020B0604020202020204" pitchFamily="34" charset="0"/>
              </a:rPr>
              <a:t>Rev. 2:10 </a:t>
            </a:r>
            <a:r>
              <a:rPr lang="en-US" altLang="en-US" sz="1200" dirty="0">
                <a:latin typeface="Arial" panose="020B0604020202020204" pitchFamily="34" charset="0"/>
              </a:rPr>
              <a:t>– (You) be faithful unto death</a:t>
            </a:r>
          </a:p>
          <a:p>
            <a:pPr rtl="0"/>
            <a:r>
              <a:rPr lang="en-US" sz="1200" b="0" i="1" u="none" strike="noStrike" kern="1200" baseline="0" dirty="0">
                <a:solidFill>
                  <a:schemeClr val="tx1"/>
                </a:solidFill>
                <a:latin typeface="+mn-lt"/>
                <a:ea typeface="+mn-ea"/>
                <a:cs typeface="+mn-cs"/>
              </a:rPr>
              <a:t>Do not fear any of those things which you are about to suffer. Indeed, the devil is about to throw some of you into prison, that you may be tested, and you will have tribulation ten days. Be faithful until death, and I will give you the crown of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2:10</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lnSpc>
                <a:spcPct val="120000"/>
              </a:lnSpc>
              <a:buFontTx/>
              <a:buNone/>
            </a:pPr>
            <a:r>
              <a:rPr lang="en-US" altLang="en-US" sz="1200" dirty="0">
                <a:latin typeface="Arial" panose="020B0604020202020204" pitchFamily="34" charset="0"/>
              </a:rPr>
              <a:t>&gt;&gt;&gt;&gt;&gt;&gt;&gt;&gt;&gt;&gt;&gt;&gt;&gt;&gt;&gt;&gt;&gt;&gt;&gt;&gt;&gt;</a:t>
            </a:r>
          </a:p>
          <a:p>
            <a:pPr eaLnBrk="1" hangingPunct="1">
              <a:lnSpc>
                <a:spcPct val="120000"/>
              </a:lnSpc>
              <a:buFontTx/>
              <a:buNone/>
            </a:pPr>
            <a:r>
              <a:rPr lang="en-US" altLang="en-US" sz="1200" dirty="0">
                <a:latin typeface="Arial" panose="020B0604020202020204" pitchFamily="34" charset="0"/>
              </a:rPr>
              <a:t>    4. We can have no doubt that eventually we will reach heaven if we continue to follow our goal of gaining that reward and crown.</a:t>
            </a: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19</a:t>
            </a:fld>
            <a:endParaRPr lang="en-US"/>
          </a:p>
        </p:txBody>
      </p:sp>
    </p:spTree>
    <p:extLst>
      <p:ext uri="{BB962C8B-B14F-4D97-AF65-F5344CB8AC3E}">
        <p14:creationId xmlns:p14="http://schemas.microsoft.com/office/powerpoint/2010/main" val="330678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A50021"/>
                </a:solidFill>
              </a:rPr>
              <a:t>    1.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A50021"/>
                </a:solidFill>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Is your religion really yours?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a. If it is truly mine,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a:t>
            </a:r>
          </a:p>
          <a:p>
            <a:pPr eaLnBrk="1" hangingPunct="1">
              <a:buFontTx/>
              <a:buNone/>
            </a:pPr>
            <a:r>
              <a:rPr lang="en-US" sz="1200" dirty="0">
                <a:latin typeface="Arial" panose="020B0604020202020204" pitchFamily="34" charset="0"/>
              </a:rPr>
              <a:t>    3. </a:t>
            </a:r>
            <a:r>
              <a:rPr lang="en-US" altLang="en-US" sz="1200" dirty="0">
                <a:latin typeface="Arial" panose="020B0604020202020204" pitchFamily="34" charset="0"/>
              </a:rPr>
              <a:t>God must be my God – my Shepherd</a:t>
            </a:r>
          </a:p>
          <a:p>
            <a:pPr eaLnBrk="1" hangingPunct="1">
              <a:buFontTx/>
              <a:buNone/>
            </a:pPr>
            <a:r>
              <a:rPr lang="en-US" altLang="en-US" sz="1200" dirty="0">
                <a:latin typeface="Arial" panose="020B0604020202020204" pitchFamily="34" charset="0"/>
              </a:rPr>
              <a:t>&gt;&gt;&gt;&gt;&gt;&gt;&gt;&gt;&gt;&gt;&gt;&gt;&gt;&gt;&gt;&gt;&gt;</a:t>
            </a:r>
          </a:p>
          <a:p>
            <a:pPr eaLnBrk="1" hangingPunct="1">
              <a:buFontTx/>
              <a:buNone/>
            </a:pPr>
            <a:r>
              <a:rPr lang="en-US" altLang="en-US" sz="1200" dirty="0">
                <a:latin typeface="Arial" panose="020B0604020202020204" pitchFamily="34" charset="0"/>
              </a:rPr>
              <a:t>    4. It must be my love for God, with all my heart, all my soul, and all my mind</a:t>
            </a:r>
          </a:p>
          <a:p>
            <a:pPr eaLnBrk="1" hangingPunct="1">
              <a:buFontTx/>
              <a:buNone/>
            </a:pPr>
            <a:r>
              <a:rPr lang="en-US" altLang="en-US" sz="1200" dirty="0">
                <a:latin typeface="Arial" panose="020B0604020202020204" pitchFamily="34" charset="0"/>
              </a:rPr>
              <a:t>&gt;&gt;&gt;&gt;&gt;&gt;&gt;&gt;&gt;&gt;&gt;&gt;&gt;&gt;&gt;&gt;&gt;</a:t>
            </a:r>
          </a:p>
          <a:p>
            <a:pPr eaLnBrk="1" hangingPunct="1">
              <a:buFontTx/>
              <a:buNone/>
            </a:pPr>
            <a:r>
              <a:rPr lang="en-US" altLang="en-US" sz="1200" dirty="0">
                <a:latin typeface="Arial" panose="020B0604020202020204" pitchFamily="34" charset="0"/>
              </a:rPr>
              <a:t>    5. There must be a hope within me</a:t>
            </a:r>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20</a:t>
            </a:fld>
            <a:endParaRPr lang="en-US"/>
          </a:p>
        </p:txBody>
      </p:sp>
    </p:spTree>
    <p:extLst>
      <p:ext uri="{BB962C8B-B14F-4D97-AF65-F5344CB8AC3E}">
        <p14:creationId xmlns:p14="http://schemas.microsoft.com/office/powerpoint/2010/main" val="4359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I must adopt God’s moral standards as my own</a:t>
            </a:r>
          </a:p>
          <a:p>
            <a:pPr eaLnBrk="1" hangingPunct="1">
              <a:buFontTx/>
              <a:buNone/>
            </a:pPr>
            <a:r>
              <a:rPr lang="en-US" altLang="en-US" sz="1200" dirty="0">
                <a:latin typeface="Arial" panose="020B0604020202020204" pitchFamily="34" charset="0"/>
              </a:rPr>
              <a:t>&gt;&gt;&gt;&gt;&gt;&gt;&gt;&gt;&gt;&gt;&gt;&gt;&gt;&gt;&gt;&gt;&gt;</a:t>
            </a:r>
          </a:p>
          <a:p>
            <a:pPr eaLnBrk="1" hangingPunct="1">
              <a:buFontTx/>
              <a:buNone/>
            </a:pPr>
            <a:r>
              <a:rPr lang="en-US" altLang="en-US" sz="1200" dirty="0">
                <a:latin typeface="Arial" panose="020B0604020202020204" pitchFamily="34" charset="0"/>
              </a:rPr>
              <a:t>    2. I must show myself approved to God</a:t>
            </a:r>
          </a:p>
          <a:p>
            <a:pPr eaLnBrk="1" hangingPunct="1">
              <a:buFontTx/>
              <a:buNone/>
            </a:pPr>
            <a:r>
              <a:rPr lang="en-US" altLang="en-US" sz="1200" dirty="0">
                <a:latin typeface="Arial" panose="020B0604020202020204" pitchFamily="34" charset="0"/>
              </a:rPr>
              <a:t>&gt;&gt;&gt;&gt;&gt;&gt;&gt;&gt;&gt;&gt;&gt;&gt;&gt;&gt;&gt;&gt;&gt;</a:t>
            </a:r>
          </a:p>
          <a:p>
            <a:pPr eaLnBrk="1" hangingPunct="1">
              <a:buFontTx/>
              <a:buNone/>
            </a:pPr>
            <a:r>
              <a:rPr lang="en-US" altLang="en-US" sz="1200" dirty="0">
                <a:latin typeface="Arial" panose="020B0604020202020204" pitchFamily="34" charset="0"/>
              </a:rPr>
              <a:t>    3. I must have my own personal goal</a:t>
            </a:r>
          </a:p>
          <a:p>
            <a:pPr eaLnBrk="1" hangingPunct="1">
              <a:buFontTx/>
              <a:buNone/>
            </a:pPr>
            <a:r>
              <a:rPr lang="en-US" altLang="en-US" sz="1200" dirty="0">
                <a:latin typeface="Arial" panose="020B0604020202020204" pitchFamily="34" charset="0"/>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4. Thus, I begin to understand and experience what religion is all about</a:t>
            </a: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21</a:t>
            </a:fld>
            <a:endParaRPr lang="en-US"/>
          </a:p>
        </p:txBody>
      </p:sp>
    </p:spTree>
    <p:extLst>
      <p:ext uri="{BB962C8B-B14F-4D97-AF65-F5344CB8AC3E}">
        <p14:creationId xmlns:p14="http://schemas.microsoft.com/office/powerpoint/2010/main" val="178289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Genesis 48:15</a:t>
            </a:r>
            <a:endParaRPr lang="en-US" altLang="en-US" sz="1200" b="0"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And he blessed Joseph, and said: "God, before whom my fathers Abraham and Isaac walked, </a:t>
            </a:r>
            <a:r>
              <a:rPr lang="en-US" sz="1200" b="1" i="1" u="none" strike="noStrike" kern="1200" baseline="0" dirty="0">
                <a:solidFill>
                  <a:schemeClr val="tx1"/>
                </a:solidFill>
                <a:latin typeface="+mn-lt"/>
                <a:ea typeface="+mn-ea"/>
                <a:cs typeface="+mn-cs"/>
              </a:rPr>
              <a:t>The God who has fed me all my life long</a:t>
            </a:r>
            <a:r>
              <a:rPr lang="en-US" sz="1200" b="0" i="1" u="none" strike="noStrike" kern="1200" baseline="0" dirty="0">
                <a:solidFill>
                  <a:schemeClr val="tx1"/>
                </a:solidFill>
                <a:latin typeface="+mn-lt"/>
                <a:ea typeface="+mn-ea"/>
                <a:cs typeface="+mn-cs"/>
              </a:rPr>
              <a:t> to this day,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48:15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4</a:t>
            </a:fld>
            <a:endParaRPr lang="en-US"/>
          </a:p>
        </p:txBody>
      </p:sp>
    </p:spTree>
    <p:extLst>
      <p:ext uri="{BB962C8B-B14F-4D97-AF65-F5344CB8AC3E}">
        <p14:creationId xmlns:p14="http://schemas.microsoft.com/office/powerpoint/2010/main" val="251933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Hearing and faith, - </a:t>
            </a:r>
            <a:r>
              <a:rPr lang="en-US" sz="1200" b="1" dirty="0">
                <a:latin typeface="Times New Roman" panose="02020603050405020304" pitchFamily="18" charset="0"/>
                <a:ea typeface="Calibri" panose="020F0502020204030204" pitchFamily="34" charset="0"/>
                <a:cs typeface="Times New Roman" panose="02020603050405020304" pitchFamily="18" charset="0"/>
              </a:rPr>
              <a:t>Heb 11:6</a:t>
            </a:r>
            <a:endParaRPr lang="en-US" sz="1200" b="0" dirty="0">
              <a:latin typeface="Times New Roman" panose="02020603050405020304" pitchFamily="18" charset="0"/>
              <a:ea typeface="Calibri" panose="020F0502020204030204" pitchFamily="34"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But without faith it is impossible to please Him, for he who comes to God must believe that He is, and that He is a rewarder of those who diligently seek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40005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2. Repentance, - </a:t>
            </a:r>
            <a:r>
              <a:rPr lang="en-US" sz="1200" b="1" dirty="0">
                <a:latin typeface="Times New Roman" panose="02020603050405020304" pitchFamily="18" charset="0"/>
                <a:ea typeface="Calibri" panose="020F0502020204030204" pitchFamily="34" charset="0"/>
                <a:cs typeface="Times New Roman" panose="02020603050405020304" pitchFamily="18" charset="0"/>
              </a:rPr>
              <a:t>Acts 2:38 </a:t>
            </a:r>
            <a:endParaRPr lang="en-US" sz="1200" b="0" dirty="0">
              <a:latin typeface="Times New Roman" panose="02020603050405020304" pitchFamily="18" charset="0"/>
              <a:ea typeface="Calibri" panose="020F0502020204030204" pitchFamily="34"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a:t>
            </a:r>
          </a:p>
          <a:p>
            <a:pPr marL="40005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3. Confessing Christ, - </a:t>
            </a:r>
            <a:r>
              <a:rPr lang="en-US" sz="1200" b="1" dirty="0">
                <a:latin typeface="Times New Roman" panose="02020603050405020304" pitchFamily="18" charset="0"/>
                <a:ea typeface="Calibri" panose="020F0502020204030204" pitchFamily="34" charset="0"/>
                <a:cs typeface="Times New Roman" panose="02020603050405020304" pitchFamily="18" charset="0"/>
              </a:rPr>
              <a:t>John 12:42</a:t>
            </a:r>
            <a:r>
              <a:rPr lang="en-US" sz="1200" b="0" dirty="0">
                <a:latin typeface="Times New Roman" panose="02020603050405020304" pitchFamily="18" charset="0"/>
                <a:ea typeface="Calibri" panose="020F0502020204030204" pitchFamily="34" charset="0"/>
                <a:cs typeface="Times New Roman" panose="02020603050405020304" pitchFamily="18" charset="0"/>
              </a:rPr>
              <a:t> </a:t>
            </a:r>
          </a:p>
          <a:p>
            <a:pPr rtl="0"/>
            <a:r>
              <a:rPr lang="en-US" sz="1200" b="0" i="1" u="none" strike="noStrike" kern="1200" baseline="0" dirty="0">
                <a:solidFill>
                  <a:schemeClr val="tx1"/>
                </a:solidFill>
                <a:latin typeface="+mn-lt"/>
                <a:ea typeface="+mn-ea"/>
                <a:cs typeface="+mn-cs"/>
              </a:rPr>
              <a:t>Nevertheless even among the rulers many believed in Him, but because of the Pharisees they did not confess Him, lest they should be put out of the synagogue;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a:t>
            </a:r>
          </a:p>
          <a:p>
            <a:pPr marL="40005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4. Immersion in water, - </a:t>
            </a:r>
            <a:r>
              <a:rPr lang="en-US" sz="1200" b="1" dirty="0">
                <a:latin typeface="Times New Roman" panose="02020603050405020304" pitchFamily="18" charset="0"/>
                <a:ea typeface="Calibri" panose="020F0502020204030204" pitchFamily="34" charset="0"/>
                <a:cs typeface="Times New Roman" panose="02020603050405020304" pitchFamily="18" charset="0"/>
              </a:rPr>
              <a:t>Acts 22:16 </a:t>
            </a:r>
            <a:endParaRPr lang="en-US" sz="1200" b="0" dirty="0">
              <a:latin typeface="Times New Roman" panose="02020603050405020304" pitchFamily="18" charset="0"/>
              <a:ea typeface="Calibri" panose="020F0502020204030204" pitchFamily="34"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And now why are you waiting? Arise and be baptized, and wash away your sins, calling on the name of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22:16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5. </a:t>
            </a:r>
            <a:r>
              <a:rPr lang="en-US" sz="1200" dirty="0">
                <a:latin typeface="Times New Roman" panose="02020603050405020304" pitchFamily="18" charset="0"/>
                <a:ea typeface="Calibri" panose="020F0502020204030204" pitchFamily="34" charset="0"/>
                <a:cs typeface="Times New Roman" panose="02020603050405020304" pitchFamily="18" charset="0"/>
              </a:rPr>
              <a:t> Faithfulness, - </a:t>
            </a:r>
            <a:r>
              <a:rPr lang="en-US" sz="1200" b="1" dirty="0">
                <a:latin typeface="Times New Roman" panose="02020603050405020304" pitchFamily="18" charset="0"/>
                <a:ea typeface="Calibri" panose="020F0502020204030204" pitchFamily="34" charset="0"/>
                <a:cs typeface="Times New Roman" panose="02020603050405020304" pitchFamily="18" charset="0"/>
              </a:rPr>
              <a:t>Rev. 2:10b</a:t>
            </a:r>
            <a:r>
              <a:rPr lang="en-US" sz="1200" b="0" dirty="0">
                <a:latin typeface="Times New Roman" panose="02020603050405020304" pitchFamily="18" charset="0"/>
                <a:ea typeface="Calibri" panose="020F0502020204030204" pitchFamily="34" charset="0"/>
                <a:cs typeface="Times New Roman" panose="02020603050405020304" pitchFamily="18" charset="0"/>
              </a:rPr>
              <a:t> </a:t>
            </a:r>
          </a:p>
          <a:p>
            <a:pPr rtl="0"/>
            <a:r>
              <a:rPr lang="en-US" sz="1200" b="0" i="1" u="none" strike="noStrike" kern="1200" baseline="0" dirty="0">
                <a:solidFill>
                  <a:schemeClr val="tx1"/>
                </a:solidFill>
                <a:latin typeface="+mn-lt"/>
                <a:ea typeface="+mn-ea"/>
                <a:cs typeface="+mn-cs"/>
              </a:rPr>
              <a:t>Be faithful until death, and I will give you the crown of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2:10b</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a:t>
            </a:r>
          </a:p>
          <a:p>
            <a:pPr rtl="0"/>
            <a:r>
              <a:rPr lang="en-US" sz="1200" b="0" i="0" u="none" strike="noStrike" kern="1200" baseline="0" dirty="0">
                <a:solidFill>
                  <a:schemeClr val="tx1"/>
                </a:solidFill>
                <a:latin typeface="+mn-lt"/>
                <a:ea typeface="+mn-ea"/>
                <a:cs typeface="+mn-cs"/>
              </a:rPr>
              <a:t>           6.  </a:t>
            </a:r>
            <a:r>
              <a:rPr lang="en-US" sz="1200" b="1" i="0" u="none" strike="noStrike" kern="1200" baseline="0" dirty="0">
                <a:solidFill>
                  <a:schemeClr val="tx1"/>
                </a:solidFill>
                <a:latin typeface="+mn-lt"/>
                <a:ea typeface="+mn-ea"/>
                <a:cs typeface="+mn-cs"/>
              </a:rPr>
              <a:t>Song List</a:t>
            </a: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22</a:t>
            </a:fld>
            <a:endParaRPr lang="en-US"/>
          </a:p>
        </p:txBody>
      </p:sp>
    </p:spTree>
    <p:extLst>
      <p:ext uri="{BB962C8B-B14F-4D97-AF65-F5344CB8AC3E}">
        <p14:creationId xmlns:p14="http://schemas.microsoft.com/office/powerpoint/2010/main" val="39625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“He fed me” – only a personal God would feed you.</a:t>
            </a:r>
          </a:p>
          <a:p>
            <a:pPr eaLnBrk="1" hangingPunct="1">
              <a:buFontTx/>
              <a:buNone/>
            </a:pPr>
            <a:r>
              <a:rPr lang="en-US" altLang="en-US" sz="1200" dirty="0">
                <a:latin typeface="Arial" panose="020B0604020202020204" pitchFamily="34" charset="0"/>
              </a:rPr>
              <a:t>&gt;&gt;&gt;&gt;&gt;&gt;&gt;&gt;&gt;&gt;&gt;&gt;&gt;&gt;&gt;&gt;&gt;&gt;&gt;&gt;&gt;</a:t>
            </a:r>
          </a:p>
          <a:p>
            <a:pPr eaLnBrk="1" hangingPunct="1">
              <a:buFontTx/>
              <a:buNone/>
            </a:pPr>
            <a:r>
              <a:rPr lang="en-US" altLang="en-US" sz="1200" u="none" dirty="0">
                <a:latin typeface="Arial" panose="020B0604020202020204" pitchFamily="34" charset="0"/>
              </a:rPr>
              <a:t>    2. </a:t>
            </a:r>
            <a:r>
              <a:rPr lang="en-US" altLang="en-US" sz="1200" b="1" u="none" dirty="0">
                <a:latin typeface="Arial" panose="020B0604020202020204" pitchFamily="34" charset="0"/>
              </a:rPr>
              <a:t>Heb. 11:13-16 </a:t>
            </a:r>
            <a:r>
              <a:rPr lang="en-US" altLang="en-US" sz="1200" dirty="0">
                <a:latin typeface="Arial" panose="020B0604020202020204" pitchFamily="34" charset="0"/>
              </a:rPr>
              <a:t>– God is the God of the descendants of Abraham, He is referred to as “their God”</a:t>
            </a:r>
          </a:p>
          <a:p>
            <a:pPr rtl="0"/>
            <a:r>
              <a:rPr lang="en-US" sz="1200" b="0" i="1" u="none" strike="noStrike" kern="1200" baseline="0" dirty="0">
                <a:solidFill>
                  <a:schemeClr val="tx1"/>
                </a:solidFill>
                <a:latin typeface="+mn-lt"/>
                <a:ea typeface="+mn-ea"/>
                <a:cs typeface="+mn-cs"/>
              </a:rPr>
              <a:t>But now they desire a better, that is, a heavenly country. Therefore God is not ashamed to be called </a:t>
            </a:r>
            <a:r>
              <a:rPr lang="en-US" sz="1200" b="1" i="1" u="none" strike="noStrike" kern="1200" baseline="0" dirty="0">
                <a:solidFill>
                  <a:schemeClr val="tx1"/>
                </a:solidFill>
                <a:latin typeface="+mn-lt"/>
                <a:ea typeface="+mn-ea"/>
                <a:cs typeface="+mn-cs"/>
              </a:rPr>
              <a:t>their God</a:t>
            </a:r>
            <a:r>
              <a:rPr lang="en-US" sz="1200" b="0" i="1" u="none" strike="noStrike" kern="1200" baseline="0" dirty="0">
                <a:solidFill>
                  <a:schemeClr val="tx1"/>
                </a:solidFill>
                <a:latin typeface="+mn-lt"/>
                <a:ea typeface="+mn-ea"/>
                <a:cs typeface="+mn-cs"/>
              </a:rPr>
              <a:t>, for He has prepared a city for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3. How often have we read the words, “I am the God of Abraham, Isaac, and Jacob”</a:t>
            </a:r>
          </a:p>
          <a:p>
            <a:pPr eaLnBrk="1" hangingPunct="1">
              <a:buFontTx/>
              <a:buNone/>
            </a:pPr>
            <a:r>
              <a:rPr lang="en-US" altLang="en-US" sz="1200" dirty="0">
                <a:latin typeface="Arial" panose="020B0604020202020204" pitchFamily="34" charset="0"/>
              </a:rPr>
              <a:t>    4. We can and should have a close personal relationship with God   (</a:t>
            </a:r>
            <a:r>
              <a:rPr lang="en-US" altLang="en-US" sz="1200" b="1" u="none" dirty="0">
                <a:latin typeface="Arial" panose="020B0604020202020204" pitchFamily="34" charset="0"/>
              </a:rPr>
              <a:t>2 Cor. 6:16-18</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Therefore "COME OUT FROM AMONG THEM AND BE SEPARATE, SAYS THE LORD. DO NOT TOUCH WHAT IS UNCLEAN, AND I WILL RECEIVE YOU." "</a:t>
            </a:r>
            <a:r>
              <a:rPr lang="en-US" sz="1200" b="1" i="1" u="none" strike="noStrike" kern="1200" baseline="0" dirty="0">
                <a:solidFill>
                  <a:schemeClr val="tx1"/>
                </a:solidFill>
                <a:latin typeface="+mn-lt"/>
                <a:ea typeface="+mn-ea"/>
                <a:cs typeface="+mn-cs"/>
              </a:rPr>
              <a:t>I WILL BE A FATHER TO YOU, AND YOU SHALL BE MY SONS AND DAUGHTERS</a:t>
            </a:r>
            <a:r>
              <a:rPr lang="en-US" sz="1200" b="0" i="1" u="none" strike="noStrike" kern="1200" baseline="0" dirty="0">
                <a:solidFill>
                  <a:schemeClr val="tx1"/>
                </a:solidFill>
                <a:latin typeface="+mn-lt"/>
                <a:ea typeface="+mn-ea"/>
                <a:cs typeface="+mn-cs"/>
              </a:rPr>
              <a:t>, SAYS THE LORD ALMIGHTY."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6:17-18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5. God must be my God, my Father (</a:t>
            </a:r>
            <a:r>
              <a:rPr lang="en-US" altLang="en-US" sz="1200" b="1" u="none" dirty="0">
                <a:latin typeface="Arial" panose="020B0604020202020204" pitchFamily="34" charset="0"/>
              </a:rPr>
              <a:t>Gal. 4:6-7; Heb. 12:7-11</a:t>
            </a:r>
            <a:r>
              <a:rPr lang="en-US" altLang="en-US" sz="1200" dirty="0">
                <a:latin typeface="Arial" panose="020B0604020202020204" pitchFamily="34" charset="0"/>
              </a:rPr>
              <a:t>)</a:t>
            </a:r>
          </a:p>
          <a:p>
            <a:pPr algn="just" rtl="0"/>
            <a:r>
              <a:rPr lang="en-US" sz="1200" b="0" i="1" u="none" strike="noStrike" kern="1200" baseline="0" dirty="0">
                <a:solidFill>
                  <a:schemeClr val="tx1"/>
                </a:solidFill>
                <a:latin typeface="+mn-lt"/>
                <a:ea typeface="+mn-ea"/>
                <a:cs typeface="+mn-cs"/>
              </a:rPr>
              <a:t>And because you are sons, God has sent forth the Spirit of His Son into your hearts, crying out, "Abba, Father!" Therefore </a:t>
            </a:r>
            <a:r>
              <a:rPr lang="en-US" sz="1200" b="1" i="1" u="none" strike="noStrike" kern="1200" baseline="0" dirty="0">
                <a:solidFill>
                  <a:schemeClr val="tx1"/>
                </a:solidFill>
                <a:latin typeface="+mn-lt"/>
                <a:ea typeface="+mn-ea"/>
                <a:cs typeface="+mn-cs"/>
              </a:rPr>
              <a:t>you are no longer a slave but a son</a:t>
            </a:r>
            <a:r>
              <a:rPr lang="en-US" sz="1200" b="0" i="1" u="none" strike="noStrike" kern="1200" baseline="0" dirty="0">
                <a:solidFill>
                  <a:schemeClr val="tx1"/>
                </a:solidFill>
                <a:latin typeface="+mn-lt"/>
                <a:ea typeface="+mn-ea"/>
                <a:cs typeface="+mn-cs"/>
              </a:rPr>
              <a:t>, and if a son, then </a:t>
            </a:r>
            <a:r>
              <a:rPr lang="en-US" sz="1200" b="1" i="1" u="none" strike="noStrike" kern="1200" baseline="0" dirty="0">
                <a:solidFill>
                  <a:schemeClr val="tx1"/>
                </a:solidFill>
                <a:latin typeface="+mn-lt"/>
                <a:ea typeface="+mn-ea"/>
                <a:cs typeface="+mn-cs"/>
              </a:rPr>
              <a:t>an heir of God </a:t>
            </a:r>
            <a:r>
              <a:rPr lang="en-US" sz="1200" b="0" i="1" u="none" strike="noStrike" kern="1200" baseline="0" dirty="0">
                <a:solidFill>
                  <a:schemeClr val="tx1"/>
                </a:solidFill>
                <a:latin typeface="+mn-lt"/>
                <a:ea typeface="+mn-ea"/>
                <a:cs typeface="+mn-cs"/>
              </a:rPr>
              <a:t>through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4:6-7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5</a:t>
            </a:fld>
            <a:endParaRPr lang="en-US"/>
          </a:p>
        </p:txBody>
      </p:sp>
    </p:spTree>
    <p:extLst>
      <p:ext uri="{BB962C8B-B14F-4D97-AF65-F5344CB8AC3E}">
        <p14:creationId xmlns:p14="http://schemas.microsoft.com/office/powerpoint/2010/main" val="132341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Psalm 23:1-6</a:t>
            </a:r>
            <a:endParaRPr lang="en-US" altLang="en-US" sz="1200" b="0"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A Psalm of David. The LORD is my shepherd; I shall not want. He makes me to lie down in green pastures; He leads me beside the still waters. He restores my soul; He leads me in the paths of righteousness For His name's sake. Yea, though I walk through the valley of the shadow of death, I will fear no evil; For You are with me; Your rod and Your staff, they comfort me. You prepare a table before me in the presence of my enemies; You anoint my head with oil; My cup runs over. Surely goodness and mercy shall follow me All the days of my life; And I will dwell in the house of the LORD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23:1-6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6</a:t>
            </a:fld>
            <a:endParaRPr lang="en-US"/>
          </a:p>
        </p:txBody>
      </p:sp>
    </p:spTree>
    <p:extLst>
      <p:ext uri="{BB962C8B-B14F-4D97-AF65-F5344CB8AC3E}">
        <p14:creationId xmlns:p14="http://schemas.microsoft.com/office/powerpoint/2010/main" val="14299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Lord must be MY shepherd</a:t>
            </a:r>
          </a:p>
          <a:p>
            <a:pPr eaLnBrk="1" hangingPunct="1">
              <a:buFontTx/>
              <a:buNone/>
            </a:pPr>
            <a:r>
              <a:rPr lang="en-US" altLang="en-US" sz="1200" dirty="0">
                <a:latin typeface="Arial" panose="020B0604020202020204" pitchFamily="34" charset="0"/>
              </a:rPr>
              <a:t>    2. </a:t>
            </a:r>
            <a:r>
              <a:rPr lang="en-US" altLang="en-US" sz="1200" b="1" dirty="0">
                <a:latin typeface="Arial" panose="020B0604020202020204" pitchFamily="34" charset="0"/>
              </a:rPr>
              <a:t>Ps. 23</a:t>
            </a:r>
            <a:r>
              <a:rPr lang="en-US" altLang="en-US" sz="1200" b="0" dirty="0">
                <a:latin typeface="Arial" panose="020B0604020202020204" pitchFamily="34" charset="0"/>
              </a:rPr>
              <a:t> is </a:t>
            </a:r>
            <a:r>
              <a:rPr lang="en-US" altLang="en-US" sz="1200" dirty="0">
                <a:latin typeface="Arial" panose="020B0604020202020204" pitchFamily="34" charset="0"/>
              </a:rPr>
              <a:t>popular because of personal nature of the psalm</a:t>
            </a: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7</a:t>
            </a:fld>
            <a:endParaRPr lang="en-US"/>
          </a:p>
        </p:txBody>
      </p:sp>
    </p:spTree>
    <p:extLst>
      <p:ext uri="{BB962C8B-B14F-4D97-AF65-F5344CB8AC3E}">
        <p14:creationId xmlns:p14="http://schemas.microsoft.com/office/powerpoint/2010/main" val="187818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Matthew 22:35-38</a:t>
            </a:r>
            <a:endParaRPr lang="en-US" altLang="en-US" sz="1200" b="0"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Then one of them, a lawyer, asked Him a question, testing Him, and saying, "Teacher, which is the great commandment in the law?" Jesus said to him, 'YOU SHALL LOVE THE LORD YOUR GOD WITH ALL YOUR HEART, WITH ALL YOUR SOUL, AND WITH ALL YOUR MIND.' This is the first and great commandment.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22:35-38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8</a:t>
            </a:fld>
            <a:endParaRPr lang="en-US"/>
          </a:p>
        </p:txBody>
      </p:sp>
    </p:spTree>
    <p:extLst>
      <p:ext uri="{BB962C8B-B14F-4D97-AF65-F5344CB8AC3E}">
        <p14:creationId xmlns:p14="http://schemas.microsoft.com/office/powerpoint/2010/main" val="117060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“You” – is without doubt - singular in Greek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My religious involvement must be based on my love for God, not another’s (</a:t>
            </a:r>
            <a:r>
              <a:rPr lang="en-US" altLang="en-US" sz="1200" b="1" u="none" dirty="0">
                <a:latin typeface="Arial" panose="020B0604020202020204" pitchFamily="34" charset="0"/>
              </a:rPr>
              <a:t>1 Cor. 13:1-3</a:t>
            </a:r>
            <a:r>
              <a:rPr lang="en-US" altLang="en-US" sz="1200" dirty="0">
                <a:latin typeface="Arial" panose="020B0604020202020204" pitchFamily="34" charset="0"/>
              </a:rPr>
              <a:t>)</a:t>
            </a:r>
          </a:p>
          <a:p>
            <a:pPr algn="just" rtl="0"/>
            <a:r>
              <a:rPr lang="en-US" sz="1200" b="0" i="1" u="none" strike="noStrike" kern="1200" baseline="0" dirty="0">
                <a:solidFill>
                  <a:schemeClr val="tx1"/>
                </a:solidFill>
                <a:latin typeface="+mn-lt"/>
                <a:ea typeface="+mn-ea"/>
                <a:cs typeface="+mn-cs"/>
              </a:rPr>
              <a:t>Though I speak with the tongues of men and of angels, but have not love, I have become sounding brass or a clanging cymbal. And though I have the gift of prophecy, and understand all mysteries and all knowledge, and though I have all faith, so that I could remove mountains, but have not love, I am nothing. And though I bestow all my goods to feed the poor, and though I give my body to be burned, but have not love, it profits me nothing.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13:1-3</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3. Greek interlinear: “You shall love the Lord the God </a:t>
            </a:r>
            <a:r>
              <a:rPr lang="en-US" altLang="en-US" sz="1200" b="1" u="none" dirty="0">
                <a:latin typeface="Arial" panose="020B0604020202020204" pitchFamily="34" charset="0"/>
              </a:rPr>
              <a:t>of you</a:t>
            </a:r>
            <a:r>
              <a:rPr lang="en-US" altLang="en-US" sz="1200" dirty="0">
                <a:latin typeface="Arial" panose="020B0604020202020204" pitchFamily="34" charset="0"/>
              </a:rPr>
              <a:t>, with all the heart </a:t>
            </a:r>
            <a:r>
              <a:rPr lang="en-US" altLang="en-US" sz="1200" b="1" u="none" dirty="0">
                <a:latin typeface="Arial" panose="020B0604020202020204" pitchFamily="34" charset="0"/>
              </a:rPr>
              <a:t>of you</a:t>
            </a:r>
            <a:r>
              <a:rPr lang="en-US" altLang="en-US" sz="1200" dirty="0">
                <a:latin typeface="Arial" panose="020B0604020202020204" pitchFamily="34" charset="0"/>
              </a:rPr>
              <a:t>, with all the soul </a:t>
            </a:r>
            <a:r>
              <a:rPr lang="en-US" altLang="en-US" sz="1200" b="1" u="none" dirty="0">
                <a:latin typeface="Arial" panose="020B0604020202020204" pitchFamily="34" charset="0"/>
              </a:rPr>
              <a:t>of you</a:t>
            </a:r>
            <a:r>
              <a:rPr lang="en-US" altLang="en-US" sz="1200" dirty="0">
                <a:latin typeface="Arial" panose="020B0604020202020204" pitchFamily="34" charset="0"/>
              </a:rPr>
              <a:t>, and with all the mind </a:t>
            </a:r>
            <a:r>
              <a:rPr lang="en-US" altLang="en-US" sz="1200" b="1" u="none" dirty="0">
                <a:latin typeface="Arial" panose="020B0604020202020204" pitchFamily="34" charset="0"/>
              </a:rPr>
              <a:t>of you</a:t>
            </a:r>
            <a:r>
              <a:rPr lang="en-US" altLang="en-US" sz="1200"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rPr>
              <a:t>    4. Therefore: My own personal relationship to God </a:t>
            </a:r>
            <a:r>
              <a:rPr lang="en-US" altLang="en-US" sz="1200" b="1" dirty="0">
                <a:solidFill>
                  <a:schemeClr val="bg1"/>
                </a:solidFill>
              </a:rPr>
              <a:t>is what matters!</a:t>
            </a: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9</a:t>
            </a:fld>
            <a:endParaRPr lang="en-US"/>
          </a:p>
        </p:txBody>
      </p:sp>
    </p:spTree>
    <p:extLst>
      <p:ext uri="{BB962C8B-B14F-4D97-AF65-F5344CB8AC3E}">
        <p14:creationId xmlns:p14="http://schemas.microsoft.com/office/powerpoint/2010/main" val="121023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dirty="0">
                <a:latin typeface="Arial" panose="020B0604020202020204" pitchFamily="34" charset="0"/>
              </a:rPr>
              <a:t>1 Peter 3:15</a:t>
            </a:r>
            <a:endParaRPr lang="en-US" altLang="en-US" sz="1200" b="0"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But sanctify the Lord God in your hearts, and always be ready to give a defense to everyone who asks you a reason for the hope that is in you, with meekness and fear;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3:15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6112C-EEBF-48B2-A274-A0C77891EDB8}" type="slidenum">
              <a:rPr lang="en-US" smtClean="0"/>
              <a:t>10</a:t>
            </a:fld>
            <a:endParaRPr lang="en-US"/>
          </a:p>
        </p:txBody>
      </p:sp>
    </p:spTree>
    <p:extLst>
      <p:ext uri="{BB962C8B-B14F-4D97-AF65-F5344CB8AC3E}">
        <p14:creationId xmlns:p14="http://schemas.microsoft.com/office/powerpoint/2010/main" val="23469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1. Peter did not say we must be ready to give a defense for the congregation’s belief or another person’s belief, our belief.</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2. Each must one of us must personally have this hope</a:t>
            </a:r>
          </a:p>
          <a:p>
            <a:pPr eaLnBrk="1" hangingPunct="1">
              <a:buFontTx/>
              <a:buNone/>
            </a:pPr>
            <a:r>
              <a:rPr lang="en-US" altLang="en-US" sz="1200" dirty="0">
                <a:latin typeface="Arial" panose="020B0604020202020204" pitchFamily="34" charset="0"/>
              </a:rPr>
              <a:t>&gt;&gt;&gt;&gt;&gt;&gt;&gt;&gt;&gt;&gt;&gt;&gt;&gt;&gt;&gt;&gt;&gt;&gt;&gt;&gt;</a:t>
            </a:r>
          </a:p>
          <a:p>
            <a:pPr eaLnBrk="1" hangingPunct="1">
              <a:buFontTx/>
              <a:buNone/>
            </a:pPr>
            <a:r>
              <a:rPr lang="en-US" altLang="en-US" sz="1200" dirty="0">
                <a:latin typeface="Arial" panose="020B0604020202020204" pitchFamily="34" charset="0"/>
              </a:rPr>
              <a:t>    3. Each ready to explain why we live in hope of eternal life</a:t>
            </a:r>
          </a:p>
          <a:p>
            <a:pPr eaLnBrk="1" hangingPunct="1">
              <a:buFontTx/>
              <a:buNone/>
            </a:pPr>
            <a:r>
              <a:rPr lang="en-US" altLang="en-US" sz="1200" dirty="0">
                <a:latin typeface="Arial" panose="020B0604020202020204" pitchFamily="34" charset="0"/>
              </a:rPr>
              <a:t>&gt;&gt;&gt;&gt;&gt;&gt;&gt;&gt;&gt;&gt;&gt;&gt;&gt;&gt;&gt;&gt;&gt;&gt;&gt;&gt;</a:t>
            </a:r>
          </a:p>
          <a:p>
            <a:pPr rtl="0"/>
            <a:r>
              <a:rPr lang="en-US" altLang="en-US" sz="1200" dirty="0">
                <a:latin typeface="Arial" panose="020B0604020202020204" pitchFamily="34" charset="0"/>
              </a:rPr>
              <a:t>    4. Consider context: </a:t>
            </a:r>
            <a:r>
              <a:rPr lang="en-US" altLang="en-US" sz="1200" b="1" u="none" dirty="0">
                <a:latin typeface="Arial" panose="020B0604020202020204" pitchFamily="34" charset="0"/>
              </a:rPr>
              <a:t>vs. 14 &amp; 16</a:t>
            </a:r>
            <a:r>
              <a:rPr lang="en-US" altLang="en-US" sz="1200" b="0" u="none" dirty="0">
                <a:latin typeface="Arial" panose="020B0604020202020204" pitchFamily="34" charset="0"/>
              </a:rPr>
              <a:t/>
            </a:r>
            <a:br>
              <a:rPr lang="en-US" altLang="en-US" sz="1200" b="0" u="none" dirty="0">
                <a:latin typeface="Arial" panose="020B0604020202020204" pitchFamily="34" charset="0"/>
              </a:rPr>
            </a:br>
            <a:r>
              <a:rPr lang="en-US" sz="1200" b="0" i="1" u="none" strike="noStrike" kern="1200" baseline="0" dirty="0">
                <a:solidFill>
                  <a:schemeClr val="tx1"/>
                </a:solidFill>
                <a:latin typeface="+mn-lt"/>
                <a:ea typeface="+mn-ea"/>
                <a:cs typeface="+mn-cs"/>
              </a:rPr>
              <a:t>But even if you should suffer for righteousness' sake, you are blessed. "AND DO NOT BE AFRAID OF THEIR THREATS, NOR BE TROUBLED." But sanctify the Lord God in your hearts, and always be ready to give a defense to everyone who asks you a reason for the hope that is in you, with meekness and fear; having a good conscience, that when they defame you as evildoers, those who revile your good conduct in Christ may be ashamed.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3:14-16</a:t>
            </a:r>
            <a:r>
              <a:rPr lang="en-US" sz="1200" b="0" i="0" u="none" strike="noStrike" kern="1200" baseline="0" dirty="0">
                <a:solidFill>
                  <a:schemeClr val="tx1"/>
                </a:solidFill>
                <a:latin typeface="+mn-lt"/>
                <a:ea typeface="+mn-ea"/>
                <a:cs typeface="+mn-cs"/>
              </a:rPr>
              <a:t>)</a:t>
            </a:r>
            <a:endParaRPr lang="en-US" altLang="en-US" sz="1200" b="0" u="none" dirty="0">
              <a:latin typeface="Arial" panose="020B0604020202020204" pitchFamily="34" charset="0"/>
            </a:endParaRPr>
          </a:p>
          <a:p>
            <a:pPr eaLnBrk="1" hangingPunct="1">
              <a:buFontTx/>
              <a:buNone/>
            </a:pPr>
            <a:r>
              <a:rPr lang="en-US" altLang="en-US" sz="1200" b="0" u="none" dirty="0">
                <a:latin typeface="Arial" panose="020B0604020202020204" pitchFamily="34" charset="0"/>
              </a:rPr>
              <a:t>&gt;&gt;&gt;&gt;&gt;&gt;&gt;&gt;&gt;&gt;&gt;&gt;&gt;&gt;&gt;&gt;&gt;&gt;&gt;&gt;</a:t>
            </a:r>
            <a:endParaRPr lang="en-US" altLang="en-US" sz="1200" b="1" u="none" dirty="0">
              <a:latin typeface="Arial" panose="020B0604020202020204" pitchFamily="34" charset="0"/>
            </a:endParaRPr>
          </a:p>
          <a:p>
            <a:pPr algn="l">
              <a:buFontTx/>
              <a:buNone/>
            </a:pPr>
            <a:r>
              <a:rPr lang="en-US" altLang="en-US" sz="1200" dirty="0">
                <a:solidFill>
                  <a:schemeClr val="bg1"/>
                </a:solidFill>
              </a:rPr>
              <a:t>    5. “Hope” = “Favorable and confident expectation; it has to do with the unseen and the future (</a:t>
            </a:r>
            <a:r>
              <a:rPr lang="en-US" altLang="en-US" sz="1200" b="1" dirty="0">
                <a:solidFill>
                  <a:schemeClr val="bg1"/>
                </a:solidFill>
              </a:rPr>
              <a:t>Rom. 8:18-25</a:t>
            </a:r>
            <a:r>
              <a:rPr lang="en-US" altLang="en-US" sz="1200" dirty="0">
                <a:solidFill>
                  <a:schemeClr val="bg1"/>
                </a:solidFill>
              </a:rPr>
              <a:t>)”  </a:t>
            </a:r>
            <a:r>
              <a:rPr lang="en-US" altLang="en-US" sz="1200" u="none" dirty="0">
                <a:solidFill>
                  <a:schemeClr val="bg1"/>
                </a:solidFill>
              </a:rPr>
              <a:t>Vines Expository Dictionary</a:t>
            </a:r>
          </a:p>
          <a:p>
            <a:pPr algn="l">
              <a:buFontTx/>
              <a:buNone/>
            </a:pPr>
            <a:endParaRPr lang="en-US" u="none" dirty="0"/>
          </a:p>
        </p:txBody>
      </p:sp>
      <p:sp>
        <p:nvSpPr>
          <p:cNvPr id="4" name="Slide Number Placeholder 3"/>
          <p:cNvSpPr>
            <a:spLocks noGrp="1"/>
          </p:cNvSpPr>
          <p:nvPr>
            <p:ph type="sldNum" sz="quarter" idx="10"/>
          </p:nvPr>
        </p:nvSpPr>
        <p:spPr/>
        <p:txBody>
          <a:bodyPr/>
          <a:lstStyle/>
          <a:p>
            <a:fld id="{BEE6112C-EEBF-48B2-A274-A0C77891EDB8}" type="slidenum">
              <a:rPr lang="en-US" smtClean="0"/>
              <a:t>11</a:t>
            </a:fld>
            <a:endParaRPr lang="en-US"/>
          </a:p>
        </p:txBody>
      </p:sp>
    </p:spTree>
    <p:extLst>
      <p:ext uri="{BB962C8B-B14F-4D97-AF65-F5344CB8AC3E}">
        <p14:creationId xmlns:p14="http://schemas.microsoft.com/office/powerpoint/2010/main" val="121272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7B18FDE-B672-458A-AF04-660DAE082CED}" type="slidenum">
              <a:rPr lang="en-US" altLang="en-US" smtClean="0"/>
              <a:pPr/>
              <a:t>‹#›</a:t>
            </a:fld>
            <a:endParaRPr lang="en-US" altLang="en-US"/>
          </a:p>
        </p:txBody>
      </p:sp>
    </p:spTree>
    <p:extLst>
      <p:ext uri="{BB962C8B-B14F-4D97-AF65-F5344CB8AC3E}">
        <p14:creationId xmlns:p14="http://schemas.microsoft.com/office/powerpoint/2010/main" val="415441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770F87-E6D2-46BB-ABCA-E4C7E4D76E91}" type="slidenum">
              <a:rPr lang="en-US" altLang="en-US" smtClean="0"/>
              <a:pPr/>
              <a:t>‹#›</a:t>
            </a:fld>
            <a:endParaRPr lang="en-US" altLang="en-US"/>
          </a:p>
        </p:txBody>
      </p:sp>
    </p:spTree>
    <p:extLst>
      <p:ext uri="{BB962C8B-B14F-4D97-AF65-F5344CB8AC3E}">
        <p14:creationId xmlns:p14="http://schemas.microsoft.com/office/powerpoint/2010/main" val="26581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0060E33-1A47-42A9-91A5-0429237D54EC}" type="slidenum">
              <a:rPr lang="en-US" altLang="en-US" smtClean="0"/>
              <a:pPr/>
              <a:t>‹#›</a:t>
            </a:fld>
            <a:endParaRPr lang="en-US" altLang="en-US"/>
          </a:p>
        </p:txBody>
      </p:sp>
    </p:spTree>
    <p:extLst>
      <p:ext uri="{BB962C8B-B14F-4D97-AF65-F5344CB8AC3E}">
        <p14:creationId xmlns:p14="http://schemas.microsoft.com/office/powerpoint/2010/main" val="75495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BA4FA3B-8229-488D-B255-7896AC2E57A2}" type="slidenum">
              <a:rPr lang="en-US" altLang="en-US" smtClean="0"/>
              <a:pPr/>
              <a:t>‹#›</a:t>
            </a:fld>
            <a:endParaRPr lang="en-US" altLang="en-US"/>
          </a:p>
        </p:txBody>
      </p:sp>
    </p:spTree>
    <p:extLst>
      <p:ext uri="{BB962C8B-B14F-4D97-AF65-F5344CB8AC3E}">
        <p14:creationId xmlns:p14="http://schemas.microsoft.com/office/powerpoint/2010/main" val="155423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174927D-8C48-4C6C-B4FE-05BB66E576F0}" type="slidenum">
              <a:rPr lang="en-US" altLang="en-US" smtClean="0"/>
              <a:pPr/>
              <a:t>‹#›</a:t>
            </a:fld>
            <a:endParaRPr lang="en-US" altLang="en-US"/>
          </a:p>
        </p:txBody>
      </p:sp>
    </p:spTree>
    <p:extLst>
      <p:ext uri="{BB962C8B-B14F-4D97-AF65-F5344CB8AC3E}">
        <p14:creationId xmlns:p14="http://schemas.microsoft.com/office/powerpoint/2010/main" val="69863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E7D738-9DE8-41C7-8418-2B846FA8EA9F}" type="slidenum">
              <a:rPr lang="en-US" altLang="en-US" smtClean="0"/>
              <a:pPr/>
              <a:t>‹#›</a:t>
            </a:fld>
            <a:endParaRPr lang="en-US" altLang="en-US"/>
          </a:p>
        </p:txBody>
      </p:sp>
    </p:spTree>
    <p:extLst>
      <p:ext uri="{BB962C8B-B14F-4D97-AF65-F5344CB8AC3E}">
        <p14:creationId xmlns:p14="http://schemas.microsoft.com/office/powerpoint/2010/main" val="95173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8702847-8B7F-4137-B896-38554F79B239}" type="slidenum">
              <a:rPr lang="en-US" altLang="en-US" smtClean="0"/>
              <a:pPr/>
              <a:t>‹#›</a:t>
            </a:fld>
            <a:endParaRPr lang="en-US" altLang="en-US"/>
          </a:p>
        </p:txBody>
      </p:sp>
    </p:spTree>
    <p:extLst>
      <p:ext uri="{BB962C8B-B14F-4D97-AF65-F5344CB8AC3E}">
        <p14:creationId xmlns:p14="http://schemas.microsoft.com/office/powerpoint/2010/main" val="416424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5464EC0-D197-4D79-9039-6BAFD414EBF2}" type="slidenum">
              <a:rPr lang="en-US" altLang="en-US" smtClean="0"/>
              <a:pPr/>
              <a:t>‹#›</a:t>
            </a:fld>
            <a:endParaRPr lang="en-US" altLang="en-US"/>
          </a:p>
        </p:txBody>
      </p:sp>
    </p:spTree>
    <p:extLst>
      <p:ext uri="{BB962C8B-B14F-4D97-AF65-F5344CB8AC3E}">
        <p14:creationId xmlns:p14="http://schemas.microsoft.com/office/powerpoint/2010/main" val="126109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D8C2EFC-3CEB-46AB-ACA4-FF76CB9A24AA}" type="slidenum">
              <a:rPr lang="en-US" altLang="en-US" smtClean="0"/>
              <a:pPr/>
              <a:t>‹#›</a:t>
            </a:fld>
            <a:endParaRPr lang="en-US" altLang="en-US"/>
          </a:p>
        </p:txBody>
      </p:sp>
    </p:spTree>
    <p:extLst>
      <p:ext uri="{BB962C8B-B14F-4D97-AF65-F5344CB8AC3E}">
        <p14:creationId xmlns:p14="http://schemas.microsoft.com/office/powerpoint/2010/main" val="251066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8FF522D-9444-4D5A-A209-643914E2C5ED}" type="slidenum">
              <a:rPr lang="en-US" altLang="en-US" smtClean="0"/>
              <a:pPr/>
              <a:t>‹#›</a:t>
            </a:fld>
            <a:endParaRPr lang="en-US" altLang="en-US"/>
          </a:p>
        </p:txBody>
      </p:sp>
    </p:spTree>
    <p:extLst>
      <p:ext uri="{BB962C8B-B14F-4D97-AF65-F5344CB8AC3E}">
        <p14:creationId xmlns:p14="http://schemas.microsoft.com/office/powerpoint/2010/main" val="190126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FF5C63F-38BE-46C3-966A-CEA6E5DBE4C9}" type="slidenum">
              <a:rPr lang="en-US" altLang="en-US" smtClean="0"/>
              <a:pPr/>
              <a:t>‹#›</a:t>
            </a:fld>
            <a:endParaRPr lang="en-US" altLang="en-US"/>
          </a:p>
        </p:txBody>
      </p:sp>
    </p:spTree>
    <p:extLst>
      <p:ext uri="{BB962C8B-B14F-4D97-AF65-F5344CB8AC3E}">
        <p14:creationId xmlns:p14="http://schemas.microsoft.com/office/powerpoint/2010/main" val="351190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2073F-373D-45BD-BEC5-04586813C767}" type="slidenum">
              <a:rPr lang="en-US" altLang="en-US" smtClean="0"/>
              <a:pPr/>
              <a:t>‹#›</a:t>
            </a:fld>
            <a:endParaRPr lang="en-US" altLang="en-US"/>
          </a:p>
        </p:txBody>
      </p:sp>
    </p:spTree>
    <p:extLst>
      <p:ext uri="{BB962C8B-B14F-4D97-AF65-F5344CB8AC3E}">
        <p14:creationId xmlns:p14="http://schemas.microsoft.com/office/powerpoint/2010/main" val="2106709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collaboratory.wikidot.com/2015-sociology-ii"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C7162C-1089-4675-BF18-955CD4182C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3642" r="21183" b="16147"/>
          <a:stretch/>
        </p:blipFill>
        <p:spPr>
          <a:xfrm>
            <a:off x="0" y="0"/>
            <a:ext cx="12192000" cy="7059561"/>
          </a:xfrm>
          <a:prstGeom prst="rect">
            <a:avLst/>
          </a:prstGeom>
        </p:spPr>
      </p:pic>
      <p:sp>
        <p:nvSpPr>
          <p:cNvPr id="5" name="TextBox 4">
            <a:extLst>
              <a:ext uri="{FF2B5EF4-FFF2-40B4-BE49-F238E27FC236}">
                <a16:creationId xmlns:a16="http://schemas.microsoft.com/office/drawing/2014/main" xmlns="" id="{B11764E9-DB29-4CB4-8FEB-A4800AAEE5E1}"/>
              </a:ext>
            </a:extLst>
          </p:cNvPr>
          <p:cNvSpPr txBox="1"/>
          <p:nvPr/>
        </p:nvSpPr>
        <p:spPr>
          <a:xfrm>
            <a:off x="457200" y="838200"/>
            <a:ext cx="2819400" cy="2308324"/>
          </a:xfrm>
          <a:prstGeom prst="rect">
            <a:avLst/>
          </a:prstGeom>
          <a:noFill/>
        </p:spPr>
        <p:txBody>
          <a:bodyPr wrap="square" rtlCol="0">
            <a:spAutoFit/>
          </a:bodyPr>
          <a:lstStyle/>
          <a:p>
            <a:pPr algn="ctr"/>
            <a:r>
              <a:rPr lang="en-US" sz="4800" i="1" dirty="0">
                <a:ln>
                  <a:solidFill>
                    <a:schemeClr val="tx1">
                      <a:lumMod val="75000"/>
                      <a:lumOff val="25000"/>
                    </a:schemeClr>
                  </a:solidFill>
                </a:ln>
                <a:solidFill>
                  <a:srgbClr val="FF0000"/>
                </a:solidFill>
                <a:effectLst>
                  <a:outerShdw blurRad="38100" dist="38100" dir="2700000" algn="tl">
                    <a:srgbClr val="000000">
                      <a:alpha val="43137"/>
                    </a:srgbClr>
                  </a:outerShdw>
                </a:effectLst>
              </a:rPr>
              <a:t>Welcome To Worship</a:t>
            </a:r>
          </a:p>
        </p:txBody>
      </p:sp>
      <p:sp>
        <p:nvSpPr>
          <p:cNvPr id="6" name="TextBox 5">
            <a:extLst>
              <a:ext uri="{FF2B5EF4-FFF2-40B4-BE49-F238E27FC236}">
                <a16:creationId xmlns:a16="http://schemas.microsoft.com/office/drawing/2014/main" xmlns="" id="{A4700051-FCDD-4489-99BF-92D3A6414594}"/>
              </a:ext>
            </a:extLst>
          </p:cNvPr>
          <p:cNvSpPr txBox="1"/>
          <p:nvPr/>
        </p:nvSpPr>
        <p:spPr>
          <a:xfrm>
            <a:off x="609600" y="5029200"/>
            <a:ext cx="2286000" cy="1569660"/>
          </a:xfrm>
          <a:prstGeom prst="rect">
            <a:avLst/>
          </a:prstGeom>
          <a:noFill/>
        </p:spPr>
        <p:txBody>
          <a:bodyPr wrap="square" rtlCol="0">
            <a:spAutoFit/>
          </a:bodyPr>
          <a:lstStyle/>
          <a:p>
            <a:pPr algn="ctr"/>
            <a:r>
              <a:rPr lang="en-US" sz="3200" i="1" dirty="0">
                <a:solidFill>
                  <a:srgbClr val="0070C0"/>
                </a:solidFill>
              </a:rPr>
              <a:t>Ranger Church of Christ</a:t>
            </a:r>
          </a:p>
        </p:txBody>
      </p:sp>
    </p:spTree>
    <p:extLst>
      <p:ext uri="{BB962C8B-B14F-4D97-AF65-F5344CB8AC3E}">
        <p14:creationId xmlns:p14="http://schemas.microsoft.com/office/powerpoint/2010/main" val="79305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xmlns="" id="{0263713C-148F-4E9D-8490-CD7964B0594C}"/>
              </a:ext>
            </a:extLst>
          </p:cNvPr>
          <p:cNvSpPr txBox="1">
            <a:spLocks noChangeArrowheads="1"/>
          </p:cNvSpPr>
          <p:nvPr/>
        </p:nvSpPr>
        <p:spPr bwMode="auto">
          <a:xfrm>
            <a:off x="3416237" y="619379"/>
            <a:ext cx="5925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a:t>
            </a:r>
          </a:p>
        </p:txBody>
      </p:sp>
      <p:sp>
        <p:nvSpPr>
          <p:cNvPr id="12291" name="Text Box 3">
            <a:extLst>
              <a:ext uri="{FF2B5EF4-FFF2-40B4-BE49-F238E27FC236}">
                <a16:creationId xmlns:a16="http://schemas.microsoft.com/office/drawing/2014/main" xmlns="" id="{B0F0DC77-E1A6-461F-AEF4-1607FE41995B}"/>
              </a:ext>
            </a:extLst>
          </p:cNvPr>
          <p:cNvSpPr txBox="1">
            <a:spLocks noChangeArrowheads="1"/>
          </p:cNvSpPr>
          <p:nvPr/>
        </p:nvSpPr>
        <p:spPr bwMode="auto">
          <a:xfrm>
            <a:off x="1526458" y="1342043"/>
            <a:ext cx="485261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Genesis 48:15</a:t>
            </a:r>
          </a:p>
          <a:p>
            <a:pPr eaLnBrk="1" hangingPunct="1">
              <a:lnSpc>
                <a:spcPct val="130000"/>
              </a:lnSpc>
              <a:buFontTx/>
              <a:buAutoNum type="alphaUcPeriod"/>
            </a:pPr>
            <a:r>
              <a:rPr lang="en-US" altLang="en-US" sz="3600" dirty="0">
                <a:latin typeface="Arial" panose="020B0604020202020204" pitchFamily="34" charset="0"/>
              </a:rPr>
              <a:t>  Psalm 23:1-6</a:t>
            </a:r>
          </a:p>
          <a:p>
            <a:pPr eaLnBrk="1" hangingPunct="1">
              <a:lnSpc>
                <a:spcPct val="130000"/>
              </a:lnSpc>
              <a:buFontTx/>
              <a:buAutoNum type="alphaUcPeriod"/>
            </a:pPr>
            <a:r>
              <a:rPr lang="en-US" altLang="en-US" sz="3600" dirty="0">
                <a:latin typeface="Arial" panose="020B0604020202020204" pitchFamily="34" charset="0"/>
              </a:rPr>
              <a:t>  Matthew 22:35-38</a:t>
            </a:r>
          </a:p>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1 Peter 3:15</a:t>
            </a:r>
          </a:p>
          <a:p>
            <a:pPr eaLnBrk="1" hangingPunct="1">
              <a:lnSpc>
                <a:spcPct val="130000"/>
              </a:lnSpc>
              <a:buFontTx/>
              <a:buAutoNum type="alphaUcPeriod"/>
            </a:pPr>
            <a:r>
              <a:rPr lang="en-US" altLang="en-US" sz="3600" dirty="0">
                <a:latin typeface="Arial" panose="020B0604020202020204" pitchFamily="34" charset="0"/>
              </a:rPr>
              <a:t>  Genesis 39:7-9</a:t>
            </a:r>
          </a:p>
          <a:p>
            <a:pPr eaLnBrk="1" hangingPunct="1">
              <a:lnSpc>
                <a:spcPct val="130000"/>
              </a:lnSpc>
              <a:buFontTx/>
              <a:buAutoNum type="alphaUcPeriod"/>
            </a:pPr>
            <a:r>
              <a:rPr lang="en-US" altLang="en-US" sz="3600" dirty="0">
                <a:latin typeface="Arial" panose="020B0604020202020204" pitchFamily="34" charset="0"/>
              </a:rPr>
              <a:t>  2 Timothy 2:15</a:t>
            </a:r>
          </a:p>
          <a:p>
            <a:pPr eaLnBrk="1" hangingPunct="1">
              <a:lnSpc>
                <a:spcPct val="130000"/>
              </a:lnSpc>
              <a:buFontTx/>
              <a:buAutoNum type="alphaUcPeriod"/>
            </a:pPr>
            <a:r>
              <a:rPr lang="en-US" altLang="en-US" sz="3600" dirty="0">
                <a:latin typeface="Arial" panose="020B0604020202020204" pitchFamily="34" charset="0"/>
              </a:rPr>
              <a:t>  Philippians 3:13-15</a:t>
            </a:r>
          </a:p>
        </p:txBody>
      </p:sp>
      <p:sp>
        <p:nvSpPr>
          <p:cNvPr id="12292" name="Line 4">
            <a:extLst>
              <a:ext uri="{FF2B5EF4-FFF2-40B4-BE49-F238E27FC236}">
                <a16:creationId xmlns:a16="http://schemas.microsoft.com/office/drawing/2014/main" xmlns="" id="{F2072E57-5098-4894-BB52-342FF7D5F3D3}"/>
              </a:ext>
            </a:extLst>
          </p:cNvPr>
          <p:cNvSpPr>
            <a:spLocks noChangeShapeType="1"/>
          </p:cNvSpPr>
          <p:nvPr/>
        </p:nvSpPr>
        <p:spPr bwMode="auto">
          <a:xfrm>
            <a:off x="1524000" y="1371600"/>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AutoShape 5">
            <a:extLst>
              <a:ext uri="{FF2B5EF4-FFF2-40B4-BE49-F238E27FC236}">
                <a16:creationId xmlns:a16="http://schemas.microsoft.com/office/drawing/2014/main" xmlns="" id="{4E7F322F-483F-4FC5-82DA-C49F71D53AB6}"/>
              </a:ext>
            </a:extLst>
          </p:cNvPr>
          <p:cNvSpPr>
            <a:spLocks noChangeArrowheads="1"/>
          </p:cNvSpPr>
          <p:nvPr/>
        </p:nvSpPr>
        <p:spPr bwMode="auto">
          <a:xfrm>
            <a:off x="1279525" y="3515971"/>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xmlns="" id="{25497B1E-39AE-454D-A6E8-177EA047C087}"/>
              </a:ext>
            </a:extLst>
          </p:cNvPr>
          <p:cNvSpPr>
            <a:spLocks noChangeArrowheads="1"/>
          </p:cNvSpPr>
          <p:nvPr/>
        </p:nvSpPr>
        <p:spPr bwMode="auto">
          <a:xfrm>
            <a:off x="4343400" y="838200"/>
            <a:ext cx="36576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Text Box 3">
            <a:extLst>
              <a:ext uri="{FF2B5EF4-FFF2-40B4-BE49-F238E27FC236}">
                <a16:creationId xmlns:a16="http://schemas.microsoft.com/office/drawing/2014/main" xmlns="" id="{0B83C12B-A2D0-422C-817C-2221540887FF}"/>
              </a:ext>
            </a:extLst>
          </p:cNvPr>
          <p:cNvSpPr txBox="1">
            <a:spLocks noChangeArrowheads="1"/>
          </p:cNvSpPr>
          <p:nvPr/>
        </p:nvSpPr>
        <p:spPr bwMode="auto">
          <a:xfrm>
            <a:off x="4768720" y="892314"/>
            <a:ext cx="26988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1 Peter 3:15</a:t>
            </a:r>
          </a:p>
        </p:txBody>
      </p:sp>
      <p:sp>
        <p:nvSpPr>
          <p:cNvPr id="22532" name="Text Box 4">
            <a:extLst>
              <a:ext uri="{FF2B5EF4-FFF2-40B4-BE49-F238E27FC236}">
                <a16:creationId xmlns:a16="http://schemas.microsoft.com/office/drawing/2014/main" xmlns="" id="{B03A2D9B-F3A5-4E57-810F-197561ABA43D}"/>
              </a:ext>
            </a:extLst>
          </p:cNvPr>
          <p:cNvSpPr txBox="1">
            <a:spLocks noChangeArrowheads="1"/>
          </p:cNvSpPr>
          <p:nvPr/>
        </p:nvSpPr>
        <p:spPr bwMode="auto">
          <a:xfrm>
            <a:off x="609600" y="2035076"/>
            <a:ext cx="10972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Did not say must be ready to give a defense for congregation’s belief or another’s belief</a:t>
            </a:r>
          </a:p>
          <a:p>
            <a:pPr eaLnBrk="1" hangingPunct="1">
              <a:buFont typeface="Wingdings" panose="05000000000000000000" pitchFamily="2" charset="2"/>
              <a:buChar char="§"/>
            </a:pPr>
            <a:r>
              <a:rPr lang="en-US" altLang="en-US" sz="3600" dirty="0">
                <a:latin typeface="Arial" panose="020B0604020202020204" pitchFamily="34" charset="0"/>
              </a:rPr>
              <a:t>Each must one of us must personally have this hope</a:t>
            </a:r>
          </a:p>
        </p:txBody>
      </p:sp>
      <p:sp>
        <p:nvSpPr>
          <p:cNvPr id="22533" name="Text Box 5">
            <a:extLst>
              <a:ext uri="{FF2B5EF4-FFF2-40B4-BE49-F238E27FC236}">
                <a16:creationId xmlns:a16="http://schemas.microsoft.com/office/drawing/2014/main" xmlns="" id="{85C5228B-2466-4E30-88EC-42FEBCE41D7E}"/>
              </a:ext>
            </a:extLst>
          </p:cNvPr>
          <p:cNvSpPr txBox="1">
            <a:spLocks noChangeArrowheads="1"/>
          </p:cNvSpPr>
          <p:nvPr/>
        </p:nvSpPr>
        <p:spPr bwMode="auto">
          <a:xfrm>
            <a:off x="1066800" y="4419600"/>
            <a:ext cx="10515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latin typeface="Arial" panose="020B0604020202020204" pitchFamily="34" charset="0"/>
              </a:rPr>
              <a:t>Each ready to explain why we live in hope of eternal life</a:t>
            </a:r>
          </a:p>
          <a:p>
            <a:pPr eaLnBrk="1" hangingPunct="1">
              <a:buFontTx/>
              <a:buChar char="•"/>
            </a:pPr>
            <a:r>
              <a:rPr lang="en-US" altLang="en-US" sz="3600" dirty="0">
                <a:latin typeface="Arial" panose="020B0604020202020204" pitchFamily="34" charset="0"/>
              </a:rPr>
              <a:t>Consider context: </a:t>
            </a:r>
            <a:r>
              <a:rPr lang="en-US" altLang="en-US" sz="3600" b="1" dirty="0">
                <a:latin typeface="Arial" panose="020B0604020202020204" pitchFamily="34" charset="0"/>
              </a:rPr>
              <a:t>vs. 14 &amp; 16</a:t>
            </a:r>
          </a:p>
        </p:txBody>
      </p:sp>
      <p:sp>
        <p:nvSpPr>
          <p:cNvPr id="22534" name="Text Box 6">
            <a:extLst>
              <a:ext uri="{FF2B5EF4-FFF2-40B4-BE49-F238E27FC236}">
                <a16:creationId xmlns:a16="http://schemas.microsoft.com/office/drawing/2014/main" xmlns="" id="{8AF74994-432D-4B73-B470-F86165D4C508}"/>
              </a:ext>
            </a:extLst>
          </p:cNvPr>
          <p:cNvSpPr txBox="1">
            <a:spLocks noChangeArrowheads="1"/>
          </p:cNvSpPr>
          <p:nvPr/>
        </p:nvSpPr>
        <p:spPr bwMode="auto">
          <a:xfrm>
            <a:off x="2235046" y="2416076"/>
            <a:ext cx="7721908" cy="2308324"/>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solidFill>
                  <a:schemeClr val="bg1"/>
                </a:solidFill>
              </a:rPr>
              <a:t>“</a:t>
            </a:r>
            <a:r>
              <a:rPr lang="en-US" altLang="en-US" sz="3600" b="1" dirty="0">
                <a:solidFill>
                  <a:schemeClr val="bg1"/>
                </a:solidFill>
              </a:rPr>
              <a:t>Hope</a:t>
            </a:r>
            <a:r>
              <a:rPr lang="en-US" altLang="en-US" sz="3600" dirty="0">
                <a:solidFill>
                  <a:schemeClr val="bg1"/>
                </a:solidFill>
              </a:rPr>
              <a:t>” = “Favorable and confident expectation; it has to do with the unseen and the future (Rom. 8:18-25)”</a:t>
            </a:r>
          </a:p>
          <a:p>
            <a:pPr algn="ctr"/>
            <a:r>
              <a:rPr lang="en-US" altLang="en-US" sz="3600" dirty="0">
                <a:solidFill>
                  <a:schemeClr val="bg1"/>
                </a:solidFill>
              </a:rPr>
              <a:t>Vines Expository Dictionary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1000"/>
                                        <p:tgtEl>
                                          <p:spTgt spid="22532">
                                            <p:txEl>
                                              <p:pRg st="0" end="0"/>
                                            </p:txEl>
                                          </p:spTgt>
                                        </p:tgtEl>
                                      </p:cBhvr>
                                    </p:animEffect>
                                    <p:anim calcmode="lin" valueType="num">
                                      <p:cBhvr>
                                        <p:cTn id="8" dur="10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2532">
                                            <p:txEl>
                                              <p:pRg st="1" end="1"/>
                                            </p:txEl>
                                          </p:spTgt>
                                        </p:tgtEl>
                                        <p:attrNameLst>
                                          <p:attrName>style.visibility</p:attrName>
                                        </p:attrNameLst>
                                      </p:cBhvr>
                                      <p:to>
                                        <p:strVal val="visible"/>
                                      </p:to>
                                    </p:set>
                                    <p:animEffect transition="in" filter="fade">
                                      <p:cBhvr>
                                        <p:cTn id="14" dur="1000"/>
                                        <p:tgtEl>
                                          <p:spTgt spid="22532">
                                            <p:txEl>
                                              <p:pRg st="1" end="1"/>
                                            </p:txEl>
                                          </p:spTgt>
                                        </p:tgtEl>
                                      </p:cBhvr>
                                    </p:animEffect>
                                    <p:anim calcmode="lin" valueType="num">
                                      <p:cBhvr>
                                        <p:cTn id="15" dur="10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3">
                                            <p:txEl>
                                              <p:pRg st="0" end="0"/>
                                            </p:txEl>
                                          </p:spTgt>
                                        </p:tgtEl>
                                        <p:attrNameLst>
                                          <p:attrName>style.visibility</p:attrName>
                                        </p:attrNameLst>
                                      </p:cBhvr>
                                      <p:to>
                                        <p:strVal val="visible"/>
                                      </p:to>
                                    </p:set>
                                    <p:animEffect transition="in" filter="fade">
                                      <p:cBhvr>
                                        <p:cTn id="21" dur="1000"/>
                                        <p:tgtEl>
                                          <p:spTgt spid="22533">
                                            <p:txEl>
                                              <p:pRg st="0" end="0"/>
                                            </p:txEl>
                                          </p:spTgt>
                                        </p:tgtEl>
                                      </p:cBhvr>
                                    </p:animEffect>
                                    <p:anim calcmode="lin" valueType="num">
                                      <p:cBhvr>
                                        <p:cTn id="22" dur="10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5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3">
                                            <p:txEl>
                                              <p:pRg st="1" end="1"/>
                                            </p:txEl>
                                          </p:spTgt>
                                        </p:tgtEl>
                                        <p:attrNameLst>
                                          <p:attrName>style.visibility</p:attrName>
                                        </p:attrNameLst>
                                      </p:cBhvr>
                                      <p:to>
                                        <p:strVal val="visible"/>
                                      </p:to>
                                    </p:set>
                                    <p:animEffect transition="in" filter="fade">
                                      <p:cBhvr>
                                        <p:cTn id="28" dur="1000"/>
                                        <p:tgtEl>
                                          <p:spTgt spid="22533">
                                            <p:txEl>
                                              <p:pRg st="1" end="1"/>
                                            </p:txEl>
                                          </p:spTgt>
                                        </p:tgtEl>
                                      </p:cBhvr>
                                    </p:animEffect>
                                    <p:anim calcmode="lin" valueType="num">
                                      <p:cBhvr>
                                        <p:cTn id="29" dur="10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25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2534">
                                            <p:txEl>
                                              <p:pRg st="0" end="0"/>
                                            </p:txEl>
                                          </p:spTgt>
                                        </p:tgtEl>
                                        <p:attrNameLst>
                                          <p:attrName>style.visibility</p:attrName>
                                        </p:attrNameLst>
                                      </p:cBhvr>
                                      <p:to>
                                        <p:strVal val="visible"/>
                                      </p:to>
                                    </p:set>
                                    <p:animEffect transition="in" filter="barn(inVertical)">
                                      <p:cBhvr>
                                        <p:cTn id="39" dur="500"/>
                                        <p:tgtEl>
                                          <p:spTgt spid="22534">
                                            <p:txEl>
                                              <p:pRg st="0" end="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2534">
                                            <p:txEl>
                                              <p:pRg st="1" end="1"/>
                                            </p:txEl>
                                          </p:spTgt>
                                        </p:tgtEl>
                                        <p:attrNameLst>
                                          <p:attrName>style.visibility</p:attrName>
                                        </p:attrNameLst>
                                      </p:cBhvr>
                                      <p:to>
                                        <p:strVal val="visible"/>
                                      </p:to>
                                    </p:set>
                                    <p:animEffect transition="in" filter="barn(inVertical)">
                                      <p:cBhvr>
                                        <p:cTn id="42" dur="500"/>
                                        <p:tgtEl>
                                          <p:spTgt spid="225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xmlns="" id="{F7739AE9-E543-4307-83EC-7013CDBE582B}"/>
              </a:ext>
            </a:extLst>
          </p:cNvPr>
          <p:cNvSpPr>
            <a:spLocks noChangeArrowheads="1"/>
          </p:cNvSpPr>
          <p:nvPr/>
        </p:nvSpPr>
        <p:spPr bwMode="auto">
          <a:xfrm>
            <a:off x="4267200" y="838200"/>
            <a:ext cx="36576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Text Box 3">
            <a:extLst>
              <a:ext uri="{FF2B5EF4-FFF2-40B4-BE49-F238E27FC236}">
                <a16:creationId xmlns:a16="http://schemas.microsoft.com/office/drawing/2014/main" xmlns="" id="{9449590D-A43F-45AC-9CF8-1F9D55AD3AA3}"/>
              </a:ext>
            </a:extLst>
          </p:cNvPr>
          <p:cNvSpPr txBox="1">
            <a:spLocks noChangeArrowheads="1"/>
          </p:cNvSpPr>
          <p:nvPr/>
        </p:nvSpPr>
        <p:spPr bwMode="auto">
          <a:xfrm>
            <a:off x="4741020" y="898525"/>
            <a:ext cx="2726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1 Peter 3:15</a:t>
            </a:r>
          </a:p>
        </p:txBody>
      </p:sp>
      <p:sp>
        <p:nvSpPr>
          <p:cNvPr id="21512" name="Text Box 8">
            <a:extLst>
              <a:ext uri="{FF2B5EF4-FFF2-40B4-BE49-F238E27FC236}">
                <a16:creationId xmlns:a16="http://schemas.microsoft.com/office/drawing/2014/main" xmlns="" id="{EE4FCFE0-DAA6-4357-99FA-7BD6414942C9}"/>
              </a:ext>
            </a:extLst>
          </p:cNvPr>
          <p:cNvSpPr txBox="1">
            <a:spLocks noChangeArrowheads="1"/>
          </p:cNvSpPr>
          <p:nvPr/>
        </p:nvSpPr>
        <p:spPr bwMode="auto">
          <a:xfrm>
            <a:off x="685800" y="2111514"/>
            <a:ext cx="1089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b="1" dirty="0">
                <a:latin typeface="Arial" panose="020B0604020202020204" pitchFamily="34" charset="0"/>
              </a:rPr>
              <a:t>1 Pet. 1:3-4 </a:t>
            </a:r>
            <a:r>
              <a:rPr lang="en-US" altLang="en-US" sz="3600" dirty="0">
                <a:latin typeface="Arial" panose="020B0604020202020204" pitchFamily="34" charset="0"/>
              </a:rPr>
              <a:t>– begotten to a living hope</a:t>
            </a:r>
          </a:p>
        </p:txBody>
      </p:sp>
      <p:sp>
        <p:nvSpPr>
          <p:cNvPr id="21513" name="Text Box 9">
            <a:extLst>
              <a:ext uri="{FF2B5EF4-FFF2-40B4-BE49-F238E27FC236}">
                <a16:creationId xmlns:a16="http://schemas.microsoft.com/office/drawing/2014/main" xmlns="" id="{65BDDA70-BE5C-45B2-B028-86D4E3051F59}"/>
              </a:ext>
            </a:extLst>
          </p:cNvPr>
          <p:cNvSpPr txBox="1">
            <a:spLocks noChangeArrowheads="1"/>
          </p:cNvSpPr>
          <p:nvPr/>
        </p:nvSpPr>
        <p:spPr bwMode="auto">
          <a:xfrm>
            <a:off x="685800" y="3002101"/>
            <a:ext cx="10896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latin typeface="Arial" panose="020B0604020202020204" pitchFamily="34" charset="0"/>
              </a:rPr>
              <a:t>Each must have personal convictions – hope built upon those convictions (</a:t>
            </a:r>
            <a:r>
              <a:rPr lang="en-US" altLang="en-US" sz="3600" b="1" dirty="0">
                <a:latin typeface="Arial" panose="020B0604020202020204" pitchFamily="34" charset="0"/>
              </a:rPr>
              <a:t>Heb. 11:6</a:t>
            </a:r>
            <a:r>
              <a:rPr lang="en-US" altLang="en-US" sz="3600" dirty="0">
                <a:latin typeface="Arial" panose="020B0604020202020204" pitchFamily="34" charset="0"/>
              </a:rPr>
              <a:t>)</a:t>
            </a:r>
          </a:p>
          <a:p>
            <a:pPr eaLnBrk="1" hangingPunct="1">
              <a:buFontTx/>
              <a:buChar char="•"/>
            </a:pPr>
            <a:r>
              <a:rPr lang="en-US" altLang="en-US" sz="3600" dirty="0">
                <a:latin typeface="Arial" panose="020B0604020202020204" pitchFamily="34" charset="0"/>
              </a:rPr>
              <a:t>Difference between asking “what is your faith?” and “why do you believe?” ( </a:t>
            </a:r>
            <a:r>
              <a:rPr lang="en-US" altLang="en-US" sz="3600" b="1" dirty="0">
                <a:latin typeface="Arial" panose="020B0604020202020204" pitchFamily="34" charset="0"/>
              </a:rPr>
              <a:t>John 12:42</a:t>
            </a:r>
            <a:r>
              <a:rPr lang="en-US" altLang="en-US" sz="3600" dirty="0">
                <a:latin typeface="Arial" panose="020B0604020202020204" pitchFamily="34" charset="0"/>
              </a:rPr>
              <a:t> – believers without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xmlns="" id="{69FDFDF1-AFC5-4FFF-A254-517E493148EB}"/>
              </a:ext>
            </a:extLst>
          </p:cNvPr>
          <p:cNvSpPr txBox="1">
            <a:spLocks noChangeArrowheads="1"/>
          </p:cNvSpPr>
          <p:nvPr/>
        </p:nvSpPr>
        <p:spPr bwMode="auto">
          <a:xfrm>
            <a:off x="3142139" y="663714"/>
            <a:ext cx="5925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a:t>
            </a:r>
          </a:p>
        </p:txBody>
      </p:sp>
      <p:sp>
        <p:nvSpPr>
          <p:cNvPr id="13315" name="Text Box 3">
            <a:extLst>
              <a:ext uri="{FF2B5EF4-FFF2-40B4-BE49-F238E27FC236}">
                <a16:creationId xmlns:a16="http://schemas.microsoft.com/office/drawing/2014/main" xmlns="" id="{4C6EA3BF-A790-4EA6-8C85-CC46ABB0B04D}"/>
              </a:ext>
            </a:extLst>
          </p:cNvPr>
          <p:cNvSpPr txBox="1">
            <a:spLocks noChangeArrowheads="1"/>
          </p:cNvSpPr>
          <p:nvPr/>
        </p:nvSpPr>
        <p:spPr bwMode="auto">
          <a:xfrm>
            <a:off x="1524000" y="1295400"/>
            <a:ext cx="485261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Genesis 48:15</a:t>
            </a:r>
          </a:p>
          <a:p>
            <a:pPr eaLnBrk="1" hangingPunct="1">
              <a:lnSpc>
                <a:spcPct val="130000"/>
              </a:lnSpc>
              <a:buFontTx/>
              <a:buAutoNum type="alphaUcPeriod"/>
            </a:pPr>
            <a:r>
              <a:rPr lang="en-US" altLang="en-US" sz="3600" dirty="0">
                <a:latin typeface="Arial" panose="020B0604020202020204" pitchFamily="34" charset="0"/>
              </a:rPr>
              <a:t>  Psalm 23:1-6</a:t>
            </a:r>
          </a:p>
          <a:p>
            <a:pPr eaLnBrk="1" hangingPunct="1">
              <a:lnSpc>
                <a:spcPct val="130000"/>
              </a:lnSpc>
              <a:buFontTx/>
              <a:buAutoNum type="alphaUcPeriod"/>
            </a:pPr>
            <a:r>
              <a:rPr lang="en-US" altLang="en-US" sz="3600" dirty="0">
                <a:latin typeface="Arial" panose="020B0604020202020204" pitchFamily="34" charset="0"/>
              </a:rPr>
              <a:t>  Matthew 22:35-38</a:t>
            </a:r>
          </a:p>
          <a:p>
            <a:pPr eaLnBrk="1" hangingPunct="1">
              <a:lnSpc>
                <a:spcPct val="130000"/>
              </a:lnSpc>
              <a:buFontTx/>
              <a:buAutoNum type="alphaUcPeriod"/>
            </a:pPr>
            <a:r>
              <a:rPr lang="en-US" altLang="en-US" sz="3600" dirty="0">
                <a:latin typeface="Arial" panose="020B0604020202020204" pitchFamily="34" charset="0"/>
              </a:rPr>
              <a:t>  1 Peter 3:15</a:t>
            </a:r>
          </a:p>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Genesis 39:7-9</a:t>
            </a:r>
          </a:p>
          <a:p>
            <a:pPr eaLnBrk="1" hangingPunct="1">
              <a:lnSpc>
                <a:spcPct val="130000"/>
              </a:lnSpc>
              <a:buFontTx/>
              <a:buAutoNum type="alphaUcPeriod"/>
            </a:pPr>
            <a:r>
              <a:rPr lang="en-US" altLang="en-US" sz="3600" dirty="0">
                <a:latin typeface="Arial" panose="020B0604020202020204" pitchFamily="34" charset="0"/>
              </a:rPr>
              <a:t>  2 Timothy 2:15</a:t>
            </a:r>
          </a:p>
          <a:p>
            <a:pPr eaLnBrk="1" hangingPunct="1">
              <a:lnSpc>
                <a:spcPct val="130000"/>
              </a:lnSpc>
              <a:buFontTx/>
              <a:buAutoNum type="alphaUcPeriod"/>
            </a:pPr>
            <a:r>
              <a:rPr lang="en-US" altLang="en-US" sz="3600" dirty="0">
                <a:latin typeface="Arial" panose="020B0604020202020204" pitchFamily="34" charset="0"/>
              </a:rPr>
              <a:t>  Philippians 3:13-15</a:t>
            </a:r>
          </a:p>
        </p:txBody>
      </p:sp>
      <p:sp>
        <p:nvSpPr>
          <p:cNvPr id="13316" name="Line 4">
            <a:extLst>
              <a:ext uri="{FF2B5EF4-FFF2-40B4-BE49-F238E27FC236}">
                <a16:creationId xmlns:a16="http://schemas.microsoft.com/office/drawing/2014/main" xmlns="" id="{782E3BFF-E54F-4D84-BE6A-EB7FC30603CC}"/>
              </a:ext>
            </a:extLst>
          </p:cNvPr>
          <p:cNvSpPr>
            <a:spLocks noChangeShapeType="1"/>
          </p:cNvSpPr>
          <p:nvPr/>
        </p:nvSpPr>
        <p:spPr bwMode="auto">
          <a:xfrm>
            <a:off x="1559719" y="1371600"/>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AutoShape 5">
            <a:extLst>
              <a:ext uri="{FF2B5EF4-FFF2-40B4-BE49-F238E27FC236}">
                <a16:creationId xmlns:a16="http://schemas.microsoft.com/office/drawing/2014/main" xmlns="" id="{1676F800-922C-412A-8D42-9E6D43A08596}"/>
              </a:ext>
            </a:extLst>
          </p:cNvPr>
          <p:cNvSpPr>
            <a:spLocks noChangeArrowheads="1"/>
          </p:cNvSpPr>
          <p:nvPr/>
        </p:nvSpPr>
        <p:spPr bwMode="auto">
          <a:xfrm>
            <a:off x="1279525" y="4191000"/>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026">
            <a:extLst>
              <a:ext uri="{FF2B5EF4-FFF2-40B4-BE49-F238E27FC236}">
                <a16:creationId xmlns:a16="http://schemas.microsoft.com/office/drawing/2014/main" xmlns="" id="{718133F0-20F8-4CEA-B43E-3F943C7CFB2C}"/>
              </a:ext>
            </a:extLst>
          </p:cNvPr>
          <p:cNvSpPr>
            <a:spLocks noChangeArrowheads="1"/>
          </p:cNvSpPr>
          <p:nvPr/>
        </p:nvSpPr>
        <p:spPr bwMode="auto">
          <a:xfrm>
            <a:off x="3886200" y="914400"/>
            <a:ext cx="44196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Text Box 1027">
            <a:extLst>
              <a:ext uri="{FF2B5EF4-FFF2-40B4-BE49-F238E27FC236}">
                <a16:creationId xmlns:a16="http://schemas.microsoft.com/office/drawing/2014/main" xmlns="" id="{9EE164AE-6281-4671-8AE4-09CF97AE2DC8}"/>
              </a:ext>
            </a:extLst>
          </p:cNvPr>
          <p:cNvSpPr txBox="1">
            <a:spLocks noChangeArrowheads="1"/>
          </p:cNvSpPr>
          <p:nvPr/>
        </p:nvSpPr>
        <p:spPr bwMode="auto">
          <a:xfrm>
            <a:off x="4479511" y="892314"/>
            <a:ext cx="32928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Genesis 39:7-9</a:t>
            </a:r>
          </a:p>
        </p:txBody>
      </p:sp>
      <p:sp>
        <p:nvSpPr>
          <p:cNvPr id="24580" name="Text Box 1028">
            <a:extLst>
              <a:ext uri="{FF2B5EF4-FFF2-40B4-BE49-F238E27FC236}">
                <a16:creationId xmlns:a16="http://schemas.microsoft.com/office/drawing/2014/main" xmlns="" id="{0088116C-4DC0-406B-92A8-3EDDBDD93B1E}"/>
              </a:ext>
            </a:extLst>
          </p:cNvPr>
          <p:cNvSpPr txBox="1">
            <a:spLocks noChangeArrowheads="1"/>
          </p:cNvSpPr>
          <p:nvPr/>
        </p:nvSpPr>
        <p:spPr bwMode="auto">
          <a:xfrm>
            <a:off x="609600" y="21115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Joseph hated by brothers, sold into slavery</a:t>
            </a:r>
          </a:p>
        </p:txBody>
      </p:sp>
      <p:sp>
        <p:nvSpPr>
          <p:cNvPr id="24581" name="Text Box 1029">
            <a:extLst>
              <a:ext uri="{FF2B5EF4-FFF2-40B4-BE49-F238E27FC236}">
                <a16:creationId xmlns:a16="http://schemas.microsoft.com/office/drawing/2014/main" xmlns="" id="{C6FFF268-715F-40A9-AB11-7EBF975C9C82}"/>
              </a:ext>
            </a:extLst>
          </p:cNvPr>
          <p:cNvSpPr txBox="1">
            <a:spLocks noChangeArrowheads="1"/>
          </p:cNvSpPr>
          <p:nvPr/>
        </p:nvSpPr>
        <p:spPr bwMode="auto">
          <a:xfrm>
            <a:off x="1066800" y="2791361"/>
            <a:ext cx="10515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Probably thought father would rescue</a:t>
            </a:r>
          </a:p>
          <a:p>
            <a:pPr eaLnBrk="1" hangingPunct="1">
              <a:buFontTx/>
              <a:buChar char="•"/>
            </a:pPr>
            <a:r>
              <a:rPr lang="en-US" altLang="en-US" sz="4000" dirty="0">
                <a:latin typeface="Arial" panose="020B0604020202020204" pitchFamily="34" charset="0"/>
              </a:rPr>
              <a:t>Probably prayed to God to save</a:t>
            </a:r>
          </a:p>
        </p:txBody>
      </p:sp>
      <p:sp>
        <p:nvSpPr>
          <p:cNvPr id="24582" name="Text Box 1030">
            <a:extLst>
              <a:ext uri="{FF2B5EF4-FFF2-40B4-BE49-F238E27FC236}">
                <a16:creationId xmlns:a16="http://schemas.microsoft.com/office/drawing/2014/main" xmlns="" id="{3A7AC952-9CBC-4335-83E2-3B15DE8555CA}"/>
              </a:ext>
            </a:extLst>
          </p:cNvPr>
          <p:cNvSpPr txBox="1">
            <a:spLocks noChangeArrowheads="1"/>
          </p:cNvSpPr>
          <p:nvPr/>
        </p:nvSpPr>
        <p:spPr bwMode="auto">
          <a:xfrm>
            <a:off x="609600" y="4114800"/>
            <a:ext cx="1097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Joseph said “How can I do” (</a:t>
            </a:r>
            <a:r>
              <a:rPr lang="en-US" altLang="en-US" sz="4000" b="1" dirty="0">
                <a:latin typeface="Arial" panose="020B0604020202020204" pitchFamily="34" charset="0"/>
              </a:rPr>
              <a:t>v. 9</a:t>
            </a:r>
            <a:r>
              <a:rPr lang="en-US" altLang="en-US" sz="4000" dirty="0">
                <a:latin typeface="Arial" panose="020B0604020202020204" pitchFamily="34" charset="0"/>
              </a:rPr>
              <a:t>) </a:t>
            </a:r>
          </a:p>
        </p:txBody>
      </p:sp>
      <p:sp>
        <p:nvSpPr>
          <p:cNvPr id="24583" name="Text Box 1031">
            <a:extLst>
              <a:ext uri="{FF2B5EF4-FFF2-40B4-BE49-F238E27FC236}">
                <a16:creationId xmlns:a16="http://schemas.microsoft.com/office/drawing/2014/main" xmlns="" id="{88B8114D-BD0F-4743-8EA7-E49D654515CB}"/>
              </a:ext>
            </a:extLst>
          </p:cNvPr>
          <p:cNvSpPr txBox="1">
            <a:spLocks noChangeArrowheads="1"/>
          </p:cNvSpPr>
          <p:nvPr/>
        </p:nvSpPr>
        <p:spPr bwMode="auto">
          <a:xfrm>
            <a:off x="1066800" y="4724400"/>
            <a:ext cx="1051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Own personal moral standards</a:t>
            </a:r>
          </a:p>
          <a:p>
            <a:pPr eaLnBrk="1" hangingPunct="1">
              <a:buFontTx/>
              <a:buChar char="•"/>
            </a:pPr>
            <a:r>
              <a:rPr lang="en-US" altLang="en-US" sz="4000" dirty="0">
                <a:latin typeface="Arial" panose="020B0604020202020204" pitchFamily="34" charset="0"/>
              </a:rPr>
              <a:t>While a teenager (</a:t>
            </a:r>
            <a:r>
              <a:rPr lang="en-US" altLang="en-US" sz="4000" b="1" dirty="0">
                <a:latin typeface="Arial" panose="020B0604020202020204" pitchFamily="34" charset="0"/>
              </a:rPr>
              <a:t>Gen. 37:2</a:t>
            </a:r>
            <a:r>
              <a:rPr lang="en-US" altLang="en-US" sz="4000" dirty="0">
                <a:latin typeface="Arial" panose="020B0604020202020204" pitchFamily="34" charset="0"/>
              </a:rPr>
              <a:t>)</a:t>
            </a:r>
          </a:p>
        </p:txBody>
      </p:sp>
      <p:sp>
        <p:nvSpPr>
          <p:cNvPr id="24584" name="AutoShape 1032">
            <a:extLst>
              <a:ext uri="{FF2B5EF4-FFF2-40B4-BE49-F238E27FC236}">
                <a16:creationId xmlns:a16="http://schemas.microsoft.com/office/drawing/2014/main" xmlns="" id="{2C020FF8-0B87-47CD-835E-674D465AAA87}"/>
              </a:ext>
            </a:extLst>
          </p:cNvPr>
          <p:cNvSpPr>
            <a:spLocks noChangeArrowheads="1"/>
          </p:cNvSpPr>
          <p:nvPr/>
        </p:nvSpPr>
        <p:spPr bwMode="auto">
          <a:xfrm>
            <a:off x="1919977" y="2735826"/>
            <a:ext cx="8352045" cy="2537588"/>
          </a:xfrm>
          <a:prstGeom prst="roundRect">
            <a:avLst>
              <a:gd name="adj" fmla="val 16667"/>
            </a:avLst>
          </a:prstGeom>
          <a:solidFill>
            <a:srgbClr val="66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Text Box 1033">
            <a:extLst>
              <a:ext uri="{FF2B5EF4-FFF2-40B4-BE49-F238E27FC236}">
                <a16:creationId xmlns:a16="http://schemas.microsoft.com/office/drawing/2014/main" xmlns="" id="{7D6BABB9-F77B-409D-9F6A-E14F45EDE968}"/>
              </a:ext>
            </a:extLst>
          </p:cNvPr>
          <p:cNvSpPr txBox="1">
            <a:spLocks noChangeArrowheads="1"/>
          </p:cNvSpPr>
          <p:nvPr/>
        </p:nvSpPr>
        <p:spPr bwMode="auto">
          <a:xfrm>
            <a:off x="2041983" y="2806777"/>
            <a:ext cx="81080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3" panose="05040102010807070707" pitchFamily="18" charset="2"/>
              <a:buChar char="¶"/>
            </a:pPr>
            <a:r>
              <a:rPr lang="en-US" altLang="en-US" sz="3600" dirty="0">
                <a:solidFill>
                  <a:schemeClr val="bg1"/>
                </a:solidFill>
                <a:latin typeface="Arial" panose="020B0604020202020204" pitchFamily="34" charset="0"/>
              </a:rPr>
              <a:t>Parents must set moral bounds for children</a:t>
            </a:r>
          </a:p>
          <a:p>
            <a:pPr eaLnBrk="1" hangingPunct="1">
              <a:buFont typeface="Wingdings 3" panose="05040102010807070707" pitchFamily="18" charset="2"/>
              <a:buChar char="¶"/>
            </a:pPr>
            <a:r>
              <a:rPr lang="en-US" altLang="en-US" sz="3600" dirty="0">
                <a:solidFill>
                  <a:schemeClr val="bg1"/>
                </a:solidFill>
                <a:latin typeface="Arial" panose="020B0604020202020204" pitchFamily="34" charset="0"/>
              </a:rPr>
              <a:t>Within time children must see that these are God’s bounds (2 Tim.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582">
                                            <p:txEl>
                                              <p:pRg st="0" end="0"/>
                                            </p:txEl>
                                          </p:spTgt>
                                        </p:tgtEl>
                                        <p:attrNameLst>
                                          <p:attrName>style.visibility</p:attrName>
                                        </p:attrNameLst>
                                      </p:cBhvr>
                                      <p:to>
                                        <p:strVal val="visible"/>
                                      </p:to>
                                    </p:set>
                                    <p:animEffect transition="in" filter="fade">
                                      <p:cBhvr>
                                        <p:cTn id="15" dur="1000"/>
                                        <p:tgtEl>
                                          <p:spTgt spid="24582">
                                            <p:txEl>
                                              <p:pRg st="0" end="0"/>
                                            </p:txEl>
                                          </p:spTgt>
                                        </p:tgtEl>
                                      </p:cBhvr>
                                    </p:animEffect>
                                    <p:anim calcmode="lin" valueType="num">
                                      <p:cBhvr>
                                        <p:cTn id="16" dur="10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58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58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58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4585">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45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xmlns="" id="{6DC8D99B-F5B2-443B-9939-D4C4B909A7C7}"/>
              </a:ext>
            </a:extLst>
          </p:cNvPr>
          <p:cNvSpPr txBox="1">
            <a:spLocks noChangeArrowheads="1"/>
          </p:cNvSpPr>
          <p:nvPr/>
        </p:nvSpPr>
        <p:spPr bwMode="auto">
          <a:xfrm>
            <a:off x="3133169" y="660028"/>
            <a:ext cx="5925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a:t>
            </a:r>
          </a:p>
        </p:txBody>
      </p:sp>
      <p:sp>
        <p:nvSpPr>
          <p:cNvPr id="14339" name="Text Box 3">
            <a:extLst>
              <a:ext uri="{FF2B5EF4-FFF2-40B4-BE49-F238E27FC236}">
                <a16:creationId xmlns:a16="http://schemas.microsoft.com/office/drawing/2014/main" xmlns="" id="{7BD4628C-920E-4C03-B922-8AE5C777D42F}"/>
              </a:ext>
            </a:extLst>
          </p:cNvPr>
          <p:cNvSpPr txBox="1">
            <a:spLocks noChangeArrowheads="1"/>
          </p:cNvSpPr>
          <p:nvPr/>
        </p:nvSpPr>
        <p:spPr bwMode="auto">
          <a:xfrm>
            <a:off x="1524000" y="1371600"/>
            <a:ext cx="485261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Genesis 48:15</a:t>
            </a:r>
          </a:p>
          <a:p>
            <a:pPr eaLnBrk="1" hangingPunct="1">
              <a:lnSpc>
                <a:spcPct val="130000"/>
              </a:lnSpc>
              <a:buFontTx/>
              <a:buAutoNum type="alphaUcPeriod"/>
            </a:pPr>
            <a:r>
              <a:rPr lang="en-US" altLang="en-US" sz="3600" dirty="0">
                <a:latin typeface="Arial" panose="020B0604020202020204" pitchFamily="34" charset="0"/>
              </a:rPr>
              <a:t>  Psalm 23:1-6</a:t>
            </a:r>
          </a:p>
          <a:p>
            <a:pPr eaLnBrk="1" hangingPunct="1">
              <a:lnSpc>
                <a:spcPct val="130000"/>
              </a:lnSpc>
              <a:buFontTx/>
              <a:buAutoNum type="alphaUcPeriod"/>
            </a:pPr>
            <a:r>
              <a:rPr lang="en-US" altLang="en-US" sz="3600" dirty="0">
                <a:latin typeface="Arial" panose="020B0604020202020204" pitchFamily="34" charset="0"/>
              </a:rPr>
              <a:t>  Matthew 22:35-38</a:t>
            </a:r>
          </a:p>
          <a:p>
            <a:pPr eaLnBrk="1" hangingPunct="1">
              <a:lnSpc>
                <a:spcPct val="130000"/>
              </a:lnSpc>
              <a:buFontTx/>
              <a:buAutoNum type="alphaUcPeriod"/>
            </a:pPr>
            <a:r>
              <a:rPr lang="en-US" altLang="en-US" sz="3600" dirty="0">
                <a:latin typeface="Arial" panose="020B0604020202020204" pitchFamily="34" charset="0"/>
              </a:rPr>
              <a:t>  1 Peter 3:15</a:t>
            </a:r>
          </a:p>
          <a:p>
            <a:pPr eaLnBrk="1" hangingPunct="1">
              <a:lnSpc>
                <a:spcPct val="130000"/>
              </a:lnSpc>
              <a:buFontTx/>
              <a:buAutoNum type="alphaUcPeriod"/>
            </a:pPr>
            <a:r>
              <a:rPr lang="en-US" altLang="en-US" sz="3600" dirty="0">
                <a:latin typeface="Arial" panose="020B0604020202020204" pitchFamily="34" charset="0"/>
              </a:rPr>
              <a:t>  Genesis 39:7-9</a:t>
            </a:r>
          </a:p>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2 Timothy 2:15</a:t>
            </a:r>
          </a:p>
          <a:p>
            <a:pPr eaLnBrk="1" hangingPunct="1">
              <a:lnSpc>
                <a:spcPct val="130000"/>
              </a:lnSpc>
              <a:buFontTx/>
              <a:buAutoNum type="alphaUcPeriod"/>
            </a:pPr>
            <a:r>
              <a:rPr lang="en-US" altLang="en-US" sz="3600" dirty="0">
                <a:latin typeface="Arial" panose="020B0604020202020204" pitchFamily="34" charset="0"/>
              </a:rPr>
              <a:t>  Philippians 3:13-15</a:t>
            </a:r>
          </a:p>
        </p:txBody>
      </p:sp>
      <p:sp>
        <p:nvSpPr>
          <p:cNvPr id="14340" name="Line 4">
            <a:extLst>
              <a:ext uri="{FF2B5EF4-FFF2-40B4-BE49-F238E27FC236}">
                <a16:creationId xmlns:a16="http://schemas.microsoft.com/office/drawing/2014/main" xmlns="" id="{3DC255A4-ACFF-4AAE-9DD6-37DEF5C4549C}"/>
              </a:ext>
            </a:extLst>
          </p:cNvPr>
          <p:cNvSpPr>
            <a:spLocks noChangeShapeType="1"/>
          </p:cNvSpPr>
          <p:nvPr/>
        </p:nvSpPr>
        <p:spPr bwMode="auto">
          <a:xfrm>
            <a:off x="1524000" y="1369142"/>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AutoShape 5">
            <a:extLst>
              <a:ext uri="{FF2B5EF4-FFF2-40B4-BE49-F238E27FC236}">
                <a16:creationId xmlns:a16="http://schemas.microsoft.com/office/drawing/2014/main" xmlns="" id="{3B794CAB-90C3-48ED-A290-9A58CF1E3616}"/>
              </a:ext>
            </a:extLst>
          </p:cNvPr>
          <p:cNvSpPr>
            <a:spLocks noChangeArrowheads="1"/>
          </p:cNvSpPr>
          <p:nvPr/>
        </p:nvSpPr>
        <p:spPr bwMode="auto">
          <a:xfrm>
            <a:off x="1295400" y="4953000"/>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4">
            <a:extLst>
              <a:ext uri="{FF2B5EF4-FFF2-40B4-BE49-F238E27FC236}">
                <a16:creationId xmlns:a16="http://schemas.microsoft.com/office/drawing/2014/main" xmlns="" id="{E14BCC99-4973-44A8-BC00-61866FF5E792}"/>
              </a:ext>
            </a:extLst>
          </p:cNvPr>
          <p:cNvSpPr>
            <a:spLocks noChangeArrowheads="1"/>
          </p:cNvSpPr>
          <p:nvPr/>
        </p:nvSpPr>
        <p:spPr bwMode="auto">
          <a:xfrm>
            <a:off x="3886200" y="762000"/>
            <a:ext cx="44196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Text Box 5">
            <a:extLst>
              <a:ext uri="{FF2B5EF4-FFF2-40B4-BE49-F238E27FC236}">
                <a16:creationId xmlns:a16="http://schemas.microsoft.com/office/drawing/2014/main" xmlns="" id="{223F2C04-0549-4DB0-847B-BD5BC2759099}"/>
              </a:ext>
            </a:extLst>
          </p:cNvPr>
          <p:cNvSpPr txBox="1">
            <a:spLocks noChangeArrowheads="1"/>
          </p:cNvSpPr>
          <p:nvPr/>
        </p:nvSpPr>
        <p:spPr bwMode="auto">
          <a:xfrm>
            <a:off x="4468162" y="816114"/>
            <a:ext cx="3355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2 Timothy 2:15</a:t>
            </a:r>
          </a:p>
        </p:txBody>
      </p:sp>
      <p:sp>
        <p:nvSpPr>
          <p:cNvPr id="25606" name="Text Box 6">
            <a:extLst>
              <a:ext uri="{FF2B5EF4-FFF2-40B4-BE49-F238E27FC236}">
                <a16:creationId xmlns:a16="http://schemas.microsoft.com/office/drawing/2014/main" xmlns="" id="{9D49A6E3-5FFA-459F-BB78-3C25D1A9C1EF}"/>
              </a:ext>
            </a:extLst>
          </p:cNvPr>
          <p:cNvSpPr txBox="1">
            <a:spLocks noChangeArrowheads="1"/>
          </p:cNvSpPr>
          <p:nvPr/>
        </p:nvSpPr>
        <p:spPr bwMode="auto">
          <a:xfrm>
            <a:off x="609600" y="2014478"/>
            <a:ext cx="10972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“To present </a:t>
            </a:r>
            <a:r>
              <a:rPr lang="en-US" altLang="en-US" sz="3600" u="sng" dirty="0">
                <a:latin typeface="Arial" panose="020B0604020202020204" pitchFamily="34" charset="0"/>
              </a:rPr>
              <a:t>yourself</a:t>
            </a:r>
            <a:r>
              <a:rPr lang="en-US" altLang="en-US" sz="3600" dirty="0">
                <a:latin typeface="Arial" panose="020B0604020202020204" pitchFamily="34" charset="0"/>
              </a:rPr>
              <a:t> approved”</a:t>
            </a:r>
          </a:p>
          <a:p>
            <a:pPr eaLnBrk="1" hangingPunct="1">
              <a:buFont typeface="Wingdings" panose="05000000000000000000" pitchFamily="2" charset="2"/>
              <a:buChar char="§"/>
            </a:pPr>
            <a:r>
              <a:rPr lang="en-US" altLang="en-US" sz="3600" dirty="0">
                <a:latin typeface="Arial" panose="020B0604020202020204" pitchFamily="34" charset="0"/>
              </a:rPr>
              <a:t>Must be concerned about what God thinks of us, not what man thinks</a:t>
            </a:r>
          </a:p>
          <a:p>
            <a:pPr eaLnBrk="1" hangingPunct="1">
              <a:buFont typeface="Wingdings" panose="05000000000000000000" pitchFamily="2" charset="2"/>
              <a:buChar char="§"/>
            </a:pPr>
            <a:r>
              <a:rPr lang="en-US" altLang="en-US" sz="3600" dirty="0">
                <a:latin typeface="Arial" panose="020B0604020202020204" pitchFamily="34" charset="0"/>
              </a:rPr>
              <a:t>Each consider first his own salvation and faithfulness</a:t>
            </a:r>
          </a:p>
        </p:txBody>
      </p:sp>
      <p:sp>
        <p:nvSpPr>
          <p:cNvPr id="25607" name="Text Box 7">
            <a:extLst>
              <a:ext uri="{FF2B5EF4-FFF2-40B4-BE49-F238E27FC236}">
                <a16:creationId xmlns:a16="http://schemas.microsoft.com/office/drawing/2014/main" xmlns="" id="{70490177-BB67-4AB2-9A8B-88EB27E8D723}"/>
              </a:ext>
            </a:extLst>
          </p:cNvPr>
          <p:cNvSpPr txBox="1">
            <a:spLocks noChangeArrowheads="1"/>
          </p:cNvSpPr>
          <p:nvPr/>
        </p:nvSpPr>
        <p:spPr bwMode="auto">
          <a:xfrm>
            <a:off x="2193926" y="4860926"/>
            <a:ext cx="3444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b="1" dirty="0">
                <a:latin typeface="Arial" panose="020B0604020202020204" pitchFamily="34" charset="0"/>
              </a:rPr>
              <a:t>Phil. 2:12</a:t>
            </a:r>
          </a:p>
          <a:p>
            <a:pPr eaLnBrk="1" hangingPunct="1">
              <a:buFontTx/>
              <a:buChar char="•"/>
            </a:pPr>
            <a:r>
              <a:rPr lang="en-US" altLang="en-US" sz="3600" b="1" dirty="0">
                <a:latin typeface="Arial" panose="020B0604020202020204" pitchFamily="34" charset="0"/>
              </a:rPr>
              <a:t>2 Cor. 13:5</a:t>
            </a:r>
          </a:p>
        </p:txBody>
      </p:sp>
      <p:sp>
        <p:nvSpPr>
          <p:cNvPr id="25608" name="Text Box 8">
            <a:extLst>
              <a:ext uri="{FF2B5EF4-FFF2-40B4-BE49-F238E27FC236}">
                <a16:creationId xmlns:a16="http://schemas.microsoft.com/office/drawing/2014/main" xmlns="" id="{07118261-9AB2-49CB-BAF8-A570BCB49B03}"/>
              </a:ext>
            </a:extLst>
          </p:cNvPr>
          <p:cNvSpPr txBox="1">
            <a:spLocks noChangeArrowheads="1"/>
          </p:cNvSpPr>
          <p:nvPr/>
        </p:nvSpPr>
        <p:spPr bwMode="auto">
          <a:xfrm>
            <a:off x="6003926" y="4860926"/>
            <a:ext cx="3444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b="1" dirty="0">
                <a:latin typeface="Arial" panose="020B0604020202020204" pitchFamily="34" charset="0"/>
              </a:rPr>
              <a:t>Gal. 6:1</a:t>
            </a:r>
          </a:p>
          <a:p>
            <a:pPr eaLnBrk="1" hangingPunct="1">
              <a:buFontTx/>
              <a:buChar char="•"/>
            </a:pPr>
            <a:r>
              <a:rPr lang="en-US" altLang="en-US" sz="3600" b="1" dirty="0">
                <a:latin typeface="Arial" panose="020B0604020202020204" pitchFamily="34" charset="0"/>
              </a:rPr>
              <a:t>1 Tim. 4:16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autoUpdateAnimBg="0"/>
      <p:bldP spid="25607" grpId="0" build="p" autoUpdateAnimBg="0"/>
      <p:bldP spid="2560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xmlns="" id="{ADD2DC55-8F31-41CF-876A-80E165AA2ABF}"/>
              </a:ext>
            </a:extLst>
          </p:cNvPr>
          <p:cNvSpPr>
            <a:spLocks noChangeArrowheads="1"/>
          </p:cNvSpPr>
          <p:nvPr/>
        </p:nvSpPr>
        <p:spPr bwMode="auto">
          <a:xfrm>
            <a:off x="3886200" y="762000"/>
            <a:ext cx="44196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Text Box 3">
            <a:extLst>
              <a:ext uri="{FF2B5EF4-FFF2-40B4-BE49-F238E27FC236}">
                <a16:creationId xmlns:a16="http://schemas.microsoft.com/office/drawing/2014/main" xmlns="" id="{BF996883-20B7-437B-9251-853655C433AC}"/>
              </a:ext>
            </a:extLst>
          </p:cNvPr>
          <p:cNvSpPr txBox="1">
            <a:spLocks noChangeArrowheads="1"/>
          </p:cNvSpPr>
          <p:nvPr/>
        </p:nvSpPr>
        <p:spPr bwMode="auto">
          <a:xfrm>
            <a:off x="4468162" y="762000"/>
            <a:ext cx="3355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2 Timothy 2:15</a:t>
            </a:r>
          </a:p>
        </p:txBody>
      </p:sp>
      <p:sp>
        <p:nvSpPr>
          <p:cNvPr id="26628" name="Text Box 4">
            <a:extLst>
              <a:ext uri="{FF2B5EF4-FFF2-40B4-BE49-F238E27FC236}">
                <a16:creationId xmlns:a16="http://schemas.microsoft.com/office/drawing/2014/main" xmlns="" id="{C3F4FFB8-5BC2-441B-8DBD-212971294CD2}"/>
              </a:ext>
            </a:extLst>
          </p:cNvPr>
          <p:cNvSpPr txBox="1">
            <a:spLocks noChangeArrowheads="1"/>
          </p:cNvSpPr>
          <p:nvPr/>
        </p:nvSpPr>
        <p:spPr bwMode="auto">
          <a:xfrm>
            <a:off x="559594" y="2286000"/>
            <a:ext cx="10972800" cy="248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latin typeface="Arial" panose="020B0604020202020204" pitchFamily="34" charset="0"/>
              </a:rPr>
              <a:t>We must each personally strive to enter the narrow gate and follow the straitened way (</a:t>
            </a:r>
            <a:r>
              <a:rPr lang="en-US" altLang="en-US" sz="3600" b="1" dirty="0">
                <a:latin typeface="Arial" panose="020B0604020202020204" pitchFamily="34" charset="0"/>
              </a:rPr>
              <a:t>Matt. 7:13-14</a:t>
            </a:r>
            <a:r>
              <a:rPr lang="en-US" altLang="en-US" sz="3600" dirty="0">
                <a:latin typeface="Arial" panose="020B0604020202020204" pitchFamily="34" charset="0"/>
              </a:rPr>
              <a:t>)</a:t>
            </a:r>
          </a:p>
          <a:p>
            <a:pPr eaLnBrk="1" hangingPunct="1">
              <a:lnSpc>
                <a:spcPct val="110000"/>
              </a:lnSpc>
              <a:buFont typeface="Wingdings" panose="05000000000000000000" pitchFamily="2" charset="2"/>
              <a:buChar char="§"/>
            </a:pPr>
            <a:r>
              <a:rPr lang="en-US" altLang="en-US" sz="3600" dirty="0">
                <a:latin typeface="Arial" panose="020B0604020202020204" pitchFamily="34" charset="0"/>
              </a:rPr>
              <a:t>2 Tim. 2:15 – “be diligent”</a:t>
            </a:r>
          </a:p>
          <a:p>
            <a:pPr eaLnBrk="1" hangingPunct="1">
              <a:lnSpc>
                <a:spcPct val="110000"/>
              </a:lnSpc>
              <a:buFont typeface="Wingdings" panose="05000000000000000000" pitchFamily="2" charset="2"/>
              <a:buChar char="§"/>
            </a:pPr>
            <a:r>
              <a:rPr lang="en-US" altLang="en-US" sz="3600" dirty="0">
                <a:latin typeface="Arial" panose="020B0604020202020204" pitchFamily="34" charset="0"/>
              </a:rPr>
              <a:t>We tend to be spiritually lazy (cf. </a:t>
            </a:r>
            <a:r>
              <a:rPr lang="en-US" altLang="en-US" sz="3600" b="1" dirty="0">
                <a:latin typeface="Arial" panose="020B0604020202020204" pitchFamily="34" charset="0"/>
              </a:rPr>
              <a:t>Heb. 2:1</a:t>
            </a:r>
            <a:r>
              <a:rPr lang="en-US" altLang="en-US" sz="36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xmlns="" id="{26975169-6B5B-4B8B-B571-8FC060701CAE}"/>
              </a:ext>
            </a:extLst>
          </p:cNvPr>
          <p:cNvSpPr txBox="1">
            <a:spLocks noChangeArrowheads="1"/>
          </p:cNvSpPr>
          <p:nvPr/>
        </p:nvSpPr>
        <p:spPr bwMode="auto">
          <a:xfrm>
            <a:off x="3011341" y="634157"/>
            <a:ext cx="61693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 </a:t>
            </a:r>
          </a:p>
        </p:txBody>
      </p:sp>
      <p:sp>
        <p:nvSpPr>
          <p:cNvPr id="15363" name="Text Box 3">
            <a:extLst>
              <a:ext uri="{FF2B5EF4-FFF2-40B4-BE49-F238E27FC236}">
                <a16:creationId xmlns:a16="http://schemas.microsoft.com/office/drawing/2014/main" xmlns="" id="{546A1D46-37E6-489F-A0F4-D909CBD211AF}"/>
              </a:ext>
            </a:extLst>
          </p:cNvPr>
          <p:cNvSpPr txBox="1">
            <a:spLocks noChangeArrowheads="1"/>
          </p:cNvSpPr>
          <p:nvPr/>
        </p:nvSpPr>
        <p:spPr bwMode="auto">
          <a:xfrm>
            <a:off x="1600200" y="1342043"/>
            <a:ext cx="5109091"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Genesis 48:15</a:t>
            </a:r>
          </a:p>
          <a:p>
            <a:pPr eaLnBrk="1" hangingPunct="1">
              <a:lnSpc>
                <a:spcPct val="130000"/>
              </a:lnSpc>
              <a:buFontTx/>
              <a:buAutoNum type="alphaUcPeriod"/>
            </a:pPr>
            <a:r>
              <a:rPr lang="en-US" altLang="en-US" sz="3600" dirty="0">
                <a:latin typeface="Arial" panose="020B0604020202020204" pitchFamily="34" charset="0"/>
              </a:rPr>
              <a:t>  Psalm 23:1-6</a:t>
            </a:r>
          </a:p>
          <a:p>
            <a:pPr eaLnBrk="1" hangingPunct="1">
              <a:lnSpc>
                <a:spcPct val="130000"/>
              </a:lnSpc>
              <a:buFontTx/>
              <a:buAutoNum type="alphaUcPeriod"/>
            </a:pPr>
            <a:r>
              <a:rPr lang="en-US" altLang="en-US" sz="3600" dirty="0">
                <a:latin typeface="Arial" panose="020B0604020202020204" pitchFamily="34" charset="0"/>
              </a:rPr>
              <a:t>  Matthew 22:35-38</a:t>
            </a:r>
          </a:p>
          <a:p>
            <a:pPr eaLnBrk="1" hangingPunct="1">
              <a:lnSpc>
                <a:spcPct val="130000"/>
              </a:lnSpc>
              <a:buFontTx/>
              <a:buAutoNum type="alphaUcPeriod"/>
            </a:pPr>
            <a:r>
              <a:rPr lang="en-US" altLang="en-US" sz="3600" dirty="0">
                <a:latin typeface="Arial" panose="020B0604020202020204" pitchFamily="34" charset="0"/>
              </a:rPr>
              <a:t>  1 Peter 3:15</a:t>
            </a:r>
          </a:p>
          <a:p>
            <a:pPr eaLnBrk="1" hangingPunct="1">
              <a:lnSpc>
                <a:spcPct val="130000"/>
              </a:lnSpc>
              <a:buFontTx/>
              <a:buAutoNum type="alphaUcPeriod"/>
            </a:pPr>
            <a:r>
              <a:rPr lang="en-US" altLang="en-US" sz="3600" dirty="0">
                <a:latin typeface="Arial" panose="020B0604020202020204" pitchFamily="34" charset="0"/>
              </a:rPr>
              <a:t>  Genesis 39:7-9</a:t>
            </a:r>
          </a:p>
          <a:p>
            <a:pPr eaLnBrk="1" hangingPunct="1">
              <a:lnSpc>
                <a:spcPct val="130000"/>
              </a:lnSpc>
              <a:buFontTx/>
              <a:buAutoNum type="alphaUcPeriod"/>
            </a:pPr>
            <a:r>
              <a:rPr lang="en-US" altLang="en-US" sz="3600" dirty="0">
                <a:latin typeface="Arial" panose="020B0604020202020204" pitchFamily="34" charset="0"/>
              </a:rPr>
              <a:t>  2 Timothy 2:15</a:t>
            </a:r>
          </a:p>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Philippians 3:13-15</a:t>
            </a:r>
          </a:p>
        </p:txBody>
      </p:sp>
      <p:sp>
        <p:nvSpPr>
          <p:cNvPr id="15364" name="Line 4">
            <a:extLst>
              <a:ext uri="{FF2B5EF4-FFF2-40B4-BE49-F238E27FC236}">
                <a16:creationId xmlns:a16="http://schemas.microsoft.com/office/drawing/2014/main" xmlns="" id="{2CD5E696-5493-4343-9513-2C8699D64E07}"/>
              </a:ext>
            </a:extLst>
          </p:cNvPr>
          <p:cNvSpPr>
            <a:spLocks noChangeShapeType="1"/>
          </p:cNvSpPr>
          <p:nvPr/>
        </p:nvSpPr>
        <p:spPr bwMode="auto">
          <a:xfrm>
            <a:off x="1524000" y="1295400"/>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AutoShape 5">
            <a:extLst>
              <a:ext uri="{FF2B5EF4-FFF2-40B4-BE49-F238E27FC236}">
                <a16:creationId xmlns:a16="http://schemas.microsoft.com/office/drawing/2014/main" xmlns="" id="{99962B3A-484C-4A6D-A80E-F773116C0973}"/>
              </a:ext>
            </a:extLst>
          </p:cNvPr>
          <p:cNvSpPr>
            <a:spLocks noChangeArrowheads="1"/>
          </p:cNvSpPr>
          <p:nvPr/>
        </p:nvSpPr>
        <p:spPr bwMode="auto">
          <a:xfrm>
            <a:off x="1371600" y="5638800"/>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xmlns="" id="{3DDA9EA2-CCC1-40E6-AF1E-63A0753D5F3E}"/>
              </a:ext>
            </a:extLst>
          </p:cNvPr>
          <p:cNvSpPr>
            <a:spLocks noChangeArrowheads="1"/>
          </p:cNvSpPr>
          <p:nvPr/>
        </p:nvSpPr>
        <p:spPr bwMode="auto">
          <a:xfrm>
            <a:off x="3429000" y="838200"/>
            <a:ext cx="53340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Text Box 3">
            <a:extLst>
              <a:ext uri="{FF2B5EF4-FFF2-40B4-BE49-F238E27FC236}">
                <a16:creationId xmlns:a16="http://schemas.microsoft.com/office/drawing/2014/main" xmlns="" id="{8738B11D-F65C-4150-8385-48CF572D1B90}"/>
              </a:ext>
            </a:extLst>
          </p:cNvPr>
          <p:cNvSpPr txBox="1">
            <a:spLocks noChangeArrowheads="1"/>
          </p:cNvSpPr>
          <p:nvPr/>
        </p:nvSpPr>
        <p:spPr bwMode="auto">
          <a:xfrm>
            <a:off x="4004507" y="892314"/>
            <a:ext cx="42370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Philippians 3:13-15</a:t>
            </a:r>
          </a:p>
        </p:txBody>
      </p:sp>
      <p:sp>
        <p:nvSpPr>
          <p:cNvPr id="27652" name="Text Box 4">
            <a:extLst>
              <a:ext uri="{FF2B5EF4-FFF2-40B4-BE49-F238E27FC236}">
                <a16:creationId xmlns:a16="http://schemas.microsoft.com/office/drawing/2014/main" xmlns="" id="{17F33691-A0F0-4203-ADD2-50F143577B9E}"/>
              </a:ext>
            </a:extLst>
          </p:cNvPr>
          <p:cNvSpPr txBox="1">
            <a:spLocks noChangeArrowheads="1"/>
          </p:cNvSpPr>
          <p:nvPr/>
        </p:nvSpPr>
        <p:spPr bwMode="auto">
          <a:xfrm>
            <a:off x="609600" y="1776948"/>
            <a:ext cx="11049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Reaching heaven must be the personal goal of each of us</a:t>
            </a:r>
          </a:p>
          <a:p>
            <a:pPr eaLnBrk="1" hangingPunct="1">
              <a:lnSpc>
                <a:spcPct val="120000"/>
              </a:lnSpc>
              <a:buFont typeface="Wingdings" panose="05000000000000000000" pitchFamily="2" charset="2"/>
              <a:buChar char="§"/>
            </a:pPr>
            <a:r>
              <a:rPr lang="en-US" altLang="en-US" sz="4000" b="1" dirty="0">
                <a:latin typeface="Arial" panose="020B0604020202020204" pitchFamily="34" charset="0"/>
              </a:rPr>
              <a:t>Rev. 2:10 </a:t>
            </a:r>
            <a:r>
              <a:rPr lang="en-US" altLang="en-US" sz="4000" dirty="0">
                <a:latin typeface="Arial" panose="020B0604020202020204" pitchFamily="34" charset="0"/>
              </a:rPr>
              <a:t>– (You) be faithful unto death</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Eventually reach heaven if continue to follow our goal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xmlns="" id="{582D80CF-87CF-43C7-A84D-540C974979EE}"/>
              </a:ext>
            </a:extLst>
          </p:cNvPr>
          <p:cNvSpPr txBox="1">
            <a:spLocks noChangeArrowheads="1"/>
          </p:cNvSpPr>
          <p:nvPr/>
        </p:nvSpPr>
        <p:spPr bwMode="auto">
          <a:xfrm>
            <a:off x="609600" y="1676400"/>
            <a:ext cx="10972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Is Your Religion Really Yours? </a:t>
            </a:r>
          </a:p>
        </p:txBody>
      </p:sp>
      <p:sp>
        <p:nvSpPr>
          <p:cNvPr id="7171" name="Text Box 3">
            <a:extLst>
              <a:ext uri="{FF2B5EF4-FFF2-40B4-BE49-F238E27FC236}">
                <a16:creationId xmlns:a16="http://schemas.microsoft.com/office/drawing/2014/main" xmlns="" id="{606A04DD-E6C1-40F2-AF9C-7F1DDFE7FB76}"/>
              </a:ext>
            </a:extLst>
          </p:cNvPr>
          <p:cNvSpPr txBox="1">
            <a:spLocks noChangeArrowheads="1"/>
          </p:cNvSpPr>
          <p:nvPr/>
        </p:nvSpPr>
        <p:spPr bwMode="auto">
          <a:xfrm>
            <a:off x="3705489" y="3436203"/>
            <a:ext cx="4752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Hebrews 11:13-16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a:extLst>
              <a:ext uri="{FF2B5EF4-FFF2-40B4-BE49-F238E27FC236}">
                <a16:creationId xmlns:a16="http://schemas.microsoft.com/office/drawing/2014/main" xmlns="" id="{02CABC30-B119-4263-BD28-AD74B72BDED6}"/>
              </a:ext>
            </a:extLst>
          </p:cNvPr>
          <p:cNvSpPr txBox="1">
            <a:spLocks noChangeArrowheads="1"/>
          </p:cNvSpPr>
          <p:nvPr/>
        </p:nvSpPr>
        <p:spPr bwMode="auto">
          <a:xfrm>
            <a:off x="4597400" y="739914"/>
            <a:ext cx="2459328"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A50021"/>
                </a:solidFill>
              </a:rPr>
              <a:t>Conclusion</a:t>
            </a:r>
          </a:p>
        </p:txBody>
      </p:sp>
      <p:sp>
        <p:nvSpPr>
          <p:cNvPr id="28675" name="Text Box 1027">
            <a:extLst>
              <a:ext uri="{FF2B5EF4-FFF2-40B4-BE49-F238E27FC236}">
                <a16:creationId xmlns:a16="http://schemas.microsoft.com/office/drawing/2014/main" xmlns="" id="{1D12717A-3C2D-43C7-B5EA-721C5A10EFA7}"/>
              </a:ext>
            </a:extLst>
          </p:cNvPr>
          <p:cNvSpPr txBox="1">
            <a:spLocks noChangeArrowheads="1"/>
          </p:cNvSpPr>
          <p:nvPr/>
        </p:nvSpPr>
        <p:spPr bwMode="auto">
          <a:xfrm>
            <a:off x="609600" y="1868269"/>
            <a:ext cx="1097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Is your religion really yours?</a:t>
            </a:r>
          </a:p>
        </p:txBody>
      </p:sp>
      <p:sp>
        <p:nvSpPr>
          <p:cNvPr id="28676" name="Text Box 1028">
            <a:extLst>
              <a:ext uri="{FF2B5EF4-FFF2-40B4-BE49-F238E27FC236}">
                <a16:creationId xmlns:a16="http://schemas.microsoft.com/office/drawing/2014/main" xmlns="" id="{E9E3B53F-F2CC-4FD9-A357-414FA2BEFEBF}"/>
              </a:ext>
            </a:extLst>
          </p:cNvPr>
          <p:cNvSpPr txBox="1">
            <a:spLocks noChangeArrowheads="1"/>
          </p:cNvSpPr>
          <p:nvPr/>
        </p:nvSpPr>
        <p:spPr bwMode="auto">
          <a:xfrm>
            <a:off x="1066800" y="2743200"/>
            <a:ext cx="10439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latin typeface="Arial" panose="020B0604020202020204" pitchFamily="34" charset="0"/>
              </a:rPr>
              <a:t>God must be my God – my Shepherd</a:t>
            </a:r>
          </a:p>
          <a:p>
            <a:pPr eaLnBrk="1" hangingPunct="1">
              <a:buFontTx/>
              <a:buChar char="•"/>
            </a:pPr>
            <a:r>
              <a:rPr lang="en-US" altLang="en-US" sz="3600" dirty="0">
                <a:latin typeface="Arial" panose="020B0604020202020204" pitchFamily="34" charset="0"/>
              </a:rPr>
              <a:t>It must be my love for God, with all my heart, all my soul, and all my mind</a:t>
            </a:r>
          </a:p>
          <a:p>
            <a:pPr eaLnBrk="1" hangingPunct="1">
              <a:buFontTx/>
              <a:buChar char="•"/>
            </a:pPr>
            <a:r>
              <a:rPr lang="en-US" altLang="en-US" sz="3600" dirty="0">
                <a:latin typeface="Arial" panose="020B0604020202020204" pitchFamily="34" charset="0"/>
              </a:rPr>
              <a:t>There must be a hope within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xmlns="" id="{CB2AB434-800A-4295-8677-03FC98413691}"/>
              </a:ext>
            </a:extLst>
          </p:cNvPr>
          <p:cNvSpPr txBox="1">
            <a:spLocks noChangeArrowheads="1"/>
          </p:cNvSpPr>
          <p:nvPr/>
        </p:nvSpPr>
        <p:spPr bwMode="auto">
          <a:xfrm>
            <a:off x="4866336" y="801577"/>
            <a:ext cx="2459328"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A50021"/>
                </a:solidFill>
              </a:rPr>
              <a:t>Conclusion</a:t>
            </a:r>
          </a:p>
        </p:txBody>
      </p:sp>
      <p:sp>
        <p:nvSpPr>
          <p:cNvPr id="29699" name="Text Box 3">
            <a:extLst>
              <a:ext uri="{FF2B5EF4-FFF2-40B4-BE49-F238E27FC236}">
                <a16:creationId xmlns:a16="http://schemas.microsoft.com/office/drawing/2014/main" xmlns="" id="{8A64A4FA-6C76-446D-837A-9C03610676AB}"/>
              </a:ext>
            </a:extLst>
          </p:cNvPr>
          <p:cNvSpPr txBox="1">
            <a:spLocks noChangeArrowheads="1"/>
          </p:cNvSpPr>
          <p:nvPr/>
        </p:nvSpPr>
        <p:spPr bwMode="auto">
          <a:xfrm>
            <a:off x="609600" y="1792069"/>
            <a:ext cx="1097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Is your religion really yours?</a:t>
            </a:r>
          </a:p>
        </p:txBody>
      </p:sp>
      <p:sp>
        <p:nvSpPr>
          <p:cNvPr id="29700" name="Text Box 4">
            <a:extLst>
              <a:ext uri="{FF2B5EF4-FFF2-40B4-BE49-F238E27FC236}">
                <a16:creationId xmlns:a16="http://schemas.microsoft.com/office/drawing/2014/main" xmlns="" id="{8963F07C-0205-4015-82B3-FDD93DA72FD3}"/>
              </a:ext>
            </a:extLst>
          </p:cNvPr>
          <p:cNvSpPr txBox="1">
            <a:spLocks noChangeArrowheads="1"/>
          </p:cNvSpPr>
          <p:nvPr/>
        </p:nvSpPr>
        <p:spPr bwMode="auto">
          <a:xfrm>
            <a:off x="1143000" y="2589074"/>
            <a:ext cx="104532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latin typeface="Arial" panose="020B0604020202020204" pitchFamily="34" charset="0"/>
              </a:rPr>
              <a:t>I must adopt God’s moral standards as my own</a:t>
            </a:r>
          </a:p>
          <a:p>
            <a:pPr eaLnBrk="1" hangingPunct="1">
              <a:buFontTx/>
              <a:buChar char="•"/>
            </a:pPr>
            <a:r>
              <a:rPr lang="en-US" altLang="en-US" sz="3600" dirty="0">
                <a:latin typeface="Arial" panose="020B0604020202020204" pitchFamily="34" charset="0"/>
              </a:rPr>
              <a:t>I must show myself approved to God</a:t>
            </a:r>
          </a:p>
          <a:p>
            <a:pPr eaLnBrk="1" hangingPunct="1">
              <a:buFontTx/>
              <a:buChar char="•"/>
            </a:pPr>
            <a:r>
              <a:rPr lang="en-US" altLang="en-US" sz="3600" dirty="0">
                <a:latin typeface="Arial" panose="020B0604020202020204" pitchFamily="34" charset="0"/>
              </a:rPr>
              <a:t>I must have my own personal goal</a:t>
            </a:r>
          </a:p>
        </p:txBody>
      </p:sp>
      <p:sp>
        <p:nvSpPr>
          <p:cNvPr id="29702" name="Text Box 6">
            <a:extLst>
              <a:ext uri="{FF2B5EF4-FFF2-40B4-BE49-F238E27FC236}">
                <a16:creationId xmlns:a16="http://schemas.microsoft.com/office/drawing/2014/main" xmlns="" id="{D92B9A26-E1C8-432D-84C9-052BF0C81ABE}"/>
              </a:ext>
            </a:extLst>
          </p:cNvPr>
          <p:cNvSpPr txBox="1">
            <a:spLocks noChangeArrowheads="1"/>
          </p:cNvSpPr>
          <p:nvPr/>
        </p:nvSpPr>
        <p:spPr bwMode="auto">
          <a:xfrm>
            <a:off x="609600" y="4495800"/>
            <a:ext cx="109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Thus, I begin to understand and experience what religion is all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7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7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P spid="2970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F8215B-6D43-4496-A110-82001E87870C}"/>
              </a:ext>
            </a:extLst>
          </p:cNvPr>
          <p:cNvSpPr/>
          <p:nvPr/>
        </p:nvSpPr>
        <p:spPr>
          <a:xfrm>
            <a:off x="1524000" y="551795"/>
            <a:ext cx="9144000" cy="4401205"/>
          </a:xfrm>
          <a:prstGeom prst="rect">
            <a:avLst/>
          </a:prstGeom>
        </p:spPr>
        <p:txBody>
          <a:bodyPr wrap="square">
            <a:spAutoFit/>
          </a:bodyPr>
          <a:lstStyle/>
          <a:p>
            <a:r>
              <a:rPr lang="en-US" sz="4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Invitation:</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1. Hearing and faith, - </a:t>
            </a:r>
            <a:r>
              <a:rPr lang="en-US" sz="4000" b="1" dirty="0">
                <a:latin typeface="Times New Roman" panose="02020603050405020304" pitchFamily="18" charset="0"/>
                <a:ea typeface="Calibri" panose="020F0502020204030204" pitchFamily="34" charset="0"/>
                <a:cs typeface="Times New Roman" panose="02020603050405020304" pitchFamily="18" charset="0"/>
              </a:rPr>
              <a:t>Heb 11:6</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2. Repentance, - </a:t>
            </a:r>
            <a:r>
              <a:rPr lang="en-US" sz="4000" b="1" dirty="0">
                <a:latin typeface="Times New Roman" panose="02020603050405020304" pitchFamily="18" charset="0"/>
                <a:ea typeface="Calibri" panose="020F0502020204030204" pitchFamily="34" charset="0"/>
                <a:cs typeface="Times New Roman" panose="02020603050405020304" pitchFamily="18" charset="0"/>
              </a:rPr>
              <a:t>Acts 2:38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3. Confessing Christ, - </a:t>
            </a:r>
            <a:r>
              <a:rPr lang="en-US" sz="4000" b="1" dirty="0">
                <a:latin typeface="Times New Roman" panose="02020603050405020304" pitchFamily="18" charset="0"/>
                <a:ea typeface="Calibri" panose="020F0502020204030204" pitchFamily="34" charset="0"/>
                <a:cs typeface="Times New Roman" panose="02020603050405020304" pitchFamily="18" charset="0"/>
              </a:rPr>
              <a:t>John 12:42</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4. Immersion in water, - </a:t>
            </a:r>
            <a:r>
              <a:rPr lang="en-US" sz="4000" b="1" dirty="0">
                <a:latin typeface="Times New Roman" panose="02020603050405020304" pitchFamily="18" charset="0"/>
                <a:ea typeface="Calibri" panose="020F0502020204030204" pitchFamily="34" charset="0"/>
                <a:cs typeface="Times New Roman" panose="02020603050405020304" pitchFamily="18" charset="0"/>
              </a:rPr>
              <a:t>Acts 22:16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5. Faithfulness, - </a:t>
            </a:r>
            <a:r>
              <a:rPr lang="en-US" sz="4000" b="1" dirty="0">
                <a:latin typeface="Times New Roman" panose="02020603050405020304" pitchFamily="18" charset="0"/>
                <a:ea typeface="Calibri" panose="020F0502020204030204" pitchFamily="34" charset="0"/>
                <a:cs typeface="Times New Roman" panose="02020603050405020304" pitchFamily="18" charset="0"/>
              </a:rPr>
              <a:t>Rev. 2:10</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a:latin typeface="Times New Roman" panose="02020603050405020304" pitchFamily="18" charset="0"/>
                <a:ea typeface="Calibri" panose="020F0502020204030204" pitchFamily="34" charset="0"/>
                <a:cs typeface="Times New Roman" panose="02020603050405020304" pitchFamily="18" charset="0"/>
              </a:rPr>
              <a:t>b</a:t>
            </a:r>
          </a:p>
        </p:txBody>
      </p:sp>
      <p:graphicFrame>
        <p:nvGraphicFramePr>
          <p:cNvPr id="3" name="Table 2">
            <a:extLst>
              <a:ext uri="{FF2B5EF4-FFF2-40B4-BE49-F238E27FC236}">
                <a16:creationId xmlns:a16="http://schemas.microsoft.com/office/drawing/2014/main" xmlns="" id="{5A952780-025A-4B27-B599-D4820E1BAB0D}"/>
              </a:ext>
            </a:extLst>
          </p:cNvPr>
          <p:cNvGraphicFramePr>
            <a:graphicFrameLocks noGrp="1"/>
          </p:cNvGraphicFramePr>
          <p:nvPr>
            <p:extLst>
              <p:ext uri="{D42A27DB-BD31-4B8C-83A1-F6EECF244321}">
                <p14:modId xmlns:p14="http://schemas.microsoft.com/office/powerpoint/2010/main" val="4094224606"/>
              </p:ext>
            </p:extLst>
          </p:nvPr>
        </p:nvGraphicFramePr>
        <p:xfrm>
          <a:off x="0" y="6844048"/>
          <a:ext cx="12191999" cy="1574350"/>
        </p:xfrm>
        <a:graphic>
          <a:graphicData uri="http://schemas.openxmlformats.org/drawingml/2006/table">
            <a:tbl>
              <a:tblPr firstRow="1" bandRow="1">
                <a:tableStyleId>{93296810-A885-4BE3-A3E7-6D5BEEA58F35}</a:tableStyleId>
              </a:tblPr>
              <a:tblGrid>
                <a:gridCol w="2974109">
                  <a:extLst>
                    <a:ext uri="{9D8B030D-6E8A-4147-A177-3AD203B41FA5}">
                      <a16:colId xmlns:a16="http://schemas.microsoft.com/office/drawing/2014/main" xmlns="" val="761900094"/>
                    </a:ext>
                  </a:extLst>
                </a:gridCol>
                <a:gridCol w="1394691">
                  <a:extLst>
                    <a:ext uri="{9D8B030D-6E8A-4147-A177-3AD203B41FA5}">
                      <a16:colId xmlns:a16="http://schemas.microsoft.com/office/drawing/2014/main" xmlns="" val="388760587"/>
                    </a:ext>
                  </a:extLst>
                </a:gridCol>
                <a:gridCol w="7823199">
                  <a:extLst>
                    <a:ext uri="{9D8B030D-6E8A-4147-A177-3AD203B41FA5}">
                      <a16:colId xmlns:a16="http://schemas.microsoft.com/office/drawing/2014/main" xmlns="" val="1887068054"/>
                    </a:ext>
                  </a:extLst>
                </a:gridCol>
              </a:tblGrid>
              <a:tr h="13105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119</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Just As I Am</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xmlns="" val="152547188"/>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130</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Let the Lower Lights Be Burning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xmlns="" val="1044049999"/>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xmlns="" val="1326455321"/>
                  </a:ext>
                </a:extLst>
              </a:tr>
            </a:tbl>
          </a:graphicData>
        </a:graphic>
      </p:graphicFrame>
    </p:spTree>
    <p:extLst>
      <p:ext uri="{BB962C8B-B14F-4D97-AF65-F5344CB8AC3E}">
        <p14:creationId xmlns:p14="http://schemas.microsoft.com/office/powerpoint/2010/main" val="31044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out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xmlns="" id="{EBE71F42-125D-4E09-ACB6-998D92A6D4EF}"/>
              </a:ext>
            </a:extLst>
          </p:cNvPr>
          <p:cNvSpPr txBox="1">
            <a:spLocks noChangeArrowheads="1"/>
          </p:cNvSpPr>
          <p:nvPr/>
        </p:nvSpPr>
        <p:spPr bwMode="auto">
          <a:xfrm>
            <a:off x="4523581" y="746125"/>
            <a:ext cx="2776529"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A50021"/>
                </a:solidFill>
              </a:rPr>
              <a:t>Introduction</a:t>
            </a:r>
          </a:p>
        </p:txBody>
      </p:sp>
      <p:sp>
        <p:nvSpPr>
          <p:cNvPr id="8195" name="Text Box 3">
            <a:extLst>
              <a:ext uri="{FF2B5EF4-FFF2-40B4-BE49-F238E27FC236}">
                <a16:creationId xmlns:a16="http://schemas.microsoft.com/office/drawing/2014/main" xmlns="" id="{9F9C52B1-C480-4C13-B2F4-772511875A89}"/>
              </a:ext>
            </a:extLst>
          </p:cNvPr>
          <p:cNvSpPr txBox="1">
            <a:spLocks noChangeArrowheads="1"/>
          </p:cNvSpPr>
          <p:nvPr/>
        </p:nvSpPr>
        <p:spPr bwMode="auto">
          <a:xfrm>
            <a:off x="609600" y="1598474"/>
            <a:ext cx="1097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Religion involves: one’s relation to God, love of God, hope of eternal life, moral stands, etc.</a:t>
            </a:r>
          </a:p>
          <a:p>
            <a:pPr eaLnBrk="1" hangingPunct="1">
              <a:buFont typeface="Wingdings" panose="05000000000000000000" pitchFamily="2" charset="2"/>
              <a:buChar char="§"/>
            </a:pPr>
            <a:r>
              <a:rPr lang="en-US" altLang="en-US" sz="3600" dirty="0">
                <a:latin typeface="Arial" panose="020B0604020202020204" pitchFamily="34" charset="0"/>
              </a:rPr>
              <a:t>Our religion should not be:</a:t>
            </a:r>
          </a:p>
        </p:txBody>
      </p:sp>
      <p:sp>
        <p:nvSpPr>
          <p:cNvPr id="8196" name="Text Box 4">
            <a:extLst>
              <a:ext uri="{FF2B5EF4-FFF2-40B4-BE49-F238E27FC236}">
                <a16:creationId xmlns:a16="http://schemas.microsoft.com/office/drawing/2014/main" xmlns="" id="{536ACBDB-A540-494D-B4F0-F8745E3F0336}"/>
              </a:ext>
            </a:extLst>
          </p:cNvPr>
          <p:cNvSpPr txBox="1">
            <a:spLocks noChangeArrowheads="1"/>
          </p:cNvSpPr>
          <p:nvPr/>
        </p:nvSpPr>
        <p:spPr bwMode="auto">
          <a:xfrm>
            <a:off x="1143000" y="3351074"/>
            <a:ext cx="10439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latin typeface="Arial" panose="020B0604020202020204" pitchFamily="34" charset="0"/>
              </a:rPr>
              <a:t>Organizational</a:t>
            </a:r>
          </a:p>
          <a:p>
            <a:pPr eaLnBrk="1" hangingPunct="1">
              <a:buFontTx/>
              <a:buChar char="•"/>
            </a:pPr>
            <a:r>
              <a:rPr lang="en-US" altLang="en-US" sz="3600" dirty="0">
                <a:latin typeface="Arial" panose="020B0604020202020204" pitchFamily="34" charset="0"/>
              </a:rPr>
              <a:t>Based on family loyalty</a:t>
            </a:r>
          </a:p>
          <a:p>
            <a:pPr eaLnBrk="1" hangingPunct="1">
              <a:buFontTx/>
              <a:buChar char="•"/>
            </a:pPr>
            <a:r>
              <a:rPr lang="en-US" altLang="en-US" sz="3600" dirty="0">
                <a:latin typeface="Arial" panose="020B0604020202020204" pitchFamily="34" charset="0"/>
              </a:rPr>
              <a:t>Founded upon social relationships</a:t>
            </a:r>
          </a:p>
        </p:txBody>
      </p:sp>
      <p:sp>
        <p:nvSpPr>
          <p:cNvPr id="8197" name="Text Box 5">
            <a:extLst>
              <a:ext uri="{FF2B5EF4-FFF2-40B4-BE49-F238E27FC236}">
                <a16:creationId xmlns:a16="http://schemas.microsoft.com/office/drawing/2014/main" xmlns="" id="{63D4CEF6-BD4F-4E3A-A6C5-1EE722C2EADC}"/>
              </a:ext>
            </a:extLst>
          </p:cNvPr>
          <p:cNvSpPr txBox="1">
            <a:spLocks noChangeArrowheads="1"/>
          </p:cNvSpPr>
          <p:nvPr/>
        </p:nvSpPr>
        <p:spPr bwMode="auto">
          <a:xfrm>
            <a:off x="609600" y="5124271"/>
            <a:ext cx="109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This lesson: Passages which show religion must be personal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build="p" autoUpdateAnimBg="0"/>
      <p:bldP spid="819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9D3E1EC6-0FDD-4A5F-999D-A82F218E5C6E}"/>
              </a:ext>
            </a:extLst>
          </p:cNvPr>
          <p:cNvSpPr txBox="1">
            <a:spLocks noChangeArrowheads="1"/>
          </p:cNvSpPr>
          <p:nvPr/>
        </p:nvSpPr>
        <p:spPr bwMode="auto">
          <a:xfrm>
            <a:off x="3133169" y="663714"/>
            <a:ext cx="5925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a:t>
            </a:r>
          </a:p>
        </p:txBody>
      </p:sp>
      <p:sp>
        <p:nvSpPr>
          <p:cNvPr id="9219" name="Text Box 3">
            <a:extLst>
              <a:ext uri="{FF2B5EF4-FFF2-40B4-BE49-F238E27FC236}">
                <a16:creationId xmlns:a16="http://schemas.microsoft.com/office/drawing/2014/main" xmlns="" id="{94757719-3F62-429E-A292-85889E94A82B}"/>
              </a:ext>
            </a:extLst>
          </p:cNvPr>
          <p:cNvSpPr txBox="1">
            <a:spLocks noChangeArrowheads="1"/>
          </p:cNvSpPr>
          <p:nvPr/>
        </p:nvSpPr>
        <p:spPr bwMode="auto">
          <a:xfrm>
            <a:off x="1524000" y="1342043"/>
            <a:ext cx="485261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Genesis 48:15</a:t>
            </a:r>
          </a:p>
          <a:p>
            <a:pPr eaLnBrk="1" hangingPunct="1">
              <a:lnSpc>
                <a:spcPct val="130000"/>
              </a:lnSpc>
              <a:buFontTx/>
              <a:buAutoNum type="alphaUcPeriod"/>
            </a:pPr>
            <a:r>
              <a:rPr lang="en-US" altLang="en-US" sz="3600" dirty="0">
                <a:latin typeface="Arial" panose="020B0604020202020204" pitchFamily="34" charset="0"/>
              </a:rPr>
              <a:t>  Psalm 23:1-6</a:t>
            </a:r>
          </a:p>
          <a:p>
            <a:pPr eaLnBrk="1" hangingPunct="1">
              <a:lnSpc>
                <a:spcPct val="130000"/>
              </a:lnSpc>
              <a:buFontTx/>
              <a:buAutoNum type="alphaUcPeriod"/>
            </a:pPr>
            <a:r>
              <a:rPr lang="en-US" altLang="en-US" sz="3600" dirty="0">
                <a:latin typeface="Arial" panose="020B0604020202020204" pitchFamily="34" charset="0"/>
              </a:rPr>
              <a:t>  Matthew 22:35-38</a:t>
            </a:r>
          </a:p>
          <a:p>
            <a:pPr eaLnBrk="1" hangingPunct="1">
              <a:lnSpc>
                <a:spcPct val="130000"/>
              </a:lnSpc>
              <a:buFontTx/>
              <a:buAutoNum type="alphaUcPeriod"/>
            </a:pPr>
            <a:r>
              <a:rPr lang="en-US" altLang="en-US" sz="3600" dirty="0">
                <a:latin typeface="Arial" panose="020B0604020202020204" pitchFamily="34" charset="0"/>
              </a:rPr>
              <a:t>  1 Peter 3:15</a:t>
            </a:r>
          </a:p>
          <a:p>
            <a:pPr eaLnBrk="1" hangingPunct="1">
              <a:lnSpc>
                <a:spcPct val="130000"/>
              </a:lnSpc>
              <a:buFontTx/>
              <a:buAutoNum type="alphaUcPeriod"/>
            </a:pPr>
            <a:r>
              <a:rPr lang="en-US" altLang="en-US" sz="3600" dirty="0">
                <a:latin typeface="Arial" panose="020B0604020202020204" pitchFamily="34" charset="0"/>
              </a:rPr>
              <a:t>  Genesis 39:7-9</a:t>
            </a:r>
          </a:p>
          <a:p>
            <a:pPr eaLnBrk="1" hangingPunct="1">
              <a:lnSpc>
                <a:spcPct val="130000"/>
              </a:lnSpc>
              <a:buFontTx/>
              <a:buAutoNum type="alphaUcPeriod"/>
            </a:pPr>
            <a:r>
              <a:rPr lang="en-US" altLang="en-US" sz="3600" dirty="0">
                <a:latin typeface="Arial" panose="020B0604020202020204" pitchFamily="34" charset="0"/>
              </a:rPr>
              <a:t>  2 Timothy 2:15</a:t>
            </a:r>
          </a:p>
          <a:p>
            <a:pPr eaLnBrk="1" hangingPunct="1">
              <a:lnSpc>
                <a:spcPct val="130000"/>
              </a:lnSpc>
              <a:buFontTx/>
              <a:buAutoNum type="alphaUcPeriod"/>
            </a:pPr>
            <a:r>
              <a:rPr lang="en-US" altLang="en-US" sz="3600" dirty="0">
                <a:latin typeface="Arial" panose="020B0604020202020204" pitchFamily="34" charset="0"/>
              </a:rPr>
              <a:t>  Philippians 3:13-15</a:t>
            </a:r>
          </a:p>
        </p:txBody>
      </p:sp>
      <p:sp>
        <p:nvSpPr>
          <p:cNvPr id="9220" name="Line 4">
            <a:extLst>
              <a:ext uri="{FF2B5EF4-FFF2-40B4-BE49-F238E27FC236}">
                <a16:creationId xmlns:a16="http://schemas.microsoft.com/office/drawing/2014/main" xmlns="" id="{66598D57-89C6-4B87-BB39-38A594B7F576}"/>
              </a:ext>
            </a:extLst>
          </p:cNvPr>
          <p:cNvSpPr>
            <a:spLocks noChangeShapeType="1"/>
          </p:cNvSpPr>
          <p:nvPr/>
        </p:nvSpPr>
        <p:spPr bwMode="auto">
          <a:xfrm>
            <a:off x="1524000" y="1371600"/>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AutoShape 5">
            <a:extLst>
              <a:ext uri="{FF2B5EF4-FFF2-40B4-BE49-F238E27FC236}">
                <a16:creationId xmlns:a16="http://schemas.microsoft.com/office/drawing/2014/main" xmlns="" id="{285ACCF8-5B93-414E-9CDA-702055AFCD0F}"/>
              </a:ext>
            </a:extLst>
          </p:cNvPr>
          <p:cNvSpPr>
            <a:spLocks noChangeArrowheads="1"/>
          </p:cNvSpPr>
          <p:nvPr/>
        </p:nvSpPr>
        <p:spPr bwMode="auto">
          <a:xfrm>
            <a:off x="1279525" y="1351568"/>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1028">
            <a:extLst>
              <a:ext uri="{FF2B5EF4-FFF2-40B4-BE49-F238E27FC236}">
                <a16:creationId xmlns:a16="http://schemas.microsoft.com/office/drawing/2014/main" xmlns="" id="{2F7EAA8E-44FE-4D3C-9EC2-60E41612765D}"/>
              </a:ext>
            </a:extLst>
          </p:cNvPr>
          <p:cNvSpPr>
            <a:spLocks noChangeArrowheads="1"/>
          </p:cNvSpPr>
          <p:nvPr/>
        </p:nvSpPr>
        <p:spPr bwMode="auto">
          <a:xfrm>
            <a:off x="4038600" y="838200"/>
            <a:ext cx="40386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 name="Text Box 1026">
            <a:extLst>
              <a:ext uri="{FF2B5EF4-FFF2-40B4-BE49-F238E27FC236}">
                <a16:creationId xmlns:a16="http://schemas.microsoft.com/office/drawing/2014/main" xmlns="" id="{E08205CD-2A1E-405E-9526-8AD829CD0A23}"/>
              </a:ext>
            </a:extLst>
          </p:cNvPr>
          <p:cNvSpPr txBox="1">
            <a:spLocks noChangeArrowheads="1"/>
          </p:cNvSpPr>
          <p:nvPr/>
        </p:nvSpPr>
        <p:spPr bwMode="auto">
          <a:xfrm>
            <a:off x="4522677" y="892314"/>
            <a:ext cx="31357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Genesis 48:15</a:t>
            </a:r>
          </a:p>
        </p:txBody>
      </p:sp>
      <p:sp>
        <p:nvSpPr>
          <p:cNvPr id="16387" name="Text Box 1027">
            <a:extLst>
              <a:ext uri="{FF2B5EF4-FFF2-40B4-BE49-F238E27FC236}">
                <a16:creationId xmlns:a16="http://schemas.microsoft.com/office/drawing/2014/main" xmlns="" id="{0290CC2B-26D2-4F41-8AFC-F3D47379B63C}"/>
              </a:ext>
            </a:extLst>
          </p:cNvPr>
          <p:cNvSpPr txBox="1">
            <a:spLocks noChangeArrowheads="1"/>
          </p:cNvSpPr>
          <p:nvPr/>
        </p:nvSpPr>
        <p:spPr bwMode="auto">
          <a:xfrm>
            <a:off x="609600" y="1647885"/>
            <a:ext cx="10972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“He fed me” – Do we have a personal God</a:t>
            </a:r>
          </a:p>
          <a:p>
            <a:pPr eaLnBrk="1" hangingPunct="1">
              <a:buFont typeface="Wingdings" panose="05000000000000000000" pitchFamily="2" charset="2"/>
              <a:buChar char="§"/>
            </a:pPr>
            <a:r>
              <a:rPr lang="en-US" altLang="en-US" sz="3600" b="1" dirty="0">
                <a:latin typeface="Arial" panose="020B0604020202020204" pitchFamily="34" charset="0"/>
              </a:rPr>
              <a:t>Heb. 11:13-16 </a:t>
            </a:r>
            <a:r>
              <a:rPr lang="en-US" altLang="en-US" sz="3600" dirty="0">
                <a:latin typeface="Arial" panose="020B0604020202020204" pitchFamily="34" charset="0"/>
              </a:rPr>
              <a:t>– “their God”</a:t>
            </a:r>
          </a:p>
          <a:p>
            <a:pPr eaLnBrk="1" hangingPunct="1">
              <a:buFont typeface="Wingdings" panose="05000000000000000000" pitchFamily="2" charset="2"/>
              <a:buChar char="§"/>
            </a:pPr>
            <a:r>
              <a:rPr lang="en-US" altLang="en-US" sz="3600" dirty="0">
                <a:latin typeface="Arial" panose="020B0604020202020204" pitchFamily="34" charset="0"/>
              </a:rPr>
              <a:t>Often read, “I am the God of Abraham, Isaac, and Jacob”</a:t>
            </a:r>
          </a:p>
          <a:p>
            <a:pPr eaLnBrk="1" hangingPunct="1">
              <a:buFont typeface="Wingdings" panose="05000000000000000000" pitchFamily="2" charset="2"/>
              <a:buChar char="§"/>
            </a:pPr>
            <a:r>
              <a:rPr lang="en-US" altLang="en-US" sz="3600" dirty="0">
                <a:latin typeface="Arial" panose="020B0604020202020204" pitchFamily="34" charset="0"/>
              </a:rPr>
              <a:t>We can and should have a close personal relationship with God   (</a:t>
            </a:r>
            <a:r>
              <a:rPr lang="en-US" altLang="en-US" sz="3600" b="1" dirty="0">
                <a:latin typeface="Arial" panose="020B0604020202020204" pitchFamily="34" charset="0"/>
              </a:rPr>
              <a:t>2 Cor. 6:16-18</a:t>
            </a:r>
            <a:r>
              <a:rPr lang="en-US" altLang="en-US" sz="3600" dirty="0">
                <a:latin typeface="Arial" panose="020B0604020202020204" pitchFamily="34" charset="0"/>
              </a:rPr>
              <a:t>)</a:t>
            </a:r>
          </a:p>
          <a:p>
            <a:pPr eaLnBrk="1" hangingPunct="1">
              <a:buFont typeface="Wingdings" panose="05000000000000000000" pitchFamily="2" charset="2"/>
              <a:buChar char="§"/>
            </a:pPr>
            <a:r>
              <a:rPr lang="en-US" altLang="en-US" sz="3600" dirty="0">
                <a:latin typeface="Arial" panose="020B0604020202020204" pitchFamily="34" charset="0"/>
              </a:rPr>
              <a:t>God must be my God, my Father (</a:t>
            </a:r>
            <a:r>
              <a:rPr lang="en-US" altLang="en-US" sz="3600" b="1" dirty="0">
                <a:latin typeface="Arial" panose="020B0604020202020204" pitchFamily="34" charset="0"/>
              </a:rPr>
              <a:t>Gal. 4:6-7; Heb. 12:7-11</a:t>
            </a:r>
            <a:r>
              <a:rPr lang="en-US" altLang="en-US" sz="36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xmlns="" id="{E3EC3032-2221-44AF-80E4-A952F37372E8}"/>
              </a:ext>
            </a:extLst>
          </p:cNvPr>
          <p:cNvSpPr txBox="1">
            <a:spLocks noChangeArrowheads="1"/>
          </p:cNvSpPr>
          <p:nvPr/>
        </p:nvSpPr>
        <p:spPr bwMode="auto">
          <a:xfrm>
            <a:off x="3065939" y="511314"/>
            <a:ext cx="5925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a:t>
            </a:r>
          </a:p>
        </p:txBody>
      </p:sp>
      <p:sp>
        <p:nvSpPr>
          <p:cNvPr id="10243" name="Text Box 3">
            <a:extLst>
              <a:ext uri="{FF2B5EF4-FFF2-40B4-BE49-F238E27FC236}">
                <a16:creationId xmlns:a16="http://schemas.microsoft.com/office/drawing/2014/main" xmlns="" id="{4A204328-3FD4-411C-9563-35D87BB72231}"/>
              </a:ext>
            </a:extLst>
          </p:cNvPr>
          <p:cNvSpPr txBox="1">
            <a:spLocks noChangeArrowheads="1"/>
          </p:cNvSpPr>
          <p:nvPr/>
        </p:nvSpPr>
        <p:spPr bwMode="auto">
          <a:xfrm>
            <a:off x="1524000" y="1371600"/>
            <a:ext cx="485261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Genesis 48:15</a:t>
            </a:r>
          </a:p>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Psalm 23:1-6</a:t>
            </a:r>
          </a:p>
          <a:p>
            <a:pPr eaLnBrk="1" hangingPunct="1">
              <a:lnSpc>
                <a:spcPct val="130000"/>
              </a:lnSpc>
              <a:buFontTx/>
              <a:buAutoNum type="alphaUcPeriod"/>
            </a:pPr>
            <a:r>
              <a:rPr lang="en-US" altLang="en-US" sz="3600" dirty="0">
                <a:latin typeface="Arial" panose="020B0604020202020204" pitchFamily="34" charset="0"/>
              </a:rPr>
              <a:t>  Matthew 22:35-38</a:t>
            </a:r>
          </a:p>
          <a:p>
            <a:pPr eaLnBrk="1" hangingPunct="1">
              <a:lnSpc>
                <a:spcPct val="130000"/>
              </a:lnSpc>
              <a:buFontTx/>
              <a:buAutoNum type="alphaUcPeriod"/>
            </a:pPr>
            <a:r>
              <a:rPr lang="en-US" altLang="en-US" sz="3600" dirty="0">
                <a:latin typeface="Arial" panose="020B0604020202020204" pitchFamily="34" charset="0"/>
              </a:rPr>
              <a:t>  1 Peter 3:15</a:t>
            </a:r>
          </a:p>
          <a:p>
            <a:pPr eaLnBrk="1" hangingPunct="1">
              <a:lnSpc>
                <a:spcPct val="130000"/>
              </a:lnSpc>
              <a:buFontTx/>
              <a:buAutoNum type="alphaUcPeriod"/>
            </a:pPr>
            <a:r>
              <a:rPr lang="en-US" altLang="en-US" sz="3600" dirty="0">
                <a:latin typeface="Arial" panose="020B0604020202020204" pitchFamily="34" charset="0"/>
              </a:rPr>
              <a:t>  Genesis 39:7-9</a:t>
            </a:r>
          </a:p>
          <a:p>
            <a:pPr eaLnBrk="1" hangingPunct="1">
              <a:lnSpc>
                <a:spcPct val="130000"/>
              </a:lnSpc>
              <a:buFontTx/>
              <a:buAutoNum type="alphaUcPeriod"/>
            </a:pPr>
            <a:r>
              <a:rPr lang="en-US" altLang="en-US" sz="3600" dirty="0">
                <a:latin typeface="Arial" panose="020B0604020202020204" pitchFamily="34" charset="0"/>
              </a:rPr>
              <a:t>  2 Timothy 2:15</a:t>
            </a:r>
          </a:p>
          <a:p>
            <a:pPr eaLnBrk="1" hangingPunct="1">
              <a:lnSpc>
                <a:spcPct val="130000"/>
              </a:lnSpc>
              <a:buFontTx/>
              <a:buAutoNum type="alphaUcPeriod"/>
            </a:pPr>
            <a:r>
              <a:rPr lang="en-US" altLang="en-US" sz="3600" dirty="0">
                <a:latin typeface="Arial" panose="020B0604020202020204" pitchFamily="34" charset="0"/>
              </a:rPr>
              <a:t>  Philippians 3:13-15</a:t>
            </a:r>
          </a:p>
        </p:txBody>
      </p:sp>
      <p:sp>
        <p:nvSpPr>
          <p:cNvPr id="10244" name="Line 4">
            <a:extLst>
              <a:ext uri="{FF2B5EF4-FFF2-40B4-BE49-F238E27FC236}">
                <a16:creationId xmlns:a16="http://schemas.microsoft.com/office/drawing/2014/main" xmlns="" id="{43F29525-3673-40CA-872A-4CC4BC786CD2}"/>
              </a:ext>
            </a:extLst>
          </p:cNvPr>
          <p:cNvSpPr>
            <a:spLocks noChangeShapeType="1"/>
          </p:cNvSpPr>
          <p:nvPr/>
        </p:nvSpPr>
        <p:spPr bwMode="auto">
          <a:xfrm>
            <a:off x="1524000" y="1295400"/>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AutoShape 5">
            <a:extLst>
              <a:ext uri="{FF2B5EF4-FFF2-40B4-BE49-F238E27FC236}">
                <a16:creationId xmlns:a16="http://schemas.microsoft.com/office/drawing/2014/main" xmlns="" id="{EBA23870-CE69-4619-B0E9-2F952D7D0694}"/>
              </a:ext>
            </a:extLst>
          </p:cNvPr>
          <p:cNvSpPr>
            <a:spLocks noChangeArrowheads="1"/>
          </p:cNvSpPr>
          <p:nvPr/>
        </p:nvSpPr>
        <p:spPr bwMode="auto">
          <a:xfrm>
            <a:off x="1295400" y="2133600"/>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xmlns="" id="{5AD1919B-0F3B-4119-9CA2-39946984E7F9}"/>
              </a:ext>
            </a:extLst>
          </p:cNvPr>
          <p:cNvSpPr>
            <a:spLocks noChangeArrowheads="1"/>
          </p:cNvSpPr>
          <p:nvPr/>
        </p:nvSpPr>
        <p:spPr bwMode="auto">
          <a:xfrm>
            <a:off x="1447800" y="930137"/>
            <a:ext cx="38862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xmlns="" id="{EE2BA7A6-954C-4A64-AD27-56F30E28F820}"/>
              </a:ext>
            </a:extLst>
          </p:cNvPr>
          <p:cNvSpPr txBox="1">
            <a:spLocks noChangeArrowheads="1"/>
          </p:cNvSpPr>
          <p:nvPr/>
        </p:nvSpPr>
        <p:spPr bwMode="auto">
          <a:xfrm>
            <a:off x="1959258" y="957194"/>
            <a:ext cx="2905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Psalm 23:1-6</a:t>
            </a:r>
          </a:p>
        </p:txBody>
      </p:sp>
      <p:sp>
        <p:nvSpPr>
          <p:cNvPr id="17412" name="Text Box 4">
            <a:extLst>
              <a:ext uri="{FF2B5EF4-FFF2-40B4-BE49-F238E27FC236}">
                <a16:creationId xmlns:a16="http://schemas.microsoft.com/office/drawing/2014/main" xmlns="" id="{54278EB0-80C1-43DC-8839-0A1C7C1F8BC4}"/>
              </a:ext>
            </a:extLst>
          </p:cNvPr>
          <p:cNvSpPr txBox="1">
            <a:spLocks noChangeArrowheads="1"/>
          </p:cNvSpPr>
          <p:nvPr/>
        </p:nvSpPr>
        <p:spPr bwMode="auto">
          <a:xfrm>
            <a:off x="533400" y="2274838"/>
            <a:ext cx="5715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Lord must be MY shepherd</a:t>
            </a:r>
          </a:p>
          <a:p>
            <a:pPr eaLnBrk="1" hangingPunct="1">
              <a:buFont typeface="Wingdings" panose="05000000000000000000" pitchFamily="2" charset="2"/>
              <a:buChar char="§"/>
            </a:pPr>
            <a:r>
              <a:rPr lang="en-US" altLang="en-US" sz="3600" dirty="0">
                <a:latin typeface="Arial" panose="020B0604020202020204" pitchFamily="34" charset="0"/>
              </a:rPr>
              <a:t>Ps. 23 popular because of personal nature of the psalm</a:t>
            </a:r>
          </a:p>
        </p:txBody>
      </p:sp>
      <p:pic>
        <p:nvPicPr>
          <p:cNvPr id="17417" name="Picture 9" descr="http://www.applebychurch.ca/Shepherd_II.jpg">
            <a:extLst>
              <a:ext uri="{FF2B5EF4-FFF2-40B4-BE49-F238E27FC236}">
                <a16:creationId xmlns:a16="http://schemas.microsoft.com/office/drawing/2014/main" xmlns="" id="{74BF3BA5-754B-4327-8A25-2EE406F74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725" y="1"/>
            <a:ext cx="51382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xmlns="" id="{240A5895-C5FA-4193-899C-22F7F359A1C1}"/>
              </a:ext>
            </a:extLst>
          </p:cNvPr>
          <p:cNvSpPr txBox="1">
            <a:spLocks noChangeArrowheads="1"/>
          </p:cNvSpPr>
          <p:nvPr/>
        </p:nvSpPr>
        <p:spPr bwMode="auto">
          <a:xfrm>
            <a:off x="3133169" y="597346"/>
            <a:ext cx="5925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Is Your Religion Really Yours</a:t>
            </a:r>
          </a:p>
        </p:txBody>
      </p:sp>
      <p:sp>
        <p:nvSpPr>
          <p:cNvPr id="11267" name="Text Box 3">
            <a:extLst>
              <a:ext uri="{FF2B5EF4-FFF2-40B4-BE49-F238E27FC236}">
                <a16:creationId xmlns:a16="http://schemas.microsoft.com/office/drawing/2014/main" xmlns="" id="{C85BB61D-BE4D-45D2-81B9-63947CEB1F15}"/>
              </a:ext>
            </a:extLst>
          </p:cNvPr>
          <p:cNvSpPr txBox="1">
            <a:spLocks noChangeArrowheads="1"/>
          </p:cNvSpPr>
          <p:nvPr/>
        </p:nvSpPr>
        <p:spPr bwMode="auto">
          <a:xfrm>
            <a:off x="1580535" y="1265843"/>
            <a:ext cx="485261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lphaUcPeriod"/>
            </a:pPr>
            <a:r>
              <a:rPr lang="en-US" altLang="en-US" sz="3600" dirty="0">
                <a:latin typeface="Arial" panose="020B0604020202020204" pitchFamily="34" charset="0"/>
              </a:rPr>
              <a:t>  Genesis 48:15</a:t>
            </a:r>
          </a:p>
          <a:p>
            <a:pPr eaLnBrk="1" hangingPunct="1">
              <a:lnSpc>
                <a:spcPct val="130000"/>
              </a:lnSpc>
              <a:buFontTx/>
              <a:buAutoNum type="alphaUcPeriod"/>
            </a:pPr>
            <a:r>
              <a:rPr lang="en-US" altLang="en-US" sz="3600" dirty="0">
                <a:latin typeface="Arial" panose="020B0604020202020204" pitchFamily="34" charset="0"/>
              </a:rPr>
              <a:t>  Psalm 23:1-6</a:t>
            </a:r>
          </a:p>
          <a:p>
            <a:pPr eaLnBrk="1" hangingPunct="1">
              <a:lnSpc>
                <a:spcPct val="130000"/>
              </a:lnSpc>
              <a:buFontTx/>
              <a:buAutoNum type="alphaUcPeriod"/>
            </a:pPr>
            <a:r>
              <a:rPr lang="en-US" altLang="en-US" sz="3600" dirty="0">
                <a:latin typeface="Arial" panose="020B0604020202020204" pitchFamily="34" charset="0"/>
              </a:rPr>
              <a:t>  </a:t>
            </a:r>
            <a:r>
              <a:rPr lang="en-US" altLang="en-US" sz="3600" b="1" dirty="0">
                <a:latin typeface="Arial" panose="020B0604020202020204" pitchFamily="34" charset="0"/>
              </a:rPr>
              <a:t>Matthew 22:35-38</a:t>
            </a:r>
          </a:p>
          <a:p>
            <a:pPr eaLnBrk="1" hangingPunct="1">
              <a:lnSpc>
                <a:spcPct val="130000"/>
              </a:lnSpc>
              <a:buFontTx/>
              <a:buAutoNum type="alphaUcPeriod"/>
            </a:pPr>
            <a:r>
              <a:rPr lang="en-US" altLang="en-US" sz="3600" dirty="0">
                <a:latin typeface="Arial" panose="020B0604020202020204" pitchFamily="34" charset="0"/>
              </a:rPr>
              <a:t>  1 Peter 3:15</a:t>
            </a:r>
          </a:p>
          <a:p>
            <a:pPr eaLnBrk="1" hangingPunct="1">
              <a:lnSpc>
                <a:spcPct val="130000"/>
              </a:lnSpc>
              <a:buFontTx/>
              <a:buAutoNum type="alphaUcPeriod"/>
            </a:pPr>
            <a:r>
              <a:rPr lang="en-US" altLang="en-US" sz="3600" dirty="0">
                <a:latin typeface="Arial" panose="020B0604020202020204" pitchFamily="34" charset="0"/>
              </a:rPr>
              <a:t>  Genesis 39:7-9</a:t>
            </a:r>
          </a:p>
          <a:p>
            <a:pPr eaLnBrk="1" hangingPunct="1">
              <a:lnSpc>
                <a:spcPct val="130000"/>
              </a:lnSpc>
              <a:buFontTx/>
              <a:buAutoNum type="alphaUcPeriod"/>
            </a:pPr>
            <a:r>
              <a:rPr lang="en-US" altLang="en-US" sz="3600" dirty="0">
                <a:latin typeface="Arial" panose="020B0604020202020204" pitchFamily="34" charset="0"/>
              </a:rPr>
              <a:t>  2 Timothy 2:15</a:t>
            </a:r>
          </a:p>
          <a:p>
            <a:pPr eaLnBrk="1" hangingPunct="1">
              <a:lnSpc>
                <a:spcPct val="130000"/>
              </a:lnSpc>
              <a:buFontTx/>
              <a:buAutoNum type="alphaUcPeriod"/>
            </a:pPr>
            <a:r>
              <a:rPr lang="en-US" altLang="en-US" sz="3600" dirty="0">
                <a:latin typeface="Arial" panose="020B0604020202020204" pitchFamily="34" charset="0"/>
              </a:rPr>
              <a:t>  Philippians 3:13-15</a:t>
            </a:r>
          </a:p>
        </p:txBody>
      </p:sp>
      <p:sp>
        <p:nvSpPr>
          <p:cNvPr id="11268" name="Line 4">
            <a:extLst>
              <a:ext uri="{FF2B5EF4-FFF2-40B4-BE49-F238E27FC236}">
                <a16:creationId xmlns:a16="http://schemas.microsoft.com/office/drawing/2014/main" xmlns="" id="{6F3A932A-7BCC-4A8A-AFE0-91AED2397629}"/>
              </a:ext>
            </a:extLst>
          </p:cNvPr>
          <p:cNvSpPr>
            <a:spLocks noChangeShapeType="1"/>
          </p:cNvSpPr>
          <p:nvPr/>
        </p:nvSpPr>
        <p:spPr bwMode="auto">
          <a:xfrm>
            <a:off x="1524000" y="1295400"/>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AutoShape 5">
            <a:extLst>
              <a:ext uri="{FF2B5EF4-FFF2-40B4-BE49-F238E27FC236}">
                <a16:creationId xmlns:a16="http://schemas.microsoft.com/office/drawing/2014/main" xmlns="" id="{6625B9FF-2221-4C05-9B18-56463AF477F3}"/>
              </a:ext>
            </a:extLst>
          </p:cNvPr>
          <p:cNvSpPr>
            <a:spLocks noChangeArrowheads="1"/>
          </p:cNvSpPr>
          <p:nvPr/>
        </p:nvSpPr>
        <p:spPr bwMode="auto">
          <a:xfrm>
            <a:off x="1295400" y="2667000"/>
            <a:ext cx="914400" cy="762000"/>
          </a:xfrm>
          <a:prstGeom prst="roundRect">
            <a:avLst>
              <a:gd name="adj" fmla="val 16667"/>
            </a:avLst>
          </a:prstGeom>
          <a:noFill/>
          <a:ln w="76200">
            <a:solidFill>
              <a:srgbClr val="A5002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xmlns="" id="{B766E05B-C67C-4635-8952-CAC61FFA76F3}"/>
              </a:ext>
            </a:extLst>
          </p:cNvPr>
          <p:cNvSpPr>
            <a:spLocks noChangeArrowheads="1"/>
          </p:cNvSpPr>
          <p:nvPr/>
        </p:nvSpPr>
        <p:spPr bwMode="auto">
          <a:xfrm>
            <a:off x="3657600" y="914400"/>
            <a:ext cx="4953000" cy="762000"/>
          </a:xfrm>
          <a:prstGeom prst="bevel">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Text Box 3">
            <a:extLst>
              <a:ext uri="{FF2B5EF4-FFF2-40B4-BE49-F238E27FC236}">
                <a16:creationId xmlns:a16="http://schemas.microsoft.com/office/drawing/2014/main" xmlns="" id="{367C4B12-750F-4501-A187-9F6D29842AFA}"/>
              </a:ext>
            </a:extLst>
          </p:cNvPr>
          <p:cNvSpPr txBox="1">
            <a:spLocks noChangeArrowheads="1"/>
          </p:cNvSpPr>
          <p:nvPr/>
        </p:nvSpPr>
        <p:spPr bwMode="auto">
          <a:xfrm>
            <a:off x="4095943" y="892314"/>
            <a:ext cx="4057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Matthew 22:35-38</a:t>
            </a:r>
          </a:p>
        </p:txBody>
      </p:sp>
      <p:sp>
        <p:nvSpPr>
          <p:cNvPr id="19460" name="Text Box 4">
            <a:extLst>
              <a:ext uri="{FF2B5EF4-FFF2-40B4-BE49-F238E27FC236}">
                <a16:creationId xmlns:a16="http://schemas.microsoft.com/office/drawing/2014/main" xmlns="" id="{F737F35C-7932-478C-BDFE-8984B42A3458}"/>
              </a:ext>
            </a:extLst>
          </p:cNvPr>
          <p:cNvSpPr txBox="1">
            <a:spLocks noChangeArrowheads="1"/>
          </p:cNvSpPr>
          <p:nvPr/>
        </p:nvSpPr>
        <p:spPr bwMode="auto">
          <a:xfrm>
            <a:off x="609600" y="2057400"/>
            <a:ext cx="10972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“You” – singular in Greek</a:t>
            </a:r>
          </a:p>
        </p:txBody>
      </p:sp>
      <p:sp>
        <p:nvSpPr>
          <p:cNvPr id="19461" name="Text Box 5">
            <a:extLst>
              <a:ext uri="{FF2B5EF4-FFF2-40B4-BE49-F238E27FC236}">
                <a16:creationId xmlns:a16="http://schemas.microsoft.com/office/drawing/2014/main" xmlns="" id="{33785469-D655-4A45-AC4B-9B05FD521064}"/>
              </a:ext>
            </a:extLst>
          </p:cNvPr>
          <p:cNvSpPr txBox="1">
            <a:spLocks noChangeArrowheads="1"/>
          </p:cNvSpPr>
          <p:nvPr/>
        </p:nvSpPr>
        <p:spPr bwMode="auto">
          <a:xfrm>
            <a:off x="1143000" y="2819400"/>
            <a:ext cx="104393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latin typeface="Arial" panose="020B0604020202020204" pitchFamily="34" charset="0"/>
              </a:rPr>
              <a:t>My religious involvement must be based on my love for God, not another’s (</a:t>
            </a:r>
            <a:r>
              <a:rPr lang="en-US" altLang="en-US" sz="3600" b="1" dirty="0">
                <a:latin typeface="Arial" panose="020B0604020202020204" pitchFamily="34" charset="0"/>
              </a:rPr>
              <a:t>1 Cor. 13:1-3</a:t>
            </a:r>
            <a:r>
              <a:rPr lang="en-US" altLang="en-US" sz="3600" dirty="0">
                <a:latin typeface="Arial" panose="020B0604020202020204" pitchFamily="34" charset="0"/>
              </a:rPr>
              <a:t>)</a:t>
            </a:r>
          </a:p>
        </p:txBody>
      </p:sp>
      <p:sp>
        <p:nvSpPr>
          <p:cNvPr id="19462" name="Text Box 6">
            <a:extLst>
              <a:ext uri="{FF2B5EF4-FFF2-40B4-BE49-F238E27FC236}">
                <a16:creationId xmlns:a16="http://schemas.microsoft.com/office/drawing/2014/main" xmlns="" id="{0481C2B1-CCE2-4878-9AC2-A6FD886903D3}"/>
              </a:ext>
            </a:extLst>
          </p:cNvPr>
          <p:cNvSpPr txBox="1">
            <a:spLocks noChangeArrowheads="1"/>
          </p:cNvSpPr>
          <p:nvPr/>
        </p:nvSpPr>
        <p:spPr bwMode="auto">
          <a:xfrm>
            <a:off x="609600" y="4114800"/>
            <a:ext cx="1097279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latin typeface="Arial" panose="020B0604020202020204" pitchFamily="34" charset="0"/>
              </a:rPr>
              <a:t>Greek interlinear: “</a:t>
            </a:r>
            <a:r>
              <a:rPr lang="en-US" altLang="en-US" sz="3600" b="1" dirty="0">
                <a:latin typeface="Arial" panose="020B0604020202020204" pitchFamily="34" charset="0"/>
              </a:rPr>
              <a:t>You</a:t>
            </a:r>
            <a:r>
              <a:rPr lang="en-US" altLang="en-US" sz="3600" dirty="0">
                <a:latin typeface="Arial" panose="020B0604020202020204" pitchFamily="34" charset="0"/>
              </a:rPr>
              <a:t> shall love the Lord the God </a:t>
            </a:r>
            <a:r>
              <a:rPr lang="en-US" altLang="en-US" sz="3600" b="1" dirty="0">
                <a:latin typeface="Arial" panose="020B0604020202020204" pitchFamily="34" charset="0"/>
              </a:rPr>
              <a:t>of you</a:t>
            </a:r>
            <a:r>
              <a:rPr lang="en-US" altLang="en-US" sz="3600" dirty="0">
                <a:latin typeface="Arial" panose="020B0604020202020204" pitchFamily="34" charset="0"/>
              </a:rPr>
              <a:t>, with all the heart </a:t>
            </a:r>
            <a:r>
              <a:rPr lang="en-US" altLang="en-US" sz="3600" b="1" dirty="0">
                <a:latin typeface="Arial" panose="020B0604020202020204" pitchFamily="34" charset="0"/>
              </a:rPr>
              <a:t>of you</a:t>
            </a:r>
            <a:r>
              <a:rPr lang="en-US" altLang="en-US" sz="3600" dirty="0">
                <a:latin typeface="Arial" panose="020B0604020202020204" pitchFamily="34" charset="0"/>
              </a:rPr>
              <a:t>, with all the soul </a:t>
            </a:r>
            <a:r>
              <a:rPr lang="en-US" altLang="en-US" sz="3600" b="1" dirty="0">
                <a:latin typeface="Arial" panose="020B0604020202020204" pitchFamily="34" charset="0"/>
              </a:rPr>
              <a:t>of you</a:t>
            </a:r>
            <a:r>
              <a:rPr lang="en-US" altLang="en-US" sz="3600" dirty="0">
                <a:latin typeface="Arial" panose="020B0604020202020204" pitchFamily="34" charset="0"/>
              </a:rPr>
              <a:t>, and with all the mind </a:t>
            </a:r>
            <a:r>
              <a:rPr lang="en-US" altLang="en-US" sz="3600" b="1" dirty="0">
                <a:latin typeface="Arial" panose="020B0604020202020204" pitchFamily="34" charset="0"/>
              </a:rPr>
              <a:t>of you</a:t>
            </a:r>
            <a:r>
              <a:rPr lang="en-US" altLang="en-US" sz="3600" dirty="0">
                <a:latin typeface="Arial" panose="020B0604020202020204" pitchFamily="34" charset="0"/>
              </a:rPr>
              <a:t>”</a:t>
            </a:r>
          </a:p>
        </p:txBody>
      </p:sp>
      <p:sp>
        <p:nvSpPr>
          <p:cNvPr id="19463" name="Text Box 7">
            <a:extLst>
              <a:ext uri="{FF2B5EF4-FFF2-40B4-BE49-F238E27FC236}">
                <a16:creationId xmlns:a16="http://schemas.microsoft.com/office/drawing/2014/main" xmlns="" id="{367A239C-30F6-41AE-9A5C-704E64333EFA}"/>
              </a:ext>
            </a:extLst>
          </p:cNvPr>
          <p:cNvSpPr txBox="1">
            <a:spLocks noChangeArrowheads="1"/>
          </p:cNvSpPr>
          <p:nvPr/>
        </p:nvSpPr>
        <p:spPr bwMode="auto">
          <a:xfrm>
            <a:off x="2438400" y="2866072"/>
            <a:ext cx="7391400" cy="1200329"/>
          </a:xfrm>
          <a:prstGeom prst="rect">
            <a:avLst/>
          </a:prstGeom>
          <a:solidFill>
            <a:srgbClr val="000066"/>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3600" dirty="0">
                <a:solidFill>
                  <a:schemeClr val="bg1"/>
                </a:solidFill>
              </a:rPr>
              <a:t>My own personal relationship to God is what matters!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randombar(horizontal)">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462">
                                            <p:txEl>
                                              <p:pRg st="0" end="0"/>
                                            </p:txEl>
                                          </p:spTgt>
                                        </p:tgtEl>
                                        <p:attrNameLst>
                                          <p:attrName>style.visibility</p:attrName>
                                        </p:attrNameLst>
                                      </p:cBhvr>
                                      <p:to>
                                        <p:strVal val="visible"/>
                                      </p:to>
                                    </p:set>
                                    <p:animEffect transition="in" filter="randombar(horizontal)">
                                      <p:cBhvr>
                                        <p:cTn id="12" dur="500"/>
                                        <p:tgtEl>
                                          <p:spTgt spid="194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randombar(horizontal)">
                                      <p:cBhvr>
                                        <p:cTn id="1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1AB6024-6584-464B-A746-02966890D758}">
  <we:reference id="wa104379997" version="1.0.0.2" store="en-US" storeType="OMEX"/>
  <we:alternateReferences>
    <we:reference id="WA104379997" version="1.0.0.2"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756</TotalTime>
  <Words>3379</Words>
  <Application>Microsoft Office PowerPoint</Application>
  <PresentationFormat>Custom</PresentationFormat>
  <Paragraphs>302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63</cp:revision>
  <dcterms:created xsi:type="dcterms:W3CDTF">1601-01-01T00:00:00Z</dcterms:created>
  <dcterms:modified xsi:type="dcterms:W3CDTF">2018-03-26T06:56:36Z</dcterms:modified>
</cp:coreProperties>
</file>