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60" r:id="rId5"/>
    <p:sldId id="261" r:id="rId6"/>
    <p:sldId id="262" r:id="rId7"/>
    <p:sldId id="263" r:id="rId8"/>
    <p:sldId id="264" r:id="rId9"/>
    <p:sldId id="265" r:id="rId10"/>
    <p:sldId id="266" r:id="rId11"/>
    <p:sldId id="268" r:id="rId12"/>
    <p:sldId id="258" r:id="rId13"/>
    <p:sldId id="271" r:id="rId14"/>
    <p:sldId id="272" r:id="rId15"/>
    <p:sldId id="273" r:id="rId16"/>
    <p:sldId id="274" r:id="rId17"/>
    <p:sldId id="275" r:id="rId18"/>
    <p:sldId id="276" r:id="rId19"/>
    <p:sldId id="277" r:id="rId20"/>
    <p:sldId id="278" r:id="rId21"/>
    <p:sldId id="279" r:id="rId22"/>
    <p:sldId id="280" r:id="rId23"/>
    <p:sldId id="267" r:id="rId24"/>
    <p:sldId id="27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551" autoAdjust="0"/>
  </p:normalViewPr>
  <p:slideViewPr>
    <p:cSldViewPr snapToGrid="0">
      <p:cViewPr varScale="1">
        <p:scale>
          <a:sx n="57" d="100"/>
          <a:sy n="57" d="100"/>
        </p:scale>
        <p:origin x="113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442D1-D376-4F96-BA38-819F4473F964}" type="datetimeFigureOut">
              <a:rPr lang="en-US" smtClean="0"/>
              <a:t>11/10/2018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BD93-C923-4E7A-A661-DB290F98B9A8}" type="slidenum">
              <a:rPr lang="en-US" smtClean="0"/>
              <a:t>‹#›</a:t>
            </a:fld>
            <a:endParaRPr lang="en-US"/>
          </a:p>
        </p:txBody>
      </p:sp>
    </p:spTree>
    <p:extLst>
      <p:ext uri="{BB962C8B-B14F-4D97-AF65-F5344CB8AC3E}">
        <p14:creationId xmlns:p14="http://schemas.microsoft.com/office/powerpoint/2010/main" val="60057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iblia.com/bible/kjv1900/Gen%203.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biblia.com/bible/kjv1900/John%2014.2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blia.com/bible/kjv1900/John%2018.36"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biblia.com/bible/kjv1900/Josh%2021.43" TargetMode="External"/><Relationship Id="rId4" Type="http://schemas.openxmlformats.org/officeDocument/2006/relationships/hyperlink" Target="https://biblia.com/bible/kjv1900/Gen%2013.15"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iblia.com/bible/kjv1900/Matt.%2016.18-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iblia.com/bible/kjv1900/Gal.%201.6-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iblia.com/bible/kjv1900/Acts%207.51" TargetMode="External"/><Relationship Id="rId7" Type="http://schemas.openxmlformats.org/officeDocument/2006/relationships/hyperlink" Target="https://biblia.com/bible/kjv1900/2%20Thess.%202.1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biblia.com/bible/kjv1900/Zech.%208.19" TargetMode="External"/><Relationship Id="rId5" Type="http://schemas.openxmlformats.org/officeDocument/2006/relationships/hyperlink" Target="https://biblia.com/bible/kjv1900/Acts%205.29" TargetMode="External"/><Relationship Id="rId4" Type="http://schemas.openxmlformats.org/officeDocument/2006/relationships/hyperlink" Target="https://biblia.com/bible/kjv1900/2%20Tim.%203.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blia.com/bible/kjv1900/Rev%2021.1-2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ia.com/bible/kjv1900/John%2018.3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iblia.com/bible/kjv1900/Acts%201.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kjv1900/Matt.%2028.18"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iblia.com/bible/kjv1900/Eph.%201.20-23" TargetMode="External"/><Relationship Id="rId4" Type="http://schemas.openxmlformats.org/officeDocument/2006/relationships/hyperlink" Target="https://biblia.com/bible/kjv1900/Acts%202.29-3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blia.com/bible/kjv1900/Titus%203.5" TargetMode="External"/><Relationship Id="rId7" Type="http://schemas.openxmlformats.org/officeDocument/2006/relationships/hyperlink" Target="https://biblia.com/bible/kjv1900/Matt.%2019.2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biblia.com/bible/kjv1900/Matt.%2019.20" TargetMode="External"/><Relationship Id="rId5" Type="http://schemas.openxmlformats.org/officeDocument/2006/relationships/hyperlink" Target="https://biblia.com/bible/kjv1900/Matt.%2019.16" TargetMode="External"/><Relationship Id="rId4" Type="http://schemas.openxmlformats.org/officeDocument/2006/relationships/hyperlink" Target="https://biblia.com/bible/kjv1900/Matt%2019.2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ia.com/bible/kjv1900/Matt%205.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blia.com/bible/kjv1900/Matt.%205.34" TargetMode="External"/><Relationship Id="rId5" Type="http://schemas.openxmlformats.org/officeDocument/2006/relationships/hyperlink" Target="https://biblia.com/bible/kjv1900/Matt%204.17" TargetMode="External"/><Relationship Id="rId4" Type="http://schemas.openxmlformats.org/officeDocument/2006/relationships/hyperlink" Target="https://biblia.com/bible/kjv1900/Matt.%203.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ia.com/bible/kjv1900/John%2014.1-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biblia.com/bible/kjv1900/2%20Pet%203.10-1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a:t>
            </a:fld>
            <a:endParaRPr lang="en-US"/>
          </a:p>
        </p:txBody>
      </p:sp>
    </p:spTree>
    <p:extLst>
      <p:ext uri="{BB962C8B-B14F-4D97-AF65-F5344CB8AC3E}">
        <p14:creationId xmlns:p14="http://schemas.microsoft.com/office/powerpoint/2010/main" val="342977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Times New Roman" panose="02020603050405020304" pitchFamily="18" charset="0"/>
                <a:cs typeface="Times New Roman" panose="02020603050405020304" pitchFamily="18" charset="0"/>
              </a:rPr>
              <a:t>The Regenerated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Times New Roman" panose="02020603050405020304" pitchFamily="18" charset="0"/>
                <a:cs typeface="Times New Roman" panose="02020603050405020304" pitchFamily="18"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latin typeface="Times New Roman" panose="02020603050405020304" pitchFamily="18" charset="0"/>
                <a:cs typeface="Times New Roman" panose="02020603050405020304" pitchFamily="18" charset="0"/>
              </a:rPr>
              <a:t>    1. Is this a </a:t>
            </a:r>
            <a:r>
              <a:rPr lang="en-US" sz="1200" b="1" i="0" dirty="0">
                <a:solidFill>
                  <a:schemeClr val="bg1"/>
                </a:solidFill>
                <a:latin typeface="Times New Roman" panose="02020603050405020304" pitchFamily="18" charset="0"/>
                <a:cs typeface="Times New Roman" panose="02020603050405020304" pitchFamily="18" charset="0"/>
              </a:rPr>
              <a:t>true doctrine</a:t>
            </a:r>
            <a:r>
              <a:rPr lang="en-US" sz="1200" i="0" dirty="0">
                <a:solidFill>
                  <a:schemeClr val="bg1"/>
                </a:solidFill>
                <a:latin typeface="Times New Roman" panose="02020603050405020304" pitchFamily="18" charset="0"/>
                <a:cs typeface="Times New Roman" panose="02020603050405020304" pitchFamily="18" charset="0"/>
              </a:rPr>
              <a:t> that the earth will be regenerated or is it a </a:t>
            </a:r>
            <a:r>
              <a:rPr lang="en-US" sz="1200" b="1" i="0" dirty="0">
                <a:solidFill>
                  <a:schemeClr val="bg1"/>
                </a:solidFill>
                <a:latin typeface="Times New Roman" panose="02020603050405020304" pitchFamily="18" charset="0"/>
                <a:cs typeface="Times New Roman" panose="02020603050405020304" pitchFamily="18" charset="0"/>
              </a:rPr>
              <a:t>false doctrine</a:t>
            </a:r>
            <a:r>
              <a:rPr lang="en-US" sz="1200" i="0" dirty="0">
                <a:solidFill>
                  <a:schemeClr val="bg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latin typeface="Times New Roman" panose="02020603050405020304" pitchFamily="18" charset="0"/>
                <a:cs typeface="Times New Roman" panose="02020603050405020304" pitchFamily="18" charset="0"/>
              </a:rPr>
              <a:t>    2. Why is it lifting it’s ugly head today, like a horn on the “beast of perdition”?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latin typeface="Times New Roman" panose="02020603050405020304" pitchFamily="18" charset="0"/>
                <a:cs typeface="Times New Roman" panose="02020603050405020304" pitchFamily="18" charset="0"/>
              </a:rPr>
              <a:t>    3. If they use Scripture, does that make it valid a valid belief to live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12</a:t>
            </a:fld>
            <a:endParaRPr lang="en-US"/>
          </a:p>
        </p:txBody>
      </p:sp>
    </p:spTree>
    <p:extLst>
      <p:ext uri="{BB962C8B-B14F-4D97-AF65-F5344CB8AC3E}">
        <p14:creationId xmlns:p14="http://schemas.microsoft.com/office/powerpoint/2010/main" val="134589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The theme of Randy Alcorn’s book </a:t>
            </a:r>
            <a:r>
              <a:rPr lang="en-US" sz="1200" i="1" kern="1200" dirty="0">
                <a:solidFill>
                  <a:schemeClr val="tx1"/>
                </a:solidFill>
                <a:effectLst/>
                <a:latin typeface="+mn-lt"/>
                <a:ea typeface="+mn-ea"/>
                <a:cs typeface="+mn-cs"/>
              </a:rPr>
              <a:t>Heaven </a:t>
            </a:r>
            <a:r>
              <a:rPr lang="en-US" sz="1200" i="0" kern="1200" dirty="0">
                <a:solidFill>
                  <a:schemeClr val="tx1"/>
                </a:solidFill>
                <a:effectLst/>
                <a:latin typeface="+mn-lt"/>
                <a:ea typeface="+mn-ea"/>
                <a:cs typeface="+mn-cs"/>
              </a:rPr>
              <a:t>is the source for todays heresy.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    2.</a:t>
            </a:r>
            <a:r>
              <a:rPr lang="en-US" sz="1200" i="1" kern="1200" dirty="0">
                <a:solidFill>
                  <a:schemeClr val="tx1"/>
                </a:solidFill>
                <a:effectLst/>
                <a:latin typeface="+mn-lt"/>
                <a:ea typeface="+mn-ea"/>
                <a:cs typeface="+mn-cs"/>
              </a:rPr>
              <a:t> He states</a:t>
            </a:r>
            <a:r>
              <a:rPr lang="en-US" sz="1200" kern="1200" dirty="0">
                <a:solidFill>
                  <a:schemeClr val="tx1"/>
                </a:solidFill>
                <a:effectLst/>
                <a:latin typeface="+mn-lt"/>
                <a:ea typeface="+mn-ea"/>
                <a:cs typeface="+mn-cs"/>
              </a:rPr>
              <a:t> that the earth </a:t>
            </a:r>
            <a:r>
              <a:rPr lang="en-US" sz="1200" b="1" kern="1200" dirty="0">
                <a:solidFill>
                  <a:schemeClr val="tx1"/>
                </a:solidFill>
                <a:effectLst/>
                <a:latin typeface="+mn-lt"/>
                <a:ea typeface="+mn-ea"/>
                <a:cs typeface="+mn-cs"/>
              </a:rPr>
              <a:t>will not </a:t>
            </a:r>
            <a:r>
              <a:rPr lang="en-US" sz="1200" kern="1200" dirty="0">
                <a:solidFill>
                  <a:schemeClr val="tx1"/>
                </a:solidFill>
                <a:effectLst/>
                <a:latin typeface="+mn-lt"/>
                <a:ea typeface="+mn-ea"/>
                <a:cs typeface="+mn-cs"/>
              </a:rPr>
              <a:t>be destroyed at the end of the world, I wonder what “end of the world” means if not destroyed.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He avows; It will become </a:t>
            </a:r>
            <a:r>
              <a:rPr lang="en-US" sz="1200" b="1" kern="1200" dirty="0">
                <a:solidFill>
                  <a:schemeClr val="tx1"/>
                </a:solidFill>
                <a:effectLst/>
                <a:latin typeface="+mn-lt"/>
                <a:ea typeface="+mn-ea"/>
                <a:cs typeface="+mn-cs"/>
              </a:rPr>
              <a:t>the permanent place</a:t>
            </a:r>
            <a:r>
              <a:rPr lang="en-US" sz="1200" kern="1200" dirty="0">
                <a:solidFill>
                  <a:schemeClr val="tx1"/>
                </a:solidFill>
                <a:effectLst/>
                <a:latin typeface="+mn-lt"/>
                <a:ea typeface="+mn-ea"/>
                <a:cs typeface="+mn-cs"/>
              </a:rPr>
              <a:t> for not only all the multiplied billions who have inhabited it over the centuries but </a:t>
            </a:r>
            <a:r>
              <a:rPr lang="en-US" sz="1200" b="1" kern="1200" dirty="0">
                <a:solidFill>
                  <a:schemeClr val="tx1"/>
                </a:solidFill>
                <a:effectLst/>
                <a:latin typeface="+mn-lt"/>
                <a:ea typeface="+mn-ea"/>
                <a:cs typeface="+mn-cs"/>
              </a:rPr>
              <a:t>even for God, the Father, Himself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and all the “</a:t>
            </a:r>
            <a:r>
              <a:rPr lang="en-US" sz="1200" b="1" kern="1200" dirty="0">
                <a:solidFill>
                  <a:schemeClr val="tx1"/>
                </a:solidFill>
                <a:effectLst/>
                <a:latin typeface="+mn-lt"/>
                <a:ea typeface="+mn-ea"/>
                <a:cs typeface="+mn-cs"/>
              </a:rPr>
              <a:t>innumerable company of angels</a:t>
            </a:r>
            <a:r>
              <a:rPr lang="en-US" sz="1200" kern="1200" dirty="0">
                <a:solidFill>
                  <a:schemeClr val="tx1"/>
                </a:solidFill>
                <a:effectLst/>
                <a:latin typeface="+mn-lt"/>
                <a:ea typeface="+mn-ea"/>
                <a:cs typeface="+mn-cs"/>
              </a:rPr>
              <a:t>” that are in heaven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5. Every single being in the universe will inhabit this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6. There will be no beings </a:t>
            </a:r>
            <a:r>
              <a:rPr lang="en-US" sz="1200" b="1" kern="1200" dirty="0">
                <a:solidFill>
                  <a:schemeClr val="tx1"/>
                </a:solidFill>
                <a:effectLst/>
                <a:latin typeface="+mn-lt"/>
                <a:ea typeface="+mn-ea"/>
                <a:cs typeface="+mn-cs"/>
              </a:rPr>
              <a:t>anywhere else </a:t>
            </a:r>
            <a:r>
              <a:rPr lang="en-US" sz="1200" kern="1200" dirty="0">
                <a:solidFill>
                  <a:schemeClr val="tx1"/>
                </a:solidFill>
                <a:effectLst/>
                <a:latin typeface="+mn-lt"/>
                <a:ea typeface="+mn-ea"/>
                <a:cs typeface="+mn-cs"/>
              </a:rPr>
              <a:t>in the universe but the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7. The earth </a:t>
            </a:r>
            <a:r>
              <a:rPr lang="en-US" sz="1200" b="1" kern="1200" dirty="0">
                <a:solidFill>
                  <a:schemeClr val="tx1"/>
                </a:solidFill>
                <a:effectLst/>
                <a:latin typeface="+mn-lt"/>
                <a:ea typeface="+mn-ea"/>
                <a:cs typeface="+mn-cs"/>
              </a:rPr>
              <a:t>will not</a:t>
            </a:r>
            <a:r>
              <a:rPr lang="en-US" sz="1200" kern="1200" dirty="0">
                <a:solidFill>
                  <a:schemeClr val="tx1"/>
                </a:solidFill>
                <a:effectLst/>
                <a:latin typeface="+mn-lt"/>
                <a:ea typeface="+mn-ea"/>
                <a:cs typeface="+mn-cs"/>
              </a:rPr>
              <a:t> be a </a:t>
            </a:r>
            <a:r>
              <a:rPr lang="en-US" sz="1200" b="1" kern="1200" dirty="0">
                <a:solidFill>
                  <a:schemeClr val="tx1"/>
                </a:solidFill>
                <a:effectLst/>
                <a:latin typeface="+mn-lt"/>
                <a:ea typeface="+mn-ea"/>
                <a:cs typeface="+mn-cs"/>
              </a:rPr>
              <a:t>spiritual place</a:t>
            </a:r>
            <a:r>
              <a:rPr lang="en-US" sz="1200" kern="1200" dirty="0">
                <a:solidFill>
                  <a:schemeClr val="tx1"/>
                </a:solidFill>
                <a:effectLst/>
                <a:latin typeface="+mn-lt"/>
                <a:ea typeface="+mn-ea"/>
                <a:cs typeface="+mn-cs"/>
              </a:rPr>
              <a:t>, but it will be as it is right now, a </a:t>
            </a:r>
            <a:r>
              <a:rPr lang="en-US" sz="1200" b="1" kern="1200" dirty="0">
                <a:solidFill>
                  <a:schemeClr val="tx1"/>
                </a:solidFill>
                <a:effectLst/>
                <a:latin typeface="+mn-lt"/>
                <a:ea typeface="+mn-ea"/>
                <a:cs typeface="+mn-cs"/>
              </a:rPr>
              <a:t>physical place</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13</a:t>
            </a:fld>
            <a:endParaRPr lang="en-US"/>
          </a:p>
        </p:txBody>
      </p:sp>
    </p:spTree>
    <p:extLst>
      <p:ext uri="{BB962C8B-B14F-4D97-AF65-F5344CB8AC3E}">
        <p14:creationId xmlns:p14="http://schemas.microsoft.com/office/powerpoint/2010/main" val="99998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This is unlike the Jehovah’s Witnesses’ view of an eternal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Alcorn and his followers believe heaven as it now exists will be brought down to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Nothing will exist outside of the earth and its immediate atmosphere.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Alcorn stated his theme in </a:t>
            </a:r>
            <a:r>
              <a:rPr 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blistering terms</a:t>
            </a:r>
            <a:r>
              <a:rPr 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against those who do not go along with him: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14</a:t>
            </a:fld>
            <a:endParaRPr lang="en-US"/>
          </a:p>
        </p:txBody>
      </p:sp>
    </p:spTree>
    <p:extLst>
      <p:ext uri="{BB962C8B-B14F-4D97-AF65-F5344CB8AC3E}">
        <p14:creationId xmlns:p14="http://schemas.microsoft.com/office/powerpoint/2010/main" val="370321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His question is: “What lies behind our notion that God is going to destroy the earth and be done with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He states: I believe it’s a </a:t>
            </a:r>
            <a:r>
              <a:rPr lang="en-US" sz="1200" b="1" kern="1200" dirty="0">
                <a:solidFill>
                  <a:schemeClr val="tx1"/>
                </a:solidFill>
                <a:effectLst/>
                <a:latin typeface="+mn-lt"/>
                <a:ea typeface="+mn-ea"/>
                <a:cs typeface="+mn-cs"/>
              </a:rPr>
              <a:t>weak theology </a:t>
            </a:r>
            <a:r>
              <a:rPr lang="en-US" sz="1200" kern="1200" dirty="0">
                <a:solidFill>
                  <a:schemeClr val="tx1"/>
                </a:solidFill>
                <a:effectLst/>
                <a:latin typeface="+mn-lt"/>
                <a:ea typeface="+mn-ea"/>
                <a:cs typeface="+mn-cs"/>
              </a:rPr>
              <a:t>of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Though we’d </a:t>
            </a:r>
            <a:r>
              <a:rPr lang="en-US" sz="1200" b="1" kern="1200" dirty="0">
                <a:solidFill>
                  <a:schemeClr val="tx1"/>
                </a:solidFill>
                <a:effectLst/>
                <a:latin typeface="+mn-lt"/>
                <a:ea typeface="+mn-ea"/>
                <a:cs typeface="+mn-cs"/>
              </a:rPr>
              <a:t>never say it this way</a:t>
            </a:r>
            <a:r>
              <a:rPr lang="en-US" sz="1200" kern="1200" dirty="0">
                <a:solidFill>
                  <a:schemeClr val="tx1"/>
                </a:solidFill>
                <a:effectLst/>
                <a:latin typeface="+mn-lt"/>
                <a:ea typeface="+mn-ea"/>
                <a:cs typeface="+mn-cs"/>
              </a:rPr>
              <a:t>, we see him as </a:t>
            </a:r>
            <a:r>
              <a:rPr lang="en-US" sz="1200" b="1" kern="1200" dirty="0">
                <a:solidFill>
                  <a:schemeClr val="tx1"/>
                </a:solidFill>
                <a:effectLst/>
                <a:latin typeface="+mn-lt"/>
                <a:ea typeface="+mn-ea"/>
                <a:cs typeface="+mn-cs"/>
              </a:rPr>
              <a:t>a thwarted inventor </a:t>
            </a:r>
            <a:r>
              <a:rPr lang="en-US" sz="1200" kern="1200" dirty="0">
                <a:solidFill>
                  <a:schemeClr val="tx1"/>
                </a:solidFill>
                <a:effectLst/>
                <a:latin typeface="+mn-lt"/>
                <a:ea typeface="+mn-ea"/>
                <a:cs typeface="+mn-cs"/>
              </a:rPr>
              <a:t>whose creation failed.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Having </a:t>
            </a:r>
            <a:r>
              <a:rPr lang="en-US" sz="1200" b="1" kern="1200" dirty="0">
                <a:solidFill>
                  <a:schemeClr val="tx1"/>
                </a:solidFill>
                <a:effectLst/>
                <a:latin typeface="+mn-lt"/>
                <a:ea typeface="+mn-ea"/>
                <a:cs typeface="+mn-cs"/>
              </a:rPr>
              <a:t>realized his mistake</a:t>
            </a:r>
            <a:r>
              <a:rPr lang="en-US" sz="1200" kern="1200" dirty="0">
                <a:solidFill>
                  <a:schemeClr val="tx1"/>
                </a:solidFill>
                <a:effectLst/>
                <a:latin typeface="+mn-lt"/>
                <a:ea typeface="+mn-ea"/>
                <a:cs typeface="+mn-cs"/>
              </a:rPr>
              <a:t>, he’ll end up trashing most of what he made. ---- (We know that “God does not make mistakes.”)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5. God’s consolation for a failed Earth is that He rescues a few of us from the fire.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6. But this idea is emphatically refuted by Scripture.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7. God has a magnificent plan, and </a:t>
            </a:r>
            <a:r>
              <a:rPr lang="en-US" sz="1200" b="1"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will </a:t>
            </a:r>
            <a:r>
              <a:rPr lang="en-US" sz="1200" i="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surrender Earth to the trash heap (</a:t>
            </a:r>
            <a:r>
              <a:rPr lang="en-US" sz="1200" b="1" kern="1200" dirty="0">
                <a:solidFill>
                  <a:schemeClr val="tx1"/>
                </a:solidFill>
                <a:effectLst/>
                <a:latin typeface="+mn-lt"/>
                <a:ea typeface="+mn-ea"/>
                <a:cs typeface="+mn-cs"/>
              </a:rPr>
              <a:t>p.90</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8. In order to be unmistakably clear as to what Alcorn teaches on this, hear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 “He [God, the Father] will actually come to live among us on the New Earth” (</a:t>
            </a:r>
            <a:r>
              <a:rPr lang="en-US" sz="1200" b="1" kern="1200" dirty="0">
                <a:solidFill>
                  <a:schemeClr val="tx1"/>
                </a:solidFill>
                <a:effectLst/>
                <a:latin typeface="+mn-lt"/>
                <a:ea typeface="+mn-ea"/>
                <a:cs typeface="+mn-cs"/>
              </a:rPr>
              <a:t>p.184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b. What about Jesus? “He will also physically reside on the earth with us” (</a:t>
            </a:r>
            <a:r>
              <a:rPr lang="en-US" sz="1200" b="1" kern="1200" dirty="0">
                <a:solidFill>
                  <a:schemeClr val="tx1"/>
                </a:solidFill>
                <a:effectLst/>
                <a:latin typeface="+mn-lt"/>
                <a:ea typeface="+mn-ea"/>
                <a:cs typeface="+mn-cs"/>
              </a:rPr>
              <a:t>p.188</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 The theme of Randy Alcorn’s book on </a:t>
            </a:r>
            <a:r>
              <a:rPr lang="en-US" sz="1200" b="1" i="1" kern="1200" dirty="0">
                <a:solidFill>
                  <a:schemeClr val="tx1"/>
                </a:solidFill>
                <a:effectLst/>
                <a:latin typeface="+mn-lt"/>
                <a:ea typeface="+mn-ea"/>
                <a:cs typeface="+mn-cs"/>
              </a:rPr>
              <a:t>Heaven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strives for </a:t>
            </a:r>
            <a:r>
              <a:rPr lang="en-US" sz="1200" b="1" kern="1200" dirty="0">
                <a:solidFill>
                  <a:schemeClr val="tx1"/>
                </a:solidFill>
                <a:effectLst/>
                <a:latin typeface="+mn-lt"/>
                <a:ea typeface="+mn-ea"/>
                <a:cs typeface="+mn-cs"/>
              </a:rPr>
              <a:t>the sensational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9. Observe, “</a:t>
            </a:r>
            <a:r>
              <a:rPr lang="en-US" sz="1200" b="1" kern="1200" dirty="0">
                <a:solidFill>
                  <a:schemeClr val="tx1"/>
                </a:solidFill>
                <a:effectLst/>
                <a:latin typeface="+mn-lt"/>
                <a:ea typeface="+mn-ea"/>
                <a:cs typeface="+mn-cs"/>
              </a:rPr>
              <a:t>Heaven</a:t>
            </a:r>
            <a:r>
              <a:rPr lang="en-US" sz="1200" kern="1200" dirty="0">
                <a:solidFill>
                  <a:schemeClr val="tx1"/>
                </a:solidFill>
                <a:effectLst/>
                <a:latin typeface="+mn-lt"/>
                <a:ea typeface="+mn-ea"/>
                <a:cs typeface="+mn-cs"/>
              </a:rPr>
              <a:t>, God’s dwelling place, will one day be </a:t>
            </a:r>
            <a:r>
              <a:rPr lang="en-US" sz="1200" b="1" kern="1200" dirty="0">
                <a:solidFill>
                  <a:schemeClr val="tx1"/>
                </a:solidFill>
                <a:effectLst/>
                <a:latin typeface="+mn-lt"/>
                <a:ea typeface="+mn-ea"/>
                <a:cs typeface="+mn-cs"/>
              </a:rPr>
              <a:t>on the New Earth</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10. Further, That God would come down to the New Earth </a:t>
            </a:r>
            <a:r>
              <a:rPr lang="en-US" sz="1200" b="1" kern="1200" dirty="0">
                <a:solidFill>
                  <a:schemeClr val="tx1"/>
                </a:solidFill>
                <a:effectLst/>
                <a:latin typeface="+mn-lt"/>
                <a:ea typeface="+mn-ea"/>
                <a:cs typeface="+mn-cs"/>
              </a:rPr>
              <a:t>to live with us fits perfectly with his original plan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15</a:t>
            </a:fld>
            <a:endParaRPr lang="en-US"/>
          </a:p>
        </p:txBody>
      </p:sp>
    </p:spTree>
    <p:extLst>
      <p:ext uri="{BB962C8B-B14F-4D97-AF65-F5344CB8AC3E}">
        <p14:creationId xmlns:p14="http://schemas.microsoft.com/office/powerpoint/2010/main" val="366917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God could have taken Adam and Eve up to Heaven to visit with Him in His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Instead, He came down to walk with them in their world </a:t>
            </a:r>
            <a:r>
              <a:rPr 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Genesis 3:8</a:t>
            </a:r>
            <a:r>
              <a:rPr lang="en-US" sz="1200" b="1"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And they heard the </a:t>
            </a:r>
            <a:r>
              <a:rPr lang="en-US" sz="1200" b="1" i="1" u="none" strike="noStrike" kern="1200" baseline="0" dirty="0">
                <a:solidFill>
                  <a:schemeClr val="tx1"/>
                </a:solidFill>
                <a:latin typeface="+mn-lt"/>
                <a:ea typeface="+mn-ea"/>
                <a:cs typeface="+mn-cs"/>
              </a:rPr>
              <a:t>sound of the LORD God walking in the garden </a:t>
            </a:r>
            <a:r>
              <a:rPr lang="en-US" sz="1200" b="0" i="1" u="none" strike="noStrike" kern="1200" baseline="0" dirty="0">
                <a:solidFill>
                  <a:schemeClr val="tx1"/>
                </a:solidFill>
                <a:latin typeface="+mn-lt"/>
                <a:ea typeface="+mn-ea"/>
                <a:cs typeface="+mn-cs"/>
              </a:rPr>
              <a:t>in the cool of the day, and Adam and his wife hid themselves from the presence of the LORD God among the trees of the garden.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3:8</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Jesus says of anyone who would be his disciple, “</a:t>
            </a:r>
            <a:r>
              <a:rPr lang="en-US" sz="1200" i="1" kern="1200" dirty="0">
                <a:solidFill>
                  <a:schemeClr val="tx1"/>
                </a:solidFill>
                <a:effectLst/>
                <a:latin typeface="+mn-lt"/>
                <a:ea typeface="+mn-ea"/>
                <a:cs typeface="+mn-cs"/>
              </a:rPr>
              <a:t>My Father will love him, and we will come to him and make our home with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John 14:23</a:t>
            </a:r>
            <a:r>
              <a:rPr lang="en-US" sz="1200" b="1"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Jesus answered and said to him, "If anyone loves Me, he will keep My word; and My Father will love him, and </a:t>
            </a:r>
            <a:r>
              <a:rPr lang="en-US" sz="1200" b="1" i="1" u="none" strike="noStrike" kern="1200" baseline="0" dirty="0">
                <a:solidFill>
                  <a:schemeClr val="tx1"/>
                </a:solidFill>
                <a:latin typeface="+mn-lt"/>
                <a:ea typeface="+mn-ea"/>
                <a:cs typeface="+mn-cs"/>
              </a:rPr>
              <a:t>We will come to him </a:t>
            </a:r>
            <a:r>
              <a:rPr lang="en-US" sz="1200" b="0" i="1" u="none" strike="noStrike" kern="1200" baseline="0" dirty="0">
                <a:solidFill>
                  <a:schemeClr val="tx1"/>
                </a:solidFill>
                <a:latin typeface="+mn-lt"/>
                <a:ea typeface="+mn-ea"/>
                <a:cs typeface="+mn-cs"/>
              </a:rPr>
              <a:t>and </a:t>
            </a:r>
            <a:r>
              <a:rPr lang="en-US" sz="1200" b="1" i="1" u="none" strike="noStrike" kern="1200" baseline="0" dirty="0">
                <a:solidFill>
                  <a:schemeClr val="tx1"/>
                </a:solidFill>
                <a:latin typeface="+mn-lt"/>
                <a:ea typeface="+mn-ea"/>
                <a:cs typeface="+mn-cs"/>
              </a:rPr>
              <a:t>make Our home with him</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14:23</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This picture is of God’s ultimate plan — not to take us up to live in a realm made for him, but to come down and live with us </a:t>
            </a:r>
            <a:r>
              <a:rPr lang="en-US" sz="1200" i="1" kern="1200" dirty="0">
                <a:solidFill>
                  <a:schemeClr val="tx1"/>
                </a:solidFill>
                <a:effectLst/>
                <a:latin typeface="+mn-lt"/>
                <a:ea typeface="+mn-ea"/>
                <a:cs typeface="+mn-cs"/>
              </a:rPr>
              <a:t>in the realm he made for us.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5. The Incarnation is about God inhabiting space and time as a human being — the new heaven and New Earth are about God making space and time his </a:t>
            </a:r>
            <a:r>
              <a:rPr lang="en-US" sz="1200" i="1" kern="1200" dirty="0">
                <a:solidFill>
                  <a:schemeClr val="tx1"/>
                </a:solidFill>
                <a:effectLst/>
                <a:latin typeface="+mn-lt"/>
                <a:ea typeface="+mn-ea"/>
                <a:cs typeface="+mn-cs"/>
              </a:rPr>
              <a:t>eternal </a:t>
            </a:r>
            <a:r>
              <a:rPr lang="en-US" sz="1200" kern="1200" dirty="0">
                <a:solidFill>
                  <a:schemeClr val="tx1"/>
                </a:solidFill>
                <a:effectLst/>
                <a:latin typeface="+mn-lt"/>
                <a:ea typeface="+mn-ea"/>
                <a:cs typeface="+mn-cs"/>
              </a:rPr>
              <a:t>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6. As Jesus is God incarnate, so the New Earth will be Heaven incarnate (</a:t>
            </a:r>
            <a:r>
              <a:rPr lang="en-US" sz="1200" b="1" kern="1200" dirty="0">
                <a:solidFill>
                  <a:schemeClr val="tx1"/>
                </a:solidFill>
                <a:effectLst/>
                <a:latin typeface="+mn-lt"/>
                <a:ea typeface="+mn-ea"/>
                <a:cs typeface="+mn-cs"/>
              </a:rPr>
              <a:t>pp. 45-46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16</a:t>
            </a:fld>
            <a:endParaRPr lang="en-US"/>
          </a:p>
        </p:txBody>
      </p:sp>
    </p:spTree>
    <p:extLst>
      <p:ext uri="{BB962C8B-B14F-4D97-AF65-F5344CB8AC3E}">
        <p14:creationId xmlns:p14="http://schemas.microsoft.com/office/powerpoint/2010/main" val="215176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The book called </a:t>
            </a:r>
            <a:r>
              <a:rPr lang="en-US" sz="1200" i="1" kern="1200" dirty="0">
                <a:solidFill>
                  <a:schemeClr val="tx1"/>
                </a:solidFill>
                <a:effectLst/>
                <a:latin typeface="+mn-lt"/>
                <a:ea typeface="+mn-ea"/>
                <a:cs typeface="+mn-cs"/>
              </a:rPr>
              <a:t>Heaven,</a:t>
            </a:r>
            <a:r>
              <a:rPr lang="en-US" sz="1200" kern="1200" dirty="0">
                <a:solidFill>
                  <a:schemeClr val="tx1"/>
                </a:solidFill>
                <a:effectLst/>
                <a:latin typeface="+mn-lt"/>
                <a:ea typeface="+mn-ea"/>
                <a:cs typeface="+mn-cs"/>
              </a:rPr>
              <a:t> by Randy Alcorn, is being recommended, preached, and followed by some members of the churches of Christ, </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2. A quick look at the author will give the background for the erroneous teachings it contains. </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3. Randy Alcorn is a denominational preacher who teaches at two schools in Oregon. </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4. Each of them have doctrinal statements on their websites for their students and faculty are to uphold </a:t>
            </a:r>
          </a:p>
          <a:p>
            <a:r>
              <a:rPr lang="en-US" sz="1200" kern="1200" dirty="0">
                <a:solidFill>
                  <a:schemeClr val="tx1"/>
                </a:solidFill>
                <a:effectLst/>
                <a:latin typeface="+mn-lt"/>
                <a:ea typeface="+mn-ea"/>
                <a:cs typeface="+mn-cs"/>
              </a:rPr>
              <a:t>        a. (See: </a:t>
            </a:r>
            <a:r>
              <a:rPr lang="en-US" sz="1200" b="1" kern="1200" dirty="0">
                <a:solidFill>
                  <a:schemeClr val="accent1"/>
                </a:solidFill>
                <a:effectLst/>
                <a:latin typeface="+mn-lt"/>
                <a:ea typeface="+mn-ea"/>
                <a:cs typeface="+mn-cs"/>
              </a:rPr>
              <a:t>www.multnomah.edu/about/doctrinal-statement/ and www.westernseminary.edu/academics/what-we-believe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&gt;&gt;&gt;&gt;&gt;&gt;&gt;&gt;&gt;&gt;&gt;&gt;&gt;&gt;&gt;&gt;&gt;&gt;&gt;&gt;&gt;&gt;&gt;&gt;</a:t>
            </a:r>
          </a:p>
          <a:p>
            <a:r>
              <a:rPr lang="en-US" sz="1200" kern="1200" dirty="0">
                <a:solidFill>
                  <a:schemeClr val="tx1"/>
                </a:solidFill>
                <a:effectLst/>
                <a:latin typeface="+mn-lt"/>
                <a:ea typeface="+mn-ea"/>
                <a:cs typeface="+mn-cs"/>
              </a:rPr>
              <a:t>    5. Salvation by faith only, baptism is not necessary for salvation, the direct operation of the Holy Spirit, the eternal security of the believer (“once saved, always saved), and premillennialism; are some of the articles of faith. </a:t>
            </a:r>
          </a:p>
          <a:p>
            <a:r>
              <a:rPr lang="en-US" sz="1200" kern="1200" dirty="0">
                <a:solidFill>
                  <a:schemeClr val="tx1"/>
                </a:solidFill>
                <a:effectLst/>
                <a:latin typeface="+mn-lt"/>
                <a:ea typeface="+mn-ea"/>
                <a:cs typeface="+mn-cs"/>
              </a:rPr>
              <a:t>    6. Each of these positions is also taught in Alcorn’s book on </a:t>
            </a:r>
            <a:r>
              <a:rPr lang="en-US" sz="1200" i="1" kern="1200" dirty="0">
                <a:solidFill>
                  <a:schemeClr val="tx1"/>
                </a:solidFill>
                <a:effectLst/>
                <a:latin typeface="+mn-lt"/>
                <a:ea typeface="+mn-ea"/>
                <a:cs typeface="+mn-cs"/>
              </a:rPr>
              <a:t>Heaven</a:t>
            </a:r>
            <a:r>
              <a:rPr lang="en-US" sz="1200" kern="1200" dirty="0">
                <a:solidFill>
                  <a:schemeClr val="tx1"/>
                </a:solidFill>
                <a:effectLst/>
                <a:latin typeface="+mn-lt"/>
                <a:ea typeface="+mn-ea"/>
                <a:cs typeface="+mn-cs"/>
              </a:rPr>
              <a:t> (e.g., </a:t>
            </a:r>
            <a:r>
              <a:rPr lang="en-US" sz="1200" b="1" kern="1200" dirty="0">
                <a:solidFill>
                  <a:schemeClr val="tx1"/>
                </a:solidFill>
                <a:effectLst/>
                <a:latin typeface="+mn-lt"/>
                <a:ea typeface="+mn-ea"/>
                <a:cs typeface="+mn-cs"/>
              </a:rPr>
              <a:t>pp.34-36, 47-48, 97, 134, 145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7. When a book like this is being recommended by a preacher and an eldership in a local congregation, serious and spiritually destructive consequences go with that, and it is not enough to say, “Take the meat off the bones” because there is no meat on the “bones” of this book, it all needs to be thrown out!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17</a:t>
            </a:fld>
            <a:endParaRPr lang="en-US"/>
          </a:p>
        </p:txBody>
      </p:sp>
    </p:spTree>
    <p:extLst>
      <p:ext uri="{BB962C8B-B14F-4D97-AF65-F5344CB8AC3E}">
        <p14:creationId xmlns:p14="http://schemas.microsoft.com/office/powerpoint/2010/main" val="5058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As a premillennialist, Randy Alcorn was already hardened by materialism when he wrote his book.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The espousal of premillennialism puts its adherents in the same problematic position today </a:t>
            </a:r>
            <a:r>
              <a:rPr lang="en-US" sz="1200" b="1" kern="1200" dirty="0">
                <a:solidFill>
                  <a:schemeClr val="tx1"/>
                </a:solidFill>
                <a:effectLst/>
                <a:latin typeface="+mn-lt"/>
                <a:ea typeface="+mn-ea"/>
                <a:cs typeface="+mn-cs"/>
              </a:rPr>
              <a:t>as that of the Jews in the time of Jesus</a:t>
            </a:r>
            <a:r>
              <a:rPr lang="en-US" sz="1200" kern="1200" dirty="0">
                <a:solidFill>
                  <a:schemeClr val="tx1"/>
                </a:solidFill>
                <a:effectLst/>
                <a:latin typeface="+mn-lt"/>
                <a:ea typeface="+mn-ea"/>
                <a:cs typeface="+mn-cs"/>
              </a:rPr>
              <a:t>’ personal ministry who rejected the spiritual kingdom of Christ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John 18:36</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Jesus answered, "</a:t>
            </a:r>
            <a:r>
              <a:rPr lang="en-US" sz="1200" b="1" i="1" u="none" strike="noStrike" kern="1200" baseline="0" dirty="0">
                <a:solidFill>
                  <a:schemeClr val="tx1"/>
                </a:solidFill>
                <a:latin typeface="+mn-lt"/>
                <a:ea typeface="+mn-ea"/>
                <a:cs typeface="+mn-cs"/>
              </a:rPr>
              <a:t>My kingdom is not of this world</a:t>
            </a:r>
            <a:r>
              <a:rPr lang="en-US" sz="1200" b="0" i="1" u="none" strike="noStrike" kern="1200" baseline="0" dirty="0">
                <a:solidFill>
                  <a:schemeClr val="tx1"/>
                </a:solidFill>
                <a:latin typeface="+mn-lt"/>
                <a:ea typeface="+mn-ea"/>
                <a:cs typeface="+mn-cs"/>
              </a:rPr>
              <a:t>. If My kingdom were of this world, My servants would fight, so that I should not be delivered to the Jews; but now My kingdom is not from here."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18:36</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They crucified Him and looked for a </a:t>
            </a:r>
            <a:r>
              <a:rPr lang="en-US" sz="1200" b="1" kern="1200" dirty="0">
                <a:solidFill>
                  <a:schemeClr val="tx1"/>
                </a:solidFill>
                <a:effectLst/>
                <a:latin typeface="+mn-lt"/>
                <a:ea typeface="+mn-ea"/>
                <a:cs typeface="+mn-cs"/>
              </a:rPr>
              <a:t>material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physical kingdom </a:t>
            </a:r>
            <a:r>
              <a:rPr lang="en-US" sz="1200" kern="1200" dirty="0">
                <a:solidFill>
                  <a:schemeClr val="tx1"/>
                </a:solidFill>
                <a:effectLst/>
                <a:latin typeface="+mn-lt"/>
                <a:ea typeface="+mn-ea"/>
                <a:cs typeface="+mn-cs"/>
              </a:rPr>
              <a:t>such as that which was in the days of King Solomon.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All premillennialists believe God failed in His promise to give </a:t>
            </a:r>
            <a:r>
              <a:rPr lang="en-US" sz="1200" b="1" kern="1200" dirty="0">
                <a:solidFill>
                  <a:schemeClr val="tx1"/>
                </a:solidFill>
                <a:effectLst/>
                <a:latin typeface="+mn-lt"/>
                <a:ea typeface="+mn-ea"/>
                <a:cs typeface="+mn-cs"/>
              </a:rPr>
              <a:t>all the land </a:t>
            </a:r>
            <a:r>
              <a:rPr lang="en-US" sz="1200" kern="1200" dirty="0">
                <a:solidFill>
                  <a:schemeClr val="tx1"/>
                </a:solidFill>
                <a:effectLst/>
                <a:latin typeface="+mn-lt"/>
                <a:ea typeface="+mn-ea"/>
                <a:cs typeface="+mn-cs"/>
              </a:rPr>
              <a:t>to Abraham and is </a:t>
            </a:r>
            <a:r>
              <a:rPr lang="en-US" sz="1200" b="1" kern="1200" dirty="0">
                <a:solidFill>
                  <a:schemeClr val="tx1"/>
                </a:solidFill>
                <a:effectLst/>
                <a:latin typeface="+mn-lt"/>
                <a:ea typeface="+mn-ea"/>
                <a:cs typeface="+mn-cs"/>
              </a:rPr>
              <a:t>obligated to restore all the Jews back to Palestine </a:t>
            </a:r>
            <a:r>
              <a:rPr lang="en-US" sz="1200" kern="1200" dirty="0">
                <a:solidFill>
                  <a:schemeClr val="tx1"/>
                </a:solidFill>
                <a:effectLst/>
                <a:latin typeface="+mn-lt"/>
                <a:ea typeface="+mn-ea"/>
                <a:cs typeface="+mn-cs"/>
              </a:rPr>
              <a:t>in order to finally fulfill that promise made in </a:t>
            </a:r>
            <a:r>
              <a:rPr lang="en-US" sz="12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Genesis 13:15</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So the LORD gave to Israel </a:t>
            </a:r>
            <a:r>
              <a:rPr lang="en-US" sz="1200" b="1" i="1" u="none" strike="noStrike" kern="1200" baseline="0" dirty="0">
                <a:solidFill>
                  <a:schemeClr val="tx1"/>
                </a:solidFill>
                <a:latin typeface="+mn-lt"/>
                <a:ea typeface="+mn-ea"/>
                <a:cs typeface="+mn-cs"/>
              </a:rPr>
              <a:t>all the land of which He had sworn to give to their fathers</a:t>
            </a:r>
            <a:r>
              <a:rPr lang="en-US" sz="1200" b="0" i="1" u="none" strike="noStrike" kern="1200" baseline="0" dirty="0">
                <a:solidFill>
                  <a:schemeClr val="tx1"/>
                </a:solidFill>
                <a:latin typeface="+mn-lt"/>
                <a:ea typeface="+mn-ea"/>
                <a:cs typeface="+mn-cs"/>
              </a:rPr>
              <a:t>, and they took possession of it and dwelt in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Joshua 21:43</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5. Every premillennialist from </a:t>
            </a:r>
            <a:r>
              <a:rPr lang="en-US" sz="1200" b="1" kern="1200" dirty="0">
                <a:solidFill>
                  <a:schemeClr val="tx1"/>
                </a:solidFill>
                <a:effectLst/>
                <a:latin typeface="+mn-lt"/>
                <a:ea typeface="+mn-ea"/>
                <a:cs typeface="+mn-cs"/>
              </a:rPr>
              <a:t>C. I. Scofield </a:t>
            </a:r>
            <a:r>
              <a:rPr lang="en-US" sz="1200" kern="1200" dirty="0">
                <a:solidFill>
                  <a:schemeClr val="tx1"/>
                </a:solidFill>
                <a:effectLst/>
                <a:latin typeface="+mn-lt"/>
                <a:ea typeface="+mn-ea"/>
                <a:cs typeface="+mn-cs"/>
              </a:rPr>
              <a:t>and later on </a:t>
            </a:r>
            <a:r>
              <a:rPr lang="en-US" sz="1200" b="1" kern="1200" dirty="0">
                <a:solidFill>
                  <a:schemeClr val="tx1"/>
                </a:solidFill>
                <a:effectLst/>
                <a:latin typeface="+mn-lt"/>
                <a:ea typeface="+mn-ea"/>
                <a:cs typeface="+mn-cs"/>
              </a:rPr>
              <a:t>Hal Lindsey </a:t>
            </a:r>
            <a:r>
              <a:rPr lang="en-US" sz="1200" kern="1200" dirty="0">
                <a:solidFill>
                  <a:schemeClr val="tx1"/>
                </a:solidFill>
                <a:effectLst/>
                <a:latin typeface="+mn-lt"/>
                <a:ea typeface="+mn-ea"/>
                <a:cs typeface="+mn-cs"/>
              </a:rPr>
              <a:t>down to </a:t>
            </a:r>
            <a:r>
              <a:rPr lang="en-US" sz="1200" b="1" kern="1200" dirty="0">
                <a:solidFill>
                  <a:schemeClr val="tx1"/>
                </a:solidFill>
                <a:effectLst/>
                <a:latin typeface="+mn-lt"/>
                <a:ea typeface="+mn-ea"/>
                <a:cs typeface="+mn-cs"/>
              </a:rPr>
              <a:t>John Hagee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Tim LaHaye </a:t>
            </a:r>
            <a:r>
              <a:rPr lang="en-US" sz="1200" kern="1200" dirty="0">
                <a:solidFill>
                  <a:schemeClr val="tx1"/>
                </a:solidFill>
                <a:effectLst/>
                <a:latin typeface="+mn-lt"/>
                <a:ea typeface="+mn-ea"/>
                <a:cs typeface="+mn-cs"/>
              </a:rPr>
              <a:t>more recently, has closed his eyes and heart to </a:t>
            </a:r>
            <a:r>
              <a:rPr lang="en-US" sz="12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Joshua 21:43</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When confronted with this Bible teaching, premillennialists reply that while God did give Israel most of the land, </a:t>
            </a:r>
          </a:p>
          <a:p>
            <a:r>
              <a:rPr lang="en-US" sz="1200" kern="1200" dirty="0">
                <a:solidFill>
                  <a:schemeClr val="tx1"/>
                </a:solidFill>
                <a:effectLst/>
                <a:latin typeface="+mn-lt"/>
                <a:ea typeface="+mn-ea"/>
                <a:cs typeface="+mn-cs"/>
              </a:rPr>
              <a:t>        b. He did not give them the entirety of the promised area, yet the Bible text affirms that </a:t>
            </a:r>
            <a:r>
              <a:rPr lang="en-US" sz="1200" b="1" kern="1200" dirty="0">
                <a:solidFill>
                  <a:schemeClr val="tx1"/>
                </a:solidFill>
                <a:effectLst/>
                <a:latin typeface="+mn-lt"/>
                <a:ea typeface="+mn-ea"/>
                <a:cs typeface="+mn-cs"/>
              </a:rPr>
              <a:t>“the Lord gave unto Israel </a:t>
            </a:r>
            <a:r>
              <a:rPr lang="en-US" sz="1200" b="1" i="1" kern="1200" dirty="0">
                <a:solidFill>
                  <a:schemeClr val="tx1"/>
                </a:solidFill>
                <a:effectLst/>
                <a:latin typeface="+mn-lt"/>
                <a:ea typeface="+mn-ea"/>
                <a:cs typeface="+mn-cs"/>
              </a:rPr>
              <a:t>all the land!” </a:t>
            </a:r>
          </a:p>
          <a:p>
            <a:r>
              <a:rPr lang="en-US" sz="1200" kern="1200" dirty="0">
                <a:solidFill>
                  <a:schemeClr val="tx1"/>
                </a:solidFill>
                <a:effectLst/>
                <a:latin typeface="+mn-lt"/>
                <a:ea typeface="+mn-ea"/>
                <a:cs typeface="+mn-cs"/>
              </a:rPr>
              <a:t>    6. Further, attempting to rebut that truth, premillennialists argue that there are certain aspects of what God promised Abraham that were never fulfilled, so, therefore, God remains obligated to the Jews to return them to Palestine. </a:t>
            </a:r>
          </a:p>
          <a:p>
            <a:r>
              <a:rPr lang="en-US" sz="1200" kern="1200" dirty="0">
                <a:solidFill>
                  <a:schemeClr val="tx1"/>
                </a:solidFill>
                <a:effectLst/>
                <a:latin typeface="+mn-lt"/>
                <a:ea typeface="+mn-ea"/>
                <a:cs typeface="+mn-cs"/>
              </a:rPr>
              <a:t>    7. Yet, two verses later Joshua put it in unmistakable, irrefutable terms when he declared, </a:t>
            </a:r>
          </a:p>
          <a:p>
            <a:pPr rtl="0"/>
            <a:r>
              <a:rPr lang="en-US" sz="1200" b="1" i="1" u="none" strike="noStrike" kern="1200" baseline="0" dirty="0">
                <a:solidFill>
                  <a:schemeClr val="tx1"/>
                </a:solidFill>
                <a:latin typeface="+mn-lt"/>
                <a:ea typeface="+mn-ea"/>
                <a:cs typeface="+mn-cs"/>
              </a:rPr>
              <a:t>Not a word failed</a:t>
            </a:r>
            <a:r>
              <a:rPr lang="en-US" sz="1200" b="0" i="1" u="none" strike="noStrike" kern="1200" baseline="0" dirty="0">
                <a:solidFill>
                  <a:schemeClr val="tx1"/>
                </a:solidFill>
                <a:latin typeface="+mn-lt"/>
                <a:ea typeface="+mn-ea"/>
                <a:cs typeface="+mn-cs"/>
              </a:rPr>
              <a:t> of any good thing which the LORD had spoken to the house of Israel. </a:t>
            </a:r>
            <a:r>
              <a:rPr lang="en-US" sz="1200" b="1" i="1" u="none" strike="noStrike" kern="1200" baseline="0" dirty="0">
                <a:solidFill>
                  <a:schemeClr val="tx1"/>
                </a:solidFill>
                <a:latin typeface="+mn-lt"/>
                <a:ea typeface="+mn-ea"/>
                <a:cs typeface="+mn-cs"/>
              </a:rPr>
              <a:t>All came to pass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Joshua 21:45</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8. And, Joshua is not only emphasizing the point with what he wrote in this chapter, but in chapter 23 he again underscores the subject;</a:t>
            </a:r>
          </a:p>
          <a:p>
            <a:pPr rtl="0"/>
            <a:r>
              <a:rPr lang="en-US" sz="1200" b="0" i="1" u="none" strike="noStrike" kern="1200" baseline="0" dirty="0">
                <a:solidFill>
                  <a:schemeClr val="tx1"/>
                </a:solidFill>
                <a:latin typeface="+mn-lt"/>
                <a:ea typeface="+mn-ea"/>
                <a:cs typeface="+mn-cs"/>
              </a:rPr>
              <a:t>"Behold, this day I am going the way of all the earth. And you know in all your hearts and in all your souls that not one thing has failed of all the good things which the LORD your God spoke concerning you. All have come to pass for you; not one word of them has failed.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Joshua 23:14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683BD93-C923-4E7A-A661-DB290F98B9A8}" type="slidenum">
              <a:rPr lang="en-US" smtClean="0"/>
              <a:t>18</a:t>
            </a:fld>
            <a:endParaRPr lang="en-US"/>
          </a:p>
        </p:txBody>
      </p:sp>
    </p:spTree>
    <p:extLst>
      <p:ext uri="{BB962C8B-B14F-4D97-AF65-F5344CB8AC3E}">
        <p14:creationId xmlns:p14="http://schemas.microsoft.com/office/powerpoint/2010/main" val="2512214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It is one thing for the denominational people who have agreed to the premillennial position, in their creedal statements, and heard it preached all their lives to promote it.</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2. But when a member of the church of Christ accepts the materialism of premillennialism, he or she cannot do so without rejecting the preaching and teaching of the Bible,</a:t>
            </a:r>
          </a:p>
          <a:p>
            <a:r>
              <a:rPr lang="en-US" sz="1200" kern="1200" dirty="0">
                <a:solidFill>
                  <a:schemeClr val="tx1"/>
                </a:solidFill>
                <a:effectLst/>
                <a:latin typeface="+mn-lt"/>
                <a:ea typeface="+mn-ea"/>
                <a:cs typeface="+mn-cs"/>
              </a:rPr>
              <a:t>    3. The Bible has been long cherished by those faithful to God’s Word especially on the subject of the church being the spiritual kingdom of Christ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Matt. 16:18-19</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And I also say to you that you are Peter, and on this rock I will build My church, and the gates of Hades shall not prevail against it. And I will give you the keys of the kingdom of heaven, and whatever you bind on earth will be bound in heaven, and whatever you loose on earth will be loosed in heaven."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16:18-19</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4. When a preacher gets in the pulpit of the church of Christ and promotes a denominational preacher’s book as a “first and foremost” source on a subject, his beliefs on other subjects in the source is drawn into question. </a:t>
            </a:r>
          </a:p>
          <a:p>
            <a:r>
              <a:rPr lang="en-US" sz="1200" kern="1200" dirty="0">
                <a:solidFill>
                  <a:schemeClr val="tx1"/>
                </a:solidFill>
                <a:effectLst/>
                <a:latin typeface="+mn-lt"/>
                <a:ea typeface="+mn-ea"/>
                <a:cs typeface="+mn-cs"/>
              </a:rPr>
              <a:t>5. Will those who are members of the church of Christ promoting Randy Alcorn’s book on </a:t>
            </a:r>
            <a:r>
              <a:rPr lang="en-US" sz="1200" i="1" kern="1200" dirty="0">
                <a:solidFill>
                  <a:schemeClr val="tx1"/>
                </a:solidFill>
                <a:effectLst/>
                <a:latin typeface="+mn-lt"/>
                <a:ea typeface="+mn-ea"/>
                <a:cs typeface="+mn-cs"/>
              </a:rPr>
              <a:t>Heaven </a:t>
            </a:r>
            <a:r>
              <a:rPr lang="en-US" sz="1200" kern="1200" dirty="0">
                <a:solidFill>
                  <a:schemeClr val="tx1"/>
                </a:solidFill>
                <a:effectLst/>
                <a:latin typeface="+mn-lt"/>
                <a:ea typeface="+mn-ea"/>
                <a:cs typeface="+mn-cs"/>
              </a:rPr>
              <a:t>take issue with the author on his clearly stated and abundantly articulated belief of salvation by faith only, baptism is not necessary for salvation, the direct operation of the Holy Spirit, the eternal security of the believer (“once saved, always saved), and premillennialism? </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6. If the reply is, “Well, of course, he does not believe those things.” </a:t>
            </a:r>
          </a:p>
          <a:p>
            <a:r>
              <a:rPr lang="en-US" sz="1200" kern="1200" dirty="0">
                <a:solidFill>
                  <a:schemeClr val="tx1"/>
                </a:solidFill>
                <a:effectLst/>
                <a:latin typeface="+mn-lt"/>
                <a:ea typeface="+mn-ea"/>
                <a:cs typeface="+mn-cs"/>
              </a:rPr>
              <a:t>&gt;&gt;&gt;&gt;&gt;&gt;&gt;&gt;&gt;&gt;&gt;&gt;&gt;&gt;&gt;&gt;&gt;&gt;&gt;&gt;&gt;&gt;&gt;&gt;&gt;</a:t>
            </a:r>
          </a:p>
          <a:p>
            <a:r>
              <a:rPr lang="en-US" sz="1200" kern="1200" dirty="0">
                <a:solidFill>
                  <a:schemeClr val="tx1"/>
                </a:solidFill>
                <a:effectLst/>
                <a:latin typeface="+mn-lt"/>
                <a:ea typeface="+mn-ea"/>
                <a:cs typeface="+mn-cs"/>
              </a:rPr>
              <a:t>    7. How can we know he doesn’t? </a:t>
            </a:r>
          </a:p>
          <a:p>
            <a:r>
              <a:rPr lang="en-US" sz="1200" kern="1200" dirty="0">
                <a:solidFill>
                  <a:schemeClr val="tx1"/>
                </a:solidFill>
                <a:effectLst/>
                <a:latin typeface="+mn-lt"/>
                <a:ea typeface="+mn-ea"/>
                <a:cs typeface="+mn-cs"/>
              </a:rPr>
              <a:t>&gt;&gt;&gt;&gt;&gt;&gt;&gt;&gt;&gt;&gt;&gt;&gt;&gt;&gt;&gt;&gt;&gt;&gt;&gt;&gt;&gt;&gt;&gt;&gt;&gt;&gt;</a:t>
            </a:r>
          </a:p>
          <a:p>
            <a:r>
              <a:rPr lang="en-US" sz="1200" kern="1200" dirty="0">
                <a:solidFill>
                  <a:schemeClr val="tx1"/>
                </a:solidFill>
                <a:effectLst/>
                <a:latin typeface="+mn-lt"/>
                <a:ea typeface="+mn-ea"/>
                <a:cs typeface="+mn-cs"/>
              </a:rPr>
              <a:t>    8. We thought he believed Bible teaching on the Day of Judgment and the end of the world and he has said he no longer believes that. </a:t>
            </a:r>
          </a:p>
          <a:p>
            <a:r>
              <a:rPr lang="en-US" sz="1200" kern="1200" dirty="0">
                <a:solidFill>
                  <a:schemeClr val="tx1"/>
                </a:solidFill>
                <a:effectLst/>
                <a:latin typeface="+mn-lt"/>
                <a:ea typeface="+mn-ea"/>
                <a:cs typeface="+mn-cs"/>
              </a:rPr>
              <a:t>    9. It is appropriate to ask him what he believes on </a:t>
            </a:r>
            <a:r>
              <a:rPr lang="en-US" sz="1200" b="1" kern="1200" dirty="0">
                <a:solidFill>
                  <a:schemeClr val="tx1"/>
                </a:solidFill>
                <a:effectLst/>
                <a:latin typeface="+mn-lt"/>
                <a:ea typeface="+mn-ea"/>
                <a:cs typeface="+mn-cs"/>
              </a:rPr>
              <a:t>other subjects </a:t>
            </a:r>
            <a:r>
              <a:rPr lang="en-US" sz="1200" kern="1200" dirty="0">
                <a:solidFill>
                  <a:schemeClr val="tx1"/>
                </a:solidFill>
                <a:effectLst/>
                <a:latin typeface="+mn-lt"/>
                <a:ea typeface="+mn-ea"/>
                <a:cs typeface="+mn-cs"/>
              </a:rPr>
              <a:t>in his </a:t>
            </a:r>
            <a:r>
              <a:rPr lang="en-US" sz="1200" b="1" kern="1200" dirty="0">
                <a:solidFill>
                  <a:schemeClr val="tx1"/>
                </a:solidFill>
                <a:effectLst/>
                <a:latin typeface="+mn-lt"/>
                <a:ea typeface="+mn-ea"/>
                <a:cs typeface="+mn-cs"/>
              </a:rPr>
              <a:t>reference source </a:t>
            </a:r>
            <a:r>
              <a:rPr lang="en-US" sz="1200" kern="1200" dirty="0">
                <a:solidFill>
                  <a:schemeClr val="tx1"/>
                </a:solidFill>
                <a:effectLst/>
                <a:latin typeface="+mn-lt"/>
                <a:ea typeface="+mn-ea"/>
                <a:cs typeface="+mn-cs"/>
              </a:rPr>
              <a:t>that he places “</a:t>
            </a:r>
            <a:r>
              <a:rPr lang="en-US" sz="1200" b="1" kern="1200" dirty="0">
                <a:solidFill>
                  <a:schemeClr val="tx1"/>
                </a:solidFill>
                <a:effectLst/>
                <a:latin typeface="+mn-lt"/>
                <a:ea typeface="+mn-ea"/>
                <a:cs typeface="+mn-cs"/>
              </a:rPr>
              <a:t>first and foremost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10. We know premillennialism, and vital elements of it, are now accepted because we are hearing that Jesus Christ is going to return to reign here on the earth.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19</a:t>
            </a:fld>
            <a:endParaRPr lang="en-US"/>
          </a:p>
        </p:txBody>
      </p:sp>
    </p:spTree>
    <p:extLst>
      <p:ext uri="{BB962C8B-B14F-4D97-AF65-F5344CB8AC3E}">
        <p14:creationId xmlns:p14="http://schemas.microsoft.com/office/powerpoint/2010/main" val="213228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brethren in Galatia were told by the apostle Paul, </a:t>
            </a:r>
          </a:p>
          <a:p>
            <a:r>
              <a:rPr lang="en-US" sz="1200" i="1" kern="1200" dirty="0">
                <a:solidFill>
                  <a:schemeClr val="tx1"/>
                </a:solidFill>
                <a:effectLst/>
                <a:latin typeface="+mn-lt"/>
                <a:ea typeface="+mn-ea"/>
                <a:cs typeface="+mn-cs"/>
              </a:rPr>
              <a:t>“I marvel that ye are so soon </a:t>
            </a:r>
            <a:r>
              <a:rPr lang="en-US" sz="1200" b="1" i="1" kern="1200" dirty="0">
                <a:solidFill>
                  <a:schemeClr val="tx1"/>
                </a:solidFill>
                <a:effectLst/>
                <a:latin typeface="+mn-lt"/>
                <a:ea typeface="+mn-ea"/>
                <a:cs typeface="+mn-cs"/>
              </a:rPr>
              <a:t>removed from him</a:t>
            </a:r>
            <a:r>
              <a:rPr lang="en-US" sz="1200" i="1" kern="1200" dirty="0">
                <a:solidFill>
                  <a:schemeClr val="tx1"/>
                </a:solidFill>
                <a:effectLst/>
                <a:latin typeface="+mn-lt"/>
                <a:ea typeface="+mn-ea"/>
                <a:cs typeface="+mn-cs"/>
              </a:rPr>
              <a:t> that called you into the grace of Christ </a:t>
            </a:r>
            <a:r>
              <a:rPr lang="en-US" sz="1200" b="1" i="1" kern="1200" dirty="0">
                <a:solidFill>
                  <a:schemeClr val="tx1"/>
                </a:solidFill>
                <a:effectLst/>
                <a:latin typeface="+mn-lt"/>
                <a:ea typeface="+mn-ea"/>
                <a:cs typeface="+mn-cs"/>
              </a:rPr>
              <a:t>unto another gospel</a:t>
            </a:r>
            <a:r>
              <a:rPr lang="en-US" sz="1200" i="1" kern="1200" dirty="0">
                <a:solidFill>
                  <a:schemeClr val="tx1"/>
                </a:solidFill>
                <a:effectLst/>
                <a:latin typeface="+mn-lt"/>
                <a:ea typeface="+mn-ea"/>
                <a:cs typeface="+mn-cs"/>
              </a:rPr>
              <a:t>: Which is not another; but there be some that trouble you, and would </a:t>
            </a:r>
            <a:r>
              <a:rPr lang="en-US" sz="1200" b="1" i="1" kern="1200" dirty="0">
                <a:solidFill>
                  <a:schemeClr val="tx1"/>
                </a:solidFill>
                <a:effectLst/>
                <a:latin typeface="+mn-lt"/>
                <a:ea typeface="+mn-ea"/>
                <a:cs typeface="+mn-cs"/>
              </a:rPr>
              <a:t>pervert the gospel of Christ</a:t>
            </a:r>
            <a:r>
              <a:rPr lang="en-US" sz="1200" i="1" kern="1200" dirty="0">
                <a:solidFill>
                  <a:schemeClr val="tx1"/>
                </a:solidFill>
                <a:effectLst/>
                <a:latin typeface="+mn-lt"/>
                <a:ea typeface="+mn-ea"/>
                <a:cs typeface="+mn-cs"/>
              </a:rPr>
              <a:t>. But though we, or an angel from heaven, preach any other gospel unto you than that which we have preached unto you, let him be accursed”</a:t>
            </a:r>
            <a:r>
              <a:rPr lang="en-US" sz="1200"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Gal. 1:6-9</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20</a:t>
            </a:fld>
            <a:endParaRPr lang="en-US"/>
          </a:p>
        </p:txBody>
      </p:sp>
    </p:spTree>
    <p:extLst>
      <p:ext uri="{BB962C8B-B14F-4D97-AF65-F5344CB8AC3E}">
        <p14:creationId xmlns:p14="http://schemas.microsoft.com/office/powerpoint/2010/main" val="42140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A renewed and renovated earth doctrine is another Gospel.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2. It’s not the same Gospel we read about in the Bible.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3. Stephen spoke to those who were resisting the way of God </a:t>
            </a:r>
            <a:r>
              <a:rPr 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Acts 7:51</a:t>
            </a:r>
            <a:r>
              <a:rPr lang="en-US" sz="1200" b="1"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"You stiff-necked and uncircumcised in heart and ears! </a:t>
            </a:r>
            <a:r>
              <a:rPr lang="en-US" sz="1200" b="1" i="1" u="none" strike="noStrike" kern="1200" baseline="0" dirty="0">
                <a:solidFill>
                  <a:schemeClr val="tx1"/>
                </a:solidFill>
                <a:latin typeface="+mn-lt"/>
                <a:ea typeface="+mn-ea"/>
                <a:cs typeface="+mn-cs"/>
              </a:rPr>
              <a:t>You always resist the Holy Spirit</a:t>
            </a:r>
            <a:r>
              <a:rPr lang="en-US" sz="1200" b="0" i="1" u="none" strike="noStrike" kern="1200" baseline="0" dirty="0">
                <a:solidFill>
                  <a:schemeClr val="tx1"/>
                </a:solidFill>
                <a:latin typeface="+mn-lt"/>
                <a:ea typeface="+mn-ea"/>
                <a:cs typeface="+mn-cs"/>
              </a:rPr>
              <a:t>; as your fathers did, so do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7:51</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4. Paul also wrote of those who resist the truth </a:t>
            </a:r>
            <a:r>
              <a:rPr lang="en-US" sz="1200" b="1"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2 Tim. 3:8</a:t>
            </a:r>
            <a:r>
              <a:rPr lang="en-US" sz="1200" b="1" i="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Now as </a:t>
            </a:r>
            <a:r>
              <a:rPr lang="en-US" sz="1200" b="0" i="1" u="none" strike="noStrike" kern="1200" baseline="0" dirty="0" err="1">
                <a:solidFill>
                  <a:schemeClr val="tx1"/>
                </a:solidFill>
                <a:latin typeface="+mn-lt"/>
                <a:ea typeface="+mn-ea"/>
                <a:cs typeface="+mn-cs"/>
              </a:rPr>
              <a:t>Jannes</a:t>
            </a:r>
            <a:r>
              <a:rPr lang="en-US" sz="1200" b="0" i="1" u="none" strike="noStrike" kern="1200" baseline="0" dirty="0">
                <a:solidFill>
                  <a:schemeClr val="tx1"/>
                </a:solidFill>
                <a:latin typeface="+mn-lt"/>
                <a:ea typeface="+mn-ea"/>
                <a:cs typeface="+mn-cs"/>
              </a:rPr>
              <a:t> and </a:t>
            </a:r>
            <a:r>
              <a:rPr lang="en-US" sz="1200" b="0" i="1" u="none" strike="noStrike" kern="1200" baseline="0" dirty="0" err="1">
                <a:solidFill>
                  <a:schemeClr val="tx1"/>
                </a:solidFill>
                <a:latin typeface="+mn-lt"/>
                <a:ea typeface="+mn-ea"/>
                <a:cs typeface="+mn-cs"/>
              </a:rPr>
              <a:t>Jambres</a:t>
            </a:r>
            <a:r>
              <a:rPr lang="en-US" sz="1200" b="0" i="1" u="none" strike="noStrike" kern="1200" baseline="0" dirty="0">
                <a:solidFill>
                  <a:schemeClr val="tx1"/>
                </a:solidFill>
                <a:latin typeface="+mn-lt"/>
                <a:ea typeface="+mn-ea"/>
                <a:cs typeface="+mn-cs"/>
              </a:rPr>
              <a:t> resisted Moses, </a:t>
            </a:r>
            <a:r>
              <a:rPr lang="en-US" sz="1200" b="1" i="1" u="none" strike="noStrike" kern="1200" baseline="0" dirty="0">
                <a:solidFill>
                  <a:schemeClr val="tx1"/>
                </a:solidFill>
                <a:latin typeface="+mn-lt"/>
                <a:ea typeface="+mn-ea"/>
                <a:cs typeface="+mn-cs"/>
              </a:rPr>
              <a:t>so do these also resist the truth</a:t>
            </a:r>
            <a:r>
              <a:rPr lang="en-US" sz="1200" b="0" i="1" u="none" strike="noStrike" kern="1200" baseline="0" dirty="0">
                <a:solidFill>
                  <a:schemeClr val="tx1"/>
                </a:solidFill>
                <a:latin typeface="+mn-lt"/>
                <a:ea typeface="+mn-ea"/>
                <a:cs typeface="+mn-cs"/>
              </a:rPr>
              <a:t>: men of corrupt minds, disapproved concerning the faith;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3:8</a:t>
            </a:r>
            <a:r>
              <a:rPr lang="en-US" sz="1200" b="0" i="0" u="none" strike="noStrike" kern="1200" baseline="0" dirty="0">
                <a:solidFill>
                  <a:schemeClr val="tx1"/>
                </a:solidFill>
                <a:latin typeface="+mn-lt"/>
                <a:ea typeface="+mn-ea"/>
                <a:cs typeface="+mn-cs"/>
              </a:rPr>
              <a: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5. Peter said, </a:t>
            </a:r>
            <a:r>
              <a:rPr lang="en-US" sz="1200" i="1" kern="1200" dirty="0">
                <a:solidFill>
                  <a:schemeClr val="tx1"/>
                </a:solidFill>
                <a:effectLst/>
                <a:latin typeface="+mn-lt"/>
                <a:ea typeface="+mn-ea"/>
                <a:cs typeface="+mn-cs"/>
              </a:rPr>
              <a:t>“We ought to obey God rather than men”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Acts 5:29</a:t>
            </a:r>
            <a:r>
              <a:rPr lang="en-US" sz="1200" b="1"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But Peter and the other apostles answered and said: "We ought to obey God rather than 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5:29</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6. Please brethren, you who teach renewed earth, I beg you, don’t resist the truth.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7. Love the truth and embrace it (cf. </a:t>
            </a:r>
            <a:r>
              <a:rPr lang="en-US" sz="1200" b="1"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Zech. 8:19</a:t>
            </a:r>
            <a:r>
              <a:rPr lang="en-US" sz="1200" b="1"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"Thus says the LORD of hosts: 'The fast of the fourth month, The fast of the fifth, The fast of the seventh, And the fast of the tenth, Shall be joy and gladness and cheerful feasts For the house of Judah. Therefore </a:t>
            </a:r>
            <a:r>
              <a:rPr lang="en-US" sz="1200" b="1" i="1" u="none" strike="noStrike" kern="1200" baseline="0" dirty="0">
                <a:solidFill>
                  <a:schemeClr val="tx1"/>
                </a:solidFill>
                <a:latin typeface="+mn-lt"/>
                <a:ea typeface="+mn-ea"/>
                <a:cs typeface="+mn-cs"/>
              </a:rPr>
              <a:t>love truth and peace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Zechariah 8:19</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&gt;&gt;&gt;&gt;&gt;&gt;&gt;&gt;&gt;&gt;&gt;&gt;&gt;&gt;&gt;&gt;&gt;&gt;&gt;&gt;&gt;&gt;</a:t>
            </a:r>
          </a:p>
          <a:p>
            <a:pPr rtl="0"/>
            <a:r>
              <a:rPr lang="en-US" sz="1200" kern="1200" dirty="0">
                <a:solidFill>
                  <a:schemeClr val="tx1"/>
                </a:solidFill>
                <a:effectLst/>
                <a:latin typeface="+mn-lt"/>
                <a:ea typeface="+mn-ea"/>
                <a:cs typeface="+mn-cs"/>
              </a:rPr>
              <a:t>    8. It’s tragic indeed, but so many don’t love the truth </a:t>
            </a:r>
            <a:r>
              <a:rPr 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2 Thess. 2:10</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and with all unrighteous deception among those who perish, because </a:t>
            </a:r>
            <a:r>
              <a:rPr lang="en-US" sz="1200" b="1" i="1" u="none" strike="noStrike" kern="1200" baseline="0" dirty="0">
                <a:solidFill>
                  <a:schemeClr val="tx1"/>
                </a:solidFill>
                <a:latin typeface="+mn-lt"/>
                <a:ea typeface="+mn-ea"/>
                <a:cs typeface="+mn-cs"/>
              </a:rPr>
              <a:t>they did not receive the love of the truth</a:t>
            </a:r>
            <a:r>
              <a:rPr lang="en-US" sz="1200" b="0" i="1" u="none" strike="noStrike" kern="1200" baseline="0" dirty="0">
                <a:solidFill>
                  <a:schemeClr val="tx1"/>
                </a:solidFill>
                <a:latin typeface="+mn-lt"/>
                <a:ea typeface="+mn-ea"/>
                <a:cs typeface="+mn-cs"/>
              </a:rPr>
              <a:t>, that they might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Thessalonians 2:10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21</a:t>
            </a:fld>
            <a:endParaRPr lang="en-US"/>
          </a:p>
        </p:txBody>
      </p:sp>
    </p:spTree>
    <p:extLst>
      <p:ext uri="{BB962C8B-B14F-4D97-AF65-F5344CB8AC3E}">
        <p14:creationId xmlns:p14="http://schemas.microsoft.com/office/powerpoint/2010/main" val="73954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Times New Roman" panose="02020603050405020304" pitchFamily="18" charset="0"/>
                <a:cs typeface="Times New Roman" panose="02020603050405020304" pitchFamily="18" charset="0"/>
              </a:rPr>
              <a:t>The Scorched Earth Theory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In </a:t>
            </a:r>
            <a:r>
              <a:rPr lang="en-US" sz="1200" b="1" kern="1200" dirty="0">
                <a:solidFill>
                  <a:schemeClr val="tx1"/>
                </a:solidFill>
                <a:effectLst/>
                <a:latin typeface="+mn-lt"/>
                <a:ea typeface="+mn-ea"/>
                <a:cs typeface="+mn-cs"/>
              </a:rPr>
              <a:t>1833</a:t>
            </a:r>
            <a:r>
              <a:rPr lang="en-US" sz="1200" kern="1200" dirty="0">
                <a:solidFill>
                  <a:schemeClr val="tx1"/>
                </a:solidFill>
                <a:effectLst/>
                <a:latin typeface="+mn-lt"/>
                <a:ea typeface="+mn-ea"/>
                <a:cs typeface="+mn-cs"/>
              </a:rPr>
              <a:t>, this is the publication where Alexander Campbell, writing under the heading of </a:t>
            </a:r>
            <a:r>
              <a:rPr lang="en-US" sz="1200" b="1" kern="1200" dirty="0">
                <a:solidFill>
                  <a:schemeClr val="tx1"/>
                </a:solidFill>
                <a:effectLst/>
                <a:latin typeface="+mn-lt"/>
                <a:ea typeface="+mn-ea"/>
                <a:cs typeface="+mn-cs"/>
              </a:rPr>
              <a:t>“The Regeneration of the Heavens and the Earth,” </a:t>
            </a:r>
            <a:r>
              <a:rPr lang="en-US" sz="1200" kern="1200" dirty="0">
                <a:solidFill>
                  <a:schemeClr val="tx1"/>
                </a:solidFill>
                <a:effectLst/>
                <a:latin typeface="+mn-lt"/>
                <a:ea typeface="+mn-ea"/>
                <a:cs typeface="+mn-cs"/>
              </a:rPr>
              <a:t>said the following: “The Bible begins with the generations of the heavens and the earth, but the Christian revelation ends with the </a:t>
            </a:r>
            <a:r>
              <a:rPr lang="en-US" sz="1200" b="1" kern="1200" dirty="0">
                <a:solidFill>
                  <a:schemeClr val="tx1"/>
                </a:solidFill>
                <a:effectLst/>
                <a:latin typeface="+mn-lt"/>
                <a:ea typeface="+mn-ea"/>
                <a:cs typeface="+mn-cs"/>
              </a:rPr>
              <a:t>regeneration or new creation of the heavens and the earth</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This is the ancient promise of God, confirmed to us by the Christian Apostles.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The present elements are to be </a:t>
            </a:r>
            <a:r>
              <a:rPr lang="en-US" sz="1200" b="1" kern="1200" dirty="0">
                <a:solidFill>
                  <a:schemeClr val="tx1"/>
                </a:solidFill>
                <a:effectLst/>
                <a:latin typeface="+mn-lt"/>
                <a:ea typeface="+mn-ea"/>
                <a:cs typeface="+mn-cs"/>
              </a:rPr>
              <a:t>changed by fire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The old or antediluvian earth was purified by water; but the present earth is </a:t>
            </a:r>
            <a:r>
              <a:rPr lang="en-US" sz="1200" b="1" kern="1200" dirty="0">
                <a:solidFill>
                  <a:schemeClr val="tx1"/>
                </a:solidFill>
                <a:effectLst/>
                <a:latin typeface="+mn-lt"/>
                <a:ea typeface="+mn-ea"/>
                <a:cs typeface="+mn-cs"/>
              </a:rPr>
              <a:t>reserved for fire</a:t>
            </a:r>
            <a:r>
              <a:rPr lang="en-US" sz="1200" kern="1200" dirty="0">
                <a:solidFill>
                  <a:schemeClr val="tx1"/>
                </a:solidFill>
                <a:effectLst/>
                <a:latin typeface="+mn-lt"/>
                <a:ea typeface="+mn-ea"/>
                <a:cs typeface="+mn-cs"/>
              </a:rPr>
              <a:t>, with all the works of man that are upon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5. It shall be converted into a lake of liquid fire.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6. But the dead in Christ will have been </a:t>
            </a:r>
            <a:r>
              <a:rPr lang="en-US" sz="1200" b="1" kern="1200" dirty="0">
                <a:solidFill>
                  <a:schemeClr val="tx1"/>
                </a:solidFill>
                <a:effectLst/>
                <a:latin typeface="+mn-lt"/>
                <a:ea typeface="+mn-ea"/>
                <a:cs typeface="+mn-cs"/>
              </a:rPr>
              <a:t>regenerated in body</a:t>
            </a:r>
            <a:r>
              <a:rPr lang="en-US" sz="1200" kern="1200" dirty="0">
                <a:solidFill>
                  <a:schemeClr val="tx1"/>
                </a:solidFill>
                <a:effectLst/>
                <a:latin typeface="+mn-lt"/>
                <a:ea typeface="+mn-ea"/>
                <a:cs typeface="+mn-cs"/>
              </a:rPr>
              <a:t> before the old earth is regenerated by fire.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7. </a:t>
            </a:r>
            <a:r>
              <a:rPr lang="en-US" sz="1200" b="1" kern="1200" dirty="0">
                <a:solidFill>
                  <a:schemeClr val="tx1"/>
                </a:solidFill>
                <a:effectLst/>
                <a:latin typeface="+mn-lt"/>
                <a:ea typeface="+mn-ea"/>
                <a:cs typeface="+mn-cs"/>
              </a:rPr>
              <a:t>The bodies of the saints will be homogeneous with the new earth and heavens as their present bodies are with the present heavens and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8. </a:t>
            </a:r>
            <a:r>
              <a:rPr lang="en-US" sz="1200" b="1" kern="1200" dirty="0">
                <a:solidFill>
                  <a:schemeClr val="tx1"/>
                </a:solidFill>
                <a:effectLst/>
                <a:latin typeface="+mn-lt"/>
                <a:ea typeface="+mn-ea"/>
                <a:cs typeface="+mn-cs"/>
              </a:rPr>
              <a:t>God re-creates, regenerates, but annihilates nothing</a:t>
            </a:r>
            <a:r>
              <a:rPr lang="en-US" sz="1200" kern="1200" dirty="0">
                <a:solidFill>
                  <a:schemeClr val="tx1"/>
                </a:solidFill>
                <a:effectLst/>
                <a:latin typeface="+mn-lt"/>
                <a:ea typeface="+mn-ea"/>
                <a:cs typeface="+mn-cs"/>
              </a:rPr>
              <a:t>; and therefore </a:t>
            </a:r>
            <a:r>
              <a:rPr lang="en-US" sz="1200" b="1" kern="1200" dirty="0">
                <a:solidFill>
                  <a:schemeClr val="tx1"/>
                </a:solidFill>
                <a:effectLst/>
                <a:latin typeface="+mn-lt"/>
                <a:ea typeface="+mn-ea"/>
                <a:cs typeface="+mn-cs"/>
              </a:rPr>
              <a:t>the present earth is not to be annihilated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Millennial Harbinger Abridged</a:t>
            </a:r>
            <a:r>
              <a:rPr lang="en-US" sz="1200" kern="1200" dirty="0">
                <a:solidFill>
                  <a:schemeClr val="tx1"/>
                </a:solidFill>
                <a:effectLst/>
                <a:latin typeface="+mn-lt"/>
                <a:ea typeface="+mn-ea"/>
                <a:cs typeface="+mn-cs"/>
              </a:rPr>
              <a:t>  vol 1, p.483).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9. He goes on to describe this new earth by quoting almost in full </a:t>
            </a:r>
            <a:r>
              <a:rPr lang="en-US" sz="1200" b="1"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Revelation 21:1-22:5</a:t>
            </a:r>
            <a:r>
              <a:rPr lang="en-US" sz="1200" b="1" u="sng"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10. </a:t>
            </a:r>
            <a:r>
              <a:rPr lang="en-US" sz="1200" b="1" kern="1200" dirty="0">
                <a:solidFill>
                  <a:schemeClr val="tx1"/>
                </a:solidFill>
                <a:effectLst/>
                <a:latin typeface="+mn-lt"/>
                <a:ea typeface="+mn-ea"/>
                <a:cs typeface="+mn-cs"/>
              </a:rPr>
              <a:t>Extracting this quotation as a proof text </a:t>
            </a:r>
            <a:r>
              <a:rPr lang="en-US" sz="1200" kern="1200" dirty="0">
                <a:solidFill>
                  <a:schemeClr val="tx1"/>
                </a:solidFill>
                <a:effectLst/>
                <a:latin typeface="+mn-lt"/>
                <a:ea typeface="+mn-ea"/>
                <a:cs typeface="+mn-cs"/>
              </a:rPr>
              <a:t>of Campbell’s eschatology </a:t>
            </a:r>
            <a:r>
              <a:rPr lang="en-US" sz="1200" b="1" kern="1200" dirty="0">
                <a:solidFill>
                  <a:schemeClr val="tx1"/>
                </a:solidFill>
                <a:effectLst/>
                <a:latin typeface="+mn-lt"/>
                <a:ea typeface="+mn-ea"/>
                <a:cs typeface="+mn-cs"/>
              </a:rPr>
              <a:t>may cause some to conclude that Campbell did not think we were going to heaven</a:t>
            </a:r>
            <a:r>
              <a:rPr lang="en-US" sz="1200" kern="1200" dirty="0">
                <a:solidFill>
                  <a:schemeClr val="tx1"/>
                </a:solidFill>
                <a:effectLst/>
                <a:latin typeface="+mn-lt"/>
                <a:ea typeface="+mn-ea"/>
                <a:cs typeface="+mn-cs"/>
              </a:rPr>
              <a:t>, but this is not all Campbell wrote on this topic.</a:t>
            </a:r>
            <a:endParaRPr lang="en-US" sz="1200" b="1"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3</a:t>
            </a:fld>
            <a:endParaRPr lang="en-US"/>
          </a:p>
        </p:txBody>
      </p:sp>
    </p:spTree>
    <p:extLst>
      <p:ext uri="{BB962C8B-B14F-4D97-AF65-F5344CB8AC3E}">
        <p14:creationId xmlns:p14="http://schemas.microsoft.com/office/powerpoint/2010/main" val="389062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The Lord’s kingdom is not OF this world nor FROM this world.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 It’s not an earthly, physical, tangible kingdom.</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It can’t be seen with human eyes. Jesus said to Pilate, </a:t>
            </a: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“...my kingdom is not of this world: if my kingdom were of this world, then would my servants fight, that I should not be delivered to the Jews: but now is my kingdom not from hence”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John 18:36</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3. Notice what Jesus said. His kingdom is not OF this world.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4. This world is earthly, physical.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 If His kingdom were of this world (a fleshly, physical kingdom), then His servants would fight to prevent Him from being delivered to the Jews.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5. Isn’t that simple?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6. One has to have help to misunderstand that. </a:t>
            </a:r>
            <a:br>
              <a:rPr lang="en-US" sz="1200" kern="1200" dirty="0">
                <a:solidFill>
                  <a:schemeClr val="tx1"/>
                </a:solidFill>
                <a:effectLst/>
                <a:latin typeface="Times New Roman" panose="02020603050405020304" pitchFamily="18" charset="0"/>
                <a:ea typeface="+mn-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83BD93-C923-4E7A-A661-DB290F98B9A8}" type="slidenum">
              <a:rPr lang="en-US" smtClean="0"/>
              <a:t>22</a:t>
            </a:fld>
            <a:endParaRPr lang="en-US"/>
          </a:p>
        </p:txBody>
      </p:sp>
    </p:spTree>
    <p:extLst>
      <p:ext uri="{BB962C8B-B14F-4D97-AF65-F5344CB8AC3E}">
        <p14:creationId xmlns:p14="http://schemas.microsoft.com/office/powerpoint/2010/main" val="368133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Before Pentecost, the apostles had an earthly misconception of the kingdom.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Just before Jesus ascended up into heaven they asked Him,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“Lord, wilt thou at this time restore again the kingdom to Israel”</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kern="1200" dirty="0">
                <a:solidFill>
                  <a:schemeClr val="tx1"/>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Acts 1:6</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They thought the kingdom would be a military, political kingdom where Jesus would conquer the Romans and restore Palestine to its former glory that existed during the days of king David of a thousand years before.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If the renewed earth doctrine is correct, the Lord truly missed a great opportunity on this occasion to point it out to the apostles and the whole world.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But, the Lord’s kingdom is not earthly, it’s spiritual.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23</a:t>
            </a:fld>
            <a:endParaRPr lang="en-US"/>
          </a:p>
        </p:txBody>
      </p:sp>
    </p:spTree>
    <p:extLst>
      <p:ext uri="{BB962C8B-B14F-4D97-AF65-F5344CB8AC3E}">
        <p14:creationId xmlns:p14="http://schemas.microsoft.com/office/powerpoint/2010/main" val="4175510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Times New Roman" panose="02020603050405020304" pitchFamily="18" charset="0"/>
                <a:cs typeface="Times New Roman" panose="02020603050405020304" pitchFamily="18" charset="0"/>
              </a:rPr>
              <a:t>The Scorched Earth Theory </a:t>
            </a: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24</a:t>
            </a:fld>
            <a:endParaRPr lang="en-US"/>
          </a:p>
        </p:txBody>
      </p:sp>
    </p:spTree>
    <p:extLst>
      <p:ext uri="{BB962C8B-B14F-4D97-AF65-F5344CB8AC3E}">
        <p14:creationId xmlns:p14="http://schemas.microsoft.com/office/powerpoint/2010/main" val="943291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Times New Roman" panose="02020603050405020304" pitchFamily="18" charset="0"/>
                <a:cs typeface="Times New Roman" panose="02020603050405020304" pitchFamily="18" charset="0"/>
              </a:rPr>
              <a:t>The Regenerated Earth</a:t>
            </a: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25</a:t>
            </a:fld>
            <a:endParaRPr lang="en-US"/>
          </a:p>
        </p:txBody>
      </p:sp>
    </p:spTree>
    <p:extLst>
      <p:ext uri="{BB962C8B-B14F-4D97-AF65-F5344CB8AC3E}">
        <p14:creationId xmlns:p14="http://schemas.microsoft.com/office/powerpoint/2010/main" val="271077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Earlier in this same “Extra,” Campbell wrote that </a:t>
            </a:r>
            <a:r>
              <a:rPr lang="en-US" sz="1200" b="1" kern="1200" dirty="0">
                <a:solidFill>
                  <a:schemeClr val="tx1"/>
                </a:solidFill>
                <a:effectLst/>
                <a:latin typeface="+mn-lt"/>
                <a:ea typeface="+mn-ea"/>
                <a:cs typeface="+mn-cs"/>
              </a:rPr>
              <a:t>Jesus, “ascended </a:t>
            </a:r>
            <a:r>
              <a:rPr lang="en-US" sz="1200" kern="1200" dirty="0">
                <a:solidFill>
                  <a:schemeClr val="tx1"/>
                </a:solidFill>
                <a:effectLst/>
                <a:latin typeface="+mn-lt"/>
                <a:ea typeface="+mn-ea"/>
                <a:cs typeface="+mn-cs"/>
              </a:rPr>
              <a:t>to the skies to prepare mansions for his disciples” (</a:t>
            </a:r>
            <a:r>
              <a:rPr lang="en-US" sz="1200" b="1" kern="1200" dirty="0">
                <a:solidFill>
                  <a:schemeClr val="tx1"/>
                </a:solidFill>
                <a:effectLst/>
                <a:latin typeface="+mn-lt"/>
                <a:ea typeface="+mn-ea"/>
                <a:cs typeface="+mn-cs"/>
              </a:rPr>
              <a:t>MHA vol 1, p.443</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2. “But this pouring out of the influences, this renewing of the Holy Spirit is as necessary as the </a:t>
            </a:r>
            <a:r>
              <a:rPr lang="en-US" sz="1200" b="1" kern="1200" dirty="0">
                <a:solidFill>
                  <a:schemeClr val="tx1"/>
                </a:solidFill>
                <a:effectLst/>
                <a:latin typeface="+mn-lt"/>
                <a:ea typeface="+mn-ea"/>
                <a:cs typeface="+mn-cs"/>
              </a:rPr>
              <a:t>bath of regeneration to the salvation of the soul</a:t>
            </a:r>
            <a:r>
              <a:rPr lang="en-US" sz="1200" kern="1200" dirty="0">
                <a:solidFill>
                  <a:schemeClr val="tx1"/>
                </a:solidFill>
                <a:effectLst/>
                <a:latin typeface="+mn-lt"/>
                <a:ea typeface="+mn-ea"/>
                <a:cs typeface="+mn-cs"/>
              </a:rPr>
              <a:t>, and to the enjoyment of the hope of heaven, of which the Apostle speaks” </a:t>
            </a:r>
            <a:r>
              <a:rPr lang="en-US" sz="1200" b="1" kern="1200" dirty="0">
                <a:solidFill>
                  <a:schemeClr val="tx1"/>
                </a:solidFill>
                <a:effectLst/>
                <a:latin typeface="+mn-lt"/>
                <a:ea typeface="+mn-ea"/>
                <a:cs typeface="+mn-cs"/>
              </a:rPr>
              <a:t>Titus 3:5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MHA vol 1, p.460</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not by works of righteousness which we have done, but according to His mercy He saved us, through the </a:t>
            </a:r>
            <a:r>
              <a:rPr lang="en-US" sz="1200" b="1" i="1" u="none" strike="noStrike" kern="1200" baseline="0" dirty="0">
                <a:solidFill>
                  <a:schemeClr val="tx1"/>
                </a:solidFill>
                <a:latin typeface="+mn-lt"/>
                <a:ea typeface="+mn-ea"/>
                <a:cs typeface="+mn-cs"/>
              </a:rPr>
              <a:t>washing of regeneration</a:t>
            </a:r>
            <a:r>
              <a:rPr lang="en-US" sz="1200" b="0" i="1" u="none" strike="noStrike" kern="1200" baseline="0" dirty="0">
                <a:solidFill>
                  <a:schemeClr val="tx1"/>
                </a:solidFill>
                <a:latin typeface="+mn-lt"/>
                <a:ea typeface="+mn-ea"/>
                <a:cs typeface="+mn-cs"/>
              </a:rPr>
              <a:t> and renewing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a:t>
            </a:r>
            <a:r>
              <a:rPr lang="en-US" sz="1200" b="1" i="0" u="none" strike="noStrike" kern="1200" baseline="0">
                <a:solidFill>
                  <a:schemeClr val="tx1"/>
                </a:solidFill>
                <a:latin typeface="+mn-lt"/>
                <a:ea typeface="+mn-ea"/>
                <a:cs typeface="+mn-cs"/>
              </a:rPr>
              <a:t>3:5</a:t>
            </a:r>
            <a:r>
              <a:rPr lang="en-US" sz="1200" b="0" i="0" u="none" strike="noStrike" kern="1200" baseline="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3. “</a:t>
            </a:r>
            <a:r>
              <a:rPr lang="en-US" sz="1200" b="1" kern="1200" dirty="0">
                <a:solidFill>
                  <a:schemeClr val="tx1"/>
                </a:solidFill>
                <a:effectLst/>
                <a:latin typeface="+mn-lt"/>
                <a:ea typeface="+mn-ea"/>
                <a:cs typeface="+mn-cs"/>
              </a:rPr>
              <a:t>Faith</a:t>
            </a:r>
            <a:r>
              <a:rPr lang="en-US" sz="1200" kern="1200" dirty="0">
                <a:solidFill>
                  <a:schemeClr val="tx1"/>
                </a:solidFill>
                <a:effectLst/>
                <a:latin typeface="+mn-lt"/>
                <a:ea typeface="+mn-ea"/>
                <a:cs typeface="+mn-cs"/>
              </a:rPr>
              <a:t> in this wonderful operation of God — </a:t>
            </a:r>
            <a:r>
              <a:rPr lang="en-US" sz="1200" b="1" kern="1200" dirty="0">
                <a:solidFill>
                  <a:schemeClr val="tx1"/>
                </a:solidFill>
                <a:effectLst/>
                <a:latin typeface="+mn-lt"/>
                <a:ea typeface="+mn-ea"/>
                <a:cs typeface="+mn-cs"/>
              </a:rPr>
              <a:t>hope</a:t>
            </a:r>
            <a:r>
              <a:rPr lang="en-US" sz="1200" kern="1200" dirty="0">
                <a:solidFill>
                  <a:schemeClr val="tx1"/>
                </a:solidFill>
                <a:effectLst/>
                <a:latin typeface="+mn-lt"/>
                <a:ea typeface="+mn-ea"/>
                <a:cs typeface="+mn-cs"/>
              </a:rPr>
              <a:t> for the riches of the glory of the inheritance of the saints in light, are the </a:t>
            </a:r>
            <a:r>
              <a:rPr lang="en-US" sz="1200" b="1" kern="1200" dirty="0">
                <a:solidFill>
                  <a:schemeClr val="tx1"/>
                </a:solidFill>
                <a:effectLst/>
                <a:latin typeface="+mn-lt"/>
                <a:ea typeface="+mn-ea"/>
                <a:cs typeface="+mn-cs"/>
              </a:rPr>
              <a:t>most powerful principles</a:t>
            </a:r>
            <a:r>
              <a:rPr lang="en-US" sz="1200" kern="1200" dirty="0">
                <a:solidFill>
                  <a:schemeClr val="tx1"/>
                </a:solidFill>
                <a:effectLst/>
                <a:latin typeface="+mn-lt"/>
                <a:ea typeface="+mn-ea"/>
                <a:cs typeface="+mn-cs"/>
              </a:rPr>
              <a:t> of action which God has ever planted in the human breast. </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4. This is the transcendent hope of the Christian calling, which imparted such heroic courage to all the saints of eternal renown.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5. This better resurrection, in prospect, has produced heroes, which make cowards of </a:t>
            </a:r>
            <a:r>
              <a:rPr lang="en-US" sz="1200" b="1" kern="1200" dirty="0">
                <a:solidFill>
                  <a:schemeClr val="tx1"/>
                </a:solidFill>
                <a:effectLst/>
                <a:latin typeface="+mn-lt"/>
                <a:ea typeface="+mn-ea"/>
                <a:cs typeface="+mn-cs"/>
              </a:rPr>
              <a:t>all the boasted chiefs of worldly glory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As the magnet needle ever points to the pole, so the mind influenced by this hope ever rises to the skies, and terminates on the fullness of joy and the pleasures forevermore, </a:t>
            </a:r>
            <a:r>
              <a:rPr lang="en-US" sz="1200" b="1" kern="1200" dirty="0">
                <a:solidFill>
                  <a:schemeClr val="tx1"/>
                </a:solidFill>
                <a:effectLst/>
                <a:latin typeface="+mn-lt"/>
                <a:ea typeface="+mn-ea"/>
                <a:cs typeface="+mn-cs"/>
              </a:rPr>
              <a:t>in the presence of and at the right hand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MHA vol 1, p.462</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7. “Most saints in this generation, </a:t>
            </a:r>
            <a:r>
              <a:rPr lang="en-US" sz="1200" b="1" kern="1200" dirty="0">
                <a:solidFill>
                  <a:schemeClr val="tx1"/>
                </a:solidFill>
                <a:effectLst/>
                <a:latin typeface="+mn-lt"/>
                <a:ea typeface="+mn-ea"/>
                <a:cs typeface="+mn-cs"/>
              </a:rPr>
              <a:t>appear more zealous that their children should shine on earth</a:t>
            </a:r>
            <a:r>
              <a:rPr lang="en-US" sz="1200" kern="1200" dirty="0">
                <a:solidFill>
                  <a:schemeClr val="tx1"/>
                </a:solidFill>
                <a:effectLst/>
                <a:latin typeface="+mn-lt"/>
                <a:ea typeface="+mn-ea"/>
                <a:cs typeface="+mn-cs"/>
              </a:rPr>
              <a:t>, than in heaven — and that they may be rich here, at the hazard of eternal bankruptcy” (</a:t>
            </a:r>
            <a:r>
              <a:rPr lang="en-US" sz="1200" b="1" kern="1200" dirty="0">
                <a:solidFill>
                  <a:schemeClr val="tx1"/>
                </a:solidFill>
                <a:effectLst/>
                <a:latin typeface="+mn-lt"/>
                <a:ea typeface="+mn-ea"/>
                <a:cs typeface="+mn-cs"/>
              </a:rPr>
              <a:t>MHA vol 1, p.468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8. “Every Christian family ought to be a nursery for God. </a:t>
            </a:r>
          </a:p>
          <a:p>
            <a:r>
              <a:rPr lang="en-US" sz="1200" kern="1200" dirty="0">
                <a:solidFill>
                  <a:schemeClr val="tx1"/>
                </a:solidFill>
                <a:effectLst/>
                <a:latin typeface="+mn-lt"/>
                <a:ea typeface="+mn-ea"/>
                <a:cs typeface="+mn-cs"/>
              </a:rPr>
              <a:t>    9. Their offspring should be trained for the skies” (</a:t>
            </a:r>
            <a:r>
              <a:rPr lang="en-US" sz="1200" b="1" kern="1200" dirty="0">
                <a:solidFill>
                  <a:schemeClr val="tx1"/>
                </a:solidFill>
                <a:effectLst/>
                <a:latin typeface="+mn-lt"/>
                <a:ea typeface="+mn-ea"/>
                <a:cs typeface="+mn-cs"/>
              </a:rPr>
              <a:t>MHA vol 1, p.469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10. “If our affections are not placed on </a:t>
            </a:r>
            <a:r>
              <a:rPr lang="en-US" sz="1200" b="1" kern="1200" dirty="0">
                <a:solidFill>
                  <a:schemeClr val="tx1"/>
                </a:solidFill>
                <a:effectLst/>
                <a:latin typeface="+mn-lt"/>
                <a:ea typeface="+mn-ea"/>
                <a:cs typeface="+mn-cs"/>
              </a:rPr>
              <a:t>things above</a:t>
            </a:r>
            <a:r>
              <a:rPr lang="en-US" sz="1200" kern="1200" dirty="0">
                <a:solidFill>
                  <a:schemeClr val="tx1"/>
                </a:solidFill>
                <a:effectLst/>
                <a:latin typeface="+mn-lt"/>
                <a:ea typeface="+mn-ea"/>
                <a:cs typeface="+mn-cs"/>
              </a:rPr>
              <a:t>, we are </a:t>
            </a:r>
            <a:r>
              <a:rPr lang="en-US" sz="1200" b="1" kern="1200" dirty="0">
                <a:solidFill>
                  <a:schemeClr val="tx1"/>
                </a:solidFill>
                <a:effectLst/>
                <a:latin typeface="+mn-lt"/>
                <a:ea typeface="+mn-ea"/>
                <a:cs typeface="+mn-cs"/>
              </a:rPr>
              <a:t>unfit for the kingdom </a:t>
            </a:r>
            <a:r>
              <a:rPr lang="en-US" sz="1200" kern="1200" dirty="0">
                <a:solidFill>
                  <a:schemeClr val="tx1"/>
                </a:solidFill>
                <a:effectLst/>
                <a:latin typeface="+mn-lt"/>
                <a:ea typeface="+mn-ea"/>
                <a:cs typeface="+mn-cs"/>
              </a:rPr>
              <a:t>of glory” (</a:t>
            </a:r>
            <a:r>
              <a:rPr lang="en-US" sz="1200" b="1" kern="1200" dirty="0">
                <a:solidFill>
                  <a:schemeClr val="tx1"/>
                </a:solidFill>
                <a:effectLst/>
                <a:latin typeface="+mn-lt"/>
                <a:ea typeface="+mn-ea"/>
                <a:cs typeface="+mn-cs"/>
              </a:rPr>
              <a:t>MHA vol 1, p.471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11. On page </a:t>
            </a:r>
            <a:r>
              <a:rPr lang="en-US" sz="1200" b="1" kern="1200" dirty="0">
                <a:solidFill>
                  <a:schemeClr val="tx1"/>
                </a:solidFill>
                <a:effectLst/>
                <a:latin typeface="+mn-lt"/>
                <a:ea typeface="+mn-ea"/>
                <a:cs typeface="+mn-cs"/>
              </a:rPr>
              <a:t>486</a:t>
            </a:r>
            <a:r>
              <a:rPr lang="en-US" sz="1200" kern="1200" dirty="0">
                <a:solidFill>
                  <a:schemeClr val="tx1"/>
                </a:solidFill>
                <a:effectLst/>
                <a:latin typeface="+mn-lt"/>
                <a:ea typeface="+mn-ea"/>
                <a:cs typeface="+mn-cs"/>
              </a:rPr>
              <a:t>, still in this very “Extra,” he rhetorically set “the joys of heaven” against “the terrors of hell.”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4</a:t>
            </a:fld>
            <a:endParaRPr lang="en-US"/>
          </a:p>
        </p:txBody>
      </p:sp>
    </p:spTree>
    <p:extLst>
      <p:ext uri="{BB962C8B-B14F-4D97-AF65-F5344CB8AC3E}">
        <p14:creationId xmlns:p14="http://schemas.microsoft.com/office/powerpoint/2010/main" val="330568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a:t>
            </a:r>
            <a:r>
              <a:rPr lang="en-US" sz="1200" b="1" kern="1200" dirty="0">
                <a:solidFill>
                  <a:schemeClr val="tx1"/>
                </a:solidFill>
                <a:effectLst/>
                <a:latin typeface="+mn-lt"/>
                <a:ea typeface="+mn-ea"/>
                <a:cs typeface="+mn-cs"/>
              </a:rPr>
              <a:t>Campbell was a post-millennialist</a:t>
            </a:r>
            <a:r>
              <a:rPr lang="en-US" sz="1200" kern="1200" dirty="0">
                <a:solidFill>
                  <a:schemeClr val="tx1"/>
                </a:solidFill>
                <a:effectLst/>
                <a:latin typeface="+mn-lt"/>
                <a:ea typeface="+mn-ea"/>
                <a:cs typeface="+mn-cs"/>
              </a:rPr>
              <a:t>, that is, he thought there would be </a:t>
            </a:r>
            <a:r>
              <a:rPr lang="en-US" sz="1200" b="1" kern="1200" dirty="0">
                <a:solidFill>
                  <a:schemeClr val="tx1"/>
                </a:solidFill>
                <a:effectLst/>
                <a:latin typeface="+mn-lt"/>
                <a:ea typeface="+mn-ea"/>
                <a:cs typeface="+mn-cs"/>
              </a:rPr>
              <a:t>a golden age of the church on the earth </a:t>
            </a:r>
            <a:r>
              <a:rPr lang="en-US" sz="1200" kern="1200" dirty="0">
                <a:solidFill>
                  <a:schemeClr val="tx1"/>
                </a:solidFill>
                <a:effectLst/>
                <a:latin typeface="+mn-lt"/>
                <a:ea typeface="+mn-ea"/>
                <a:cs typeface="+mn-cs"/>
              </a:rPr>
              <a:t>preceding the second coming of Christ, hence the name of his publication, </a:t>
            </a:r>
            <a:r>
              <a:rPr lang="en-US" sz="1200" i="1" kern="1200" dirty="0">
                <a:solidFill>
                  <a:schemeClr val="tx1"/>
                </a:solidFill>
                <a:effectLst/>
                <a:latin typeface="+mn-lt"/>
                <a:ea typeface="+mn-ea"/>
                <a:cs typeface="+mn-cs"/>
              </a:rPr>
              <a:t>The Millennial Harbinger.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2. He considered that this “regeneration of things” may be the “commencement of the Millennium,” or it could be “the general resurrection” at the second coming, but he also allowed that it could be “</a:t>
            </a:r>
            <a:r>
              <a:rPr lang="en-US" sz="1200" b="1" kern="1200" dirty="0">
                <a:solidFill>
                  <a:schemeClr val="tx1"/>
                </a:solidFill>
                <a:effectLst/>
                <a:latin typeface="+mn-lt"/>
                <a:ea typeface="+mn-ea"/>
                <a:cs typeface="+mn-cs"/>
              </a:rPr>
              <a:t>the formation of a new church on the day of Pentecost</a:t>
            </a:r>
            <a:r>
              <a:rPr lang="en-US" sz="1200" kern="1200" dirty="0">
                <a:solidFill>
                  <a:schemeClr val="tx1"/>
                </a:solidFill>
                <a:effectLst/>
                <a:latin typeface="+mn-lt"/>
                <a:ea typeface="+mn-ea"/>
                <a:cs typeface="+mn-cs"/>
              </a:rPr>
              <a:t>,” which he later called “</a:t>
            </a:r>
            <a:r>
              <a:rPr lang="en-US" sz="1200" b="1" kern="1200" dirty="0">
                <a:solidFill>
                  <a:schemeClr val="tx1"/>
                </a:solidFill>
                <a:effectLst/>
                <a:latin typeface="+mn-lt"/>
                <a:ea typeface="+mn-ea"/>
                <a:cs typeface="+mn-cs"/>
              </a:rPr>
              <a:t>the commencement of the Christian era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MHA vol 1, pgs.455,539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3. Jesus said that </a:t>
            </a:r>
            <a:r>
              <a:rPr lang="en-US" sz="1200" i="1" kern="1200" dirty="0">
                <a:solidFill>
                  <a:schemeClr val="tx1"/>
                </a:solidFill>
                <a:effectLst/>
                <a:latin typeface="+mn-lt"/>
                <a:ea typeface="+mn-ea"/>
                <a:cs typeface="+mn-cs"/>
              </a:rPr>
              <a:t>“the regeneration”</a:t>
            </a:r>
            <a:r>
              <a:rPr lang="en-US" sz="1200" kern="1200" dirty="0">
                <a:solidFill>
                  <a:schemeClr val="tx1"/>
                </a:solidFill>
                <a:effectLst/>
                <a:latin typeface="+mn-lt"/>
                <a:ea typeface="+mn-ea"/>
                <a:cs typeface="+mn-cs"/>
              </a:rPr>
              <a:t> would be </a:t>
            </a:r>
            <a:r>
              <a:rPr lang="en-US" sz="1200" i="1" kern="1200" dirty="0">
                <a:solidFill>
                  <a:schemeClr val="tx1"/>
                </a:solidFill>
                <a:effectLst/>
                <a:latin typeface="+mn-lt"/>
                <a:ea typeface="+mn-ea"/>
                <a:cs typeface="+mn-cs"/>
              </a:rPr>
              <a:t>“when the Son of man shall sit upon the throne of his glory.” </a:t>
            </a:r>
          </a:p>
          <a:p>
            <a:r>
              <a:rPr lang="en-US" sz="1200" i="1"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4. Jesus is on the throne of his glory now (</a:t>
            </a:r>
            <a:r>
              <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Matt. 28:18</a:t>
            </a:r>
            <a:r>
              <a:rPr lang="en-US" sz="1200" b="1" u="none"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Acts 2:29-36</a:t>
            </a:r>
            <a:r>
              <a:rPr lang="en-US" sz="1200" b="1" u="none"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Eph. 1:20-23</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And Jesus came and spoke to them, saying, "All authority has been given to Me </a:t>
            </a:r>
            <a:r>
              <a:rPr lang="en-US" sz="1200" b="1" i="1" u="none" strike="noStrike" kern="1200" baseline="0" dirty="0">
                <a:solidFill>
                  <a:schemeClr val="tx1"/>
                </a:solidFill>
                <a:latin typeface="+mn-lt"/>
                <a:ea typeface="+mn-ea"/>
                <a:cs typeface="+mn-cs"/>
              </a:rPr>
              <a:t>in heaven and on earth</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28:18</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That means the time of </a:t>
            </a:r>
            <a:r>
              <a:rPr lang="en-US" sz="1200" i="1" kern="1200" dirty="0">
                <a:solidFill>
                  <a:schemeClr val="tx1"/>
                </a:solidFill>
                <a:effectLst/>
                <a:latin typeface="+mn-lt"/>
                <a:ea typeface="+mn-ea"/>
                <a:cs typeface="+mn-cs"/>
              </a:rPr>
              <a:t>“the regeneration” </a:t>
            </a:r>
            <a:r>
              <a:rPr lang="en-US" sz="1200" kern="1200" dirty="0">
                <a:solidFill>
                  <a:schemeClr val="tx1"/>
                </a:solidFill>
                <a:effectLst/>
                <a:latin typeface="+mn-lt"/>
                <a:ea typeface="+mn-ea"/>
                <a:cs typeface="+mn-cs"/>
              </a:rPr>
              <a:t>is now. </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6. Campbell was right to call it, “</a:t>
            </a:r>
            <a:r>
              <a:rPr lang="en-US" sz="1200" b="1" kern="1200" dirty="0">
                <a:solidFill>
                  <a:schemeClr val="tx1"/>
                </a:solidFill>
                <a:effectLst/>
                <a:latin typeface="+mn-lt"/>
                <a:ea typeface="+mn-ea"/>
                <a:cs typeface="+mn-cs"/>
              </a:rPr>
              <a:t>the formation of a new church on the day of Pentecost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the commencement of the Christian era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MHA vol 1, pgs.455,539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5</a:t>
            </a:fld>
            <a:endParaRPr lang="en-US"/>
          </a:p>
        </p:txBody>
      </p:sp>
    </p:spTree>
    <p:extLst>
      <p:ext uri="{BB962C8B-B14F-4D97-AF65-F5344CB8AC3E}">
        <p14:creationId xmlns:p14="http://schemas.microsoft.com/office/powerpoint/2010/main" val="308223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In the context of the regeneration of </a:t>
            </a:r>
            <a:r>
              <a:rPr lang="en-US" sz="1200" b="1"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Titus 3:5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Paul also wrote of </a:t>
            </a:r>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the hope of eternal life.”</a:t>
            </a:r>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Eternal life is also in the context of the regeneration seen in </a:t>
            </a:r>
            <a:r>
              <a:rPr lang="en-US" sz="1200" b="1" u="sng"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Matthew 19:28</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So Jesus said to them, "Assuredly I say to you, that in the regeneration, when the Son of Man sits on the throne of His glory, you who have followed Me will also sit on twelve thrones, judging the twelve tribes of Israel.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19:28</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A rich young man came to Jesus asking him what good thing he should do to have </a:t>
            </a:r>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eternal life</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Matt. 19:16</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Now behold, one came and said to Him, "Good Teacher, what good thing shall I do that I may have eternal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19:16</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Jesus told him to sell what he had, give it to the poor, and he would have </a:t>
            </a:r>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treasure in heaven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Matt. 19:2</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Jesus said to him, "If you want to be perfect, go, sell what you have and give to the poor, and </a:t>
            </a:r>
            <a:r>
              <a:rPr lang="en-US" sz="1200" b="1" i="1" u="none" strike="noStrike" kern="1200" baseline="0" dirty="0">
                <a:solidFill>
                  <a:schemeClr val="tx1"/>
                </a:solidFill>
                <a:latin typeface="+mn-lt"/>
                <a:ea typeface="+mn-ea"/>
                <a:cs typeface="+mn-cs"/>
              </a:rPr>
              <a:t>you will have treasure in heaven</a:t>
            </a:r>
            <a:r>
              <a:rPr lang="en-US" sz="1200" b="0" i="1" u="none" strike="noStrike" kern="1200" baseline="0" dirty="0">
                <a:solidFill>
                  <a:schemeClr val="tx1"/>
                </a:solidFill>
                <a:latin typeface="+mn-lt"/>
                <a:ea typeface="+mn-ea"/>
                <a:cs typeface="+mn-cs"/>
              </a:rPr>
              <a:t>; and come, follow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19:21</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The man already had treasure on earth (</a:t>
            </a:r>
            <a:r>
              <a:rPr lang="en-US" sz="1200" b="1" u="sng"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Matt. 19:2</a:t>
            </a:r>
            <a:r>
              <a:rPr lang="en-US" sz="1200" b="1" u="sng"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pPr rtl="0"/>
            <a:r>
              <a:rPr lang="en-US" sz="1200" b="0" i="0" u="none" strike="noStrike" kern="1200" baseline="0" dirty="0">
                <a:solidFill>
                  <a:schemeClr val="tx1"/>
                </a:solidFill>
                <a:latin typeface="+mn-lt"/>
                <a:ea typeface="+mn-ea"/>
                <a:cs typeface="+mn-cs"/>
              </a:rPr>
              <a:t>But when the young man heard that saying, he went away sorrowful, for </a:t>
            </a:r>
            <a:r>
              <a:rPr lang="en-US" sz="1200" b="1" i="0" u="none" strike="noStrike" kern="1200" baseline="0" dirty="0">
                <a:solidFill>
                  <a:schemeClr val="tx1"/>
                </a:solidFill>
                <a:latin typeface="+mn-lt"/>
                <a:ea typeface="+mn-ea"/>
                <a:cs typeface="+mn-cs"/>
              </a:rPr>
              <a:t>he had great possessions.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19:22</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6. His earthly treasure did not satisfy his soul, and a renewed earthly treasure would not have satisfied him either. </a:t>
            </a:r>
          </a:p>
          <a:p>
            <a:r>
              <a:rPr lang="en-US" sz="1200" kern="1200" dirty="0">
                <a:solidFill>
                  <a:schemeClr val="tx1"/>
                </a:solidFill>
                <a:effectLst/>
                <a:latin typeface="+mn-lt"/>
                <a:ea typeface="+mn-ea"/>
                <a:cs typeface="+mn-cs"/>
              </a:rPr>
              <a:t>    7. His </a:t>
            </a:r>
            <a:r>
              <a:rPr lang="en-US" sz="1200" i="1" kern="1200" dirty="0">
                <a:solidFill>
                  <a:schemeClr val="tx1"/>
                </a:solidFill>
                <a:effectLst/>
                <a:latin typeface="+mn-lt"/>
                <a:ea typeface="+mn-ea"/>
                <a:cs typeface="+mn-cs"/>
              </a:rPr>
              <a:t>“treasure in heaven”</a:t>
            </a:r>
            <a:r>
              <a:rPr lang="en-US" sz="1200" kern="1200" dirty="0">
                <a:solidFill>
                  <a:schemeClr val="tx1"/>
                </a:solidFill>
                <a:effectLst/>
                <a:latin typeface="+mn-lt"/>
                <a:ea typeface="+mn-ea"/>
                <a:cs typeface="+mn-cs"/>
              </a:rPr>
              <a:t> included the </a:t>
            </a:r>
            <a:r>
              <a:rPr lang="en-US" sz="1200" i="1" kern="1200" dirty="0">
                <a:solidFill>
                  <a:schemeClr val="tx1"/>
                </a:solidFill>
                <a:effectLst/>
                <a:latin typeface="+mn-lt"/>
                <a:ea typeface="+mn-ea"/>
                <a:cs typeface="+mn-cs"/>
              </a:rPr>
              <a:t>“eternal life”</a:t>
            </a:r>
            <a:r>
              <a:rPr lang="en-US" sz="1200" kern="1200" dirty="0">
                <a:solidFill>
                  <a:schemeClr val="tx1"/>
                </a:solidFill>
                <a:effectLst/>
                <a:latin typeface="+mn-lt"/>
                <a:ea typeface="+mn-ea"/>
                <a:cs typeface="+mn-cs"/>
              </a:rPr>
              <a:t> that he sought.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8. This eternal life would be </a:t>
            </a:r>
            <a:r>
              <a:rPr lang="en-US" sz="1200" i="1" kern="1200" dirty="0">
                <a:solidFill>
                  <a:schemeClr val="tx1"/>
                </a:solidFill>
                <a:effectLst/>
                <a:latin typeface="+mn-lt"/>
                <a:ea typeface="+mn-ea"/>
                <a:cs typeface="+mn-cs"/>
              </a:rPr>
              <a:t>“in heaven.”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9. Jesus did not promise the young man eternal life on </a:t>
            </a:r>
            <a:r>
              <a:rPr lang="en-US" sz="1200" b="1" kern="1200" dirty="0">
                <a:solidFill>
                  <a:schemeClr val="tx1"/>
                </a:solidFill>
                <a:effectLst/>
                <a:latin typeface="+mn-lt"/>
                <a:ea typeface="+mn-ea"/>
                <a:cs typeface="+mn-cs"/>
              </a:rPr>
              <a:t>an eternal earth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10. After telling the rich young man that eternal life was </a:t>
            </a:r>
            <a:r>
              <a:rPr lang="en-US" sz="1200" i="1" kern="1200" dirty="0">
                <a:solidFill>
                  <a:schemeClr val="tx1"/>
                </a:solidFill>
                <a:effectLst/>
                <a:latin typeface="+mn-lt"/>
                <a:ea typeface="+mn-ea"/>
                <a:cs typeface="+mn-cs"/>
              </a:rPr>
              <a:t>“in heaven,”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11. Jesus did not then tell his apostles that they </a:t>
            </a:r>
            <a:r>
              <a:rPr lang="en-US" sz="1200" b="1" kern="1200" dirty="0">
                <a:solidFill>
                  <a:schemeClr val="tx1"/>
                </a:solidFill>
                <a:effectLst/>
                <a:latin typeface="+mn-lt"/>
                <a:ea typeface="+mn-ea"/>
                <a:cs typeface="+mn-cs"/>
              </a:rPr>
              <a:t>would sit </a:t>
            </a:r>
            <a:r>
              <a:rPr lang="en-US" sz="1200" kern="1200" dirty="0">
                <a:solidFill>
                  <a:schemeClr val="tx1"/>
                </a:solidFill>
                <a:effectLst/>
                <a:latin typeface="+mn-lt"/>
                <a:ea typeface="+mn-ea"/>
                <a:cs typeface="+mn-cs"/>
              </a:rPr>
              <a:t>on material thrones of an eternal material earth. </a:t>
            </a: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6</a:t>
            </a:fld>
            <a:endParaRPr lang="en-US"/>
          </a:p>
        </p:txBody>
      </p:sp>
    </p:spTree>
    <p:extLst>
      <p:ext uri="{BB962C8B-B14F-4D97-AF65-F5344CB8AC3E}">
        <p14:creationId xmlns:p14="http://schemas.microsoft.com/office/powerpoint/2010/main" val="304909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Blessed are the meek, For they shall inherit the earth.  </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Matthew 5:5</a:t>
            </a:r>
            <a:r>
              <a:rPr lang="en-US" sz="1200" dirty="0">
                <a:latin typeface="Times New Roman" panose="02020603050405020304" pitchFamily="18" charset="0"/>
                <a:cs typeface="Times New Roman" panose="02020603050405020304" pitchFamily="18" charset="0"/>
              </a:rPr>
              <a:t>)</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Premillennialists have taken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Matthew 5:5</a:t>
            </a:r>
            <a:r>
              <a:rPr lang="en-US" sz="1200" kern="1200" dirty="0">
                <a:solidFill>
                  <a:schemeClr val="tx1"/>
                </a:solidFill>
                <a:effectLst/>
                <a:latin typeface="+mn-lt"/>
                <a:ea typeface="+mn-ea"/>
                <a:cs typeface="+mn-cs"/>
              </a:rPr>
              <a:t> as a proof text that they will live and reign on the earth for a thousand years.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Also, those who are advocating for a “</a:t>
            </a:r>
            <a:r>
              <a:rPr lang="en-US" sz="1200" b="1" kern="1200" dirty="0">
                <a:solidFill>
                  <a:schemeClr val="tx1"/>
                </a:solidFill>
                <a:effectLst/>
                <a:latin typeface="+mn-lt"/>
                <a:ea typeface="+mn-ea"/>
                <a:cs typeface="+mn-cs"/>
              </a:rPr>
              <a:t>renewed earth</a:t>
            </a:r>
            <a:r>
              <a:rPr lang="en-US" sz="1200" kern="1200" dirty="0">
                <a:solidFill>
                  <a:schemeClr val="tx1"/>
                </a:solidFill>
                <a:effectLst/>
                <a:latin typeface="+mn-lt"/>
                <a:ea typeface="+mn-ea"/>
                <a:cs typeface="+mn-cs"/>
              </a:rPr>
              <a:t>” take it to say that they will </a:t>
            </a:r>
            <a:r>
              <a:rPr lang="en-US" sz="1200" b="1" kern="1200" dirty="0">
                <a:solidFill>
                  <a:schemeClr val="tx1"/>
                </a:solidFill>
                <a:effectLst/>
                <a:latin typeface="+mn-lt"/>
                <a:ea typeface="+mn-ea"/>
                <a:cs typeface="+mn-cs"/>
              </a:rPr>
              <a:t>live on the earth forever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It is like a millennial reign that never ends.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4. Many of the </a:t>
            </a:r>
            <a:r>
              <a:rPr lang="en-US" sz="1200" b="1" kern="1200" dirty="0">
                <a:solidFill>
                  <a:schemeClr val="tx1"/>
                </a:solidFill>
                <a:effectLst/>
                <a:latin typeface="+mn-lt"/>
                <a:ea typeface="+mn-ea"/>
                <a:cs typeface="+mn-cs"/>
              </a:rPr>
              <a:t>Jews in the days of Jesus expected the kingdom of God </a:t>
            </a:r>
            <a:r>
              <a:rPr lang="en-US" sz="1200" kern="1200" dirty="0">
                <a:solidFill>
                  <a:schemeClr val="tx1"/>
                </a:solidFill>
                <a:effectLst/>
                <a:latin typeface="+mn-lt"/>
                <a:ea typeface="+mn-ea"/>
                <a:cs typeface="+mn-cs"/>
              </a:rPr>
              <a:t>to come as </a:t>
            </a:r>
            <a:r>
              <a:rPr lang="en-US" sz="1200" b="1" kern="1200" dirty="0">
                <a:solidFill>
                  <a:schemeClr val="tx1"/>
                </a:solidFill>
                <a:effectLst/>
                <a:latin typeface="+mn-lt"/>
                <a:ea typeface="+mn-ea"/>
                <a:cs typeface="+mn-cs"/>
              </a:rPr>
              <a:t>an earthly kingdom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5. They thought Jesus would displace the Romans as rulers of the world.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6. Matthew wrote with these Jews in mind; He frequently called the kingdom of God, </a:t>
            </a:r>
            <a:r>
              <a:rPr lang="en-US" sz="1200" i="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the kingdom of heaven</a:t>
            </a:r>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 </a:t>
            </a:r>
            <a:r>
              <a:rPr lang="en-US" sz="1200" i="0"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The kingdom is </a:t>
            </a:r>
            <a:r>
              <a:rPr lang="en-US" sz="1200" i="1" kern="1200" dirty="0">
                <a:solidFill>
                  <a:schemeClr val="tx1"/>
                </a:solidFill>
                <a:effectLst/>
                <a:latin typeface="+mn-lt"/>
                <a:ea typeface="+mn-ea"/>
                <a:cs typeface="+mn-cs"/>
              </a:rPr>
              <a:t>“of heaven,”</a:t>
            </a:r>
            <a:r>
              <a:rPr lang="en-US" sz="1200" kern="1200" dirty="0">
                <a:solidFill>
                  <a:schemeClr val="tx1"/>
                </a:solidFill>
                <a:effectLst/>
                <a:latin typeface="+mn-lt"/>
                <a:ea typeface="+mn-ea"/>
                <a:cs typeface="+mn-cs"/>
              </a:rPr>
              <a:t> because it is not </a:t>
            </a:r>
            <a:r>
              <a:rPr lang="en-US" sz="1200" i="1" kern="1200" dirty="0">
                <a:solidFill>
                  <a:schemeClr val="tx1"/>
                </a:solidFill>
                <a:effectLst/>
                <a:latin typeface="+mn-lt"/>
                <a:ea typeface="+mn-ea"/>
                <a:cs typeface="+mn-cs"/>
              </a:rPr>
              <a:t>“of earth.”</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    7. </a:t>
            </a:r>
            <a:r>
              <a:rPr lang="en-US" sz="1200" kern="1200" dirty="0">
                <a:solidFill>
                  <a:schemeClr val="tx1"/>
                </a:solidFill>
                <a:effectLst/>
                <a:latin typeface="+mn-lt"/>
                <a:ea typeface="+mn-ea"/>
                <a:cs typeface="+mn-cs"/>
              </a:rPr>
              <a:t>John and Jesus were preaching, </a:t>
            </a:r>
            <a:r>
              <a:rPr lang="en-US" sz="1200" i="1" kern="1200" dirty="0">
                <a:solidFill>
                  <a:schemeClr val="tx1"/>
                </a:solidFill>
                <a:effectLst/>
                <a:latin typeface="+mn-lt"/>
                <a:ea typeface="+mn-ea"/>
                <a:cs typeface="+mn-cs"/>
              </a:rPr>
              <a:t>“The kingdom of heaven is at hand”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Matt. 3:2</a:t>
            </a:r>
            <a:r>
              <a:rPr lang="en-US"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4:17</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and saying, "Repent, for the kingdom of heaven is at hand!"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3:2</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From that time Jesus began to preach and to say, "Repent, for the kingdom of heaven is at hand."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4:17</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8. It is the doctrine of Christ about the kingdom of heaven.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9. In the context of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Matthew 5:5</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earth” </a:t>
            </a:r>
            <a:r>
              <a:rPr lang="en-US" sz="1200" kern="1200" dirty="0">
                <a:solidFill>
                  <a:schemeClr val="tx1"/>
                </a:solidFill>
                <a:effectLst/>
                <a:latin typeface="+mn-lt"/>
                <a:ea typeface="+mn-ea"/>
                <a:cs typeface="+mn-cs"/>
              </a:rPr>
              <a:t>is a metaphor.</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10. Before we give up our hope of heaven, for an eternal earth, we ought to read the rest of the sermon. </a:t>
            </a:r>
          </a:p>
          <a:p>
            <a:r>
              <a:rPr lang="en-US" sz="1200" kern="1200" dirty="0">
                <a:solidFill>
                  <a:schemeClr val="tx1"/>
                </a:solidFill>
                <a:effectLst/>
                <a:latin typeface="+mn-lt"/>
                <a:ea typeface="+mn-ea"/>
                <a:cs typeface="+mn-cs"/>
              </a:rPr>
              <a:t>    11. In the Sermon on the Mount, heaven is always greater than the earth.</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12. Heaven is </a:t>
            </a:r>
            <a:r>
              <a:rPr lang="en-US" sz="1200" i="1" kern="1200" dirty="0">
                <a:solidFill>
                  <a:schemeClr val="tx1"/>
                </a:solidFill>
                <a:effectLst/>
                <a:latin typeface="+mn-lt"/>
                <a:ea typeface="+mn-ea"/>
                <a:cs typeface="+mn-cs"/>
              </a:rPr>
              <a:t>“God’s throne”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Matt. 5:34</a:t>
            </a:r>
            <a:r>
              <a:rPr lang="en-US" sz="1200" kern="1200" dirty="0">
                <a:solidFill>
                  <a:schemeClr val="tx1"/>
                </a:solidFill>
                <a:effectLst/>
                <a:latin typeface="+mn-lt"/>
                <a:ea typeface="+mn-ea"/>
                <a:cs typeface="+mn-cs"/>
              </a:rPr>
              <a:t>); earth is </a:t>
            </a:r>
            <a:r>
              <a:rPr lang="en-US" sz="1200" i="1" kern="1200" dirty="0">
                <a:solidFill>
                  <a:schemeClr val="tx1"/>
                </a:solidFill>
                <a:effectLst/>
                <a:latin typeface="+mn-lt"/>
                <a:ea typeface="+mn-ea"/>
                <a:cs typeface="+mn-cs"/>
              </a:rPr>
              <a:t>“his footstool”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Matt.</a:t>
            </a:r>
            <a:r>
              <a:rPr lang="en-US" sz="1200" b="1"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5:35</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But I say to you, do not swear at all: neither by heaven, </a:t>
            </a:r>
            <a:r>
              <a:rPr lang="en-US" sz="1200" b="1" i="1" u="none" strike="noStrike" kern="1200" baseline="0" dirty="0">
                <a:solidFill>
                  <a:schemeClr val="tx1"/>
                </a:solidFill>
                <a:latin typeface="+mn-lt"/>
                <a:ea typeface="+mn-ea"/>
                <a:cs typeface="+mn-cs"/>
              </a:rPr>
              <a:t>for it is God's throne</a:t>
            </a:r>
            <a:r>
              <a:rPr lang="en-US" sz="1200" b="0" i="1" u="none" strike="noStrike" kern="1200" baseline="0" dirty="0">
                <a:solidFill>
                  <a:schemeClr val="tx1"/>
                </a:solidFill>
                <a:latin typeface="+mn-lt"/>
                <a:ea typeface="+mn-ea"/>
                <a:cs typeface="+mn-cs"/>
              </a:rPr>
              <a:t>; nor by the earth, for </a:t>
            </a:r>
            <a:r>
              <a:rPr lang="en-US" sz="1200" b="1" i="1" u="none" strike="noStrike" kern="1200" baseline="0" dirty="0">
                <a:solidFill>
                  <a:schemeClr val="tx1"/>
                </a:solidFill>
                <a:latin typeface="+mn-lt"/>
                <a:ea typeface="+mn-ea"/>
                <a:cs typeface="+mn-cs"/>
              </a:rPr>
              <a:t>it is His footstool</a:t>
            </a:r>
            <a:r>
              <a:rPr lang="en-US" sz="1200" b="0" i="1" u="none" strike="noStrike" kern="1200" baseline="0" dirty="0">
                <a:solidFill>
                  <a:schemeClr val="tx1"/>
                </a:solidFill>
                <a:latin typeface="+mn-lt"/>
                <a:ea typeface="+mn-ea"/>
                <a:cs typeface="+mn-cs"/>
              </a:rPr>
              <a:t>; nor by Jerusalem, for it is the city of the great King.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5:34-35</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13. We do not expect God to leave his throne in heaven, and come down here to sit with us forever on his footstool.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7</a:t>
            </a:fld>
            <a:endParaRPr lang="en-US"/>
          </a:p>
        </p:txBody>
      </p:sp>
    </p:spTree>
    <p:extLst>
      <p:ext uri="{BB962C8B-B14F-4D97-AF65-F5344CB8AC3E}">
        <p14:creationId xmlns:p14="http://schemas.microsoft.com/office/powerpoint/2010/main" val="298931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Where will the redeemed be in eternity when this life is over? </a:t>
            </a:r>
          </a:p>
          <a:p>
            <a:r>
              <a:rPr lang="en-US" sz="1200" kern="1200" dirty="0">
                <a:solidFill>
                  <a:schemeClr val="tx1"/>
                </a:solidFill>
                <a:effectLst/>
                <a:latin typeface="+mn-lt"/>
                <a:ea typeface="+mn-ea"/>
                <a:cs typeface="+mn-cs"/>
              </a:rPr>
              <a:t>    2. The Bible teaches they will go to be with the Lord in heaven (</a:t>
            </a:r>
            <a:r>
              <a:rPr lang="en-US" sz="1200" b="1"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John 14:1-3</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14:1-3</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Yet, some are saying the heaven we’ve always hoped for </a:t>
            </a:r>
            <a:r>
              <a:rPr lang="en-US" sz="1200" b="1" kern="1200" dirty="0">
                <a:solidFill>
                  <a:schemeClr val="tx1"/>
                </a:solidFill>
                <a:effectLst/>
                <a:latin typeface="+mn-lt"/>
                <a:ea typeface="+mn-ea"/>
                <a:cs typeface="+mn-cs"/>
              </a:rPr>
              <a:t>does not exist </a:t>
            </a:r>
            <a:r>
              <a:rPr lang="en-US" sz="1200" kern="1200" dirty="0">
                <a:solidFill>
                  <a:schemeClr val="tx1"/>
                </a:solidFill>
                <a:effectLst/>
                <a:latin typeface="+mn-lt"/>
                <a:ea typeface="+mn-ea"/>
                <a:cs typeface="+mn-cs"/>
              </a:rPr>
              <a:t>—that it’s not going to be in heaven above (God’s dwelling place), but it’s going to </a:t>
            </a:r>
            <a:r>
              <a:rPr lang="en-US" sz="1200" b="1" kern="1200" dirty="0">
                <a:solidFill>
                  <a:schemeClr val="tx1"/>
                </a:solidFill>
                <a:effectLst/>
                <a:latin typeface="+mn-lt"/>
                <a:ea typeface="+mn-ea"/>
                <a:cs typeface="+mn-cs"/>
              </a:rPr>
              <a:t>be on earth below</a:t>
            </a:r>
            <a:r>
              <a:rPr lang="en-US" sz="1200" kern="1200" dirty="0">
                <a:solidFill>
                  <a:schemeClr val="tx1"/>
                </a:solidFill>
                <a:effectLst/>
                <a:latin typeface="+mn-lt"/>
                <a:ea typeface="+mn-ea"/>
                <a:cs typeface="+mn-cs"/>
              </a:rPr>
              <a:t> (man’s dwelling place).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4. They imagine that God’s sole purpose through the ages has been to restore this sin cursed earth to its original condition (like that of Adam and Eve) and that man will live upon </a:t>
            </a:r>
            <a:r>
              <a:rPr lang="en-US" sz="1200" b="1" kern="1200" dirty="0">
                <a:solidFill>
                  <a:schemeClr val="tx1"/>
                </a:solidFill>
                <a:effectLst/>
                <a:latin typeface="+mn-lt"/>
                <a:ea typeface="+mn-ea"/>
                <a:cs typeface="+mn-cs"/>
              </a:rPr>
              <a:t>a “refurbished” and “renovated” earth</a:t>
            </a:r>
            <a:r>
              <a:rPr lang="en-US" sz="1200" kern="1200" dirty="0">
                <a:solidFill>
                  <a:schemeClr val="tx1"/>
                </a:solidFill>
                <a:effectLst/>
                <a:latin typeface="+mn-lt"/>
                <a:ea typeface="+mn-ea"/>
                <a:cs typeface="+mn-cs"/>
              </a:rPr>
              <a:t> for ever. </a:t>
            </a:r>
          </a:p>
          <a:p>
            <a:r>
              <a:rPr lang="en-US" sz="1200" kern="1200" dirty="0">
                <a:solidFill>
                  <a:schemeClr val="tx1"/>
                </a:solidFill>
                <a:effectLst/>
                <a:latin typeface="+mn-lt"/>
                <a:ea typeface="+mn-ea"/>
                <a:cs typeface="+mn-cs"/>
              </a:rPr>
              <a:t>    5. They call this “reversing the curse.”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6. But, according to inspiration, Peter wrote that this world, including everything God made and everything man made, will “pass away,” be “</a:t>
            </a:r>
            <a:r>
              <a:rPr lang="en-US" sz="1200" b="1" kern="1200" dirty="0">
                <a:solidFill>
                  <a:schemeClr val="tx1"/>
                </a:solidFill>
                <a:effectLst/>
                <a:latin typeface="+mn-lt"/>
                <a:ea typeface="+mn-ea"/>
                <a:cs typeface="+mn-cs"/>
              </a:rPr>
              <a:t>burned up,” “melt,” “dissolved,” GONE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2 Peter 3:10-13</a:t>
            </a:r>
            <a:r>
              <a:rPr lang="en-US" sz="1200" kern="1200" dirty="0">
                <a:solidFill>
                  <a:schemeClr val="tx1"/>
                </a:solidFill>
                <a:effectLst/>
                <a:latin typeface="+mn-lt"/>
                <a:ea typeface="+mn-ea"/>
                <a:cs typeface="+mn-cs"/>
              </a:rPr>
              <a:t>). </a:t>
            </a:r>
          </a:p>
          <a:p>
            <a:pPr rtl="0"/>
            <a:r>
              <a:rPr lang="en-US" sz="1200" b="0" i="1" u="none" strike="noStrike" kern="1200" baseline="0" dirty="0">
                <a:solidFill>
                  <a:schemeClr val="tx1"/>
                </a:solidFill>
                <a:latin typeface="+mn-lt"/>
                <a:ea typeface="+mn-ea"/>
                <a:cs typeface="+mn-cs"/>
              </a:rPr>
              <a:t>But the day of the Lord will come as a thief in the night, in which the heavens will pass away with a great noise, and the elements will melt with fervent heat; both the earth and the works that are in it will be burned up.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3:10</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7. It’s a false doctrine that says the redeemed have no hope of going to that realm beyond this world called heaven. </a:t>
            </a:r>
          </a:p>
          <a:p>
            <a:r>
              <a:rPr lang="en-US" sz="1200" kern="1200" dirty="0">
                <a:solidFill>
                  <a:schemeClr val="tx1"/>
                </a:solidFill>
                <a:effectLst/>
                <a:latin typeface="+mn-lt"/>
                <a:ea typeface="+mn-ea"/>
                <a:cs typeface="+mn-cs"/>
              </a:rPr>
              <a:t>    8. Instead, this false doctrine teaches that God will leave His throne in Heaven and come down to live with the redeemed “on a refurbished earth.”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9. Sad indeed, but some of our </a:t>
            </a:r>
            <a:r>
              <a:rPr lang="en-US" sz="1200" b="1" kern="1200" dirty="0">
                <a:solidFill>
                  <a:schemeClr val="tx1"/>
                </a:solidFill>
                <a:effectLst/>
                <a:latin typeface="+mn-lt"/>
                <a:ea typeface="+mn-ea"/>
                <a:cs typeface="+mn-cs"/>
              </a:rPr>
              <a:t>own brethren are teaching and preaching</a:t>
            </a:r>
            <a:r>
              <a:rPr lang="en-US" sz="1200" kern="1200" dirty="0">
                <a:solidFill>
                  <a:schemeClr val="tx1"/>
                </a:solidFill>
                <a:effectLst/>
                <a:latin typeface="+mn-lt"/>
                <a:ea typeface="+mn-ea"/>
                <a:cs typeface="+mn-cs"/>
              </a:rPr>
              <a:t> that at the Judgment, </a:t>
            </a:r>
            <a:r>
              <a:rPr lang="en-US" sz="1200" b="1" kern="1200" dirty="0">
                <a:solidFill>
                  <a:schemeClr val="tx1"/>
                </a:solidFill>
                <a:effectLst/>
                <a:latin typeface="+mn-lt"/>
                <a:ea typeface="+mn-ea"/>
                <a:cs typeface="+mn-cs"/>
              </a:rPr>
              <a:t>Heaven will not be in eternity where God dwells, but will be on this Earth where man dwells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10. That God will come down from heaven and </a:t>
            </a:r>
            <a:r>
              <a:rPr lang="en-US" sz="1200" b="1" kern="1200" dirty="0">
                <a:solidFill>
                  <a:schemeClr val="tx1"/>
                </a:solidFill>
                <a:effectLst/>
                <a:latin typeface="+mn-lt"/>
                <a:ea typeface="+mn-ea"/>
                <a:cs typeface="+mn-cs"/>
              </a:rPr>
              <a:t>live with man on the earth</a:t>
            </a:r>
            <a:r>
              <a:rPr lang="en-US" sz="1200" kern="1200" dirty="0">
                <a:solidFill>
                  <a:schemeClr val="tx1"/>
                </a:solidFill>
                <a:effectLst/>
                <a:latin typeface="+mn-lt"/>
                <a:ea typeface="+mn-ea"/>
                <a:cs typeface="+mn-cs"/>
              </a:rPr>
              <a:t>, to them, is a very appealing and comforting doctrine! </a:t>
            </a:r>
          </a:p>
          <a:p>
            <a:r>
              <a:rPr lang="en-US" sz="1200" kern="1200" dirty="0">
                <a:solidFill>
                  <a:schemeClr val="tx1"/>
                </a:solidFill>
                <a:effectLst/>
                <a:latin typeface="+mn-lt"/>
                <a:ea typeface="+mn-ea"/>
                <a:cs typeface="+mn-cs"/>
              </a:rPr>
              <a:t>&gt;&gt;&gt;&gt;&gt;&gt;&gt;&gt;&gt;&gt;&gt;&gt;&gt;&gt;&gt;&gt;&gt;&gt;&gt;&gt;&gt;&gt;&gt;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11. “</a:t>
            </a:r>
            <a:r>
              <a:rPr lang="en-US" sz="1200" b="1" kern="1200" dirty="0">
                <a:solidFill>
                  <a:schemeClr val="tx1"/>
                </a:solidFill>
                <a:effectLst/>
                <a:latin typeface="+mn-lt"/>
                <a:ea typeface="+mn-ea"/>
                <a:cs typeface="+mn-cs"/>
              </a:rPr>
              <a:t>Heaven on Earth</a:t>
            </a:r>
            <a:r>
              <a:rPr lang="en-US" sz="1200" kern="1200" dirty="0">
                <a:solidFill>
                  <a:schemeClr val="tx1"/>
                </a:solidFill>
                <a:effectLst/>
                <a:latin typeface="+mn-lt"/>
                <a:ea typeface="+mn-ea"/>
                <a:cs typeface="+mn-cs"/>
              </a:rPr>
              <a:t>” is a doctrine rooted in </a:t>
            </a:r>
            <a:r>
              <a:rPr lang="en-US" sz="1200" b="1" kern="1200" dirty="0">
                <a:solidFill>
                  <a:schemeClr val="tx1"/>
                </a:solidFill>
                <a:effectLst/>
                <a:latin typeface="+mn-lt"/>
                <a:ea typeface="+mn-ea"/>
                <a:cs typeface="+mn-cs"/>
              </a:rPr>
              <a:t>MATERIALISM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12. Materialism considers physical, tangible, material things, more important than </a:t>
            </a:r>
            <a:r>
              <a:rPr lang="en-US" sz="1200" b="1" kern="1200" dirty="0">
                <a:solidFill>
                  <a:schemeClr val="tx1"/>
                </a:solidFill>
                <a:effectLst/>
                <a:latin typeface="+mn-lt"/>
                <a:ea typeface="+mn-ea"/>
                <a:cs typeface="+mn-cs"/>
              </a:rPr>
              <a:t>spiritual things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13. Its core belief is that “substance is everything” —this world is everything.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8</a:t>
            </a:fld>
            <a:endParaRPr lang="en-US"/>
          </a:p>
        </p:txBody>
      </p:sp>
    </p:spTree>
    <p:extLst>
      <p:ext uri="{BB962C8B-B14F-4D97-AF65-F5344CB8AC3E}">
        <p14:creationId xmlns:p14="http://schemas.microsoft.com/office/powerpoint/2010/main" val="158538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    1. </a:t>
            </a:r>
            <a:r>
              <a:rPr lang="en-US" sz="1200" b="1" kern="1200" dirty="0">
                <a:solidFill>
                  <a:schemeClr val="tx1"/>
                </a:solidFill>
                <a:effectLst/>
                <a:latin typeface="+mn-lt"/>
                <a:ea typeface="+mn-ea"/>
                <a:cs typeface="+mn-cs"/>
              </a:rPr>
              <a:t>Jehovah’s Witness </a:t>
            </a:r>
            <a:r>
              <a:rPr lang="en-US" sz="1200" kern="1200" dirty="0">
                <a:solidFill>
                  <a:schemeClr val="tx1"/>
                </a:solidFill>
                <a:effectLst/>
                <a:latin typeface="+mn-lt"/>
                <a:ea typeface="+mn-ea"/>
                <a:cs typeface="+mn-cs"/>
              </a:rPr>
              <a:t>have held on to materialism their entire existence (a little more than </a:t>
            </a:r>
            <a:r>
              <a:rPr lang="en-US" sz="1200" b="1" kern="1200" dirty="0">
                <a:solidFill>
                  <a:schemeClr val="tx1"/>
                </a:solidFill>
                <a:effectLst/>
                <a:latin typeface="+mn-lt"/>
                <a:ea typeface="+mn-ea"/>
                <a:cs typeface="+mn-cs"/>
              </a:rPr>
              <a:t>140yrs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They also teach that eternal life will be on earth.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Except in some ways, they are closer to the truth </a:t>
            </a:r>
            <a:r>
              <a:rPr lang="en-US" sz="1200" b="1" kern="1200" dirty="0">
                <a:solidFill>
                  <a:schemeClr val="tx1"/>
                </a:solidFill>
                <a:effectLst/>
                <a:latin typeface="+mn-lt"/>
                <a:ea typeface="+mn-ea"/>
                <a:cs typeface="+mn-cs"/>
              </a:rPr>
              <a:t>than some of our own brethren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4. Jehovah’s Witness doctrine says there is a heaven above, but that it’s already full (holding only </a:t>
            </a:r>
            <a:r>
              <a:rPr lang="en-US" sz="1200" b="1" kern="1200" dirty="0">
                <a:solidFill>
                  <a:schemeClr val="tx1"/>
                </a:solidFill>
                <a:effectLst/>
                <a:latin typeface="+mn-lt"/>
                <a:ea typeface="+mn-ea"/>
                <a:cs typeface="+mn-cs"/>
              </a:rPr>
              <a:t>144,000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5. The rest of the saved will live on a refurbished earth for eternity.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9</a:t>
            </a:fld>
            <a:endParaRPr lang="en-US"/>
          </a:p>
        </p:txBody>
      </p:sp>
    </p:spTree>
    <p:extLst>
      <p:ext uri="{BB962C8B-B14F-4D97-AF65-F5344CB8AC3E}">
        <p14:creationId xmlns:p14="http://schemas.microsoft.com/office/powerpoint/2010/main" val="253459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What is the “</a:t>
            </a:r>
            <a:r>
              <a:rPr lang="en-US" b="1" dirty="0"/>
              <a:t>So What</a:t>
            </a:r>
            <a:r>
              <a:rPr lang="en-US" dirty="0"/>
              <a:t>”  of all that I have said today?</a:t>
            </a:r>
          </a:p>
          <a:p>
            <a:r>
              <a:rPr lang="en-US" dirty="0"/>
              <a:t>    2. The point is to alert you to the false doctrine that is becoming more and more prevalent in the church, </a:t>
            </a:r>
            <a:r>
              <a:rPr lang="en-US" b="1" dirty="0"/>
              <a:t>again</a:t>
            </a:r>
            <a:r>
              <a:rPr lang="en-US" dirty="0"/>
              <a:t>!</a:t>
            </a:r>
          </a:p>
          <a:p>
            <a:r>
              <a:rPr lang="en-US" dirty="0"/>
              <a:t>    3. This evening we will discuss </a:t>
            </a:r>
            <a:r>
              <a:rPr lang="en-US" b="1" dirty="0"/>
              <a:t>the source of this false doctrine.</a:t>
            </a:r>
          </a:p>
          <a:p>
            <a:r>
              <a:rPr lang="en-US" sz="1200" b="1" i="1" kern="1200" dirty="0">
                <a:solidFill>
                  <a:schemeClr val="tx1"/>
                </a:solidFill>
                <a:effectLst/>
                <a:latin typeface="+mn-lt"/>
                <a:ea typeface="+mn-ea"/>
                <a:cs typeface="+mn-cs"/>
              </a:rPr>
              <a:t>Invitation:</a:t>
            </a:r>
          </a:p>
          <a:p>
            <a:r>
              <a:rPr lang="en-US" sz="1200" b="1" i="1" kern="1200" dirty="0">
                <a:solidFill>
                  <a:schemeClr val="tx1"/>
                </a:solidFill>
                <a:effectLst/>
                <a:latin typeface="+mn-lt"/>
                <a:ea typeface="+mn-ea"/>
                <a:cs typeface="+mn-cs"/>
              </a:rPr>
              <a: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Repent of Sins –</a:t>
            </a:r>
            <a:r>
              <a:rPr lang="en-US" sz="1200" b="1" kern="1200" dirty="0">
                <a:solidFill>
                  <a:schemeClr val="tx1"/>
                </a:solidFill>
                <a:effectLst/>
                <a:latin typeface="+mn-lt"/>
                <a:ea typeface="+mn-ea"/>
                <a:cs typeface="+mn-cs"/>
              </a:rPr>
              <a:t>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Song List</a:t>
            </a:r>
          </a:p>
          <a:p>
            <a:endParaRPr lang="en-US" dirty="0"/>
          </a:p>
        </p:txBody>
      </p:sp>
      <p:sp>
        <p:nvSpPr>
          <p:cNvPr id="4" name="Slide Number Placeholder 3"/>
          <p:cNvSpPr>
            <a:spLocks noGrp="1"/>
          </p:cNvSpPr>
          <p:nvPr>
            <p:ph type="sldNum" sz="quarter" idx="5"/>
          </p:nvPr>
        </p:nvSpPr>
        <p:spPr/>
        <p:txBody>
          <a:bodyPr/>
          <a:lstStyle/>
          <a:p>
            <a:fld id="{A683BD93-C923-4E7A-A661-DB290F98B9A8}" type="slidenum">
              <a:rPr lang="en-US" smtClean="0"/>
              <a:t>10</a:t>
            </a:fld>
            <a:endParaRPr lang="en-US"/>
          </a:p>
        </p:txBody>
      </p:sp>
    </p:spTree>
    <p:extLst>
      <p:ext uri="{BB962C8B-B14F-4D97-AF65-F5344CB8AC3E}">
        <p14:creationId xmlns:p14="http://schemas.microsoft.com/office/powerpoint/2010/main" val="48424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4B24-A696-47C0-BFDE-75B9EFFCF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D22D60-C750-4DD8-BCFA-BE6954320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E7A22-C38F-4C8D-993C-A6A349D36A7F}"/>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A237C6B4-3E32-4807-A660-F7BD249AC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6CF7C-73DB-4C40-B16A-DE7648C25570}"/>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202659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C664-3BD4-47E6-BB01-ED3C7A49BA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F12E7B-CC74-408D-A878-76D99CF6C8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6D7F-CBEA-4514-BC6C-58C0A12E4525}"/>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52E6EFFB-03CB-4BB4-A4DC-ECF17916C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0943D-1B9F-40F8-A8A5-F734E35A92A6}"/>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150996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EA36-F630-46FC-8327-F46AF1544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6AFD3-EBE1-405D-B104-666F2B40A6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30F95-A49C-4006-BC73-B174429E0BC2}"/>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074BC763-0CD0-410A-BB88-385A1E91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4ABC7-F010-4DE0-B902-232EFD8CD5B5}"/>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227050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760B-CD42-4236-BED5-3E3F190BE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7E147-762E-44A8-BDF2-A2515A5B0B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1913-CF28-4919-A097-0FF81CAC6B31}"/>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CBDD4D59-4081-4A06-8A90-A6121FC6F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379D2-4415-4368-AA51-7AE6EA7AE280}"/>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128401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1E48-4625-4F4F-BE28-C5047A713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59DF13-8F83-4763-A411-D910DFA1D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9C8DAE-BB87-4898-A71F-84EB0F053949}"/>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F948EDC2-A19F-4EB6-9509-880A4C371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C14EA-B0F3-48A7-AECA-DC6A454FC2DD}"/>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33812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1243-13BF-4374-A618-8C6385318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C2E13-5B22-4756-BC1D-D15D2E2E1C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FE57A-B507-421C-A18E-3A272758E8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76A4C-37BB-469D-921A-BBB660F650EE}"/>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6" name="Footer Placeholder 5">
            <a:extLst>
              <a:ext uri="{FF2B5EF4-FFF2-40B4-BE49-F238E27FC236}">
                <a16:creationId xmlns:a16="http://schemas.microsoft.com/office/drawing/2014/main" id="{B6D0807D-883E-4AFA-BC8C-841C06465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C4275-8F00-45BA-9D19-37D8D809A734}"/>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414447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EADC-A212-4109-B80A-124D380D4B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DD190-48A0-44FA-AA23-09F5A7814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62B50B-C556-4526-B6D9-73635DC05A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D34BC3-4F34-4AB1-9692-2707DD719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303413-156A-4DB2-8498-9C458A73DF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D2710-1973-4722-9437-B9AA9C646DBD}"/>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8" name="Footer Placeholder 7">
            <a:extLst>
              <a:ext uri="{FF2B5EF4-FFF2-40B4-BE49-F238E27FC236}">
                <a16:creationId xmlns:a16="http://schemas.microsoft.com/office/drawing/2014/main" id="{19F24CC0-0242-4D2C-9FF3-89E867F58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3F7C80-F321-40CF-BA07-AC888E0D87C0}"/>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4222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C705-BDC6-41B6-97B5-0ED5AC911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09D20-B720-43FA-AADD-9C76793169C9}"/>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4" name="Footer Placeholder 3">
            <a:extLst>
              <a:ext uri="{FF2B5EF4-FFF2-40B4-BE49-F238E27FC236}">
                <a16:creationId xmlns:a16="http://schemas.microsoft.com/office/drawing/2014/main" id="{CE864E8C-01C7-4320-964A-5C425A04F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34A175-3F6C-4ECB-B7AF-A01E2B226A99}"/>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89059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73ADF-579F-4AB9-9CC3-38C2A8893B41}"/>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3" name="Footer Placeholder 2">
            <a:extLst>
              <a:ext uri="{FF2B5EF4-FFF2-40B4-BE49-F238E27FC236}">
                <a16:creationId xmlns:a16="http://schemas.microsoft.com/office/drawing/2014/main" id="{F6ADC01E-6861-4D72-9B5B-D9B5A64EC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E43B5-7FCE-4026-B38D-40C3DB4D1E9E}"/>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9411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11A0-C044-471E-B20F-B0BD13211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E6442-A0F9-472C-804A-2511333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59430E-C166-4414-A889-F9BA3EFA8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D5CC7-A579-453B-8C84-2845F42FDC0A}"/>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6" name="Footer Placeholder 5">
            <a:extLst>
              <a:ext uri="{FF2B5EF4-FFF2-40B4-BE49-F238E27FC236}">
                <a16:creationId xmlns:a16="http://schemas.microsoft.com/office/drawing/2014/main" id="{06C55657-1B33-495C-AA1E-44FAC4D7C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B12AB-EC18-474E-AF73-F82872DC6C73}"/>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60142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C815-B977-4412-94DD-446813272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2F3A3-3E42-494E-873D-9E1B65F4D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BB738-4787-48DD-ABBD-D75385CE2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8E3E0-995A-4253-98E8-8CBF205FA461}"/>
              </a:ext>
            </a:extLst>
          </p:cNvPr>
          <p:cNvSpPr>
            <a:spLocks noGrp="1"/>
          </p:cNvSpPr>
          <p:nvPr>
            <p:ph type="dt" sz="half" idx="10"/>
          </p:nvPr>
        </p:nvSpPr>
        <p:spPr/>
        <p:txBody>
          <a:bodyPr/>
          <a:lstStyle/>
          <a:p>
            <a:fld id="{FB07364F-6846-4138-AF71-B09A23A9FCBA}" type="datetimeFigureOut">
              <a:rPr lang="en-US" smtClean="0"/>
              <a:t>11/10/2018</a:t>
            </a:fld>
            <a:endParaRPr lang="en-US"/>
          </a:p>
        </p:txBody>
      </p:sp>
      <p:sp>
        <p:nvSpPr>
          <p:cNvPr id="6" name="Footer Placeholder 5">
            <a:extLst>
              <a:ext uri="{FF2B5EF4-FFF2-40B4-BE49-F238E27FC236}">
                <a16:creationId xmlns:a16="http://schemas.microsoft.com/office/drawing/2014/main" id="{6907FC57-3CAE-49B9-B8D6-37070EBD9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16E7A-5F76-41F7-A34F-0502F847D3F9}"/>
              </a:ext>
            </a:extLst>
          </p:cNvPr>
          <p:cNvSpPr>
            <a:spLocks noGrp="1"/>
          </p:cNvSpPr>
          <p:nvPr>
            <p:ph type="sldNum" sz="quarter" idx="12"/>
          </p:nvPr>
        </p:nvSpPr>
        <p:spPr/>
        <p:txBody>
          <a:bodyPr/>
          <a:lstStyle/>
          <a:p>
            <a:fld id="{3F898B31-97BB-4184-AB65-E7F700556E2D}" type="slidenum">
              <a:rPr lang="en-US" smtClean="0"/>
              <a:t>‹#›</a:t>
            </a:fld>
            <a:endParaRPr lang="en-US"/>
          </a:p>
        </p:txBody>
      </p:sp>
    </p:spTree>
    <p:extLst>
      <p:ext uri="{BB962C8B-B14F-4D97-AF65-F5344CB8AC3E}">
        <p14:creationId xmlns:p14="http://schemas.microsoft.com/office/powerpoint/2010/main" val="323132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EE28FD-546B-4E7B-9785-685ACC314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65C74-16F7-4351-8C27-51E67EE3C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97C35-940C-4422-BB84-6410906AF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7364F-6846-4138-AF71-B09A23A9FCBA}" type="datetimeFigureOut">
              <a:rPr lang="en-US" smtClean="0"/>
              <a:t>11/10/2018</a:t>
            </a:fld>
            <a:endParaRPr lang="en-US"/>
          </a:p>
        </p:txBody>
      </p:sp>
      <p:sp>
        <p:nvSpPr>
          <p:cNvPr id="5" name="Footer Placeholder 4">
            <a:extLst>
              <a:ext uri="{FF2B5EF4-FFF2-40B4-BE49-F238E27FC236}">
                <a16:creationId xmlns:a16="http://schemas.microsoft.com/office/drawing/2014/main" id="{6458488F-311D-49A2-B29C-56E62840E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69A39-68A7-46B2-8F46-C92852494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98B31-97BB-4184-AB65-E7F700556E2D}" type="slidenum">
              <a:rPr lang="en-US" smtClean="0"/>
              <a:t>‹#›</a:t>
            </a:fld>
            <a:endParaRPr lang="en-US"/>
          </a:p>
        </p:txBody>
      </p:sp>
    </p:spTree>
    <p:extLst>
      <p:ext uri="{BB962C8B-B14F-4D97-AF65-F5344CB8AC3E}">
        <p14:creationId xmlns:p14="http://schemas.microsoft.com/office/powerpoint/2010/main" val="166967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ackbrummet.blogspot.com/2013/09/poem-hold-together.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jackbrummet.blogspot.com/2013/09/poem-hold-together.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changingaddress.wordpress.com/2013/09/18/time-to-meet-the-neighbor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biblia.com/bible/kjv1900/Acts%207.51" TargetMode="External"/><Relationship Id="rId7" Type="http://schemas.openxmlformats.org/officeDocument/2006/relationships/hyperlink" Target="https://biblia.com/bible/kjv1900/2%20Thess.%202.1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biblia.com/bible/kjv1900/Zech.%208.19" TargetMode="External"/><Relationship Id="rId5" Type="http://schemas.openxmlformats.org/officeDocument/2006/relationships/hyperlink" Target="https://biblia.com/bible/kjv1900/Acts%205.29" TargetMode="External"/><Relationship Id="rId4" Type="http://schemas.openxmlformats.org/officeDocument/2006/relationships/hyperlink" Target="https://biblia.com/bible/kjv1900/2%20Tim.%203.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iblia.com/bible/kjv1900/John%2018.36"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iblia.com/bible/kjv1900/Acts%201.6"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changingaddress.wordpress.com/2013/09/18/time-to-meet-the-neighb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ar filled sky&#10;&#10;Description automatically generated">
            <a:extLst>
              <a:ext uri="{FF2B5EF4-FFF2-40B4-BE49-F238E27FC236}">
                <a16:creationId xmlns:a16="http://schemas.microsoft.com/office/drawing/2014/main" id="{644A3312-6FEF-4F58-8008-6A1C7E8DBA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26E12675-53F2-44E9-B432-85B6ADF5DE84}"/>
              </a:ext>
            </a:extLst>
          </p:cNvPr>
          <p:cNvSpPr txBox="1"/>
          <p:nvPr/>
        </p:nvSpPr>
        <p:spPr>
          <a:xfrm>
            <a:off x="632012" y="672353"/>
            <a:ext cx="5663025" cy="830997"/>
          </a:xfrm>
          <a:prstGeom prst="rect">
            <a:avLst/>
          </a:prstGeom>
          <a:noFill/>
        </p:spPr>
        <p:txBody>
          <a:bodyPr wrap="none" rtlCol="0">
            <a:spAutoFit/>
          </a:bodyPr>
          <a:lstStyle/>
          <a:p>
            <a:r>
              <a:rPr lang="en-US" sz="4800" dirty="0">
                <a:solidFill>
                  <a:schemeClr val="accent1">
                    <a:lumMod val="40000"/>
                    <a:lumOff val="60000"/>
                  </a:schemeClr>
                </a:solidFill>
                <a:latin typeface="Times New Roman" panose="02020603050405020304" pitchFamily="18" charset="0"/>
                <a:cs typeface="Times New Roman" panose="02020603050405020304" pitchFamily="18" charset="0"/>
              </a:rPr>
              <a:t>We Worship the Lord!</a:t>
            </a:r>
          </a:p>
        </p:txBody>
      </p:sp>
      <p:sp>
        <p:nvSpPr>
          <p:cNvPr id="11" name="TextBox 10">
            <a:extLst>
              <a:ext uri="{FF2B5EF4-FFF2-40B4-BE49-F238E27FC236}">
                <a16:creationId xmlns:a16="http://schemas.microsoft.com/office/drawing/2014/main" id="{743784A2-309C-43AD-8286-56454E779EDA}"/>
              </a:ext>
            </a:extLst>
          </p:cNvPr>
          <p:cNvSpPr txBox="1"/>
          <p:nvPr/>
        </p:nvSpPr>
        <p:spPr>
          <a:xfrm>
            <a:off x="7785847" y="5567082"/>
            <a:ext cx="3722494" cy="954107"/>
          </a:xfrm>
          <a:prstGeom prst="rect">
            <a:avLst/>
          </a:prstGeom>
          <a:noFill/>
        </p:spPr>
        <p:txBody>
          <a:bodyPr wrap="none" rtlCol="0">
            <a:sp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408318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A090A-531F-4A86-9E63-1DD502268467}"/>
              </a:ext>
            </a:extLst>
          </p:cNvPr>
          <p:cNvSpPr txBox="1"/>
          <p:nvPr/>
        </p:nvSpPr>
        <p:spPr>
          <a:xfrm>
            <a:off x="575982" y="1290911"/>
            <a:ext cx="11040036" cy="3170099"/>
          </a:xfrm>
          <a:prstGeom prst="rect">
            <a:avLst/>
          </a:prstGeom>
          <a:noFill/>
        </p:spPr>
        <p:txBody>
          <a:bodyPr wrap="square" rtlCol="0">
            <a:spAutoFit/>
          </a:bodyPr>
          <a:lstStyle/>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Hear the word – </a:t>
            </a:r>
            <a:r>
              <a:rPr lang="en-US" sz="4000" b="1" dirty="0">
                <a:latin typeface="Times New Roman" panose="02020603050405020304" pitchFamily="18" charset="0"/>
                <a:cs typeface="Times New Roman" panose="02020603050405020304" pitchFamily="18" charset="0"/>
              </a:rPr>
              <a:t>Romans 10: 17</a:t>
            </a:r>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Believe it – </a:t>
            </a:r>
            <a:r>
              <a:rPr lang="en-US" sz="4000" b="1" dirty="0">
                <a:latin typeface="Times New Roman" panose="02020603050405020304" pitchFamily="18" charset="0"/>
                <a:cs typeface="Times New Roman" panose="02020603050405020304" pitchFamily="18" charset="0"/>
              </a:rPr>
              <a:t>John 8:24</a:t>
            </a:r>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Repent of Sins –</a:t>
            </a:r>
            <a:r>
              <a:rPr lang="en-US" sz="4000" b="1" dirty="0">
                <a:latin typeface="Times New Roman" panose="02020603050405020304" pitchFamily="18" charset="0"/>
                <a:cs typeface="Times New Roman" panose="02020603050405020304" pitchFamily="18" charset="0"/>
              </a:rPr>
              <a:t>Acts 17:30</a:t>
            </a:r>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Confess Jesus – </a:t>
            </a:r>
            <a:r>
              <a:rPr lang="en-US" sz="4000" b="1" dirty="0">
                <a:latin typeface="Times New Roman" panose="02020603050405020304" pitchFamily="18" charset="0"/>
                <a:cs typeface="Times New Roman" panose="02020603050405020304" pitchFamily="18" charset="0"/>
              </a:rPr>
              <a:t>Romans 10: 9,10</a:t>
            </a:r>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Baptized for Forgiveness of sins – </a:t>
            </a:r>
            <a:r>
              <a:rPr lang="en-US" sz="4000" b="1" dirty="0">
                <a:latin typeface="Times New Roman" panose="02020603050405020304" pitchFamily="18" charset="0"/>
                <a:cs typeface="Times New Roman" panose="02020603050405020304" pitchFamily="18" charset="0"/>
              </a:rPr>
              <a:t>Acts 22:16</a:t>
            </a:r>
            <a:endParaRPr lang="en-US" sz="4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BDA2823-A5F3-43DA-BBEB-46093C8370FE}"/>
              </a:ext>
            </a:extLst>
          </p:cNvPr>
          <p:cNvGraphicFramePr>
            <a:graphicFrameLocks noGrp="1"/>
          </p:cNvGraphicFramePr>
          <p:nvPr>
            <p:extLst>
              <p:ext uri="{D42A27DB-BD31-4B8C-83A1-F6EECF244321}">
                <p14:modId xmlns:p14="http://schemas.microsoft.com/office/powerpoint/2010/main" val="1044180619"/>
              </p:ext>
            </p:extLst>
          </p:nvPr>
        </p:nvGraphicFramePr>
        <p:xfrm>
          <a:off x="1" y="5273715"/>
          <a:ext cx="12191999" cy="1584285"/>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1787469409"/>
                    </a:ext>
                  </a:extLst>
                </a:gridCol>
                <a:gridCol w="1394691">
                  <a:extLst>
                    <a:ext uri="{9D8B030D-6E8A-4147-A177-3AD203B41FA5}">
                      <a16:colId xmlns:a16="http://schemas.microsoft.com/office/drawing/2014/main" val="722574733"/>
                    </a:ext>
                  </a:extLst>
                </a:gridCol>
                <a:gridCol w="7823199">
                  <a:extLst>
                    <a:ext uri="{9D8B030D-6E8A-4147-A177-3AD203B41FA5}">
                      <a16:colId xmlns:a16="http://schemas.microsoft.com/office/drawing/2014/main" val="3405216647"/>
                    </a:ext>
                  </a:extLst>
                </a:gridCol>
              </a:tblGrid>
              <a:tr h="528095">
                <a:tc>
                  <a:txBody>
                    <a:bodyPr/>
                    <a:lstStyle/>
                    <a:p>
                      <a:pPr algn="ctr"/>
                      <a:r>
                        <a:rPr lang="en-US" sz="2800" i="1"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Almost Persuaded</a:t>
                      </a:r>
                    </a:p>
                  </a:txBody>
                  <a:tcPr>
                    <a:cell3D prstMaterial="dkEdge">
                      <a:bevel/>
                      <a:lightRig rig="flood" dir="t"/>
                    </a:cell3D>
                  </a:tcPr>
                </a:tc>
                <a:extLst>
                  <a:ext uri="{0D108BD9-81ED-4DB2-BD59-A6C34878D82A}">
                    <a16:rowId xmlns:a16="http://schemas.microsoft.com/office/drawing/2014/main" val="62493685"/>
                  </a:ext>
                </a:extLst>
              </a:tr>
              <a:tr h="528095">
                <a:tc>
                  <a:txBody>
                    <a:bodyPr/>
                    <a:lstStyle/>
                    <a:p>
                      <a:pPr algn="ctr"/>
                      <a:r>
                        <a:rPr lang="en-US" sz="2800" i="1"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 Up, O Men Of God!</a:t>
                      </a:r>
                    </a:p>
                  </a:txBody>
                  <a:tcPr>
                    <a:cell3D prstMaterial="dkEdge">
                      <a:bevel/>
                      <a:lightRig rig="flood" dir="t"/>
                    </a:cell3D>
                  </a:tcPr>
                </a:tc>
                <a:extLst>
                  <a:ext uri="{0D108BD9-81ED-4DB2-BD59-A6C34878D82A}">
                    <a16:rowId xmlns:a16="http://schemas.microsoft.com/office/drawing/2014/main" val="2874454659"/>
                  </a:ext>
                </a:extLst>
              </a:tr>
              <a:tr h="528095">
                <a:tc>
                  <a:txBody>
                    <a:bodyPr/>
                    <a:lstStyle/>
                    <a:p>
                      <a:pPr algn="ctr"/>
                      <a:r>
                        <a:rPr lang="en-US" sz="2800" i="1"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220268861"/>
                  </a:ext>
                </a:extLst>
              </a:tr>
            </a:tbl>
          </a:graphicData>
        </a:graphic>
      </p:graphicFrame>
    </p:spTree>
    <p:extLst>
      <p:ext uri="{BB962C8B-B14F-4D97-AF65-F5344CB8AC3E}">
        <p14:creationId xmlns:p14="http://schemas.microsoft.com/office/powerpoint/2010/main" val="24629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ar filled sky&#10;&#10;Description automatically generated">
            <a:extLst>
              <a:ext uri="{FF2B5EF4-FFF2-40B4-BE49-F238E27FC236}">
                <a16:creationId xmlns:a16="http://schemas.microsoft.com/office/drawing/2014/main" id="{644A3312-6FEF-4F58-8008-6A1C7E8DBA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26E12675-53F2-44E9-B432-85B6ADF5DE84}"/>
              </a:ext>
            </a:extLst>
          </p:cNvPr>
          <p:cNvSpPr txBox="1"/>
          <p:nvPr/>
        </p:nvSpPr>
        <p:spPr>
          <a:xfrm>
            <a:off x="632012" y="484095"/>
            <a:ext cx="8912312" cy="830997"/>
          </a:xfrm>
          <a:prstGeom prst="rect">
            <a:avLst/>
          </a:prstGeom>
          <a:noFill/>
        </p:spPr>
        <p:txBody>
          <a:bodyPr wrap="none" rtlCol="0">
            <a:spAutoFit/>
          </a:bodyPr>
          <a:lstStyle/>
          <a:p>
            <a:r>
              <a:rPr lang="en-US" sz="4800" dirty="0">
                <a:solidFill>
                  <a:schemeClr val="accent1">
                    <a:lumMod val="40000"/>
                    <a:lumOff val="60000"/>
                  </a:schemeClr>
                </a:solidFill>
                <a:latin typeface="Times New Roman" panose="02020603050405020304" pitchFamily="18" charset="0"/>
                <a:cs typeface="Times New Roman" panose="02020603050405020304" pitchFamily="18" charset="0"/>
              </a:rPr>
              <a:t>We Worship the Lord this Evening!</a:t>
            </a:r>
          </a:p>
        </p:txBody>
      </p:sp>
      <p:sp>
        <p:nvSpPr>
          <p:cNvPr id="11" name="TextBox 10">
            <a:extLst>
              <a:ext uri="{FF2B5EF4-FFF2-40B4-BE49-F238E27FC236}">
                <a16:creationId xmlns:a16="http://schemas.microsoft.com/office/drawing/2014/main" id="{743784A2-309C-43AD-8286-56454E779EDA}"/>
              </a:ext>
            </a:extLst>
          </p:cNvPr>
          <p:cNvSpPr txBox="1"/>
          <p:nvPr/>
        </p:nvSpPr>
        <p:spPr>
          <a:xfrm>
            <a:off x="7785847" y="5567082"/>
            <a:ext cx="3722494" cy="954107"/>
          </a:xfrm>
          <a:prstGeom prst="rect">
            <a:avLst/>
          </a:prstGeom>
          <a:noFill/>
        </p:spPr>
        <p:txBody>
          <a:bodyPr wrap="none" rtlCol="0">
            <a:spAutoFit/>
          </a:bodyPr>
          <a:lstStyle/>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accent1">
                    <a:lumMod val="60000"/>
                    <a:lumOff val="40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368623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152CE789-1D24-448C-93C8-C41CCD5E8C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46CABE69-C6E6-4B69-B9AE-0145E9DDA34A}"/>
              </a:ext>
            </a:extLst>
          </p:cNvPr>
          <p:cNvSpPr txBox="1"/>
          <p:nvPr/>
        </p:nvSpPr>
        <p:spPr>
          <a:xfrm>
            <a:off x="3872753" y="376514"/>
            <a:ext cx="4493538" cy="646331"/>
          </a:xfrm>
          <a:prstGeom prst="rect">
            <a:avLst/>
          </a:prstGeom>
          <a:noFill/>
        </p:spPr>
        <p:txBody>
          <a:bodyPr wrap="non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The Regenerated Earth</a:t>
            </a:r>
          </a:p>
        </p:txBody>
      </p:sp>
    </p:spTree>
    <p:extLst>
      <p:ext uri="{BB962C8B-B14F-4D97-AF65-F5344CB8AC3E}">
        <p14:creationId xmlns:p14="http://schemas.microsoft.com/office/powerpoint/2010/main" val="13632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remove" nodeType="afterEffect">
                                  <p:stCondLst>
                                    <p:cond delay="0"/>
                                  </p:stCondLst>
                                  <p:childTnLst>
                                    <p:animClr clrSpc="rgb" dir="cw">
                                      <p:cBhvr override="childStyle">
                                        <p:cTn id="6" dur="500" autoRev="1" fill="remove"/>
                                        <p:tgtEl>
                                          <p:spTgt spid="5">
                                            <p:txEl>
                                              <p:pRg st="0" end="0"/>
                                            </p:txEl>
                                          </p:spTgt>
                                        </p:tgtEl>
                                        <p:attrNameLst>
                                          <p:attrName>style.color</p:attrName>
                                        </p:attrNameLst>
                                      </p:cBhvr>
                                      <p:to>
                                        <a:srgbClr val="33CC33"/>
                                      </p:to>
                                    </p:animClr>
                                    <p:animClr clrSpc="rgb" dir="cw">
                                      <p:cBhvr>
                                        <p:cTn id="7" dur="500" autoRev="1" fill="remove"/>
                                        <p:tgtEl>
                                          <p:spTgt spid="5">
                                            <p:txEl>
                                              <p:pRg st="0" end="0"/>
                                            </p:txEl>
                                          </p:spTgt>
                                        </p:tgtEl>
                                        <p:attrNameLst>
                                          <p:attrName>fillcolor</p:attrName>
                                        </p:attrNameLst>
                                      </p:cBhvr>
                                      <p:to>
                                        <a:srgbClr val="33CC33"/>
                                      </p:to>
                                    </p:animClr>
                                    <p:set>
                                      <p:cBhvr>
                                        <p:cTn id="8" dur="500" autoRev="1" fill="remove"/>
                                        <p:tgtEl>
                                          <p:spTgt spid="5">
                                            <p:txEl>
                                              <p:pRg st="0" end="0"/>
                                            </p:txEl>
                                          </p:spTgt>
                                        </p:tgtEl>
                                        <p:attrNameLst>
                                          <p:attrName>fill.type</p:attrName>
                                        </p:attrNameLst>
                                      </p:cBhvr>
                                      <p:to>
                                        <p:strVal val="solid"/>
                                      </p:to>
                                    </p:set>
                                    <p:set>
                                      <p:cBhvr>
                                        <p:cTn id="9" dur="50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AB87F-7513-408C-8419-C45B298ACE6F}"/>
              </a:ext>
            </a:extLst>
          </p:cNvPr>
          <p:cNvSpPr/>
          <p:nvPr/>
        </p:nvSpPr>
        <p:spPr>
          <a:xfrm>
            <a:off x="591671" y="333970"/>
            <a:ext cx="11013141" cy="6124754"/>
          </a:xfrm>
          <a:prstGeom prst="rect">
            <a:avLst/>
          </a:prstGeom>
        </p:spPr>
        <p:txBody>
          <a:bodyPr wrap="square">
            <a:spAutoFit/>
          </a:bodyPr>
          <a:lstStyle/>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source is from Randy Alcorn’s book </a:t>
            </a: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Heaven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spcAft>
                <a:spcPts val="800"/>
              </a:spcAft>
              <a:buFont typeface="Wingdings" panose="05000000000000000000" pitchFamily="2" charset="2"/>
              <a:buChar char="§"/>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 states that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earth will not be destroyed at the end of the world.</a:t>
            </a:r>
          </a:p>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 will become the permanent place for all the multiplied billions, even for God, the Father, Himself.</a:t>
            </a:r>
          </a:p>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With all “innumerable company of angels”. </a:t>
            </a:r>
          </a:p>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Every being in the universe will inhabit this earth. </a:t>
            </a:r>
          </a:p>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There will be no beings anywhere else in the universe but the earth. </a:t>
            </a:r>
          </a:p>
          <a:p>
            <a:pPr marL="457200" indent="-457200" algn="just">
              <a:spcAft>
                <a:spcPts val="800"/>
              </a:spcAft>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earth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will not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be a spiritual place, but it will be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 it is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right now,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physical place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8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12EB3-7543-49AB-9F09-6E5C7CD32E47}"/>
              </a:ext>
            </a:extLst>
          </p:cNvPr>
          <p:cNvSpPr txBox="1"/>
          <p:nvPr/>
        </p:nvSpPr>
        <p:spPr>
          <a:xfrm>
            <a:off x="649534" y="1532961"/>
            <a:ext cx="11111346" cy="3816429"/>
          </a:xfrm>
          <a:prstGeom prst="rect">
            <a:avLst/>
          </a:prstGeom>
          <a:noFill/>
        </p:spPr>
        <p:txBody>
          <a:bodyPr wrap="square" rtlCol="0">
            <a:spAutoFit/>
          </a:bodyPr>
          <a:lstStyle/>
          <a:p>
            <a:pPr marL="457200" indent="-457200">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is unlike the Jehovah’s Witnesses’ view of an eternal earth.</a:t>
            </a:r>
          </a:p>
          <a:p>
            <a:pPr marL="457200" indent="-457200">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Alcorn and his followers believe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heaven as it now exists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will be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brought down to earth.</a:t>
            </a:r>
          </a:p>
          <a:p>
            <a:pPr marL="457200" indent="-457200">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Nothing will exist outside of the earth and its immediate atmosphere. </a:t>
            </a:r>
          </a:p>
          <a:p>
            <a:pPr marL="457200" indent="-457200">
              <a:buFont typeface="Wingdings" panose="05000000000000000000" pitchFamily="2" charset="2"/>
              <a:buChar char="§"/>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Alcorn stated his theme in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blistering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terms; against those who do not go along with him: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59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D913DE-CD1E-4032-8FFF-F51B80A001CE}"/>
              </a:ext>
            </a:extLst>
          </p:cNvPr>
          <p:cNvSpPr txBox="1"/>
          <p:nvPr/>
        </p:nvSpPr>
        <p:spPr>
          <a:xfrm>
            <a:off x="551329" y="524438"/>
            <a:ext cx="11134165" cy="6001643"/>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 believe it’s a </a:t>
            </a:r>
            <a:r>
              <a:rPr lang="en-US" sz="3200" b="1" dirty="0">
                <a:latin typeface="Times New Roman" panose="02020603050405020304" pitchFamily="18" charset="0"/>
                <a:cs typeface="Times New Roman" panose="02020603050405020304" pitchFamily="18" charset="0"/>
              </a:rPr>
              <a:t>weak theology</a:t>
            </a:r>
            <a:r>
              <a:rPr lang="en-US" sz="3200" dirty="0">
                <a:latin typeface="Times New Roman" panose="02020603050405020304" pitchFamily="18" charset="0"/>
                <a:cs typeface="Times New Roman" panose="02020603050405020304" pitchFamily="18" charset="0"/>
              </a:rPr>
              <a:t> of God.</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We see him as </a:t>
            </a:r>
            <a:r>
              <a:rPr lang="en-US" sz="3200" b="1" dirty="0">
                <a:latin typeface="Times New Roman" panose="02020603050405020304" pitchFamily="18" charset="0"/>
                <a:cs typeface="Times New Roman" panose="02020603050405020304" pitchFamily="18" charset="0"/>
              </a:rPr>
              <a:t>a thwarted inventor </a:t>
            </a:r>
            <a:r>
              <a:rPr lang="en-US" sz="3200" dirty="0">
                <a:latin typeface="Times New Roman" panose="02020603050405020304" pitchFamily="18" charset="0"/>
                <a:cs typeface="Times New Roman" panose="02020603050405020304" pitchFamily="18" charset="0"/>
              </a:rPr>
              <a:t>whose creation failed.</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Having </a:t>
            </a:r>
            <a:r>
              <a:rPr lang="en-US" sz="3200" b="1" dirty="0">
                <a:latin typeface="Times New Roman" panose="02020603050405020304" pitchFamily="18" charset="0"/>
                <a:cs typeface="Times New Roman" panose="02020603050405020304" pitchFamily="18" charset="0"/>
              </a:rPr>
              <a:t>realized his mistake</a:t>
            </a:r>
            <a:r>
              <a:rPr lang="en-US" sz="3200" dirty="0">
                <a:latin typeface="Times New Roman" panose="02020603050405020304" pitchFamily="18" charset="0"/>
                <a:cs typeface="Times New Roman" panose="02020603050405020304" pitchFamily="18" charset="0"/>
              </a:rPr>
              <a:t>, he’ll end up trashing most of what he made.</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His consolation for a failed Earth is that he rescues a few of us from the fire.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But </a:t>
            </a:r>
            <a:r>
              <a:rPr lang="en-US" sz="3200" b="1" dirty="0">
                <a:latin typeface="Times New Roman" panose="02020603050405020304" pitchFamily="18" charset="0"/>
                <a:cs typeface="Times New Roman" panose="02020603050405020304" pitchFamily="18" charset="0"/>
              </a:rPr>
              <a:t>this idea </a:t>
            </a:r>
            <a:r>
              <a:rPr lang="en-US" sz="3200" dirty="0">
                <a:latin typeface="Times New Roman" panose="02020603050405020304" pitchFamily="18" charset="0"/>
                <a:cs typeface="Times New Roman" panose="02020603050405020304" pitchFamily="18" charset="0"/>
              </a:rPr>
              <a:t>is emphatically </a:t>
            </a:r>
            <a:r>
              <a:rPr lang="en-US" sz="3200" b="1" dirty="0">
                <a:latin typeface="Times New Roman" panose="02020603050405020304" pitchFamily="18" charset="0"/>
                <a:cs typeface="Times New Roman" panose="02020603050405020304" pitchFamily="18" charset="0"/>
              </a:rPr>
              <a:t>refuted </a:t>
            </a:r>
            <a:r>
              <a:rPr lang="en-US" sz="3200" dirty="0">
                <a:latin typeface="Times New Roman" panose="02020603050405020304" pitchFamily="18" charset="0"/>
                <a:cs typeface="Times New Roman" panose="02020603050405020304" pitchFamily="18" charset="0"/>
              </a:rPr>
              <a:t>by Scripture.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God has a magnificent plan, and We will </a:t>
            </a:r>
            <a:r>
              <a:rPr lang="en-US" sz="3200" i="1" dirty="0">
                <a:latin typeface="Times New Roman" panose="02020603050405020304" pitchFamily="18" charset="0"/>
                <a:cs typeface="Times New Roman" panose="02020603050405020304" pitchFamily="18" charset="0"/>
              </a:rPr>
              <a:t>not </a:t>
            </a:r>
            <a:r>
              <a:rPr lang="en-US" sz="3200" dirty="0">
                <a:latin typeface="Times New Roman" panose="02020603050405020304" pitchFamily="18" charset="0"/>
                <a:cs typeface="Times New Roman" panose="02020603050405020304" pitchFamily="18" charset="0"/>
              </a:rPr>
              <a:t>surrender Earth to the trash heap (</a:t>
            </a:r>
            <a:r>
              <a:rPr lang="en-US" sz="3200" b="1" dirty="0">
                <a:latin typeface="Times New Roman" panose="02020603050405020304" pitchFamily="18" charset="0"/>
                <a:cs typeface="Times New Roman" panose="02020603050405020304" pitchFamily="18" charset="0"/>
              </a:rPr>
              <a:t>p.90</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Heaven</a:t>
            </a:r>
            <a:r>
              <a:rPr lang="en-US" sz="3200" dirty="0">
                <a:latin typeface="Times New Roman" panose="02020603050405020304" pitchFamily="18" charset="0"/>
                <a:cs typeface="Times New Roman" panose="02020603050405020304" pitchFamily="18" charset="0"/>
              </a:rPr>
              <a:t>, God’s dwelling place, will one day be on the New Earth.”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To live with us </a:t>
            </a:r>
            <a:r>
              <a:rPr lang="en-US" sz="3200" b="1" dirty="0">
                <a:latin typeface="Times New Roman" panose="02020603050405020304" pitchFamily="18" charset="0"/>
                <a:cs typeface="Times New Roman" panose="02020603050405020304" pitchFamily="18" charset="0"/>
              </a:rPr>
              <a:t>fits perfectly </a:t>
            </a:r>
            <a:r>
              <a:rPr lang="en-US" sz="3200" dirty="0">
                <a:latin typeface="Times New Roman" panose="02020603050405020304" pitchFamily="18" charset="0"/>
                <a:cs typeface="Times New Roman" panose="02020603050405020304" pitchFamily="18" charset="0"/>
              </a:rPr>
              <a:t>with His original plan. </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041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FEDB48-F10B-4D8C-9AA9-5682A2022713}"/>
              </a:ext>
            </a:extLst>
          </p:cNvPr>
          <p:cNvSpPr/>
          <p:nvPr/>
        </p:nvSpPr>
        <p:spPr>
          <a:xfrm>
            <a:off x="494828" y="1065911"/>
            <a:ext cx="11163772" cy="5016758"/>
          </a:xfrm>
          <a:prstGeom prst="rect">
            <a:avLst/>
          </a:prstGeom>
        </p:spPr>
        <p:txBody>
          <a:bodyPr wrap="square">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God could have taken Adam and Eve up to Heaven to visit.</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Instead He came down to walk with them in their world.</a:t>
            </a:r>
          </a:p>
          <a:p>
            <a:pPr marL="457200" indent="-457200">
              <a:buFont typeface="Wingdings" panose="05000000000000000000" pitchFamily="2" charset="2"/>
              <a:buChar char="§"/>
            </a:pPr>
            <a:r>
              <a:rPr lang="en-US" sz="3200" i="1" dirty="0">
                <a:latin typeface="Times New Roman" panose="02020603050405020304" pitchFamily="18" charset="0"/>
                <a:cs typeface="Times New Roman" panose="02020603050405020304" pitchFamily="18" charset="0"/>
              </a:rPr>
              <a:t>“we will come to him and make our home with him”</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John 14:23</a:t>
            </a:r>
            <a:r>
              <a:rPr lang="en-US" sz="32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This picture is of God’s ultimate plan!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Not to take us up to live in a realm made for Him.</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 Incarnation is about God inhabiting space and time as a human being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As Jesus is God incarnate, so the New Earth will be Heaven incarnate.</a:t>
            </a:r>
          </a:p>
        </p:txBody>
      </p:sp>
    </p:spTree>
    <p:extLst>
      <p:ext uri="{BB962C8B-B14F-4D97-AF65-F5344CB8AC3E}">
        <p14:creationId xmlns:p14="http://schemas.microsoft.com/office/powerpoint/2010/main" val="42464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B67BBA-86EA-4DC7-A06E-4BF4C88A9344}"/>
              </a:ext>
            </a:extLst>
          </p:cNvPr>
          <p:cNvSpPr txBox="1"/>
          <p:nvPr/>
        </p:nvSpPr>
        <p:spPr>
          <a:xfrm>
            <a:off x="591671" y="201711"/>
            <a:ext cx="11060002" cy="6494085"/>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 book called </a:t>
            </a:r>
            <a:r>
              <a:rPr lang="en-US" sz="3200" i="1" dirty="0">
                <a:latin typeface="Times New Roman" panose="02020603050405020304" pitchFamily="18" charset="0"/>
                <a:cs typeface="Times New Roman" panose="02020603050405020304" pitchFamily="18" charset="0"/>
              </a:rPr>
              <a:t>Heaven</a:t>
            </a:r>
            <a:r>
              <a:rPr lang="en-US" sz="3200" dirty="0">
                <a:latin typeface="Times New Roman" panose="02020603050405020304" pitchFamily="18" charset="0"/>
                <a:cs typeface="Times New Roman" panose="02020603050405020304" pitchFamily="18" charset="0"/>
              </a:rPr>
              <a:t> by Randy Alcorn is being recommended, preached, and followed by some members of the churches of Christ.</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 quick look at the author will give the background for the erroneous teachings that it contains.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Randy Alcorn is a denominational preacher who teaches at two schools in Oregon.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Each of them have doctrinal statements on their websites their which students and faculty are to uphold.</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Salvation by faith only, baptism is not necessary for salvation, the direct operation of the Holy Spirit, the eternal security of the believer (“once saved, always saved), and premillennialism are some of the articles of faith. </a:t>
            </a:r>
          </a:p>
        </p:txBody>
      </p:sp>
    </p:spTree>
    <p:extLst>
      <p:ext uri="{BB962C8B-B14F-4D97-AF65-F5344CB8AC3E}">
        <p14:creationId xmlns:p14="http://schemas.microsoft.com/office/powerpoint/2010/main" val="259571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414D9-2159-4684-8886-C131F74FC591}"/>
              </a:ext>
            </a:extLst>
          </p:cNvPr>
          <p:cNvSpPr txBox="1"/>
          <p:nvPr/>
        </p:nvSpPr>
        <p:spPr>
          <a:xfrm>
            <a:off x="605119" y="430308"/>
            <a:ext cx="10999694" cy="6124754"/>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Randy Alcorn was already hardened by materialism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 premillennialism puts its adherents in the same position as the Jews in the time of Jesus’</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They crucified Him and looked for a </a:t>
            </a:r>
            <a:r>
              <a:rPr lang="en-US" sz="3200" b="1" dirty="0">
                <a:latin typeface="Times New Roman" panose="02020603050405020304" pitchFamily="18" charset="0"/>
                <a:cs typeface="Times New Roman" panose="02020603050405020304" pitchFamily="18" charset="0"/>
              </a:rPr>
              <a:t>material</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physical, earthly</a:t>
            </a:r>
            <a:r>
              <a:rPr lang="en-US" sz="3200" dirty="0">
                <a:latin typeface="Times New Roman" panose="02020603050405020304" pitchFamily="18" charset="0"/>
                <a:cs typeface="Times New Roman" panose="02020603050405020304" pitchFamily="18" charset="0"/>
              </a:rPr>
              <a:t> kingdom.</a:t>
            </a:r>
          </a:p>
          <a:p>
            <a:pPr marL="457200" indent="-457200">
              <a:buFont typeface="Wingdings" panose="05000000000000000000" pitchFamily="2" charset="2"/>
              <a:buChar char="§"/>
            </a:pPr>
            <a:r>
              <a:rPr lang="en-US" sz="3200" dirty="0"/>
              <a:t>Premillennialists believe God failed in His promise to give </a:t>
            </a:r>
            <a:r>
              <a:rPr lang="en-US" sz="3200" b="1" dirty="0"/>
              <a:t>all the land </a:t>
            </a:r>
            <a:r>
              <a:rPr lang="en-US" sz="3200" dirty="0"/>
              <a:t>to Abraham. </a:t>
            </a:r>
            <a:r>
              <a:rPr lang="en-US" sz="3200" b="1" dirty="0"/>
              <a:t>Joshua 21:43 </a:t>
            </a:r>
          </a:p>
          <a:p>
            <a:pPr marL="457200" indent="-457200">
              <a:buFont typeface="Wingdings" panose="05000000000000000000" pitchFamily="2" charset="2"/>
              <a:buChar char="§"/>
            </a:pPr>
            <a:r>
              <a:rPr lang="en-US" sz="3200" dirty="0"/>
              <a:t>certain aspects of what God promised Abraham were never fulfilled, so, God remains obligated to return the Jews to Palestine. </a:t>
            </a:r>
          </a:p>
          <a:p>
            <a:pPr marL="457200" indent="-457200">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Joshua 23:14 </a:t>
            </a:r>
            <a:r>
              <a:rPr lang="en-US" sz="32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not one thing has failed of all the good things which the LORD your God spoke concerning you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97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CC0D2-3535-4EBE-9476-EFF362F96EFB}"/>
              </a:ext>
            </a:extLst>
          </p:cNvPr>
          <p:cNvSpPr txBox="1"/>
          <p:nvPr/>
        </p:nvSpPr>
        <p:spPr>
          <a:xfrm>
            <a:off x="618567" y="645461"/>
            <a:ext cx="11134162" cy="5509200"/>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Denominational people agreed with and promote premillennial position.</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When a Church member accepts it, he rejects the Bible.</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When a Church preacher promotes it “first and foremost”, all his other teachings come under question.</a:t>
            </a:r>
          </a:p>
          <a:p>
            <a:pPr marL="457200" indent="-457200">
              <a:buFont typeface="Wingdings" panose="05000000000000000000" pitchFamily="2" charset="2"/>
              <a:buChar char="§"/>
            </a:pPr>
            <a:r>
              <a:rPr lang="en-US" sz="3200" dirty="0"/>
              <a:t>If the reply is, “Well, of course, he does not believe those things.” </a:t>
            </a:r>
          </a:p>
          <a:p>
            <a:pPr marL="457200" indent="-457200">
              <a:buFont typeface="Wingdings" panose="05000000000000000000" pitchFamily="2" charset="2"/>
              <a:buChar char="§"/>
            </a:pPr>
            <a:r>
              <a:rPr lang="en-US" sz="3200" dirty="0"/>
              <a:t>How can we know he doesn’t? </a:t>
            </a:r>
          </a:p>
          <a:p>
            <a:pPr marL="457200" indent="-457200">
              <a:buFont typeface="Wingdings" panose="05000000000000000000" pitchFamily="2" charset="2"/>
              <a:buChar char="§"/>
            </a:pPr>
            <a:r>
              <a:rPr lang="en-US" sz="3200" dirty="0"/>
              <a:t>We thought he believed Bible teaching on the Day of Judgment, the end of the world but, he is saying he no longer believes that.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4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B446B5-CAEF-416D-8453-85B45C3020E4}"/>
              </a:ext>
            </a:extLst>
          </p:cNvPr>
          <p:cNvGraphicFramePr>
            <a:graphicFrameLocks noGrp="1"/>
          </p:cNvGraphicFramePr>
          <p:nvPr>
            <p:extLst>
              <p:ext uri="{D42A27DB-BD31-4B8C-83A1-F6EECF244321}">
                <p14:modId xmlns:p14="http://schemas.microsoft.com/office/powerpoint/2010/main" val="2909799814"/>
              </p:ext>
            </p:extLst>
          </p:nvPr>
        </p:nvGraphicFramePr>
        <p:xfrm>
          <a:off x="0" y="-1"/>
          <a:ext cx="12191999" cy="6858001"/>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1974885584"/>
                    </a:ext>
                  </a:extLst>
                </a:gridCol>
                <a:gridCol w="1394691">
                  <a:extLst>
                    <a:ext uri="{9D8B030D-6E8A-4147-A177-3AD203B41FA5}">
                      <a16:colId xmlns:a16="http://schemas.microsoft.com/office/drawing/2014/main" val="1253309811"/>
                    </a:ext>
                  </a:extLst>
                </a:gridCol>
                <a:gridCol w="7823199">
                  <a:extLst>
                    <a:ext uri="{9D8B030D-6E8A-4147-A177-3AD203B41FA5}">
                      <a16:colId xmlns:a16="http://schemas.microsoft.com/office/drawing/2014/main" val="2970836473"/>
                    </a:ext>
                  </a:extLst>
                </a:gridCol>
              </a:tblGrid>
              <a:tr h="528095">
                <a:tc>
                  <a:txBody>
                    <a:bodyPr/>
                    <a:lstStyle/>
                    <a:p>
                      <a:pPr algn="ctr"/>
                      <a:r>
                        <a:rPr lang="en-US" sz="2800" i="1"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i="1"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i="1"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505177658"/>
                  </a:ext>
                </a:extLst>
              </a:tr>
              <a:tr h="528095">
                <a:tc>
                  <a:txBody>
                    <a:bodyPr/>
                    <a:lstStyle/>
                    <a:p>
                      <a:pPr algn="ctr"/>
                      <a:r>
                        <a:rPr lang="en-US" sz="2800" i="1" dirty="0">
                          <a:effectLst>
                            <a:outerShdw blurRad="38100" dist="38100" dir="2700000" algn="tl">
                              <a:srgbClr val="000000">
                                <a:alpha val="43137"/>
                              </a:srgbClr>
                            </a:outerShdw>
                          </a:effectLst>
                        </a:rPr>
                        <a:t>1</a:t>
                      </a:r>
                      <a:r>
                        <a:rPr lang="en-US" sz="2800" i="1" baseline="30000" dirty="0">
                          <a:effectLst>
                            <a:outerShdw blurRad="38100" dist="38100" dir="2700000" algn="tl">
                              <a:srgbClr val="000000">
                                <a:alpha val="43137"/>
                              </a:srgbClr>
                            </a:outerShdw>
                          </a:effectLst>
                        </a:rPr>
                        <a:t>st</a:t>
                      </a:r>
                      <a:r>
                        <a:rPr lang="en-US" sz="2800" i="1"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238</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God Be the Glory</a:t>
                      </a:r>
                    </a:p>
                  </a:txBody>
                  <a:tcPr>
                    <a:cell3D prstMaterial="dkEdge">
                      <a:bevel/>
                      <a:lightRig rig="flood" dir="t"/>
                    </a:cell3D>
                  </a:tcPr>
                </a:tc>
                <a:extLst>
                  <a:ext uri="{0D108BD9-81ED-4DB2-BD59-A6C34878D82A}">
                    <a16:rowId xmlns:a16="http://schemas.microsoft.com/office/drawing/2014/main" val="1052598317"/>
                  </a:ext>
                </a:extLst>
              </a:tr>
              <a:tr h="528095">
                <a:tc>
                  <a:txBody>
                    <a:bodyPr/>
                    <a:lstStyle/>
                    <a:p>
                      <a:pPr algn="ctr"/>
                      <a:r>
                        <a:rPr lang="en-US" sz="2800" i="1" dirty="0">
                          <a:effectLst>
                            <a:outerShdw blurRad="38100" dist="38100" dir="2700000" algn="tl">
                              <a:srgbClr val="000000">
                                <a:alpha val="43137"/>
                              </a:srgbClr>
                            </a:outerShdw>
                          </a:effectLst>
                        </a:rPr>
                        <a:t>2</a:t>
                      </a:r>
                      <a:r>
                        <a:rPr lang="en-US" sz="2800" i="1" baseline="30000" dirty="0">
                          <a:effectLst>
                            <a:outerShdw blurRad="38100" dist="38100" dir="2700000" algn="tl">
                              <a:srgbClr val="000000">
                                <a:alpha val="43137"/>
                              </a:srgbClr>
                            </a:outerShdw>
                          </a:effectLst>
                        </a:rPr>
                        <a:t>nd</a:t>
                      </a:r>
                      <a:r>
                        <a:rPr lang="en-US" sz="2800" i="1"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96</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Hour of Trial</a:t>
                      </a:r>
                    </a:p>
                  </a:txBody>
                  <a:tcPr>
                    <a:cell3D prstMaterial="dkEdge">
                      <a:bevel/>
                      <a:lightRig rig="flood" dir="t"/>
                    </a:cell3D>
                  </a:tcPr>
                </a:tc>
                <a:extLst>
                  <a:ext uri="{0D108BD9-81ED-4DB2-BD59-A6C34878D82A}">
                    <a16:rowId xmlns:a16="http://schemas.microsoft.com/office/drawing/2014/main" val="794777024"/>
                  </a:ext>
                </a:extLst>
              </a:tr>
              <a:tr h="528095">
                <a:tc>
                  <a:txBody>
                    <a:bodyPr/>
                    <a:lstStyle/>
                    <a:p>
                      <a:pPr algn="ctr"/>
                      <a:r>
                        <a:rPr lang="en-US" sz="2800" i="1"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000366331"/>
                  </a:ext>
                </a:extLst>
              </a:tr>
              <a:tr h="528095">
                <a:tc>
                  <a:txBody>
                    <a:bodyPr/>
                    <a:lstStyle/>
                    <a:p>
                      <a:pPr algn="ctr"/>
                      <a:r>
                        <a:rPr lang="en-US" sz="2800" i="1" dirty="0">
                          <a:effectLst>
                            <a:outerShdw blurRad="38100" dist="38100" dir="2700000" algn="tl">
                              <a:srgbClr val="000000">
                                <a:alpha val="43137"/>
                              </a:srgbClr>
                            </a:outerShdw>
                          </a:effectLst>
                        </a:rPr>
                        <a:t>3</a:t>
                      </a:r>
                      <a:r>
                        <a:rPr lang="en-US" sz="2800" i="1" baseline="30000" dirty="0">
                          <a:effectLst>
                            <a:outerShdw blurRad="38100" dist="38100" dir="2700000" algn="tl">
                              <a:srgbClr val="000000">
                                <a:alpha val="43137"/>
                              </a:srgbClr>
                            </a:outerShdw>
                          </a:effectLst>
                        </a:rPr>
                        <a:t>rd</a:t>
                      </a:r>
                      <a:r>
                        <a:rPr lang="en-US" sz="2800" i="1"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298</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New Creature</a:t>
                      </a:r>
                    </a:p>
                  </a:txBody>
                  <a:tcPr>
                    <a:cell3D prstMaterial="dkEdge">
                      <a:bevel/>
                      <a:lightRig rig="flood" dir="t"/>
                    </a:cell3D>
                  </a:tcPr>
                </a:tc>
                <a:extLst>
                  <a:ext uri="{0D108BD9-81ED-4DB2-BD59-A6C34878D82A}">
                    <a16:rowId xmlns:a16="http://schemas.microsoft.com/office/drawing/2014/main" val="1923668044"/>
                  </a:ext>
                </a:extLst>
              </a:tr>
              <a:tr h="528095">
                <a:tc>
                  <a:txBody>
                    <a:bodyPr/>
                    <a:lstStyle/>
                    <a:p>
                      <a:pPr algn="ctr"/>
                      <a:r>
                        <a:rPr lang="en-US" sz="2800" i="1" dirty="0">
                          <a:effectLst>
                            <a:outerShdw blurRad="38100" dist="38100" dir="2700000" algn="tl">
                              <a:srgbClr val="000000">
                                <a:alpha val="43137"/>
                              </a:srgbClr>
                            </a:outerShdw>
                          </a:effectLst>
                        </a:rPr>
                        <a:t>4</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Night With Ebon Pinion</a:t>
                      </a:r>
                    </a:p>
                  </a:txBody>
                  <a:tcPr>
                    <a:cell3D prstMaterial="dkEdge">
                      <a:bevel/>
                      <a:lightRig rig="flood" dir="t"/>
                    </a:cell3D>
                  </a:tcPr>
                </a:tc>
                <a:extLst>
                  <a:ext uri="{0D108BD9-81ED-4DB2-BD59-A6C34878D82A}">
                    <a16:rowId xmlns:a16="http://schemas.microsoft.com/office/drawing/2014/main" val="2214006134"/>
                  </a:ext>
                </a:extLst>
              </a:tr>
              <a:tr h="520861">
                <a:tc>
                  <a:txBody>
                    <a:bodyPr/>
                    <a:lstStyle/>
                    <a:p>
                      <a:pPr algn="ctr"/>
                      <a:r>
                        <a:rPr lang="en-US" sz="2800" i="1" dirty="0">
                          <a:effectLst>
                            <a:outerShdw blurRad="38100" dist="38100" dir="2700000" algn="tl">
                              <a:srgbClr val="000000">
                                <a:alpha val="43137"/>
                              </a:srgbClr>
                            </a:outerShdw>
                          </a:effectLst>
                        </a:rPr>
                        <a:t>Lords</a:t>
                      </a:r>
                      <a:r>
                        <a:rPr lang="en-US" sz="2800" i="1"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647043449"/>
                  </a:ext>
                </a:extLst>
              </a:tr>
              <a:tr h="528095">
                <a:tc>
                  <a:txBody>
                    <a:bodyPr/>
                    <a:lstStyle/>
                    <a:p>
                      <a:pPr algn="ctr"/>
                      <a:r>
                        <a:rPr lang="en-US" sz="2800" i="1"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246631632"/>
                  </a:ext>
                </a:extLst>
              </a:tr>
              <a:tr h="528095">
                <a:tc>
                  <a:txBody>
                    <a:bodyPr/>
                    <a:lstStyle/>
                    <a:p>
                      <a:pPr algn="ctr"/>
                      <a:r>
                        <a:rPr lang="en-US" sz="2800" i="1" dirty="0">
                          <a:effectLst>
                            <a:outerShdw blurRad="38100" dist="38100" dir="2700000" algn="tl">
                              <a:srgbClr val="000000">
                                <a:alpha val="43137"/>
                              </a:srgbClr>
                            </a:outerShdw>
                          </a:effectLst>
                        </a:rPr>
                        <a:t>5</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Power in the Blood</a:t>
                      </a:r>
                    </a:p>
                  </a:txBody>
                  <a:tcPr>
                    <a:cell3D prstMaterial="dkEdge">
                      <a:bevel/>
                      <a:lightRig rig="flood" dir="t"/>
                    </a:cell3D>
                  </a:tcPr>
                </a:tc>
                <a:extLst>
                  <a:ext uri="{0D108BD9-81ED-4DB2-BD59-A6C34878D82A}">
                    <a16:rowId xmlns:a16="http://schemas.microsoft.com/office/drawing/2014/main" val="3128390557"/>
                  </a:ext>
                </a:extLst>
              </a:tr>
              <a:tr h="528095">
                <a:tc>
                  <a:txBody>
                    <a:bodyPr/>
                    <a:lstStyle/>
                    <a:p>
                      <a:pPr algn="ctr"/>
                      <a:r>
                        <a:rPr lang="en-US" sz="2800" i="1"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300505323"/>
                  </a:ext>
                </a:extLst>
              </a:tr>
              <a:tr h="528095">
                <a:tc>
                  <a:txBody>
                    <a:bodyPr/>
                    <a:lstStyle/>
                    <a:p>
                      <a:pPr algn="ctr"/>
                      <a:r>
                        <a:rPr lang="en-US" sz="2800" i="1"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Almost Persuaded</a:t>
                      </a:r>
                    </a:p>
                  </a:txBody>
                  <a:tcPr>
                    <a:cell3D prstMaterial="dkEdge">
                      <a:bevel/>
                      <a:lightRig rig="flood" dir="t"/>
                    </a:cell3D>
                  </a:tcPr>
                </a:tc>
                <a:extLst>
                  <a:ext uri="{0D108BD9-81ED-4DB2-BD59-A6C34878D82A}">
                    <a16:rowId xmlns:a16="http://schemas.microsoft.com/office/drawing/2014/main" val="1163268383"/>
                  </a:ext>
                </a:extLst>
              </a:tr>
              <a:tr h="528095">
                <a:tc>
                  <a:txBody>
                    <a:bodyPr/>
                    <a:lstStyle/>
                    <a:p>
                      <a:pPr algn="ctr"/>
                      <a:r>
                        <a:rPr lang="en-US" sz="2800" i="1"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 Up, O Men Of God!</a:t>
                      </a:r>
                    </a:p>
                  </a:txBody>
                  <a:tcPr>
                    <a:cell3D prstMaterial="dkEdge">
                      <a:bevel/>
                      <a:lightRig rig="flood" dir="t"/>
                    </a:cell3D>
                  </a:tcPr>
                </a:tc>
                <a:extLst>
                  <a:ext uri="{0D108BD9-81ED-4DB2-BD59-A6C34878D82A}">
                    <a16:rowId xmlns:a16="http://schemas.microsoft.com/office/drawing/2014/main" val="1060438491"/>
                  </a:ext>
                </a:extLst>
              </a:tr>
              <a:tr h="528095">
                <a:tc>
                  <a:txBody>
                    <a:bodyPr/>
                    <a:lstStyle/>
                    <a:p>
                      <a:pPr algn="ctr"/>
                      <a:r>
                        <a:rPr lang="en-US" sz="2800" i="1"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432916512"/>
                  </a:ext>
                </a:extLst>
              </a:tr>
            </a:tbl>
          </a:graphicData>
        </a:graphic>
      </p:graphicFrame>
    </p:spTree>
    <p:extLst>
      <p:ext uri="{BB962C8B-B14F-4D97-AF65-F5344CB8AC3E}">
        <p14:creationId xmlns:p14="http://schemas.microsoft.com/office/powerpoint/2010/main" val="4036475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EA1EB8-85C4-43E3-8746-6BA96626740B}"/>
              </a:ext>
            </a:extLst>
          </p:cNvPr>
          <p:cNvSpPr txBox="1"/>
          <p:nvPr/>
        </p:nvSpPr>
        <p:spPr>
          <a:xfrm>
            <a:off x="632012" y="914400"/>
            <a:ext cx="11013141"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brethren in Galatia were told by the apostle Paul, </a:t>
            </a:r>
          </a:p>
          <a:p>
            <a:pPr algn="just"/>
            <a:r>
              <a:rPr lang="en-US" sz="3200" i="1" dirty="0">
                <a:latin typeface="Times New Roman" panose="02020603050405020304" pitchFamily="18" charset="0"/>
                <a:cs typeface="Times New Roman" panose="02020603050405020304" pitchFamily="18" charset="0"/>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 As we have said before, so now I say again, if anyone preaches any other gospel to you than what you have received, let him be accursed. </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Galatians 1:6-9</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44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3)">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F6A4-670E-4B26-832F-CA05C1B24006}"/>
              </a:ext>
            </a:extLst>
          </p:cNvPr>
          <p:cNvSpPr txBox="1"/>
          <p:nvPr/>
        </p:nvSpPr>
        <p:spPr>
          <a:xfrm>
            <a:off x="551329" y="726143"/>
            <a:ext cx="11391289" cy="5509200"/>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A renewed and renovated earth doctrine is </a:t>
            </a:r>
            <a:r>
              <a:rPr lang="en-US" sz="3200" b="1" dirty="0">
                <a:latin typeface="Times New Roman" panose="02020603050405020304" pitchFamily="18" charset="0"/>
                <a:cs typeface="Times New Roman" panose="02020603050405020304" pitchFamily="18" charset="0"/>
              </a:rPr>
              <a:t>another Gospel</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It’s not the same Gospel we read about in the Bible.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Stephen spoke to those who were resisting the way of God (</a:t>
            </a:r>
            <a:r>
              <a:rPr lang="en-US" sz="3200" b="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Acts 7:51</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Paul also wrote of those who resist the truth (</a:t>
            </a:r>
            <a:r>
              <a:rPr lang="en-US" sz="3200" b="1"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 Tim. 3:8</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Peter said, </a:t>
            </a:r>
            <a:r>
              <a:rPr lang="en-US" sz="3200" i="1" dirty="0">
                <a:latin typeface="Times New Roman" panose="02020603050405020304" pitchFamily="18" charset="0"/>
                <a:cs typeface="Times New Roman" panose="02020603050405020304" pitchFamily="18" charset="0"/>
              </a:rPr>
              <a:t>“We ought to obey God rather than men”</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Acts 5:29</a:t>
            </a:r>
            <a:r>
              <a:rPr lang="en-US" sz="3200" dirty="0">
                <a:latin typeface="Times New Roman" panose="02020603050405020304" pitchFamily="18" charset="0"/>
                <a:cs typeface="Times New Roman" panose="02020603050405020304" pitchFamily="18" charset="0"/>
              </a:rPr>
              <a:t>). Please, please brethren, renewed earth brethren, I beg you, don’t resist the truth.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Love the truth and embrace it (</a:t>
            </a:r>
            <a:r>
              <a:rPr lang="en-US" sz="3200" b="1" u="sng"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Zech. 8:19</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It’s tragic indeed, but so many don’t love the truth (</a:t>
            </a:r>
            <a:r>
              <a:rPr lang="en-US" sz="3200" b="1" u="sng"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2 Thess. 2:10</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803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ou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ou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out)">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out)">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out)">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out)">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DC1EB-61F7-4FDA-AF7A-9079BE716C52}"/>
              </a:ext>
            </a:extLst>
          </p:cNvPr>
          <p:cNvSpPr txBox="1"/>
          <p:nvPr/>
        </p:nvSpPr>
        <p:spPr>
          <a:xfrm>
            <a:off x="580057" y="578224"/>
            <a:ext cx="11031885" cy="6001643"/>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The Lord’s kingdom is not OF this world nor FROM this world.</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It’s not an earthly, physical, tangible kingdom.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It can’t be seen with human eyes. Jesus said to Pilate, </a:t>
            </a:r>
          </a:p>
          <a:p>
            <a:pPr marL="457200" indent="-457200">
              <a:buFont typeface="Wingdings" panose="05000000000000000000" pitchFamily="2" charset="2"/>
              <a:buChar char="§"/>
            </a:pPr>
            <a:r>
              <a:rPr lang="en-US" sz="3200" i="1" dirty="0">
                <a:latin typeface="Times New Roman" panose="02020603050405020304" pitchFamily="18" charset="0"/>
                <a:cs typeface="Times New Roman" panose="02020603050405020304" pitchFamily="18" charset="0"/>
              </a:rPr>
              <a:t>“...my kingdom is not of this world: if my kingdom were of this world, then would my servants fight, that I should not be delivered to the Jews: but now is my kingdom not from hence </a:t>
            </a:r>
            <a:r>
              <a:rPr lang="en-US" sz="3200" dirty="0">
                <a:latin typeface="Times New Roman" panose="02020603050405020304" pitchFamily="18" charset="0"/>
                <a:cs typeface="Times New Roman" panose="02020603050405020304" pitchFamily="18" charset="0"/>
              </a:rPr>
              <a:t>(</a:t>
            </a:r>
            <a:r>
              <a:rPr lang="en-US" sz="3200" b="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John 18:36</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Notice what Jesus said. His kingdom is not OF this world.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This world is earthly, physical.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Isn’t that simple?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One has to have help to misunderstand that. </a:t>
            </a:r>
            <a:endParaRPr lang="en-US" dirty="0"/>
          </a:p>
        </p:txBody>
      </p:sp>
    </p:spTree>
    <p:extLst>
      <p:ext uri="{BB962C8B-B14F-4D97-AF65-F5344CB8AC3E}">
        <p14:creationId xmlns:p14="http://schemas.microsoft.com/office/powerpoint/2010/main" val="9388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A9720E-AE5B-4CDC-B267-D0CBAF95B3EC}"/>
              </a:ext>
            </a:extLst>
          </p:cNvPr>
          <p:cNvSpPr txBox="1"/>
          <p:nvPr/>
        </p:nvSpPr>
        <p:spPr>
          <a:xfrm>
            <a:off x="546031" y="585367"/>
            <a:ext cx="11099937" cy="6001643"/>
          </a:xfrm>
          <a:prstGeom prst="rect">
            <a:avLst/>
          </a:prstGeom>
          <a:noFill/>
        </p:spPr>
        <p:txBody>
          <a:bodyPr wrap="square" rtlCol="0">
            <a:sp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Before Pentecost, the apostles had an earthly misconception of the kingdom.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Just before Jesus ascended up into heaven they asked Him, </a:t>
            </a:r>
            <a:r>
              <a:rPr lang="en-US" sz="3200" i="1" dirty="0">
                <a:latin typeface="Times New Roman" panose="02020603050405020304" pitchFamily="18" charset="0"/>
                <a:cs typeface="Times New Roman" panose="02020603050405020304" pitchFamily="18" charset="0"/>
              </a:rPr>
              <a:t>“Lord, wilt thou at this time restore again the kingdom to Israel”</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Acts 1:6</a:t>
            </a:r>
            <a:r>
              <a:rPr lang="en-US" sz="32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They thought the kingdom would be a military, political kingdom where Jesus would conquer the Romans and restore Palestine to its former glory of the days of king David of a thousand years before.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If the renewed earth doctrine is correct, the Lord truly missed a great opportunity to point it out to the apostles and the world. </a:t>
            </a: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But, the Lord’s kingdom is not earthly, it’s spiritual. </a:t>
            </a:r>
            <a:endParaRPr lang="en-US" sz="3200" dirty="0"/>
          </a:p>
        </p:txBody>
      </p:sp>
    </p:spTree>
    <p:extLst>
      <p:ext uri="{BB962C8B-B14F-4D97-AF65-F5344CB8AC3E}">
        <p14:creationId xmlns:p14="http://schemas.microsoft.com/office/powerpoint/2010/main" val="80829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51C54E-2327-48FC-86B1-8D23E9542B05}"/>
              </a:ext>
            </a:extLst>
          </p:cNvPr>
          <p:cNvSpPr txBox="1"/>
          <p:nvPr/>
        </p:nvSpPr>
        <p:spPr>
          <a:xfrm>
            <a:off x="3012140" y="322730"/>
            <a:ext cx="6185647"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The Scorched Earth Theory </a:t>
            </a:r>
          </a:p>
        </p:txBody>
      </p:sp>
    </p:spTree>
    <p:extLst>
      <p:ext uri="{BB962C8B-B14F-4D97-AF65-F5344CB8AC3E}">
        <p14:creationId xmlns:p14="http://schemas.microsoft.com/office/powerpoint/2010/main" val="3567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10000" fill="remove" nodeType="clickEffect">
                                  <p:stCondLst>
                                    <p:cond delay="0"/>
                                  </p:stCondLst>
                                  <p:childTnLst>
                                    <p:animClr clrSpc="rgb" dir="cw">
                                      <p:cBhvr override="childStyle">
                                        <p:cTn id="6" dur="500" autoRev="1" fill="remove"/>
                                        <p:tgtEl>
                                          <p:spTgt spid="5">
                                            <p:txEl>
                                              <p:pRg st="0" end="0"/>
                                            </p:txEl>
                                          </p:spTgt>
                                        </p:tgtEl>
                                        <p:attrNameLst>
                                          <p:attrName>style.color</p:attrName>
                                        </p:attrNameLst>
                                      </p:cBhvr>
                                      <p:to>
                                        <a:schemeClr val="bg1"/>
                                      </p:to>
                                    </p:animClr>
                                    <p:animClr clrSpc="rgb" dir="cw">
                                      <p:cBhvr>
                                        <p:cTn id="7" dur="500" autoRev="1" fill="remove"/>
                                        <p:tgtEl>
                                          <p:spTgt spid="5">
                                            <p:txEl>
                                              <p:pRg st="0" end="0"/>
                                            </p:txEl>
                                          </p:spTgt>
                                        </p:tgtEl>
                                        <p:attrNameLst>
                                          <p:attrName>fillcolor</p:attrName>
                                        </p:attrNameLst>
                                      </p:cBhvr>
                                      <p:to>
                                        <a:schemeClr val="bg1"/>
                                      </p:to>
                                    </p:animClr>
                                    <p:set>
                                      <p:cBhvr>
                                        <p:cTn id="8" dur="500" autoRev="1" fill="remove"/>
                                        <p:tgtEl>
                                          <p:spTgt spid="5">
                                            <p:txEl>
                                              <p:pRg st="0" end="0"/>
                                            </p:txEl>
                                          </p:spTgt>
                                        </p:tgtEl>
                                        <p:attrNameLst>
                                          <p:attrName>fill.type</p:attrName>
                                        </p:attrNameLst>
                                      </p:cBhvr>
                                      <p:to>
                                        <p:strVal val="solid"/>
                                      </p:to>
                                    </p:set>
                                    <p:set>
                                      <p:cBhvr>
                                        <p:cTn id="9" dur="50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152CE789-1D24-448C-93C8-C41CCD5E8C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46CABE69-C6E6-4B69-B9AE-0145E9DDA34A}"/>
              </a:ext>
            </a:extLst>
          </p:cNvPr>
          <p:cNvSpPr txBox="1"/>
          <p:nvPr/>
        </p:nvSpPr>
        <p:spPr>
          <a:xfrm>
            <a:off x="3872753" y="376514"/>
            <a:ext cx="4493538" cy="646331"/>
          </a:xfrm>
          <a:prstGeom prst="rect">
            <a:avLst/>
          </a:prstGeom>
          <a:noFill/>
        </p:spPr>
        <p:txBody>
          <a:bodyPr wrap="non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The Regenerated Earth</a:t>
            </a:r>
          </a:p>
        </p:txBody>
      </p:sp>
    </p:spTree>
    <p:extLst>
      <p:ext uri="{BB962C8B-B14F-4D97-AF65-F5344CB8AC3E}">
        <p14:creationId xmlns:p14="http://schemas.microsoft.com/office/powerpoint/2010/main" val="28325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10000" fill="remove" nodeType="clickEffect">
                                  <p:stCondLst>
                                    <p:cond delay="0"/>
                                  </p:stCondLst>
                                  <p:childTnLst>
                                    <p:animClr clrSpc="rgb" dir="cw">
                                      <p:cBhvr override="childStyle">
                                        <p:cTn id="6" dur="500" autoRev="1" fill="remove"/>
                                        <p:tgtEl>
                                          <p:spTgt spid="5">
                                            <p:txEl>
                                              <p:pRg st="0" end="0"/>
                                            </p:txEl>
                                          </p:spTgt>
                                        </p:tgtEl>
                                        <p:attrNameLst>
                                          <p:attrName>style.color</p:attrName>
                                        </p:attrNameLst>
                                      </p:cBhvr>
                                      <p:to>
                                        <a:srgbClr val="33CC33"/>
                                      </p:to>
                                    </p:animClr>
                                    <p:animClr clrSpc="rgb" dir="cw">
                                      <p:cBhvr>
                                        <p:cTn id="7" dur="500" autoRev="1" fill="remove"/>
                                        <p:tgtEl>
                                          <p:spTgt spid="5">
                                            <p:txEl>
                                              <p:pRg st="0" end="0"/>
                                            </p:txEl>
                                          </p:spTgt>
                                        </p:tgtEl>
                                        <p:attrNameLst>
                                          <p:attrName>fillcolor</p:attrName>
                                        </p:attrNameLst>
                                      </p:cBhvr>
                                      <p:to>
                                        <a:srgbClr val="33CC33"/>
                                      </p:to>
                                    </p:animClr>
                                    <p:set>
                                      <p:cBhvr>
                                        <p:cTn id="8" dur="500" autoRev="1" fill="remove"/>
                                        <p:tgtEl>
                                          <p:spTgt spid="5">
                                            <p:txEl>
                                              <p:pRg st="0" end="0"/>
                                            </p:txEl>
                                          </p:spTgt>
                                        </p:tgtEl>
                                        <p:attrNameLst>
                                          <p:attrName>fill.type</p:attrName>
                                        </p:attrNameLst>
                                      </p:cBhvr>
                                      <p:to>
                                        <p:strVal val="solid"/>
                                      </p:to>
                                    </p:set>
                                    <p:set>
                                      <p:cBhvr>
                                        <p:cTn id="9" dur="50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51C54E-2327-48FC-86B1-8D23E9542B05}"/>
              </a:ext>
            </a:extLst>
          </p:cNvPr>
          <p:cNvSpPr txBox="1"/>
          <p:nvPr/>
        </p:nvSpPr>
        <p:spPr>
          <a:xfrm>
            <a:off x="3012140" y="322730"/>
            <a:ext cx="6185647"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The Scorched Earth Theory </a:t>
            </a:r>
          </a:p>
        </p:txBody>
      </p:sp>
    </p:spTree>
    <p:extLst>
      <p:ext uri="{BB962C8B-B14F-4D97-AF65-F5344CB8AC3E}">
        <p14:creationId xmlns:p14="http://schemas.microsoft.com/office/powerpoint/2010/main" val="177083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10000" fill="remove" nodeType="clickEffect">
                                  <p:stCondLst>
                                    <p:cond delay="0"/>
                                  </p:stCondLst>
                                  <p:childTnLst>
                                    <p:animClr clrSpc="rgb" dir="cw">
                                      <p:cBhvr override="childStyle">
                                        <p:cTn id="6" dur="500" autoRev="1" fill="remove"/>
                                        <p:tgtEl>
                                          <p:spTgt spid="5">
                                            <p:txEl>
                                              <p:pRg st="0" end="0"/>
                                            </p:txEl>
                                          </p:spTgt>
                                        </p:tgtEl>
                                        <p:attrNameLst>
                                          <p:attrName>style.color</p:attrName>
                                        </p:attrNameLst>
                                      </p:cBhvr>
                                      <p:to>
                                        <a:schemeClr val="bg1"/>
                                      </p:to>
                                    </p:animClr>
                                    <p:animClr clrSpc="rgb" dir="cw">
                                      <p:cBhvr>
                                        <p:cTn id="7" dur="500" autoRev="1" fill="remove"/>
                                        <p:tgtEl>
                                          <p:spTgt spid="5">
                                            <p:txEl>
                                              <p:pRg st="0" end="0"/>
                                            </p:txEl>
                                          </p:spTgt>
                                        </p:tgtEl>
                                        <p:attrNameLst>
                                          <p:attrName>fillcolor</p:attrName>
                                        </p:attrNameLst>
                                      </p:cBhvr>
                                      <p:to>
                                        <a:schemeClr val="bg1"/>
                                      </p:to>
                                    </p:animClr>
                                    <p:set>
                                      <p:cBhvr>
                                        <p:cTn id="8" dur="500" autoRev="1" fill="remove"/>
                                        <p:tgtEl>
                                          <p:spTgt spid="5">
                                            <p:txEl>
                                              <p:pRg st="0" end="0"/>
                                            </p:txEl>
                                          </p:spTgt>
                                        </p:tgtEl>
                                        <p:attrNameLst>
                                          <p:attrName>fill.type</p:attrName>
                                        </p:attrNameLst>
                                      </p:cBhvr>
                                      <p:to>
                                        <p:strVal val="solid"/>
                                      </p:to>
                                    </p:set>
                                    <p:set>
                                      <p:cBhvr>
                                        <p:cTn id="9" dur="50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215E9-3326-4B5E-8ADC-351CC75B8C4E}"/>
              </a:ext>
            </a:extLst>
          </p:cNvPr>
          <p:cNvSpPr txBox="1"/>
          <p:nvPr/>
        </p:nvSpPr>
        <p:spPr>
          <a:xfrm>
            <a:off x="600111" y="884172"/>
            <a:ext cx="10991778"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Jesus Ascended To Heaven To Build Mansions There!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Baptism Is Necessary To Regenerate The Soul.</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Faith &amp; Hope; The Powerful Principles From God.</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Transcendent Hope; The Christian Calling - Heaven!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This Better Resurrection Is Heaven With Christ.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Most Christians Want Worldly Success For Their Children.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If Not “On Things Above”, We Are “Unfit For The Kingdom”.</a:t>
            </a:r>
          </a:p>
        </p:txBody>
      </p:sp>
    </p:spTree>
    <p:extLst>
      <p:ext uri="{BB962C8B-B14F-4D97-AF65-F5344CB8AC3E}">
        <p14:creationId xmlns:p14="http://schemas.microsoft.com/office/powerpoint/2010/main" val="41854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75175-63C4-4C61-B259-26BB3F0F3B9E}"/>
              </a:ext>
            </a:extLst>
          </p:cNvPr>
          <p:cNvSpPr txBox="1"/>
          <p:nvPr/>
        </p:nvSpPr>
        <p:spPr>
          <a:xfrm>
            <a:off x="605118" y="1264024"/>
            <a:ext cx="10986247" cy="4801314"/>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Campbell Was A Post-millennialist.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He Considered The Regeneration The Start Of The Millennium.</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Formation Of The Church On Pentecost.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Jesus Said That “The Regeneration Would Be When He Sits On His Throne.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He Is On His Throne, The Regeneration Is Now.</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Campbell Was Right To Say It Started On Pentecost.</a:t>
            </a:r>
          </a:p>
          <a:p>
            <a:endParaRPr lang="en-US" dirty="0"/>
          </a:p>
        </p:txBody>
      </p:sp>
    </p:spTree>
    <p:extLst>
      <p:ext uri="{BB962C8B-B14F-4D97-AF65-F5344CB8AC3E}">
        <p14:creationId xmlns:p14="http://schemas.microsoft.com/office/powerpoint/2010/main" val="17889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BF94E-6A45-4B7A-9E35-43A9920F1CA5}"/>
              </a:ext>
            </a:extLst>
          </p:cNvPr>
          <p:cNvSpPr txBox="1"/>
          <p:nvPr/>
        </p:nvSpPr>
        <p:spPr>
          <a:xfrm>
            <a:off x="403412" y="1250576"/>
            <a:ext cx="11335869"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Regeneration Produces The Hope Of Eternal Life.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Eternal Life: Is Context Of The Rich Young Ruler’s ?</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Jesus Told Him “Your Treasures Is In Heaven”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His Earthly Treasures Did Not Satisfy His Soul.</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Jesus Said: Eternal Life Is In Heaven Not On The Earth.</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Apostles Will Not Sit On Material Thrones On An Eternal Earth.</a:t>
            </a:r>
          </a:p>
          <a:p>
            <a:endParaRPr lang="en-US" dirty="0"/>
          </a:p>
          <a:p>
            <a:endParaRPr lang="en-US" dirty="0"/>
          </a:p>
        </p:txBody>
      </p:sp>
    </p:spTree>
    <p:extLst>
      <p:ext uri="{BB962C8B-B14F-4D97-AF65-F5344CB8AC3E}">
        <p14:creationId xmlns:p14="http://schemas.microsoft.com/office/powerpoint/2010/main" val="36648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CEF46-44BB-46DA-8D3A-7838997AF4CB}"/>
              </a:ext>
            </a:extLst>
          </p:cNvPr>
          <p:cNvSpPr txBox="1"/>
          <p:nvPr/>
        </p:nvSpPr>
        <p:spPr>
          <a:xfrm>
            <a:off x="632015" y="1169893"/>
            <a:ext cx="10959350" cy="4524315"/>
          </a:xfrm>
          <a:prstGeom prst="rect">
            <a:avLst/>
          </a:prstGeom>
          <a:noFill/>
        </p:spPr>
        <p:txBody>
          <a:bodyPr wrap="square" rtlCol="0">
            <a:spAutoFit/>
          </a:bodyPr>
          <a:lstStyle/>
          <a:p>
            <a:pPr marL="571500" indent="-571500">
              <a:buFont typeface="Arial" panose="020B0604020202020204" pitchFamily="34" charset="0"/>
              <a:buChar char="•"/>
            </a:pPr>
            <a:r>
              <a:rPr lang="en-US" sz="3600" i="1" dirty="0">
                <a:latin typeface="Times New Roman" panose="02020603050405020304" pitchFamily="18" charset="0"/>
                <a:cs typeface="Times New Roman" panose="02020603050405020304" pitchFamily="18" charset="0"/>
              </a:rPr>
              <a:t>Blessed Are The Meek, For They Shall Inherit The Earth.  </a:t>
            </a:r>
            <a:r>
              <a:rPr lang="en-US" sz="3600"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Matthew 5:5</a:t>
            </a:r>
            <a:r>
              <a:rPr lang="en-US" sz="3600" dirty="0">
                <a:latin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 Proof Text For Premillennialists’ “Renewed Earth”</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Jews Expected  And Wanted An Earthly Kingdom.</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Kingdom Of God Is “The Kingdom Of Heaven.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 Context, </a:t>
            </a:r>
            <a:r>
              <a:rPr lang="en-US" sz="3600" b="1" dirty="0">
                <a:latin typeface="Times New Roman" panose="02020603050405020304" pitchFamily="18" charset="0"/>
                <a:cs typeface="Times New Roman" panose="02020603050405020304" pitchFamily="18" charset="0"/>
              </a:rPr>
              <a:t>Matt 5:5 </a:t>
            </a:r>
            <a:r>
              <a:rPr lang="en-US" sz="3600" dirty="0">
                <a:latin typeface="Times New Roman" panose="02020603050405020304" pitchFamily="18" charset="0"/>
                <a:cs typeface="Times New Roman" panose="02020603050405020304" pitchFamily="18" charset="0"/>
              </a:rPr>
              <a:t>“The Earth” Is A Metaphor.</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Heaven</a:t>
            </a:r>
            <a:r>
              <a:rPr lang="en-US" sz="3600" dirty="0">
                <a:latin typeface="Times New Roman" panose="02020603050405020304" pitchFamily="18" charset="0"/>
                <a:cs typeface="Times New Roman" panose="02020603050405020304" pitchFamily="18" charset="0"/>
              </a:rPr>
              <a:t>” Is Always Greater Then “</a:t>
            </a:r>
            <a:r>
              <a:rPr lang="en-US" sz="3600" b="1" dirty="0">
                <a:latin typeface="Times New Roman" panose="02020603050405020304" pitchFamily="18" charset="0"/>
                <a:cs typeface="Times New Roman" panose="02020603050405020304" pitchFamily="18" charset="0"/>
              </a:rPr>
              <a:t>The Earth</a:t>
            </a:r>
            <a:r>
              <a:rPr lang="en-US" sz="3600" dirty="0">
                <a:latin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We Do Not Expect God To Sit On His Footstool.</a:t>
            </a:r>
            <a:endParaRPr lang="en-US" dirty="0"/>
          </a:p>
        </p:txBody>
      </p:sp>
    </p:spTree>
    <p:extLst>
      <p:ext uri="{BB962C8B-B14F-4D97-AF65-F5344CB8AC3E}">
        <p14:creationId xmlns:p14="http://schemas.microsoft.com/office/powerpoint/2010/main" val="8469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FEFCE-0009-40C8-BC09-0A8B035B8314}"/>
              </a:ext>
            </a:extLst>
          </p:cNvPr>
          <p:cNvSpPr txBox="1"/>
          <p:nvPr/>
        </p:nvSpPr>
        <p:spPr>
          <a:xfrm>
            <a:off x="4208933" y="349625"/>
            <a:ext cx="3775393" cy="646331"/>
          </a:xfrm>
          <a:prstGeom prst="rect">
            <a:avLst/>
          </a:prstGeom>
          <a:noFill/>
        </p:spPr>
        <p:txBody>
          <a:bodyPr wrap="none" rtlCol="0">
            <a:spAutoFit/>
          </a:bodyPr>
          <a:lstStyle/>
          <a:p>
            <a:r>
              <a:rPr lang="en-US" sz="3600" b="1" i="1" dirty="0">
                <a:latin typeface="Times New Roman" panose="02020603050405020304" pitchFamily="18" charset="0"/>
                <a:cs typeface="Times New Roman" panose="02020603050405020304" pitchFamily="18" charset="0"/>
              </a:rPr>
              <a:t>Heaven on Earth?</a:t>
            </a:r>
          </a:p>
        </p:txBody>
      </p:sp>
      <p:sp>
        <p:nvSpPr>
          <p:cNvPr id="4" name="TextBox 3">
            <a:extLst>
              <a:ext uri="{FF2B5EF4-FFF2-40B4-BE49-F238E27FC236}">
                <a16:creationId xmlns:a16="http://schemas.microsoft.com/office/drawing/2014/main" id="{A249AAD3-E74C-4C82-9703-057FD94BBB5A}"/>
              </a:ext>
            </a:extLst>
          </p:cNvPr>
          <p:cNvSpPr txBox="1"/>
          <p:nvPr/>
        </p:nvSpPr>
        <p:spPr>
          <a:xfrm>
            <a:off x="510988" y="1196790"/>
            <a:ext cx="11147612"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Some Say That Our Hope Does Not Exist</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Heaven Will Be On The Earth.</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God Will Restore, Refurbish And Renovate The Earth.</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Peter Says The Earth Will Be Burned Up, Melted.</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Our Own Brethren Teach This In The Church Today!</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God Will Come Down Like In The Garden Of Eden.</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This Is </a:t>
            </a:r>
            <a:r>
              <a:rPr lang="en-US" sz="3600" b="1" dirty="0">
                <a:latin typeface="Times New Roman" panose="02020603050405020304" pitchFamily="18" charset="0"/>
                <a:cs typeface="Times New Roman" panose="02020603050405020304" pitchFamily="18" charset="0"/>
              </a:rPr>
              <a:t>MATERIALISM</a:t>
            </a:r>
            <a:r>
              <a:rPr lang="en-US" sz="3600" dirty="0">
                <a:latin typeface="Times New Roman" panose="02020603050405020304" pitchFamily="18" charset="0"/>
                <a:cs typeface="Times New Roman" panose="02020603050405020304" pitchFamily="18" charset="0"/>
              </a:rPr>
              <a:t> - Not Of Spiritual Things.</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B7A308-C6D8-4020-9CF9-966E33EC0764}"/>
              </a:ext>
            </a:extLst>
          </p:cNvPr>
          <p:cNvSpPr txBox="1"/>
          <p:nvPr/>
        </p:nvSpPr>
        <p:spPr>
          <a:xfrm>
            <a:off x="605118" y="753039"/>
            <a:ext cx="11040035" cy="5355312"/>
          </a:xfrm>
          <a:prstGeom prst="rect">
            <a:avLst/>
          </a:prstGeom>
          <a:noFill/>
        </p:spPr>
        <p:txBody>
          <a:bodyPr wrap="square" rtlCol="0">
            <a:spAutoFit/>
          </a:bodyPr>
          <a:lstStyle/>
          <a:p>
            <a:pPr marL="285750" indent="-285750">
              <a:buFont typeface="Arial" panose="020B0604020202020204" pitchFamily="34" charset="0"/>
              <a:buChar char="•"/>
            </a:pPr>
            <a:r>
              <a:rPr lang="en-US" sz="3600" b="1" dirty="0">
                <a:latin typeface="Times New Roman" panose="02020603050405020304" pitchFamily="18" charset="0"/>
                <a:cs typeface="Times New Roman" panose="02020603050405020304" pitchFamily="18" charset="0"/>
              </a:rPr>
              <a:t>Jehovah’s Witness </a:t>
            </a:r>
            <a:r>
              <a:rPr lang="en-US" sz="3600" dirty="0">
                <a:latin typeface="Times New Roman" panose="02020603050405020304" pitchFamily="18" charset="0"/>
                <a:cs typeface="Times New Roman" panose="02020603050405020304" pitchFamily="18" charset="0"/>
              </a:rPr>
              <a:t>have held on to materialism their entire existence (a little more than </a:t>
            </a:r>
            <a:r>
              <a:rPr lang="en-US" sz="3600" b="1" dirty="0">
                <a:latin typeface="Times New Roman" panose="02020603050405020304" pitchFamily="18" charset="0"/>
                <a:cs typeface="Times New Roman" panose="02020603050405020304" pitchFamily="18" charset="0"/>
              </a:rPr>
              <a:t>140yrs</a:t>
            </a:r>
            <a:r>
              <a:rPr lang="en-US" sz="3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They also teach that eternal life will be on earth.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Except in some ways, they are closer to the truth than some of </a:t>
            </a:r>
            <a:r>
              <a:rPr lang="en-US" sz="3600" b="1" dirty="0">
                <a:latin typeface="Times New Roman" panose="02020603050405020304" pitchFamily="18" charset="0"/>
                <a:cs typeface="Times New Roman" panose="02020603050405020304" pitchFamily="18" charset="0"/>
              </a:rPr>
              <a:t>our own brethren</a:t>
            </a:r>
            <a:r>
              <a:rPr lang="en-US" sz="3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3600" b="1" dirty="0">
                <a:latin typeface="Times New Roman" panose="02020603050405020304" pitchFamily="18" charset="0"/>
                <a:cs typeface="Times New Roman" panose="02020603050405020304" pitchFamily="18" charset="0"/>
              </a:rPr>
              <a:t>Jehovah’s Witness </a:t>
            </a:r>
            <a:r>
              <a:rPr lang="en-US" sz="3600" dirty="0">
                <a:latin typeface="Times New Roman" panose="02020603050405020304" pitchFamily="18" charset="0"/>
                <a:cs typeface="Times New Roman" panose="02020603050405020304" pitchFamily="18" charset="0"/>
              </a:rPr>
              <a:t>doctrine says there is a heaven above, but that it’s already full (holding </a:t>
            </a:r>
            <a:r>
              <a:rPr lang="en-US" sz="3600" b="1" dirty="0">
                <a:latin typeface="Times New Roman" panose="02020603050405020304" pitchFamily="18" charset="0"/>
                <a:cs typeface="Times New Roman" panose="02020603050405020304" pitchFamily="18" charset="0"/>
              </a:rPr>
              <a:t>only</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144,000</a:t>
            </a:r>
            <a:r>
              <a:rPr lang="en-US" sz="3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rest of the saved will </a:t>
            </a:r>
            <a:r>
              <a:rPr lang="en-US" sz="3600" b="1" dirty="0">
                <a:latin typeface="Times New Roman" panose="02020603050405020304" pitchFamily="18" charset="0"/>
                <a:cs typeface="Times New Roman" panose="02020603050405020304" pitchFamily="18" charset="0"/>
              </a:rPr>
              <a:t>live on a refurbished earth </a:t>
            </a:r>
            <a:r>
              <a:rPr lang="en-US" sz="3600" dirty="0">
                <a:latin typeface="Times New Roman" panose="02020603050405020304" pitchFamily="18" charset="0"/>
                <a:cs typeface="Times New Roman" panose="02020603050405020304" pitchFamily="18" charset="0"/>
              </a:rPr>
              <a:t>for eternity. </a:t>
            </a:r>
            <a:br>
              <a:rPr lang="en-US" dirty="0"/>
            </a:br>
            <a:endParaRPr lang="en-US" dirty="0"/>
          </a:p>
        </p:txBody>
      </p:sp>
    </p:spTree>
    <p:extLst>
      <p:ext uri="{BB962C8B-B14F-4D97-AF65-F5344CB8AC3E}">
        <p14:creationId xmlns:p14="http://schemas.microsoft.com/office/powerpoint/2010/main" val="103279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out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out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6444</Words>
  <Application>Microsoft Office PowerPoint</Application>
  <PresentationFormat>Widescreen</PresentationFormat>
  <Paragraphs>462</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100</cp:revision>
  <dcterms:created xsi:type="dcterms:W3CDTF">2018-11-10T15:12:01Z</dcterms:created>
  <dcterms:modified xsi:type="dcterms:W3CDTF">2018-11-11T01:54:16Z</dcterms:modified>
</cp:coreProperties>
</file>