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1" r:id="rId3"/>
    <p:sldId id="272" r:id="rId4"/>
    <p:sldId id="273" r:id="rId5"/>
    <p:sldId id="257" r:id="rId6"/>
    <p:sldId id="259" r:id="rId7"/>
    <p:sldId id="260" r:id="rId8"/>
    <p:sldId id="261" r:id="rId9"/>
    <p:sldId id="266" r:id="rId10"/>
    <p:sldId id="267" r:id="rId11"/>
    <p:sldId id="268" r:id="rId12"/>
    <p:sldId id="269" r:id="rId13"/>
    <p:sldId id="270"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750" autoAdjust="0"/>
  </p:normalViewPr>
  <p:slideViewPr>
    <p:cSldViewPr snapToGrid="0">
      <p:cViewPr varScale="1">
        <p:scale>
          <a:sx n="52" d="100"/>
          <a:sy n="52" d="100"/>
        </p:scale>
        <p:origin x="902" y="29"/>
      </p:cViewPr>
      <p:guideLst/>
    </p:cSldViewPr>
  </p:slideViewPr>
  <p:notesTextViewPr>
    <p:cViewPr>
      <p:scale>
        <a:sx n="1" d="1"/>
        <a:sy n="1" d="1"/>
      </p:scale>
      <p:origin x="0" y="-1253"/>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EC25C-BD23-43AA-9162-5CE0AD332987}" type="datetimeFigureOut">
              <a:rPr lang="en-US" smtClean="0"/>
              <a:t>5/11/2019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13D96-554A-4065-A4DD-FEDF0E0DE083}" type="slidenum">
              <a:rPr lang="en-US" smtClean="0"/>
              <a:t>‹#›</a:t>
            </a:fld>
            <a:endParaRPr lang="en-US"/>
          </a:p>
        </p:txBody>
      </p:sp>
    </p:spTree>
    <p:extLst>
      <p:ext uri="{BB962C8B-B14F-4D97-AF65-F5344CB8AC3E}">
        <p14:creationId xmlns:p14="http://schemas.microsoft.com/office/powerpoint/2010/main" val="2954579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Introduction:</a:t>
            </a:r>
          </a:p>
          <a:p>
            <a:r>
              <a:rPr lang="en-US" sz="1200" b="0" kern="1200" dirty="0">
                <a:solidFill>
                  <a:schemeClr val="tx1"/>
                </a:solidFill>
                <a:effectLst/>
                <a:latin typeface="+mn-lt"/>
                <a:ea typeface="+mn-ea"/>
                <a:cs typeface="+mn-cs"/>
              </a:rPr>
              <a:t>    1. What does “be a faithful Christian” mean to you?</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2. What do you think it would mean to the average person on the street?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3. For some it would surely mean a person, any person, who regularly attends religious services.</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4. For others, faithfulness would primarily involve </a:t>
            </a:r>
            <a:r>
              <a:rPr lang="en-US" sz="1200" b="1" kern="1200" dirty="0">
                <a:solidFill>
                  <a:schemeClr val="tx1"/>
                </a:solidFill>
                <a:effectLst/>
                <a:latin typeface="+mn-lt"/>
                <a:ea typeface="+mn-ea"/>
                <a:cs typeface="+mn-cs"/>
              </a:rPr>
              <a:t>the specific beliefs</a:t>
            </a:r>
            <a:r>
              <a:rPr lang="en-US" sz="1200" b="0" kern="1200" dirty="0">
                <a:solidFill>
                  <a:schemeClr val="tx1"/>
                </a:solidFill>
                <a:effectLst/>
                <a:latin typeface="+mn-lt"/>
                <a:ea typeface="+mn-ea"/>
                <a:cs typeface="+mn-cs"/>
              </a:rPr>
              <a:t> to which a person might be committed.</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5. I wonder how many people – even religious people – would connect daily attitudes and behavior to a deep religious conviction?</a:t>
            </a:r>
          </a:p>
          <a:p>
            <a:r>
              <a:rPr lang="en-US" sz="1200" b="0" kern="1200" dirty="0">
                <a:solidFill>
                  <a:schemeClr val="tx1"/>
                </a:solidFill>
                <a:effectLst/>
                <a:latin typeface="+mn-lt"/>
                <a:ea typeface="+mn-ea"/>
                <a:cs typeface="+mn-cs"/>
              </a:rPr>
              <a:t>    6. Do you have a REAL Union with Christ?</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F13D96-554A-4065-A4DD-FEDF0E0DE083}" type="slidenum">
              <a:rPr lang="en-US" smtClean="0"/>
              <a:t>3</a:t>
            </a:fld>
            <a:endParaRPr lang="en-US"/>
          </a:p>
        </p:txBody>
      </p:sp>
    </p:spTree>
    <p:extLst>
      <p:ext uri="{BB962C8B-B14F-4D97-AF65-F5344CB8AC3E}">
        <p14:creationId xmlns:p14="http://schemas.microsoft.com/office/powerpoint/2010/main" val="384589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Invitation:</a:t>
            </a:r>
          </a:p>
          <a:p>
            <a:r>
              <a:rPr lang="en-US" sz="1200" i="1" kern="1200" dirty="0">
                <a:solidFill>
                  <a:schemeClr val="tx1"/>
                </a:solidFill>
                <a:effectLst/>
                <a:latin typeface="+mn-lt"/>
                <a:ea typeface="+mn-ea"/>
                <a:cs typeface="+mn-cs"/>
              </a:rPr>
              <a:t>For by your words you will be justified, and by your words you will be condemned."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12:37)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If you are a Christian:</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1. Do you talk like a faithful Christian when you are in the world?</a:t>
            </a:r>
          </a:p>
          <a:p>
            <a:r>
              <a:rPr lang="en-US" sz="1200" kern="1200" dirty="0">
                <a:solidFill>
                  <a:schemeClr val="tx1"/>
                </a:solidFill>
                <a:effectLst/>
                <a:latin typeface="+mn-lt"/>
                <a:ea typeface="+mn-ea"/>
                <a:cs typeface="+mn-cs"/>
              </a:rPr>
              <a:t>        2. Do you look like a faithful Christian to the world?</a:t>
            </a:r>
          </a:p>
          <a:p>
            <a:r>
              <a:rPr lang="en-US" sz="1200" kern="1200" dirty="0">
                <a:solidFill>
                  <a:schemeClr val="tx1"/>
                </a:solidFill>
                <a:effectLst/>
                <a:latin typeface="+mn-lt"/>
                <a:ea typeface="+mn-ea"/>
                <a:cs typeface="+mn-cs"/>
              </a:rPr>
              <a:t>        3. Would the world say that you faithfully “Imitate Christ”?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4. Do you need the prayers of the church?</a:t>
            </a:r>
          </a:p>
          <a:p>
            <a:r>
              <a:rPr lang="en-US" sz="1200" kern="1200" dirty="0">
                <a:solidFill>
                  <a:schemeClr val="tx1"/>
                </a:solidFill>
                <a:effectLst/>
                <a:latin typeface="+mn-lt"/>
                <a:ea typeface="+mn-ea"/>
                <a:cs typeface="+mn-cs"/>
              </a:rPr>
              <a:t>        5. Does </a:t>
            </a:r>
            <a:r>
              <a:rPr lang="en-US" sz="1200" b="1" kern="1200" dirty="0">
                <a:solidFill>
                  <a:schemeClr val="tx1"/>
                </a:solidFill>
                <a:effectLst/>
                <a:latin typeface="+mn-lt"/>
                <a:ea typeface="+mn-ea"/>
                <a:cs typeface="+mn-cs"/>
              </a:rPr>
              <a:t>Acts 8:22</a:t>
            </a:r>
            <a:r>
              <a:rPr lang="en-US" sz="1200" kern="1200" dirty="0">
                <a:solidFill>
                  <a:schemeClr val="tx1"/>
                </a:solidFill>
                <a:effectLst/>
                <a:latin typeface="+mn-lt"/>
                <a:ea typeface="+mn-ea"/>
                <a:cs typeface="+mn-cs"/>
              </a:rPr>
              <a:t> apply to you? </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Repent therefore of this your wickedness, and pray God if perhaps the thought of your heart may be forgiven you. (</a:t>
            </a:r>
            <a:r>
              <a:rPr lang="en-US" sz="1200" b="1" kern="1200" dirty="0">
                <a:solidFill>
                  <a:schemeClr val="tx1"/>
                </a:solidFill>
                <a:effectLst/>
                <a:latin typeface="+mn-lt"/>
                <a:ea typeface="+mn-ea"/>
                <a:cs typeface="+mn-cs"/>
              </a:rPr>
              <a:t>Acts 8:22</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7AF13D96-554A-4065-A4DD-FEDF0E0DE083}" type="slidenum">
              <a:rPr lang="en-US" smtClean="0"/>
              <a:t>12</a:t>
            </a:fld>
            <a:endParaRPr lang="en-US"/>
          </a:p>
        </p:txBody>
      </p:sp>
    </p:spTree>
    <p:extLst>
      <p:ext uri="{BB962C8B-B14F-4D97-AF65-F5344CB8AC3E}">
        <p14:creationId xmlns:p14="http://schemas.microsoft.com/office/powerpoint/2010/main" val="1600903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B. </a:t>
            </a:r>
            <a:r>
              <a:rPr lang="en-US" sz="1200" b="1" kern="1200" dirty="0">
                <a:solidFill>
                  <a:schemeClr val="tx1"/>
                </a:solidFill>
                <a:effectLst/>
                <a:latin typeface="+mn-lt"/>
                <a:ea typeface="+mn-ea"/>
                <a:cs typeface="+mn-cs"/>
              </a:rPr>
              <a:t>If you </a:t>
            </a:r>
            <a:r>
              <a:rPr lang="en-US" sz="1200" b="0" kern="1200" dirty="0">
                <a:solidFill>
                  <a:schemeClr val="tx1"/>
                </a:solidFill>
                <a:effectLst/>
                <a:latin typeface="+mn-lt"/>
                <a:ea typeface="+mn-ea"/>
                <a:cs typeface="+mn-cs"/>
              </a:rPr>
              <a:t>have </a:t>
            </a:r>
            <a:r>
              <a:rPr lang="en-US" sz="1200" b="1" kern="1200" dirty="0">
                <a:solidFill>
                  <a:schemeClr val="tx1"/>
                </a:solidFill>
                <a:effectLst/>
                <a:latin typeface="+mn-lt"/>
                <a:ea typeface="+mn-ea"/>
                <a:cs typeface="+mn-cs"/>
              </a:rPr>
              <a:t>never </a:t>
            </a:r>
            <a:r>
              <a:rPr lang="en-US" sz="1200" b="0" kern="1200" dirty="0">
                <a:solidFill>
                  <a:schemeClr val="tx1"/>
                </a:solidFill>
                <a:effectLst/>
                <a:latin typeface="+mn-lt"/>
                <a:ea typeface="+mn-ea"/>
                <a:cs typeface="+mn-cs"/>
              </a:rPr>
              <a:t>been baptized:</a:t>
            </a:r>
          </a:p>
          <a:p>
            <a:r>
              <a:rPr lang="en-US" sz="1200" b="0" kern="1200" dirty="0">
                <a:solidFill>
                  <a:schemeClr val="tx1"/>
                </a:solidFill>
                <a:effectLst/>
                <a:latin typeface="+mn-lt"/>
                <a:ea typeface="+mn-ea"/>
                <a:cs typeface="+mn-cs"/>
              </a:rPr>
              <a:t>&gt;&gt;&gt;&gt;&gt;&gt;&gt;&gt;&gt;&gt;&gt;&gt;&gt;&gt;&gt;&gt;&gt;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Do you need help with Bible study?</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 It is easy and we will help you.</a:t>
            </a:r>
          </a:p>
          <a:p>
            <a:r>
              <a:rPr lang="en-US" sz="1200" b="0" kern="1200" dirty="0">
                <a:solidFill>
                  <a:schemeClr val="tx1"/>
                </a:solidFill>
                <a:effectLst/>
                <a:latin typeface="+mn-lt"/>
                <a:ea typeface="+mn-ea"/>
                <a:cs typeface="+mn-cs"/>
              </a:rPr>
              <a:t>&gt;&gt;&gt;&gt;&gt;&gt;&gt;&gt;&gt;&gt;&gt;&gt;&gt;&gt;&gt;&gt;&gt;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b. You cannot believe what you have not heard!</a:t>
            </a:r>
            <a:endParaRPr lang="en-US" sz="1200" b="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 then faith comes by hearing, and hearing by the word of God.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Romans 10:17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c. You must to repent of your sins in order to become a Christian</a:t>
            </a:r>
          </a:p>
          <a:p>
            <a:r>
              <a:rPr lang="en-US" sz="1200" kern="1200" dirty="0">
                <a:solidFill>
                  <a:schemeClr val="tx1"/>
                </a:solidFill>
                <a:effectLst/>
                <a:latin typeface="+mn-lt"/>
                <a:ea typeface="+mn-ea"/>
                <a:cs typeface="+mn-cs"/>
              </a:rPr>
              <a:t>&gt;&gt;&gt;&gt;&gt;&gt;&gt;&gt;&gt;&gt;&gt;&gt;&gt;&gt;&gt;&gt;&gt;</a:t>
            </a:r>
          </a:p>
          <a:p>
            <a:r>
              <a:rPr lang="en-US" sz="1200" i="1" kern="1200" dirty="0">
                <a:solidFill>
                  <a:schemeClr val="tx1"/>
                </a:solidFill>
                <a:effectLst/>
                <a:latin typeface="+mn-lt"/>
                <a:ea typeface="+mn-ea"/>
                <a:cs typeface="+mn-cs"/>
              </a:rPr>
              <a:t>I tell you, no; but unless you repent you will all likewise perish.</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Luke 13:3</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d. Confess Christ for who He is:</a:t>
            </a:r>
          </a:p>
          <a:p>
            <a:r>
              <a:rPr lang="en-US" sz="1200" i="1" kern="1200" dirty="0">
                <a:solidFill>
                  <a:schemeClr val="tx1"/>
                </a:solidFill>
                <a:effectLst/>
                <a:latin typeface="+mn-lt"/>
                <a:ea typeface="+mn-ea"/>
                <a:cs typeface="+mn-cs"/>
              </a:rPr>
              <a:t>that if you confess with your mouth the Lord Jesus and believe in your heart that God has raised Him from the dead, you will be saved.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Romans 10:9</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e. Why not be baptized and live a faithful life for Christ.</a:t>
            </a:r>
          </a:p>
          <a:p>
            <a:r>
              <a:rPr lang="en-US" sz="1200" i="1" kern="1200" dirty="0">
                <a:solidFill>
                  <a:schemeClr val="tx1"/>
                </a:solidFill>
                <a:effectLst/>
                <a:latin typeface="+mn-lt"/>
                <a:ea typeface="+mn-ea"/>
                <a:cs typeface="+mn-cs"/>
              </a:rPr>
              <a:t>Then Peter said to them, "Repent, and let every one of you be baptized in the name of Jesus Christ for the remission of sins; and you shall receive the gift of the Holy Spirit.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Acts 2:38</a:t>
            </a:r>
            <a:r>
              <a:rPr lang="en-US" sz="1200" kern="1200" dirty="0">
                <a:solidFill>
                  <a:schemeClr val="tx1"/>
                </a:solidFill>
                <a:effectLst/>
                <a:latin typeface="+mn-lt"/>
                <a:ea typeface="+mn-ea"/>
                <a:cs typeface="+mn-cs"/>
              </a:rPr>
              <a:t>)</a:t>
            </a:r>
          </a:p>
          <a:p>
            <a:r>
              <a:rPr lang="en-US" sz="1200" b="0" kern="1200" dirty="0">
                <a:solidFill>
                  <a:schemeClr val="tx1"/>
                </a:solidFill>
                <a:effectLst/>
                <a:latin typeface="+mn-lt"/>
                <a:ea typeface="+mn-ea"/>
                <a:cs typeface="+mn-cs"/>
              </a:rPr>
              <a:t>    2. Is there anything that we can do to encourage you to be a Christian?</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3. If you already know what to do to become a Christian, why do you wait?</a:t>
            </a:r>
          </a:p>
          <a:p>
            <a:r>
              <a:rPr lang="en-US" sz="1200" b="0" kern="1200">
                <a:solidFill>
                  <a:schemeClr val="tx1"/>
                </a:solidFill>
                <a:effectLst/>
                <a:latin typeface="+mn-lt"/>
                <a:ea typeface="+mn-ea"/>
                <a:cs typeface="+mn-cs"/>
              </a:rPr>
              <a:t>&gt;&gt;&gt;&gt;&gt;&gt;&gt;&gt;&gt;&gt;&gt;&gt;&gt;&gt;&gt;&gt;&gt;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4. Why not be baptized now, while we stand and sing.</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F13D96-554A-4065-A4DD-FEDF0E0DE083}" type="slidenum">
              <a:rPr lang="en-US" smtClean="0"/>
              <a:t>13</a:t>
            </a:fld>
            <a:endParaRPr lang="en-US"/>
          </a:p>
        </p:txBody>
      </p:sp>
    </p:spTree>
    <p:extLst>
      <p:ext uri="{BB962C8B-B14F-4D97-AF65-F5344CB8AC3E}">
        <p14:creationId xmlns:p14="http://schemas.microsoft.com/office/powerpoint/2010/main" val="4231484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1" kern="1200" dirty="0">
                <a:solidFill>
                  <a:schemeClr val="tx1"/>
                </a:solidFill>
                <a:effectLst/>
                <a:latin typeface="+mn-lt"/>
                <a:ea typeface="+mn-ea"/>
                <a:cs typeface="+mn-cs"/>
              </a:rPr>
              <a:t>I. What does the World say?</a:t>
            </a:r>
            <a:endParaRPr lang="en-US" sz="1200" b="0" kern="1200" dirty="0">
              <a:solidFill>
                <a:schemeClr val="tx1"/>
              </a:solidFill>
              <a:effectLst/>
              <a:latin typeface="+mn-lt"/>
              <a:ea typeface="+mn-ea"/>
              <a:cs typeface="+mn-cs"/>
            </a:endParaRPr>
          </a:p>
          <a:p>
            <a:pPr marL="0" indent="0">
              <a:buFontTx/>
              <a:buNone/>
            </a:pPr>
            <a:r>
              <a:rPr lang="en-US" sz="1200" b="0" kern="1200" dirty="0">
                <a:solidFill>
                  <a:schemeClr val="tx1"/>
                </a:solidFill>
                <a:effectLst/>
                <a:latin typeface="+mn-lt"/>
                <a:ea typeface="+mn-ea"/>
                <a:cs typeface="+mn-cs"/>
              </a:rPr>
              <a: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 The critics of Christianity are seemingly correct, sometimes, when they point out that religion has very little or nothing to do with the real world.</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Religious people often meet with one another - using words and concepts that have no real connection to the life they live each day.</a:t>
            </a:r>
          </a:p>
          <a:p>
            <a:r>
              <a:rPr lang="en-US" sz="1200" b="0" kern="1200" dirty="0">
                <a:solidFill>
                  <a:schemeClr val="tx1"/>
                </a:solidFill>
                <a:effectLst/>
                <a:latin typeface="+mn-lt"/>
                <a:ea typeface="+mn-ea"/>
                <a:cs typeface="+mn-cs"/>
              </a:rPr>
              <a:t>        2. Many religious people do not recognize each other outside of worship in the real world.</a:t>
            </a:r>
          </a:p>
          <a:p>
            <a:r>
              <a:rPr lang="en-US" sz="1200" b="0" kern="1200" dirty="0">
                <a:solidFill>
                  <a:schemeClr val="tx1"/>
                </a:solidFill>
                <a:effectLst/>
                <a:latin typeface="+mn-lt"/>
                <a:ea typeface="+mn-ea"/>
                <a:cs typeface="+mn-cs"/>
              </a:rPr>
              <a:t>        3. And certainly not in possible compromising life styles or locations!</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B. Surely God did not send His only begotten Son to suffer and die; just so that we could all gather together on Sundays, </a:t>
            </a:r>
          </a:p>
          <a:p>
            <a:r>
              <a:rPr lang="en-US" sz="1200" b="0" kern="1200" dirty="0">
                <a:solidFill>
                  <a:schemeClr val="tx1"/>
                </a:solidFill>
                <a:effectLst/>
                <a:latin typeface="+mn-lt"/>
                <a:ea typeface="+mn-ea"/>
                <a:cs typeface="+mn-cs"/>
              </a:rPr>
              <a:t>&gt;&gt;&gt;&gt;&gt;&gt;&gt;&gt;&gt;&gt;&gt;&gt;&gt;&gt;&gt;&gt;&gt;&gt;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a:t>
            </a:r>
            <a:r>
              <a:rPr lang="en-US" sz="1200" b="0" u="sng" kern="1200" dirty="0">
                <a:solidFill>
                  <a:schemeClr val="tx1"/>
                </a:solidFill>
                <a:effectLst/>
                <a:latin typeface="+mn-lt"/>
                <a:ea typeface="+mn-ea"/>
                <a:cs typeface="+mn-cs"/>
              </a:rPr>
              <a:t>Sing</a:t>
            </a:r>
            <a:r>
              <a:rPr lang="en-US" sz="1200" b="0" kern="1200" dirty="0">
                <a:solidFill>
                  <a:schemeClr val="tx1"/>
                </a:solidFill>
                <a:effectLst/>
                <a:latin typeface="+mn-lt"/>
                <a:ea typeface="+mn-ea"/>
                <a:cs typeface="+mn-cs"/>
              </a:rPr>
              <a:t> A Few Songs, </a:t>
            </a:r>
            <a:r>
              <a:rPr lang="en-US" sz="1200" b="0" u="sng" kern="1200" dirty="0">
                <a:solidFill>
                  <a:schemeClr val="tx1"/>
                </a:solidFill>
                <a:effectLst/>
                <a:latin typeface="+mn-lt"/>
                <a:ea typeface="+mn-ea"/>
                <a:cs typeface="+mn-cs"/>
              </a:rPr>
              <a:t>Pray</a:t>
            </a:r>
            <a:r>
              <a:rPr lang="en-US" sz="1200" b="0" kern="1200" dirty="0">
                <a:solidFill>
                  <a:schemeClr val="tx1"/>
                </a:solidFill>
                <a:effectLst/>
                <a:latin typeface="+mn-lt"/>
                <a:ea typeface="+mn-ea"/>
                <a:cs typeface="+mn-cs"/>
              </a:rPr>
              <a:t> A Few Prayers, </a:t>
            </a:r>
          </a:p>
          <a:p>
            <a:r>
              <a:rPr lang="en-US" sz="1200" b="0" kern="1200" dirty="0">
                <a:solidFill>
                  <a:schemeClr val="tx1"/>
                </a:solidFill>
                <a:effectLst/>
                <a:latin typeface="+mn-lt"/>
                <a:ea typeface="+mn-ea"/>
                <a:cs typeface="+mn-cs"/>
              </a:rPr>
              <a:t>&gt;&gt;&gt;&gt;&gt;&gt;&gt;&gt;&gt;&gt;&gt;&gt;&gt;&gt;&gt;&gt;&gt;&gt;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2. </a:t>
            </a:r>
            <a:r>
              <a:rPr lang="en-US" sz="1200" b="0" u="sng" kern="1200" dirty="0">
                <a:solidFill>
                  <a:schemeClr val="tx1"/>
                </a:solidFill>
                <a:effectLst/>
                <a:latin typeface="+mn-lt"/>
                <a:ea typeface="+mn-ea"/>
                <a:cs typeface="+mn-cs"/>
              </a:rPr>
              <a:t>Listen</a:t>
            </a:r>
            <a:r>
              <a:rPr lang="en-US" sz="1200" b="0" kern="1200" dirty="0">
                <a:solidFill>
                  <a:schemeClr val="tx1"/>
                </a:solidFill>
                <a:effectLst/>
                <a:latin typeface="+mn-lt"/>
                <a:ea typeface="+mn-ea"/>
                <a:cs typeface="+mn-cs"/>
              </a:rPr>
              <a:t> To An Entertaining Theological Treatise, </a:t>
            </a:r>
          </a:p>
          <a:p>
            <a:r>
              <a:rPr lang="en-US" sz="1200" b="0" kern="1200" dirty="0">
                <a:solidFill>
                  <a:schemeClr val="tx1"/>
                </a:solidFill>
                <a:effectLst/>
                <a:latin typeface="+mn-lt"/>
                <a:ea typeface="+mn-ea"/>
                <a:cs typeface="+mn-cs"/>
              </a:rPr>
              <a:t>&gt;&gt;&gt;&gt;&gt;&gt;&gt;&gt;&gt;&gt;&gt;&gt;&gt;&gt;&gt;&gt;&gt;&gt;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3 And Then </a:t>
            </a:r>
            <a:r>
              <a:rPr lang="en-US" sz="1200" b="0" u="sng" kern="1200" dirty="0">
                <a:solidFill>
                  <a:schemeClr val="tx1"/>
                </a:solidFill>
                <a:effectLst/>
                <a:latin typeface="+mn-lt"/>
                <a:ea typeface="+mn-ea"/>
                <a:cs typeface="+mn-cs"/>
              </a:rPr>
              <a:t>Go</a:t>
            </a:r>
            <a:r>
              <a:rPr lang="en-US" sz="1200" b="0" kern="1200" dirty="0">
                <a:solidFill>
                  <a:schemeClr val="tx1"/>
                </a:solidFill>
                <a:effectLst/>
                <a:latin typeface="+mn-lt"/>
                <a:ea typeface="+mn-ea"/>
                <a:cs typeface="+mn-cs"/>
              </a:rPr>
              <a:t> Out To Eat – </a:t>
            </a:r>
          </a:p>
          <a:p>
            <a:r>
              <a:rPr lang="en-US" sz="1200" b="0" kern="1200" dirty="0">
                <a:solidFill>
                  <a:schemeClr val="tx1"/>
                </a:solidFill>
                <a:effectLst/>
                <a:latin typeface="+mn-lt"/>
                <a:ea typeface="+mn-ea"/>
                <a:cs typeface="+mn-cs"/>
              </a:rPr>
              <a:t>&gt;&gt;&gt;&gt;&gt;&gt;&gt;&gt;&gt;&gt;&gt;&gt;&gt;&gt;&gt;&gt;&gt;&gt;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4. Untouched, Unchanged, And Unconnected To Others.</a:t>
            </a:r>
          </a:p>
          <a:p>
            <a:r>
              <a:rPr lang="en-US" sz="1200" b="0" kern="1200" dirty="0">
                <a:solidFill>
                  <a:schemeClr val="tx1"/>
                </a:solidFill>
                <a:effectLst/>
                <a:latin typeface="+mn-lt"/>
                <a:ea typeface="+mn-ea"/>
                <a:cs typeface="+mn-cs"/>
              </a:rPr>
              <a:t>&gt;&gt;&gt;&gt;&gt;&gt;&gt;&gt;&gt;&gt;&gt;&gt;&gt;&gt;&gt;&gt;&gt;&gt;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C. If Christianity is to be anything of value at all, it must be a life – </a:t>
            </a:r>
            <a:r>
              <a:rPr lang="en-US" sz="1200" b="1" kern="1200" dirty="0">
                <a:solidFill>
                  <a:schemeClr val="tx1"/>
                </a:solidFill>
                <a:effectLst/>
                <a:latin typeface="+mn-lt"/>
                <a:ea typeface="+mn-ea"/>
                <a:cs typeface="+mn-cs"/>
              </a:rPr>
              <a:t>a real life </a:t>
            </a: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 transformed life</a:t>
            </a:r>
            <a:r>
              <a:rPr lang="en-US" sz="1200" b="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F13D96-554A-4065-A4DD-FEDF0E0DE083}" type="slidenum">
              <a:rPr lang="en-US" smtClean="0"/>
              <a:t>4</a:t>
            </a:fld>
            <a:endParaRPr lang="en-US"/>
          </a:p>
        </p:txBody>
      </p:sp>
    </p:spTree>
    <p:extLst>
      <p:ext uri="{BB962C8B-B14F-4D97-AF65-F5344CB8AC3E}">
        <p14:creationId xmlns:p14="http://schemas.microsoft.com/office/powerpoint/2010/main" val="101441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 What does the Bible Say?</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 In </a:t>
            </a:r>
            <a:r>
              <a:rPr lang="en-US" sz="1200" b="1" kern="1200" dirty="0">
                <a:solidFill>
                  <a:schemeClr val="tx1"/>
                </a:solidFill>
                <a:effectLst/>
                <a:latin typeface="+mn-lt"/>
                <a:ea typeface="+mn-ea"/>
                <a:cs typeface="+mn-cs"/>
              </a:rPr>
              <a:t>Ephesians 4:25-32</a:t>
            </a:r>
            <a:r>
              <a:rPr lang="en-US" sz="1200" b="0" kern="1200" dirty="0">
                <a:solidFill>
                  <a:schemeClr val="tx1"/>
                </a:solidFill>
                <a:effectLst/>
                <a:latin typeface="+mn-lt"/>
                <a:ea typeface="+mn-ea"/>
                <a:cs typeface="+mn-cs"/>
              </a:rPr>
              <a:t> Paul said, </a:t>
            </a:r>
            <a:endParaRPr lang="en-US" sz="1200" b="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Therefore, putting away lying, "LET EACH ONE OF YOU SPEAK TRUTH WITH HIS NEIGHBOR," for we are members of one another. </a:t>
            </a:r>
          </a:p>
          <a:p>
            <a:r>
              <a:rPr lang="en-US" sz="1200" i="1" kern="1200" dirty="0">
                <a:solidFill>
                  <a:schemeClr val="tx1"/>
                </a:solidFill>
                <a:effectLst/>
                <a:latin typeface="+mn-lt"/>
                <a:ea typeface="+mn-ea"/>
                <a:cs typeface="+mn-cs"/>
              </a:rPr>
              <a:t>"BE ANGRY, AND DO NOT SIN": do not let the sun go down on your wrath, nor give place to the devil. </a:t>
            </a:r>
          </a:p>
          <a:p>
            <a:r>
              <a:rPr lang="en-US" sz="1200" i="1" kern="1200" dirty="0">
                <a:solidFill>
                  <a:schemeClr val="tx1"/>
                </a:solidFill>
                <a:effectLst/>
                <a:latin typeface="+mn-lt"/>
                <a:ea typeface="+mn-ea"/>
                <a:cs typeface="+mn-cs"/>
              </a:rPr>
              <a:t>Let him who stole steal no longer, but rather let him labor, working with his hands what is good, that he may have something to give him who has need. Let no corrupt word proceed out of your mouth, but what is good for necessary edification, that it may impart grace to the hearers. </a:t>
            </a:r>
          </a:p>
          <a:p>
            <a:r>
              <a:rPr lang="en-US" sz="1200" i="1" kern="1200" dirty="0">
                <a:solidFill>
                  <a:schemeClr val="tx1"/>
                </a:solidFill>
                <a:effectLst/>
                <a:latin typeface="+mn-lt"/>
                <a:ea typeface="+mn-ea"/>
                <a:cs typeface="+mn-cs"/>
              </a:rPr>
              <a:t>And do not grieve the Holy Spirit of God, by whom you were sealed for the day of redemption. </a:t>
            </a:r>
          </a:p>
          <a:p>
            <a:r>
              <a:rPr lang="en-US" sz="1200" i="1" kern="1200" dirty="0">
                <a:solidFill>
                  <a:schemeClr val="tx1"/>
                </a:solidFill>
                <a:effectLst/>
                <a:latin typeface="+mn-lt"/>
                <a:ea typeface="+mn-ea"/>
                <a:cs typeface="+mn-cs"/>
              </a:rPr>
              <a:t>Let all bitterness, wrath, anger, clamor, and evil speaking be put away from you, with all malice. </a:t>
            </a:r>
          </a:p>
          <a:p>
            <a:r>
              <a:rPr lang="en-US" sz="1200" i="1" kern="1200" dirty="0">
                <a:solidFill>
                  <a:schemeClr val="tx1"/>
                </a:solidFill>
                <a:effectLst/>
                <a:latin typeface="+mn-lt"/>
                <a:ea typeface="+mn-ea"/>
                <a:cs typeface="+mn-cs"/>
              </a:rPr>
              <a:t>And be kind to one another, tenderhearted, forgiving one another, even as God in Christ forgave you</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(Ephesians 4:25-32)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 Notice the context in which these verses are written.</a:t>
            </a:r>
          </a:p>
          <a:p>
            <a:r>
              <a:rPr lang="en-US" sz="1200" b="0" kern="1200" dirty="0">
                <a:solidFill>
                  <a:schemeClr val="tx1"/>
                </a:solidFill>
                <a:effectLst/>
                <a:latin typeface="+mn-lt"/>
                <a:ea typeface="+mn-ea"/>
                <a:cs typeface="+mn-cs"/>
              </a:rPr>
              <a:t>        1. The first verse of this chapter says,</a:t>
            </a:r>
            <a:endParaRPr lang="en-US" sz="1200" b="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“I, therefore, the prisoner of the Lord, beseech you to walk worthy of the calling with which you were called.”</a:t>
            </a: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(Ephesians 4:1)</a:t>
            </a:r>
          </a:p>
          <a:p>
            <a:r>
              <a:rPr lang="en-US" sz="1200" b="0" kern="1200" dirty="0">
                <a:solidFill>
                  <a:schemeClr val="tx1"/>
                </a:solidFill>
                <a:effectLst/>
                <a:latin typeface="+mn-lt"/>
                <a:ea typeface="+mn-ea"/>
                <a:cs typeface="+mn-cs"/>
              </a:rPr>
              <a:t>&gt;&gt;&gt;&gt;&gt;&gt;&gt;&gt;&gt;&gt;&gt;&gt;&gt;&gt;&gt;&gt;&gt;&gt;</a:t>
            </a:r>
          </a:p>
          <a:p>
            <a:r>
              <a:rPr lang="en-US" sz="1200" b="0" kern="1200" dirty="0">
                <a:solidFill>
                  <a:schemeClr val="tx1"/>
                </a:solidFill>
                <a:effectLst/>
                <a:latin typeface="+mn-lt"/>
                <a:ea typeface="+mn-ea"/>
                <a:cs typeface="+mn-cs"/>
              </a:rPr>
              <a:t>            a. Paul is telling the Ephesians Christians that they must give heed to the way that they live. </a:t>
            </a:r>
          </a:p>
          <a:p>
            <a:r>
              <a:rPr lang="en-US" sz="1200" b="0" kern="1200" dirty="0">
                <a:solidFill>
                  <a:schemeClr val="tx1"/>
                </a:solidFill>
                <a:effectLst/>
                <a:latin typeface="+mn-lt"/>
                <a:ea typeface="+mn-ea"/>
                <a:cs typeface="+mn-cs"/>
              </a:rPr>
              <a:t>&gt;&gt;&gt;&gt;&gt;&gt;&gt;&gt;&gt;&gt;&gt;&gt;&gt;&gt;&gt;&gt;&gt;&gt;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b. He is saying that Christ will change the way they conduct themselves in this world.</a:t>
            </a:r>
          </a:p>
          <a:p>
            <a:r>
              <a:rPr lang="en-US" sz="1200" b="0" kern="1200" dirty="0">
                <a:solidFill>
                  <a:schemeClr val="tx1"/>
                </a:solidFill>
                <a:effectLst/>
                <a:latin typeface="+mn-lt"/>
                <a:ea typeface="+mn-ea"/>
                <a:cs typeface="+mn-cs"/>
              </a:rPr>
              <a:t>&gt;&gt;&gt;&gt;&gt;&gt;&gt;&gt;&gt;&gt;&gt;&gt;&gt;&gt;&gt;&gt;&gt;&gt;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c. Paul makes it clear that since they have chosen a life with Christ, they must carry out that life in a way that is a credit to their calling.</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2. The verse after </a:t>
            </a:r>
            <a:r>
              <a:rPr lang="en-US" sz="1200" b="1" kern="1200" dirty="0">
                <a:solidFill>
                  <a:schemeClr val="tx1"/>
                </a:solidFill>
                <a:effectLst/>
                <a:latin typeface="+mn-lt"/>
                <a:ea typeface="+mn-ea"/>
                <a:cs typeface="+mn-cs"/>
              </a:rPr>
              <a:t>Ephesians 4:32</a:t>
            </a:r>
            <a:r>
              <a:rPr lang="en-US" sz="1200" b="0" kern="1200" dirty="0">
                <a:solidFill>
                  <a:schemeClr val="tx1"/>
                </a:solidFill>
                <a:effectLst/>
                <a:latin typeface="+mn-lt"/>
                <a:ea typeface="+mn-ea"/>
                <a:cs typeface="+mn-cs"/>
              </a:rPr>
              <a:t> says, </a:t>
            </a:r>
            <a:endParaRPr lang="en-US" sz="1200" b="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“Therefore be imitators of God, as dear children”</a:t>
            </a: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(Ephesians 5:1)</a:t>
            </a:r>
            <a:r>
              <a:rPr lang="en-US" sz="1200" b="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C. Children who love, and are loved by their father, want to be like him.</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We love and are loved by our Father.</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2. We love Him because of who He is and what He does.</a:t>
            </a:r>
          </a:p>
          <a:p>
            <a:r>
              <a:rPr lang="en-US" sz="1200" b="0" kern="1200" dirty="0">
                <a:solidFill>
                  <a:schemeClr val="tx1"/>
                </a:solidFill>
                <a:effectLst/>
                <a:latin typeface="+mn-lt"/>
                <a:ea typeface="+mn-ea"/>
                <a:cs typeface="+mn-cs"/>
              </a:rPr>
              <a: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 So we should </a:t>
            </a:r>
            <a:r>
              <a:rPr lang="en-US" sz="1200" b="0" u="sng" kern="1200" dirty="0">
                <a:solidFill>
                  <a:schemeClr val="tx1"/>
                </a:solidFill>
                <a:effectLst/>
                <a:latin typeface="+mn-lt"/>
                <a:ea typeface="+mn-ea"/>
                <a:cs typeface="+mn-cs"/>
              </a:rPr>
              <a:t>Act</a:t>
            </a:r>
            <a:r>
              <a:rPr lang="en-US" sz="1200" b="0" kern="1200" dirty="0">
                <a:solidFill>
                  <a:schemeClr val="tx1"/>
                </a:solidFill>
                <a:effectLst/>
                <a:latin typeface="+mn-lt"/>
                <a:ea typeface="+mn-ea"/>
                <a:cs typeface="+mn-cs"/>
              </a:rPr>
              <a:t> like Him.</a:t>
            </a:r>
          </a:p>
          <a:p>
            <a:r>
              <a:rPr lang="en-US" sz="1200" b="0" kern="1200" dirty="0">
                <a:solidFill>
                  <a:schemeClr val="tx1"/>
                </a:solidFill>
                <a:effectLst/>
                <a:latin typeface="+mn-lt"/>
                <a:ea typeface="+mn-ea"/>
                <a:cs typeface="+mn-cs"/>
              </a:rPr>
              <a: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b. So we should </a:t>
            </a:r>
            <a:r>
              <a:rPr lang="en-US" sz="1200" b="0" u="sng" kern="1200" dirty="0">
                <a:solidFill>
                  <a:schemeClr val="tx1"/>
                </a:solidFill>
                <a:effectLst/>
                <a:latin typeface="+mn-lt"/>
                <a:ea typeface="+mn-ea"/>
                <a:cs typeface="+mn-cs"/>
              </a:rPr>
              <a:t>Think</a:t>
            </a:r>
            <a:r>
              <a:rPr lang="en-US" sz="1200" b="0" kern="1200" dirty="0">
                <a:solidFill>
                  <a:schemeClr val="tx1"/>
                </a:solidFill>
                <a:effectLst/>
                <a:latin typeface="+mn-lt"/>
                <a:ea typeface="+mn-ea"/>
                <a:cs typeface="+mn-cs"/>
              </a:rPr>
              <a:t> like Him.</a:t>
            </a:r>
          </a:p>
          <a:p>
            <a:r>
              <a:rPr lang="en-US" sz="1200" b="0" kern="1200" dirty="0">
                <a:solidFill>
                  <a:schemeClr val="tx1"/>
                </a:solidFill>
                <a:effectLst/>
                <a:latin typeface="+mn-lt"/>
                <a:ea typeface="+mn-ea"/>
                <a:cs typeface="+mn-cs"/>
              </a:rPr>
              <a: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c. So we should </a:t>
            </a:r>
            <a:r>
              <a:rPr lang="en-US" sz="1200" b="0" u="sng" kern="1200" dirty="0">
                <a:solidFill>
                  <a:schemeClr val="tx1"/>
                </a:solidFill>
                <a:effectLst/>
                <a:latin typeface="+mn-lt"/>
                <a:ea typeface="+mn-ea"/>
                <a:cs typeface="+mn-cs"/>
              </a:rPr>
              <a:t>Be</a:t>
            </a:r>
            <a:r>
              <a:rPr lang="en-US" sz="1200" b="0" kern="1200" dirty="0">
                <a:solidFill>
                  <a:schemeClr val="tx1"/>
                </a:solidFill>
                <a:effectLst/>
                <a:latin typeface="+mn-lt"/>
                <a:ea typeface="+mn-ea"/>
                <a:cs typeface="+mn-cs"/>
              </a:rPr>
              <a:t> like Him.</a:t>
            </a:r>
          </a:p>
          <a:p>
            <a:r>
              <a:rPr lang="en-US" sz="1200" b="0" kern="1200" dirty="0">
                <a:solidFill>
                  <a:schemeClr val="tx1"/>
                </a:solidFill>
                <a:effectLst/>
                <a:latin typeface="+mn-lt"/>
                <a:ea typeface="+mn-ea"/>
                <a:cs typeface="+mn-cs"/>
              </a:rPr>
              <a: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d. And therefore we should </a:t>
            </a:r>
            <a:r>
              <a:rPr lang="en-US" sz="1200" b="0" u="sng" kern="1200" dirty="0">
                <a:solidFill>
                  <a:schemeClr val="tx1"/>
                </a:solidFill>
                <a:effectLst/>
                <a:latin typeface="+mn-lt"/>
                <a:ea typeface="+mn-ea"/>
                <a:cs typeface="+mn-cs"/>
              </a:rPr>
              <a:t>Imitate</a:t>
            </a:r>
            <a:r>
              <a:rPr lang="en-US" sz="1200" b="0" kern="1200" dirty="0">
                <a:solidFill>
                  <a:schemeClr val="tx1"/>
                </a:solidFill>
                <a:effectLst/>
                <a:latin typeface="+mn-lt"/>
                <a:ea typeface="+mn-ea"/>
                <a:cs typeface="+mn-cs"/>
              </a:rPr>
              <a:t> Him.</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F13D96-554A-4065-A4DD-FEDF0E0DE083}" type="slidenum">
              <a:rPr lang="en-US" smtClean="0"/>
              <a:t>5</a:t>
            </a:fld>
            <a:endParaRPr lang="en-US"/>
          </a:p>
        </p:txBody>
      </p:sp>
    </p:spTree>
    <p:extLst>
      <p:ext uri="{BB962C8B-B14F-4D97-AF65-F5344CB8AC3E}">
        <p14:creationId xmlns:p14="http://schemas.microsoft.com/office/powerpoint/2010/main" val="203485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III. What is Worldly Behavior?</a:t>
            </a:r>
          </a:p>
          <a:p>
            <a:r>
              <a:rPr lang="en-US" sz="1200" b="0" kern="1200" dirty="0">
                <a:solidFill>
                  <a:schemeClr val="tx1"/>
                </a:solidFill>
                <a:effectLst/>
                <a:latin typeface="+mn-lt"/>
                <a:ea typeface="+mn-ea"/>
                <a:cs typeface="+mn-cs"/>
              </a:rPr>
              <a:t>    A. Before we knew Christ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We behaved like the rest of the world.</a:t>
            </a:r>
          </a:p>
          <a:p>
            <a:r>
              <a:rPr lang="en-US" sz="1200" b="0" kern="1200" dirty="0">
                <a:solidFill>
                  <a:schemeClr val="tx1"/>
                </a:solidFill>
                <a:effectLst/>
                <a:latin typeface="+mn-lt"/>
                <a:ea typeface="+mn-ea"/>
                <a:cs typeface="+mn-cs"/>
              </a:rPr>
              <a:t>&gt;&gt;&gt;&gt;&gt;&gt;&gt;&gt;&gt;&gt;&gt;&gt;&gt;&gt;&gt;&gt;&gt;&gt;&gt;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 They were those who “walk in the futility of their mind, </a:t>
            </a:r>
          </a:p>
          <a:p>
            <a:r>
              <a:rPr lang="en-US" sz="1200" b="0" kern="1200" dirty="0">
                <a:solidFill>
                  <a:schemeClr val="tx1"/>
                </a:solidFill>
                <a:effectLst/>
                <a:latin typeface="+mn-lt"/>
                <a:ea typeface="+mn-ea"/>
                <a:cs typeface="+mn-cs"/>
              </a:rPr>
              <a:t>&gt;&gt;&gt;&gt;&gt;&gt;&gt;&gt;&gt;&gt;&gt;&gt;&gt;&gt;&gt;&gt;&gt;&gt;&gt;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b. They had “their understanding darkened, being alienated from the life of God, </a:t>
            </a:r>
          </a:p>
          <a:p>
            <a:r>
              <a:rPr lang="en-US" sz="1200" b="0" kern="1200" dirty="0">
                <a:solidFill>
                  <a:schemeClr val="tx1"/>
                </a:solidFill>
                <a:effectLst/>
                <a:latin typeface="+mn-lt"/>
                <a:ea typeface="+mn-ea"/>
                <a:cs typeface="+mn-cs"/>
              </a:rPr>
              <a:t>&gt;&gt;&gt;&gt;&gt;&gt;&gt;&gt;&gt;&gt;&gt;&gt;&gt;&gt;&gt;&gt;&gt;&gt;&gt;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It was because of the ignorance that is in them, </a:t>
            </a:r>
          </a:p>
          <a:p>
            <a:r>
              <a:rPr lang="en-US" sz="1200" b="0" kern="1200" dirty="0">
                <a:solidFill>
                  <a:schemeClr val="tx1"/>
                </a:solidFill>
                <a:effectLst/>
                <a:latin typeface="+mn-lt"/>
                <a:ea typeface="+mn-ea"/>
                <a:cs typeface="+mn-cs"/>
              </a:rPr>
              <a:t>&gt;&gt;&gt;&gt;&gt;&gt;&gt;&gt;&gt;&gt;&gt;&gt;&gt;&gt;&gt;&gt;&gt;&gt;&gt;</a:t>
            </a:r>
            <a:endParaRPr lang="en-US" sz="1200" b="1" kern="1200" dirty="0">
              <a:solidFill>
                <a:schemeClr val="tx1"/>
              </a:solidFill>
              <a:effectLst/>
              <a:latin typeface="+mn-lt"/>
              <a:ea typeface="+mn-ea"/>
              <a:cs typeface="+mn-cs"/>
            </a:endParaRPr>
          </a:p>
          <a:p>
            <a:pPr lvl="1"/>
            <a:r>
              <a:rPr lang="en-US" sz="1200" b="0" kern="1200" dirty="0">
                <a:solidFill>
                  <a:schemeClr val="tx1"/>
                </a:solidFill>
                <a:effectLst/>
                <a:latin typeface="+mn-lt"/>
                <a:ea typeface="+mn-ea"/>
                <a:cs typeface="+mn-cs"/>
              </a:rPr>
              <a:t>    2.) Because of the blindness of their heart.”</a:t>
            </a:r>
          </a:p>
          <a:p>
            <a:pPr lvl="1"/>
            <a:r>
              <a:rPr lang="en-US" sz="1200" b="0" kern="1200" dirty="0">
                <a:solidFill>
                  <a:schemeClr val="tx1"/>
                </a:solidFill>
                <a:effectLst/>
                <a:latin typeface="+mn-lt"/>
                <a:ea typeface="+mn-ea"/>
                <a:cs typeface="+mn-cs"/>
              </a:rPr>
              <a: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2. They are hardened, lewd, unclean, and greedy </a:t>
            </a:r>
            <a:r>
              <a:rPr lang="en-US" sz="1200" b="1" kern="1200" dirty="0">
                <a:solidFill>
                  <a:schemeClr val="tx1"/>
                </a:solidFill>
                <a:effectLst/>
                <a:latin typeface="+mn-lt"/>
                <a:ea typeface="+mn-ea"/>
                <a:cs typeface="+mn-cs"/>
              </a:rPr>
              <a:t>(Ephesians 4:17-19).</a:t>
            </a:r>
          </a:p>
          <a:p>
            <a:pPr rtl="0"/>
            <a:r>
              <a:rPr lang="en-US" sz="1200" b="0" i="1" u="none" strike="noStrike" kern="1200" baseline="0" dirty="0">
                <a:solidFill>
                  <a:schemeClr val="tx1"/>
                </a:solidFill>
                <a:latin typeface="+mn-lt"/>
                <a:ea typeface="+mn-ea"/>
                <a:cs typeface="+mn-cs"/>
              </a:rPr>
              <a:t>This I say, therefore, and testify in the Lord, that you should no longer walk as the rest of the Gentiles walk, in the futility of their mind, having their understanding darkened, being alienated from the life of God, because of the ignorance that is in them, because of the blindness of their heart; who, being past feeling, have given themselves over to lewdness, to work all uncleanness with greediness.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4:17-19</a:t>
            </a:r>
            <a:r>
              <a:rPr lang="en-US" sz="1200" b="0" i="0" u="none" strike="noStrike" kern="1200" baseline="0" dirty="0">
                <a:solidFill>
                  <a:schemeClr val="tx1"/>
                </a:solidFill>
                <a:latin typeface="+mn-lt"/>
                <a:ea typeface="+mn-ea"/>
                <a:cs typeface="+mn-cs"/>
              </a:rPr>
              <a:t>)</a:t>
            </a:r>
          </a:p>
          <a:p>
            <a:r>
              <a:rPr lang="en-US" sz="1200" b="0" kern="1200" dirty="0">
                <a:solidFill>
                  <a:schemeClr val="tx1"/>
                </a:solidFill>
                <a:effectLst/>
                <a:latin typeface="+mn-lt"/>
                <a:ea typeface="+mn-ea"/>
                <a:cs typeface="+mn-cs"/>
              </a:rPr>
              <a:t>    B. Because we have come to learn of Christ and His way, we should no longer walk as we did before.  </a:t>
            </a:r>
          </a:p>
          <a:p>
            <a:r>
              <a:rPr lang="en-US" sz="1200" b="0" kern="1200" dirty="0">
                <a:solidFill>
                  <a:schemeClr val="tx1"/>
                </a:solidFill>
                <a:effectLst/>
                <a:latin typeface="+mn-lt"/>
                <a:ea typeface="+mn-ea"/>
                <a:cs typeface="+mn-cs"/>
              </a:rPr>
              <a:t>&gt;&gt;&gt;&gt;&gt;&gt;&gt;&gt;&gt;&gt;&gt;&gt;&gt;&gt;&gt;&gt;&gt;&gt;&gt;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We can no longer live as we once lived.</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2. We must “put off” our “former conduct” </a:t>
            </a:r>
            <a:r>
              <a:rPr lang="en-US" sz="1200" b="1" kern="1200" dirty="0">
                <a:solidFill>
                  <a:schemeClr val="tx1"/>
                </a:solidFill>
                <a:effectLst/>
                <a:latin typeface="+mn-lt"/>
                <a:ea typeface="+mn-ea"/>
                <a:cs typeface="+mn-cs"/>
              </a:rPr>
              <a:t>(Ephesians 4:17, 20-22)</a:t>
            </a:r>
            <a:r>
              <a:rPr lang="en-US" sz="1200" b="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pPr rtl="0"/>
            <a:r>
              <a:rPr lang="en-US" sz="1200" b="0" i="1" u="none" strike="noStrike" kern="1200" baseline="0" dirty="0">
                <a:solidFill>
                  <a:schemeClr val="tx1"/>
                </a:solidFill>
                <a:latin typeface="+mn-lt"/>
                <a:ea typeface="+mn-ea"/>
                <a:cs typeface="+mn-cs"/>
              </a:rPr>
              <a:t>But you have not so learned Christ, if indeed you have heard Him and have been taught by Him, as </a:t>
            </a:r>
            <a:r>
              <a:rPr lang="en-US" sz="1200" b="1" i="1" u="none" strike="noStrike" kern="1200" baseline="0" dirty="0">
                <a:solidFill>
                  <a:schemeClr val="tx1"/>
                </a:solidFill>
                <a:latin typeface="+mn-lt"/>
                <a:ea typeface="+mn-ea"/>
                <a:cs typeface="+mn-cs"/>
              </a:rPr>
              <a:t>the truth is in Jesus</a:t>
            </a:r>
            <a:r>
              <a:rPr lang="en-US" sz="1200" b="0" i="1" u="none" strike="noStrike" kern="1200" baseline="0" dirty="0">
                <a:solidFill>
                  <a:schemeClr val="tx1"/>
                </a:solidFill>
                <a:latin typeface="+mn-lt"/>
                <a:ea typeface="+mn-ea"/>
                <a:cs typeface="+mn-cs"/>
              </a:rPr>
              <a:t>: that you put off, concerning your former conduct, the old man which grows corrupt according to the deceitful lusts,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4:20-22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F13D96-554A-4065-A4DD-FEDF0E0DE083}" type="slidenum">
              <a:rPr lang="en-US" smtClean="0"/>
              <a:t>6</a:t>
            </a:fld>
            <a:endParaRPr lang="en-US"/>
          </a:p>
        </p:txBody>
      </p:sp>
    </p:spTree>
    <p:extLst>
      <p:ext uri="{BB962C8B-B14F-4D97-AF65-F5344CB8AC3E}">
        <p14:creationId xmlns:p14="http://schemas.microsoft.com/office/powerpoint/2010/main" val="227959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IV. What does being a Christian mean?</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 Being renewed in the spirit of our minds, </a:t>
            </a:r>
          </a:p>
          <a:p>
            <a:r>
              <a:rPr lang="en-US" sz="1200" b="0" kern="1200" dirty="0">
                <a:solidFill>
                  <a:schemeClr val="tx1"/>
                </a:solidFill>
                <a:effectLst/>
                <a:latin typeface="+mn-lt"/>
                <a:ea typeface="+mn-ea"/>
                <a:cs typeface="+mn-cs"/>
              </a:rPr>
              <a: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We put on the new man who has been created by God in true righteousness and holiness. </a:t>
            </a:r>
          </a:p>
          <a:p>
            <a:r>
              <a:rPr lang="en-US" sz="1200" b="0" kern="1200" dirty="0">
                <a:solidFill>
                  <a:schemeClr val="tx1"/>
                </a:solidFill>
                <a:effectLst/>
                <a:latin typeface="+mn-lt"/>
                <a:ea typeface="+mn-ea"/>
                <a:cs typeface="+mn-cs"/>
              </a:rPr>
              <a: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2. When we belong to Christ, our daily life changes </a:t>
            </a:r>
            <a:r>
              <a:rPr lang="en-US" sz="1200" b="1" kern="1200" dirty="0">
                <a:solidFill>
                  <a:schemeClr val="tx1"/>
                </a:solidFill>
                <a:effectLst/>
                <a:latin typeface="+mn-lt"/>
                <a:ea typeface="+mn-ea"/>
                <a:cs typeface="+mn-cs"/>
              </a:rPr>
              <a:t>(Ephesians 4:23-24</a:t>
            </a:r>
            <a:r>
              <a:rPr lang="en-US" sz="1200" b="0" kern="1200" dirty="0">
                <a:solidFill>
                  <a:schemeClr val="tx1"/>
                </a:solidFill>
                <a:effectLst/>
                <a:latin typeface="+mn-lt"/>
                <a:ea typeface="+mn-ea"/>
                <a:cs typeface="+mn-cs"/>
              </a:rPr>
              <a:t>).</a:t>
            </a:r>
          </a:p>
          <a:p>
            <a:pPr rtl="0"/>
            <a:r>
              <a:rPr lang="en-US" sz="1200" b="0" i="1" u="none" strike="noStrike" kern="1200" baseline="0" dirty="0">
                <a:solidFill>
                  <a:schemeClr val="tx1"/>
                </a:solidFill>
                <a:latin typeface="+mn-lt"/>
                <a:ea typeface="+mn-ea"/>
                <a:cs typeface="+mn-cs"/>
              </a:rPr>
              <a:t>and be renewed in the spirit of your mind, and that you put on the new man which was created according to God, in true righteousness and holiness.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4:23-24</a:t>
            </a:r>
            <a:r>
              <a:rPr lang="en-US" sz="1200" b="0" i="0" u="none" strike="noStrike" kern="1200" baseline="0" dirty="0">
                <a:solidFill>
                  <a:schemeClr val="tx1"/>
                </a:solidFill>
                <a:latin typeface="+mn-lt"/>
                <a:ea typeface="+mn-ea"/>
                <a:cs typeface="+mn-cs"/>
              </a:rPr>
              <a:t>)</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B. Notice that there was a way we lived before we became Christians; and when we became children of God, there was a distinctly different lifestyle.</a:t>
            </a:r>
          </a:p>
          <a:p>
            <a:r>
              <a:rPr lang="en-US" sz="1200" b="0" kern="1200" dirty="0">
                <a:solidFill>
                  <a:schemeClr val="tx1"/>
                </a:solidFill>
                <a:effectLst/>
                <a:latin typeface="+mn-lt"/>
                <a:ea typeface="+mn-ea"/>
                <a:cs typeface="+mn-cs"/>
              </a:rPr>
              <a: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C. God has made it clear that our Christianity is directly linked to our behavior.</a:t>
            </a:r>
          </a:p>
          <a:p>
            <a:r>
              <a:rPr lang="en-US" sz="1200" b="0" kern="1200" dirty="0">
                <a:solidFill>
                  <a:schemeClr val="tx1"/>
                </a:solidFill>
                <a:effectLst/>
                <a:latin typeface="+mn-lt"/>
                <a:ea typeface="+mn-ea"/>
                <a:cs typeface="+mn-cs"/>
              </a:rPr>
              <a: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What’s the difference in lifestyle?</a:t>
            </a:r>
          </a:p>
          <a:p>
            <a:r>
              <a:rPr lang="en-US" sz="1200" b="0" kern="1200" dirty="0">
                <a:solidFill>
                  <a:schemeClr val="tx1"/>
                </a:solidFill>
                <a:effectLst/>
                <a:latin typeface="+mn-lt"/>
                <a:ea typeface="+mn-ea"/>
                <a:cs typeface="+mn-cs"/>
              </a:rPr>
              <a: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2. The difference is to be enormous.</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F13D96-554A-4065-A4DD-FEDF0E0DE083}" type="slidenum">
              <a:rPr lang="en-US" smtClean="0"/>
              <a:t>7</a:t>
            </a:fld>
            <a:endParaRPr lang="en-US"/>
          </a:p>
        </p:txBody>
      </p:sp>
    </p:spTree>
    <p:extLst>
      <p:ext uri="{BB962C8B-B14F-4D97-AF65-F5344CB8AC3E}">
        <p14:creationId xmlns:p14="http://schemas.microsoft.com/office/powerpoint/2010/main" val="2154290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 What Behavior must we change?</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 Before Christ, we lied.</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We had our reasons and they seemed justified to us, but now we must speak truth to our neighbors.</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2. We now recognize that we have a bond with every other human being.</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3. Remember that old Axiom from your childhood: “Your Word is Your Bond”?</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4. We now know that people are made </a:t>
            </a:r>
            <a:r>
              <a:rPr lang="en-US" sz="1200" b="1" kern="1200" dirty="0">
                <a:solidFill>
                  <a:schemeClr val="tx1"/>
                </a:solidFill>
                <a:effectLst/>
                <a:latin typeface="+mn-lt"/>
                <a:ea typeface="+mn-ea"/>
                <a:cs typeface="+mn-cs"/>
              </a:rPr>
              <a:t>for God</a:t>
            </a:r>
            <a:r>
              <a:rPr lang="en-US" sz="1200" b="0" kern="1200" dirty="0">
                <a:solidFill>
                  <a:schemeClr val="tx1"/>
                </a:solidFill>
                <a:effectLst/>
                <a:latin typeface="+mn-lt"/>
                <a:ea typeface="+mn-ea"/>
                <a:cs typeface="+mn-cs"/>
              </a:rPr>
              <a:t>, and they are not made for </a:t>
            </a:r>
            <a:r>
              <a:rPr lang="en-US" sz="1200" b="1" kern="1200" dirty="0">
                <a:solidFill>
                  <a:schemeClr val="tx1"/>
                </a:solidFill>
                <a:effectLst/>
                <a:latin typeface="+mn-lt"/>
                <a:ea typeface="+mn-ea"/>
                <a:cs typeface="+mn-cs"/>
              </a:rPr>
              <a:t>our use</a:t>
            </a:r>
            <a:r>
              <a:rPr lang="en-US" sz="1200" b="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 Because we share this in common.</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b. We treat others with consideration, respect and truth </a:t>
            </a:r>
            <a:r>
              <a:rPr lang="en-US" sz="1200" b="1" kern="1200" dirty="0">
                <a:solidFill>
                  <a:schemeClr val="tx1"/>
                </a:solidFill>
                <a:effectLst/>
                <a:latin typeface="+mn-lt"/>
                <a:ea typeface="+mn-ea"/>
                <a:cs typeface="+mn-cs"/>
              </a:rPr>
              <a:t>(Ephesians 4:25)</a:t>
            </a:r>
            <a:r>
              <a:rPr lang="en-US" sz="1200" b="0" kern="1200" dirty="0">
                <a:solidFill>
                  <a:schemeClr val="tx1"/>
                </a:solidFill>
                <a:effectLst/>
                <a:latin typeface="+mn-lt"/>
                <a:ea typeface="+mn-ea"/>
                <a:cs typeface="+mn-cs"/>
              </a:rPr>
              <a:t>.</a:t>
            </a:r>
          </a:p>
          <a:p>
            <a:pPr rtl="0"/>
            <a:r>
              <a:rPr lang="en-US" sz="1200" b="0" i="1" u="none" strike="noStrike" kern="1200" baseline="0" dirty="0">
                <a:solidFill>
                  <a:schemeClr val="tx1"/>
                </a:solidFill>
                <a:latin typeface="+mn-lt"/>
                <a:ea typeface="+mn-ea"/>
                <a:cs typeface="+mn-cs"/>
              </a:rPr>
              <a:t>Therefore, putting away lying, "LET EACH ONE OF YOU SPEAK TRUTH WITH HIS NEIGHBOR," for we are members of one another.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4:25</a:t>
            </a:r>
            <a:r>
              <a:rPr lang="en-US" sz="1200" b="0" i="0" u="none" strike="noStrike" kern="1200" baseline="0" dirty="0">
                <a:solidFill>
                  <a:schemeClr val="tx1"/>
                </a:solidFill>
                <a:latin typeface="+mn-lt"/>
                <a:ea typeface="+mn-ea"/>
                <a:cs typeface="+mn-cs"/>
              </a:rPr>
              <a:t>)</a:t>
            </a:r>
          </a:p>
          <a:p>
            <a:r>
              <a:rPr lang="en-US" sz="1200" b="0" kern="1200" dirty="0">
                <a:solidFill>
                  <a:schemeClr val="tx1"/>
                </a:solidFill>
                <a:effectLst/>
                <a:latin typeface="+mn-lt"/>
                <a:ea typeface="+mn-ea"/>
                <a:cs typeface="+mn-cs"/>
              </a:rPr>
              <a:t>&gt;&gt;&gt;&gt;&gt;&gt;&gt;&gt;&gt;&gt;&gt;&gt;&gt;&gt;&gt;</a:t>
            </a:r>
          </a:p>
          <a:p>
            <a:pPr rtl="0"/>
            <a:r>
              <a:rPr lang="en-US" sz="1200" b="0" kern="1200" dirty="0">
                <a:solidFill>
                  <a:schemeClr val="tx1"/>
                </a:solidFill>
                <a:effectLst/>
                <a:latin typeface="+mn-lt"/>
                <a:ea typeface="+mn-ea"/>
                <a:cs typeface="+mn-cs"/>
              </a:rPr>
              <a:t>B Before Christ, we became angry.</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After being united with Christ, we still get angry, but we refuse to hold on to it.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2. We recognize that prolonged anger gives the devil a foothold in our lives </a:t>
            </a:r>
            <a:r>
              <a:rPr lang="en-US" sz="1200" b="1" kern="1200" dirty="0">
                <a:solidFill>
                  <a:schemeClr val="tx1"/>
                </a:solidFill>
                <a:effectLst/>
                <a:latin typeface="+mn-lt"/>
                <a:ea typeface="+mn-ea"/>
                <a:cs typeface="+mn-cs"/>
              </a:rPr>
              <a:t>(Ephesians 4:26-27)</a:t>
            </a:r>
            <a:r>
              <a:rPr lang="en-US" sz="1200" b="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"BE ANGRY, AND DO NOT SIN": do not let the sun go down on your wrath,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4:26</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3. Anger is the father of wrath, malice, hate, jealousy, and revenge.</a:t>
            </a:r>
          </a:p>
          <a:p>
            <a:r>
              <a:rPr lang="en-US" sz="1200" b="0" kern="1200" dirty="0">
                <a:solidFill>
                  <a:schemeClr val="tx1"/>
                </a:solidFill>
                <a:effectLst/>
                <a:latin typeface="+mn-lt"/>
                <a:ea typeface="+mn-ea"/>
                <a:cs typeface="+mn-cs"/>
              </a:rPr>
              <a: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C. Before Christ, some people engaged in stealing.</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As transformed believers, stealing is no longer a part of their life or motivation.</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2. What has taken the place of stealing?</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 New Christians accept the responsibility to work hard to create a product that makes life better.</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b. Note that once they have become Christians they no longer work just so that they can have more.</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c. They now work in order to be able to give something to those who have need </a:t>
            </a:r>
            <a:r>
              <a:rPr lang="en-US" sz="1200" b="1" kern="1200" dirty="0">
                <a:solidFill>
                  <a:schemeClr val="tx1"/>
                </a:solidFill>
                <a:effectLst/>
                <a:latin typeface="+mn-lt"/>
                <a:ea typeface="+mn-ea"/>
                <a:cs typeface="+mn-cs"/>
              </a:rPr>
              <a:t>(Ephesians 4:28).</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&gt;&gt;&gt;&gt;&gt;&gt;&gt;&gt;&gt;&gt;&gt;&gt;&gt;&gt;&gt;&gt;&gt;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D. Before Christ, our speech was often useless and at worst harmful.</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Now that we belong to Christ, our words do not insult or hurt.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2. Instead they are beneficial and healing.</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3. Our words now build people up instead of tearing them down.</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4. Our words are now designed to impart grace to all who hear us.</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5. Now, because our lives are not about us and our speech reflects the love and generosity of our Father.</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6. People are attracted to Christ through our words </a:t>
            </a:r>
            <a:r>
              <a:rPr lang="en-US" sz="1200" b="1" kern="1200" dirty="0">
                <a:solidFill>
                  <a:schemeClr val="tx1"/>
                </a:solidFill>
                <a:effectLst/>
                <a:latin typeface="+mn-lt"/>
                <a:ea typeface="+mn-ea"/>
                <a:cs typeface="+mn-cs"/>
              </a:rPr>
              <a:t>(Ephesians 4:29).</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E. Before we were in Christ, we were on our own spiritually.</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Now we are assisted by the Holy Spirit in living a righteous life.</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2. He is our assurance that the blood of Christ is sufficient to rescue and save us.</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3. Because of this, we refuse to behave in ways that work against Him.</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4. If we live in ways that grieve the Holy Spirit, we make God’s work harder.</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5. The Spirit within us is evidence that God is serious in His commitment to save us.</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6. We must be serious in that commitment as well </a:t>
            </a:r>
            <a:r>
              <a:rPr lang="en-US" sz="1200" b="1" kern="1200" dirty="0">
                <a:solidFill>
                  <a:schemeClr val="tx1"/>
                </a:solidFill>
                <a:effectLst/>
                <a:latin typeface="+mn-lt"/>
                <a:ea typeface="+mn-ea"/>
                <a:cs typeface="+mn-cs"/>
              </a:rPr>
              <a:t>(Ephesians 4:30).</a:t>
            </a:r>
          </a:p>
          <a:p>
            <a:pPr rtl="0"/>
            <a:r>
              <a:rPr lang="en-US" sz="1200" b="1" i="1" kern="1200" dirty="0">
                <a:solidFill>
                  <a:schemeClr val="tx1"/>
                </a:solidFill>
                <a:effectLst/>
                <a:latin typeface="+mn-lt"/>
                <a:ea typeface="+mn-ea"/>
                <a:cs typeface="+mn-cs"/>
              </a:rPr>
              <a:t> </a:t>
            </a:r>
            <a:r>
              <a:rPr lang="en-US" sz="1200" b="0" i="1" u="none" strike="noStrike" kern="1200" baseline="0" dirty="0">
                <a:solidFill>
                  <a:schemeClr val="tx1"/>
                </a:solidFill>
                <a:latin typeface="+mn-lt"/>
                <a:ea typeface="+mn-ea"/>
                <a:cs typeface="+mn-cs"/>
              </a:rPr>
              <a:t>And do not grieve the Holy Spirit of God, by whom you were sealed for the day of redemption.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4:30</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F13D96-554A-4065-A4DD-FEDF0E0DE083}" type="slidenum">
              <a:rPr lang="en-US" smtClean="0"/>
              <a:t>8</a:t>
            </a:fld>
            <a:endParaRPr lang="en-US"/>
          </a:p>
        </p:txBody>
      </p:sp>
    </p:spTree>
    <p:extLst>
      <p:ext uri="{BB962C8B-B14F-4D97-AF65-F5344CB8AC3E}">
        <p14:creationId xmlns:p14="http://schemas.microsoft.com/office/powerpoint/2010/main" val="167422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VI. If the real life in Christ is our own, what should we look like?</a:t>
            </a:r>
          </a:p>
          <a:p>
            <a:r>
              <a:rPr lang="en-US" sz="1200" b="0" kern="1200" dirty="0">
                <a:solidFill>
                  <a:schemeClr val="tx1"/>
                </a:solidFill>
                <a:effectLst/>
                <a:latin typeface="+mn-lt"/>
                <a:ea typeface="+mn-ea"/>
                <a:cs typeface="+mn-cs"/>
              </a:rPr>
              <a:t>    A. Paul did not leave us wondering.</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B. He outlined the changes we must make.</a:t>
            </a:r>
          </a:p>
          <a:p>
            <a:r>
              <a:rPr lang="en-US" sz="1200" b="0" kern="1200" dirty="0">
                <a:solidFill>
                  <a:schemeClr val="tx1"/>
                </a:solidFill>
                <a:effectLst/>
                <a:latin typeface="+mn-lt"/>
                <a:ea typeface="+mn-ea"/>
                <a:cs typeface="+mn-cs"/>
              </a:rPr>
              <a: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Because we have experienced the love and forgiveness of God, we must no longer be bitter.</a:t>
            </a:r>
          </a:p>
          <a:p>
            <a:r>
              <a:rPr lang="en-US" sz="1200" b="0" kern="1200" dirty="0">
                <a:solidFill>
                  <a:schemeClr val="tx1"/>
                </a:solidFill>
                <a:effectLst/>
                <a:latin typeface="+mn-lt"/>
                <a:ea typeface="+mn-ea"/>
                <a:cs typeface="+mn-cs"/>
              </a:rPr>
              <a: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2. Resentment can no longer control our behavior.</a:t>
            </a:r>
          </a:p>
          <a:p>
            <a:r>
              <a:rPr lang="en-US" sz="1200" b="0" kern="1200" dirty="0">
                <a:solidFill>
                  <a:schemeClr val="tx1"/>
                </a:solidFill>
                <a:effectLst/>
                <a:latin typeface="+mn-lt"/>
                <a:ea typeface="+mn-ea"/>
                <a:cs typeface="+mn-cs"/>
              </a:rPr>
              <a: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3. Anger, angry outbursts, heated shouting, put-downs, and hate; must be eliminated from our motives and our conduct.</a:t>
            </a:r>
          </a:p>
          <a:p>
            <a:r>
              <a:rPr lang="en-US" sz="1200" b="0" kern="1200" dirty="0">
                <a:solidFill>
                  <a:schemeClr val="tx1"/>
                </a:solidFill>
                <a:effectLst/>
                <a:latin typeface="+mn-lt"/>
                <a:ea typeface="+mn-ea"/>
                <a:cs typeface="+mn-cs"/>
              </a:rPr>
              <a: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4. Because we now recognize that God loves everyone we meet, we must refuse to hold any human being in contempt and hate </a:t>
            </a:r>
            <a:r>
              <a:rPr lang="en-US" sz="1200" b="1" kern="1200" dirty="0">
                <a:solidFill>
                  <a:schemeClr val="tx1"/>
                </a:solidFill>
                <a:effectLst/>
                <a:latin typeface="+mn-lt"/>
                <a:ea typeface="+mn-ea"/>
                <a:cs typeface="+mn-cs"/>
              </a:rPr>
              <a:t>(Ephesians 4:31)</a:t>
            </a:r>
            <a:r>
              <a:rPr lang="en-US" sz="1200" b="0" kern="1200" dirty="0">
                <a:solidFill>
                  <a:schemeClr val="tx1"/>
                </a:solidFill>
                <a:effectLst/>
                <a:latin typeface="+mn-lt"/>
                <a:ea typeface="+mn-ea"/>
                <a:cs typeface="+mn-cs"/>
              </a:rPr>
              <a:t>.</a:t>
            </a:r>
          </a:p>
          <a:p>
            <a:pPr rtl="0"/>
            <a:r>
              <a:rPr lang="en-US" sz="1200" b="0" i="1" u="none" strike="noStrike" kern="1200" baseline="0" dirty="0">
                <a:solidFill>
                  <a:schemeClr val="tx1"/>
                </a:solidFill>
                <a:latin typeface="+mn-lt"/>
                <a:ea typeface="+mn-ea"/>
                <a:cs typeface="+mn-cs"/>
              </a:rPr>
              <a:t>Let all bitterness, wrath, anger, clamor, and evil speaking be put away from you, with all malice.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4:31</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F13D96-554A-4065-A4DD-FEDF0E0DE083}" type="slidenum">
              <a:rPr lang="en-US" smtClean="0"/>
              <a:t>9</a:t>
            </a:fld>
            <a:endParaRPr lang="en-US"/>
          </a:p>
        </p:txBody>
      </p:sp>
    </p:spTree>
    <p:extLst>
      <p:ext uri="{BB962C8B-B14F-4D97-AF65-F5344CB8AC3E}">
        <p14:creationId xmlns:p14="http://schemas.microsoft.com/office/powerpoint/2010/main" val="711178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VII. How do we eliminate anger and hatefulness?</a:t>
            </a:r>
          </a:p>
          <a:p>
            <a:r>
              <a:rPr lang="en-US" sz="1200" b="0" kern="1200" dirty="0">
                <a:solidFill>
                  <a:schemeClr val="tx1"/>
                </a:solidFill>
                <a:effectLst/>
                <a:latin typeface="+mn-lt"/>
                <a:ea typeface="+mn-ea"/>
                <a:cs typeface="+mn-cs"/>
              </a:rPr>
              <a:t>    A. We replace it in our lives.</a:t>
            </a:r>
          </a:p>
          <a:p>
            <a:r>
              <a:rPr lang="en-US" sz="1200" b="0" kern="1200" dirty="0">
                <a:solidFill>
                  <a:schemeClr val="tx1"/>
                </a:solidFill>
                <a:effectLst/>
                <a:latin typeface="+mn-lt"/>
                <a:ea typeface="+mn-ea"/>
                <a:cs typeface="+mn-cs"/>
              </a:rPr>
              <a: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1. We will replace malice with kindness.</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2. Kindness means to be helpful, useful, easy, gracious, and beneficial </a:t>
            </a:r>
            <a:r>
              <a:rPr lang="en-US" sz="1200" b="1" kern="1200" dirty="0">
                <a:solidFill>
                  <a:schemeClr val="tx1"/>
                </a:solidFill>
                <a:effectLst/>
                <a:latin typeface="+mn-lt"/>
                <a:ea typeface="+mn-ea"/>
                <a:cs typeface="+mn-cs"/>
              </a:rPr>
              <a:t>(Ephesians 4:32)</a:t>
            </a:r>
            <a:r>
              <a:rPr lang="en-US" sz="1200" b="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 We will replace anger with compassion.</a:t>
            </a:r>
            <a:endParaRPr lang="en-US" sz="1200" b="1" kern="1200" dirty="0">
              <a:solidFill>
                <a:schemeClr val="tx1"/>
              </a:solidFill>
              <a:effectLst/>
              <a:latin typeface="+mn-lt"/>
              <a:ea typeface="+mn-ea"/>
              <a:cs typeface="+mn-cs"/>
            </a:endParaRPr>
          </a:p>
          <a:p>
            <a:pPr marL="0" indent="0">
              <a:buClr>
                <a:srgbClr val="0070C0"/>
              </a:buClr>
              <a:buFont typeface="Wingdings" panose="05000000000000000000" pitchFamily="2" charset="2"/>
              <a:buNone/>
            </a:pPr>
            <a:r>
              <a:rPr lang="en-US" sz="1200" b="0" kern="1200" dirty="0">
                <a:solidFill>
                  <a:schemeClr val="tx1"/>
                </a:solidFill>
                <a:effectLst/>
                <a:latin typeface="+mn-lt"/>
                <a:ea typeface="+mn-ea"/>
                <a:cs typeface="+mn-cs"/>
              </a:rPr>
              <a:t>            b. Tenderhearted means to feel for others from deep inside.</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c. It means that we can be touched with sympathy </a:t>
            </a:r>
            <a:r>
              <a:rPr lang="en-US" sz="1200" b="1" kern="1200" dirty="0">
                <a:solidFill>
                  <a:schemeClr val="tx1"/>
                </a:solidFill>
                <a:effectLst/>
                <a:latin typeface="+mn-lt"/>
                <a:ea typeface="+mn-ea"/>
                <a:cs typeface="+mn-cs"/>
              </a:rPr>
              <a:t>(Ephesians 4:32)</a:t>
            </a:r>
            <a:r>
              <a:rPr lang="en-US" sz="1200" b="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3. We will replace hate with forgiveness.</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 We will not expect others to pay the price for our contentment or happiness.</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b. Just as Christ forgave us when we did not deserve it.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c. We will release others from the debt of having to repay us.</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4. Why? Because we have been forgiven:</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 We are as committed to forgiving others. Just as  </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b. Christ was forgiving us </a:t>
            </a:r>
            <a:r>
              <a:rPr lang="en-US" sz="1200" b="1" kern="1200" dirty="0">
                <a:solidFill>
                  <a:schemeClr val="tx1"/>
                </a:solidFill>
                <a:effectLst/>
                <a:latin typeface="+mn-lt"/>
                <a:ea typeface="+mn-ea"/>
                <a:cs typeface="+mn-cs"/>
              </a:rPr>
              <a:t>(Ephesians 4:32)</a:t>
            </a:r>
            <a:r>
              <a:rPr lang="en-US" sz="1200" b="0"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pPr rtl="0"/>
            <a:r>
              <a:rPr lang="en-US" sz="1200" b="0" i="1" u="none" strike="noStrike" kern="1200" baseline="0" dirty="0">
                <a:solidFill>
                  <a:schemeClr val="tx1"/>
                </a:solidFill>
                <a:latin typeface="+mn-lt"/>
                <a:ea typeface="+mn-ea"/>
                <a:cs typeface="+mn-cs"/>
              </a:rPr>
              <a:t>And be kind to one another, tenderhearted, forgiving one another, even as God in Christ forgave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Ephesians 4:32</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F13D96-554A-4065-A4DD-FEDF0E0DE083}" type="slidenum">
              <a:rPr lang="en-US" smtClean="0"/>
              <a:t>10</a:t>
            </a:fld>
            <a:endParaRPr lang="en-US"/>
          </a:p>
        </p:txBody>
      </p:sp>
    </p:spTree>
    <p:extLst>
      <p:ext uri="{BB962C8B-B14F-4D97-AF65-F5344CB8AC3E}">
        <p14:creationId xmlns:p14="http://schemas.microsoft.com/office/powerpoint/2010/main" val="4157319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Conclusion:</a:t>
            </a:r>
          </a:p>
          <a:p>
            <a:r>
              <a:rPr lang="en-US" sz="1200" b="0" kern="1200" dirty="0">
                <a:solidFill>
                  <a:schemeClr val="tx1"/>
                </a:solidFill>
                <a:effectLst/>
                <a:latin typeface="+mn-lt"/>
                <a:ea typeface="+mn-ea"/>
                <a:cs typeface="+mn-cs"/>
              </a:rPr>
              <a:t>    1. Letting Christ work in you changes your behavior and attitude.</a:t>
            </a:r>
          </a:p>
          <a:p>
            <a:r>
              <a:rPr lang="en-US" sz="1200" b="0" kern="1200" dirty="0">
                <a:solidFill>
                  <a:schemeClr val="tx1"/>
                </a:solidFill>
                <a:effectLst/>
                <a:latin typeface="+mn-lt"/>
                <a:ea typeface="+mn-ea"/>
                <a:cs typeface="+mn-cs"/>
              </a:rPr>
              <a: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2. When that change happens, your whole world changes.</a:t>
            </a:r>
          </a:p>
          <a:p>
            <a:r>
              <a:rPr lang="en-US" sz="1200" b="0" kern="1200" dirty="0">
                <a:solidFill>
                  <a:schemeClr val="tx1"/>
                </a:solidFill>
                <a:effectLst/>
                <a:latin typeface="+mn-lt"/>
                <a:ea typeface="+mn-ea"/>
                <a:cs typeface="+mn-cs"/>
              </a:rPr>
              <a: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3. As important as it is that we develop a correct belief system, it is equally important that we develop a real Christian life.</a:t>
            </a:r>
          </a:p>
          <a:p>
            <a:r>
              <a:rPr lang="en-US" sz="1200" b="0" kern="1200" dirty="0">
                <a:solidFill>
                  <a:schemeClr val="tx1"/>
                </a:solidFill>
                <a:effectLst/>
                <a:latin typeface="+mn-lt"/>
                <a:ea typeface="+mn-ea"/>
                <a:cs typeface="+mn-cs"/>
              </a:rPr>
              <a: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4. We have been saved through Christ in baptism to become the people who behave in God’s ways.</a:t>
            </a:r>
          </a:p>
          <a:p>
            <a:r>
              <a:rPr lang="en-US" sz="1200" b="0" kern="1200" dirty="0">
                <a:solidFill>
                  <a:schemeClr val="tx1"/>
                </a:solidFill>
                <a:effectLst/>
                <a:latin typeface="+mn-lt"/>
                <a:ea typeface="+mn-ea"/>
                <a:cs typeface="+mn-cs"/>
              </a:rPr>
              <a: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5. How well are we doing?</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6. How real is your life?</a:t>
            </a:r>
          </a:p>
          <a:p>
            <a:r>
              <a:rPr lang="en-US" sz="1200" b="0" kern="1200" dirty="0">
                <a:solidFill>
                  <a:schemeClr val="tx1"/>
                </a:solidFill>
                <a:effectLst/>
                <a:latin typeface="+mn-lt"/>
                <a:ea typeface="+mn-ea"/>
                <a:cs typeface="+mn-cs"/>
              </a:rPr>
              <a:t>&gt;&gt;&gt;&gt;&gt;&gt;&gt;&gt;&gt;&gt;&gt;&gt;&gt;&gt;&gt;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7. The Spiritual Life is a Real Life.</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F13D96-554A-4065-A4DD-FEDF0E0DE083}" type="slidenum">
              <a:rPr lang="en-US" smtClean="0"/>
              <a:t>11</a:t>
            </a:fld>
            <a:endParaRPr lang="en-US"/>
          </a:p>
        </p:txBody>
      </p:sp>
    </p:spTree>
    <p:extLst>
      <p:ext uri="{BB962C8B-B14F-4D97-AF65-F5344CB8AC3E}">
        <p14:creationId xmlns:p14="http://schemas.microsoft.com/office/powerpoint/2010/main" val="1641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18B97-A97D-43AD-B3B9-F6581A27F8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288EC4-2CC1-4D59-9780-3FEE3CD4E7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47B816-42BC-4EC9-94BC-7BC23746BB38}"/>
              </a:ext>
            </a:extLst>
          </p:cNvPr>
          <p:cNvSpPr>
            <a:spLocks noGrp="1"/>
          </p:cNvSpPr>
          <p:nvPr>
            <p:ph type="dt" sz="half" idx="10"/>
          </p:nvPr>
        </p:nvSpPr>
        <p:spPr/>
        <p:txBody>
          <a:bodyPr/>
          <a:lstStyle/>
          <a:p>
            <a:fld id="{E0170A7C-566C-4290-BEC8-2D87687B50DA}" type="datetimeFigureOut">
              <a:rPr lang="en-US" smtClean="0"/>
              <a:t>5/11/2019</a:t>
            </a:fld>
            <a:endParaRPr lang="en-US"/>
          </a:p>
        </p:txBody>
      </p:sp>
      <p:sp>
        <p:nvSpPr>
          <p:cNvPr id="5" name="Footer Placeholder 4">
            <a:extLst>
              <a:ext uri="{FF2B5EF4-FFF2-40B4-BE49-F238E27FC236}">
                <a16:creationId xmlns:a16="http://schemas.microsoft.com/office/drawing/2014/main" id="{F58F16E1-DEFB-4958-9F38-5EB95F978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7B8BF-F739-4967-A6E2-62AF941E4795}"/>
              </a:ext>
            </a:extLst>
          </p:cNvPr>
          <p:cNvSpPr>
            <a:spLocks noGrp="1"/>
          </p:cNvSpPr>
          <p:nvPr>
            <p:ph type="sldNum" sz="quarter" idx="12"/>
          </p:nvPr>
        </p:nvSpPr>
        <p:spPr/>
        <p:txBody>
          <a:bodyPr/>
          <a:lstStyle/>
          <a:p>
            <a:fld id="{77EAC9EA-640A-468E-8AE7-EC5DD8393A1B}" type="slidenum">
              <a:rPr lang="en-US" smtClean="0"/>
              <a:t>‹#›</a:t>
            </a:fld>
            <a:endParaRPr lang="en-US"/>
          </a:p>
        </p:txBody>
      </p:sp>
    </p:spTree>
    <p:extLst>
      <p:ext uri="{BB962C8B-B14F-4D97-AF65-F5344CB8AC3E}">
        <p14:creationId xmlns:p14="http://schemas.microsoft.com/office/powerpoint/2010/main" val="185381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8E6F-B2D1-4E93-9F8D-A8D63967A6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8BB468-5230-4B6D-A1B6-DB3475BE48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A06A2-A1A6-42AF-8605-CD5E7D4C0241}"/>
              </a:ext>
            </a:extLst>
          </p:cNvPr>
          <p:cNvSpPr>
            <a:spLocks noGrp="1"/>
          </p:cNvSpPr>
          <p:nvPr>
            <p:ph type="dt" sz="half" idx="10"/>
          </p:nvPr>
        </p:nvSpPr>
        <p:spPr/>
        <p:txBody>
          <a:bodyPr/>
          <a:lstStyle/>
          <a:p>
            <a:fld id="{E0170A7C-566C-4290-BEC8-2D87687B50DA}" type="datetimeFigureOut">
              <a:rPr lang="en-US" smtClean="0"/>
              <a:t>5/11/2019</a:t>
            </a:fld>
            <a:endParaRPr lang="en-US"/>
          </a:p>
        </p:txBody>
      </p:sp>
      <p:sp>
        <p:nvSpPr>
          <p:cNvPr id="5" name="Footer Placeholder 4">
            <a:extLst>
              <a:ext uri="{FF2B5EF4-FFF2-40B4-BE49-F238E27FC236}">
                <a16:creationId xmlns:a16="http://schemas.microsoft.com/office/drawing/2014/main" id="{A8F6A596-2E9E-41EE-AB59-54CD87DCD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75E78-409A-4536-AF2C-4039C0C46595}"/>
              </a:ext>
            </a:extLst>
          </p:cNvPr>
          <p:cNvSpPr>
            <a:spLocks noGrp="1"/>
          </p:cNvSpPr>
          <p:nvPr>
            <p:ph type="sldNum" sz="quarter" idx="12"/>
          </p:nvPr>
        </p:nvSpPr>
        <p:spPr/>
        <p:txBody>
          <a:bodyPr/>
          <a:lstStyle/>
          <a:p>
            <a:fld id="{77EAC9EA-640A-468E-8AE7-EC5DD8393A1B}" type="slidenum">
              <a:rPr lang="en-US" smtClean="0"/>
              <a:t>‹#›</a:t>
            </a:fld>
            <a:endParaRPr lang="en-US"/>
          </a:p>
        </p:txBody>
      </p:sp>
    </p:spTree>
    <p:extLst>
      <p:ext uri="{BB962C8B-B14F-4D97-AF65-F5344CB8AC3E}">
        <p14:creationId xmlns:p14="http://schemas.microsoft.com/office/powerpoint/2010/main" val="3491227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BBE47-4FAC-44D4-BE5F-BE20ABEAED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270B10-1B1A-4555-A03C-976C3339CE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A3440-7BA6-45D9-80E8-BBBE5E6F6CB9}"/>
              </a:ext>
            </a:extLst>
          </p:cNvPr>
          <p:cNvSpPr>
            <a:spLocks noGrp="1"/>
          </p:cNvSpPr>
          <p:nvPr>
            <p:ph type="dt" sz="half" idx="10"/>
          </p:nvPr>
        </p:nvSpPr>
        <p:spPr/>
        <p:txBody>
          <a:bodyPr/>
          <a:lstStyle/>
          <a:p>
            <a:fld id="{E0170A7C-566C-4290-BEC8-2D87687B50DA}" type="datetimeFigureOut">
              <a:rPr lang="en-US" smtClean="0"/>
              <a:t>5/11/2019</a:t>
            </a:fld>
            <a:endParaRPr lang="en-US"/>
          </a:p>
        </p:txBody>
      </p:sp>
      <p:sp>
        <p:nvSpPr>
          <p:cNvPr id="5" name="Footer Placeholder 4">
            <a:extLst>
              <a:ext uri="{FF2B5EF4-FFF2-40B4-BE49-F238E27FC236}">
                <a16:creationId xmlns:a16="http://schemas.microsoft.com/office/drawing/2014/main" id="{1D4175D7-F8DD-442B-8BE6-6E6E72A9C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FB2866-A383-444D-956B-4C20814E1147}"/>
              </a:ext>
            </a:extLst>
          </p:cNvPr>
          <p:cNvSpPr>
            <a:spLocks noGrp="1"/>
          </p:cNvSpPr>
          <p:nvPr>
            <p:ph type="sldNum" sz="quarter" idx="12"/>
          </p:nvPr>
        </p:nvSpPr>
        <p:spPr/>
        <p:txBody>
          <a:bodyPr/>
          <a:lstStyle/>
          <a:p>
            <a:fld id="{77EAC9EA-640A-468E-8AE7-EC5DD8393A1B}" type="slidenum">
              <a:rPr lang="en-US" smtClean="0"/>
              <a:t>‹#›</a:t>
            </a:fld>
            <a:endParaRPr lang="en-US"/>
          </a:p>
        </p:txBody>
      </p:sp>
    </p:spTree>
    <p:extLst>
      <p:ext uri="{BB962C8B-B14F-4D97-AF65-F5344CB8AC3E}">
        <p14:creationId xmlns:p14="http://schemas.microsoft.com/office/powerpoint/2010/main" val="82968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449B-7BB4-4D5F-A615-F187783C4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50637C-96DB-4DD6-9F64-44A9482281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590AE3-A40A-403F-91C2-BDFC4318F4BD}"/>
              </a:ext>
            </a:extLst>
          </p:cNvPr>
          <p:cNvSpPr>
            <a:spLocks noGrp="1"/>
          </p:cNvSpPr>
          <p:nvPr>
            <p:ph type="dt" sz="half" idx="10"/>
          </p:nvPr>
        </p:nvSpPr>
        <p:spPr/>
        <p:txBody>
          <a:bodyPr/>
          <a:lstStyle/>
          <a:p>
            <a:fld id="{E0170A7C-566C-4290-BEC8-2D87687B50DA}" type="datetimeFigureOut">
              <a:rPr lang="en-US" smtClean="0"/>
              <a:t>5/11/2019</a:t>
            </a:fld>
            <a:endParaRPr lang="en-US"/>
          </a:p>
        </p:txBody>
      </p:sp>
      <p:sp>
        <p:nvSpPr>
          <p:cNvPr id="5" name="Footer Placeholder 4">
            <a:extLst>
              <a:ext uri="{FF2B5EF4-FFF2-40B4-BE49-F238E27FC236}">
                <a16:creationId xmlns:a16="http://schemas.microsoft.com/office/drawing/2014/main" id="{D381FAA3-0A08-4773-A752-76C96F8DF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595DA-CA6C-4263-9C83-14B3DF1DBE71}"/>
              </a:ext>
            </a:extLst>
          </p:cNvPr>
          <p:cNvSpPr>
            <a:spLocks noGrp="1"/>
          </p:cNvSpPr>
          <p:nvPr>
            <p:ph type="sldNum" sz="quarter" idx="12"/>
          </p:nvPr>
        </p:nvSpPr>
        <p:spPr/>
        <p:txBody>
          <a:bodyPr/>
          <a:lstStyle/>
          <a:p>
            <a:fld id="{77EAC9EA-640A-468E-8AE7-EC5DD8393A1B}" type="slidenum">
              <a:rPr lang="en-US" smtClean="0"/>
              <a:t>‹#›</a:t>
            </a:fld>
            <a:endParaRPr lang="en-US"/>
          </a:p>
        </p:txBody>
      </p:sp>
    </p:spTree>
    <p:extLst>
      <p:ext uri="{BB962C8B-B14F-4D97-AF65-F5344CB8AC3E}">
        <p14:creationId xmlns:p14="http://schemas.microsoft.com/office/powerpoint/2010/main" val="85408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388A3-218D-4F24-B3D3-9458A26B15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BFF7A1-2620-4055-BD2C-2B235059EF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1CBA1D-5975-4F1B-81D5-13FB9A13ABFF}"/>
              </a:ext>
            </a:extLst>
          </p:cNvPr>
          <p:cNvSpPr>
            <a:spLocks noGrp="1"/>
          </p:cNvSpPr>
          <p:nvPr>
            <p:ph type="dt" sz="half" idx="10"/>
          </p:nvPr>
        </p:nvSpPr>
        <p:spPr/>
        <p:txBody>
          <a:bodyPr/>
          <a:lstStyle/>
          <a:p>
            <a:fld id="{E0170A7C-566C-4290-BEC8-2D87687B50DA}" type="datetimeFigureOut">
              <a:rPr lang="en-US" smtClean="0"/>
              <a:t>5/11/2019</a:t>
            </a:fld>
            <a:endParaRPr lang="en-US"/>
          </a:p>
        </p:txBody>
      </p:sp>
      <p:sp>
        <p:nvSpPr>
          <p:cNvPr id="5" name="Footer Placeholder 4">
            <a:extLst>
              <a:ext uri="{FF2B5EF4-FFF2-40B4-BE49-F238E27FC236}">
                <a16:creationId xmlns:a16="http://schemas.microsoft.com/office/drawing/2014/main" id="{BF442302-C2A8-4759-9F7F-EB8F776EC3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8501D1-B0FC-4888-8D5B-F51B719EA31E}"/>
              </a:ext>
            </a:extLst>
          </p:cNvPr>
          <p:cNvSpPr>
            <a:spLocks noGrp="1"/>
          </p:cNvSpPr>
          <p:nvPr>
            <p:ph type="sldNum" sz="quarter" idx="12"/>
          </p:nvPr>
        </p:nvSpPr>
        <p:spPr/>
        <p:txBody>
          <a:bodyPr/>
          <a:lstStyle/>
          <a:p>
            <a:fld id="{77EAC9EA-640A-468E-8AE7-EC5DD8393A1B}" type="slidenum">
              <a:rPr lang="en-US" smtClean="0"/>
              <a:t>‹#›</a:t>
            </a:fld>
            <a:endParaRPr lang="en-US"/>
          </a:p>
        </p:txBody>
      </p:sp>
    </p:spTree>
    <p:extLst>
      <p:ext uri="{BB962C8B-B14F-4D97-AF65-F5344CB8AC3E}">
        <p14:creationId xmlns:p14="http://schemas.microsoft.com/office/powerpoint/2010/main" val="294822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EF6F-0F06-4B29-A405-66BFAE74A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64521A-747E-4422-A1CA-BC48B7E34A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2F709A-AD58-464E-877A-1585B7D14E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57D57-E2DA-46E3-8DD5-AC01C88F1113}"/>
              </a:ext>
            </a:extLst>
          </p:cNvPr>
          <p:cNvSpPr>
            <a:spLocks noGrp="1"/>
          </p:cNvSpPr>
          <p:nvPr>
            <p:ph type="dt" sz="half" idx="10"/>
          </p:nvPr>
        </p:nvSpPr>
        <p:spPr/>
        <p:txBody>
          <a:bodyPr/>
          <a:lstStyle/>
          <a:p>
            <a:fld id="{E0170A7C-566C-4290-BEC8-2D87687B50DA}" type="datetimeFigureOut">
              <a:rPr lang="en-US" smtClean="0"/>
              <a:t>5/11/2019</a:t>
            </a:fld>
            <a:endParaRPr lang="en-US"/>
          </a:p>
        </p:txBody>
      </p:sp>
      <p:sp>
        <p:nvSpPr>
          <p:cNvPr id="6" name="Footer Placeholder 5">
            <a:extLst>
              <a:ext uri="{FF2B5EF4-FFF2-40B4-BE49-F238E27FC236}">
                <a16:creationId xmlns:a16="http://schemas.microsoft.com/office/drawing/2014/main" id="{0A3B0000-F503-43D6-8D45-5D1373036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945FBE-0A39-46D2-8EE0-408C32D79A89}"/>
              </a:ext>
            </a:extLst>
          </p:cNvPr>
          <p:cNvSpPr>
            <a:spLocks noGrp="1"/>
          </p:cNvSpPr>
          <p:nvPr>
            <p:ph type="sldNum" sz="quarter" idx="12"/>
          </p:nvPr>
        </p:nvSpPr>
        <p:spPr/>
        <p:txBody>
          <a:bodyPr/>
          <a:lstStyle/>
          <a:p>
            <a:fld id="{77EAC9EA-640A-468E-8AE7-EC5DD8393A1B}" type="slidenum">
              <a:rPr lang="en-US" smtClean="0"/>
              <a:t>‹#›</a:t>
            </a:fld>
            <a:endParaRPr lang="en-US"/>
          </a:p>
        </p:txBody>
      </p:sp>
    </p:spTree>
    <p:extLst>
      <p:ext uri="{BB962C8B-B14F-4D97-AF65-F5344CB8AC3E}">
        <p14:creationId xmlns:p14="http://schemas.microsoft.com/office/powerpoint/2010/main" val="4259860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B11D0-0C5A-4AA0-A495-C3800070AB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F9F179-CEBD-4350-9D2C-82B19FF724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12E052-3E6C-42E3-BC93-D27B642CCC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594703-61A4-4F23-91B2-B940E416D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2C1248-D5DD-44A1-A1C1-72B5430933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49A6B3-F0F7-4CDA-B3AD-6FDF7DD95EAE}"/>
              </a:ext>
            </a:extLst>
          </p:cNvPr>
          <p:cNvSpPr>
            <a:spLocks noGrp="1"/>
          </p:cNvSpPr>
          <p:nvPr>
            <p:ph type="dt" sz="half" idx="10"/>
          </p:nvPr>
        </p:nvSpPr>
        <p:spPr/>
        <p:txBody>
          <a:bodyPr/>
          <a:lstStyle/>
          <a:p>
            <a:fld id="{E0170A7C-566C-4290-BEC8-2D87687B50DA}" type="datetimeFigureOut">
              <a:rPr lang="en-US" smtClean="0"/>
              <a:t>5/11/2019</a:t>
            </a:fld>
            <a:endParaRPr lang="en-US"/>
          </a:p>
        </p:txBody>
      </p:sp>
      <p:sp>
        <p:nvSpPr>
          <p:cNvPr id="8" name="Footer Placeholder 7">
            <a:extLst>
              <a:ext uri="{FF2B5EF4-FFF2-40B4-BE49-F238E27FC236}">
                <a16:creationId xmlns:a16="http://schemas.microsoft.com/office/drawing/2014/main" id="{A3FC48CD-94B5-4EEE-BDCF-D325605E3B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4A915A-EC55-4186-88A9-E8384AC5CECC}"/>
              </a:ext>
            </a:extLst>
          </p:cNvPr>
          <p:cNvSpPr>
            <a:spLocks noGrp="1"/>
          </p:cNvSpPr>
          <p:nvPr>
            <p:ph type="sldNum" sz="quarter" idx="12"/>
          </p:nvPr>
        </p:nvSpPr>
        <p:spPr/>
        <p:txBody>
          <a:bodyPr/>
          <a:lstStyle/>
          <a:p>
            <a:fld id="{77EAC9EA-640A-468E-8AE7-EC5DD8393A1B}" type="slidenum">
              <a:rPr lang="en-US" smtClean="0"/>
              <a:t>‹#›</a:t>
            </a:fld>
            <a:endParaRPr lang="en-US"/>
          </a:p>
        </p:txBody>
      </p:sp>
    </p:spTree>
    <p:extLst>
      <p:ext uri="{BB962C8B-B14F-4D97-AF65-F5344CB8AC3E}">
        <p14:creationId xmlns:p14="http://schemas.microsoft.com/office/powerpoint/2010/main" val="1506474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72FA8-3049-4965-A687-164C3313C8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904390-7EE5-41D9-8889-F9AD69F8F021}"/>
              </a:ext>
            </a:extLst>
          </p:cNvPr>
          <p:cNvSpPr>
            <a:spLocks noGrp="1"/>
          </p:cNvSpPr>
          <p:nvPr>
            <p:ph type="dt" sz="half" idx="10"/>
          </p:nvPr>
        </p:nvSpPr>
        <p:spPr/>
        <p:txBody>
          <a:bodyPr/>
          <a:lstStyle/>
          <a:p>
            <a:fld id="{E0170A7C-566C-4290-BEC8-2D87687B50DA}" type="datetimeFigureOut">
              <a:rPr lang="en-US" smtClean="0"/>
              <a:t>5/11/2019</a:t>
            </a:fld>
            <a:endParaRPr lang="en-US"/>
          </a:p>
        </p:txBody>
      </p:sp>
      <p:sp>
        <p:nvSpPr>
          <p:cNvPr id="4" name="Footer Placeholder 3">
            <a:extLst>
              <a:ext uri="{FF2B5EF4-FFF2-40B4-BE49-F238E27FC236}">
                <a16:creationId xmlns:a16="http://schemas.microsoft.com/office/drawing/2014/main" id="{2846AD0C-9A79-4A09-93A1-815603F6DF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7945CB-1E57-413B-A6A2-F045A6F40C5F}"/>
              </a:ext>
            </a:extLst>
          </p:cNvPr>
          <p:cNvSpPr>
            <a:spLocks noGrp="1"/>
          </p:cNvSpPr>
          <p:nvPr>
            <p:ph type="sldNum" sz="quarter" idx="12"/>
          </p:nvPr>
        </p:nvSpPr>
        <p:spPr/>
        <p:txBody>
          <a:bodyPr/>
          <a:lstStyle/>
          <a:p>
            <a:fld id="{77EAC9EA-640A-468E-8AE7-EC5DD8393A1B}" type="slidenum">
              <a:rPr lang="en-US" smtClean="0"/>
              <a:t>‹#›</a:t>
            </a:fld>
            <a:endParaRPr lang="en-US"/>
          </a:p>
        </p:txBody>
      </p:sp>
    </p:spTree>
    <p:extLst>
      <p:ext uri="{BB962C8B-B14F-4D97-AF65-F5344CB8AC3E}">
        <p14:creationId xmlns:p14="http://schemas.microsoft.com/office/powerpoint/2010/main" val="3816378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B46C14-C1EC-4695-A5CE-424D9FADF695}"/>
              </a:ext>
            </a:extLst>
          </p:cNvPr>
          <p:cNvSpPr>
            <a:spLocks noGrp="1"/>
          </p:cNvSpPr>
          <p:nvPr>
            <p:ph type="dt" sz="half" idx="10"/>
          </p:nvPr>
        </p:nvSpPr>
        <p:spPr/>
        <p:txBody>
          <a:bodyPr/>
          <a:lstStyle/>
          <a:p>
            <a:fld id="{E0170A7C-566C-4290-BEC8-2D87687B50DA}" type="datetimeFigureOut">
              <a:rPr lang="en-US" smtClean="0"/>
              <a:t>5/11/2019</a:t>
            </a:fld>
            <a:endParaRPr lang="en-US"/>
          </a:p>
        </p:txBody>
      </p:sp>
      <p:sp>
        <p:nvSpPr>
          <p:cNvPr id="3" name="Footer Placeholder 2">
            <a:extLst>
              <a:ext uri="{FF2B5EF4-FFF2-40B4-BE49-F238E27FC236}">
                <a16:creationId xmlns:a16="http://schemas.microsoft.com/office/drawing/2014/main" id="{896B2B6E-E534-4381-A6E6-43758A7603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7729A6-1BB0-42A1-9FE8-DAF96DCF33F1}"/>
              </a:ext>
            </a:extLst>
          </p:cNvPr>
          <p:cNvSpPr>
            <a:spLocks noGrp="1"/>
          </p:cNvSpPr>
          <p:nvPr>
            <p:ph type="sldNum" sz="quarter" idx="12"/>
          </p:nvPr>
        </p:nvSpPr>
        <p:spPr/>
        <p:txBody>
          <a:bodyPr/>
          <a:lstStyle/>
          <a:p>
            <a:fld id="{77EAC9EA-640A-468E-8AE7-EC5DD8393A1B}" type="slidenum">
              <a:rPr lang="en-US" smtClean="0"/>
              <a:t>‹#›</a:t>
            </a:fld>
            <a:endParaRPr lang="en-US"/>
          </a:p>
        </p:txBody>
      </p:sp>
    </p:spTree>
    <p:extLst>
      <p:ext uri="{BB962C8B-B14F-4D97-AF65-F5344CB8AC3E}">
        <p14:creationId xmlns:p14="http://schemas.microsoft.com/office/powerpoint/2010/main" val="54634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836D4-656E-4C6E-9E13-6BDDA4A775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B8FFB5-C064-48E6-B110-EBEF5A6C0D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8BC5D9-2817-4DC4-972F-4CF282D25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763BD8-9913-430A-92E2-88B6BE7DBD5D}"/>
              </a:ext>
            </a:extLst>
          </p:cNvPr>
          <p:cNvSpPr>
            <a:spLocks noGrp="1"/>
          </p:cNvSpPr>
          <p:nvPr>
            <p:ph type="dt" sz="half" idx="10"/>
          </p:nvPr>
        </p:nvSpPr>
        <p:spPr/>
        <p:txBody>
          <a:bodyPr/>
          <a:lstStyle/>
          <a:p>
            <a:fld id="{E0170A7C-566C-4290-BEC8-2D87687B50DA}" type="datetimeFigureOut">
              <a:rPr lang="en-US" smtClean="0"/>
              <a:t>5/11/2019</a:t>
            </a:fld>
            <a:endParaRPr lang="en-US"/>
          </a:p>
        </p:txBody>
      </p:sp>
      <p:sp>
        <p:nvSpPr>
          <p:cNvPr id="6" name="Footer Placeholder 5">
            <a:extLst>
              <a:ext uri="{FF2B5EF4-FFF2-40B4-BE49-F238E27FC236}">
                <a16:creationId xmlns:a16="http://schemas.microsoft.com/office/drawing/2014/main" id="{3627F938-32FE-47C0-A539-DBD79044E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A68072-FBCC-4A7A-8ACB-4FB0ADB39133}"/>
              </a:ext>
            </a:extLst>
          </p:cNvPr>
          <p:cNvSpPr>
            <a:spLocks noGrp="1"/>
          </p:cNvSpPr>
          <p:nvPr>
            <p:ph type="sldNum" sz="quarter" idx="12"/>
          </p:nvPr>
        </p:nvSpPr>
        <p:spPr/>
        <p:txBody>
          <a:bodyPr/>
          <a:lstStyle/>
          <a:p>
            <a:fld id="{77EAC9EA-640A-468E-8AE7-EC5DD8393A1B}" type="slidenum">
              <a:rPr lang="en-US" smtClean="0"/>
              <a:t>‹#›</a:t>
            </a:fld>
            <a:endParaRPr lang="en-US"/>
          </a:p>
        </p:txBody>
      </p:sp>
    </p:spTree>
    <p:extLst>
      <p:ext uri="{BB962C8B-B14F-4D97-AF65-F5344CB8AC3E}">
        <p14:creationId xmlns:p14="http://schemas.microsoft.com/office/powerpoint/2010/main" val="93545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D035E-85BE-48BC-B37A-D8F307D935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428F02-62F6-47DF-ACC6-70331DF3E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DA123A-FB6F-48CF-A97D-6CA9609F24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6E7B24-5999-42AD-B659-C50BE08EC845}"/>
              </a:ext>
            </a:extLst>
          </p:cNvPr>
          <p:cNvSpPr>
            <a:spLocks noGrp="1"/>
          </p:cNvSpPr>
          <p:nvPr>
            <p:ph type="dt" sz="half" idx="10"/>
          </p:nvPr>
        </p:nvSpPr>
        <p:spPr/>
        <p:txBody>
          <a:bodyPr/>
          <a:lstStyle/>
          <a:p>
            <a:fld id="{E0170A7C-566C-4290-BEC8-2D87687B50DA}" type="datetimeFigureOut">
              <a:rPr lang="en-US" smtClean="0"/>
              <a:t>5/11/2019</a:t>
            </a:fld>
            <a:endParaRPr lang="en-US"/>
          </a:p>
        </p:txBody>
      </p:sp>
      <p:sp>
        <p:nvSpPr>
          <p:cNvPr id="6" name="Footer Placeholder 5">
            <a:extLst>
              <a:ext uri="{FF2B5EF4-FFF2-40B4-BE49-F238E27FC236}">
                <a16:creationId xmlns:a16="http://schemas.microsoft.com/office/drawing/2014/main" id="{AE03D05F-88EC-43AC-B8B7-E0872829B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4F0BA5-F055-4A53-A477-06B47DE578E7}"/>
              </a:ext>
            </a:extLst>
          </p:cNvPr>
          <p:cNvSpPr>
            <a:spLocks noGrp="1"/>
          </p:cNvSpPr>
          <p:nvPr>
            <p:ph type="sldNum" sz="quarter" idx="12"/>
          </p:nvPr>
        </p:nvSpPr>
        <p:spPr/>
        <p:txBody>
          <a:bodyPr/>
          <a:lstStyle/>
          <a:p>
            <a:fld id="{77EAC9EA-640A-468E-8AE7-EC5DD8393A1B}" type="slidenum">
              <a:rPr lang="en-US" smtClean="0"/>
              <a:t>‹#›</a:t>
            </a:fld>
            <a:endParaRPr lang="en-US"/>
          </a:p>
        </p:txBody>
      </p:sp>
    </p:spTree>
    <p:extLst>
      <p:ext uri="{BB962C8B-B14F-4D97-AF65-F5344CB8AC3E}">
        <p14:creationId xmlns:p14="http://schemas.microsoft.com/office/powerpoint/2010/main" val="727474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39C99B-717A-43D4-B535-C5767A381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21E04D-0CB7-4BA9-8110-0205253F98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9540-C32A-4F13-8970-20A422FDCD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70A7C-566C-4290-BEC8-2D87687B50DA}" type="datetimeFigureOut">
              <a:rPr lang="en-US" smtClean="0"/>
              <a:t>5/11/2019</a:t>
            </a:fld>
            <a:endParaRPr lang="en-US"/>
          </a:p>
        </p:txBody>
      </p:sp>
      <p:sp>
        <p:nvSpPr>
          <p:cNvPr id="5" name="Footer Placeholder 4">
            <a:extLst>
              <a:ext uri="{FF2B5EF4-FFF2-40B4-BE49-F238E27FC236}">
                <a16:creationId xmlns:a16="http://schemas.microsoft.com/office/drawing/2014/main" id="{3A774AA3-2560-4D37-B10C-A7A38554F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C88E6E-8BA4-4378-8C4D-7F0ADAD786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AC9EA-640A-468E-8AE7-EC5DD8393A1B}" type="slidenum">
              <a:rPr lang="en-US" smtClean="0"/>
              <a:t>‹#›</a:t>
            </a:fld>
            <a:endParaRPr lang="en-US"/>
          </a:p>
        </p:txBody>
      </p:sp>
    </p:spTree>
    <p:extLst>
      <p:ext uri="{BB962C8B-B14F-4D97-AF65-F5344CB8AC3E}">
        <p14:creationId xmlns:p14="http://schemas.microsoft.com/office/powerpoint/2010/main" val="1132311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christthetruth.wordpress.com/tag/union-with-chris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1E56BD-3951-4773-A06C-F83750A65BB2}"/>
              </a:ext>
            </a:extLst>
          </p:cNvPr>
          <p:cNvSpPr txBox="1"/>
          <p:nvPr/>
        </p:nvSpPr>
        <p:spPr>
          <a:xfrm>
            <a:off x="5424055" y="1059873"/>
            <a:ext cx="6496202" cy="830997"/>
          </a:xfrm>
          <a:prstGeom prst="rect">
            <a:avLst/>
          </a:prstGeom>
          <a:noFill/>
        </p:spPr>
        <p:txBody>
          <a:bodyPr wrap="none" rtlCol="0">
            <a:spAutoFit/>
          </a:bodyPr>
          <a:lstStyle/>
          <a:p>
            <a:r>
              <a:rPr lang="en-US" sz="4800" dirty="0">
                <a:solidFill>
                  <a:schemeClr val="bg1"/>
                </a:solidFill>
                <a:latin typeface="Times New Roman" panose="02020603050405020304" pitchFamily="18" charset="0"/>
                <a:cs typeface="Times New Roman" panose="02020603050405020304" pitchFamily="18" charset="0"/>
              </a:rPr>
              <a:t>Live Your Life For Christ</a:t>
            </a:r>
          </a:p>
        </p:txBody>
      </p:sp>
      <p:sp>
        <p:nvSpPr>
          <p:cNvPr id="5" name="TextBox 4">
            <a:extLst>
              <a:ext uri="{FF2B5EF4-FFF2-40B4-BE49-F238E27FC236}">
                <a16:creationId xmlns:a16="http://schemas.microsoft.com/office/drawing/2014/main" id="{94D30739-D1EC-4FD4-84D8-F518CBD91840}"/>
              </a:ext>
            </a:extLst>
          </p:cNvPr>
          <p:cNvSpPr txBox="1"/>
          <p:nvPr/>
        </p:nvSpPr>
        <p:spPr>
          <a:xfrm>
            <a:off x="602671" y="5195455"/>
            <a:ext cx="3722494" cy="954107"/>
          </a:xfrm>
          <a:prstGeom prst="rect">
            <a:avLst/>
          </a:prstGeom>
          <a:noFill/>
        </p:spPr>
        <p:txBody>
          <a:bodyPr wrap="none" rtlCol="0">
            <a:spAutoFit/>
          </a:bodyPr>
          <a:lstStyle/>
          <a:p>
            <a:r>
              <a:rPr lang="en-US" sz="2800" dirty="0">
                <a:solidFill>
                  <a:schemeClr val="bg1">
                    <a:lumMod val="65000"/>
                  </a:schemeClr>
                </a:solidFill>
                <a:latin typeface="Times New Roman" panose="02020603050405020304" pitchFamily="18" charset="0"/>
                <a:cs typeface="Times New Roman" panose="02020603050405020304" pitchFamily="18" charset="0"/>
              </a:rPr>
              <a:t>Ranger Church of Christ</a:t>
            </a:r>
          </a:p>
          <a:p>
            <a:r>
              <a:rPr lang="en-US" sz="2800" dirty="0">
                <a:solidFill>
                  <a:schemeClr val="bg1">
                    <a:lumMod val="65000"/>
                  </a:schemeClr>
                </a:solidFill>
                <a:latin typeface="Times New Roman" panose="02020603050405020304" pitchFamily="18" charset="0"/>
                <a:cs typeface="Times New Roman" panose="02020603050405020304" pitchFamily="18" charset="0"/>
              </a:rPr>
              <a:t>Mesquite and Rusk St. </a:t>
            </a:r>
          </a:p>
        </p:txBody>
      </p:sp>
    </p:spTree>
    <p:extLst>
      <p:ext uri="{BB962C8B-B14F-4D97-AF65-F5344CB8AC3E}">
        <p14:creationId xmlns:p14="http://schemas.microsoft.com/office/powerpoint/2010/main" val="70270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AE64F8-1E88-48E5-BCB6-22967206E9BC}"/>
              </a:ext>
            </a:extLst>
          </p:cNvPr>
          <p:cNvSpPr txBox="1"/>
          <p:nvPr/>
        </p:nvSpPr>
        <p:spPr>
          <a:xfrm>
            <a:off x="301337" y="706581"/>
            <a:ext cx="11589326" cy="769441"/>
          </a:xfrm>
          <a:prstGeom prst="rect">
            <a:avLst/>
          </a:prstGeom>
          <a:noFill/>
        </p:spPr>
        <p:txBody>
          <a:bodyPr wrap="square" rtlCol="0">
            <a:spAutoFit/>
          </a:bodyPr>
          <a:lstStyle/>
          <a:p>
            <a:r>
              <a:rPr lang="en-US" sz="4400" b="1" dirty="0">
                <a:latin typeface="Times New Roman" panose="02020603050405020304" pitchFamily="18" charset="0"/>
                <a:cs typeface="Times New Roman" panose="02020603050405020304" pitchFamily="18" charset="0"/>
              </a:rPr>
              <a:t>How Do We Eliminate Anger And Hatefulness?</a:t>
            </a:r>
            <a:endParaRPr lang="en-US" sz="44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90F5714-A626-4194-AD90-D37AEA90B72C}"/>
              </a:ext>
            </a:extLst>
          </p:cNvPr>
          <p:cNvSpPr txBox="1"/>
          <p:nvPr/>
        </p:nvSpPr>
        <p:spPr>
          <a:xfrm>
            <a:off x="834736" y="2098964"/>
            <a:ext cx="11055927" cy="3785652"/>
          </a:xfrm>
          <a:prstGeom prst="rect">
            <a:avLst/>
          </a:prstGeom>
          <a:noFill/>
        </p:spPr>
        <p:txBody>
          <a:bodyPr wrap="square" rtlCol="0">
            <a:spAutoFit/>
          </a:bodyPr>
          <a:lstStyle/>
          <a:p>
            <a:pPr marL="571500" indent="-571500">
              <a:buClr>
                <a:srgbClr val="7030A0"/>
              </a:buClr>
              <a:buFont typeface="Wingdings" panose="05000000000000000000" pitchFamily="2" charset="2"/>
              <a:buChar char="ü"/>
            </a:pPr>
            <a:r>
              <a:rPr lang="en-US" sz="4000" dirty="0">
                <a:latin typeface="Times New Roman" panose="02020603050405020304" pitchFamily="18" charset="0"/>
                <a:cs typeface="Times New Roman" panose="02020603050405020304" pitchFamily="18" charset="0"/>
              </a:rPr>
              <a:t>We Will Replace Malice With Kindness.</a:t>
            </a:r>
            <a:endParaRPr lang="en-US" sz="4000" b="1" dirty="0">
              <a:latin typeface="Times New Roman" panose="02020603050405020304" pitchFamily="18" charset="0"/>
              <a:cs typeface="Times New Roman" panose="02020603050405020304" pitchFamily="18" charset="0"/>
            </a:endParaRPr>
          </a:p>
          <a:p>
            <a:pPr marL="571500" indent="-571500">
              <a:buClr>
                <a:srgbClr val="7030A0"/>
              </a:buClr>
              <a:buFont typeface="Wingdings" panose="05000000000000000000" pitchFamily="2" charset="2"/>
              <a:buChar char="ü"/>
            </a:pPr>
            <a:r>
              <a:rPr lang="en-US" sz="4000" dirty="0">
                <a:latin typeface="Times New Roman" panose="02020603050405020304" pitchFamily="18" charset="0"/>
                <a:cs typeface="Times New Roman" panose="02020603050405020304" pitchFamily="18" charset="0"/>
              </a:rPr>
              <a:t>Kindness Means To Be Helpful, Useful, Easy, Gracious, And Beneficial </a:t>
            </a:r>
          </a:p>
          <a:p>
            <a:pPr marL="571500" indent="-571500">
              <a:buClr>
                <a:srgbClr val="7030A0"/>
              </a:buClr>
              <a:buFont typeface="Wingdings" panose="05000000000000000000" pitchFamily="2" charset="2"/>
              <a:buChar char="ü"/>
            </a:pPr>
            <a:r>
              <a:rPr lang="en-US" sz="4000" dirty="0">
                <a:latin typeface="Times New Roman" panose="02020603050405020304" pitchFamily="18" charset="0"/>
                <a:cs typeface="Times New Roman" panose="02020603050405020304" pitchFamily="18" charset="0"/>
              </a:rPr>
              <a:t>We Will Replace Hate With Forgiveness.</a:t>
            </a:r>
            <a:endParaRPr lang="en-US" sz="4000" b="1" dirty="0">
              <a:latin typeface="Times New Roman" panose="02020603050405020304" pitchFamily="18" charset="0"/>
              <a:cs typeface="Times New Roman" panose="02020603050405020304" pitchFamily="18" charset="0"/>
            </a:endParaRPr>
          </a:p>
          <a:p>
            <a:pPr marL="571500" indent="-571500">
              <a:buClr>
                <a:srgbClr val="7030A0"/>
              </a:buClr>
              <a:buFont typeface="Wingdings" panose="05000000000000000000" pitchFamily="2" charset="2"/>
              <a:buChar char="ü"/>
            </a:pPr>
            <a:r>
              <a:rPr lang="en-US" sz="4000" dirty="0">
                <a:latin typeface="Times New Roman" panose="02020603050405020304" pitchFamily="18" charset="0"/>
                <a:cs typeface="Times New Roman" panose="02020603050405020304" pitchFamily="18" charset="0"/>
              </a:rPr>
              <a:t>Because We Have Been Forgiven:</a:t>
            </a:r>
            <a:endParaRPr lang="en-US" sz="4000" b="1" dirty="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77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769ABC-F383-4317-9162-2327FF806B2B}"/>
              </a:ext>
            </a:extLst>
          </p:cNvPr>
          <p:cNvSpPr txBox="1"/>
          <p:nvPr/>
        </p:nvSpPr>
        <p:spPr>
          <a:xfrm>
            <a:off x="609600" y="1704109"/>
            <a:ext cx="10972800" cy="4401205"/>
          </a:xfrm>
          <a:prstGeom prst="rect">
            <a:avLst/>
          </a:prstGeom>
          <a:noFill/>
        </p:spPr>
        <p:txBody>
          <a:bodyPr wrap="square" rtlCol="0">
            <a:spAutoFit/>
          </a:bodyPr>
          <a:lstStyle/>
          <a:p>
            <a:pPr marL="571500" indent="-571500">
              <a:buClr>
                <a:srgbClr val="FFFF00"/>
              </a:buClr>
              <a:buFont typeface="Courier New" panose="02070309020205020404" pitchFamily="49" charset="0"/>
              <a:buChar char="o"/>
            </a:pPr>
            <a:r>
              <a:rPr lang="en-US" sz="4000" dirty="0">
                <a:latin typeface="Times New Roman" panose="02020603050405020304" pitchFamily="18" charset="0"/>
                <a:cs typeface="Times New Roman" panose="02020603050405020304" pitchFamily="18" charset="0"/>
              </a:rPr>
              <a:t>Let Christ Work In You</a:t>
            </a:r>
          </a:p>
          <a:p>
            <a:pPr marL="571500" indent="-571500">
              <a:buClr>
                <a:srgbClr val="FFFF00"/>
              </a:buClr>
              <a:buFont typeface="Courier New" panose="02070309020205020404" pitchFamily="49" charset="0"/>
              <a:buChar char="o"/>
            </a:pPr>
            <a:r>
              <a:rPr lang="en-US" sz="4000" dirty="0"/>
              <a:t>When That Change Happens, Your Whole World Changes</a:t>
            </a:r>
          </a:p>
          <a:p>
            <a:pPr marL="571500" indent="-571500">
              <a:buClr>
                <a:srgbClr val="FFFF00"/>
              </a:buClr>
              <a:buFont typeface="Courier New" panose="02070309020205020404" pitchFamily="49" charset="0"/>
              <a:buChar char="o"/>
            </a:pPr>
            <a:r>
              <a:rPr lang="en-US" sz="4000" dirty="0"/>
              <a:t>Important That We Develop A Real Christian Life</a:t>
            </a:r>
          </a:p>
          <a:p>
            <a:pPr marL="571500" indent="-571500">
              <a:buClr>
                <a:srgbClr val="FFFF00"/>
              </a:buClr>
              <a:buFont typeface="Courier New" panose="02070309020205020404" pitchFamily="49" charset="0"/>
              <a:buChar char="o"/>
            </a:pPr>
            <a:r>
              <a:rPr lang="en-US" sz="4000" dirty="0"/>
              <a:t>The People Who Behave In God’s Ways</a:t>
            </a:r>
          </a:p>
          <a:p>
            <a:pPr marL="571500" indent="-571500">
              <a:buClr>
                <a:srgbClr val="FFFF00"/>
              </a:buClr>
              <a:buFont typeface="Courier New" panose="02070309020205020404" pitchFamily="49" charset="0"/>
              <a:buChar char="o"/>
            </a:pPr>
            <a:r>
              <a:rPr lang="en-US" sz="4000" dirty="0"/>
              <a:t>How Real Is Your Life?</a:t>
            </a:r>
            <a:endParaRPr lang="en-US" sz="4000" b="1" dirty="0"/>
          </a:p>
          <a:p>
            <a:pPr marL="571500" indent="-571500">
              <a:buClr>
                <a:srgbClr val="FFFF00"/>
              </a:buClr>
              <a:buFont typeface="Courier New" panose="02070309020205020404" pitchFamily="49" charset="0"/>
              <a:buChar char="o"/>
            </a:pPr>
            <a:r>
              <a:rPr lang="en-US" sz="4000" dirty="0"/>
              <a:t>The Spiritual Life Is A Real Life!</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725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B2611C-E000-451B-9962-CEC26D8B2800}"/>
              </a:ext>
            </a:extLst>
          </p:cNvPr>
          <p:cNvSpPr txBox="1"/>
          <p:nvPr/>
        </p:nvSpPr>
        <p:spPr>
          <a:xfrm>
            <a:off x="1902316" y="1808019"/>
            <a:ext cx="9070368" cy="707886"/>
          </a:xfrm>
          <a:prstGeom prst="rect">
            <a:avLst/>
          </a:prstGeom>
          <a:noFill/>
        </p:spPr>
        <p:txBody>
          <a:bodyPr wrap="none" rtlCol="0">
            <a:spAutoFit/>
          </a:bodyPr>
          <a:lstStyle/>
          <a:p>
            <a:pPr marL="571500" indent="-571500">
              <a:buClr>
                <a:srgbClr val="FFC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Have You Acted In A Christian Manner?</a:t>
            </a:r>
          </a:p>
        </p:txBody>
      </p:sp>
      <p:sp>
        <p:nvSpPr>
          <p:cNvPr id="3" name="TextBox 2">
            <a:extLst>
              <a:ext uri="{FF2B5EF4-FFF2-40B4-BE49-F238E27FC236}">
                <a16:creationId xmlns:a16="http://schemas.microsoft.com/office/drawing/2014/main" id="{982745DB-2356-4AFE-8B64-A495C7422A06}"/>
              </a:ext>
            </a:extLst>
          </p:cNvPr>
          <p:cNvSpPr txBox="1"/>
          <p:nvPr/>
        </p:nvSpPr>
        <p:spPr>
          <a:xfrm>
            <a:off x="1596627" y="3241963"/>
            <a:ext cx="9575827" cy="707886"/>
          </a:xfrm>
          <a:prstGeom prst="rect">
            <a:avLst/>
          </a:prstGeom>
          <a:noFill/>
        </p:spPr>
        <p:txBody>
          <a:bodyPr wrap="none" rtlCol="0">
            <a:spAutoFit/>
          </a:bodyPr>
          <a:lstStyle/>
          <a:p>
            <a:pPr marL="571500" indent="-571500">
              <a:buClr>
                <a:srgbClr val="FFC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Do You Need The Prayers Of The Church?</a:t>
            </a:r>
          </a:p>
        </p:txBody>
      </p:sp>
    </p:spTree>
    <p:extLst>
      <p:ext uri="{BB962C8B-B14F-4D97-AF65-F5344CB8AC3E}">
        <p14:creationId xmlns:p14="http://schemas.microsoft.com/office/powerpoint/2010/main" val="399493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out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out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F10E8A-1D83-4561-B051-0DF545F151AF}"/>
              </a:ext>
            </a:extLst>
          </p:cNvPr>
          <p:cNvSpPr txBox="1"/>
          <p:nvPr/>
        </p:nvSpPr>
        <p:spPr>
          <a:xfrm>
            <a:off x="796479" y="1018308"/>
            <a:ext cx="10729604" cy="3170099"/>
          </a:xfrm>
          <a:prstGeom prst="rect">
            <a:avLst/>
          </a:prstGeom>
          <a:noFill/>
        </p:spPr>
        <p:txBody>
          <a:bodyPr wrap="none" rtlCol="0">
            <a:spAutoFit/>
          </a:bodyPr>
          <a:lstStyle/>
          <a:p>
            <a:pPr marL="571500" indent="-571500">
              <a:buClr>
                <a:srgbClr val="C00000"/>
              </a:buClr>
              <a:buFont typeface="Wingdings" panose="05000000000000000000" pitchFamily="2" charset="2"/>
              <a:buChar char="ü"/>
            </a:pPr>
            <a:r>
              <a:rPr lang="en-US" sz="4000" dirty="0">
                <a:latin typeface="Times New Roman" panose="02020603050405020304" pitchFamily="18" charset="0"/>
                <a:cs typeface="Times New Roman" panose="02020603050405020304" pitchFamily="18" charset="0"/>
              </a:rPr>
              <a:t>Do You Need Help With Bible Study?</a:t>
            </a:r>
          </a:p>
          <a:p>
            <a:pPr marL="571500" indent="-571500">
              <a:buClr>
                <a:srgbClr val="C00000"/>
              </a:buClr>
              <a:buFont typeface="Wingdings" panose="05000000000000000000" pitchFamily="2" charset="2"/>
              <a:buChar char="ü"/>
            </a:pPr>
            <a:r>
              <a:rPr lang="en-US" sz="4000" dirty="0">
                <a:latin typeface="Times New Roman" panose="02020603050405020304" pitchFamily="18" charset="0"/>
                <a:cs typeface="Times New Roman" panose="02020603050405020304" pitchFamily="18" charset="0"/>
              </a:rPr>
              <a:t>You Cannot Believe What You Have Not Heard!</a:t>
            </a:r>
            <a:endParaRPr lang="en-US" sz="4000" b="1" dirty="0">
              <a:latin typeface="Times New Roman" panose="02020603050405020304" pitchFamily="18" charset="0"/>
              <a:cs typeface="Times New Roman" panose="02020603050405020304" pitchFamily="18" charset="0"/>
            </a:endParaRPr>
          </a:p>
          <a:p>
            <a:pPr marL="571500" indent="-571500">
              <a:buClr>
                <a:srgbClr val="C00000"/>
              </a:buClr>
              <a:buFont typeface="Wingdings" panose="05000000000000000000" pitchFamily="2" charset="2"/>
              <a:buChar char="ü"/>
            </a:pPr>
            <a:r>
              <a:rPr lang="en-US" sz="4000" dirty="0">
                <a:latin typeface="Times New Roman" panose="02020603050405020304" pitchFamily="18" charset="0"/>
                <a:cs typeface="Times New Roman" panose="02020603050405020304" pitchFamily="18" charset="0"/>
              </a:rPr>
              <a:t>You Must To Repent Of Your Sins! </a:t>
            </a:r>
          </a:p>
          <a:p>
            <a:pPr marL="571500" indent="-571500">
              <a:buClr>
                <a:srgbClr val="C00000"/>
              </a:buClr>
              <a:buFont typeface="Wingdings" panose="05000000000000000000" pitchFamily="2" charset="2"/>
              <a:buChar char="ü"/>
            </a:pPr>
            <a:r>
              <a:rPr lang="en-US" sz="4000" dirty="0">
                <a:latin typeface="Times New Roman" panose="02020603050405020304" pitchFamily="18" charset="0"/>
                <a:cs typeface="Times New Roman" panose="02020603050405020304" pitchFamily="18" charset="0"/>
              </a:rPr>
              <a:t>Confess Christ For Who He Is.</a:t>
            </a:r>
          </a:p>
          <a:p>
            <a:pPr marL="571500" indent="-571500">
              <a:buClr>
                <a:srgbClr val="C00000"/>
              </a:buClr>
              <a:buFont typeface="Wingdings" panose="05000000000000000000" pitchFamily="2" charset="2"/>
              <a:buChar char="ü"/>
            </a:pPr>
            <a:r>
              <a:rPr lang="en-US" sz="4000" dirty="0">
                <a:latin typeface="Times New Roman" panose="02020603050405020304" pitchFamily="18" charset="0"/>
                <a:cs typeface="Times New Roman" panose="02020603050405020304" pitchFamily="18" charset="0"/>
              </a:rPr>
              <a:t>Why Not Be Baptized And Live A Faithful Life </a:t>
            </a:r>
          </a:p>
        </p:txBody>
      </p:sp>
      <p:graphicFrame>
        <p:nvGraphicFramePr>
          <p:cNvPr id="3" name="Table 2">
            <a:extLst>
              <a:ext uri="{FF2B5EF4-FFF2-40B4-BE49-F238E27FC236}">
                <a16:creationId xmlns:a16="http://schemas.microsoft.com/office/drawing/2014/main" id="{96A7829A-1E0C-480D-868E-2D8B215C82F1}"/>
              </a:ext>
            </a:extLst>
          </p:cNvPr>
          <p:cNvGraphicFramePr>
            <a:graphicFrameLocks noGrp="1"/>
          </p:cNvGraphicFramePr>
          <p:nvPr>
            <p:extLst>
              <p:ext uri="{D42A27DB-BD31-4B8C-83A1-F6EECF244321}">
                <p14:modId xmlns:p14="http://schemas.microsoft.com/office/powerpoint/2010/main" val="4119951003"/>
              </p:ext>
            </p:extLst>
          </p:nvPr>
        </p:nvGraphicFramePr>
        <p:xfrm>
          <a:off x="0" y="5273715"/>
          <a:ext cx="12192000" cy="1584285"/>
        </p:xfrm>
        <a:graphic>
          <a:graphicData uri="http://schemas.openxmlformats.org/drawingml/2006/table">
            <a:tbl>
              <a:tblPr firstRow="1" bandRow="1">
                <a:tableStyleId>{5C22544A-7EE6-4342-B048-85BDC9FD1C3A}</a:tableStyleId>
              </a:tblPr>
              <a:tblGrid>
                <a:gridCol w="2677166">
                  <a:extLst>
                    <a:ext uri="{9D8B030D-6E8A-4147-A177-3AD203B41FA5}">
                      <a16:colId xmlns:a16="http://schemas.microsoft.com/office/drawing/2014/main" val="856453309"/>
                    </a:ext>
                  </a:extLst>
                </a:gridCol>
                <a:gridCol w="1439620">
                  <a:extLst>
                    <a:ext uri="{9D8B030D-6E8A-4147-A177-3AD203B41FA5}">
                      <a16:colId xmlns:a16="http://schemas.microsoft.com/office/drawing/2014/main" val="2847073957"/>
                    </a:ext>
                  </a:extLst>
                </a:gridCol>
                <a:gridCol w="8075214">
                  <a:extLst>
                    <a:ext uri="{9D8B030D-6E8A-4147-A177-3AD203B41FA5}">
                      <a16:colId xmlns:a16="http://schemas.microsoft.com/office/drawing/2014/main" val="2679806903"/>
                    </a:ext>
                  </a:extLst>
                </a:gridCol>
              </a:tblGrid>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214</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Trust and Obey</a:t>
                      </a:r>
                    </a:p>
                  </a:txBody>
                  <a:tcPr/>
                </a:tc>
                <a:extLst>
                  <a:ext uri="{0D108BD9-81ED-4DB2-BD59-A6C34878D82A}">
                    <a16:rowId xmlns:a16="http://schemas.microsoft.com/office/drawing/2014/main" val="2992609708"/>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258</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We All Get to Heaven</a:t>
                      </a:r>
                    </a:p>
                  </a:txBody>
                  <a:tcPr/>
                </a:tc>
                <a:extLst>
                  <a:ext uri="{0D108BD9-81ED-4DB2-BD59-A6C34878D82A}">
                    <a16:rowId xmlns:a16="http://schemas.microsoft.com/office/drawing/2014/main" val="370139593"/>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0978088"/>
                  </a:ext>
                </a:extLst>
              </a:tr>
            </a:tbl>
          </a:graphicData>
        </a:graphic>
      </p:graphicFrame>
    </p:spTree>
    <p:extLst>
      <p:ext uri="{BB962C8B-B14F-4D97-AF65-F5344CB8AC3E}">
        <p14:creationId xmlns:p14="http://schemas.microsoft.com/office/powerpoint/2010/main" val="102339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righ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righ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522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869CA59-A9E2-472C-8D54-C3C6EE36A49D}"/>
              </a:ext>
            </a:extLst>
          </p:cNvPr>
          <p:cNvGraphicFramePr>
            <a:graphicFrameLocks noGrp="1"/>
          </p:cNvGraphicFramePr>
          <p:nvPr>
            <p:extLst>
              <p:ext uri="{D42A27DB-BD31-4B8C-83A1-F6EECF244321}">
                <p14:modId xmlns:p14="http://schemas.microsoft.com/office/powerpoint/2010/main" val="3335146245"/>
              </p:ext>
            </p:extLst>
          </p:nvPr>
        </p:nvGraphicFramePr>
        <p:xfrm>
          <a:off x="-12400" y="-3165"/>
          <a:ext cx="12192000" cy="6858001"/>
        </p:xfrm>
        <a:graphic>
          <a:graphicData uri="http://schemas.openxmlformats.org/drawingml/2006/table">
            <a:tbl>
              <a:tblPr firstRow="1" bandRow="1">
                <a:tableStyleId>{5C22544A-7EE6-4342-B048-85BDC9FD1C3A}</a:tableStyleId>
              </a:tblPr>
              <a:tblGrid>
                <a:gridCol w="2677166">
                  <a:extLst>
                    <a:ext uri="{9D8B030D-6E8A-4147-A177-3AD203B41FA5}">
                      <a16:colId xmlns:a16="http://schemas.microsoft.com/office/drawing/2014/main" val="1419931088"/>
                    </a:ext>
                  </a:extLst>
                </a:gridCol>
                <a:gridCol w="1439620">
                  <a:extLst>
                    <a:ext uri="{9D8B030D-6E8A-4147-A177-3AD203B41FA5}">
                      <a16:colId xmlns:a16="http://schemas.microsoft.com/office/drawing/2014/main" val="1181371925"/>
                    </a:ext>
                  </a:extLst>
                </a:gridCol>
                <a:gridCol w="8075214">
                  <a:extLst>
                    <a:ext uri="{9D8B030D-6E8A-4147-A177-3AD203B41FA5}">
                      <a16:colId xmlns:a16="http://schemas.microsoft.com/office/drawing/2014/main" val="966768033"/>
                    </a:ext>
                  </a:extLst>
                </a:gridCol>
              </a:tblGrid>
              <a:tr h="528095">
                <a:tc>
                  <a:txBody>
                    <a:bodyPr/>
                    <a:lstStyle/>
                    <a:p>
                      <a:pPr algn="ctr"/>
                      <a:r>
                        <a:rPr lang="en-US" sz="2800" dirty="0">
                          <a:effectLst>
                            <a:outerShdw blurRad="38100" dist="38100" dir="2700000" algn="tl">
                              <a:srgbClr val="000000">
                                <a:alpha val="43137"/>
                              </a:srgbClr>
                            </a:outerShdw>
                          </a:effectLst>
                        </a:rPr>
                        <a:t>Announcements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dirty="0">
                          <a:effectLst>
                            <a:outerShdw blurRad="38100" dist="38100" dir="2700000" algn="tl">
                              <a:srgbClr val="000000">
                                <a:alpha val="43137"/>
                              </a:srgbClr>
                            </a:outerShdw>
                          </a:effectLst>
                        </a:rPr>
                        <a:t>Songs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dirty="0">
                          <a:effectLst>
                            <a:outerShdw blurRad="38100" dist="38100" dir="2700000" algn="tl">
                              <a:srgbClr val="000000">
                                <a:alpha val="43137"/>
                              </a:srgbClr>
                            </a:outerShdw>
                          </a:effectLst>
                        </a:rPr>
                        <a:t>Title</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74514287"/>
                  </a:ext>
                </a:extLst>
              </a:tr>
              <a:tr h="528095">
                <a:tc>
                  <a:txBody>
                    <a:bodyPr/>
                    <a:lstStyle/>
                    <a:p>
                      <a:pPr algn="ctr"/>
                      <a:r>
                        <a:rPr lang="en-US" sz="2800" dirty="0">
                          <a:effectLst>
                            <a:outerShdw blurRad="38100" dist="38100" dir="2700000" algn="tl">
                              <a:srgbClr val="000000">
                                <a:alpha val="43137"/>
                              </a:srgbClr>
                            </a:outerShdw>
                          </a:effectLst>
                        </a:rPr>
                        <a:t>1</a:t>
                      </a:r>
                      <a:r>
                        <a:rPr lang="en-US" sz="2800" baseline="30000" dirty="0">
                          <a:effectLst>
                            <a:outerShdw blurRad="38100" dist="38100" dir="2700000" algn="tl">
                              <a:srgbClr val="000000">
                                <a:alpha val="43137"/>
                              </a:srgbClr>
                            </a:outerShdw>
                          </a:effectLst>
                        </a:rPr>
                        <a:t>st</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Wonderful Savior</a:t>
                      </a:r>
                    </a:p>
                  </a:txBody>
                  <a:tcPr/>
                </a:tc>
                <a:extLst>
                  <a:ext uri="{0D108BD9-81ED-4DB2-BD59-A6C34878D82A}">
                    <a16:rowId xmlns:a16="http://schemas.microsoft.com/office/drawing/2014/main" val="3921663877"/>
                  </a:ext>
                </a:extLst>
              </a:tr>
              <a:tr h="528095">
                <a:tc>
                  <a:txBody>
                    <a:bodyPr/>
                    <a:lstStyle/>
                    <a:p>
                      <a:pPr algn="ctr"/>
                      <a:r>
                        <a:rPr lang="en-US" sz="2800" dirty="0">
                          <a:effectLst>
                            <a:outerShdw blurRad="38100" dist="38100" dir="2700000" algn="tl">
                              <a:srgbClr val="000000">
                                <a:alpha val="43137"/>
                              </a:srgbClr>
                            </a:outerShdw>
                          </a:effectLst>
                        </a:rPr>
                        <a:t>2</a:t>
                      </a:r>
                      <a:r>
                        <a:rPr lang="en-US" sz="2800" baseline="30000" dirty="0">
                          <a:effectLst>
                            <a:outerShdw blurRad="38100" dist="38100" dir="2700000" algn="tl">
                              <a:srgbClr val="000000">
                                <a:alpha val="43137"/>
                              </a:srgbClr>
                            </a:outerShdw>
                          </a:effectLst>
                        </a:rPr>
                        <a:t>nd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540</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Where The Roses Never Fade</a:t>
                      </a:r>
                    </a:p>
                  </a:txBody>
                  <a:tcPr/>
                </a:tc>
                <a:extLst>
                  <a:ext uri="{0D108BD9-81ED-4DB2-BD59-A6C34878D82A}">
                    <a16:rowId xmlns:a16="http://schemas.microsoft.com/office/drawing/2014/main" val="2036826266"/>
                  </a:ext>
                </a:extLst>
              </a:tr>
              <a:tr h="528095">
                <a:tc>
                  <a:txBody>
                    <a:bodyPr/>
                    <a:lstStyle/>
                    <a:p>
                      <a:pPr algn="ctr"/>
                      <a:r>
                        <a:rPr lang="en-US" sz="2800" dirty="0">
                          <a:effectLst>
                            <a:outerShdw blurRad="38100" dist="38100" dir="2700000" algn="tl">
                              <a:srgbClr val="000000">
                                <a:alpha val="43137"/>
                              </a:srgbClr>
                            </a:outerShdw>
                          </a:effectLst>
                        </a:rPr>
                        <a:t>Opening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37181762"/>
                  </a:ext>
                </a:extLst>
              </a:tr>
              <a:tr h="528095">
                <a:tc>
                  <a:txBody>
                    <a:bodyPr/>
                    <a:lstStyle/>
                    <a:p>
                      <a:pPr algn="ctr"/>
                      <a:r>
                        <a:rPr lang="en-US" sz="2800" dirty="0">
                          <a:effectLst>
                            <a:outerShdw blurRad="38100" dist="38100" dir="2700000" algn="tl">
                              <a:srgbClr val="000000">
                                <a:alpha val="43137"/>
                              </a:srgbClr>
                            </a:outerShdw>
                          </a:effectLst>
                        </a:rPr>
                        <a:t>3</a:t>
                      </a:r>
                      <a:r>
                        <a:rPr lang="en-US" sz="2800" baseline="30000" dirty="0">
                          <a:effectLst>
                            <a:outerShdw blurRad="38100" dist="38100" dir="2700000" algn="tl">
                              <a:srgbClr val="000000">
                                <a:alpha val="43137"/>
                              </a:srgbClr>
                            </a:outerShdw>
                          </a:effectLst>
                        </a:rPr>
                        <a:t>rd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677</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Because He Lives</a:t>
                      </a:r>
                    </a:p>
                  </a:txBody>
                  <a:tcPr/>
                </a:tc>
                <a:extLst>
                  <a:ext uri="{0D108BD9-81ED-4DB2-BD59-A6C34878D82A}">
                    <a16:rowId xmlns:a16="http://schemas.microsoft.com/office/drawing/2014/main" val="1145260280"/>
                  </a:ext>
                </a:extLst>
              </a:tr>
              <a:tr h="528095">
                <a:tc>
                  <a:txBody>
                    <a:bodyPr/>
                    <a:lstStyle/>
                    <a:p>
                      <a:pPr algn="ctr"/>
                      <a:r>
                        <a:rPr lang="en-US" sz="2800" dirty="0">
                          <a:effectLst>
                            <a:outerShdw blurRad="38100" dist="38100" dir="2700000" algn="tl">
                              <a:srgbClr val="000000">
                                <a:alpha val="43137"/>
                              </a:srgbClr>
                            </a:outerShdw>
                          </a:effectLst>
                        </a:rPr>
                        <a:t>4</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86</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Gave My Life for Thee</a:t>
                      </a:r>
                    </a:p>
                  </a:txBody>
                  <a:tcPr/>
                </a:tc>
                <a:extLst>
                  <a:ext uri="{0D108BD9-81ED-4DB2-BD59-A6C34878D82A}">
                    <a16:rowId xmlns:a16="http://schemas.microsoft.com/office/drawing/2014/main" val="3328610973"/>
                  </a:ext>
                </a:extLst>
              </a:tr>
              <a:tr h="520861">
                <a:tc>
                  <a:txBody>
                    <a:bodyPr/>
                    <a:lstStyle/>
                    <a:p>
                      <a:pPr algn="ctr"/>
                      <a:r>
                        <a:rPr lang="en-US" sz="2800" dirty="0">
                          <a:effectLst>
                            <a:outerShdw blurRad="38100" dist="38100" dir="2700000" algn="tl">
                              <a:srgbClr val="000000">
                                <a:alpha val="43137"/>
                              </a:srgbClr>
                            </a:outerShdw>
                          </a:effectLst>
                        </a:rPr>
                        <a:t>Lords</a:t>
                      </a:r>
                      <a:r>
                        <a:rPr lang="en-US" sz="2800" baseline="0" dirty="0">
                          <a:effectLst>
                            <a:outerShdw blurRad="38100" dist="38100" dir="2700000" algn="tl">
                              <a:srgbClr val="000000">
                                <a:alpha val="43137"/>
                              </a:srgbClr>
                            </a:outerShdw>
                          </a:effectLst>
                        </a:rPr>
                        <a:t> Supper</a:t>
                      </a:r>
                      <a:endPar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50598690"/>
                  </a:ext>
                </a:extLst>
              </a:tr>
              <a:tr h="528095">
                <a:tc>
                  <a:txBody>
                    <a:bodyPr/>
                    <a:lstStyle/>
                    <a:p>
                      <a:pPr algn="ctr"/>
                      <a:r>
                        <a:rPr lang="en-US" sz="2800" dirty="0">
                          <a:effectLst>
                            <a:outerShdw blurRad="38100" dist="38100" dir="2700000" algn="tl">
                              <a:srgbClr val="000000">
                                <a:alpha val="43137"/>
                              </a:srgbClr>
                            </a:outerShdw>
                          </a:effectLst>
                        </a:rPr>
                        <a:t>Offering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01985127"/>
                  </a:ext>
                </a:extLst>
              </a:tr>
              <a:tr h="528095">
                <a:tc>
                  <a:txBody>
                    <a:bodyPr/>
                    <a:lstStyle/>
                    <a:p>
                      <a:pPr algn="ctr"/>
                      <a:r>
                        <a:rPr lang="en-US" sz="2800" dirty="0">
                          <a:effectLst>
                            <a:outerShdw blurRad="38100" dist="38100" dir="2700000" algn="tl">
                              <a:srgbClr val="000000">
                                <a:alpha val="43137"/>
                              </a:srgbClr>
                            </a:outerShdw>
                          </a:effectLst>
                        </a:rPr>
                        <a:t>5</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621</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Rise Up, O Men of God</a:t>
                      </a:r>
                    </a:p>
                  </a:txBody>
                  <a:tcPr/>
                </a:tc>
                <a:extLst>
                  <a:ext uri="{0D108BD9-81ED-4DB2-BD59-A6C34878D82A}">
                    <a16:rowId xmlns:a16="http://schemas.microsoft.com/office/drawing/2014/main" val="2835400473"/>
                  </a:ext>
                </a:extLst>
              </a:tr>
              <a:tr h="528095">
                <a:tc>
                  <a:txBody>
                    <a:bodyPr/>
                    <a:lstStyle/>
                    <a:p>
                      <a:pPr algn="ctr"/>
                      <a:r>
                        <a:rPr lang="en-US" sz="2800" dirty="0">
                          <a:effectLst>
                            <a:outerShdw blurRad="38100" dist="38100" dir="2700000" algn="tl">
                              <a:srgbClr val="000000">
                                <a:alpha val="43137"/>
                              </a:srgbClr>
                            </a:outerShdw>
                          </a:effectLst>
                        </a:rPr>
                        <a:t>Sermon</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01634429"/>
                  </a:ext>
                </a:extLst>
              </a:tr>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214</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Trust and Obey</a:t>
                      </a:r>
                    </a:p>
                  </a:txBody>
                  <a:tcPr/>
                </a:tc>
                <a:extLst>
                  <a:ext uri="{0D108BD9-81ED-4DB2-BD59-A6C34878D82A}">
                    <a16:rowId xmlns:a16="http://schemas.microsoft.com/office/drawing/2014/main" val="3754297268"/>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258</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When We All Get to Heaven</a:t>
                      </a:r>
                    </a:p>
                  </a:txBody>
                  <a:tcPr/>
                </a:tc>
                <a:extLst>
                  <a:ext uri="{0D108BD9-81ED-4DB2-BD59-A6C34878D82A}">
                    <a16:rowId xmlns:a16="http://schemas.microsoft.com/office/drawing/2014/main" val="732644103"/>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59240355"/>
                  </a:ext>
                </a:extLst>
              </a:tr>
            </a:tbl>
          </a:graphicData>
        </a:graphic>
      </p:graphicFrame>
    </p:spTree>
    <p:extLst>
      <p:ext uri="{BB962C8B-B14F-4D97-AF65-F5344CB8AC3E}">
        <p14:creationId xmlns:p14="http://schemas.microsoft.com/office/powerpoint/2010/main" val="406590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rope&#10;&#10;Description automatically generated">
            <a:extLst>
              <a:ext uri="{FF2B5EF4-FFF2-40B4-BE49-F238E27FC236}">
                <a16:creationId xmlns:a16="http://schemas.microsoft.com/office/drawing/2014/main" id="{C31156D8-3753-40EF-B0D6-43F567F93E3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8128000"/>
          </a:xfrm>
          <a:prstGeom prst="rect">
            <a:avLst/>
          </a:prstGeom>
        </p:spPr>
      </p:pic>
      <p:sp>
        <p:nvSpPr>
          <p:cNvPr id="7" name="TextBox 6">
            <a:extLst>
              <a:ext uri="{FF2B5EF4-FFF2-40B4-BE49-F238E27FC236}">
                <a16:creationId xmlns:a16="http://schemas.microsoft.com/office/drawing/2014/main" id="{D85F04AF-A165-46DF-8291-BF99715D97FB}"/>
              </a:ext>
            </a:extLst>
          </p:cNvPr>
          <p:cNvSpPr txBox="1"/>
          <p:nvPr/>
        </p:nvSpPr>
        <p:spPr>
          <a:xfrm>
            <a:off x="665018" y="1018309"/>
            <a:ext cx="10844635" cy="1569660"/>
          </a:xfrm>
          <a:prstGeom prst="rect">
            <a:avLst/>
          </a:prstGeom>
          <a:noFill/>
        </p:spPr>
        <p:txBody>
          <a:bodyPr wrap="none" rtlCol="0">
            <a:spAutoFit/>
          </a:bodyPr>
          <a:lstStyle/>
          <a:p>
            <a:r>
              <a:rPr lang="en-US" sz="9600" b="1" dirty="0">
                <a:solidFill>
                  <a:schemeClr val="bg1"/>
                </a:solidFill>
                <a:latin typeface="Arial Narrow" panose="020B0606020202030204" pitchFamily="34" charset="0"/>
                <a:cs typeface="Times New Roman" panose="02020603050405020304" pitchFamily="18" charset="0"/>
              </a:rPr>
              <a:t>The Real Life in Christ</a:t>
            </a:r>
          </a:p>
        </p:txBody>
      </p:sp>
    </p:spTree>
    <p:extLst>
      <p:ext uri="{BB962C8B-B14F-4D97-AF65-F5344CB8AC3E}">
        <p14:creationId xmlns:p14="http://schemas.microsoft.com/office/powerpoint/2010/main" val="3422706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50433F-7E84-43AC-AD00-97927614128F}"/>
              </a:ext>
            </a:extLst>
          </p:cNvPr>
          <p:cNvSpPr txBox="1"/>
          <p:nvPr/>
        </p:nvSpPr>
        <p:spPr>
          <a:xfrm>
            <a:off x="2967675" y="935181"/>
            <a:ext cx="6256649" cy="830997"/>
          </a:xfrm>
          <a:prstGeom prst="rect">
            <a:avLst/>
          </a:prstGeom>
          <a:noFill/>
        </p:spPr>
        <p:txBody>
          <a:bodyPr wrap="none" rtlCol="0">
            <a:spAutoFit/>
          </a:bodyPr>
          <a:lstStyle/>
          <a:p>
            <a:r>
              <a:rPr lang="en-US" sz="4800" b="1" dirty="0">
                <a:latin typeface="Times New Roman" panose="02020603050405020304" pitchFamily="18" charset="0"/>
                <a:cs typeface="Times New Roman" panose="02020603050405020304" pitchFamily="18" charset="0"/>
              </a:rPr>
              <a:t>The Real World Meets:</a:t>
            </a:r>
          </a:p>
        </p:txBody>
      </p:sp>
      <p:sp>
        <p:nvSpPr>
          <p:cNvPr id="4" name="TextBox 3">
            <a:extLst>
              <a:ext uri="{FF2B5EF4-FFF2-40B4-BE49-F238E27FC236}">
                <a16:creationId xmlns:a16="http://schemas.microsoft.com/office/drawing/2014/main" id="{E8147F37-61BD-41F2-8169-BEC9F5DE2A5A}"/>
              </a:ext>
            </a:extLst>
          </p:cNvPr>
          <p:cNvSpPr txBox="1"/>
          <p:nvPr/>
        </p:nvSpPr>
        <p:spPr>
          <a:xfrm>
            <a:off x="2697376" y="1921724"/>
            <a:ext cx="7374326" cy="3170099"/>
          </a:xfrm>
          <a:prstGeom prst="rect">
            <a:avLst/>
          </a:prstGeom>
          <a:noFill/>
        </p:spPr>
        <p:txBody>
          <a:bodyPr wrap="none" rtlCol="0">
            <a:spAutoFit/>
          </a:bodyPr>
          <a:lstStyle/>
          <a:p>
            <a:pPr marL="571500" indent="-571500">
              <a:buFont typeface="Wingdings" panose="05000000000000000000" pitchFamily="2" charset="2"/>
              <a:buChar char="ü"/>
            </a:pPr>
            <a:r>
              <a:rPr lang="en-US" sz="4000" dirty="0">
                <a:latin typeface="Times New Roman" panose="02020603050405020304" pitchFamily="18" charset="0"/>
                <a:cs typeface="Times New Roman" panose="02020603050405020304" pitchFamily="18" charset="0"/>
              </a:rPr>
              <a:t>Sing Some, With A Few Prayers</a:t>
            </a:r>
          </a:p>
          <a:p>
            <a:pPr marL="571500" indent="-571500">
              <a:buFont typeface="Wingdings" panose="05000000000000000000" pitchFamily="2" charset="2"/>
              <a:buChar char="ü"/>
            </a:pPr>
            <a:r>
              <a:rPr lang="en-US" sz="4000" dirty="0">
                <a:latin typeface="Times New Roman" panose="02020603050405020304" pitchFamily="18" charset="0"/>
                <a:cs typeface="Times New Roman" panose="02020603050405020304" pitchFamily="18" charset="0"/>
              </a:rPr>
              <a:t>Listen To Theological Treatise</a:t>
            </a:r>
          </a:p>
          <a:p>
            <a:pPr marL="571500" indent="-571500">
              <a:buFont typeface="Wingdings" panose="05000000000000000000" pitchFamily="2" charset="2"/>
              <a:buChar char="ü"/>
            </a:pPr>
            <a:r>
              <a:rPr lang="en-US" sz="4000" dirty="0">
                <a:latin typeface="Times New Roman" panose="02020603050405020304" pitchFamily="18" charset="0"/>
                <a:cs typeface="Times New Roman" panose="02020603050405020304" pitchFamily="18" charset="0"/>
              </a:rPr>
              <a:t>Go Out And Eat</a:t>
            </a:r>
          </a:p>
          <a:p>
            <a:pPr marL="571500" indent="-571500">
              <a:buFont typeface="Wingdings" panose="05000000000000000000" pitchFamily="2" charset="2"/>
              <a:buChar char="ü"/>
            </a:pPr>
            <a:r>
              <a:rPr lang="en-US" sz="4000" dirty="0">
                <a:latin typeface="Times New Roman" panose="02020603050405020304" pitchFamily="18" charset="0"/>
                <a:cs typeface="Times New Roman" panose="02020603050405020304" pitchFamily="18" charset="0"/>
              </a:rPr>
              <a:t>Untouched, Unchanged, </a:t>
            </a:r>
          </a:p>
          <a:p>
            <a:pPr marL="571500" indent="-571500">
              <a:buFont typeface="Wingdings" panose="05000000000000000000" pitchFamily="2" charset="2"/>
              <a:buChar char="ü"/>
            </a:pPr>
            <a:r>
              <a:rPr lang="en-US" sz="4000" dirty="0">
                <a:latin typeface="Times New Roman" panose="02020603050405020304" pitchFamily="18" charset="0"/>
                <a:cs typeface="Times New Roman" panose="02020603050405020304" pitchFamily="18" charset="0"/>
              </a:rPr>
              <a:t>And Unconnected To Others</a:t>
            </a:r>
          </a:p>
        </p:txBody>
      </p:sp>
      <p:sp>
        <p:nvSpPr>
          <p:cNvPr id="5" name="TextBox 4">
            <a:extLst>
              <a:ext uri="{FF2B5EF4-FFF2-40B4-BE49-F238E27FC236}">
                <a16:creationId xmlns:a16="http://schemas.microsoft.com/office/drawing/2014/main" id="{ED782960-E865-496D-82D5-B14D71BB3EF5}"/>
              </a:ext>
            </a:extLst>
          </p:cNvPr>
          <p:cNvSpPr txBox="1"/>
          <p:nvPr/>
        </p:nvSpPr>
        <p:spPr>
          <a:xfrm>
            <a:off x="1602766" y="5351279"/>
            <a:ext cx="8946616" cy="830997"/>
          </a:xfrm>
          <a:prstGeom prst="rect">
            <a:avLst/>
          </a:prstGeom>
          <a:noFill/>
        </p:spPr>
        <p:txBody>
          <a:bodyPr wrap="none" rtlCol="0">
            <a:spAutoFit/>
          </a:bodyPr>
          <a:lstStyle/>
          <a:p>
            <a:r>
              <a:rPr lang="en-US" sz="4800" b="1" dirty="0">
                <a:solidFill>
                  <a:srgbClr val="C00000"/>
                </a:solidFill>
                <a:latin typeface="Times New Roman" panose="02020603050405020304" pitchFamily="18" charset="0"/>
                <a:cs typeface="Times New Roman" panose="02020603050405020304" pitchFamily="18" charset="0"/>
              </a:rPr>
              <a:t>A Real Life – A Transformed Life</a:t>
            </a:r>
          </a:p>
        </p:txBody>
      </p:sp>
    </p:spTree>
    <p:extLst>
      <p:ext uri="{BB962C8B-B14F-4D97-AF65-F5344CB8AC3E}">
        <p14:creationId xmlns:p14="http://schemas.microsoft.com/office/powerpoint/2010/main" val="206090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 calcmode="lin" valueType="num">
                                      <p:cBhvr>
                                        <p:cTn id="3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2B4E9A-5354-47C7-85CC-C073AD843C2A}"/>
              </a:ext>
            </a:extLst>
          </p:cNvPr>
          <p:cNvSpPr txBox="1"/>
          <p:nvPr/>
        </p:nvSpPr>
        <p:spPr>
          <a:xfrm>
            <a:off x="2650986" y="477979"/>
            <a:ext cx="7185108" cy="830997"/>
          </a:xfrm>
          <a:prstGeom prst="rect">
            <a:avLst/>
          </a:prstGeom>
          <a:noFill/>
        </p:spPr>
        <p:txBody>
          <a:bodyPr wrap="none" rtlCol="0">
            <a:spAutoFit/>
          </a:bodyPr>
          <a:lstStyle/>
          <a:p>
            <a:r>
              <a:rPr lang="en-US" sz="4800" b="1" dirty="0">
                <a:latin typeface="Times New Roman" panose="02020603050405020304" pitchFamily="18" charset="0"/>
                <a:cs typeface="Times New Roman" panose="02020603050405020304" pitchFamily="18" charset="0"/>
              </a:rPr>
              <a:t>What Does The Bible Say?</a:t>
            </a:r>
          </a:p>
        </p:txBody>
      </p:sp>
      <p:sp>
        <p:nvSpPr>
          <p:cNvPr id="4" name="TextBox 3">
            <a:extLst>
              <a:ext uri="{FF2B5EF4-FFF2-40B4-BE49-F238E27FC236}">
                <a16:creationId xmlns:a16="http://schemas.microsoft.com/office/drawing/2014/main" id="{435889BB-B78F-4B2D-BC75-67CB9E326679}"/>
              </a:ext>
            </a:extLst>
          </p:cNvPr>
          <p:cNvSpPr txBox="1"/>
          <p:nvPr/>
        </p:nvSpPr>
        <p:spPr>
          <a:xfrm>
            <a:off x="1909594" y="1288470"/>
            <a:ext cx="8492325" cy="5016758"/>
          </a:xfrm>
          <a:prstGeom prst="rect">
            <a:avLst/>
          </a:prstGeom>
          <a:noFill/>
        </p:spPr>
        <p:txBody>
          <a:bodyPr wrap="none" rtlCol="0">
            <a:spAutoFit/>
          </a:bodyPr>
          <a:lstStyle/>
          <a:p>
            <a:pPr marL="571500" indent="-571500">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Paul Said In </a:t>
            </a:r>
            <a:r>
              <a:rPr lang="en-US" sz="4000" b="1" dirty="0">
                <a:latin typeface="Times New Roman" panose="02020603050405020304" pitchFamily="18" charset="0"/>
                <a:cs typeface="Times New Roman" panose="02020603050405020304" pitchFamily="18" charset="0"/>
              </a:rPr>
              <a:t>Ephesians 4:25-32</a:t>
            </a:r>
            <a:endParaRPr lang="en-US" sz="40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Written To Ephesian Christians</a:t>
            </a:r>
          </a:p>
          <a:p>
            <a:pPr marL="571500" indent="-571500">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Christ Changes Our Worldly Conduct</a:t>
            </a:r>
          </a:p>
          <a:p>
            <a:pPr marL="571500" indent="-571500">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You Chose A Life With Christ</a:t>
            </a:r>
          </a:p>
          <a:p>
            <a:pPr marL="571500" indent="-571500">
              <a:buFont typeface="Wingdings" panose="05000000000000000000" pitchFamily="2" charset="2"/>
              <a:buChar char="v"/>
            </a:pPr>
            <a:r>
              <a:rPr lang="en-US" sz="4000" dirty="0"/>
              <a:t>Act Like Him</a:t>
            </a:r>
          </a:p>
          <a:p>
            <a:pPr marL="571500" indent="-571500">
              <a:buFont typeface="Wingdings" panose="05000000000000000000" pitchFamily="2" charset="2"/>
              <a:buChar char="v"/>
            </a:pPr>
            <a:r>
              <a:rPr lang="en-US" sz="4000" dirty="0"/>
              <a:t>Think Like Him</a:t>
            </a:r>
          </a:p>
          <a:p>
            <a:pPr marL="571500" indent="-571500">
              <a:buFont typeface="Wingdings" panose="05000000000000000000" pitchFamily="2" charset="2"/>
              <a:buChar char="v"/>
            </a:pPr>
            <a:r>
              <a:rPr lang="en-US" sz="4000" dirty="0"/>
              <a:t>Be Like Him</a:t>
            </a:r>
          </a:p>
          <a:p>
            <a:pPr marL="571500" indent="-571500">
              <a:buFont typeface="Wingdings" panose="05000000000000000000" pitchFamily="2" charset="2"/>
              <a:buChar char="v"/>
            </a:pPr>
            <a:r>
              <a:rPr lang="en-US" sz="4000" dirty="0"/>
              <a:t>We Should Imitate Him</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13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1000"/>
                                        <p:tgtEl>
                                          <p:spTgt spid="4">
                                            <p:txEl>
                                              <p:pRg st="4" end="4"/>
                                            </p:txEl>
                                          </p:spTgt>
                                        </p:tgtEl>
                                      </p:cBhvr>
                                    </p:animEffect>
                                    <p:anim calcmode="lin" valueType="num">
                                      <p:cBhvr>
                                        <p:cTn id="3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nodeType="after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nodeType="after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fade">
                                      <p:cBhvr>
                                        <p:cTn id="46" dur="1000"/>
                                        <p:tgtEl>
                                          <p:spTgt spid="4">
                                            <p:txEl>
                                              <p:pRg st="6" end="6"/>
                                            </p:txEl>
                                          </p:spTgt>
                                        </p:tgtEl>
                                      </p:cBhvr>
                                    </p:animEffect>
                                    <p:anim calcmode="lin" valueType="num">
                                      <p:cBhvr>
                                        <p:cTn id="4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nodeType="after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fade">
                                      <p:cBhvr>
                                        <p:cTn id="52" dur="1000"/>
                                        <p:tgtEl>
                                          <p:spTgt spid="4">
                                            <p:txEl>
                                              <p:pRg st="7" end="7"/>
                                            </p:txEl>
                                          </p:spTgt>
                                        </p:tgtEl>
                                      </p:cBhvr>
                                    </p:animEffect>
                                    <p:anim calcmode="lin" valueType="num">
                                      <p:cBhvr>
                                        <p:cTn id="5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210611-F98B-4D18-96F1-1996036730B2}"/>
              </a:ext>
            </a:extLst>
          </p:cNvPr>
          <p:cNvSpPr txBox="1"/>
          <p:nvPr/>
        </p:nvSpPr>
        <p:spPr>
          <a:xfrm>
            <a:off x="2409029" y="706581"/>
            <a:ext cx="7373942" cy="830997"/>
          </a:xfrm>
          <a:prstGeom prst="rect">
            <a:avLst/>
          </a:prstGeom>
          <a:noFill/>
        </p:spPr>
        <p:txBody>
          <a:bodyPr wrap="none" rtlCol="0">
            <a:spAutoFit/>
          </a:bodyPr>
          <a:lstStyle/>
          <a:p>
            <a:r>
              <a:rPr lang="en-US" sz="4800" b="1" dirty="0">
                <a:latin typeface="Times New Roman" panose="02020603050405020304" pitchFamily="18" charset="0"/>
                <a:cs typeface="Times New Roman" panose="02020603050405020304" pitchFamily="18" charset="0"/>
              </a:rPr>
              <a:t>What Is Worldly Behavior?</a:t>
            </a:r>
          </a:p>
        </p:txBody>
      </p:sp>
      <p:sp>
        <p:nvSpPr>
          <p:cNvPr id="4" name="TextBox 3">
            <a:extLst>
              <a:ext uri="{FF2B5EF4-FFF2-40B4-BE49-F238E27FC236}">
                <a16:creationId xmlns:a16="http://schemas.microsoft.com/office/drawing/2014/main" id="{41B41831-EA8D-4657-84C0-FF4E2878F118}"/>
              </a:ext>
            </a:extLst>
          </p:cNvPr>
          <p:cNvSpPr txBox="1"/>
          <p:nvPr/>
        </p:nvSpPr>
        <p:spPr>
          <a:xfrm>
            <a:off x="1681662" y="1745672"/>
            <a:ext cx="8793561" cy="4401205"/>
          </a:xfrm>
          <a:prstGeom prst="rect">
            <a:avLst/>
          </a:prstGeom>
          <a:noFill/>
        </p:spPr>
        <p:txBody>
          <a:bodyPr wrap="none" rtlCol="0">
            <a:spAutoFit/>
          </a:bodyPr>
          <a:lstStyle/>
          <a:p>
            <a:pPr marL="571500" indent="-571500">
              <a:buFont typeface="Wingdings" panose="05000000000000000000" pitchFamily="2" charset="2"/>
              <a:buChar char="q"/>
            </a:pPr>
            <a:r>
              <a:rPr lang="en-US" sz="4000" dirty="0">
                <a:latin typeface="Times New Roman" panose="02020603050405020304" pitchFamily="18" charset="0"/>
                <a:cs typeface="Times New Roman" panose="02020603050405020304" pitchFamily="18" charset="0"/>
              </a:rPr>
              <a:t>Walking In The Futility Of Your Mind</a:t>
            </a:r>
          </a:p>
          <a:p>
            <a:pPr marL="571500" indent="-571500">
              <a:buFont typeface="Wingdings" panose="05000000000000000000" pitchFamily="2" charset="2"/>
              <a:buChar char="q"/>
            </a:pPr>
            <a:r>
              <a:rPr lang="en-US" sz="4000" dirty="0">
                <a:latin typeface="Times New Roman" panose="02020603050405020304" pitchFamily="18" charset="0"/>
                <a:cs typeface="Times New Roman" panose="02020603050405020304" pitchFamily="18" charset="0"/>
              </a:rPr>
              <a:t>Understanding Darkened</a:t>
            </a:r>
          </a:p>
          <a:p>
            <a:pPr marL="571500" indent="-571500">
              <a:buFont typeface="Wingdings" panose="05000000000000000000" pitchFamily="2" charset="2"/>
              <a:buChar char="q"/>
            </a:pPr>
            <a:r>
              <a:rPr lang="en-US" sz="4000" dirty="0">
                <a:latin typeface="Times New Roman" panose="02020603050405020304" pitchFamily="18" charset="0"/>
                <a:cs typeface="Times New Roman" panose="02020603050405020304" pitchFamily="18" charset="0"/>
              </a:rPr>
              <a:t>Alienated from God</a:t>
            </a:r>
          </a:p>
          <a:p>
            <a:pPr marL="571500" indent="-571500">
              <a:buFont typeface="Wingdings" panose="05000000000000000000" pitchFamily="2" charset="2"/>
              <a:buChar char="§"/>
            </a:pPr>
            <a:r>
              <a:rPr lang="en-US" sz="4000" dirty="0">
                <a:latin typeface="Times New Roman" panose="02020603050405020304" pitchFamily="18" charset="0"/>
                <a:cs typeface="Times New Roman" panose="02020603050405020304" pitchFamily="18" charset="0"/>
              </a:rPr>
              <a:t>      Ignorance Within</a:t>
            </a:r>
          </a:p>
          <a:p>
            <a:pPr marL="571500" indent="-571500">
              <a:buFont typeface="Wingdings" panose="05000000000000000000" pitchFamily="2" charset="2"/>
              <a:buChar char="§"/>
            </a:pPr>
            <a:r>
              <a:rPr lang="en-US" sz="4000" dirty="0">
                <a:latin typeface="Times New Roman" panose="02020603050405020304" pitchFamily="18" charset="0"/>
                <a:cs typeface="Times New Roman" panose="02020603050405020304" pitchFamily="18" charset="0"/>
              </a:rPr>
              <a:t>      Blindness Of Their Hearts</a:t>
            </a:r>
          </a:p>
          <a:p>
            <a:pPr marL="571500" indent="-571500">
              <a:buFont typeface="Wingdings" panose="05000000000000000000" pitchFamily="2" charset="2"/>
              <a:buChar char="q"/>
            </a:pPr>
            <a:r>
              <a:rPr lang="en-US" sz="4000" dirty="0">
                <a:latin typeface="Times New Roman" panose="02020603050405020304" pitchFamily="18" charset="0"/>
                <a:cs typeface="Times New Roman" panose="02020603050405020304" pitchFamily="18" charset="0"/>
              </a:rPr>
              <a:t>Hardened, Lewd, Unclean, and Greedy</a:t>
            </a:r>
          </a:p>
          <a:p>
            <a:pPr marL="571500" indent="-571500">
              <a:buFont typeface="Wingdings" panose="05000000000000000000" pitchFamily="2" charset="2"/>
              <a:buChar char="q"/>
            </a:pPr>
            <a:r>
              <a:rPr lang="en-US" sz="4000" dirty="0">
                <a:latin typeface="Times New Roman" panose="02020603050405020304" pitchFamily="18" charset="0"/>
                <a:cs typeface="Times New Roman" panose="02020603050405020304" pitchFamily="18" charset="0"/>
              </a:rPr>
              <a:t>We Can No Longer Live As The World</a:t>
            </a:r>
          </a:p>
        </p:txBody>
      </p:sp>
    </p:spTree>
    <p:extLst>
      <p:ext uri="{BB962C8B-B14F-4D97-AF65-F5344CB8AC3E}">
        <p14:creationId xmlns:p14="http://schemas.microsoft.com/office/powerpoint/2010/main" val="7769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randombar(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randombar(horizont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734E9F-61A1-4E67-BFEA-3B87929AEFF5}"/>
              </a:ext>
            </a:extLst>
          </p:cNvPr>
          <p:cNvSpPr txBox="1"/>
          <p:nvPr/>
        </p:nvSpPr>
        <p:spPr>
          <a:xfrm>
            <a:off x="1309253" y="706579"/>
            <a:ext cx="9878986" cy="830997"/>
          </a:xfrm>
          <a:prstGeom prst="rect">
            <a:avLst/>
          </a:prstGeom>
          <a:noFill/>
        </p:spPr>
        <p:txBody>
          <a:bodyPr wrap="none" rtlCol="0">
            <a:spAutoFit/>
          </a:bodyPr>
          <a:lstStyle/>
          <a:p>
            <a:r>
              <a:rPr lang="en-US" sz="4800" b="1" dirty="0">
                <a:latin typeface="Times New Roman" panose="02020603050405020304" pitchFamily="18" charset="0"/>
                <a:cs typeface="Times New Roman" panose="02020603050405020304" pitchFamily="18" charset="0"/>
              </a:rPr>
              <a:t>What Does Being A Christian Mean?</a:t>
            </a:r>
            <a:endParaRPr lang="en-US" sz="48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E1C9D5E-085D-4651-9E4B-32BA3FCCBB62}"/>
              </a:ext>
            </a:extLst>
          </p:cNvPr>
          <p:cNvSpPr/>
          <p:nvPr/>
        </p:nvSpPr>
        <p:spPr>
          <a:xfrm>
            <a:off x="1052920" y="1706479"/>
            <a:ext cx="10663240" cy="4401205"/>
          </a:xfrm>
          <a:prstGeom prst="rect">
            <a:avLst/>
          </a:prstGeom>
        </p:spPr>
        <p:txBody>
          <a:bodyPr wrap="none">
            <a:spAutoFit/>
          </a:bodyPr>
          <a:lstStyle/>
          <a:p>
            <a:pPr marL="571500" indent="-571500">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Being Renewed In The Spirit Of Our Minds</a:t>
            </a:r>
          </a:p>
          <a:p>
            <a:pPr marL="571500" indent="-571500">
              <a:buFont typeface="Wingdings" panose="05000000000000000000" pitchFamily="2" charset="2"/>
              <a:buChar char="Ø"/>
            </a:pPr>
            <a:r>
              <a:rPr lang="en-US" sz="4000" dirty="0"/>
              <a:t>We Put On The New Man </a:t>
            </a:r>
            <a:r>
              <a:rPr lang="en-US" sz="4000" dirty="0">
                <a:latin typeface="Times New Roman" panose="02020603050405020304" pitchFamily="18" charset="0"/>
                <a:cs typeface="Times New Roman" panose="02020603050405020304" pitchFamily="18" charset="0"/>
              </a:rPr>
              <a:t> </a:t>
            </a:r>
          </a:p>
          <a:p>
            <a:pPr marL="571500" indent="-571500">
              <a:buFont typeface="Wingdings" panose="05000000000000000000" pitchFamily="2" charset="2"/>
              <a:buChar char="Ø"/>
            </a:pPr>
            <a:r>
              <a:rPr lang="en-US" sz="4000" dirty="0"/>
              <a:t>We Belong To Christ, We Are Children Of God</a:t>
            </a:r>
          </a:p>
          <a:p>
            <a:pPr marL="571500" indent="-571500">
              <a:buFont typeface="Wingdings" panose="05000000000000000000" pitchFamily="2" charset="2"/>
              <a:buChar char="Ø"/>
            </a:pPr>
            <a:r>
              <a:rPr lang="en-US" sz="4000" dirty="0"/>
              <a:t>We Were Worldly, Now Distinctly Different</a:t>
            </a:r>
          </a:p>
          <a:p>
            <a:pPr marL="571500" indent="-571500">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Christianity Is Directly Linked To Our Behavior</a:t>
            </a:r>
          </a:p>
          <a:p>
            <a:pPr marL="571500" indent="-571500">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What Is The Difference?</a:t>
            </a:r>
          </a:p>
          <a:p>
            <a:pPr marL="571500" indent="-571500">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The Difference Is To Be Enormous</a:t>
            </a:r>
          </a:p>
        </p:txBody>
      </p:sp>
    </p:spTree>
    <p:extLst>
      <p:ext uri="{BB962C8B-B14F-4D97-AF65-F5344CB8AC3E}">
        <p14:creationId xmlns:p14="http://schemas.microsoft.com/office/powerpoint/2010/main" val="147397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18D67B-417B-4D27-BE11-B7C4943B55AB}"/>
              </a:ext>
            </a:extLst>
          </p:cNvPr>
          <p:cNvSpPr txBox="1"/>
          <p:nvPr/>
        </p:nvSpPr>
        <p:spPr>
          <a:xfrm>
            <a:off x="1683510" y="561109"/>
            <a:ext cx="9190273" cy="830997"/>
          </a:xfrm>
          <a:prstGeom prst="rect">
            <a:avLst/>
          </a:prstGeom>
          <a:noFill/>
        </p:spPr>
        <p:txBody>
          <a:bodyPr wrap="none" rtlCol="0">
            <a:spAutoFit/>
          </a:bodyPr>
          <a:lstStyle/>
          <a:p>
            <a:r>
              <a:rPr lang="en-US" sz="4800" b="1" dirty="0">
                <a:latin typeface="Times New Roman" panose="02020603050405020304" pitchFamily="18" charset="0"/>
                <a:cs typeface="Times New Roman" panose="02020603050405020304" pitchFamily="18" charset="0"/>
              </a:rPr>
              <a:t>What Behavior Must We Change?</a:t>
            </a:r>
          </a:p>
        </p:txBody>
      </p:sp>
      <p:sp>
        <p:nvSpPr>
          <p:cNvPr id="4" name="TextBox 3">
            <a:extLst>
              <a:ext uri="{FF2B5EF4-FFF2-40B4-BE49-F238E27FC236}">
                <a16:creationId xmlns:a16="http://schemas.microsoft.com/office/drawing/2014/main" id="{5E37239E-C275-419A-963B-0634F9EE72F9}"/>
              </a:ext>
            </a:extLst>
          </p:cNvPr>
          <p:cNvSpPr txBox="1"/>
          <p:nvPr/>
        </p:nvSpPr>
        <p:spPr>
          <a:xfrm>
            <a:off x="1295400" y="1620981"/>
            <a:ext cx="9601200" cy="4401205"/>
          </a:xfrm>
          <a:prstGeom prst="rect">
            <a:avLst/>
          </a:prstGeom>
          <a:noFill/>
        </p:spPr>
        <p:txBody>
          <a:bodyPr wrap="square" rtlCol="0">
            <a:spAutoFit/>
          </a:bodyPr>
          <a:lstStyle/>
          <a:p>
            <a:pPr marL="571500" indent="-571500">
              <a:buClr>
                <a:srgbClr val="00B050"/>
              </a:buClr>
              <a:buFont typeface="Wingdings" panose="05000000000000000000" pitchFamily="2" charset="2"/>
              <a:buChar char="q"/>
            </a:pPr>
            <a:r>
              <a:rPr lang="en-US" sz="4000" dirty="0">
                <a:latin typeface="Times New Roman" panose="02020603050405020304" pitchFamily="18" charset="0"/>
                <a:cs typeface="Times New Roman" panose="02020603050405020304" pitchFamily="18" charset="0"/>
              </a:rPr>
              <a:t>Before Christ, we lied.</a:t>
            </a:r>
            <a:endParaRPr lang="en-US" sz="4000" b="1" dirty="0">
              <a:latin typeface="Times New Roman" panose="02020603050405020304" pitchFamily="18" charset="0"/>
              <a:cs typeface="Times New Roman" panose="02020603050405020304" pitchFamily="18" charset="0"/>
            </a:endParaRPr>
          </a:p>
          <a:p>
            <a:pPr marL="571500" indent="-571500">
              <a:buClr>
                <a:srgbClr val="00B050"/>
              </a:buClr>
              <a:buFont typeface="Wingdings" panose="05000000000000000000" pitchFamily="2" charset="2"/>
              <a:buChar char="q"/>
            </a:pPr>
            <a:r>
              <a:rPr lang="en-US" sz="4000" dirty="0">
                <a:latin typeface="Times New Roman" panose="02020603050405020304" pitchFamily="18" charset="0"/>
                <a:cs typeface="Times New Roman" panose="02020603050405020304" pitchFamily="18" charset="0"/>
              </a:rPr>
              <a:t>Before Christ, we became angry.</a:t>
            </a:r>
            <a:endParaRPr lang="en-US" sz="4000" b="1" dirty="0">
              <a:latin typeface="Times New Roman" panose="02020603050405020304" pitchFamily="18" charset="0"/>
              <a:cs typeface="Times New Roman" panose="02020603050405020304" pitchFamily="18" charset="0"/>
            </a:endParaRPr>
          </a:p>
          <a:p>
            <a:pPr marL="571500" indent="-571500">
              <a:buClr>
                <a:srgbClr val="00B050"/>
              </a:buClr>
              <a:buFont typeface="Wingdings" panose="05000000000000000000" pitchFamily="2" charset="2"/>
              <a:buChar char="q"/>
            </a:pPr>
            <a:r>
              <a:rPr lang="en-US" sz="4000" dirty="0">
                <a:latin typeface="Times New Roman" panose="02020603050405020304" pitchFamily="18" charset="0"/>
                <a:cs typeface="Times New Roman" panose="02020603050405020304" pitchFamily="18" charset="0"/>
              </a:rPr>
              <a:t>Before Christ, some engaged in stealing.</a:t>
            </a:r>
            <a:endParaRPr lang="en-US" sz="4000" b="1" dirty="0">
              <a:latin typeface="Times New Roman" panose="02020603050405020304" pitchFamily="18" charset="0"/>
              <a:cs typeface="Times New Roman" panose="02020603050405020304" pitchFamily="18" charset="0"/>
            </a:endParaRPr>
          </a:p>
          <a:p>
            <a:pPr marL="571500" indent="-571500">
              <a:buClr>
                <a:srgbClr val="00B050"/>
              </a:buClr>
              <a:buFont typeface="Wingdings" panose="05000000000000000000" pitchFamily="2" charset="2"/>
              <a:buChar char="q"/>
            </a:pPr>
            <a:r>
              <a:rPr lang="en-US" sz="4000" dirty="0">
                <a:latin typeface="Times New Roman" panose="02020603050405020304" pitchFamily="18" charset="0"/>
                <a:cs typeface="Times New Roman" panose="02020603050405020304" pitchFamily="18" charset="0"/>
              </a:rPr>
              <a:t>Before Christ, our speech was useless and harmful</a:t>
            </a:r>
          </a:p>
          <a:p>
            <a:pPr marL="571500" indent="-571500">
              <a:buClr>
                <a:srgbClr val="00B050"/>
              </a:buClr>
              <a:buFont typeface="Wingdings" panose="05000000000000000000" pitchFamily="2" charset="2"/>
              <a:buChar char="q"/>
            </a:pPr>
            <a:r>
              <a:rPr lang="en-US" sz="4000" dirty="0">
                <a:latin typeface="Times New Roman" panose="02020603050405020304" pitchFamily="18" charset="0"/>
                <a:cs typeface="Times New Roman" panose="02020603050405020304" pitchFamily="18" charset="0"/>
              </a:rPr>
              <a:t>Before we were in Christ, we were on our own spiritually.</a:t>
            </a:r>
          </a:p>
        </p:txBody>
      </p:sp>
    </p:spTree>
    <p:extLst>
      <p:ext uri="{BB962C8B-B14F-4D97-AF65-F5344CB8AC3E}">
        <p14:creationId xmlns:p14="http://schemas.microsoft.com/office/powerpoint/2010/main" val="380845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A0D6B1-AF97-487D-8F30-976EEF70B15E}"/>
              </a:ext>
            </a:extLst>
          </p:cNvPr>
          <p:cNvSpPr txBox="1"/>
          <p:nvPr/>
        </p:nvSpPr>
        <p:spPr>
          <a:xfrm>
            <a:off x="2175792" y="748145"/>
            <a:ext cx="7840416" cy="830997"/>
          </a:xfrm>
          <a:prstGeom prst="rect">
            <a:avLst/>
          </a:prstGeom>
          <a:noFill/>
        </p:spPr>
        <p:txBody>
          <a:bodyPr wrap="none" rtlCol="0">
            <a:spAutoFit/>
          </a:bodyPr>
          <a:lstStyle/>
          <a:p>
            <a:r>
              <a:rPr lang="en-US" sz="4800" b="1" dirty="0">
                <a:latin typeface="Times New Roman" panose="02020603050405020304" pitchFamily="18" charset="0"/>
                <a:cs typeface="Times New Roman" panose="02020603050405020304" pitchFamily="18" charset="0"/>
              </a:rPr>
              <a:t>What Should We Look Like?</a:t>
            </a:r>
          </a:p>
        </p:txBody>
      </p:sp>
      <p:sp>
        <p:nvSpPr>
          <p:cNvPr id="3" name="TextBox 2">
            <a:extLst>
              <a:ext uri="{FF2B5EF4-FFF2-40B4-BE49-F238E27FC236}">
                <a16:creationId xmlns:a16="http://schemas.microsoft.com/office/drawing/2014/main" id="{B1320676-8872-479F-904F-D31515A6146D}"/>
              </a:ext>
            </a:extLst>
          </p:cNvPr>
          <p:cNvSpPr txBox="1"/>
          <p:nvPr/>
        </p:nvSpPr>
        <p:spPr>
          <a:xfrm>
            <a:off x="581891" y="2151727"/>
            <a:ext cx="11055927" cy="3785652"/>
          </a:xfrm>
          <a:prstGeom prst="rect">
            <a:avLst/>
          </a:prstGeom>
          <a:noFill/>
        </p:spPr>
        <p:txBody>
          <a:bodyPr wrap="square" rtlCol="0">
            <a:spAutoFit/>
          </a:bodyPr>
          <a:lstStyle/>
          <a:p>
            <a:pPr marL="571500" indent="-571500">
              <a:buClr>
                <a:srgbClr val="C00000"/>
              </a:buCl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We Must No Longer Be Bitter</a:t>
            </a:r>
          </a:p>
          <a:p>
            <a:pPr marL="571500" indent="-571500">
              <a:buClr>
                <a:srgbClr val="C00000"/>
              </a:buClr>
              <a:buFont typeface="Wingdings" panose="05000000000000000000" pitchFamily="2" charset="2"/>
              <a:buChar char="Ø"/>
            </a:pPr>
            <a:r>
              <a:rPr lang="en-US" sz="4000" dirty="0"/>
              <a:t>Resentment Can No Longer Control Our Behavior.</a:t>
            </a:r>
          </a:p>
          <a:p>
            <a:pPr marL="571500" indent="-571500">
              <a:buClr>
                <a:srgbClr val="C00000"/>
              </a:buClr>
              <a:buFont typeface="Wingdings" panose="05000000000000000000" pitchFamily="2" charset="2"/>
              <a:buChar char="Ø"/>
            </a:pPr>
            <a:r>
              <a:rPr lang="en-US" sz="4000" dirty="0"/>
              <a:t>Eliminate Anger, Angry Outbursts, Heated Shouting, Put-downs, And Hate</a:t>
            </a:r>
            <a:endParaRPr lang="en-US" sz="4000" b="1" dirty="0"/>
          </a:p>
          <a:p>
            <a:pPr marL="571500" indent="-571500">
              <a:buClr>
                <a:srgbClr val="C00000"/>
              </a:buClr>
              <a:buFont typeface="Wingdings" panose="05000000000000000000" pitchFamily="2" charset="2"/>
              <a:buChar char="Ø"/>
            </a:pPr>
            <a:r>
              <a:rPr lang="en-US" sz="4000" dirty="0"/>
              <a:t>Refuse To Hold Any Human Being In Contempt And Hate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12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2777</Words>
  <Application>Microsoft Office PowerPoint</Application>
  <PresentationFormat>Widescreen</PresentationFormat>
  <Paragraphs>316</Paragraphs>
  <Slides>14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Calibri</vt:lpstr>
      <vt:lpstr>Calibri Light</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44</cp:revision>
  <dcterms:created xsi:type="dcterms:W3CDTF">2019-05-10T19:35:31Z</dcterms:created>
  <dcterms:modified xsi:type="dcterms:W3CDTF">2019-05-11T21:12:33Z</dcterms:modified>
</cp:coreProperties>
</file>