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3"/>
  </p:notesMasterIdLst>
  <p:sldIdLst>
    <p:sldId id="305" r:id="rId2"/>
    <p:sldId id="306" r:id="rId3"/>
    <p:sldId id="260" r:id="rId4"/>
    <p:sldId id="257" r:id="rId5"/>
    <p:sldId id="258" r:id="rId6"/>
    <p:sldId id="261" r:id="rId7"/>
    <p:sldId id="263" r:id="rId8"/>
    <p:sldId id="262" r:id="rId9"/>
    <p:sldId id="264" r:id="rId10"/>
    <p:sldId id="266" r:id="rId11"/>
    <p:sldId id="268" r:id="rId12"/>
    <p:sldId id="267" r:id="rId13"/>
    <p:sldId id="271" r:id="rId14"/>
    <p:sldId id="272" r:id="rId15"/>
    <p:sldId id="273" r:id="rId16"/>
    <p:sldId id="274" r:id="rId17"/>
    <p:sldId id="275" r:id="rId18"/>
    <p:sldId id="276" r:id="rId19"/>
    <p:sldId id="277" r:id="rId20"/>
    <p:sldId id="303" r:id="rId21"/>
    <p:sldId id="304" r:id="rId22"/>
    <p:sldId id="279" r:id="rId23"/>
    <p:sldId id="280" r:id="rId24"/>
    <p:sldId id="281" r:id="rId25"/>
    <p:sldId id="282" r:id="rId26"/>
    <p:sldId id="278" r:id="rId27"/>
    <p:sldId id="283" r:id="rId28"/>
    <p:sldId id="284" r:id="rId29"/>
    <p:sldId id="286" r:id="rId30"/>
    <p:sldId id="285" r:id="rId31"/>
    <p:sldId id="291" r:id="rId32"/>
    <p:sldId id="289" r:id="rId33"/>
    <p:sldId id="288" r:id="rId34"/>
    <p:sldId id="292" r:id="rId35"/>
    <p:sldId id="293" r:id="rId36"/>
    <p:sldId id="295" r:id="rId37"/>
    <p:sldId id="296" r:id="rId38"/>
    <p:sldId id="298" r:id="rId39"/>
    <p:sldId id="300" r:id="rId40"/>
    <p:sldId id="302" r:id="rId41"/>
    <p:sldId id="307"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68"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37" autoAdjust="0"/>
    <p:restoredTop sz="71357" autoAdjust="0"/>
  </p:normalViewPr>
  <p:slideViewPr>
    <p:cSldViewPr>
      <p:cViewPr varScale="1">
        <p:scale>
          <a:sx n="58" d="100"/>
          <a:sy n="58" d="100"/>
        </p:scale>
        <p:origin x="1536" y="58"/>
      </p:cViewPr>
      <p:guideLst>
        <p:guide orient="horz" pos="768"/>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5AAAF8-AC5D-4D9D-934D-3916B7C5F52B}" type="datetimeFigureOut">
              <a:rPr lang="en-US" smtClean="0"/>
              <a:t>9/15/2018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0EBD42-C6A1-4AE2-A795-A022E18F24D2}" type="slidenum">
              <a:rPr lang="en-US" smtClean="0"/>
              <a:t>‹#›</a:t>
            </a:fld>
            <a:endParaRPr lang="en-US"/>
          </a:p>
        </p:txBody>
      </p:sp>
    </p:spTree>
    <p:extLst>
      <p:ext uri="{BB962C8B-B14F-4D97-AF65-F5344CB8AC3E}">
        <p14:creationId xmlns:p14="http://schemas.microsoft.com/office/powerpoint/2010/main" val="8079205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0" dirty="0">
                <a:latin typeface="Times New Roman" panose="02020603050405020304" pitchFamily="18" charset="0"/>
                <a:cs typeface="Times New Roman" panose="02020603050405020304" pitchFamily="18" charset="0"/>
              </a:rPr>
              <a:t>    1. The Problem of Temptation, according to (</a:t>
            </a:r>
            <a:r>
              <a:rPr lang="en-US" altLang="en-US" sz="1200" b="1" dirty="0">
                <a:latin typeface="Times New Roman" panose="02020603050405020304" pitchFamily="18" charset="0"/>
                <a:cs typeface="Times New Roman" panose="02020603050405020304" pitchFamily="18" charset="0"/>
              </a:rPr>
              <a:t>Jas. 1:13-15</a:t>
            </a:r>
            <a:r>
              <a:rPr lang="en-US" altLang="en-US" sz="1200" b="0" dirty="0">
                <a:latin typeface="Times New Roman" panose="02020603050405020304" pitchFamily="18" charset="0"/>
                <a:cs typeface="Times New Roman" panose="02020603050405020304" pitchFamily="18" charset="0"/>
              </a:rPr>
              <a:t>) is a very real problem and one that must be dealt with on a daily basis.</a:t>
            </a:r>
          </a:p>
          <a:p>
            <a:pPr rtl="0"/>
            <a:r>
              <a:rPr lang="en-US" sz="1200" b="0" i="1" u="none" strike="noStrike" kern="1200" baseline="0" dirty="0">
                <a:solidFill>
                  <a:schemeClr val="tx1"/>
                </a:solidFill>
                <a:latin typeface="+mn-lt"/>
                <a:ea typeface="+mn-ea"/>
                <a:cs typeface="+mn-cs"/>
              </a:rPr>
              <a:t>Be sober, be vigilant; because your adversary the devil walks about like a roaring lion, seeking whom he may devour.</a:t>
            </a:r>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1 Peter 5:8</a:t>
            </a:r>
            <a:r>
              <a:rPr lang="en-US" sz="1200" b="0" i="0" u="none" strike="noStrike" kern="1200" baseline="0" dirty="0">
                <a:solidFill>
                  <a:schemeClr val="tx1"/>
                </a:solidFill>
                <a:latin typeface="+mn-lt"/>
                <a:ea typeface="+mn-ea"/>
                <a:cs typeface="+mn-cs"/>
              </a:rPr>
              <a:t>)</a:t>
            </a:r>
          </a:p>
          <a:p>
            <a:pPr rtl="0"/>
            <a:endParaRPr lang="en-US" sz="1200" b="0" i="0" u="none" strike="noStrike" kern="1200" baseline="0" dirty="0">
              <a:solidFill>
                <a:schemeClr val="tx1"/>
              </a:solidFill>
              <a:latin typeface="+mn-lt"/>
              <a:ea typeface="+mn-ea"/>
              <a:cs typeface="+mn-cs"/>
            </a:endParaRPr>
          </a:p>
          <a:p>
            <a:endParaRPr lang="en-US" altLang="en-US" sz="1200" b="0"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D0EBD42-C6A1-4AE2-A795-A022E18F24D2}" type="slidenum">
              <a:rPr lang="en-US" smtClean="0"/>
              <a:t>3</a:t>
            </a:fld>
            <a:endParaRPr lang="en-US"/>
          </a:p>
        </p:txBody>
      </p:sp>
    </p:spTree>
    <p:extLst>
      <p:ext uri="{BB962C8B-B14F-4D97-AF65-F5344CB8AC3E}">
        <p14:creationId xmlns:p14="http://schemas.microsoft.com/office/powerpoint/2010/main" val="20456697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1. Consider the point that </a:t>
            </a:r>
            <a:r>
              <a:rPr lang="en-US" altLang="en-US" sz="1200" b="0" dirty="0">
                <a:solidFill>
                  <a:schemeClr val="bg1"/>
                </a:solidFill>
                <a:latin typeface="Times New Roman" panose="02020603050405020304" pitchFamily="18" charset="0"/>
                <a:cs typeface="Times New Roman" panose="02020603050405020304" pitchFamily="18" charset="0"/>
              </a:rPr>
              <a:t>Temptation has some basic Principles...</a:t>
            </a:r>
          </a:p>
          <a:p>
            <a:endParaRPr lang="en-US" dirty="0"/>
          </a:p>
        </p:txBody>
      </p:sp>
      <p:sp>
        <p:nvSpPr>
          <p:cNvPr id="4" name="Slide Number Placeholder 3"/>
          <p:cNvSpPr>
            <a:spLocks noGrp="1"/>
          </p:cNvSpPr>
          <p:nvPr>
            <p:ph type="sldNum" sz="quarter" idx="5"/>
          </p:nvPr>
        </p:nvSpPr>
        <p:spPr/>
        <p:txBody>
          <a:bodyPr/>
          <a:lstStyle/>
          <a:p>
            <a:fld id="{FD0EBD42-C6A1-4AE2-A795-A022E18F24D2}" type="slidenum">
              <a:rPr lang="en-US" smtClean="0"/>
              <a:t>12</a:t>
            </a:fld>
            <a:endParaRPr lang="en-US"/>
          </a:p>
        </p:txBody>
      </p:sp>
    </p:spTree>
    <p:extLst>
      <p:ext uri="{BB962C8B-B14F-4D97-AF65-F5344CB8AC3E}">
        <p14:creationId xmlns:p14="http://schemas.microsoft.com/office/powerpoint/2010/main" val="8836442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1. </a:t>
            </a:r>
            <a:r>
              <a:rPr lang="en-US" altLang="en-US" sz="1200" b="0" dirty="0">
                <a:latin typeface="Times New Roman" panose="02020603050405020304" pitchFamily="18" charset="0"/>
                <a:cs typeface="Times New Roman" panose="02020603050405020304" pitchFamily="18" charset="0"/>
              </a:rPr>
              <a:t>Temptation is Inevitable.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0" dirty="0">
                <a:latin typeface="Times New Roman" panose="02020603050405020304" pitchFamily="18" charset="0"/>
                <a:cs typeface="Times New Roman" panose="02020603050405020304" pitchFamily="18" charset="0"/>
              </a:rPr>
              <a:t>    2. You will not skate through life without temptation, even Jesus was tempted.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0" dirty="0">
                <a:latin typeface="Times New Roman" panose="02020603050405020304" pitchFamily="18" charset="0"/>
                <a:cs typeface="Times New Roman" panose="02020603050405020304" pitchFamily="18" charset="0"/>
              </a:rPr>
              <a:t>    3. From Eve to the end of earthly time, Satan will be available to add to your daily woes and temptations.</a:t>
            </a:r>
          </a:p>
          <a:p>
            <a:endParaRPr lang="en-US" dirty="0"/>
          </a:p>
        </p:txBody>
      </p:sp>
      <p:sp>
        <p:nvSpPr>
          <p:cNvPr id="4" name="Slide Number Placeholder 3"/>
          <p:cNvSpPr>
            <a:spLocks noGrp="1"/>
          </p:cNvSpPr>
          <p:nvPr>
            <p:ph type="sldNum" sz="quarter" idx="5"/>
          </p:nvPr>
        </p:nvSpPr>
        <p:spPr/>
        <p:txBody>
          <a:bodyPr/>
          <a:lstStyle/>
          <a:p>
            <a:fld id="{FD0EBD42-C6A1-4AE2-A795-A022E18F24D2}" type="slidenum">
              <a:rPr lang="en-US" smtClean="0"/>
              <a:t>13</a:t>
            </a:fld>
            <a:endParaRPr lang="en-US"/>
          </a:p>
        </p:txBody>
      </p:sp>
    </p:spTree>
    <p:extLst>
      <p:ext uri="{BB962C8B-B14F-4D97-AF65-F5344CB8AC3E}">
        <p14:creationId xmlns:p14="http://schemas.microsoft.com/office/powerpoint/2010/main" val="8719042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1. </a:t>
            </a:r>
            <a:r>
              <a:rPr lang="en-US" altLang="en-US" sz="1200" b="0" dirty="0">
                <a:latin typeface="Times New Roman" panose="02020603050405020304" pitchFamily="18" charset="0"/>
                <a:cs typeface="Times New Roman" panose="02020603050405020304" pitchFamily="18" charset="0"/>
              </a:rPr>
              <a:t>Let no one say when he is tempted...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2. </a:t>
            </a:r>
            <a:r>
              <a:rPr lang="en-US" altLang="en-US" sz="1200" b="1" dirty="0">
                <a:solidFill>
                  <a:srgbClr val="FF0000"/>
                </a:solidFill>
                <a:latin typeface="Times New Roman" panose="02020603050405020304" pitchFamily="18" charset="0"/>
                <a:cs typeface="Times New Roman" panose="02020603050405020304" pitchFamily="18" charset="0"/>
              </a:rPr>
              <a:t>James 1:13</a:t>
            </a:r>
          </a:p>
          <a:p>
            <a:pPr rtl="0"/>
            <a:r>
              <a:rPr lang="en-US" sz="1200" b="0" i="1" u="none" strike="noStrike" kern="1200" baseline="0" dirty="0">
                <a:solidFill>
                  <a:schemeClr val="tx1"/>
                </a:solidFill>
                <a:latin typeface="+mn-lt"/>
                <a:ea typeface="+mn-ea"/>
                <a:cs typeface="+mn-cs"/>
              </a:rPr>
              <a:t>Let no one say when he is tempted, "I am tempted by God"; for God cannot be tempted by evil, nor does He Himself tempt anyone. </a:t>
            </a:r>
            <a:r>
              <a:rPr lang="en-US" sz="1200" b="0" i="0" u="none" strike="noStrike" kern="1200" baseline="0" dirty="0">
                <a:solidFill>
                  <a:schemeClr val="tx1"/>
                </a:solidFill>
                <a:latin typeface="+mn-lt"/>
                <a:ea typeface="+mn-ea"/>
                <a:cs typeface="+mn-cs"/>
              </a:rPr>
              <a:t>(</a:t>
            </a:r>
            <a:r>
              <a:rPr lang="en-US" sz="1200" b="1" i="0" u="none" strike="noStrike" kern="1200" baseline="0" dirty="0">
                <a:solidFill>
                  <a:schemeClr val="tx1"/>
                </a:solidFill>
                <a:latin typeface="+mn-lt"/>
                <a:ea typeface="+mn-ea"/>
                <a:cs typeface="+mn-cs"/>
              </a:rPr>
              <a:t>James 1:13</a:t>
            </a:r>
            <a:r>
              <a:rPr lang="en-US" sz="1200" b="0" i="0" u="none" strike="noStrike" kern="1200" baseline="0" dirty="0">
                <a:solidFill>
                  <a:schemeClr val="tx1"/>
                </a:solidFill>
                <a:latin typeface="+mn-lt"/>
                <a:ea typeface="+mn-ea"/>
                <a:cs typeface="+mn-cs"/>
              </a:rPr>
              <a:t>)</a:t>
            </a:r>
          </a:p>
          <a:p>
            <a:pPr rtl="0"/>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b="0" dirty="0">
              <a:solidFill>
                <a:srgbClr val="FF0000"/>
              </a:solidFill>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D0EBD42-C6A1-4AE2-A795-A022E18F24D2}" type="slidenum">
              <a:rPr lang="en-US" smtClean="0"/>
              <a:t>14</a:t>
            </a:fld>
            <a:endParaRPr lang="en-US"/>
          </a:p>
        </p:txBody>
      </p:sp>
    </p:spTree>
    <p:extLst>
      <p:ext uri="{BB962C8B-B14F-4D97-AF65-F5344CB8AC3E}">
        <p14:creationId xmlns:p14="http://schemas.microsoft.com/office/powerpoint/2010/main" val="22957461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1. </a:t>
            </a:r>
            <a:r>
              <a:rPr lang="en-US" altLang="en-US" sz="1200" b="0" dirty="0">
                <a:latin typeface="Times New Roman" panose="02020603050405020304" pitchFamily="18" charset="0"/>
                <a:cs typeface="Times New Roman" panose="02020603050405020304" pitchFamily="18" charset="0"/>
              </a:rPr>
              <a:t>Temptation is never directed by God.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0" dirty="0">
                <a:latin typeface="Times New Roman" panose="02020603050405020304" pitchFamily="18" charset="0"/>
                <a:cs typeface="Times New Roman" panose="02020603050405020304" pitchFamily="18" charset="0"/>
              </a:rPr>
              <a:t>    2. But Luke gives us clear insight into the tempter.</a:t>
            </a:r>
          </a:p>
          <a:p>
            <a:pPr rtl="0"/>
            <a:r>
              <a:rPr lang="en-US" sz="1200" b="0" i="0" u="none" strike="noStrike" kern="1200" baseline="0" dirty="0">
                <a:solidFill>
                  <a:schemeClr val="tx1"/>
                </a:solidFill>
                <a:latin typeface="+mn-lt"/>
                <a:ea typeface="+mn-ea"/>
                <a:cs typeface="+mn-cs"/>
              </a:rPr>
              <a:t>Now when </a:t>
            </a:r>
            <a:r>
              <a:rPr lang="en-US" sz="1200" b="1" i="0" u="none" strike="noStrike" kern="1200" baseline="0" dirty="0">
                <a:solidFill>
                  <a:schemeClr val="tx1"/>
                </a:solidFill>
                <a:latin typeface="+mn-lt"/>
                <a:ea typeface="+mn-ea"/>
                <a:cs typeface="+mn-cs"/>
              </a:rPr>
              <a:t>the devil </a:t>
            </a:r>
            <a:r>
              <a:rPr lang="en-US" sz="1200" b="0" i="0" u="none" strike="noStrike" kern="1200" baseline="0" dirty="0">
                <a:solidFill>
                  <a:schemeClr val="tx1"/>
                </a:solidFill>
                <a:latin typeface="+mn-lt"/>
                <a:ea typeface="+mn-ea"/>
                <a:cs typeface="+mn-cs"/>
              </a:rPr>
              <a:t>had ended </a:t>
            </a:r>
            <a:r>
              <a:rPr lang="en-US" sz="1200" b="1" i="0" u="none" strike="noStrike" kern="1200" baseline="0" dirty="0">
                <a:solidFill>
                  <a:schemeClr val="tx1"/>
                </a:solidFill>
                <a:latin typeface="+mn-lt"/>
                <a:ea typeface="+mn-ea"/>
                <a:cs typeface="+mn-cs"/>
              </a:rPr>
              <a:t>every temptation</a:t>
            </a:r>
            <a:r>
              <a:rPr lang="en-US" sz="1200" b="0" i="0" u="none" strike="noStrike" kern="1200" baseline="0" dirty="0">
                <a:solidFill>
                  <a:schemeClr val="tx1"/>
                </a:solidFill>
                <a:latin typeface="+mn-lt"/>
                <a:ea typeface="+mn-ea"/>
                <a:cs typeface="+mn-cs"/>
              </a:rPr>
              <a:t>, he departed from Him until an opportune time. (</a:t>
            </a:r>
            <a:r>
              <a:rPr lang="en-US" sz="1200" b="1" i="0" u="none" strike="noStrike" kern="1200" baseline="0" dirty="0">
                <a:solidFill>
                  <a:schemeClr val="tx1"/>
                </a:solidFill>
                <a:latin typeface="+mn-lt"/>
                <a:ea typeface="+mn-ea"/>
                <a:cs typeface="+mn-cs"/>
              </a:rPr>
              <a:t>Luke 4:13</a:t>
            </a:r>
            <a:r>
              <a:rPr lang="en-US" sz="1200" b="0" i="0" u="none" strike="noStrike" kern="1200" baseline="0" dirty="0">
                <a:solidFill>
                  <a:schemeClr val="tx1"/>
                </a:solidFill>
                <a:latin typeface="+mn-lt"/>
                <a:ea typeface="+mn-ea"/>
                <a:cs typeface="+mn-cs"/>
              </a:rPr>
              <a:t>)</a:t>
            </a:r>
          </a:p>
          <a:p>
            <a:pPr rtl="0"/>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b="0"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D0EBD42-C6A1-4AE2-A795-A022E18F24D2}" type="slidenum">
              <a:rPr lang="en-US" smtClean="0"/>
              <a:t>15</a:t>
            </a:fld>
            <a:endParaRPr lang="en-US"/>
          </a:p>
        </p:txBody>
      </p:sp>
    </p:spTree>
    <p:extLst>
      <p:ext uri="{BB962C8B-B14F-4D97-AF65-F5344CB8AC3E}">
        <p14:creationId xmlns:p14="http://schemas.microsoft.com/office/powerpoint/2010/main" val="36845547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1. </a:t>
            </a:r>
            <a:r>
              <a:rPr lang="en-US" altLang="en-US" sz="1200" b="0" i="1" dirty="0">
                <a:latin typeface="Times New Roman" panose="02020603050405020304" pitchFamily="18" charset="0"/>
                <a:cs typeface="Times New Roman" panose="02020603050405020304" pitchFamily="18" charset="0"/>
              </a:rPr>
              <a:t>Let no one say when he is tempted, "I am tempted by God''; for God cannot be tempted by evil, </a:t>
            </a:r>
            <a:r>
              <a:rPr lang="en-US" altLang="en-US" sz="1200" b="1" i="1" dirty="0">
                <a:latin typeface="Times New Roman" panose="02020603050405020304" pitchFamily="18" charset="0"/>
                <a:cs typeface="Times New Roman" panose="02020603050405020304" pitchFamily="18" charset="0"/>
              </a:rPr>
              <a:t>nor does He Himself tempt anyone</a:t>
            </a:r>
            <a:r>
              <a:rPr lang="en-US" altLang="en-US" sz="1200" b="0" i="1" dirty="0">
                <a:latin typeface="Times New Roman" panose="02020603050405020304" pitchFamily="18" charset="0"/>
                <a:cs typeface="Times New Roman" panose="02020603050405020304" pitchFamily="18" charset="0"/>
              </a:rPr>
              <a:t>. </a:t>
            </a:r>
            <a:r>
              <a:rPr lang="en-US" altLang="en-US" sz="1200" b="1" dirty="0">
                <a:latin typeface="Times New Roman" panose="02020603050405020304" pitchFamily="18" charset="0"/>
                <a:cs typeface="Times New Roman" panose="02020603050405020304" pitchFamily="18" charset="0"/>
              </a:rPr>
              <a:t>James 1:13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0" dirty="0">
                <a:latin typeface="Times New Roman" panose="02020603050405020304" pitchFamily="18" charset="0"/>
                <a:cs typeface="Times New Roman" panose="02020603050405020304" pitchFamily="18" charset="0"/>
              </a:rPr>
              <a:t>    2. To say “God made me this way, I can’t help what sin I do.” is to call God a liar.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0" dirty="0">
                <a:latin typeface="Times New Roman" panose="02020603050405020304" pitchFamily="18" charset="0"/>
                <a:cs typeface="Times New Roman" panose="02020603050405020304" pitchFamily="18" charset="0"/>
              </a:rPr>
              <a:t>    3. All of our deviant behavior is from our own desires.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b="0"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D0EBD42-C6A1-4AE2-A795-A022E18F24D2}" type="slidenum">
              <a:rPr lang="en-US" smtClean="0"/>
              <a:t>16</a:t>
            </a:fld>
            <a:endParaRPr lang="en-US"/>
          </a:p>
        </p:txBody>
      </p:sp>
    </p:spTree>
    <p:extLst>
      <p:ext uri="{BB962C8B-B14F-4D97-AF65-F5344CB8AC3E}">
        <p14:creationId xmlns:p14="http://schemas.microsoft.com/office/powerpoint/2010/main" val="8819177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50000"/>
              </a:spcBef>
            </a:pPr>
            <a:r>
              <a:rPr lang="en-US" dirty="0"/>
              <a:t>    1. </a:t>
            </a:r>
            <a:r>
              <a:rPr lang="en-US" altLang="en-US" sz="1200" b="0" i="1" dirty="0">
                <a:latin typeface="Times New Roman" panose="02020603050405020304" pitchFamily="18" charset="0"/>
                <a:cs typeface="Times New Roman" panose="02020603050405020304" pitchFamily="18" charset="0"/>
              </a:rPr>
              <a:t>Then the man said, "The woman whom </a:t>
            </a:r>
            <a:r>
              <a:rPr lang="en-US" altLang="en-US" sz="1200" b="1" i="1" dirty="0">
                <a:latin typeface="Times New Roman" panose="02020603050405020304" pitchFamily="18" charset="0"/>
                <a:cs typeface="Times New Roman" panose="02020603050405020304" pitchFamily="18" charset="0"/>
              </a:rPr>
              <a:t>You gave to be with me</a:t>
            </a:r>
            <a:r>
              <a:rPr lang="en-US" altLang="en-US" sz="1200" b="0" i="1" dirty="0">
                <a:latin typeface="Times New Roman" panose="02020603050405020304" pitchFamily="18" charset="0"/>
                <a:cs typeface="Times New Roman" panose="02020603050405020304" pitchFamily="18" charset="0"/>
              </a:rPr>
              <a:t>, she gave me of the tree, and I ate.‘’  </a:t>
            </a:r>
            <a:r>
              <a:rPr lang="en-US" altLang="en-US" sz="1200" b="1" dirty="0">
                <a:latin typeface="Times New Roman" panose="02020603050405020304" pitchFamily="18" charset="0"/>
                <a:cs typeface="Times New Roman" panose="02020603050405020304" pitchFamily="18" charset="0"/>
              </a:rPr>
              <a:t>Genesis 3:12</a:t>
            </a:r>
            <a:endParaRPr lang="en-US" altLang="en-US" sz="1200" b="0" dirty="0">
              <a:latin typeface="Times New Roman" panose="02020603050405020304" pitchFamily="18" charset="0"/>
              <a:cs typeface="Times New Roman" panose="02020603050405020304" pitchFamily="18" charset="0"/>
            </a:endParaRPr>
          </a:p>
          <a:p>
            <a:pPr>
              <a:spcBef>
                <a:spcPct val="50000"/>
              </a:spcBef>
            </a:pPr>
            <a:r>
              <a:rPr lang="en-US" altLang="en-US" sz="1200" b="0" dirty="0">
                <a:latin typeface="Times New Roman" panose="02020603050405020304" pitchFamily="18" charset="0"/>
                <a:cs typeface="Times New Roman" panose="02020603050405020304" pitchFamily="18" charset="0"/>
              </a:rPr>
              <a:t>    2. Adam wanted to blame God, for his personal action and desire, to eat of the fruit given to him by his wife Eve.</a:t>
            </a:r>
          </a:p>
          <a:p>
            <a:pPr>
              <a:spcBef>
                <a:spcPct val="50000"/>
              </a:spcBef>
            </a:pPr>
            <a:r>
              <a:rPr lang="en-US" altLang="en-US" sz="1200" b="0" dirty="0">
                <a:latin typeface="Times New Roman" panose="02020603050405020304" pitchFamily="18" charset="0"/>
                <a:cs typeface="Times New Roman" panose="02020603050405020304" pitchFamily="18" charset="0"/>
              </a:rPr>
              <a:t>    3. And if that was not good enough, he also threw Eve under the bus; Notice, “The woman” You gave me”.</a:t>
            </a:r>
          </a:p>
          <a:p>
            <a:endParaRPr lang="en-US" dirty="0"/>
          </a:p>
        </p:txBody>
      </p:sp>
      <p:sp>
        <p:nvSpPr>
          <p:cNvPr id="4" name="Slide Number Placeholder 3"/>
          <p:cNvSpPr>
            <a:spLocks noGrp="1"/>
          </p:cNvSpPr>
          <p:nvPr>
            <p:ph type="sldNum" sz="quarter" idx="5"/>
          </p:nvPr>
        </p:nvSpPr>
        <p:spPr/>
        <p:txBody>
          <a:bodyPr/>
          <a:lstStyle/>
          <a:p>
            <a:fld id="{FD0EBD42-C6A1-4AE2-A795-A022E18F24D2}" type="slidenum">
              <a:rPr lang="en-US" smtClean="0"/>
              <a:t>17</a:t>
            </a:fld>
            <a:endParaRPr lang="en-US"/>
          </a:p>
        </p:txBody>
      </p:sp>
    </p:spTree>
    <p:extLst>
      <p:ext uri="{BB962C8B-B14F-4D97-AF65-F5344CB8AC3E}">
        <p14:creationId xmlns:p14="http://schemas.microsoft.com/office/powerpoint/2010/main" val="16222776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1. </a:t>
            </a:r>
            <a:r>
              <a:rPr lang="en-US" altLang="en-US" sz="1200" b="0" dirty="0">
                <a:latin typeface="Times New Roman" panose="02020603050405020304" pitchFamily="18" charset="0"/>
                <a:cs typeface="Times New Roman" panose="02020603050405020304" pitchFamily="18" charset="0"/>
              </a:rPr>
              <a:t>Temptation is an individual matter.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0" dirty="0">
                <a:latin typeface="Times New Roman" panose="02020603050405020304" pitchFamily="18" charset="0"/>
                <a:cs typeface="Times New Roman" panose="02020603050405020304" pitchFamily="18" charset="0"/>
              </a:rPr>
              <a:t>    2. James clearly calls out the guilty party in our sermon text.</a:t>
            </a:r>
          </a:p>
          <a:p>
            <a:r>
              <a:rPr lang="en-US" dirty="0"/>
              <a:t>    3. Satan is already in the wings, with the snare, ready for the perpetrator. </a:t>
            </a:r>
          </a:p>
        </p:txBody>
      </p:sp>
      <p:sp>
        <p:nvSpPr>
          <p:cNvPr id="4" name="Slide Number Placeholder 3"/>
          <p:cNvSpPr>
            <a:spLocks noGrp="1"/>
          </p:cNvSpPr>
          <p:nvPr>
            <p:ph type="sldNum" sz="quarter" idx="5"/>
          </p:nvPr>
        </p:nvSpPr>
        <p:spPr/>
        <p:txBody>
          <a:bodyPr/>
          <a:lstStyle/>
          <a:p>
            <a:fld id="{FD0EBD42-C6A1-4AE2-A795-A022E18F24D2}" type="slidenum">
              <a:rPr lang="en-US" smtClean="0"/>
              <a:t>18</a:t>
            </a:fld>
            <a:endParaRPr lang="en-US"/>
          </a:p>
        </p:txBody>
      </p:sp>
    </p:spTree>
    <p:extLst>
      <p:ext uri="{BB962C8B-B14F-4D97-AF65-F5344CB8AC3E}">
        <p14:creationId xmlns:p14="http://schemas.microsoft.com/office/powerpoint/2010/main" val="30180191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50000"/>
              </a:spcBef>
            </a:pPr>
            <a:r>
              <a:rPr lang="en-US" altLang="en-US" sz="1200" b="0" i="0" dirty="0">
                <a:latin typeface="Times New Roman" panose="02020603050405020304" pitchFamily="18" charset="0"/>
                <a:cs typeface="Times New Roman" panose="02020603050405020304" pitchFamily="18" charset="0"/>
              </a:rPr>
              <a:t>    1.</a:t>
            </a:r>
            <a:r>
              <a:rPr lang="en-US" altLang="en-US" sz="1200" b="0" i="1" dirty="0">
                <a:latin typeface="Times New Roman" panose="02020603050405020304" pitchFamily="18" charset="0"/>
                <a:cs typeface="Times New Roman" panose="02020603050405020304" pitchFamily="18" charset="0"/>
              </a:rPr>
              <a:t> But </a:t>
            </a:r>
            <a:r>
              <a:rPr lang="en-US" altLang="en-US" sz="1200" b="1" i="1" dirty="0">
                <a:latin typeface="Times New Roman" panose="02020603050405020304" pitchFamily="18" charset="0"/>
                <a:cs typeface="Times New Roman" panose="02020603050405020304" pitchFamily="18" charset="0"/>
              </a:rPr>
              <a:t>each one</a:t>
            </a:r>
            <a:r>
              <a:rPr lang="en-US" altLang="en-US" sz="1200" b="0" i="1" dirty="0">
                <a:latin typeface="Times New Roman" panose="02020603050405020304" pitchFamily="18" charset="0"/>
                <a:cs typeface="Times New Roman" panose="02020603050405020304" pitchFamily="18" charset="0"/>
              </a:rPr>
              <a:t> is tempted when </a:t>
            </a:r>
            <a:r>
              <a:rPr lang="en-US" altLang="en-US" sz="1200" b="1" i="1" dirty="0">
                <a:latin typeface="Times New Roman" panose="02020603050405020304" pitchFamily="18" charset="0"/>
                <a:cs typeface="Times New Roman" panose="02020603050405020304" pitchFamily="18" charset="0"/>
              </a:rPr>
              <a:t>he </a:t>
            </a:r>
            <a:r>
              <a:rPr lang="en-US" altLang="en-US" sz="1200" b="0" i="1" dirty="0">
                <a:latin typeface="Times New Roman" panose="02020603050405020304" pitchFamily="18" charset="0"/>
                <a:cs typeface="Times New Roman" panose="02020603050405020304" pitchFamily="18" charset="0"/>
              </a:rPr>
              <a:t>is drawn away by </a:t>
            </a:r>
            <a:r>
              <a:rPr lang="en-US" altLang="en-US" sz="1200" b="1" i="1" dirty="0">
                <a:latin typeface="Times New Roman" panose="02020603050405020304" pitchFamily="18" charset="0"/>
                <a:cs typeface="Times New Roman" panose="02020603050405020304" pitchFamily="18" charset="0"/>
              </a:rPr>
              <a:t>his own desires</a:t>
            </a:r>
            <a:r>
              <a:rPr lang="en-US" altLang="en-US" sz="1200" b="0" i="1" dirty="0">
                <a:latin typeface="Times New Roman" panose="02020603050405020304" pitchFamily="18" charset="0"/>
                <a:cs typeface="Times New Roman" panose="02020603050405020304" pitchFamily="18" charset="0"/>
              </a:rPr>
              <a:t> and enticed.  </a:t>
            </a:r>
            <a:r>
              <a:rPr lang="en-US" altLang="en-US" sz="1200" b="1" dirty="0">
                <a:latin typeface="Times New Roman" panose="02020603050405020304" pitchFamily="18" charset="0"/>
                <a:cs typeface="Times New Roman" panose="02020603050405020304" pitchFamily="18" charset="0"/>
              </a:rPr>
              <a:t>James 1:14</a:t>
            </a:r>
          </a:p>
          <a:p>
            <a:r>
              <a:rPr lang="en-US" dirty="0"/>
              <a:t>    2. Notice that each, one, he and his are singular, and include no one else, not even Satan.</a:t>
            </a:r>
          </a:p>
        </p:txBody>
      </p:sp>
      <p:sp>
        <p:nvSpPr>
          <p:cNvPr id="4" name="Slide Number Placeholder 3"/>
          <p:cNvSpPr>
            <a:spLocks noGrp="1"/>
          </p:cNvSpPr>
          <p:nvPr>
            <p:ph type="sldNum" sz="quarter" idx="5"/>
          </p:nvPr>
        </p:nvSpPr>
        <p:spPr/>
        <p:txBody>
          <a:bodyPr/>
          <a:lstStyle/>
          <a:p>
            <a:fld id="{FD0EBD42-C6A1-4AE2-A795-A022E18F24D2}" type="slidenum">
              <a:rPr lang="en-US" smtClean="0"/>
              <a:t>19</a:t>
            </a:fld>
            <a:endParaRPr lang="en-US"/>
          </a:p>
        </p:txBody>
      </p:sp>
    </p:spTree>
    <p:extLst>
      <p:ext uri="{BB962C8B-B14F-4D97-AF65-F5344CB8AC3E}">
        <p14:creationId xmlns:p14="http://schemas.microsoft.com/office/powerpoint/2010/main" val="25962528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continue this lesson this evening, we have more to cover in the Principles of temptation and well as the Practical Suggestions for combatting temptation.</a:t>
            </a:r>
          </a:p>
          <a:p>
            <a:r>
              <a:rPr lang="en-US" dirty="0"/>
              <a:t>----------------------------------</a:t>
            </a:r>
          </a:p>
          <a:p>
            <a:r>
              <a:rPr lang="en-US" dirty="0"/>
              <a:t>By way of invitation:</a:t>
            </a:r>
          </a:p>
          <a:p>
            <a:r>
              <a:rPr lang="en-US" dirty="0"/>
              <a:t>&gt;&gt;&gt;&gt;&gt;&gt;&gt;&gt;&gt;&gt;&gt;&gt;&gt;&gt;&gt;&gt;&gt;&gt;&gt;&gt;&gt;</a:t>
            </a:r>
          </a:p>
          <a:p>
            <a:r>
              <a:rPr lang="en-US" dirty="0"/>
              <a:t>    1. Jesus Preached “Repent Ye and Believe in the Gospel”. </a:t>
            </a:r>
          </a:p>
          <a:p>
            <a:pPr rtl="0"/>
            <a:r>
              <a:rPr lang="en-US" sz="1200" b="0" i="1" u="none" strike="noStrike" kern="1200" baseline="0" dirty="0">
                <a:solidFill>
                  <a:schemeClr val="tx1"/>
                </a:solidFill>
                <a:latin typeface="+mn-lt"/>
                <a:ea typeface="+mn-ea"/>
                <a:cs typeface="+mn-cs"/>
              </a:rPr>
              <a:t>Now after John was put in prison, Jesus came to Galilee, preaching the gospel of the kingdom of God, and saying, "The time is fulfilled, and the kingdom of God is at hand. Repent, and believe in the gospel." </a:t>
            </a:r>
            <a:r>
              <a:rPr lang="en-US" sz="1200" b="0" i="0" u="none" strike="noStrike" kern="1200" baseline="0" dirty="0">
                <a:solidFill>
                  <a:schemeClr val="tx1"/>
                </a:solidFill>
                <a:latin typeface="+mn-lt"/>
                <a:ea typeface="+mn-ea"/>
                <a:cs typeface="+mn-cs"/>
              </a:rPr>
              <a:t>(</a:t>
            </a:r>
            <a:r>
              <a:rPr lang="en-US" sz="1200" b="1" i="0" u="none" strike="noStrike" kern="1200" baseline="0" dirty="0">
                <a:solidFill>
                  <a:schemeClr val="tx1"/>
                </a:solidFill>
                <a:latin typeface="+mn-lt"/>
                <a:ea typeface="+mn-ea"/>
                <a:cs typeface="+mn-cs"/>
              </a:rPr>
              <a:t>Mark 1:14-15</a:t>
            </a:r>
            <a:r>
              <a:rPr lang="en-US" sz="1200" b="0" i="0" u="none" strike="noStrike" kern="1200" baseline="0" dirty="0">
                <a:solidFill>
                  <a:schemeClr val="tx1"/>
                </a:solidFill>
                <a:latin typeface="+mn-lt"/>
                <a:ea typeface="+mn-ea"/>
                <a:cs typeface="+mn-cs"/>
              </a:rPr>
              <a:t>)</a:t>
            </a:r>
          </a:p>
          <a:p>
            <a:pPr rtl="0"/>
            <a:r>
              <a:rPr lang="en-US" sz="1200" b="0" i="0" u="none" strike="noStrike" kern="1200" baseline="0" dirty="0">
                <a:solidFill>
                  <a:schemeClr val="tx1"/>
                </a:solidFill>
                <a:latin typeface="+mn-lt"/>
                <a:ea typeface="+mn-ea"/>
                <a:cs typeface="+mn-cs"/>
              </a:rPr>
              <a:t>&gt;&gt;&gt;&gt;&gt;&gt;&gt;&gt;&gt;&gt;&gt;&gt;&gt;&gt;&gt;&gt;&gt;&gt;&gt;&gt;&gt;&gt;</a:t>
            </a:r>
          </a:p>
          <a:p>
            <a:pPr rtl="0"/>
            <a:r>
              <a:rPr lang="en-US" sz="1200" b="0" i="0" u="none" strike="noStrike" kern="1200" baseline="0" dirty="0">
                <a:solidFill>
                  <a:schemeClr val="tx1"/>
                </a:solidFill>
                <a:latin typeface="+mn-lt"/>
                <a:ea typeface="+mn-ea"/>
                <a:cs typeface="+mn-cs"/>
              </a:rPr>
              <a:t>    2. Peter preached the first Gospel sermon:</a:t>
            </a:r>
          </a:p>
          <a:p>
            <a:pPr rtl="0"/>
            <a:r>
              <a:rPr lang="en-US" sz="1200" b="0" i="1" u="none" strike="noStrike" kern="1200" baseline="0" dirty="0">
                <a:solidFill>
                  <a:schemeClr val="tx1"/>
                </a:solidFill>
                <a:latin typeface="+mn-lt"/>
                <a:ea typeface="+mn-ea"/>
                <a:cs typeface="+mn-cs"/>
              </a:rPr>
              <a:t>Then Peter said to them, "Repent, and let every one of you be baptized in the name of Jesus Christ for the remission of sins; and you shall receive the gift of the Holy Spirit. </a:t>
            </a:r>
            <a:r>
              <a:rPr lang="en-US" sz="1200" b="0" i="0" u="none" strike="noStrike" kern="1200" baseline="0" dirty="0">
                <a:solidFill>
                  <a:schemeClr val="tx1"/>
                </a:solidFill>
                <a:latin typeface="+mn-lt"/>
                <a:ea typeface="+mn-ea"/>
                <a:cs typeface="+mn-cs"/>
              </a:rPr>
              <a:t>(</a:t>
            </a:r>
            <a:r>
              <a:rPr lang="en-US" sz="1200" b="1" i="0" u="none" strike="noStrike" kern="1200" baseline="0" dirty="0">
                <a:solidFill>
                  <a:schemeClr val="tx1"/>
                </a:solidFill>
                <a:latin typeface="+mn-lt"/>
                <a:ea typeface="+mn-ea"/>
                <a:cs typeface="+mn-cs"/>
              </a:rPr>
              <a:t>Acts 2:38</a:t>
            </a:r>
            <a:r>
              <a:rPr lang="en-US" sz="1200" b="0" i="0" u="none" strike="noStrike" kern="1200" baseline="0" dirty="0">
                <a:solidFill>
                  <a:schemeClr val="tx1"/>
                </a:solidFill>
                <a:latin typeface="+mn-lt"/>
                <a:ea typeface="+mn-ea"/>
                <a:cs typeface="+mn-cs"/>
              </a:rPr>
              <a:t>)</a:t>
            </a:r>
          </a:p>
          <a:p>
            <a:pPr rtl="0"/>
            <a:r>
              <a:rPr lang="en-US" sz="1200" b="0" i="0" u="none" strike="noStrike" kern="1200" baseline="0" dirty="0">
                <a:solidFill>
                  <a:schemeClr val="tx1"/>
                </a:solidFill>
                <a:latin typeface="+mn-lt"/>
                <a:ea typeface="+mn-ea"/>
                <a:cs typeface="+mn-cs"/>
              </a:rPr>
              <a:t>&gt;&gt;&gt;&gt;&gt;&gt;&gt;&gt;&gt;&gt;&gt;&gt;&gt;&gt;&gt;&gt;&gt;&gt;&gt;&gt;&gt;&gt;</a:t>
            </a:r>
          </a:p>
          <a:p>
            <a:pPr rtl="0"/>
            <a:r>
              <a:rPr lang="en-US" sz="1200" b="0" i="0" u="none" strike="noStrike" kern="1200" baseline="0" dirty="0">
                <a:solidFill>
                  <a:schemeClr val="tx1"/>
                </a:solidFill>
                <a:latin typeface="+mn-lt"/>
                <a:ea typeface="+mn-ea"/>
                <a:cs typeface="+mn-cs"/>
              </a:rPr>
              <a:t>    3. If ever there was a temptation to yield to, Yielding to the Gospel is the one temptation you cannot live without.</a:t>
            </a:r>
          </a:p>
          <a:p>
            <a:pPr rtl="0"/>
            <a:r>
              <a:rPr lang="en-US" sz="1200" b="0" i="0" u="none" strike="noStrike" kern="1200" baseline="0" dirty="0">
                <a:solidFill>
                  <a:schemeClr val="tx1"/>
                </a:solidFill>
                <a:latin typeface="+mn-lt"/>
                <a:ea typeface="+mn-ea"/>
                <a:cs typeface="+mn-cs"/>
              </a:rPr>
              <a:t>&gt;&gt;&gt;&gt;&gt;&gt;&gt;&gt;&gt;&gt;&gt;&gt;&gt;&gt;&gt;&gt;&gt;&gt;&gt;&gt;&gt;&gt;</a:t>
            </a:r>
          </a:p>
          <a:p>
            <a:pPr rtl="0"/>
            <a:r>
              <a:rPr lang="en-US" sz="1200" b="0" i="0" u="none" strike="noStrike" kern="1200" baseline="0" dirty="0">
                <a:solidFill>
                  <a:schemeClr val="tx1"/>
                </a:solidFill>
                <a:latin typeface="+mn-lt"/>
                <a:ea typeface="+mn-ea"/>
                <a:cs typeface="+mn-cs"/>
              </a:rPr>
              <a:t>    4. Now is the time to believe and respond.</a:t>
            </a:r>
          </a:p>
          <a:p>
            <a:pPr rtl="0"/>
            <a:r>
              <a:rPr lang="en-US" sz="1200" b="0" i="0" u="none" strike="noStrike" kern="1200" baseline="0" dirty="0">
                <a:solidFill>
                  <a:schemeClr val="tx1"/>
                </a:solidFill>
                <a:latin typeface="+mn-lt"/>
                <a:ea typeface="+mn-ea"/>
                <a:cs typeface="+mn-cs"/>
              </a:rPr>
              <a:t>&gt;&gt;&gt;&gt;&gt;&gt;&gt;&gt;&gt;&gt;&gt;&gt;&gt;&gt;&gt;&gt;&gt;&gt;&gt;&gt;&gt;&gt;</a:t>
            </a:r>
          </a:p>
          <a:p>
            <a:pPr rtl="0"/>
            <a:endParaRPr lang="en-US" sz="1200" b="0" i="0" u="none" strike="noStrike" kern="1200" baseline="0" dirty="0">
              <a:solidFill>
                <a:schemeClr val="tx1"/>
              </a:solidFill>
              <a:latin typeface="+mn-lt"/>
              <a:ea typeface="+mn-ea"/>
              <a:cs typeface="+mn-cs"/>
            </a:endParaRPr>
          </a:p>
          <a:p>
            <a:pPr rtl="0"/>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D0EBD42-C6A1-4AE2-A795-A022E18F24D2}" type="slidenum">
              <a:rPr lang="en-US" smtClean="0"/>
              <a:t>20</a:t>
            </a:fld>
            <a:endParaRPr lang="en-US"/>
          </a:p>
        </p:txBody>
      </p:sp>
    </p:spTree>
    <p:extLst>
      <p:ext uri="{BB962C8B-B14F-4D97-AF65-F5344CB8AC3E}">
        <p14:creationId xmlns:p14="http://schemas.microsoft.com/office/powerpoint/2010/main" val="26777086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1. </a:t>
            </a:r>
            <a:r>
              <a:rPr lang="en-US" altLang="en-US" sz="1200" dirty="0">
                <a:solidFill>
                  <a:srgbClr val="FF0000"/>
                </a:solidFill>
                <a:latin typeface="Times New Roman" panose="02020603050405020304" pitchFamily="18" charset="0"/>
                <a:cs typeface="Times New Roman" panose="02020603050405020304" pitchFamily="18" charset="0"/>
              </a:rPr>
              <a:t>What Tempts You?</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FF0000"/>
                </a:solidFill>
                <a:latin typeface="Times New Roman" panose="02020603050405020304" pitchFamily="18" charset="0"/>
                <a:cs typeface="Times New Roman" panose="02020603050405020304" pitchFamily="18" charset="0"/>
              </a:rPr>
              <a:t>        a. What is the carrot on the stick in front of you?</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FF0000"/>
                </a:solidFill>
                <a:latin typeface="Times New Roman" panose="02020603050405020304" pitchFamily="18" charset="0"/>
                <a:cs typeface="Times New Roman" panose="02020603050405020304" pitchFamily="18" charset="0"/>
              </a:rPr>
              <a:t>&gt;&gt;&gt;&gt;&gt;&gt;&gt;&gt;&gt;&gt;&gt;&gt;&gt;&gt;&gt;&gt;&gt;&gt;&gt;</a:t>
            </a:r>
          </a:p>
          <a:p>
            <a:pPr algn="l"/>
            <a:r>
              <a:rPr lang="en-US" altLang="en-US" sz="1200" b="0" dirty="0">
                <a:solidFill>
                  <a:schemeClr val="bg1"/>
                </a:solidFill>
                <a:latin typeface="Times New Roman" panose="02020603050405020304" pitchFamily="18" charset="0"/>
                <a:cs typeface="Times New Roman" panose="02020603050405020304" pitchFamily="18" charset="0"/>
              </a:rPr>
              <a:t>    2. Materialism – is it worldly wealth you are seeking, must you have worldly treasures laid up for your retirement?</a:t>
            </a:r>
          </a:p>
          <a:p>
            <a:pPr algn="l"/>
            <a:r>
              <a:rPr lang="en-US" altLang="en-US" sz="1200" b="0" dirty="0">
                <a:solidFill>
                  <a:schemeClr val="bg1"/>
                </a:solidFill>
                <a:latin typeface="Times New Roman" panose="02020603050405020304" pitchFamily="18" charset="0"/>
                <a:cs typeface="Times New Roman" panose="02020603050405020304" pitchFamily="18" charset="0"/>
              </a:rPr>
              <a:t>    3. Pride – is it the personal pride that keeps you from being a humble servant for Christ?</a:t>
            </a:r>
          </a:p>
          <a:p>
            <a:pPr algn="l"/>
            <a:r>
              <a:rPr lang="en-US" altLang="en-US" sz="1200" b="0" dirty="0">
                <a:solidFill>
                  <a:schemeClr val="bg1"/>
                </a:solidFill>
                <a:latin typeface="Times New Roman" panose="02020603050405020304" pitchFamily="18" charset="0"/>
                <a:cs typeface="Times New Roman" panose="02020603050405020304" pitchFamily="18" charset="0"/>
              </a:rPr>
              <a:t>    4. Self-centeredness – Is live all about you, do you care for others who may be in need or distress?</a:t>
            </a:r>
          </a:p>
          <a:p>
            <a:pPr algn="l"/>
            <a:r>
              <a:rPr lang="en-US" altLang="en-US" sz="1200" b="0" dirty="0">
                <a:solidFill>
                  <a:schemeClr val="bg1"/>
                </a:solidFill>
                <a:latin typeface="Times New Roman" panose="02020603050405020304" pitchFamily="18" charset="0"/>
                <a:cs typeface="Times New Roman" panose="02020603050405020304" pitchFamily="18" charset="0"/>
              </a:rPr>
              <a:t>    5. Laziness – Are you just plain lazy, you know that Jesus needs an army of warriors, not lazy cowards?</a:t>
            </a:r>
          </a:p>
          <a:p>
            <a:pPr algn="l"/>
            <a:r>
              <a:rPr lang="en-US" altLang="en-US" sz="1200" b="0" dirty="0">
                <a:solidFill>
                  <a:schemeClr val="bg1"/>
                </a:solidFill>
                <a:latin typeface="Times New Roman" panose="02020603050405020304" pitchFamily="18" charset="0"/>
                <a:cs typeface="Times New Roman" panose="02020603050405020304" pitchFamily="18" charset="0"/>
              </a:rPr>
              <a:t>    6. Anger/Bitterness – Are you bitter and angry that life has not treated you fair in the trials and test of life?</a:t>
            </a:r>
          </a:p>
          <a:p>
            <a:pPr algn="l"/>
            <a:r>
              <a:rPr lang="en-US" altLang="en-US" sz="1200" b="0" dirty="0">
                <a:solidFill>
                  <a:schemeClr val="bg1"/>
                </a:solidFill>
                <a:latin typeface="Times New Roman" panose="02020603050405020304" pitchFamily="18" charset="0"/>
                <a:cs typeface="Times New Roman" panose="02020603050405020304" pitchFamily="18" charset="0"/>
              </a:rPr>
              <a:t>    7. Sexual lust – Has love passed you by and left you with just your own sexual lust to satisfy yourself?</a:t>
            </a:r>
          </a:p>
          <a:p>
            <a:pPr algn="l"/>
            <a:r>
              <a:rPr lang="en-US" altLang="en-US" sz="1200" b="0" dirty="0">
                <a:solidFill>
                  <a:schemeClr val="bg1"/>
                </a:solidFill>
                <a:latin typeface="Times New Roman" panose="02020603050405020304" pitchFamily="18" charset="0"/>
                <a:cs typeface="Times New Roman" panose="02020603050405020304" pitchFamily="18" charset="0"/>
              </a:rPr>
              <a:t>    8. Envy – Do you envy others who have achieved what you desired to achieve but couldn’t?</a:t>
            </a:r>
          </a:p>
          <a:p>
            <a:pPr algn="l"/>
            <a:r>
              <a:rPr lang="en-US" altLang="en-US" sz="1200" b="0" dirty="0">
                <a:solidFill>
                  <a:schemeClr val="bg1"/>
                </a:solidFill>
                <a:latin typeface="Times New Roman" panose="02020603050405020304" pitchFamily="18" charset="0"/>
                <a:cs typeface="Times New Roman" panose="02020603050405020304" pitchFamily="18" charset="0"/>
              </a:rPr>
              <a:t>    9. Gluttony – Has despair turned you toward gluttony and hoarding of material things?</a:t>
            </a:r>
          </a:p>
          <a:p>
            <a:pPr algn="l"/>
            <a:r>
              <a:rPr lang="en-US" altLang="en-US" sz="1200" b="0" dirty="0">
                <a:solidFill>
                  <a:schemeClr val="bg1"/>
                </a:solidFill>
                <a:latin typeface="Times New Roman" panose="02020603050405020304" pitchFamily="18" charset="0"/>
                <a:cs typeface="Times New Roman" panose="02020603050405020304" pitchFamily="18" charset="0"/>
              </a:rPr>
              <a:t>    10. Lying - does any story that you tell have to be the biggest and best told, or is a lie easier for you to tell than the truth?</a:t>
            </a:r>
          </a:p>
          <a:p>
            <a:pPr algn="l"/>
            <a:endParaRPr lang="en-US" altLang="en-US" sz="1200" b="0" dirty="0">
              <a:solidFill>
                <a:schemeClr val="bg1"/>
              </a:solidFill>
              <a:latin typeface="Times New Roman" panose="02020603050405020304" pitchFamily="18" charset="0"/>
              <a:cs typeface="Times New Roman" panose="02020603050405020304" pitchFamily="18" charset="0"/>
            </a:endParaRPr>
          </a:p>
          <a:p>
            <a:pPr algn="l"/>
            <a:endParaRPr lang="en-US" altLang="en-US" sz="1200" b="0" dirty="0">
              <a:solidFill>
                <a:schemeClr val="bg1"/>
              </a:solidFill>
              <a:latin typeface="Times New Roman" panose="02020603050405020304" pitchFamily="18" charset="0"/>
              <a:cs typeface="Times New Roman" panose="02020603050405020304" pitchFamily="18" charset="0"/>
            </a:endParaRPr>
          </a:p>
          <a:p>
            <a:r>
              <a:rPr lang="en-US" b="0" dirty="0"/>
              <a:t>    </a:t>
            </a:r>
          </a:p>
        </p:txBody>
      </p:sp>
      <p:sp>
        <p:nvSpPr>
          <p:cNvPr id="4" name="Slide Number Placeholder 3"/>
          <p:cNvSpPr>
            <a:spLocks noGrp="1"/>
          </p:cNvSpPr>
          <p:nvPr>
            <p:ph type="sldNum" sz="quarter" idx="5"/>
          </p:nvPr>
        </p:nvSpPr>
        <p:spPr/>
        <p:txBody>
          <a:bodyPr/>
          <a:lstStyle/>
          <a:p>
            <a:fld id="{FD0EBD42-C6A1-4AE2-A795-A022E18F24D2}" type="slidenum">
              <a:rPr lang="en-US" smtClean="0"/>
              <a:t>22</a:t>
            </a:fld>
            <a:endParaRPr lang="en-US"/>
          </a:p>
        </p:txBody>
      </p:sp>
    </p:spTree>
    <p:extLst>
      <p:ext uri="{BB962C8B-B14F-4D97-AF65-F5344CB8AC3E}">
        <p14:creationId xmlns:p14="http://schemas.microsoft.com/office/powerpoint/2010/main" val="30955726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ct val="20000"/>
              </a:spcAft>
              <a:buFontTx/>
              <a:buNone/>
            </a:pPr>
            <a:r>
              <a:rPr lang="en-US" altLang="en-US" sz="1200" b="0" dirty="0">
                <a:solidFill>
                  <a:srgbClr val="FF0000"/>
                </a:solidFill>
                <a:latin typeface="Times New Roman" panose="02020603050405020304" pitchFamily="18" charset="0"/>
                <a:cs typeface="Times New Roman" panose="02020603050405020304" pitchFamily="18" charset="0"/>
              </a:rPr>
              <a:t>    1. Nowhere to Run…  Temptations are like debts, where ever you go, they follow you there, demanding your attention!</a:t>
            </a:r>
          </a:p>
          <a:p>
            <a:pPr>
              <a:spcAft>
                <a:spcPct val="20000"/>
              </a:spcAft>
              <a:buFontTx/>
              <a:buNone/>
            </a:pPr>
            <a:r>
              <a:rPr lang="en-US" altLang="en-US" sz="1200" b="0" dirty="0">
                <a:solidFill>
                  <a:srgbClr val="FF0000"/>
                </a:solidFill>
                <a:latin typeface="Times New Roman" panose="02020603050405020304" pitchFamily="18" charset="0"/>
                <a:cs typeface="Times New Roman" panose="02020603050405020304" pitchFamily="18" charset="0"/>
              </a:rPr>
              <a:t>&gt;&gt;&gt;&gt;&gt;&gt;&gt;&gt;&gt;&gt;&gt;&gt;&gt;&gt;&gt;&gt;&gt;&gt;&gt;&gt;</a:t>
            </a:r>
          </a:p>
          <a:p>
            <a:pPr>
              <a:spcAft>
                <a:spcPct val="20000"/>
              </a:spcAft>
              <a:buFontTx/>
              <a:buNone/>
            </a:pPr>
            <a:r>
              <a:rPr lang="en-US" altLang="en-US" sz="1200" b="0" dirty="0">
                <a:solidFill>
                  <a:srgbClr val="FF0000"/>
                </a:solidFill>
                <a:latin typeface="Times New Roman" panose="02020603050405020304" pitchFamily="18" charset="0"/>
                <a:cs typeface="Times New Roman" panose="02020603050405020304" pitchFamily="18" charset="0"/>
              </a:rPr>
              <a:t>        a. Nowhere to Hide… is a good description of the feeling you get when trying to shake a debt or addiction and most addictive temptations.</a:t>
            </a:r>
          </a:p>
          <a:p>
            <a:pPr>
              <a:spcAft>
                <a:spcPct val="20000"/>
              </a:spcAft>
              <a:buFontTx/>
              <a:buNone/>
            </a:pPr>
            <a:r>
              <a:rPr lang="en-US" altLang="en-US" sz="1200" b="0" dirty="0">
                <a:solidFill>
                  <a:srgbClr val="FF0000"/>
                </a:solidFill>
                <a:latin typeface="Times New Roman" panose="02020603050405020304" pitchFamily="18" charset="0"/>
                <a:cs typeface="Times New Roman" panose="02020603050405020304" pitchFamily="18" charset="0"/>
              </a:rPr>
              <a:t>&gt;&gt;&gt;&gt;&gt;&gt;&gt;&gt;&gt;&gt;&gt;&gt;&gt;&gt;&gt;&gt;&gt;&gt;&gt;&gt;</a:t>
            </a:r>
            <a:endParaRPr lang="en-US" altLang="en-US" sz="1200" b="0" dirty="0">
              <a:solidFill>
                <a:schemeClr val="bg1"/>
              </a:solidFill>
              <a:latin typeface="Myriad Condensed" pitchFamily="34" charset="0"/>
            </a:endParaRPr>
          </a:p>
          <a:p>
            <a:pPr>
              <a:spcAft>
                <a:spcPct val="20000"/>
              </a:spcAft>
            </a:pPr>
            <a:r>
              <a:rPr lang="en-US" dirty="0"/>
              <a:t>    2. </a:t>
            </a:r>
            <a:r>
              <a:rPr lang="en-US" altLang="en-US" sz="1200" b="0" i="0" dirty="0">
                <a:solidFill>
                  <a:srgbClr val="FF0000"/>
                </a:solidFill>
                <a:latin typeface="Times New Roman" panose="02020603050405020304" pitchFamily="18" charset="0"/>
                <a:cs typeface="Times New Roman" panose="02020603050405020304" pitchFamily="18" charset="0"/>
              </a:rPr>
              <a:t>The Work Place… cannot be a place used to hide your temptations, everyone knows your weaknesses and desires.</a:t>
            </a:r>
          </a:p>
          <a:p>
            <a:pPr>
              <a:spcAft>
                <a:spcPct val="20000"/>
              </a:spcAft>
            </a:pPr>
            <a:r>
              <a:rPr lang="en-US" altLang="en-US" sz="1200" b="0" i="0" dirty="0">
                <a:solidFill>
                  <a:srgbClr val="FF0000"/>
                </a:solidFill>
                <a:latin typeface="Times New Roman" panose="02020603050405020304" pitchFamily="18" charset="0"/>
                <a:cs typeface="Times New Roman" panose="02020603050405020304" pitchFamily="18" charset="0"/>
              </a:rPr>
              <a:t>&gt;&gt;&gt;&gt;&gt;&gt;&gt;&gt;&gt;&gt;&gt;&gt;&gt;&gt;&gt;&gt;&gt;&gt;&gt;</a:t>
            </a:r>
          </a:p>
          <a:p>
            <a:pPr>
              <a:spcAft>
                <a:spcPct val="20000"/>
              </a:spcAft>
            </a:pPr>
            <a:r>
              <a:rPr lang="en-US" altLang="en-US" sz="1200" b="0" i="0" dirty="0">
                <a:solidFill>
                  <a:srgbClr val="FF0000"/>
                </a:solidFill>
                <a:latin typeface="Times New Roman" panose="02020603050405020304" pitchFamily="18" charset="0"/>
                <a:cs typeface="Times New Roman" panose="02020603050405020304" pitchFamily="18" charset="0"/>
              </a:rPr>
              <a:t>    3. The Home…. This is probably the first place you expressed your desires for a particular temptation, you can’t hide there.</a:t>
            </a:r>
          </a:p>
          <a:p>
            <a:pPr>
              <a:spcAft>
                <a:spcPct val="20000"/>
              </a:spcAft>
            </a:pPr>
            <a:r>
              <a:rPr lang="en-US" altLang="en-US" sz="1200" b="0" i="0" dirty="0">
                <a:solidFill>
                  <a:srgbClr val="FF0000"/>
                </a:solidFill>
                <a:latin typeface="Times New Roman" panose="02020603050405020304" pitchFamily="18" charset="0"/>
                <a:cs typeface="Times New Roman" panose="02020603050405020304" pitchFamily="18" charset="0"/>
              </a:rPr>
              <a:t>&gt;&gt;&gt;&gt;&gt;&gt;&gt;&gt;&gt;&gt;&gt;&gt;&gt;&gt;&gt;&gt;&gt;&gt;&gt;</a:t>
            </a:r>
          </a:p>
          <a:p>
            <a:pPr>
              <a:spcAft>
                <a:spcPct val="20000"/>
              </a:spcAft>
            </a:pPr>
            <a:r>
              <a:rPr lang="en-US" altLang="en-US" sz="1200" b="0" i="0" dirty="0">
                <a:solidFill>
                  <a:srgbClr val="FF0000"/>
                </a:solidFill>
                <a:latin typeface="Times New Roman" panose="02020603050405020304" pitchFamily="18" charset="0"/>
                <a:cs typeface="Times New Roman" panose="02020603050405020304" pitchFamily="18" charset="0"/>
              </a:rPr>
              <a:t>    4. The School… as a child, everyone knows you and have already drawn the conclusions you are trying to get away from.</a:t>
            </a:r>
          </a:p>
          <a:p>
            <a:pPr>
              <a:spcAft>
                <a:spcPct val="20000"/>
              </a:spcAft>
            </a:pPr>
            <a:r>
              <a:rPr lang="en-US" altLang="en-US" sz="1200" b="0" i="0" dirty="0">
                <a:solidFill>
                  <a:srgbClr val="FF0000"/>
                </a:solidFill>
                <a:latin typeface="Times New Roman" panose="02020603050405020304" pitchFamily="18" charset="0"/>
                <a:cs typeface="Times New Roman" panose="02020603050405020304" pitchFamily="18" charset="0"/>
              </a:rPr>
              <a:t>&gt;&gt;&gt;&gt;&gt;&gt;&gt;&gt;&gt;&gt;&gt;&gt;&gt;&gt;&gt;&gt;&gt;&gt;&gt;</a:t>
            </a:r>
          </a:p>
          <a:p>
            <a:pPr>
              <a:spcAft>
                <a:spcPct val="20000"/>
              </a:spcAft>
            </a:pPr>
            <a:r>
              <a:rPr lang="en-US" altLang="en-US" sz="1200" b="0" i="0" dirty="0">
                <a:solidFill>
                  <a:srgbClr val="FF0000"/>
                </a:solidFill>
                <a:latin typeface="Times New Roman" panose="02020603050405020304" pitchFamily="18" charset="0"/>
                <a:cs typeface="Times New Roman" panose="02020603050405020304" pitchFamily="18" charset="0"/>
              </a:rPr>
              <a:t>    5. The Cities… No the City is full of people willing to aid you in fulfilling your temptation.</a:t>
            </a:r>
          </a:p>
          <a:p>
            <a:pPr>
              <a:spcAft>
                <a:spcPct val="20000"/>
              </a:spcAft>
            </a:pPr>
            <a:r>
              <a:rPr lang="en-US" altLang="en-US" sz="1200" b="0" i="0" dirty="0">
                <a:solidFill>
                  <a:srgbClr val="FF0000"/>
                </a:solidFill>
                <a:latin typeface="Times New Roman" panose="02020603050405020304" pitchFamily="18" charset="0"/>
                <a:cs typeface="Times New Roman" panose="02020603050405020304" pitchFamily="18" charset="0"/>
              </a:rPr>
              <a:t>&gt;&gt;&gt;&gt;&gt;&gt;&gt;&gt;&gt;&gt;&gt;&gt;&gt;&gt;&gt;&gt;&gt;&gt;&gt;</a:t>
            </a:r>
          </a:p>
          <a:p>
            <a:pPr>
              <a:spcAft>
                <a:spcPct val="20000"/>
              </a:spcAft>
            </a:pPr>
            <a:r>
              <a:rPr lang="en-US" altLang="en-US" sz="1200" b="0" i="0" dirty="0">
                <a:solidFill>
                  <a:srgbClr val="FF0000"/>
                </a:solidFill>
                <a:latin typeface="Times New Roman" panose="02020603050405020304" pitchFamily="18" charset="0"/>
                <a:cs typeface="Times New Roman" panose="02020603050405020304" pitchFamily="18" charset="0"/>
              </a:rPr>
              <a:t>    6. The Suburbs…. Go to the suburbs, no, that is where the temptation started.</a:t>
            </a:r>
          </a:p>
          <a:p>
            <a:endParaRPr lang="en-US" dirty="0"/>
          </a:p>
        </p:txBody>
      </p:sp>
      <p:sp>
        <p:nvSpPr>
          <p:cNvPr id="4" name="Slide Number Placeholder 3"/>
          <p:cNvSpPr>
            <a:spLocks noGrp="1"/>
          </p:cNvSpPr>
          <p:nvPr>
            <p:ph type="sldNum" sz="quarter" idx="5"/>
          </p:nvPr>
        </p:nvSpPr>
        <p:spPr/>
        <p:txBody>
          <a:bodyPr/>
          <a:lstStyle/>
          <a:p>
            <a:fld id="{FD0EBD42-C6A1-4AE2-A795-A022E18F24D2}" type="slidenum">
              <a:rPr lang="en-US" smtClean="0"/>
              <a:t>4</a:t>
            </a:fld>
            <a:endParaRPr lang="en-US"/>
          </a:p>
        </p:txBody>
      </p:sp>
    </p:spTree>
    <p:extLst>
      <p:ext uri="{BB962C8B-B14F-4D97-AF65-F5344CB8AC3E}">
        <p14:creationId xmlns:p14="http://schemas.microsoft.com/office/powerpoint/2010/main" val="32758454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1.  A 1992 s</a:t>
            </a:r>
            <a:r>
              <a:rPr lang="en-US" altLang="en-US" sz="1200" b="0" dirty="0">
                <a:solidFill>
                  <a:schemeClr val="bg1"/>
                </a:solidFill>
                <a:latin typeface="Times New Roman" panose="02020603050405020304" pitchFamily="18" charset="0"/>
                <a:cs typeface="Times New Roman" panose="02020603050405020304" pitchFamily="18" charset="0"/>
              </a:rPr>
              <a:t>urvey of those labeled “Christian” respondents, noted temptations are more potent, when they had neglected their time with God (</a:t>
            </a:r>
            <a:r>
              <a:rPr lang="en-US" altLang="en-US" sz="1200" b="1" dirty="0">
                <a:solidFill>
                  <a:schemeClr val="bg1"/>
                </a:solidFill>
                <a:latin typeface="Times New Roman" panose="02020603050405020304" pitchFamily="18" charset="0"/>
                <a:cs typeface="Times New Roman" panose="02020603050405020304" pitchFamily="18" charset="0"/>
              </a:rPr>
              <a:t>81 percent</a:t>
            </a:r>
            <a:r>
              <a:rPr lang="en-US" altLang="en-US" sz="1200" b="0" dirty="0">
                <a:solidFill>
                  <a:schemeClr val="bg1"/>
                </a:solidFill>
                <a:latin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0" dirty="0">
                <a:solidFill>
                  <a:schemeClr val="bg1"/>
                </a:solidFill>
                <a:latin typeface="Times New Roman" panose="02020603050405020304" pitchFamily="18" charset="0"/>
                <a:cs typeface="Times New Roman" panose="02020603050405020304" pitchFamily="18" charset="0"/>
              </a:rPr>
              <a:t>    2. And when they were physically tired (</a:t>
            </a:r>
            <a:r>
              <a:rPr lang="en-US" altLang="en-US" sz="1200" b="1" dirty="0">
                <a:solidFill>
                  <a:schemeClr val="bg1"/>
                </a:solidFill>
                <a:latin typeface="Times New Roman" panose="02020603050405020304" pitchFamily="18" charset="0"/>
                <a:cs typeface="Times New Roman" panose="02020603050405020304" pitchFamily="18" charset="0"/>
              </a:rPr>
              <a:t>57 percent</a:t>
            </a:r>
            <a:r>
              <a:rPr lang="en-US" altLang="en-US" sz="1200" b="0" dirty="0">
                <a:solidFill>
                  <a:schemeClr val="bg1"/>
                </a:solidFill>
                <a:latin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0" dirty="0">
                <a:solidFill>
                  <a:schemeClr val="bg1"/>
                </a:solidFill>
                <a:latin typeface="Times New Roman" panose="02020603050405020304" pitchFamily="18" charset="0"/>
                <a:cs typeface="Times New Roman" panose="02020603050405020304" pitchFamily="18" charset="0"/>
              </a:rPr>
              <a:t>    3. </a:t>
            </a:r>
            <a:r>
              <a:rPr lang="en-US" altLang="en-US" sz="1200" b="1" dirty="0">
                <a:solidFill>
                  <a:schemeClr val="bg1"/>
                </a:solidFill>
                <a:latin typeface="Times New Roman" panose="02020603050405020304" pitchFamily="18" charset="0"/>
                <a:cs typeface="Times New Roman" panose="02020603050405020304" pitchFamily="18" charset="0"/>
              </a:rPr>
              <a:t>Resisting </a:t>
            </a:r>
            <a:r>
              <a:rPr lang="en-US" altLang="en-US" sz="1200" b="0" dirty="0">
                <a:solidFill>
                  <a:schemeClr val="bg1"/>
                </a:solidFill>
                <a:latin typeface="Times New Roman" panose="02020603050405020304" pitchFamily="18" charset="0"/>
                <a:cs typeface="Times New Roman" panose="02020603050405020304" pitchFamily="18" charset="0"/>
              </a:rPr>
              <a:t>temptation was accomplished: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0" dirty="0">
                <a:solidFill>
                  <a:schemeClr val="bg1"/>
                </a:solidFill>
                <a:latin typeface="Times New Roman" panose="02020603050405020304" pitchFamily="18" charset="0"/>
                <a:cs typeface="Times New Roman" panose="02020603050405020304" pitchFamily="18" charset="0"/>
              </a:rPr>
              <a:t>        a. By prayer (</a:t>
            </a:r>
            <a:r>
              <a:rPr lang="en-US" altLang="en-US" sz="1200" b="1" dirty="0">
                <a:solidFill>
                  <a:schemeClr val="bg1"/>
                </a:solidFill>
                <a:latin typeface="Times New Roman" panose="02020603050405020304" pitchFamily="18" charset="0"/>
                <a:cs typeface="Times New Roman" panose="02020603050405020304" pitchFamily="18" charset="0"/>
              </a:rPr>
              <a:t>84 percent</a:t>
            </a:r>
            <a:r>
              <a:rPr lang="en-US" altLang="en-US" sz="1200" b="0" dirty="0">
                <a:solidFill>
                  <a:schemeClr val="bg1"/>
                </a:solidFill>
                <a:latin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0" dirty="0">
                <a:solidFill>
                  <a:schemeClr val="bg1"/>
                </a:solidFill>
                <a:latin typeface="Times New Roman" panose="02020603050405020304" pitchFamily="18" charset="0"/>
                <a:cs typeface="Times New Roman" panose="02020603050405020304" pitchFamily="18" charset="0"/>
              </a:rPr>
              <a:t>        b. Avoiding compromising situations (</a:t>
            </a:r>
            <a:r>
              <a:rPr lang="en-US" altLang="en-US" sz="1200" b="1" dirty="0">
                <a:solidFill>
                  <a:schemeClr val="bg1"/>
                </a:solidFill>
                <a:latin typeface="Times New Roman" panose="02020603050405020304" pitchFamily="18" charset="0"/>
                <a:cs typeface="Times New Roman" panose="02020603050405020304" pitchFamily="18" charset="0"/>
              </a:rPr>
              <a:t>76 percent</a:t>
            </a:r>
            <a:r>
              <a:rPr lang="en-US" altLang="en-US" sz="1200" b="0" dirty="0">
                <a:solidFill>
                  <a:schemeClr val="bg1"/>
                </a:solidFill>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0" dirty="0">
                <a:solidFill>
                  <a:schemeClr val="bg1"/>
                </a:solidFill>
                <a:latin typeface="Times New Roman" panose="02020603050405020304" pitchFamily="18" charset="0"/>
                <a:cs typeface="Times New Roman" panose="02020603050405020304" pitchFamily="18" charset="0"/>
              </a:rPr>
              <a:t>        c. Bible study (</a:t>
            </a:r>
            <a:r>
              <a:rPr lang="en-US" altLang="en-US" sz="1200" b="1" dirty="0">
                <a:solidFill>
                  <a:schemeClr val="bg1"/>
                </a:solidFill>
                <a:latin typeface="Times New Roman" panose="02020603050405020304" pitchFamily="18" charset="0"/>
                <a:cs typeface="Times New Roman" panose="02020603050405020304" pitchFamily="18" charset="0"/>
              </a:rPr>
              <a:t>66 percent</a:t>
            </a:r>
            <a:r>
              <a:rPr lang="en-US" altLang="en-US" sz="1200" b="0" dirty="0">
                <a:solidFill>
                  <a:schemeClr val="bg1"/>
                </a:solidFill>
                <a:latin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0" dirty="0">
                <a:solidFill>
                  <a:schemeClr val="bg1"/>
                </a:solidFill>
                <a:latin typeface="Times New Roman" panose="02020603050405020304" pitchFamily="18" charset="0"/>
                <a:cs typeface="Times New Roman" panose="02020603050405020304" pitchFamily="18" charset="0"/>
              </a:rPr>
              <a:t>        d. And being accountable to someone (</a:t>
            </a:r>
            <a:r>
              <a:rPr lang="en-US" altLang="en-US" sz="1200" b="1" dirty="0">
                <a:solidFill>
                  <a:schemeClr val="bg1"/>
                </a:solidFill>
                <a:latin typeface="Times New Roman" panose="02020603050405020304" pitchFamily="18" charset="0"/>
                <a:cs typeface="Times New Roman" panose="02020603050405020304" pitchFamily="18" charset="0"/>
              </a:rPr>
              <a:t>52 percent</a:t>
            </a:r>
            <a:r>
              <a:rPr lang="en-US" altLang="en-US" sz="1200" b="0" dirty="0">
                <a:solidFill>
                  <a:schemeClr val="bg1"/>
                </a:solidFill>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FD0EBD42-C6A1-4AE2-A795-A022E18F24D2}" type="slidenum">
              <a:rPr lang="en-US" smtClean="0"/>
              <a:t>23</a:t>
            </a:fld>
            <a:endParaRPr lang="en-US"/>
          </a:p>
        </p:txBody>
      </p:sp>
    </p:spTree>
    <p:extLst>
      <p:ext uri="{BB962C8B-B14F-4D97-AF65-F5344CB8AC3E}">
        <p14:creationId xmlns:p14="http://schemas.microsoft.com/office/powerpoint/2010/main" val="15088670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1. </a:t>
            </a:r>
            <a:r>
              <a:rPr lang="en-US" altLang="en-US" sz="1200" b="0" dirty="0">
                <a:latin typeface="Times New Roman" panose="02020603050405020304" pitchFamily="18" charset="0"/>
                <a:cs typeface="Times New Roman" panose="02020603050405020304" pitchFamily="18" charset="0"/>
              </a:rPr>
              <a:t>Temptation always follows the same course, it starts with you!</a:t>
            </a:r>
          </a:p>
          <a:p>
            <a:endParaRPr lang="en-US" dirty="0"/>
          </a:p>
        </p:txBody>
      </p:sp>
      <p:sp>
        <p:nvSpPr>
          <p:cNvPr id="4" name="Slide Number Placeholder 3"/>
          <p:cNvSpPr>
            <a:spLocks noGrp="1"/>
          </p:cNvSpPr>
          <p:nvPr>
            <p:ph type="sldNum" sz="quarter" idx="5"/>
          </p:nvPr>
        </p:nvSpPr>
        <p:spPr/>
        <p:txBody>
          <a:bodyPr/>
          <a:lstStyle/>
          <a:p>
            <a:fld id="{FD0EBD42-C6A1-4AE2-A795-A022E18F24D2}" type="slidenum">
              <a:rPr lang="en-US" smtClean="0"/>
              <a:t>24</a:t>
            </a:fld>
            <a:endParaRPr lang="en-US"/>
          </a:p>
        </p:txBody>
      </p:sp>
    </p:spTree>
    <p:extLst>
      <p:ext uri="{BB962C8B-B14F-4D97-AF65-F5344CB8AC3E}">
        <p14:creationId xmlns:p14="http://schemas.microsoft.com/office/powerpoint/2010/main" val="8041604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50000"/>
              </a:spcBef>
            </a:pPr>
            <a:r>
              <a:rPr lang="en-US" altLang="en-US" sz="1200" b="0" i="1" dirty="0">
                <a:latin typeface="Times New Roman" panose="02020603050405020304" pitchFamily="18" charset="0"/>
                <a:cs typeface="Times New Roman" panose="02020603050405020304" pitchFamily="18" charset="0"/>
              </a:rPr>
              <a:t>But each one is tempted when he is drawn away by his own desires and enticed. Then, when desire has conceived, it gives birth to sin; and sin, when it is full-grown, brings forth death.  </a:t>
            </a:r>
            <a:r>
              <a:rPr lang="en-US" altLang="en-US" sz="1200" b="1" dirty="0">
                <a:latin typeface="Times New Roman" panose="02020603050405020304" pitchFamily="18" charset="0"/>
                <a:cs typeface="Times New Roman" panose="02020603050405020304" pitchFamily="18" charset="0"/>
              </a:rPr>
              <a:t>James 1:14</a:t>
            </a:r>
          </a:p>
          <a:p>
            <a:r>
              <a:rPr lang="en-US" dirty="0"/>
              <a:t>    1. Drawn away by their own desires, what did James mean, how does that word?</a:t>
            </a:r>
          </a:p>
        </p:txBody>
      </p:sp>
      <p:sp>
        <p:nvSpPr>
          <p:cNvPr id="4" name="Slide Number Placeholder 3"/>
          <p:cNvSpPr>
            <a:spLocks noGrp="1"/>
          </p:cNvSpPr>
          <p:nvPr>
            <p:ph type="sldNum" sz="quarter" idx="5"/>
          </p:nvPr>
        </p:nvSpPr>
        <p:spPr/>
        <p:txBody>
          <a:bodyPr/>
          <a:lstStyle/>
          <a:p>
            <a:fld id="{FD0EBD42-C6A1-4AE2-A795-A022E18F24D2}" type="slidenum">
              <a:rPr lang="en-US" smtClean="0"/>
              <a:t>25</a:t>
            </a:fld>
            <a:endParaRPr lang="en-US"/>
          </a:p>
        </p:txBody>
      </p:sp>
    </p:spTree>
    <p:extLst>
      <p:ext uri="{BB962C8B-B14F-4D97-AF65-F5344CB8AC3E}">
        <p14:creationId xmlns:p14="http://schemas.microsoft.com/office/powerpoint/2010/main" val="8658189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1. The answer is crystal clear, </a:t>
            </a:r>
          </a:p>
          <a:p>
            <a:r>
              <a:rPr lang="en-US" altLang="en-US" sz="1200" b="0" dirty="0">
                <a:latin typeface="Times New Roman" panose="02020603050405020304" pitchFamily="18" charset="0"/>
                <a:cs typeface="Times New Roman" panose="02020603050405020304" pitchFamily="18" charset="0"/>
              </a:rPr>
              <a:t>&gt;&gt;&gt;&gt;&gt;&gt;&gt;&gt;&gt;&gt;&gt;&gt;&gt;&gt;&gt;&gt;&gt;&gt;&gt;</a:t>
            </a:r>
          </a:p>
          <a:p>
            <a:r>
              <a:rPr lang="en-US" altLang="en-US" sz="1200" b="0" dirty="0">
                <a:latin typeface="Times New Roman" panose="02020603050405020304" pitchFamily="18" charset="0"/>
                <a:cs typeface="Times New Roman" panose="02020603050405020304" pitchFamily="18" charset="0"/>
              </a:rPr>
              <a:t>    2. The Bait Is Dropped and the mind mulls it over as to desirability.</a:t>
            </a:r>
          </a:p>
          <a:p>
            <a:r>
              <a:rPr lang="en-US" altLang="en-US" sz="1200" b="0" dirty="0">
                <a:latin typeface="Times New Roman" panose="02020603050405020304" pitchFamily="18" charset="0"/>
                <a:cs typeface="Times New Roman" panose="02020603050405020304" pitchFamily="18" charset="0"/>
              </a:rPr>
              <a:t>&gt;&gt;&gt;&gt;&gt;&gt;&gt;&gt;&gt;&gt;&gt;&gt;&gt;&gt;&gt;&gt;&gt;&gt;&gt;</a:t>
            </a:r>
          </a:p>
          <a:p>
            <a:r>
              <a:rPr lang="en-US" altLang="en-US" sz="1200" b="0" dirty="0">
                <a:latin typeface="Times New Roman" panose="02020603050405020304" pitchFamily="18" charset="0"/>
                <a:cs typeface="Times New Roman" panose="02020603050405020304" pitchFamily="18" charset="0"/>
              </a:rPr>
              <a:t>    3. The Bait Is Desired when the mind thinks it is pleasurable to have.</a:t>
            </a:r>
          </a:p>
          <a:p>
            <a:r>
              <a:rPr lang="en-US" altLang="en-US" sz="1200" b="0" dirty="0">
                <a:latin typeface="Times New Roman" panose="02020603050405020304" pitchFamily="18" charset="0"/>
                <a:cs typeface="Times New Roman" panose="02020603050405020304" pitchFamily="18" charset="0"/>
              </a:rPr>
              <a:t>&gt;&gt;&gt;&gt;&gt;&gt;&gt;&gt;&gt;&gt;&gt;&gt;&gt;&gt;&gt;&gt;&gt;&gt;&gt;</a:t>
            </a:r>
          </a:p>
          <a:p>
            <a:endParaRPr lang="en-US" dirty="0"/>
          </a:p>
        </p:txBody>
      </p:sp>
      <p:sp>
        <p:nvSpPr>
          <p:cNvPr id="4" name="Slide Number Placeholder 3"/>
          <p:cNvSpPr>
            <a:spLocks noGrp="1"/>
          </p:cNvSpPr>
          <p:nvPr>
            <p:ph type="sldNum" sz="quarter" idx="5"/>
          </p:nvPr>
        </p:nvSpPr>
        <p:spPr/>
        <p:txBody>
          <a:bodyPr/>
          <a:lstStyle/>
          <a:p>
            <a:fld id="{FD0EBD42-C6A1-4AE2-A795-A022E18F24D2}" type="slidenum">
              <a:rPr lang="en-US" smtClean="0"/>
              <a:t>26</a:t>
            </a:fld>
            <a:endParaRPr lang="en-US"/>
          </a:p>
        </p:txBody>
      </p:sp>
    </p:spTree>
    <p:extLst>
      <p:ext uri="{BB962C8B-B14F-4D97-AF65-F5344CB8AC3E}">
        <p14:creationId xmlns:p14="http://schemas.microsoft.com/office/powerpoint/2010/main" val="39295995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1. Then, as quickly as </a:t>
            </a:r>
            <a:r>
              <a:rPr lang="en-US" altLang="en-US" sz="1200" b="0" dirty="0">
                <a:latin typeface="Times New Roman" panose="02020603050405020304" pitchFamily="18" charset="0"/>
                <a:cs typeface="Times New Roman" panose="02020603050405020304" pitchFamily="18" charset="0"/>
              </a:rPr>
              <a:t>The Bait is Taken, sin has been committed.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0" dirty="0">
                <a:latin typeface="Times New Roman" panose="02020603050405020304" pitchFamily="18" charset="0"/>
                <a:cs typeface="Times New Roman" panose="02020603050405020304" pitchFamily="18" charset="0"/>
              </a:rPr>
              <a:t>    2. There is still time to repent, turn your back on sin and spit the hook back at Satan.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0" dirty="0">
                <a:latin typeface="Times New Roman" panose="02020603050405020304" pitchFamily="18" charset="0"/>
                <a:cs typeface="Times New Roman" panose="02020603050405020304" pitchFamily="18" charset="0"/>
              </a:rPr>
              <a:t>    3. Do not tarry, or their will be a price to pay.</a:t>
            </a:r>
          </a:p>
          <a:p>
            <a:endParaRPr lang="en-US" dirty="0"/>
          </a:p>
        </p:txBody>
      </p:sp>
      <p:sp>
        <p:nvSpPr>
          <p:cNvPr id="4" name="Slide Number Placeholder 3"/>
          <p:cNvSpPr>
            <a:spLocks noGrp="1"/>
          </p:cNvSpPr>
          <p:nvPr>
            <p:ph type="sldNum" sz="quarter" idx="5"/>
          </p:nvPr>
        </p:nvSpPr>
        <p:spPr/>
        <p:txBody>
          <a:bodyPr/>
          <a:lstStyle/>
          <a:p>
            <a:fld id="{FD0EBD42-C6A1-4AE2-A795-A022E18F24D2}" type="slidenum">
              <a:rPr lang="en-US" smtClean="0"/>
              <a:t>27</a:t>
            </a:fld>
            <a:endParaRPr lang="en-US"/>
          </a:p>
        </p:txBody>
      </p:sp>
    </p:spTree>
    <p:extLst>
      <p:ext uri="{BB962C8B-B14F-4D97-AF65-F5344CB8AC3E}">
        <p14:creationId xmlns:p14="http://schemas.microsoft.com/office/powerpoint/2010/main" val="35839067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1. </a:t>
            </a:r>
            <a:r>
              <a:rPr lang="en-US" altLang="en-US" sz="1200" b="0" dirty="0">
                <a:latin typeface="Times New Roman" panose="02020603050405020304" pitchFamily="18" charset="0"/>
                <a:cs typeface="Times New Roman" panose="02020603050405020304" pitchFamily="18" charset="0"/>
              </a:rPr>
              <a:t>The Results are Hot &amp;Tragic if Satan wins.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0" dirty="0">
                <a:latin typeface="Times New Roman" panose="02020603050405020304" pitchFamily="18" charset="0"/>
                <a:cs typeface="Times New Roman" panose="02020603050405020304" pitchFamily="18" charset="0"/>
              </a:rPr>
              <a:t>    2. It is tragic that so many, many people will fall for the lure and snares set by Satan.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0" dirty="0">
                <a:latin typeface="Times New Roman" panose="02020603050405020304" pitchFamily="18" charset="0"/>
                <a:cs typeface="Times New Roman" panose="02020603050405020304" pitchFamily="18" charset="0"/>
              </a:rPr>
              <a:t>    3. Heaven was designed for the saints that love the Lord.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0" dirty="0">
                <a:latin typeface="Times New Roman" panose="02020603050405020304" pitchFamily="18" charset="0"/>
                <a:cs typeface="Times New Roman" panose="02020603050405020304" pitchFamily="18" charset="0"/>
              </a:rPr>
              <a:t>    4. Hell was created for the Devil and his angels, not those who love the Lord.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0" dirty="0">
                <a:latin typeface="Times New Roman" panose="02020603050405020304" pitchFamily="18" charset="0"/>
                <a:cs typeface="Times New Roman" panose="02020603050405020304" pitchFamily="18" charset="0"/>
              </a:rPr>
              <a:t>    5. It will be “oh so sad on That Day”</a:t>
            </a:r>
          </a:p>
          <a:p>
            <a:endParaRPr lang="en-US" dirty="0"/>
          </a:p>
        </p:txBody>
      </p:sp>
      <p:sp>
        <p:nvSpPr>
          <p:cNvPr id="4" name="Slide Number Placeholder 3"/>
          <p:cNvSpPr>
            <a:spLocks noGrp="1"/>
          </p:cNvSpPr>
          <p:nvPr>
            <p:ph type="sldNum" sz="quarter" idx="5"/>
          </p:nvPr>
        </p:nvSpPr>
        <p:spPr/>
        <p:txBody>
          <a:bodyPr/>
          <a:lstStyle/>
          <a:p>
            <a:fld id="{FD0EBD42-C6A1-4AE2-A795-A022E18F24D2}" type="slidenum">
              <a:rPr lang="en-US" smtClean="0"/>
              <a:t>28</a:t>
            </a:fld>
            <a:endParaRPr lang="en-US"/>
          </a:p>
        </p:txBody>
      </p:sp>
    </p:spTree>
    <p:extLst>
      <p:ext uri="{BB962C8B-B14F-4D97-AF65-F5344CB8AC3E}">
        <p14:creationId xmlns:p14="http://schemas.microsoft.com/office/powerpoint/2010/main" val="8816605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1. There are many </a:t>
            </a:r>
            <a:r>
              <a:rPr lang="en-US" altLang="en-US" sz="1200" b="0" dirty="0">
                <a:solidFill>
                  <a:schemeClr val="bg1"/>
                </a:solidFill>
                <a:latin typeface="Times New Roman" panose="02020603050405020304" pitchFamily="18" charset="0"/>
                <a:cs typeface="Times New Roman" panose="02020603050405020304" pitchFamily="18" charset="0"/>
              </a:rPr>
              <a:t>Practical Suggestions that will help you resist temptation.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0" dirty="0">
                <a:solidFill>
                  <a:schemeClr val="bg1"/>
                </a:solidFill>
                <a:latin typeface="Times New Roman" panose="02020603050405020304" pitchFamily="18" charset="0"/>
                <a:cs typeface="Times New Roman" panose="02020603050405020304" pitchFamily="18" charset="0"/>
              </a:rPr>
              <a:t>    2. We will take the time to look at three or four suggestions.</a:t>
            </a:r>
          </a:p>
          <a:p>
            <a:endParaRPr lang="en-US" dirty="0"/>
          </a:p>
        </p:txBody>
      </p:sp>
      <p:sp>
        <p:nvSpPr>
          <p:cNvPr id="4" name="Slide Number Placeholder 3"/>
          <p:cNvSpPr>
            <a:spLocks noGrp="1"/>
          </p:cNvSpPr>
          <p:nvPr>
            <p:ph type="sldNum" sz="quarter" idx="5"/>
          </p:nvPr>
        </p:nvSpPr>
        <p:spPr/>
        <p:txBody>
          <a:bodyPr/>
          <a:lstStyle/>
          <a:p>
            <a:fld id="{FD0EBD42-C6A1-4AE2-A795-A022E18F24D2}" type="slidenum">
              <a:rPr lang="en-US" smtClean="0"/>
              <a:t>29</a:t>
            </a:fld>
            <a:endParaRPr lang="en-US"/>
          </a:p>
        </p:txBody>
      </p:sp>
    </p:spTree>
    <p:extLst>
      <p:ext uri="{BB962C8B-B14F-4D97-AF65-F5344CB8AC3E}">
        <p14:creationId xmlns:p14="http://schemas.microsoft.com/office/powerpoint/2010/main" val="23710772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1. Take some type of </a:t>
            </a:r>
            <a:r>
              <a:rPr lang="en-US" altLang="en-US" sz="1200" b="0" dirty="0">
                <a:latin typeface="Times New Roman" panose="02020603050405020304" pitchFamily="18" charset="0"/>
                <a:cs typeface="Times New Roman" panose="02020603050405020304" pitchFamily="18" charset="0"/>
              </a:rPr>
              <a:t>Counteraction,  Not Just Toleration of the temptation.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strike="noStrike" kern="1200" baseline="0" dirty="0">
                <a:solidFill>
                  <a:schemeClr val="tx1"/>
                </a:solidFill>
                <a:latin typeface="+mn-lt"/>
                <a:ea typeface="+mn-ea"/>
                <a:cs typeface="+mn-cs"/>
              </a:rPr>
              <a:t>Can a man take fire to his bosom, And his clothes not be burned? </a:t>
            </a:r>
            <a:r>
              <a:rPr lang="en-US" sz="1200" b="0" i="0" u="none" strike="noStrike" kern="1200" baseline="0" dirty="0">
                <a:solidFill>
                  <a:schemeClr val="tx1"/>
                </a:solidFill>
                <a:latin typeface="+mn-lt"/>
                <a:ea typeface="+mn-ea"/>
                <a:cs typeface="+mn-cs"/>
              </a:rPr>
              <a:t>(</a:t>
            </a:r>
            <a:r>
              <a:rPr lang="en-US" sz="1200" b="1" i="0" u="none" strike="noStrike" kern="1200" baseline="0" dirty="0">
                <a:solidFill>
                  <a:schemeClr val="tx1"/>
                </a:solidFill>
                <a:latin typeface="+mn-lt"/>
                <a:ea typeface="+mn-ea"/>
                <a:cs typeface="+mn-cs"/>
              </a:rPr>
              <a:t>Proverbs 6:27</a:t>
            </a:r>
            <a:r>
              <a:rPr lang="en-US" sz="1200" b="0" i="0" u="none" strike="noStrike" kern="1200" baseline="0" dirty="0">
                <a:solidFill>
                  <a:schemeClr val="tx1"/>
                </a:solidFill>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    2. As long as your mind sees the temptation, it will keep working on you until you succumb, that is the snare of the temptation.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    3. Toleration is </a:t>
            </a:r>
            <a:r>
              <a:rPr lang="en-US" sz="1200" b="1" i="0" u="none" strike="noStrike" kern="1200" baseline="0" dirty="0">
                <a:solidFill>
                  <a:schemeClr val="tx1"/>
                </a:solidFill>
                <a:latin typeface="+mn-lt"/>
                <a:ea typeface="+mn-ea"/>
                <a:cs typeface="+mn-cs"/>
              </a:rPr>
              <a:t>not acceptable</a:t>
            </a:r>
            <a:r>
              <a:rPr lang="en-US" sz="1200" b="0" i="0" u="none" strike="noStrike" kern="1200" baseline="0" dirty="0">
                <a:solidFill>
                  <a:schemeClr val="tx1"/>
                </a:solidFill>
                <a:latin typeface="+mn-lt"/>
                <a:ea typeface="+mn-ea"/>
                <a:cs typeface="+mn-cs"/>
              </a:rPr>
              <a:t> for you because you will, sooner than later, take the bait.</a:t>
            </a:r>
          </a:p>
          <a:p>
            <a:pPr rtl="0"/>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D0EBD42-C6A1-4AE2-A795-A022E18F24D2}" type="slidenum">
              <a:rPr lang="en-US" smtClean="0"/>
              <a:t>30</a:t>
            </a:fld>
            <a:endParaRPr lang="en-US"/>
          </a:p>
        </p:txBody>
      </p:sp>
    </p:spTree>
    <p:extLst>
      <p:ext uri="{BB962C8B-B14F-4D97-AF65-F5344CB8AC3E}">
        <p14:creationId xmlns:p14="http://schemas.microsoft.com/office/powerpoint/2010/main" val="2429218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1. </a:t>
            </a:r>
            <a:r>
              <a:rPr lang="en-US" altLang="en-US" sz="1200" b="1" dirty="0">
                <a:solidFill>
                  <a:schemeClr val="bg1"/>
                </a:solidFill>
                <a:latin typeface="Times New Roman" panose="02020603050405020304" pitchFamily="18" charset="0"/>
                <a:cs typeface="Times New Roman" panose="02020603050405020304" pitchFamily="18" charset="0"/>
              </a:rPr>
              <a:t>“</a:t>
            </a:r>
            <a:r>
              <a:rPr lang="en-US" altLang="en-US" sz="1200" b="0" dirty="0">
                <a:solidFill>
                  <a:schemeClr val="bg1"/>
                </a:solidFill>
                <a:latin typeface="Times New Roman" panose="02020603050405020304" pitchFamily="18" charset="0"/>
                <a:cs typeface="Times New Roman" panose="02020603050405020304" pitchFamily="18" charset="0"/>
              </a:rPr>
              <a:t>To pray against temptations, and yet to rush into the occasion, is to thrust your fingers into the fire, and then pray they might not be burnt.” </a:t>
            </a:r>
            <a:endParaRPr lang="en-US" altLang="en-US" sz="1050" b="0" dirty="0">
              <a:solidFill>
                <a:schemeClr val="bg1"/>
              </a:solidFill>
              <a:latin typeface="Myriad Condensed" pitchFamily="34" charset="0"/>
            </a:endParaRPr>
          </a:p>
          <a:p>
            <a:r>
              <a:rPr lang="en-US" dirty="0"/>
              <a:t>    2. Temptation and toleration of temptation, will result in an eternal burning sensation in your soul.</a:t>
            </a:r>
          </a:p>
          <a:p>
            <a:pPr rtl="0"/>
            <a:r>
              <a:rPr lang="en-US" sz="1200" b="0" i="1" u="none" strike="noStrike" kern="1200" baseline="0" dirty="0">
                <a:solidFill>
                  <a:schemeClr val="tx1"/>
                </a:solidFill>
                <a:latin typeface="+mn-lt"/>
                <a:ea typeface="+mn-ea"/>
                <a:cs typeface="+mn-cs"/>
              </a:rPr>
              <a:t>Watch and pray, lest you enter into temptation. The spirit indeed is willing, but the flesh is weak." </a:t>
            </a:r>
            <a:r>
              <a:rPr lang="en-US" sz="1200" b="0" i="0" u="none" strike="noStrike" kern="1200" baseline="0" dirty="0">
                <a:solidFill>
                  <a:schemeClr val="tx1"/>
                </a:solidFill>
                <a:latin typeface="+mn-lt"/>
                <a:ea typeface="+mn-ea"/>
                <a:cs typeface="+mn-cs"/>
              </a:rPr>
              <a:t>(</a:t>
            </a:r>
            <a:r>
              <a:rPr lang="en-US" sz="1200" b="1" i="0" u="none" strike="noStrike" kern="1200" baseline="0" dirty="0">
                <a:solidFill>
                  <a:schemeClr val="tx1"/>
                </a:solidFill>
                <a:latin typeface="+mn-lt"/>
                <a:ea typeface="+mn-ea"/>
                <a:cs typeface="+mn-cs"/>
              </a:rPr>
              <a:t>Mark 14:38</a:t>
            </a:r>
            <a:r>
              <a:rPr lang="en-US" sz="1200" b="0" i="0" u="none" strike="noStrike" kern="1200" baseline="0" dirty="0">
                <a:solidFill>
                  <a:schemeClr val="tx1"/>
                </a:solidFill>
                <a:latin typeface="+mn-lt"/>
                <a:ea typeface="+mn-ea"/>
                <a:cs typeface="+mn-cs"/>
              </a:rPr>
              <a:t>)</a:t>
            </a:r>
          </a:p>
          <a:p>
            <a:pPr rtl="0"/>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D0EBD42-C6A1-4AE2-A795-A022E18F24D2}" type="slidenum">
              <a:rPr lang="en-US" smtClean="0"/>
              <a:t>31</a:t>
            </a:fld>
            <a:endParaRPr lang="en-US"/>
          </a:p>
        </p:txBody>
      </p:sp>
    </p:spTree>
    <p:extLst>
      <p:ext uri="{BB962C8B-B14F-4D97-AF65-F5344CB8AC3E}">
        <p14:creationId xmlns:p14="http://schemas.microsoft.com/office/powerpoint/2010/main" val="37294591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baseline="0" dirty="0">
                <a:solidFill>
                  <a:schemeClr val="tx1"/>
                </a:solidFill>
                <a:latin typeface="+mn-lt"/>
                <a:ea typeface="+mn-ea"/>
                <a:cs typeface="+mn-cs"/>
              </a:rPr>
              <a:t>    1. And now for the rest of the story:</a:t>
            </a:r>
          </a:p>
          <a:p>
            <a:pPr rtl="0"/>
            <a:r>
              <a:rPr lang="en-US" sz="1200" b="0" i="1" u="none" strike="noStrike" kern="1200" baseline="0" dirty="0">
                <a:solidFill>
                  <a:schemeClr val="tx1"/>
                </a:solidFill>
                <a:latin typeface="+mn-lt"/>
                <a:ea typeface="+mn-ea"/>
                <a:cs typeface="+mn-cs"/>
              </a:rPr>
              <a:t>Can a man take fire to his bosom, And his clothes not be burned? </a:t>
            </a:r>
            <a:r>
              <a:rPr lang="en-US" sz="1200" b="0" i="1" u="sng" strike="noStrike" kern="1200" baseline="0" dirty="0">
                <a:solidFill>
                  <a:schemeClr val="tx1"/>
                </a:solidFill>
                <a:latin typeface="+mn-lt"/>
                <a:ea typeface="+mn-ea"/>
                <a:cs typeface="+mn-cs"/>
              </a:rPr>
              <a:t>Can one walk on hot coals, And his feet not be seared</a:t>
            </a:r>
            <a:r>
              <a:rPr lang="en-US" sz="1200" b="0" i="1"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a:t>
            </a:r>
            <a:r>
              <a:rPr lang="en-US" sz="1200" b="1" i="0" u="none" strike="noStrike" kern="1200" baseline="0" dirty="0">
                <a:solidFill>
                  <a:schemeClr val="tx1"/>
                </a:solidFill>
                <a:latin typeface="+mn-lt"/>
                <a:ea typeface="+mn-ea"/>
                <a:cs typeface="+mn-cs"/>
              </a:rPr>
              <a:t>Proverbs 6:27-28</a:t>
            </a:r>
            <a:r>
              <a:rPr lang="en-US" sz="1200" b="0" i="0" u="none" strike="noStrike" kern="1200" baseline="0" dirty="0">
                <a:solidFill>
                  <a:schemeClr val="tx1"/>
                </a:solidFill>
                <a:latin typeface="+mn-lt"/>
                <a:ea typeface="+mn-ea"/>
                <a:cs typeface="+mn-cs"/>
              </a:rPr>
              <a:t>)</a:t>
            </a:r>
          </a:p>
          <a:p>
            <a:pPr rtl="0"/>
            <a:r>
              <a:rPr lang="en-US" sz="1200" b="0" i="0" u="none" strike="noStrike" kern="1200" baseline="0" dirty="0">
                <a:solidFill>
                  <a:schemeClr val="tx1"/>
                </a:solidFill>
                <a:latin typeface="+mn-lt"/>
                <a:ea typeface="+mn-ea"/>
                <a:cs typeface="+mn-cs"/>
              </a:rPr>
              <a:t>    2. If you can not walk away from temptation, your feet will be burned.</a:t>
            </a:r>
          </a:p>
          <a:p>
            <a:pPr rtl="0"/>
            <a:r>
              <a:rPr lang="en-US" sz="1200" b="0" i="0" u="none" strike="noStrike" kern="1200" baseline="0" dirty="0">
                <a:solidFill>
                  <a:schemeClr val="tx1"/>
                </a:solidFill>
                <a:latin typeface="+mn-lt"/>
                <a:ea typeface="+mn-ea"/>
                <a:cs typeface="+mn-cs"/>
              </a:rPr>
              <a:t>    3. You cannot socialize with sin or dance around it and expect to escape contamination of your soul.</a:t>
            </a:r>
          </a:p>
          <a:p>
            <a:pPr rtl="0"/>
            <a:r>
              <a:rPr lang="en-US" sz="1200" b="0" i="0" u="none" strike="noStrike" kern="1200" baseline="0" dirty="0">
                <a:solidFill>
                  <a:schemeClr val="tx1"/>
                </a:solidFill>
                <a:latin typeface="+mn-lt"/>
                <a:ea typeface="+mn-ea"/>
                <a:cs typeface="+mn-cs"/>
              </a:rPr>
              <a:t>    4. What ever the temptation is, get away from it.</a:t>
            </a:r>
          </a:p>
          <a:p>
            <a:pPr rtl="0"/>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D0EBD42-C6A1-4AE2-A795-A022E18F24D2}" type="slidenum">
              <a:rPr lang="en-US" smtClean="0"/>
              <a:t>32</a:t>
            </a:fld>
            <a:endParaRPr lang="en-US"/>
          </a:p>
        </p:txBody>
      </p:sp>
    </p:spTree>
    <p:extLst>
      <p:ext uri="{BB962C8B-B14F-4D97-AF65-F5344CB8AC3E}">
        <p14:creationId xmlns:p14="http://schemas.microsoft.com/office/powerpoint/2010/main" val="2678094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    1. So, what is the anatomy of “</a:t>
            </a:r>
            <a:r>
              <a:rPr lang="en-US" altLang="en-US" sz="1200" b="0" dirty="0">
                <a:solidFill>
                  <a:srgbClr val="FF0000"/>
                </a:solidFill>
                <a:latin typeface="Times New Roman" panose="02020603050405020304" pitchFamily="18" charset="0"/>
                <a:cs typeface="Times New Roman" panose="02020603050405020304" pitchFamily="18" charset="0"/>
              </a:rPr>
              <a:t>The Problem of Temptation” (</a:t>
            </a:r>
            <a:r>
              <a:rPr lang="en-US" altLang="en-US" sz="1200" b="1" dirty="0">
                <a:solidFill>
                  <a:srgbClr val="FF0000"/>
                </a:solidFill>
                <a:latin typeface="Times New Roman" panose="02020603050405020304" pitchFamily="18" charset="0"/>
                <a:cs typeface="Times New Roman" panose="02020603050405020304" pitchFamily="18" charset="0"/>
              </a:rPr>
              <a:t>Jas. 1:13-15</a:t>
            </a:r>
            <a:r>
              <a:rPr lang="en-US" altLang="en-US" sz="1200" b="0" dirty="0">
                <a:solidFill>
                  <a:srgbClr val="FF0000"/>
                </a:solidFill>
                <a:latin typeface="Times New Roman" panose="02020603050405020304" pitchFamily="18" charset="0"/>
                <a:cs typeface="Times New Roman" panose="02020603050405020304" pitchFamily="18" charset="0"/>
              </a:rPr>
              <a:t>).</a:t>
            </a:r>
          </a:p>
          <a:p>
            <a:pPr rtl="0"/>
            <a:r>
              <a:rPr lang="en-US" sz="1200" b="0" i="1" u="none" strike="noStrike" kern="1200" baseline="0" dirty="0">
                <a:solidFill>
                  <a:schemeClr val="tx1"/>
                </a:solidFill>
                <a:latin typeface="+mn-lt"/>
                <a:ea typeface="+mn-ea"/>
                <a:cs typeface="+mn-cs"/>
              </a:rPr>
              <a:t>Let no one say when he is tempted, "I am tempted by God"; for God cannot be tempted by evil, nor does He Himself tempt anyone. But each one is tempted when he is </a:t>
            </a:r>
            <a:r>
              <a:rPr lang="en-US" sz="1200" b="1" i="1" u="none" strike="noStrike" kern="1200" baseline="0" dirty="0">
                <a:solidFill>
                  <a:schemeClr val="tx1"/>
                </a:solidFill>
                <a:latin typeface="+mn-lt"/>
                <a:ea typeface="+mn-ea"/>
                <a:cs typeface="+mn-cs"/>
              </a:rPr>
              <a:t>drawn away by his own desires</a:t>
            </a:r>
            <a:r>
              <a:rPr lang="en-US" sz="1200" b="0" i="1" u="none" strike="noStrike" kern="1200" baseline="0" dirty="0">
                <a:solidFill>
                  <a:schemeClr val="tx1"/>
                </a:solidFill>
                <a:latin typeface="+mn-lt"/>
                <a:ea typeface="+mn-ea"/>
                <a:cs typeface="+mn-cs"/>
              </a:rPr>
              <a:t> and enticed. Then, when </a:t>
            </a:r>
            <a:r>
              <a:rPr lang="en-US" sz="1200" b="1" i="1" u="none" strike="noStrike" kern="1200" baseline="0" dirty="0">
                <a:solidFill>
                  <a:schemeClr val="tx1"/>
                </a:solidFill>
                <a:latin typeface="+mn-lt"/>
                <a:ea typeface="+mn-ea"/>
                <a:cs typeface="+mn-cs"/>
              </a:rPr>
              <a:t>desire has conceived</a:t>
            </a:r>
            <a:r>
              <a:rPr lang="en-US" sz="1200" b="0" i="1" u="none" strike="noStrike" kern="1200" baseline="0" dirty="0">
                <a:solidFill>
                  <a:schemeClr val="tx1"/>
                </a:solidFill>
                <a:latin typeface="+mn-lt"/>
                <a:ea typeface="+mn-ea"/>
                <a:cs typeface="+mn-cs"/>
              </a:rPr>
              <a:t>, it gives </a:t>
            </a:r>
            <a:r>
              <a:rPr lang="en-US" sz="1200" b="1" i="1" u="none" strike="noStrike" kern="1200" baseline="0" dirty="0">
                <a:solidFill>
                  <a:schemeClr val="tx1"/>
                </a:solidFill>
                <a:latin typeface="+mn-lt"/>
                <a:ea typeface="+mn-ea"/>
                <a:cs typeface="+mn-cs"/>
              </a:rPr>
              <a:t>birth to sin</a:t>
            </a:r>
            <a:r>
              <a:rPr lang="en-US" sz="1200" b="0" i="1" u="none" strike="noStrike" kern="1200" baseline="0" dirty="0">
                <a:solidFill>
                  <a:schemeClr val="tx1"/>
                </a:solidFill>
                <a:latin typeface="+mn-lt"/>
                <a:ea typeface="+mn-ea"/>
                <a:cs typeface="+mn-cs"/>
              </a:rPr>
              <a:t>; and sin, when it </a:t>
            </a:r>
            <a:r>
              <a:rPr lang="en-US" sz="1200" b="1" i="1" u="none" strike="noStrike" kern="1200" baseline="0" dirty="0">
                <a:solidFill>
                  <a:schemeClr val="tx1"/>
                </a:solidFill>
                <a:latin typeface="+mn-lt"/>
                <a:ea typeface="+mn-ea"/>
                <a:cs typeface="+mn-cs"/>
              </a:rPr>
              <a:t>is full-grown</a:t>
            </a:r>
            <a:r>
              <a:rPr lang="en-US" sz="1200" b="0" i="1" u="none" strike="noStrike" kern="1200" baseline="0" dirty="0">
                <a:solidFill>
                  <a:schemeClr val="tx1"/>
                </a:solidFill>
                <a:latin typeface="+mn-lt"/>
                <a:ea typeface="+mn-ea"/>
                <a:cs typeface="+mn-cs"/>
              </a:rPr>
              <a:t>, brings forth </a:t>
            </a:r>
            <a:r>
              <a:rPr lang="en-US" sz="1200" b="1" i="1" u="none" strike="noStrike" kern="1200" baseline="0" dirty="0">
                <a:solidFill>
                  <a:schemeClr val="tx1"/>
                </a:solidFill>
                <a:latin typeface="+mn-lt"/>
                <a:ea typeface="+mn-ea"/>
                <a:cs typeface="+mn-cs"/>
              </a:rPr>
              <a:t>death</a:t>
            </a:r>
            <a:r>
              <a:rPr lang="en-US" sz="1200" b="0" i="1"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a:t>
            </a:r>
            <a:r>
              <a:rPr lang="en-US" sz="1200" b="1" i="0" u="none" strike="noStrike" kern="1200" baseline="0" dirty="0">
                <a:solidFill>
                  <a:schemeClr val="tx1"/>
                </a:solidFill>
                <a:latin typeface="+mn-lt"/>
                <a:ea typeface="+mn-ea"/>
                <a:cs typeface="+mn-cs"/>
              </a:rPr>
              <a:t>James 1:13-15</a:t>
            </a:r>
            <a:r>
              <a:rPr lang="en-US" sz="1200" b="0" i="0" u="none" strike="noStrike" kern="1200" baseline="0" dirty="0">
                <a:solidFill>
                  <a:schemeClr val="tx1"/>
                </a:solidFill>
                <a:latin typeface="+mn-lt"/>
                <a:ea typeface="+mn-ea"/>
                <a:cs typeface="+mn-cs"/>
              </a:rPr>
              <a:t>)</a:t>
            </a:r>
          </a:p>
          <a:p>
            <a:pPr rtl="0"/>
            <a:r>
              <a:rPr lang="en-US" sz="1200" b="0" i="0" u="none" strike="noStrike" kern="1200" baseline="0" dirty="0">
                <a:solidFill>
                  <a:schemeClr val="tx1"/>
                </a:solidFill>
                <a:latin typeface="+mn-lt"/>
                <a:ea typeface="+mn-ea"/>
                <a:cs typeface="+mn-cs"/>
              </a:rPr>
              <a:t>    2. James says that temptation is your own desire, created by you and it is working overtime.</a:t>
            </a:r>
          </a:p>
          <a:p>
            <a:pPr algn="l"/>
            <a:endParaRPr lang="en-US" b="0" dirty="0"/>
          </a:p>
        </p:txBody>
      </p:sp>
      <p:sp>
        <p:nvSpPr>
          <p:cNvPr id="4" name="Slide Number Placeholder 3"/>
          <p:cNvSpPr>
            <a:spLocks noGrp="1"/>
          </p:cNvSpPr>
          <p:nvPr>
            <p:ph type="sldNum" sz="quarter" idx="5"/>
          </p:nvPr>
        </p:nvSpPr>
        <p:spPr/>
        <p:txBody>
          <a:bodyPr/>
          <a:lstStyle/>
          <a:p>
            <a:fld id="{FD0EBD42-C6A1-4AE2-A795-A022E18F24D2}" type="slidenum">
              <a:rPr lang="en-US" smtClean="0"/>
              <a:t>5</a:t>
            </a:fld>
            <a:endParaRPr lang="en-US"/>
          </a:p>
        </p:txBody>
      </p:sp>
    </p:spTree>
    <p:extLst>
      <p:ext uri="{BB962C8B-B14F-4D97-AF65-F5344CB8AC3E}">
        <p14:creationId xmlns:p14="http://schemas.microsoft.com/office/powerpoint/2010/main" val="6339921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altLang="en-US" sz="1200" b="0" dirty="0">
                <a:latin typeface="Times New Roman" panose="02020603050405020304" pitchFamily="18" charset="0"/>
                <a:cs typeface="Times New Roman" panose="02020603050405020304" pitchFamily="18" charset="0"/>
              </a:rPr>
              <a:t>    1. Sometimes, temptation will follow you where ever you flee.</a:t>
            </a:r>
          </a:p>
          <a:p>
            <a:pPr algn="l"/>
            <a:r>
              <a:rPr lang="en-US" altLang="en-US" sz="1200" b="0" dirty="0">
                <a:latin typeface="Times New Roman" panose="02020603050405020304" pitchFamily="18" charset="0"/>
                <a:cs typeface="Times New Roman" panose="02020603050405020304" pitchFamily="18" charset="0"/>
              </a:rPr>
              <a:t>    2. It will be a constant companion if you let it, we need to be sure to “Use the Right Resistance”.</a:t>
            </a:r>
          </a:p>
          <a:p>
            <a:pPr algn="l"/>
            <a:r>
              <a:rPr lang="en-US" altLang="en-US" sz="1200" b="0" dirty="0">
                <a:latin typeface="Times New Roman" panose="02020603050405020304" pitchFamily="18" charset="0"/>
                <a:cs typeface="Times New Roman" panose="02020603050405020304" pitchFamily="18" charset="0"/>
              </a:rPr>
              <a:t>    3. What is the right resistance?</a:t>
            </a:r>
          </a:p>
          <a:p>
            <a:endParaRPr lang="en-US" dirty="0"/>
          </a:p>
        </p:txBody>
      </p:sp>
      <p:sp>
        <p:nvSpPr>
          <p:cNvPr id="4" name="Slide Number Placeholder 3"/>
          <p:cNvSpPr>
            <a:spLocks noGrp="1"/>
          </p:cNvSpPr>
          <p:nvPr>
            <p:ph type="sldNum" sz="quarter" idx="5"/>
          </p:nvPr>
        </p:nvSpPr>
        <p:spPr/>
        <p:txBody>
          <a:bodyPr/>
          <a:lstStyle/>
          <a:p>
            <a:fld id="{FD0EBD42-C6A1-4AE2-A795-A022E18F24D2}" type="slidenum">
              <a:rPr lang="en-US" smtClean="0"/>
              <a:t>33</a:t>
            </a:fld>
            <a:endParaRPr lang="en-US"/>
          </a:p>
        </p:txBody>
      </p:sp>
    </p:spTree>
    <p:extLst>
      <p:ext uri="{BB962C8B-B14F-4D97-AF65-F5344CB8AC3E}">
        <p14:creationId xmlns:p14="http://schemas.microsoft.com/office/powerpoint/2010/main" val="35783430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50000"/>
              </a:spcBef>
            </a:pPr>
            <a:r>
              <a:rPr lang="en-US" altLang="en-US" sz="1200" b="0" dirty="0">
                <a:solidFill>
                  <a:schemeClr val="bg1"/>
                </a:solidFill>
                <a:latin typeface="Times New Roman" panose="02020603050405020304" pitchFamily="18" charset="0"/>
                <a:cs typeface="Times New Roman" panose="02020603050405020304" pitchFamily="18" charset="0"/>
              </a:rPr>
              <a:t>    1. Sexual Sin</a:t>
            </a:r>
            <a:r>
              <a:rPr lang="en-US" altLang="en-US" sz="1200" b="1" dirty="0">
                <a:solidFill>
                  <a:schemeClr val="bg1"/>
                </a:solidFill>
                <a:latin typeface="Times New Roman" panose="02020603050405020304" pitchFamily="18" charset="0"/>
                <a:cs typeface="Times New Roman" panose="02020603050405020304" pitchFamily="18" charset="0"/>
              </a:rPr>
              <a:t> (Gen. 39:1-12)</a:t>
            </a:r>
          </a:p>
          <a:p>
            <a:pPr rtl="0"/>
            <a:r>
              <a:rPr lang="en-US" sz="1200" b="0" i="1" u="none" strike="noStrike" kern="1200" baseline="0" dirty="0">
                <a:solidFill>
                  <a:schemeClr val="tx1"/>
                </a:solidFill>
                <a:latin typeface="+mn-lt"/>
                <a:ea typeface="+mn-ea"/>
                <a:cs typeface="+mn-cs"/>
              </a:rPr>
              <a:t>But he refused and said to his master's wife, "Look, my master does not know what is with me in the house, and he has committed all that he has to my hand. There is no one greater in this house than I, nor has he kept back anything from me but you, because you are his wife. How then can I do this great wickedness, and sin against God?" </a:t>
            </a:r>
          </a:p>
          <a:p>
            <a:pPr rtl="0"/>
            <a:r>
              <a:rPr lang="en-US" sz="1200" b="0" i="0" u="none" strike="noStrike" kern="1200" baseline="0" dirty="0">
                <a:solidFill>
                  <a:schemeClr val="tx1"/>
                </a:solidFill>
                <a:latin typeface="+mn-lt"/>
                <a:ea typeface="+mn-ea"/>
                <a:cs typeface="+mn-cs"/>
              </a:rPr>
              <a:t>(</a:t>
            </a:r>
            <a:r>
              <a:rPr lang="en-US" sz="1200" b="1" i="0" u="none" strike="noStrike" kern="1200" baseline="0" dirty="0">
                <a:solidFill>
                  <a:schemeClr val="tx1"/>
                </a:solidFill>
                <a:latin typeface="+mn-lt"/>
                <a:ea typeface="+mn-ea"/>
                <a:cs typeface="+mn-cs"/>
              </a:rPr>
              <a:t>Genesis 39:8-9</a:t>
            </a:r>
            <a:r>
              <a:rPr lang="en-US" sz="1200" b="0" i="0" u="none" strike="noStrike" kern="1200" baseline="0" dirty="0">
                <a:solidFill>
                  <a:schemeClr val="tx1"/>
                </a:solidFill>
                <a:latin typeface="+mn-lt"/>
                <a:ea typeface="+mn-ea"/>
                <a:cs typeface="+mn-cs"/>
              </a:rPr>
              <a:t>)</a:t>
            </a:r>
            <a:endParaRPr lang="en-US" altLang="en-US" sz="1200" b="1" dirty="0">
              <a:solidFill>
                <a:schemeClr val="bg1"/>
              </a:solidFill>
              <a:latin typeface="Times New Roman" panose="02020603050405020304" pitchFamily="18" charset="0"/>
              <a:cs typeface="Times New Roman" panose="02020603050405020304" pitchFamily="18" charset="0"/>
            </a:endParaRPr>
          </a:p>
          <a:p>
            <a:pPr>
              <a:spcBef>
                <a:spcPct val="50000"/>
              </a:spcBef>
            </a:pPr>
            <a:r>
              <a:rPr lang="en-US" altLang="en-US" sz="1200" b="1" dirty="0">
                <a:solidFill>
                  <a:schemeClr val="bg1"/>
                </a:solidFill>
                <a:latin typeface="Times New Roman" panose="02020603050405020304" pitchFamily="18" charset="0"/>
                <a:cs typeface="Times New Roman" panose="02020603050405020304" pitchFamily="18" charset="0"/>
              </a:rPr>
              <a:t>&gt;&gt;&gt;&gt;&gt;&gt;&gt;&gt;&gt;&gt;&gt;&gt;&gt;&gt;&gt;&gt;&gt;&gt;&gt;&gt;&gt;&gt;</a:t>
            </a:r>
          </a:p>
          <a:p>
            <a:pPr>
              <a:spcBef>
                <a:spcPct val="50000"/>
              </a:spcBef>
            </a:pPr>
            <a:r>
              <a:rPr lang="en-US" altLang="en-US" sz="1200" b="0" dirty="0">
                <a:solidFill>
                  <a:schemeClr val="bg1"/>
                </a:solidFill>
                <a:latin typeface="Times New Roman" panose="02020603050405020304" pitchFamily="18" charset="0"/>
                <a:cs typeface="Times New Roman" panose="02020603050405020304" pitchFamily="18" charset="0"/>
              </a:rPr>
              <a:t>    2. Covetousness</a:t>
            </a:r>
            <a:r>
              <a:rPr lang="en-US" altLang="en-US" sz="1200" b="1" dirty="0">
                <a:solidFill>
                  <a:schemeClr val="bg1"/>
                </a:solidFill>
                <a:latin typeface="Times New Roman" panose="02020603050405020304" pitchFamily="18" charset="0"/>
                <a:cs typeface="Times New Roman" panose="02020603050405020304" pitchFamily="18" charset="0"/>
              </a:rPr>
              <a:t> (1 Tim. 6:17-18)</a:t>
            </a:r>
          </a:p>
          <a:p>
            <a:pPr rtl="0"/>
            <a:r>
              <a:rPr lang="en-US" sz="1200" b="0" i="1" u="none" strike="noStrike" kern="1200" baseline="0" dirty="0">
                <a:solidFill>
                  <a:schemeClr val="tx1"/>
                </a:solidFill>
                <a:latin typeface="+mn-lt"/>
                <a:ea typeface="+mn-ea"/>
                <a:cs typeface="+mn-cs"/>
              </a:rPr>
              <a:t>Command those who are rich in this present age not to be haughty, nor to trust in uncertain riches but in the living God, who gives us richly all things to enjoy. Let them do good, that they be rich in good works, ready to give, willing to share, storing up for themselves a good foundation for the time to come, that they may lay hold on eternal life. </a:t>
            </a:r>
            <a:r>
              <a:rPr lang="en-US" sz="1200" b="0" i="0" u="none" strike="noStrike" kern="1200" baseline="0" dirty="0">
                <a:solidFill>
                  <a:schemeClr val="tx1"/>
                </a:solidFill>
                <a:latin typeface="+mn-lt"/>
                <a:ea typeface="+mn-ea"/>
                <a:cs typeface="+mn-cs"/>
              </a:rPr>
              <a:t>(</a:t>
            </a:r>
            <a:r>
              <a:rPr lang="en-US" sz="1200" b="1" i="0" u="none" strike="noStrike" kern="1200" baseline="0" dirty="0">
                <a:solidFill>
                  <a:schemeClr val="tx1"/>
                </a:solidFill>
                <a:latin typeface="+mn-lt"/>
                <a:ea typeface="+mn-ea"/>
                <a:cs typeface="+mn-cs"/>
              </a:rPr>
              <a:t>1 Timothy 6:17-19</a:t>
            </a:r>
            <a:r>
              <a:rPr lang="en-US" sz="1200" b="0" i="0" u="none" strike="noStrike" kern="1200" baseline="0" dirty="0">
                <a:solidFill>
                  <a:schemeClr val="tx1"/>
                </a:solidFill>
                <a:latin typeface="+mn-lt"/>
                <a:ea typeface="+mn-ea"/>
                <a:cs typeface="+mn-cs"/>
              </a:rPr>
              <a:t>)</a:t>
            </a:r>
          </a:p>
          <a:p>
            <a:pPr>
              <a:spcBef>
                <a:spcPct val="50000"/>
              </a:spcBef>
            </a:pPr>
            <a:r>
              <a:rPr lang="en-US" altLang="en-US" sz="1200" b="1" dirty="0">
                <a:solidFill>
                  <a:schemeClr val="bg1"/>
                </a:solidFill>
                <a:latin typeface="Times New Roman" panose="02020603050405020304" pitchFamily="18" charset="0"/>
                <a:cs typeface="Times New Roman" panose="02020603050405020304" pitchFamily="18" charset="0"/>
              </a:rPr>
              <a:t>&gt;&gt;&gt;&gt;&gt;&gt;&gt;&gt;&gt;&gt;&gt;&gt;&gt;&gt;&gt;&gt;&gt;&gt;&gt;&gt;&gt;&gt;</a:t>
            </a:r>
          </a:p>
          <a:p>
            <a:pPr>
              <a:spcBef>
                <a:spcPct val="50000"/>
              </a:spcBef>
            </a:pPr>
            <a:r>
              <a:rPr lang="en-US" altLang="en-US" sz="1200" b="0" dirty="0">
                <a:solidFill>
                  <a:schemeClr val="bg1"/>
                </a:solidFill>
                <a:latin typeface="Times New Roman" panose="02020603050405020304" pitchFamily="18" charset="0"/>
                <a:cs typeface="Times New Roman" panose="02020603050405020304" pitchFamily="18" charset="0"/>
              </a:rPr>
              <a:t>    3. Laziness </a:t>
            </a:r>
            <a:r>
              <a:rPr lang="en-US" altLang="en-US" sz="1200" b="1" dirty="0">
                <a:solidFill>
                  <a:schemeClr val="bg1"/>
                </a:solidFill>
                <a:latin typeface="Times New Roman" panose="02020603050405020304" pitchFamily="18" charset="0"/>
                <a:cs typeface="Times New Roman" panose="02020603050405020304" pitchFamily="18" charset="0"/>
              </a:rPr>
              <a:t>(Col. 3:23)</a:t>
            </a:r>
          </a:p>
          <a:p>
            <a:pPr rtl="0"/>
            <a:r>
              <a:rPr lang="en-US" sz="1200" b="0" i="1" u="none" strike="noStrike" kern="1200" baseline="0" dirty="0">
                <a:solidFill>
                  <a:schemeClr val="tx1"/>
                </a:solidFill>
                <a:latin typeface="+mn-lt"/>
                <a:ea typeface="+mn-ea"/>
                <a:cs typeface="+mn-cs"/>
              </a:rPr>
              <a:t>And whatever you do, do it heartily, as to the Lord and not to men, </a:t>
            </a:r>
            <a:r>
              <a:rPr lang="en-US" sz="1200" b="0" i="0" u="none" strike="noStrike" kern="1200" baseline="0" dirty="0">
                <a:solidFill>
                  <a:schemeClr val="tx1"/>
                </a:solidFill>
                <a:latin typeface="+mn-lt"/>
                <a:ea typeface="+mn-ea"/>
                <a:cs typeface="+mn-cs"/>
              </a:rPr>
              <a:t>(</a:t>
            </a:r>
            <a:r>
              <a:rPr lang="en-US" sz="1200" b="1" i="0" u="none" strike="noStrike" kern="1200" baseline="0" dirty="0">
                <a:solidFill>
                  <a:schemeClr val="tx1"/>
                </a:solidFill>
                <a:latin typeface="+mn-lt"/>
                <a:ea typeface="+mn-ea"/>
                <a:cs typeface="+mn-cs"/>
              </a:rPr>
              <a:t>Colossians 3:23</a:t>
            </a:r>
            <a:r>
              <a:rPr lang="en-US" sz="1200" b="0" i="0" u="none" strike="noStrike" kern="1200" baseline="0" dirty="0">
                <a:solidFill>
                  <a:schemeClr val="tx1"/>
                </a:solidFill>
                <a:latin typeface="+mn-lt"/>
                <a:ea typeface="+mn-ea"/>
                <a:cs typeface="+mn-cs"/>
              </a:rPr>
              <a:t>)</a:t>
            </a:r>
            <a:endParaRPr lang="en-US" altLang="en-US" sz="1200" b="1" dirty="0">
              <a:solidFill>
                <a:schemeClr val="bg1"/>
              </a:solidFill>
              <a:latin typeface="Times New Roman" panose="02020603050405020304" pitchFamily="18" charset="0"/>
              <a:cs typeface="Times New Roman" panose="02020603050405020304" pitchFamily="18" charset="0"/>
            </a:endParaRPr>
          </a:p>
          <a:p>
            <a:pPr>
              <a:spcBef>
                <a:spcPct val="50000"/>
              </a:spcBef>
            </a:pPr>
            <a:r>
              <a:rPr lang="en-US" altLang="en-US" sz="1200" b="1" dirty="0">
                <a:solidFill>
                  <a:schemeClr val="bg1"/>
                </a:solidFill>
                <a:latin typeface="Times New Roman" panose="02020603050405020304" pitchFamily="18" charset="0"/>
                <a:cs typeface="Times New Roman" panose="02020603050405020304" pitchFamily="18" charset="0"/>
              </a:rPr>
              <a:t>&gt;&gt;&gt;&gt;&gt;&gt;&gt;&gt;&gt;&gt;&gt;&gt;&gt;&gt;&gt;&gt;&gt;&gt;&gt;&gt;&gt;&gt;&gt;</a:t>
            </a:r>
          </a:p>
          <a:p>
            <a:pPr>
              <a:spcBef>
                <a:spcPct val="50000"/>
              </a:spcBef>
            </a:pPr>
            <a:r>
              <a:rPr lang="en-US" altLang="en-US" sz="1200" b="0" dirty="0">
                <a:solidFill>
                  <a:schemeClr val="bg1"/>
                </a:solidFill>
                <a:latin typeface="Times New Roman" panose="02020603050405020304" pitchFamily="18" charset="0"/>
                <a:cs typeface="Times New Roman" panose="02020603050405020304" pitchFamily="18" charset="0"/>
              </a:rPr>
              <a:t>    4. Sinful Speech </a:t>
            </a:r>
            <a:r>
              <a:rPr lang="en-US" altLang="en-US" sz="1200" b="1" dirty="0">
                <a:solidFill>
                  <a:schemeClr val="bg1"/>
                </a:solidFill>
                <a:latin typeface="Times New Roman" panose="02020603050405020304" pitchFamily="18" charset="0"/>
                <a:cs typeface="Times New Roman" panose="02020603050405020304" pitchFamily="18" charset="0"/>
              </a:rPr>
              <a:t>(Heb. 13:15)</a:t>
            </a:r>
          </a:p>
          <a:p>
            <a:pPr rtl="0"/>
            <a:r>
              <a:rPr lang="en-US" sz="1200" b="0" i="1" u="none" strike="noStrike" kern="1200" baseline="0" dirty="0">
                <a:solidFill>
                  <a:schemeClr val="tx1"/>
                </a:solidFill>
                <a:latin typeface="+mn-lt"/>
                <a:ea typeface="+mn-ea"/>
                <a:cs typeface="+mn-cs"/>
              </a:rPr>
              <a:t>Therefore by Him let us continually offer the sacrifice of praise to God, that is, the fruit of our lips, giving thanks to His name</a:t>
            </a:r>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Hebrews 13:15</a:t>
            </a:r>
            <a:r>
              <a:rPr lang="en-US" sz="1200" b="0" i="0" u="none" strike="noStrike" kern="1200" baseline="0" dirty="0">
                <a:solidFill>
                  <a:schemeClr val="tx1"/>
                </a:solidFill>
                <a:latin typeface="+mn-lt"/>
                <a:ea typeface="+mn-ea"/>
                <a:cs typeface="+mn-cs"/>
              </a:rPr>
              <a:t>)</a:t>
            </a:r>
          </a:p>
          <a:p>
            <a:pPr rtl="0"/>
            <a:endParaRPr lang="en-US" sz="1200" b="0" i="0" u="none" strike="noStrike" kern="1200" baseline="0" dirty="0">
              <a:solidFill>
                <a:schemeClr val="tx1"/>
              </a:solidFill>
              <a:latin typeface="+mn-lt"/>
              <a:ea typeface="+mn-ea"/>
              <a:cs typeface="+mn-cs"/>
            </a:endParaRPr>
          </a:p>
          <a:p>
            <a:pPr>
              <a:spcBef>
                <a:spcPct val="50000"/>
              </a:spcBef>
            </a:pPr>
            <a:endParaRPr lang="en-US" altLang="en-US" sz="1200" b="1"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fld id="{FD0EBD42-C6A1-4AE2-A795-A022E18F24D2}" type="slidenum">
              <a:rPr lang="en-US" smtClean="0"/>
              <a:t>34</a:t>
            </a:fld>
            <a:endParaRPr lang="en-US"/>
          </a:p>
        </p:txBody>
      </p:sp>
    </p:spTree>
    <p:extLst>
      <p:ext uri="{BB962C8B-B14F-4D97-AF65-F5344CB8AC3E}">
        <p14:creationId xmlns:p14="http://schemas.microsoft.com/office/powerpoint/2010/main" val="9740090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1. </a:t>
            </a:r>
            <a:r>
              <a:rPr lang="en-US" altLang="en-US" sz="1200" b="0" dirty="0">
                <a:latin typeface="Times New Roman" panose="02020603050405020304" pitchFamily="18" charset="0"/>
                <a:cs typeface="Times New Roman" panose="02020603050405020304" pitchFamily="18" charset="0"/>
              </a:rPr>
              <a:t>Remember that the Pleasure is not worth the Pain.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0" dirty="0">
                <a:latin typeface="Times New Roman" panose="02020603050405020304" pitchFamily="18" charset="0"/>
                <a:cs typeface="Times New Roman" panose="02020603050405020304" pitchFamily="18" charset="0"/>
              </a:rPr>
              <a:t>    2. The pain will be eternal, don’t ignore the cost of the temptation.</a:t>
            </a:r>
          </a:p>
          <a:p>
            <a:endParaRPr lang="en-US" dirty="0"/>
          </a:p>
        </p:txBody>
      </p:sp>
      <p:sp>
        <p:nvSpPr>
          <p:cNvPr id="4" name="Slide Number Placeholder 3"/>
          <p:cNvSpPr>
            <a:spLocks noGrp="1"/>
          </p:cNvSpPr>
          <p:nvPr>
            <p:ph type="sldNum" sz="quarter" idx="5"/>
          </p:nvPr>
        </p:nvSpPr>
        <p:spPr/>
        <p:txBody>
          <a:bodyPr/>
          <a:lstStyle/>
          <a:p>
            <a:fld id="{FD0EBD42-C6A1-4AE2-A795-A022E18F24D2}" type="slidenum">
              <a:rPr lang="en-US" smtClean="0"/>
              <a:t>35</a:t>
            </a:fld>
            <a:endParaRPr lang="en-US"/>
          </a:p>
        </p:txBody>
      </p:sp>
    </p:spTree>
    <p:extLst>
      <p:ext uri="{BB962C8B-B14F-4D97-AF65-F5344CB8AC3E}">
        <p14:creationId xmlns:p14="http://schemas.microsoft.com/office/powerpoint/2010/main" val="24690306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50000"/>
              </a:spcBef>
            </a:pPr>
            <a:r>
              <a:rPr lang="en-US" altLang="en-US" sz="1200" b="0" i="1" dirty="0">
                <a:solidFill>
                  <a:schemeClr val="bg1"/>
                </a:solidFill>
                <a:latin typeface="Times New Roman" panose="02020603050405020304" pitchFamily="18" charset="0"/>
                <a:cs typeface="Times New Roman" panose="02020603050405020304" pitchFamily="18" charset="0"/>
              </a:rPr>
              <a:t>By faith Moses, when he became of age, refused to be called the son of Pharaoh's daughter, choosing rather to suffer affliction with the people of God than to enjoy the passing pleasures of sin. </a:t>
            </a:r>
            <a:r>
              <a:rPr lang="en-US" altLang="en-US" sz="1200" b="1" dirty="0">
                <a:solidFill>
                  <a:schemeClr val="bg1"/>
                </a:solidFill>
                <a:latin typeface="Times New Roman" panose="02020603050405020304" pitchFamily="18" charset="0"/>
                <a:cs typeface="Times New Roman" panose="02020603050405020304" pitchFamily="18" charset="0"/>
              </a:rPr>
              <a:t>Hebrews 11:24-25</a:t>
            </a:r>
          </a:p>
          <a:p>
            <a:r>
              <a:rPr lang="en-US" dirty="0"/>
              <a:t>    1. Trials and afflictions of this world are far easier than the fires and darkness of eternal life.</a:t>
            </a:r>
          </a:p>
          <a:p>
            <a:pPr rtl="0"/>
            <a:r>
              <a:rPr lang="en-US" sz="1200" b="0" i="1" u="none" strike="noStrike" kern="1200" baseline="0" dirty="0">
                <a:solidFill>
                  <a:schemeClr val="tx1"/>
                </a:solidFill>
                <a:latin typeface="+mn-lt"/>
                <a:ea typeface="+mn-ea"/>
                <a:cs typeface="+mn-cs"/>
              </a:rPr>
              <a:t>Blessed is the man who endures temptation; for when he has been approved, he will receive the crown of life which the Lord has promised to those who love Him. </a:t>
            </a:r>
            <a:r>
              <a:rPr lang="en-US" sz="1200" b="0" i="0" u="none" strike="noStrike" kern="1200" baseline="0" dirty="0">
                <a:solidFill>
                  <a:schemeClr val="tx1"/>
                </a:solidFill>
                <a:latin typeface="+mn-lt"/>
                <a:ea typeface="+mn-ea"/>
                <a:cs typeface="+mn-cs"/>
              </a:rPr>
              <a:t>(</a:t>
            </a:r>
            <a:r>
              <a:rPr lang="en-US" sz="1200" b="1" i="0" u="none" strike="noStrike" kern="1200" baseline="0" dirty="0">
                <a:solidFill>
                  <a:schemeClr val="tx1"/>
                </a:solidFill>
                <a:latin typeface="+mn-lt"/>
                <a:ea typeface="+mn-ea"/>
                <a:cs typeface="+mn-cs"/>
              </a:rPr>
              <a:t>James 1:12</a:t>
            </a:r>
            <a:r>
              <a:rPr lang="en-US" sz="1200" b="0" i="0" u="none" strike="noStrike" kern="1200" baseline="0" dirty="0">
                <a:solidFill>
                  <a:schemeClr val="tx1"/>
                </a:solidFill>
                <a:latin typeface="+mn-lt"/>
                <a:ea typeface="+mn-ea"/>
                <a:cs typeface="+mn-cs"/>
              </a:rPr>
              <a:t>)</a:t>
            </a:r>
          </a:p>
          <a:p>
            <a:pPr rtl="0"/>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D0EBD42-C6A1-4AE2-A795-A022E18F24D2}" type="slidenum">
              <a:rPr lang="en-US" smtClean="0"/>
              <a:t>36</a:t>
            </a:fld>
            <a:endParaRPr lang="en-US"/>
          </a:p>
        </p:txBody>
      </p:sp>
    </p:spTree>
    <p:extLst>
      <p:ext uri="{BB962C8B-B14F-4D97-AF65-F5344CB8AC3E}">
        <p14:creationId xmlns:p14="http://schemas.microsoft.com/office/powerpoint/2010/main" val="31102134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1. </a:t>
            </a:r>
            <a:r>
              <a:rPr lang="en-US" altLang="en-US" sz="1200" b="0" dirty="0">
                <a:latin typeface="Times New Roman" panose="02020603050405020304" pitchFamily="18" charset="0"/>
                <a:cs typeface="Times New Roman" panose="02020603050405020304" pitchFamily="18" charset="0"/>
              </a:rPr>
              <a:t>Choose Your Thoughts Carefully, Remember that temptation starts with your thoughts.</a:t>
            </a:r>
          </a:p>
          <a:p>
            <a:endParaRPr lang="en-US" dirty="0"/>
          </a:p>
        </p:txBody>
      </p:sp>
      <p:sp>
        <p:nvSpPr>
          <p:cNvPr id="4" name="Slide Number Placeholder 3"/>
          <p:cNvSpPr>
            <a:spLocks noGrp="1"/>
          </p:cNvSpPr>
          <p:nvPr>
            <p:ph type="sldNum" sz="quarter" idx="5"/>
          </p:nvPr>
        </p:nvSpPr>
        <p:spPr/>
        <p:txBody>
          <a:bodyPr/>
          <a:lstStyle/>
          <a:p>
            <a:fld id="{FD0EBD42-C6A1-4AE2-A795-A022E18F24D2}" type="slidenum">
              <a:rPr lang="en-US" smtClean="0"/>
              <a:t>37</a:t>
            </a:fld>
            <a:endParaRPr lang="en-US"/>
          </a:p>
        </p:txBody>
      </p:sp>
    </p:spTree>
    <p:extLst>
      <p:ext uri="{BB962C8B-B14F-4D97-AF65-F5344CB8AC3E}">
        <p14:creationId xmlns:p14="http://schemas.microsoft.com/office/powerpoint/2010/main" val="32215343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50000"/>
              </a:spcBef>
            </a:pPr>
            <a:r>
              <a:rPr lang="en-US" altLang="en-US" sz="1200" b="0" i="1" dirty="0">
                <a:latin typeface="Times New Roman" panose="02020603050405020304" pitchFamily="18" charset="0"/>
                <a:cs typeface="Times New Roman" panose="02020603050405020304" pitchFamily="18" charset="0"/>
              </a:rPr>
              <a:t>How can a young man cleanse his way? By taking heed according to Your word...</a:t>
            </a:r>
            <a:r>
              <a:rPr lang="en-US" altLang="en-US" sz="1200" b="0" i="0" dirty="0">
                <a:latin typeface="Times New Roman" panose="02020603050405020304" pitchFamily="18" charset="0"/>
                <a:cs typeface="Times New Roman" panose="02020603050405020304" pitchFamily="18" charset="0"/>
              </a:rPr>
              <a:t> </a:t>
            </a:r>
            <a:r>
              <a:rPr lang="en-US" altLang="en-US" sz="1200" b="1" dirty="0">
                <a:latin typeface="Times New Roman" panose="02020603050405020304" pitchFamily="18" charset="0"/>
                <a:cs typeface="Times New Roman" panose="02020603050405020304" pitchFamily="18" charset="0"/>
              </a:rPr>
              <a:t>Psalm 119:9</a:t>
            </a:r>
            <a:endParaRPr lang="en-US" altLang="en-US" sz="1200" b="0" i="0" dirty="0">
              <a:latin typeface="Times New Roman" panose="02020603050405020304" pitchFamily="18" charset="0"/>
              <a:cs typeface="Times New Roman" panose="02020603050405020304" pitchFamily="18" charset="0"/>
            </a:endParaRPr>
          </a:p>
          <a:p>
            <a:pPr>
              <a:spcBef>
                <a:spcPct val="50000"/>
              </a:spcBef>
            </a:pPr>
            <a:r>
              <a:rPr lang="en-US" altLang="en-US" sz="1200" b="0" i="0" dirty="0">
                <a:latin typeface="Times New Roman" panose="02020603050405020304" pitchFamily="18" charset="0"/>
                <a:cs typeface="Times New Roman" panose="02020603050405020304" pitchFamily="18" charset="0"/>
              </a:rPr>
              <a:t>    1. Keep your thoughts on the word of God and you will not have time for anything else.</a:t>
            </a:r>
          </a:p>
          <a:p>
            <a:pPr>
              <a:spcBef>
                <a:spcPct val="50000"/>
              </a:spcBef>
            </a:pPr>
            <a:r>
              <a:rPr lang="en-US" altLang="en-US" sz="1200" b="0" i="1" dirty="0">
                <a:latin typeface="Times New Roman" panose="02020603050405020304" pitchFamily="18" charset="0"/>
                <a:cs typeface="Times New Roman" panose="02020603050405020304" pitchFamily="18" charset="0"/>
              </a:rPr>
              <a:t>Your word I have hidden in my heart, That I might not sin against You.  </a:t>
            </a:r>
            <a:r>
              <a:rPr lang="en-US" altLang="en-US" sz="1200" b="1" dirty="0">
                <a:latin typeface="Times New Roman" panose="02020603050405020304" pitchFamily="18" charset="0"/>
                <a:cs typeface="Times New Roman" panose="02020603050405020304" pitchFamily="18" charset="0"/>
              </a:rPr>
              <a:t>Psalm 119:11</a:t>
            </a:r>
          </a:p>
          <a:p>
            <a:r>
              <a:rPr lang="en-US" dirty="0"/>
              <a:t>    2. Escape the thoughts of your mind by using the hidden word in your heart.</a:t>
            </a:r>
          </a:p>
          <a:p>
            <a:pPr rtl="0"/>
            <a:r>
              <a:rPr lang="en-US" sz="1200" b="0" i="1" u="none" strike="noStrike" kern="1200" baseline="0" dirty="0">
                <a:solidFill>
                  <a:schemeClr val="tx1"/>
                </a:solidFill>
                <a:latin typeface="+mn-lt"/>
                <a:ea typeface="+mn-ea"/>
                <a:cs typeface="+mn-cs"/>
              </a:rPr>
              <a:t>With my whole heart I have sought You; Oh, let me not wander from Your commandments! </a:t>
            </a:r>
            <a:r>
              <a:rPr lang="en-US" sz="1200" b="0" i="0" u="none" strike="noStrike" kern="1200" baseline="0" dirty="0">
                <a:solidFill>
                  <a:schemeClr val="tx1"/>
                </a:solidFill>
                <a:latin typeface="+mn-lt"/>
                <a:ea typeface="+mn-ea"/>
                <a:cs typeface="+mn-cs"/>
              </a:rPr>
              <a:t>(</a:t>
            </a:r>
            <a:r>
              <a:rPr lang="en-US" sz="1200" b="1" i="0" u="none" strike="noStrike" kern="1200" baseline="0" dirty="0">
                <a:solidFill>
                  <a:schemeClr val="tx1"/>
                </a:solidFill>
                <a:latin typeface="+mn-lt"/>
                <a:ea typeface="+mn-ea"/>
                <a:cs typeface="+mn-cs"/>
              </a:rPr>
              <a:t>Psalms 119:10</a:t>
            </a:r>
            <a:r>
              <a:rPr lang="en-US" sz="1200" b="0" i="0" u="none" strike="noStrike" kern="1200" baseline="0" dirty="0">
                <a:solidFill>
                  <a:schemeClr val="tx1"/>
                </a:solidFill>
                <a:latin typeface="+mn-lt"/>
                <a:ea typeface="+mn-ea"/>
                <a:cs typeface="+mn-cs"/>
              </a:rPr>
              <a:t>)</a:t>
            </a:r>
          </a:p>
          <a:p>
            <a:pPr rtl="0"/>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D0EBD42-C6A1-4AE2-A795-A022E18F24D2}" type="slidenum">
              <a:rPr lang="en-US" smtClean="0"/>
              <a:t>38</a:t>
            </a:fld>
            <a:endParaRPr lang="en-US"/>
          </a:p>
        </p:txBody>
      </p:sp>
    </p:spTree>
    <p:extLst>
      <p:ext uri="{BB962C8B-B14F-4D97-AF65-F5344CB8AC3E}">
        <p14:creationId xmlns:p14="http://schemas.microsoft.com/office/powerpoint/2010/main" val="7415499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1. </a:t>
            </a:r>
            <a:r>
              <a:rPr lang="en-US" altLang="en-US" sz="1200" b="0" dirty="0">
                <a:solidFill>
                  <a:schemeClr val="bg1"/>
                </a:solidFill>
                <a:latin typeface="Times New Roman" panose="02020603050405020304" pitchFamily="18" charset="0"/>
                <a:cs typeface="Times New Roman" panose="02020603050405020304" pitchFamily="18" charset="0"/>
              </a:rPr>
              <a:t>The Battle Never Ends!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0" dirty="0">
                <a:solidFill>
                  <a:schemeClr val="bg1"/>
                </a:solidFill>
                <a:latin typeface="Times New Roman" panose="02020603050405020304" pitchFamily="18" charset="0"/>
                <a:cs typeface="Times New Roman" panose="02020603050405020304" pitchFamily="18" charset="0"/>
              </a:rPr>
              <a:t>    2. As long as you live, use the whole armor of God</a:t>
            </a:r>
          </a:p>
          <a:p>
            <a:pPr rtl="0"/>
            <a:r>
              <a:rPr lang="en-US" sz="1200" b="0" i="1" u="none" strike="noStrike" kern="1200" baseline="0" dirty="0">
                <a:solidFill>
                  <a:schemeClr val="tx1"/>
                </a:solidFill>
                <a:latin typeface="+mn-lt"/>
                <a:ea typeface="+mn-ea"/>
                <a:cs typeface="+mn-cs"/>
              </a:rPr>
              <a:t>Finally, my brethren, be strong in the Lord and in the power of His might. Put on the whole armor of God, that you may be able to stand against the wiles of the devil. </a:t>
            </a:r>
            <a:r>
              <a:rPr lang="en-US" sz="1200" b="0" i="0" u="none" strike="noStrike" kern="1200" baseline="0" dirty="0">
                <a:solidFill>
                  <a:schemeClr val="tx1"/>
                </a:solidFill>
                <a:latin typeface="+mn-lt"/>
                <a:ea typeface="+mn-ea"/>
                <a:cs typeface="+mn-cs"/>
              </a:rPr>
              <a:t>(</a:t>
            </a:r>
            <a:r>
              <a:rPr lang="en-US" sz="1200" b="1" i="0" u="none" strike="noStrike" kern="1200" baseline="0" dirty="0">
                <a:solidFill>
                  <a:schemeClr val="tx1"/>
                </a:solidFill>
                <a:latin typeface="+mn-lt"/>
                <a:ea typeface="+mn-ea"/>
                <a:cs typeface="+mn-cs"/>
              </a:rPr>
              <a:t>Ephesians 6:10-11</a:t>
            </a:r>
            <a:r>
              <a:rPr lang="en-US" sz="1200" b="0" i="0" u="none" strike="noStrike" kern="1200" baseline="0" dirty="0">
                <a:solidFill>
                  <a:schemeClr val="tx1"/>
                </a:solidFill>
                <a:latin typeface="+mn-lt"/>
                <a:ea typeface="+mn-ea"/>
                <a:cs typeface="+mn-cs"/>
              </a:rPr>
              <a:t>)</a:t>
            </a:r>
          </a:p>
          <a:p>
            <a:pPr rtl="0"/>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D0EBD42-C6A1-4AE2-A795-A022E18F24D2}" type="slidenum">
              <a:rPr lang="en-US" smtClean="0"/>
              <a:t>39</a:t>
            </a:fld>
            <a:endParaRPr lang="en-US"/>
          </a:p>
        </p:txBody>
      </p:sp>
    </p:spTree>
    <p:extLst>
      <p:ext uri="{BB962C8B-B14F-4D97-AF65-F5344CB8AC3E}">
        <p14:creationId xmlns:p14="http://schemas.microsoft.com/office/powerpoint/2010/main" val="39981860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1. </a:t>
            </a:r>
            <a:r>
              <a:rPr lang="en-US" altLang="en-US" sz="1200" b="0" i="1" dirty="0">
                <a:solidFill>
                  <a:srgbClr val="FF0000"/>
                </a:solidFill>
                <a:latin typeface="Times New Roman" panose="02020603050405020304" pitchFamily="18" charset="0"/>
                <a:cs typeface="Times New Roman" panose="02020603050405020304" pitchFamily="18" charset="0"/>
              </a:rPr>
              <a:t>No temptation has overtaken you except such as is common to man; but God is faithful, who will not allow you to be tempted beyond what you are able, but with the temptation will also make the way of escape, that you may be able to bear it. </a:t>
            </a:r>
            <a:r>
              <a:rPr lang="en-US" altLang="en-US" sz="1200" b="0" i="0" dirty="0">
                <a:solidFill>
                  <a:srgbClr val="FF0000"/>
                </a:solidFill>
                <a:latin typeface="Times New Roman" panose="02020603050405020304" pitchFamily="18" charset="0"/>
                <a:cs typeface="Times New Roman" panose="02020603050405020304" pitchFamily="18" charset="0"/>
              </a:rPr>
              <a:t>(</a:t>
            </a:r>
            <a:r>
              <a:rPr lang="en-US" altLang="en-US" sz="1200" b="1" dirty="0">
                <a:solidFill>
                  <a:srgbClr val="FF0000"/>
                </a:solidFill>
                <a:latin typeface="Times New Roman" panose="02020603050405020304" pitchFamily="18" charset="0"/>
                <a:cs typeface="Times New Roman" panose="02020603050405020304" pitchFamily="18" charset="0"/>
              </a:rPr>
              <a:t>1 Corinthians 10:13</a:t>
            </a:r>
            <a:r>
              <a:rPr lang="en-US" altLang="en-US" sz="1200" b="0" dirty="0">
                <a:solidFill>
                  <a:srgbClr val="FF0000"/>
                </a:solidFill>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FD0EBD42-C6A1-4AE2-A795-A022E18F24D2}" type="slidenum">
              <a:rPr lang="en-US" smtClean="0"/>
              <a:t>40</a:t>
            </a:fld>
            <a:endParaRPr lang="en-US"/>
          </a:p>
        </p:txBody>
      </p:sp>
    </p:spTree>
    <p:extLst>
      <p:ext uri="{BB962C8B-B14F-4D97-AF65-F5344CB8AC3E}">
        <p14:creationId xmlns:p14="http://schemas.microsoft.com/office/powerpoint/2010/main" val="22224740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1. Hearing and faith, </a:t>
            </a:r>
            <a:r>
              <a:rPr lang="en-US" sz="1200" b="1" kern="1200" dirty="0">
                <a:solidFill>
                  <a:schemeClr val="tx1"/>
                </a:solidFill>
                <a:effectLst/>
                <a:latin typeface="+mn-lt"/>
                <a:ea typeface="+mn-ea"/>
                <a:cs typeface="+mn-cs"/>
              </a:rPr>
              <a:t>Mark 16:16 </a:t>
            </a:r>
          </a:p>
          <a:p>
            <a:pPr rtl="0"/>
            <a:r>
              <a:rPr lang="en-US" sz="1200" b="0" i="1" u="none" strike="noStrike" kern="1200" baseline="0" dirty="0">
                <a:solidFill>
                  <a:schemeClr val="tx1"/>
                </a:solidFill>
                <a:latin typeface="+mn-lt"/>
                <a:ea typeface="+mn-ea"/>
                <a:cs typeface="+mn-cs"/>
              </a:rPr>
              <a:t>He who </a:t>
            </a:r>
            <a:r>
              <a:rPr lang="en-US" sz="1200" b="1" i="1" u="none" strike="noStrike" kern="1200" baseline="0" dirty="0">
                <a:solidFill>
                  <a:schemeClr val="tx1"/>
                </a:solidFill>
                <a:latin typeface="+mn-lt"/>
                <a:ea typeface="+mn-ea"/>
                <a:cs typeface="+mn-cs"/>
              </a:rPr>
              <a:t>believes</a:t>
            </a:r>
            <a:r>
              <a:rPr lang="en-US" sz="1200" b="0" i="1" u="none" strike="noStrike" kern="1200" baseline="0" dirty="0">
                <a:solidFill>
                  <a:schemeClr val="tx1"/>
                </a:solidFill>
                <a:latin typeface="+mn-lt"/>
                <a:ea typeface="+mn-ea"/>
                <a:cs typeface="+mn-cs"/>
              </a:rPr>
              <a:t> and is baptized will be saved; but he who does not believe will be condemned. </a:t>
            </a:r>
            <a:r>
              <a:rPr lang="en-US" sz="1200" b="0" i="0" u="none" strike="noStrike" kern="1200" baseline="0" dirty="0">
                <a:solidFill>
                  <a:schemeClr val="tx1"/>
                </a:solidFill>
                <a:latin typeface="+mn-lt"/>
                <a:ea typeface="+mn-ea"/>
                <a:cs typeface="+mn-cs"/>
              </a:rPr>
              <a:t>(</a:t>
            </a:r>
            <a:r>
              <a:rPr lang="en-US" sz="1200" b="1" i="0" u="none" strike="noStrike" kern="1200" baseline="0" dirty="0">
                <a:solidFill>
                  <a:schemeClr val="tx1"/>
                </a:solidFill>
                <a:latin typeface="+mn-lt"/>
                <a:ea typeface="+mn-ea"/>
                <a:cs typeface="+mn-cs"/>
              </a:rPr>
              <a:t>Mark 16:16</a:t>
            </a:r>
            <a:r>
              <a:rPr lang="en-US" sz="1200" b="0" i="0" u="none" strike="noStrike" kern="1200" baseline="0" dirty="0">
                <a:solidFill>
                  <a:schemeClr val="tx1"/>
                </a:solidFill>
                <a:latin typeface="+mn-lt"/>
                <a:ea typeface="+mn-ea"/>
                <a:cs typeface="+mn-cs"/>
              </a:rPr>
              <a: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2. Repentance, </a:t>
            </a:r>
            <a:r>
              <a:rPr lang="en-US" sz="1200" b="1" kern="1200" dirty="0">
                <a:solidFill>
                  <a:schemeClr val="tx1"/>
                </a:solidFill>
                <a:effectLst/>
                <a:latin typeface="+mn-lt"/>
                <a:ea typeface="+mn-ea"/>
                <a:cs typeface="+mn-cs"/>
              </a:rPr>
              <a:t>Acts 2:38 </a:t>
            </a:r>
            <a:endParaRPr lang="en-US" sz="1200" kern="1200" dirty="0">
              <a:solidFill>
                <a:schemeClr val="tx1"/>
              </a:solidFill>
              <a:effectLst/>
              <a:latin typeface="+mn-lt"/>
              <a:ea typeface="+mn-ea"/>
              <a:cs typeface="+mn-cs"/>
            </a:endParaRPr>
          </a:p>
          <a:p>
            <a:pPr rtl="0"/>
            <a:r>
              <a:rPr lang="en-US" sz="1200" b="0" i="1" u="none" strike="noStrike" kern="1200" baseline="0" dirty="0">
                <a:solidFill>
                  <a:schemeClr val="tx1"/>
                </a:solidFill>
                <a:latin typeface="+mn-lt"/>
                <a:ea typeface="+mn-ea"/>
                <a:cs typeface="+mn-cs"/>
              </a:rPr>
              <a:t>Then Peter said to them, "</a:t>
            </a:r>
            <a:r>
              <a:rPr lang="en-US" sz="1200" b="1" i="1" u="none" strike="noStrike" kern="1200" baseline="0" dirty="0">
                <a:solidFill>
                  <a:schemeClr val="tx1"/>
                </a:solidFill>
                <a:latin typeface="+mn-lt"/>
                <a:ea typeface="+mn-ea"/>
                <a:cs typeface="+mn-cs"/>
              </a:rPr>
              <a:t>Repent</a:t>
            </a:r>
            <a:r>
              <a:rPr lang="en-US" sz="1200" b="0" i="1" u="none" strike="noStrike" kern="1200" baseline="0" dirty="0">
                <a:solidFill>
                  <a:schemeClr val="tx1"/>
                </a:solidFill>
                <a:latin typeface="+mn-lt"/>
                <a:ea typeface="+mn-ea"/>
                <a:cs typeface="+mn-cs"/>
              </a:rPr>
              <a:t>, and let every one of you be baptized in the name of Jesus Christ for the remission of sins; and you shall receive the gift of the Holy Spirit. </a:t>
            </a:r>
            <a:r>
              <a:rPr lang="en-US" sz="1200" b="0" i="0" u="none" strike="noStrike" kern="1200" baseline="0" dirty="0">
                <a:solidFill>
                  <a:schemeClr val="tx1"/>
                </a:solidFill>
                <a:latin typeface="+mn-lt"/>
                <a:ea typeface="+mn-ea"/>
                <a:cs typeface="+mn-cs"/>
              </a:rPr>
              <a:t>(</a:t>
            </a:r>
            <a:r>
              <a:rPr lang="en-US" sz="1200" b="1" i="0" u="none" strike="noStrike" kern="1200" baseline="0" dirty="0">
                <a:solidFill>
                  <a:schemeClr val="tx1"/>
                </a:solidFill>
                <a:latin typeface="+mn-lt"/>
                <a:ea typeface="+mn-ea"/>
                <a:cs typeface="+mn-cs"/>
              </a:rPr>
              <a:t>Acts 2:38</a:t>
            </a:r>
            <a:r>
              <a:rPr lang="en-US" sz="1200" b="0" i="0" u="none" strike="noStrike" kern="1200" baseline="0" dirty="0">
                <a:solidFill>
                  <a:schemeClr val="tx1"/>
                </a:solidFill>
                <a:latin typeface="+mn-lt"/>
                <a:ea typeface="+mn-ea"/>
                <a:cs typeface="+mn-cs"/>
              </a:rPr>
              <a: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3. Professing Christ, </a:t>
            </a:r>
            <a:r>
              <a:rPr lang="en-US" sz="1200" b="1" kern="1200" dirty="0">
                <a:solidFill>
                  <a:schemeClr val="tx1"/>
                </a:solidFill>
                <a:effectLst/>
                <a:latin typeface="+mn-lt"/>
                <a:ea typeface="+mn-ea"/>
                <a:cs typeface="+mn-cs"/>
              </a:rPr>
              <a:t>Rom. 10:10 </a:t>
            </a:r>
            <a:endParaRPr lang="en-US" sz="1200" kern="1200" dirty="0">
              <a:solidFill>
                <a:schemeClr val="tx1"/>
              </a:solidFill>
              <a:effectLst/>
              <a:latin typeface="+mn-lt"/>
              <a:ea typeface="+mn-ea"/>
              <a:cs typeface="+mn-cs"/>
            </a:endParaRPr>
          </a:p>
          <a:p>
            <a:pPr rtl="0"/>
            <a:r>
              <a:rPr lang="en-US" sz="1200" b="0" i="1" u="none" strike="noStrike" kern="1200" baseline="0" dirty="0">
                <a:solidFill>
                  <a:schemeClr val="tx1"/>
                </a:solidFill>
                <a:latin typeface="+mn-lt"/>
                <a:ea typeface="+mn-ea"/>
                <a:cs typeface="+mn-cs"/>
              </a:rPr>
              <a:t>For with the heart one </a:t>
            </a:r>
            <a:r>
              <a:rPr lang="en-US" sz="1200" b="1" i="1" u="none" strike="noStrike" kern="1200" baseline="0" dirty="0">
                <a:solidFill>
                  <a:schemeClr val="tx1"/>
                </a:solidFill>
                <a:latin typeface="+mn-lt"/>
                <a:ea typeface="+mn-ea"/>
                <a:cs typeface="+mn-cs"/>
              </a:rPr>
              <a:t>believes</a:t>
            </a:r>
            <a:r>
              <a:rPr lang="en-US" sz="1200" b="0" i="1" u="none" strike="noStrike" kern="1200" baseline="0" dirty="0">
                <a:solidFill>
                  <a:schemeClr val="tx1"/>
                </a:solidFill>
                <a:latin typeface="+mn-lt"/>
                <a:ea typeface="+mn-ea"/>
                <a:cs typeface="+mn-cs"/>
              </a:rPr>
              <a:t> unto righteousness, and with the mouth </a:t>
            </a:r>
            <a:r>
              <a:rPr lang="en-US" sz="1200" b="1" i="1" u="none" strike="noStrike" kern="1200" baseline="0" dirty="0">
                <a:solidFill>
                  <a:schemeClr val="tx1"/>
                </a:solidFill>
                <a:latin typeface="+mn-lt"/>
                <a:ea typeface="+mn-ea"/>
                <a:cs typeface="+mn-cs"/>
              </a:rPr>
              <a:t>confession</a:t>
            </a:r>
            <a:r>
              <a:rPr lang="en-US" sz="1200" b="0" i="1" u="none" strike="noStrike" kern="1200" baseline="0" dirty="0">
                <a:solidFill>
                  <a:schemeClr val="tx1"/>
                </a:solidFill>
                <a:latin typeface="+mn-lt"/>
                <a:ea typeface="+mn-ea"/>
                <a:cs typeface="+mn-cs"/>
              </a:rPr>
              <a:t> is made unto salvation. </a:t>
            </a:r>
            <a:r>
              <a:rPr lang="en-US" sz="1200" b="0" i="0" u="none" strike="noStrike" kern="1200" baseline="0" dirty="0">
                <a:solidFill>
                  <a:schemeClr val="tx1"/>
                </a:solidFill>
                <a:latin typeface="+mn-lt"/>
                <a:ea typeface="+mn-ea"/>
                <a:cs typeface="+mn-cs"/>
              </a:rPr>
              <a:t>(</a:t>
            </a:r>
            <a:r>
              <a:rPr lang="en-US" sz="1200" b="1" i="0" u="none" strike="noStrike" kern="1200" baseline="0" dirty="0">
                <a:solidFill>
                  <a:schemeClr val="tx1"/>
                </a:solidFill>
                <a:latin typeface="+mn-lt"/>
                <a:ea typeface="+mn-ea"/>
                <a:cs typeface="+mn-cs"/>
              </a:rPr>
              <a:t>Romans 10:10</a:t>
            </a:r>
            <a:r>
              <a:rPr lang="en-US" sz="1200" b="0" i="0" u="none" strike="noStrike" kern="1200" baseline="0" dirty="0">
                <a:solidFill>
                  <a:schemeClr val="tx1"/>
                </a:solidFill>
                <a:latin typeface="+mn-lt"/>
                <a:ea typeface="+mn-ea"/>
                <a:cs typeface="+mn-cs"/>
              </a:rPr>
              <a: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4. Immersion in water, </a:t>
            </a:r>
            <a:r>
              <a:rPr lang="en-US" sz="1200" b="1" kern="1200" dirty="0">
                <a:solidFill>
                  <a:schemeClr val="tx1"/>
                </a:solidFill>
                <a:effectLst/>
                <a:latin typeface="+mn-lt"/>
                <a:ea typeface="+mn-ea"/>
                <a:cs typeface="+mn-cs"/>
              </a:rPr>
              <a:t>Rom. 6:3-5; Acts 22:16 </a:t>
            </a:r>
            <a:endParaRPr lang="en-US" sz="1200" kern="1200" dirty="0">
              <a:solidFill>
                <a:schemeClr val="tx1"/>
              </a:solidFill>
              <a:effectLst/>
              <a:latin typeface="+mn-lt"/>
              <a:ea typeface="+mn-ea"/>
              <a:cs typeface="+mn-cs"/>
            </a:endParaRPr>
          </a:p>
          <a:p>
            <a:pPr rtl="0"/>
            <a:r>
              <a:rPr lang="en-US" sz="1200" b="0" i="1" u="none" strike="noStrike" kern="1200" baseline="0" dirty="0">
                <a:solidFill>
                  <a:schemeClr val="tx1"/>
                </a:solidFill>
                <a:latin typeface="+mn-lt"/>
                <a:ea typeface="+mn-ea"/>
                <a:cs typeface="+mn-cs"/>
              </a:rPr>
              <a:t>And now why are you waiting? Arise and be baptized, and wash away your sins, calling on the name of the Lord.'</a:t>
            </a:r>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Acts 22:16</a:t>
            </a:r>
            <a:r>
              <a:rPr lang="en-US" sz="1200" b="0" i="0" u="none" strike="noStrike" kern="1200" baseline="0" dirty="0">
                <a:solidFill>
                  <a:schemeClr val="tx1"/>
                </a:solidFill>
                <a:latin typeface="+mn-lt"/>
                <a:ea typeface="+mn-ea"/>
                <a:cs typeface="+mn-cs"/>
              </a:rPr>
              <a: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5. Faithfulness, </a:t>
            </a:r>
            <a:r>
              <a:rPr lang="en-US" sz="1200" b="1" kern="1200" dirty="0">
                <a:solidFill>
                  <a:schemeClr val="tx1"/>
                </a:solidFill>
                <a:effectLst/>
                <a:latin typeface="+mn-lt"/>
                <a:ea typeface="+mn-ea"/>
                <a:cs typeface="+mn-cs"/>
              </a:rPr>
              <a:t>Rev. 2:10b</a:t>
            </a:r>
            <a:r>
              <a:rPr lang="en-US" sz="1200" kern="1200" dirty="0">
                <a:solidFill>
                  <a:schemeClr val="tx1"/>
                </a:solidFill>
                <a:effectLst/>
                <a:latin typeface="+mn-lt"/>
                <a:ea typeface="+mn-ea"/>
                <a:cs typeface="+mn-cs"/>
              </a:rPr>
              <a:t> </a:t>
            </a:r>
          </a:p>
          <a:p>
            <a:pPr rtl="0"/>
            <a:r>
              <a:rPr lang="en-US" sz="1200" b="0" i="1" u="none" strike="noStrike" kern="1200" baseline="0" dirty="0">
                <a:solidFill>
                  <a:schemeClr val="tx1"/>
                </a:solidFill>
                <a:latin typeface="+mn-lt"/>
                <a:ea typeface="+mn-ea"/>
                <a:cs typeface="+mn-cs"/>
              </a:rPr>
              <a:t>Be faithful until death, and I will give you the crown of life. </a:t>
            </a:r>
            <a:r>
              <a:rPr lang="en-US" sz="1200" b="0" i="0" u="none" strike="noStrike" kern="1200" baseline="0" dirty="0">
                <a:solidFill>
                  <a:schemeClr val="tx1"/>
                </a:solidFill>
                <a:latin typeface="+mn-lt"/>
                <a:ea typeface="+mn-ea"/>
                <a:cs typeface="+mn-cs"/>
              </a:rPr>
              <a:t>(</a:t>
            </a:r>
            <a:r>
              <a:rPr lang="en-US" sz="1200" b="1" i="0" u="none" strike="noStrike" kern="1200" baseline="0" dirty="0">
                <a:solidFill>
                  <a:schemeClr val="tx1"/>
                </a:solidFill>
                <a:latin typeface="+mn-lt"/>
                <a:ea typeface="+mn-ea"/>
                <a:cs typeface="+mn-cs"/>
              </a:rPr>
              <a:t>Revelation 2:10b</a:t>
            </a:r>
            <a:r>
              <a:rPr lang="en-US" sz="1200" b="0" i="0" u="none" strike="noStrike" kern="1200" baseline="0" dirty="0">
                <a:solidFill>
                  <a:schemeClr val="tx1"/>
                </a:solidFill>
                <a:latin typeface="+mn-lt"/>
                <a:ea typeface="+mn-ea"/>
                <a:cs typeface="+mn-cs"/>
              </a:rPr>
              <a:t>)</a:t>
            </a:r>
          </a:p>
          <a:p>
            <a:pPr rtl="0"/>
            <a:r>
              <a:rPr lang="en-US" sz="1200" b="0" i="0" u="none" strike="noStrike" kern="1200" baseline="0" dirty="0">
                <a:solidFill>
                  <a:schemeClr val="tx1"/>
                </a:solidFill>
                <a:latin typeface="+mn-lt"/>
                <a:ea typeface="+mn-ea"/>
                <a:cs typeface="+mn-cs"/>
              </a:rPr>
              <a:t>&gt;&gt;&gt;&gt;&gt;&gt;&gt;&gt;&gt;&gt;&gt;&gt;&gt;&gt;&gt;&gt;&gt;&gt;&gt;&gt;&gt;&gt;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Times New Roman" panose="02020603050405020304" pitchFamily="18" charset="0"/>
                <a:cs typeface="Times New Roman" panose="02020603050405020304" pitchFamily="18" charset="0"/>
              </a:rPr>
              <a:t>Be Pro-Active Choose Life With Christ</a:t>
            </a:r>
          </a:p>
          <a:p>
            <a:pPr rtl="0"/>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D0EBD42-C6A1-4AE2-A795-A022E18F24D2}" type="slidenum">
              <a:rPr lang="en-US" smtClean="0"/>
              <a:t>41</a:t>
            </a:fld>
            <a:endParaRPr lang="en-US"/>
          </a:p>
        </p:txBody>
      </p:sp>
    </p:spTree>
    <p:extLst>
      <p:ext uri="{BB962C8B-B14F-4D97-AF65-F5344CB8AC3E}">
        <p14:creationId xmlns:p14="http://schemas.microsoft.com/office/powerpoint/2010/main" val="3030073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1. What exactly are the “</a:t>
            </a:r>
            <a:r>
              <a:rPr lang="en-US" altLang="en-US" sz="1200" b="0" dirty="0">
                <a:solidFill>
                  <a:schemeClr val="bg1"/>
                </a:solidFill>
                <a:latin typeface="Times New Roman" panose="02020603050405020304" pitchFamily="18" charset="0"/>
                <a:cs typeface="Times New Roman" panose="02020603050405020304" pitchFamily="18" charset="0"/>
              </a:rPr>
              <a:t>Trials And Temptations” of life?</a:t>
            </a:r>
          </a:p>
          <a:p>
            <a:r>
              <a:rPr lang="en-US" altLang="en-US" sz="1200" b="0" dirty="0">
                <a:solidFill>
                  <a:schemeClr val="bg1"/>
                </a:solidFill>
                <a:latin typeface="Times New Roman" panose="02020603050405020304" pitchFamily="18" charset="0"/>
                <a:cs typeface="Times New Roman" panose="02020603050405020304" pitchFamily="18" charset="0"/>
              </a:rPr>
              <a:t>&gt;&gt;&gt;&gt;&gt;&gt;&gt;&gt;&gt;&gt;&gt;&gt;&gt;&gt;&gt;&gt;&gt;&gt;&gt;&gt;</a:t>
            </a:r>
          </a:p>
          <a:p>
            <a:pPr>
              <a:spcAft>
                <a:spcPct val="30000"/>
              </a:spcAft>
            </a:pPr>
            <a:r>
              <a:rPr lang="en-US" sz="1200" b="0" dirty="0">
                <a:solidFill>
                  <a:schemeClr val="bg1"/>
                </a:solidFill>
                <a:latin typeface="Times New Roman" panose="02020603050405020304" pitchFamily="18" charset="0"/>
                <a:cs typeface="Times New Roman" panose="02020603050405020304" pitchFamily="18" charset="0"/>
              </a:rPr>
              <a:t>    2. </a:t>
            </a:r>
            <a:r>
              <a:rPr lang="en-US" altLang="en-US" sz="1200" b="0" i="0" dirty="0">
                <a:solidFill>
                  <a:schemeClr val="bg1"/>
                </a:solidFill>
                <a:latin typeface="Times New Roman" panose="02020603050405020304" pitchFamily="18" charset="0"/>
                <a:cs typeface="Times New Roman" panose="02020603050405020304" pitchFamily="18" charset="0"/>
              </a:rPr>
              <a:t>What’s the Difference?</a:t>
            </a:r>
          </a:p>
          <a:p>
            <a:pPr rtl="0"/>
            <a:r>
              <a:rPr lang="en-US" sz="1200" b="0" i="0" u="none" strike="noStrike" kern="1200" baseline="0" dirty="0">
                <a:solidFill>
                  <a:schemeClr val="tx1"/>
                </a:solidFill>
                <a:latin typeface="+mn-lt"/>
                <a:ea typeface="+mn-ea"/>
                <a:cs typeface="+mn-cs"/>
              </a:rPr>
              <a:t>Webster says: </a:t>
            </a:r>
            <a:r>
              <a:rPr lang="en-US" sz="1200" b="1" i="0" u="none" strike="noStrike" kern="1200" baseline="0" dirty="0">
                <a:solidFill>
                  <a:schemeClr val="tx1"/>
                </a:solidFill>
                <a:latin typeface="+mn-lt"/>
                <a:ea typeface="+mn-ea"/>
                <a:cs typeface="+mn-cs"/>
              </a:rPr>
              <a:t>TRI'AL</a:t>
            </a:r>
            <a:r>
              <a:rPr lang="en-US" sz="1200" b="0" i="0" u="none" strike="noStrike" kern="1200" baseline="0" dirty="0">
                <a:solidFill>
                  <a:schemeClr val="tx1"/>
                </a:solidFill>
                <a:latin typeface="+mn-lt"/>
                <a:ea typeface="+mn-ea"/>
                <a:cs typeface="+mn-cs"/>
              </a:rPr>
              <a:t>, n. [from try.] </a:t>
            </a:r>
            <a:r>
              <a:rPr lang="en-US" sz="1200" b="1" i="0" u="none" strike="noStrike" kern="1200" baseline="0" dirty="0">
                <a:solidFill>
                  <a:schemeClr val="tx1"/>
                </a:solidFill>
                <a:latin typeface="+mn-lt"/>
                <a:ea typeface="+mn-ea"/>
                <a:cs typeface="+mn-cs"/>
              </a:rPr>
              <a:t>Any effort </a:t>
            </a:r>
            <a:r>
              <a:rPr lang="en-US" sz="1200" b="0" i="0" u="none" strike="noStrike" kern="1200" baseline="0" dirty="0">
                <a:solidFill>
                  <a:schemeClr val="tx1"/>
                </a:solidFill>
                <a:latin typeface="+mn-lt"/>
                <a:ea typeface="+mn-ea"/>
                <a:cs typeface="+mn-cs"/>
              </a:rPr>
              <a:t>or exertion of strength for the purpose of ascertaining its effect, or what can be done. </a:t>
            </a:r>
          </a:p>
          <a:p>
            <a:pPr rtl="0"/>
            <a:r>
              <a:rPr lang="en-US" sz="1200" b="0" i="0" u="none" strike="noStrike" kern="1200" baseline="0" dirty="0">
                <a:solidFill>
                  <a:schemeClr val="tx1"/>
                </a:solidFill>
                <a:latin typeface="+mn-lt"/>
                <a:ea typeface="+mn-ea"/>
                <a:cs typeface="+mn-cs"/>
              </a:rPr>
              <a:t>        a. A man tries to lift a stone, and on trial finds he is not able. </a:t>
            </a:r>
          </a:p>
          <a:p>
            <a:pPr rtl="0"/>
            <a:r>
              <a:rPr lang="en-US" sz="1200" b="0" i="0" u="none" strike="noStrike" kern="1200" baseline="0" dirty="0">
                <a:solidFill>
                  <a:schemeClr val="tx1"/>
                </a:solidFill>
                <a:latin typeface="+mn-lt"/>
                <a:ea typeface="+mn-ea"/>
                <a:cs typeface="+mn-cs"/>
              </a:rPr>
              <a:t>        b. Examination by a test; or experiment; as in chemistry and metallurgy.</a:t>
            </a:r>
          </a:p>
          <a:p>
            <a:pPr rtl="0"/>
            <a:r>
              <a:rPr lang="en-US" sz="1200" b="0" i="0" u="none" strike="noStrike" kern="1200" baseline="0" dirty="0">
                <a:solidFill>
                  <a:schemeClr val="tx1"/>
                </a:solidFill>
                <a:latin typeface="+mn-lt"/>
                <a:ea typeface="+mn-ea"/>
                <a:cs typeface="+mn-cs"/>
              </a:rPr>
              <a:t>        c. Experiment; act of examining by experience, </a:t>
            </a:r>
          </a:p>
          <a:p>
            <a:pPr rtl="0"/>
            <a:r>
              <a:rPr lang="en-US" sz="1200" b="0" i="0" u="none" strike="noStrike" kern="1200" baseline="0" dirty="0">
                <a:solidFill>
                  <a:schemeClr val="tx1"/>
                </a:solidFill>
                <a:latin typeface="+mn-lt"/>
                <a:ea typeface="+mn-ea"/>
                <a:cs typeface="+mn-cs"/>
              </a:rPr>
              <a:t>        d. Humans also learn by being tried and examined. </a:t>
            </a:r>
          </a:p>
          <a:p>
            <a:pPr rtl="0"/>
            <a:r>
              <a:rPr lang="en-US" sz="1200" b="0" i="0" u="none" strike="noStrike" kern="1200" baseline="0" dirty="0">
                <a:solidFill>
                  <a:schemeClr val="tx1"/>
                </a:solidFill>
                <a:latin typeface="+mn-lt"/>
                <a:ea typeface="+mn-ea"/>
                <a:cs typeface="+mn-cs"/>
              </a:rPr>
              <a:t>Webster says: </a:t>
            </a:r>
            <a:r>
              <a:rPr lang="en-US" sz="1200" b="1" i="0" u="none" strike="noStrike" kern="1200" baseline="0" dirty="0">
                <a:solidFill>
                  <a:schemeClr val="tx1"/>
                </a:solidFill>
                <a:latin typeface="+mn-lt"/>
                <a:ea typeface="+mn-ea"/>
                <a:cs typeface="+mn-cs"/>
              </a:rPr>
              <a:t>TEMPTA'TION</a:t>
            </a:r>
            <a:r>
              <a:rPr lang="en-US" sz="1200" b="0" i="0" u="none" strike="noStrike" kern="1200" baseline="0" dirty="0">
                <a:solidFill>
                  <a:schemeClr val="tx1"/>
                </a:solidFill>
                <a:latin typeface="+mn-lt"/>
                <a:ea typeface="+mn-ea"/>
                <a:cs typeface="+mn-cs"/>
              </a:rPr>
              <a:t>, n. The act of tempting; </a:t>
            </a:r>
            <a:r>
              <a:rPr lang="en-US" sz="1200" b="1" i="0" u="none" strike="noStrike" kern="1200" baseline="0" dirty="0">
                <a:solidFill>
                  <a:schemeClr val="tx1"/>
                </a:solidFill>
                <a:latin typeface="+mn-lt"/>
                <a:ea typeface="+mn-ea"/>
                <a:cs typeface="+mn-cs"/>
              </a:rPr>
              <a:t>enticement to evil</a:t>
            </a:r>
            <a:r>
              <a:rPr lang="en-US" sz="1200" b="0" i="0" u="none" strike="noStrike" kern="1200" baseline="0" dirty="0">
                <a:solidFill>
                  <a:schemeClr val="tx1"/>
                </a:solidFill>
                <a:latin typeface="+mn-lt"/>
                <a:ea typeface="+mn-ea"/>
                <a:cs typeface="+mn-cs"/>
              </a:rPr>
              <a:t> by </a:t>
            </a:r>
            <a:r>
              <a:rPr lang="en-US" sz="1200" b="0" i="0" u="sng" strike="noStrike" kern="1200" baseline="0" dirty="0">
                <a:solidFill>
                  <a:schemeClr val="tx1"/>
                </a:solidFill>
                <a:latin typeface="+mn-lt"/>
                <a:ea typeface="+mn-ea"/>
                <a:cs typeface="+mn-cs"/>
              </a:rPr>
              <a:t>arguments</a:t>
            </a:r>
            <a:r>
              <a:rPr lang="en-US" sz="1200" b="0" i="0" u="none" strike="noStrike" kern="1200" baseline="0" dirty="0">
                <a:solidFill>
                  <a:schemeClr val="tx1"/>
                </a:solidFill>
                <a:latin typeface="+mn-lt"/>
                <a:ea typeface="+mn-ea"/>
                <a:cs typeface="+mn-cs"/>
              </a:rPr>
              <a:t>, by </a:t>
            </a:r>
            <a:r>
              <a:rPr lang="en-US" sz="1200" b="0" i="0" u="sng" strike="noStrike" kern="1200" baseline="0" dirty="0">
                <a:solidFill>
                  <a:schemeClr val="tx1"/>
                </a:solidFill>
                <a:latin typeface="+mn-lt"/>
                <a:ea typeface="+mn-ea"/>
                <a:cs typeface="+mn-cs"/>
              </a:rPr>
              <a:t>flattery</a:t>
            </a:r>
            <a:r>
              <a:rPr lang="en-US" sz="1200" b="0" i="0" u="none" strike="noStrike" kern="1200" baseline="0" dirty="0">
                <a:solidFill>
                  <a:schemeClr val="tx1"/>
                </a:solidFill>
                <a:latin typeface="+mn-lt"/>
                <a:ea typeface="+mn-ea"/>
                <a:cs typeface="+mn-cs"/>
              </a:rPr>
              <a:t>, or by the offer of </a:t>
            </a:r>
            <a:r>
              <a:rPr lang="en-US" sz="1200" b="0" i="0" u="sng" strike="noStrike" kern="1200" baseline="0" dirty="0">
                <a:solidFill>
                  <a:schemeClr val="tx1"/>
                </a:solidFill>
                <a:latin typeface="+mn-lt"/>
                <a:ea typeface="+mn-ea"/>
                <a:cs typeface="+mn-cs"/>
              </a:rPr>
              <a:t>some real or apparent good</a:t>
            </a:r>
            <a:r>
              <a:rPr lang="en-US" sz="1200" b="0" i="0" u="none" strike="noStrike" kern="1200" baseline="0" dirty="0">
                <a:solidFill>
                  <a:schemeClr val="tx1"/>
                </a:solidFill>
                <a:latin typeface="+mn-lt"/>
                <a:ea typeface="+mn-ea"/>
                <a:cs typeface="+mn-cs"/>
              </a:rPr>
              <a:t>.</a:t>
            </a:r>
          </a:p>
          <a:p>
            <a:pPr rtl="0"/>
            <a:r>
              <a:rPr lang="en-US" sz="1200" b="0" i="0" u="none" strike="noStrike" kern="1200" baseline="0" dirty="0">
                <a:solidFill>
                  <a:schemeClr val="tx1"/>
                </a:solidFill>
                <a:latin typeface="+mn-lt"/>
                <a:ea typeface="+mn-ea"/>
                <a:cs typeface="+mn-cs"/>
              </a:rPr>
              <a:t>        a. When the devil had ended all the temptation, he departed from him for a season. Luke 4.</a:t>
            </a:r>
          </a:p>
          <a:p>
            <a:pPr rtl="0"/>
            <a:r>
              <a:rPr lang="en-US" sz="1200" b="0" i="0" u="none" strike="noStrike" kern="1200" baseline="0" dirty="0">
                <a:solidFill>
                  <a:schemeClr val="tx1"/>
                </a:solidFill>
                <a:latin typeface="+mn-lt"/>
                <a:ea typeface="+mn-ea"/>
                <a:cs typeface="+mn-cs"/>
              </a:rPr>
              <a:t>        b. Solicitation of the passions; enticements to evil proceeding from the prospect of pleasure or advantage.</a:t>
            </a:r>
          </a:p>
          <a:p>
            <a:pPr rtl="0"/>
            <a:r>
              <a:rPr lang="en-US" sz="1200" b="0" i="0" u="none" strike="noStrike" kern="1200" baseline="0" dirty="0">
                <a:solidFill>
                  <a:schemeClr val="tx1"/>
                </a:solidFill>
                <a:latin typeface="+mn-lt"/>
                <a:ea typeface="+mn-ea"/>
                <a:cs typeface="+mn-cs"/>
              </a:rPr>
              <a:t>        c. The state of being tempted or enticed to evil. When by human weakness you are led into temptation, resort to prayer for relief.</a:t>
            </a:r>
          </a:p>
          <a:p>
            <a:pPr rtl="0"/>
            <a:r>
              <a:rPr lang="en-US" sz="1200" b="0" i="0" u="none" strike="noStrike" kern="1200" baseline="0" dirty="0">
                <a:solidFill>
                  <a:schemeClr val="tx1"/>
                </a:solidFill>
                <a:latin typeface="+mn-lt"/>
                <a:ea typeface="+mn-ea"/>
                <a:cs typeface="+mn-cs"/>
              </a:rPr>
              <a:t>    3. Trials can be good for you, but temptations by definition is an enticement to commit evil.</a:t>
            </a:r>
          </a:p>
          <a:p>
            <a:pPr rtl="0"/>
            <a:endParaRPr lang="en-US" b="0" dirty="0"/>
          </a:p>
        </p:txBody>
      </p:sp>
      <p:sp>
        <p:nvSpPr>
          <p:cNvPr id="4" name="Slide Number Placeholder 3"/>
          <p:cNvSpPr>
            <a:spLocks noGrp="1"/>
          </p:cNvSpPr>
          <p:nvPr>
            <p:ph type="sldNum" sz="quarter" idx="5"/>
          </p:nvPr>
        </p:nvSpPr>
        <p:spPr/>
        <p:txBody>
          <a:bodyPr/>
          <a:lstStyle/>
          <a:p>
            <a:fld id="{FD0EBD42-C6A1-4AE2-A795-A022E18F24D2}" type="slidenum">
              <a:rPr lang="en-US" smtClean="0"/>
              <a:t>6</a:t>
            </a:fld>
            <a:endParaRPr lang="en-US"/>
          </a:p>
        </p:txBody>
      </p:sp>
    </p:spTree>
    <p:extLst>
      <p:ext uri="{BB962C8B-B14F-4D97-AF65-F5344CB8AC3E}">
        <p14:creationId xmlns:p14="http://schemas.microsoft.com/office/powerpoint/2010/main" val="1777397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50000"/>
              </a:spcBef>
              <a:spcAft>
                <a:spcPct val="20000"/>
              </a:spcAft>
            </a:pPr>
            <a:r>
              <a:rPr lang="en-US" dirty="0"/>
              <a:t>    1. </a:t>
            </a:r>
            <a:r>
              <a:rPr lang="en-US" altLang="en-US" sz="1200" b="0" i="1" dirty="0">
                <a:solidFill>
                  <a:srgbClr val="FF0000"/>
                </a:solidFill>
                <a:latin typeface="Times New Roman" panose="02020603050405020304" pitchFamily="18" charset="0"/>
                <a:cs typeface="Times New Roman" panose="02020603050405020304" pitchFamily="18" charset="0"/>
              </a:rPr>
              <a:t>My brethren, count it all joy when you fall into various trials… </a:t>
            </a:r>
            <a:r>
              <a:rPr lang="en-US" altLang="en-US" sz="1200" b="1" dirty="0">
                <a:solidFill>
                  <a:srgbClr val="FF0000"/>
                </a:solidFill>
                <a:latin typeface="Times New Roman" panose="02020603050405020304" pitchFamily="18" charset="0"/>
                <a:cs typeface="Times New Roman" panose="02020603050405020304" pitchFamily="18" charset="0"/>
              </a:rPr>
              <a:t>James 1:2</a:t>
            </a:r>
            <a:endParaRPr lang="en-US" altLang="en-US" sz="1200" b="0" dirty="0">
              <a:solidFill>
                <a:srgbClr val="FF0000"/>
              </a:solidFill>
              <a:latin typeface="Times New Roman" panose="02020603050405020304" pitchFamily="18" charset="0"/>
              <a:cs typeface="Times New Roman" panose="02020603050405020304" pitchFamily="18" charset="0"/>
            </a:endParaRPr>
          </a:p>
          <a:p>
            <a:pPr>
              <a:spcBef>
                <a:spcPct val="50000"/>
              </a:spcBef>
              <a:spcAft>
                <a:spcPct val="20000"/>
              </a:spcAft>
            </a:pPr>
            <a:r>
              <a:rPr lang="en-US" sz="1200" b="0" dirty="0">
                <a:solidFill>
                  <a:srgbClr val="FF0000"/>
                </a:solidFill>
                <a:latin typeface="Times New Roman" panose="02020603050405020304" pitchFamily="18" charset="0"/>
                <a:cs typeface="Times New Roman" panose="02020603050405020304" pitchFamily="18" charset="0"/>
              </a:rPr>
              <a:t>    2. The trials of life will test your faith in God and His Son Jesus.</a:t>
            </a:r>
          </a:p>
          <a:p>
            <a:pPr>
              <a:spcBef>
                <a:spcPct val="50000"/>
              </a:spcBef>
              <a:spcAft>
                <a:spcPct val="20000"/>
              </a:spcAft>
            </a:pPr>
            <a:r>
              <a:rPr lang="en-US" sz="1200" b="0" dirty="0">
                <a:solidFill>
                  <a:srgbClr val="FF0000"/>
                </a:solidFill>
                <a:latin typeface="Times New Roman" panose="02020603050405020304" pitchFamily="18" charset="0"/>
                <a:cs typeface="Times New Roman" panose="02020603050405020304" pitchFamily="18" charset="0"/>
              </a:rPr>
              <a:t>    3. Like gold refined by fire, trials of this life will prove your value to God.</a:t>
            </a:r>
          </a:p>
          <a:p>
            <a:pPr rtl="0"/>
            <a:r>
              <a:rPr lang="en-US" sz="1200" b="0" i="1" u="none" strike="noStrike" kern="1200" baseline="0" dirty="0">
                <a:solidFill>
                  <a:schemeClr val="tx1"/>
                </a:solidFill>
                <a:latin typeface="+mn-lt"/>
                <a:ea typeface="+mn-ea"/>
                <a:cs typeface="+mn-cs"/>
              </a:rPr>
              <a:t>that the genuineness of your faith, being much more precious than gold that perishes, though it is tested by fire, may be found to praise, honor, and glory at the revelation of Jesus Christ, </a:t>
            </a:r>
            <a:r>
              <a:rPr lang="en-US" sz="1200" b="0" i="0" u="none" strike="noStrike" kern="1200" baseline="0" dirty="0">
                <a:solidFill>
                  <a:schemeClr val="tx1"/>
                </a:solidFill>
                <a:latin typeface="+mn-lt"/>
                <a:ea typeface="+mn-ea"/>
                <a:cs typeface="+mn-cs"/>
              </a:rPr>
              <a:t>(</a:t>
            </a:r>
            <a:r>
              <a:rPr lang="en-US" sz="1200" b="1" i="0" u="none" strike="noStrike" kern="1200" baseline="0" dirty="0">
                <a:solidFill>
                  <a:schemeClr val="tx1"/>
                </a:solidFill>
                <a:latin typeface="+mn-lt"/>
                <a:ea typeface="+mn-ea"/>
                <a:cs typeface="+mn-cs"/>
              </a:rPr>
              <a:t>1 Peter 1:7</a:t>
            </a:r>
            <a:r>
              <a:rPr lang="en-US" sz="1200" b="0" i="0" u="none" strike="noStrike" kern="1200" baseline="0" dirty="0">
                <a:solidFill>
                  <a:schemeClr val="tx1"/>
                </a:solidFill>
                <a:latin typeface="+mn-lt"/>
                <a:ea typeface="+mn-ea"/>
                <a:cs typeface="+mn-cs"/>
              </a:rPr>
              <a:t>)</a:t>
            </a:r>
          </a:p>
          <a:p>
            <a:pPr rtl="0"/>
            <a:endParaRPr lang="en-US" sz="1200" b="0" i="0" u="none" strike="noStrike" kern="1200" baseline="0" dirty="0">
              <a:solidFill>
                <a:schemeClr val="tx1"/>
              </a:solidFill>
              <a:latin typeface="+mn-lt"/>
              <a:ea typeface="+mn-ea"/>
              <a:cs typeface="+mn-cs"/>
            </a:endParaRPr>
          </a:p>
          <a:p>
            <a:pPr>
              <a:spcBef>
                <a:spcPct val="50000"/>
              </a:spcBef>
              <a:spcAft>
                <a:spcPct val="20000"/>
              </a:spcAft>
            </a:pPr>
            <a:endParaRPr lang="en-US" b="0" dirty="0"/>
          </a:p>
        </p:txBody>
      </p:sp>
      <p:sp>
        <p:nvSpPr>
          <p:cNvPr id="4" name="Slide Number Placeholder 3"/>
          <p:cNvSpPr>
            <a:spLocks noGrp="1"/>
          </p:cNvSpPr>
          <p:nvPr>
            <p:ph type="sldNum" sz="quarter" idx="5"/>
          </p:nvPr>
        </p:nvSpPr>
        <p:spPr/>
        <p:txBody>
          <a:bodyPr/>
          <a:lstStyle/>
          <a:p>
            <a:fld id="{FD0EBD42-C6A1-4AE2-A795-A022E18F24D2}" type="slidenum">
              <a:rPr lang="en-US" smtClean="0"/>
              <a:t>7</a:t>
            </a:fld>
            <a:endParaRPr lang="en-US"/>
          </a:p>
        </p:txBody>
      </p:sp>
    </p:spTree>
    <p:extLst>
      <p:ext uri="{BB962C8B-B14F-4D97-AF65-F5344CB8AC3E}">
        <p14:creationId xmlns:p14="http://schemas.microsoft.com/office/powerpoint/2010/main" val="33275619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1. </a:t>
            </a:r>
            <a:r>
              <a:rPr lang="en-US" altLang="en-US" sz="1200" b="0" dirty="0">
                <a:latin typeface="Times New Roman" panose="02020603050405020304" pitchFamily="18" charset="0"/>
                <a:cs typeface="Times New Roman" panose="02020603050405020304" pitchFamily="18" charset="0"/>
              </a:rPr>
              <a:t>Trials will occur in your life as a Christian, as do temptations.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0" dirty="0">
                <a:latin typeface="Times New Roman" panose="02020603050405020304" pitchFamily="18" charset="0"/>
                <a:cs typeface="Times New Roman" panose="02020603050405020304" pitchFamily="18" charset="0"/>
              </a:rPr>
              <a:t>&gt;&gt;&gt;&gt;&gt;&gt;&gt;&gt;&gt;&gt;&gt;&gt;&gt;&gt;&gt;&gt;&gt;</a:t>
            </a:r>
          </a:p>
          <a:p>
            <a:pPr algn="l">
              <a:spcAft>
                <a:spcPct val="20000"/>
              </a:spcAft>
            </a:pPr>
            <a:r>
              <a:rPr lang="en-US" altLang="en-US" sz="1200" b="0" dirty="0">
                <a:latin typeface="Times New Roman" panose="02020603050405020304" pitchFamily="18" charset="0"/>
                <a:cs typeface="Times New Roman" panose="02020603050405020304" pitchFamily="18" charset="0"/>
              </a:rPr>
              <a:t>    2. </a:t>
            </a:r>
            <a:r>
              <a:rPr lang="en-US" altLang="en-US" sz="1200" b="0" i="0" dirty="0">
                <a:latin typeface="Times New Roman" panose="02020603050405020304" pitchFamily="18" charset="0"/>
                <a:cs typeface="Times New Roman" panose="02020603050405020304" pitchFamily="18" charset="0"/>
              </a:rPr>
              <a:t>“Ordeals; Hardships, things that put our faith to the test…” We are told that we will have hardships, never the less, we are to take up our cross and bear it. </a:t>
            </a:r>
          </a:p>
          <a:p>
            <a:pPr rtl="0"/>
            <a:r>
              <a:rPr lang="en-US" sz="1200" b="0" i="1" u="none" strike="noStrike" kern="1200" baseline="0" dirty="0">
                <a:solidFill>
                  <a:schemeClr val="tx1"/>
                </a:solidFill>
                <a:latin typeface="+mn-lt"/>
                <a:ea typeface="+mn-ea"/>
                <a:cs typeface="+mn-cs"/>
              </a:rPr>
              <a:t>knowing that the testing of your faith produces patience. </a:t>
            </a:r>
            <a:r>
              <a:rPr lang="en-US" sz="1200" b="0" i="0" u="none" strike="noStrike" kern="1200" baseline="0" dirty="0">
                <a:solidFill>
                  <a:schemeClr val="tx1"/>
                </a:solidFill>
                <a:latin typeface="+mn-lt"/>
                <a:ea typeface="+mn-ea"/>
                <a:cs typeface="+mn-cs"/>
              </a:rPr>
              <a:t>(</a:t>
            </a:r>
            <a:r>
              <a:rPr lang="en-US" sz="1200" b="1" i="0" u="none" strike="noStrike" kern="1200" baseline="0" dirty="0">
                <a:solidFill>
                  <a:schemeClr val="tx1"/>
                </a:solidFill>
                <a:latin typeface="+mn-lt"/>
                <a:ea typeface="+mn-ea"/>
                <a:cs typeface="+mn-cs"/>
              </a:rPr>
              <a:t>James 1:3</a:t>
            </a:r>
            <a:r>
              <a:rPr lang="en-US" sz="1200" b="0" i="0" u="none" strike="noStrike" kern="1200" baseline="0" dirty="0">
                <a:solidFill>
                  <a:schemeClr val="tx1"/>
                </a:solidFill>
                <a:latin typeface="+mn-lt"/>
                <a:ea typeface="+mn-ea"/>
                <a:cs typeface="+mn-cs"/>
              </a:rPr>
              <a:t>)</a:t>
            </a:r>
          </a:p>
          <a:p>
            <a:pPr rtl="0"/>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D0EBD42-C6A1-4AE2-A795-A022E18F24D2}" type="slidenum">
              <a:rPr lang="en-US" smtClean="0"/>
              <a:t>8</a:t>
            </a:fld>
            <a:endParaRPr lang="en-US"/>
          </a:p>
        </p:txBody>
      </p:sp>
    </p:spTree>
    <p:extLst>
      <p:ext uri="{BB962C8B-B14F-4D97-AF65-F5344CB8AC3E}">
        <p14:creationId xmlns:p14="http://schemas.microsoft.com/office/powerpoint/2010/main" val="140696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1. </a:t>
            </a:r>
            <a:r>
              <a:rPr lang="en-US" altLang="en-US" sz="1200" b="0" dirty="0">
                <a:latin typeface="Times New Roman" panose="02020603050405020304" pitchFamily="18" charset="0"/>
                <a:cs typeface="Times New Roman" panose="02020603050405020304" pitchFamily="18" charset="0"/>
              </a:rPr>
              <a:t>Troubles Are Universal, we may want an empty trouble tank, but it will not happen, we will have trouble.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0" dirty="0">
                <a:latin typeface="Times New Roman" panose="02020603050405020304" pitchFamily="18" charset="0"/>
                <a:cs typeface="Times New Roman" panose="02020603050405020304" pitchFamily="18" charset="0"/>
              </a:rPr>
              <a:t>&gt;&gt;&gt;&gt;&gt;&gt;&gt;&gt;&gt;&gt;&gt;&gt;&gt;&gt;&gt;&gt;&gt;&gt;&gt;&gt;&gt;&gt;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2. </a:t>
            </a:r>
            <a:r>
              <a:rPr lang="en-US" altLang="en-US" sz="1200" b="0" dirty="0">
                <a:solidFill>
                  <a:srgbClr val="FF0000"/>
                </a:solidFill>
                <a:latin typeface="Bradley Hand ITC" panose="03070402050302030203" pitchFamily="66" charset="0"/>
              </a:rPr>
              <a:t>Not Sinful… to have trouble, read the book of Job, he was faithful in the eyes of God.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0" dirty="0">
                <a:solidFill>
                  <a:srgbClr val="FF0000"/>
                </a:solidFill>
                <a:latin typeface="Bradley Hand ITC" panose="03070402050302030203" pitchFamily="66" charset="0"/>
              </a:rPr>
              <a:t>&gt;&gt;&gt;&gt;&gt;&gt;&gt;&gt;&gt;&gt;&gt;&gt;&gt;&gt;&gt;&gt;&gt;&gt;&gt;&gt;&gt;&gt;</a:t>
            </a:r>
          </a:p>
          <a:p>
            <a:pPr algn="l">
              <a:spcAft>
                <a:spcPct val="50000"/>
              </a:spcAft>
            </a:pPr>
            <a:r>
              <a:rPr lang="en-US" altLang="en-US" sz="1200" b="0" dirty="0">
                <a:solidFill>
                  <a:srgbClr val="FF0000"/>
                </a:solidFill>
                <a:latin typeface="Bradley Hand ITC" panose="03070402050302030203" pitchFamily="66" charset="0"/>
              </a:rPr>
              <a:t>    3. </a:t>
            </a:r>
            <a:r>
              <a:rPr lang="en-US" altLang="en-US" sz="1200" b="1" i="0" dirty="0">
                <a:solidFill>
                  <a:srgbClr val="FF0000"/>
                </a:solidFill>
                <a:latin typeface="Times New Roman" panose="02020603050405020304" pitchFamily="18" charset="0"/>
                <a:cs typeface="Times New Roman" panose="02020603050405020304" pitchFamily="18" charset="0"/>
              </a:rPr>
              <a:t>Job (1-3)</a:t>
            </a:r>
          </a:p>
          <a:p>
            <a:pPr algn="l">
              <a:spcAft>
                <a:spcPct val="50000"/>
              </a:spcAft>
            </a:pPr>
            <a:r>
              <a:rPr lang="en-US" altLang="en-US" sz="1200" b="0" i="1" dirty="0">
                <a:solidFill>
                  <a:srgbClr val="FF0000"/>
                </a:solidFill>
                <a:latin typeface="Times New Roman" panose="02020603050405020304" pitchFamily="18" charset="0"/>
                <a:cs typeface="Times New Roman" panose="02020603050405020304" pitchFamily="18" charset="0"/>
              </a:rPr>
              <a:t>        a. Job was a Godly person, yet his life was full of trouble, conducted by the Devil, and his trials were many and devastating.</a:t>
            </a:r>
          </a:p>
          <a:p>
            <a:pPr algn="l">
              <a:spcAft>
                <a:spcPct val="50000"/>
              </a:spcAft>
            </a:pPr>
            <a:r>
              <a:rPr lang="en-US" altLang="en-US" sz="1200" b="0" i="1" dirty="0">
                <a:solidFill>
                  <a:srgbClr val="FF0000"/>
                </a:solidFill>
                <a:latin typeface="Times New Roman" panose="02020603050405020304" pitchFamily="18" charset="0"/>
                <a:cs typeface="Times New Roman" panose="02020603050405020304" pitchFamily="18" charset="0"/>
              </a:rPr>
              <a:t>        b. Yet he would not “Curse God and Die”.</a:t>
            </a:r>
          </a:p>
          <a:p>
            <a:pPr rtl="0"/>
            <a:r>
              <a:rPr lang="en-US" sz="1200" b="0" i="1" u="none" strike="noStrike" kern="1200" baseline="0" dirty="0">
                <a:solidFill>
                  <a:schemeClr val="tx1"/>
                </a:solidFill>
                <a:latin typeface="+mn-lt"/>
                <a:ea typeface="+mn-ea"/>
                <a:cs typeface="+mn-cs"/>
              </a:rPr>
              <a:t>Then his wife said to him, "Do you still hold fast to your integrity? Curse God and die!" </a:t>
            </a:r>
            <a:r>
              <a:rPr lang="en-US" sz="1200" b="0" i="0" u="none" strike="noStrike" kern="1200" baseline="0" dirty="0">
                <a:solidFill>
                  <a:schemeClr val="tx1"/>
                </a:solidFill>
                <a:latin typeface="+mn-lt"/>
                <a:ea typeface="+mn-ea"/>
                <a:cs typeface="+mn-cs"/>
              </a:rPr>
              <a:t>(</a:t>
            </a:r>
            <a:r>
              <a:rPr lang="en-US" sz="1200" b="1" i="0" u="none" strike="noStrike" kern="1200" baseline="0" dirty="0">
                <a:solidFill>
                  <a:schemeClr val="tx1"/>
                </a:solidFill>
                <a:latin typeface="+mn-lt"/>
                <a:ea typeface="+mn-ea"/>
                <a:cs typeface="+mn-cs"/>
              </a:rPr>
              <a:t>Job 2:9</a:t>
            </a:r>
            <a:r>
              <a:rPr lang="en-US" sz="1200" b="0" i="0" u="none" strike="noStrike" kern="1200" baseline="0" dirty="0">
                <a:solidFill>
                  <a:schemeClr val="tx1"/>
                </a:solidFill>
                <a:latin typeface="+mn-lt"/>
                <a:ea typeface="+mn-ea"/>
                <a:cs typeface="+mn-cs"/>
              </a:rPr>
              <a:t>)</a:t>
            </a:r>
            <a:endParaRPr lang="en-US" altLang="en-US" sz="1200" b="0" i="1" dirty="0">
              <a:solidFill>
                <a:srgbClr val="FF0000"/>
              </a:solidFill>
              <a:latin typeface="Times New Roman" panose="02020603050405020304" pitchFamily="18" charset="0"/>
              <a:cs typeface="Times New Roman" panose="02020603050405020304" pitchFamily="18" charset="0"/>
            </a:endParaRPr>
          </a:p>
          <a:p>
            <a:pPr algn="l">
              <a:spcAft>
                <a:spcPct val="50000"/>
              </a:spcAft>
            </a:pPr>
            <a:r>
              <a:rPr lang="en-US" altLang="en-US" sz="1200" b="0" i="1" dirty="0">
                <a:solidFill>
                  <a:srgbClr val="FF0000"/>
                </a:solidFill>
                <a:latin typeface="Times New Roman" panose="02020603050405020304" pitchFamily="18" charset="0"/>
                <a:cs typeface="Times New Roman" panose="02020603050405020304" pitchFamily="18" charset="0"/>
              </a:rPr>
              <a:t>&gt;&gt;&gt;&gt;&gt;&gt;&gt;&gt;&gt;&gt;&gt;&gt;&gt;&gt;&gt;&gt;&gt;&gt;&gt;&gt;&gt;&gt;</a:t>
            </a:r>
          </a:p>
          <a:p>
            <a:pPr algn="l">
              <a:spcAft>
                <a:spcPct val="50000"/>
              </a:spcAft>
            </a:pPr>
            <a:r>
              <a:rPr lang="en-US" altLang="en-US" sz="1200" b="0" i="1" dirty="0">
                <a:solidFill>
                  <a:srgbClr val="FF0000"/>
                </a:solidFill>
                <a:latin typeface="Times New Roman" panose="02020603050405020304" pitchFamily="18" charset="0"/>
                <a:cs typeface="Times New Roman" panose="02020603050405020304" pitchFamily="18" charset="0"/>
              </a:rPr>
              <a:t>    4. </a:t>
            </a:r>
            <a:r>
              <a:rPr lang="en-US" altLang="en-US" sz="1200" b="1" i="0" dirty="0">
                <a:solidFill>
                  <a:srgbClr val="FF0000"/>
                </a:solidFill>
                <a:latin typeface="Times New Roman" panose="02020603050405020304" pitchFamily="18" charset="0"/>
                <a:cs typeface="Times New Roman" panose="02020603050405020304" pitchFamily="18" charset="0"/>
              </a:rPr>
              <a:t>Elijah (1 Kings 19:1-4)</a:t>
            </a:r>
          </a:p>
          <a:p>
            <a:pPr rtl="0"/>
            <a:r>
              <a:rPr lang="en-US" sz="1200" b="0" i="1" u="none" strike="noStrike" kern="1200" baseline="0" dirty="0">
                <a:solidFill>
                  <a:schemeClr val="tx1"/>
                </a:solidFill>
                <a:latin typeface="+mn-lt"/>
                <a:ea typeface="+mn-ea"/>
                <a:cs typeface="+mn-cs"/>
              </a:rPr>
              <a:t>And Ahab </a:t>
            </a:r>
            <a:r>
              <a:rPr lang="en-US" sz="1200" b="1" i="1" u="none" strike="noStrike" kern="1200" baseline="0" dirty="0">
                <a:solidFill>
                  <a:schemeClr val="tx1"/>
                </a:solidFill>
                <a:latin typeface="+mn-lt"/>
                <a:ea typeface="+mn-ea"/>
                <a:cs typeface="+mn-cs"/>
              </a:rPr>
              <a:t>told </a:t>
            </a:r>
            <a:r>
              <a:rPr lang="en-US" sz="1200" b="0" i="1" u="none" strike="noStrike" kern="1200" baseline="0" dirty="0">
                <a:solidFill>
                  <a:schemeClr val="tx1"/>
                </a:solidFill>
                <a:latin typeface="+mn-lt"/>
                <a:ea typeface="+mn-ea"/>
                <a:cs typeface="+mn-cs"/>
              </a:rPr>
              <a:t>Jezebel </a:t>
            </a:r>
            <a:r>
              <a:rPr lang="en-US" sz="1200" b="1" i="1" u="none" strike="noStrike" kern="1200" baseline="0" dirty="0">
                <a:solidFill>
                  <a:schemeClr val="tx1"/>
                </a:solidFill>
                <a:latin typeface="+mn-lt"/>
                <a:ea typeface="+mn-ea"/>
                <a:cs typeface="+mn-cs"/>
              </a:rPr>
              <a:t>all that Elijah had done</a:t>
            </a:r>
            <a:r>
              <a:rPr lang="en-US" sz="1200" b="0" i="1" u="none" strike="noStrike" kern="1200" baseline="0" dirty="0">
                <a:solidFill>
                  <a:schemeClr val="tx1"/>
                </a:solidFill>
                <a:latin typeface="+mn-lt"/>
                <a:ea typeface="+mn-ea"/>
                <a:cs typeface="+mn-cs"/>
              </a:rPr>
              <a:t>, also </a:t>
            </a:r>
            <a:r>
              <a:rPr lang="en-US" sz="1200" b="1" i="1" u="none" strike="noStrike" kern="1200" baseline="0" dirty="0">
                <a:solidFill>
                  <a:schemeClr val="tx1"/>
                </a:solidFill>
                <a:latin typeface="+mn-lt"/>
                <a:ea typeface="+mn-ea"/>
                <a:cs typeface="+mn-cs"/>
              </a:rPr>
              <a:t>how he had executed all the prophets</a:t>
            </a:r>
            <a:r>
              <a:rPr lang="en-US" sz="1200" b="0" i="1" u="none" strike="noStrike" kern="1200" baseline="0" dirty="0">
                <a:solidFill>
                  <a:schemeClr val="tx1"/>
                </a:solidFill>
                <a:latin typeface="+mn-lt"/>
                <a:ea typeface="+mn-ea"/>
                <a:cs typeface="+mn-cs"/>
              </a:rPr>
              <a:t> with the sword. </a:t>
            </a:r>
          </a:p>
          <a:p>
            <a:pPr rtl="0"/>
            <a:r>
              <a:rPr lang="en-US" sz="1200" b="0" i="0" u="none" strike="noStrike" kern="1200" baseline="0" dirty="0">
                <a:solidFill>
                  <a:schemeClr val="tx1"/>
                </a:solidFill>
                <a:latin typeface="+mn-lt"/>
                <a:ea typeface="+mn-ea"/>
                <a:cs typeface="+mn-cs"/>
              </a:rPr>
              <a:t>        a. Elijah had done what was right in the eyes of God, but not in the eyes of Satan.</a:t>
            </a:r>
          </a:p>
          <a:p>
            <a:pPr rtl="0"/>
            <a:r>
              <a:rPr lang="en-US" sz="1200" b="0" i="0" u="none" strike="noStrike" kern="1200" baseline="0" dirty="0">
                <a:solidFill>
                  <a:schemeClr val="tx1"/>
                </a:solidFill>
                <a:latin typeface="+mn-lt"/>
                <a:ea typeface="+mn-ea"/>
                <a:cs typeface="+mn-cs"/>
              </a:rPr>
              <a:t>        b. So, as expected, here comes Satan’s servant Jezebel for vengeance. </a:t>
            </a:r>
          </a:p>
          <a:p>
            <a:pPr rtl="0"/>
            <a:r>
              <a:rPr lang="en-US" sz="1200" b="0" i="1" u="none" strike="noStrike" kern="1200" baseline="0" dirty="0">
                <a:solidFill>
                  <a:schemeClr val="tx1"/>
                </a:solidFill>
                <a:latin typeface="+mn-lt"/>
                <a:ea typeface="+mn-ea"/>
                <a:cs typeface="+mn-cs"/>
              </a:rPr>
              <a:t>Then Jezebel sent a messenger to Elijah, saying, "So let the gods do to me, and more also, if I do not make your life as the life of one of them by tomorrow about this time." </a:t>
            </a:r>
            <a:r>
              <a:rPr lang="en-US" sz="1200" b="0" i="0" u="none" strike="noStrike" kern="1200" baseline="0" dirty="0">
                <a:solidFill>
                  <a:schemeClr val="tx1"/>
                </a:solidFill>
                <a:latin typeface="+mn-lt"/>
                <a:ea typeface="+mn-ea"/>
                <a:cs typeface="+mn-cs"/>
              </a:rPr>
              <a:t>(</a:t>
            </a:r>
            <a:r>
              <a:rPr lang="en-US" sz="1200" b="1" i="0" u="none" strike="noStrike" kern="1200" baseline="0" dirty="0">
                <a:solidFill>
                  <a:schemeClr val="tx1"/>
                </a:solidFill>
                <a:latin typeface="+mn-lt"/>
                <a:ea typeface="+mn-ea"/>
                <a:cs typeface="+mn-cs"/>
              </a:rPr>
              <a:t>1 Kings 19:1-2</a:t>
            </a:r>
            <a:r>
              <a:rPr lang="en-US" sz="1200" b="0" i="0" u="none" strike="noStrike" kern="1200" baseline="0" dirty="0">
                <a:solidFill>
                  <a:schemeClr val="tx1"/>
                </a:solidFill>
                <a:latin typeface="+mn-lt"/>
                <a:ea typeface="+mn-ea"/>
                <a:cs typeface="+mn-cs"/>
              </a:rPr>
              <a:t>)</a:t>
            </a:r>
          </a:p>
          <a:p>
            <a:pPr rtl="0"/>
            <a:r>
              <a:rPr lang="en-US" sz="1200" b="0" i="0" u="none" strike="noStrike" kern="1200" baseline="0" dirty="0">
                <a:solidFill>
                  <a:schemeClr val="tx1"/>
                </a:solidFill>
                <a:latin typeface="+mn-lt"/>
                <a:ea typeface="+mn-ea"/>
                <a:cs typeface="+mn-cs"/>
              </a:rPr>
              <a:t>        c. Elijah had his troubles but they were not sinful troubles on his part, he feared God.</a:t>
            </a:r>
          </a:p>
          <a:p>
            <a:pPr algn="l">
              <a:spcAft>
                <a:spcPct val="50000"/>
              </a:spcAft>
            </a:pPr>
            <a:r>
              <a:rPr lang="en-US" altLang="en-US" sz="1200" b="0" i="1" dirty="0">
                <a:solidFill>
                  <a:srgbClr val="FF0000"/>
                </a:solidFill>
                <a:latin typeface="Times New Roman" panose="02020603050405020304" pitchFamily="18" charset="0"/>
                <a:cs typeface="Times New Roman" panose="02020603050405020304" pitchFamily="18" charset="0"/>
              </a:rPr>
              <a:t>&gt;&gt;&gt;&gt;&gt;&gt;&gt;&gt;&gt;&gt;&gt;&gt;&gt;&gt;&gt;&gt;&gt;&gt;&gt;&gt;&gt;&gt;</a:t>
            </a:r>
          </a:p>
          <a:p>
            <a:pPr algn="l">
              <a:spcAft>
                <a:spcPct val="50000"/>
              </a:spcAft>
            </a:pPr>
            <a:r>
              <a:rPr lang="en-US" altLang="en-US" sz="1200" b="0" i="1" dirty="0">
                <a:solidFill>
                  <a:srgbClr val="FF0000"/>
                </a:solidFill>
                <a:latin typeface="Times New Roman" panose="02020603050405020304" pitchFamily="18" charset="0"/>
                <a:cs typeface="Times New Roman" panose="02020603050405020304" pitchFamily="18" charset="0"/>
              </a:rPr>
              <a:t>    5. </a:t>
            </a:r>
            <a:r>
              <a:rPr lang="en-US" altLang="en-US" sz="1200" b="1" i="0" dirty="0">
                <a:solidFill>
                  <a:srgbClr val="FF0000"/>
                </a:solidFill>
                <a:latin typeface="Times New Roman" panose="02020603050405020304" pitchFamily="18" charset="0"/>
                <a:cs typeface="Times New Roman" panose="02020603050405020304" pitchFamily="18" charset="0"/>
              </a:rPr>
              <a:t>John (Rev. 1:9)</a:t>
            </a:r>
            <a:endParaRPr lang="en-US" altLang="en-US" sz="1200" b="1" i="0" dirty="0">
              <a:solidFill>
                <a:srgbClr val="FF0000"/>
              </a:solidFill>
              <a:latin typeface="Bradley Hand ITC" panose="03070402050302030203" pitchFamily="66" charset="0"/>
            </a:endParaRPr>
          </a:p>
          <a:p>
            <a:pPr rtl="0"/>
            <a:r>
              <a:rPr lang="en-US" sz="1200" b="0" i="1" u="none" strike="noStrike" kern="1200" baseline="0" dirty="0">
                <a:solidFill>
                  <a:schemeClr val="tx1"/>
                </a:solidFill>
                <a:latin typeface="+mn-lt"/>
                <a:ea typeface="+mn-ea"/>
                <a:cs typeface="+mn-cs"/>
              </a:rPr>
              <a:t>I, John, both your brother and companion in the </a:t>
            </a:r>
            <a:r>
              <a:rPr lang="en-US" sz="1200" b="1" i="1" u="none" strike="noStrike" kern="1200" baseline="0" dirty="0">
                <a:solidFill>
                  <a:schemeClr val="tx1"/>
                </a:solidFill>
                <a:latin typeface="+mn-lt"/>
                <a:ea typeface="+mn-ea"/>
                <a:cs typeface="+mn-cs"/>
              </a:rPr>
              <a:t>tribulation</a:t>
            </a:r>
            <a:r>
              <a:rPr lang="en-US" sz="1200" b="0" i="1" u="none" strike="noStrike" kern="1200" baseline="0" dirty="0">
                <a:solidFill>
                  <a:schemeClr val="tx1"/>
                </a:solidFill>
                <a:latin typeface="+mn-lt"/>
                <a:ea typeface="+mn-ea"/>
                <a:cs typeface="+mn-cs"/>
              </a:rPr>
              <a:t> and kingdom and patience of Jesus Christ, was on the island that is called Patmos for the word of God and for the testimony of Jesus Christ. </a:t>
            </a:r>
            <a:r>
              <a:rPr lang="en-US" sz="1200" b="0" i="0" u="none" strike="noStrike" kern="1200" baseline="0" dirty="0">
                <a:solidFill>
                  <a:schemeClr val="tx1"/>
                </a:solidFill>
                <a:latin typeface="+mn-lt"/>
                <a:ea typeface="+mn-ea"/>
                <a:cs typeface="+mn-cs"/>
              </a:rPr>
              <a:t>(</a:t>
            </a:r>
            <a:r>
              <a:rPr lang="en-US" sz="1200" b="1" i="0" u="none" strike="noStrike" kern="1200" baseline="0" dirty="0">
                <a:solidFill>
                  <a:schemeClr val="tx1"/>
                </a:solidFill>
                <a:latin typeface="+mn-lt"/>
                <a:ea typeface="+mn-ea"/>
                <a:cs typeface="+mn-cs"/>
              </a:rPr>
              <a:t>Revelation 1:9</a:t>
            </a:r>
            <a:r>
              <a:rPr lang="en-US" sz="1200" b="0" i="0" u="none" strike="noStrike" kern="1200" baseline="0" dirty="0">
                <a:solidFill>
                  <a:schemeClr val="tx1"/>
                </a:solidFill>
                <a:latin typeface="+mn-lt"/>
                <a:ea typeface="+mn-ea"/>
                <a:cs typeface="+mn-cs"/>
              </a:rPr>
              <a:t>)</a:t>
            </a:r>
          </a:p>
          <a:p>
            <a:pPr rtl="0"/>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D0EBD42-C6A1-4AE2-A795-A022E18F24D2}" type="slidenum">
              <a:rPr lang="en-US" smtClean="0"/>
              <a:t>9</a:t>
            </a:fld>
            <a:endParaRPr lang="en-US"/>
          </a:p>
        </p:txBody>
      </p:sp>
    </p:spTree>
    <p:extLst>
      <p:ext uri="{BB962C8B-B14F-4D97-AF65-F5344CB8AC3E}">
        <p14:creationId xmlns:p14="http://schemas.microsoft.com/office/powerpoint/2010/main" val="3119028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1. </a:t>
            </a:r>
            <a:r>
              <a:rPr lang="en-US" altLang="en-US" sz="1200" b="1" dirty="0">
                <a:latin typeface="Times New Roman" panose="02020603050405020304" pitchFamily="18" charset="0"/>
                <a:cs typeface="Times New Roman" panose="02020603050405020304" pitchFamily="18" charset="0"/>
              </a:rPr>
              <a:t>Temptations</a:t>
            </a:r>
            <a:endParaRPr lang="en-US" altLang="en-US" sz="1200" b="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0" dirty="0">
                <a:latin typeface="Times New Roman" panose="02020603050405020304" pitchFamily="18" charset="0"/>
                <a:cs typeface="Times New Roman" panose="02020603050405020304" pitchFamily="18" charset="0"/>
              </a:rPr>
              <a:t>&gt;&gt;&gt;&gt;&gt;&gt;&gt;&gt;&gt;&gt;&gt;&gt;&gt;&gt;&gt;&gt;&gt;&gt;&gt;&gt;&gt;&gt;&gt;</a:t>
            </a:r>
            <a:endParaRPr lang="en-US" altLang="en-US" sz="1200" b="1"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2. </a:t>
            </a:r>
            <a:r>
              <a:rPr lang="en-US" altLang="en-US" sz="1200" b="0" i="0" dirty="0">
                <a:latin typeface="Times New Roman" panose="02020603050405020304" pitchFamily="18" charset="0"/>
                <a:cs typeface="Times New Roman" panose="02020603050405020304" pitchFamily="18" charset="0"/>
              </a:rPr>
              <a:t>Tempt – “To entice to do wrong by promise of pleasure or gain…”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0" i="0" dirty="0">
                <a:latin typeface="Times New Roman" panose="02020603050405020304" pitchFamily="18" charset="0"/>
                <a:cs typeface="Times New Roman" panose="02020603050405020304" pitchFamily="18" charset="0"/>
              </a:rPr>
              <a:t>        a. Satan will hide the down side of temptation, the side that causes death and destruction.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0" i="0" dirty="0">
                <a:latin typeface="Times New Roman" panose="02020603050405020304" pitchFamily="18" charset="0"/>
                <a:cs typeface="Times New Roman" panose="02020603050405020304" pitchFamily="18" charset="0"/>
              </a:rPr>
              <a:t>        b. Who would follow Satan if he knew of the snare, foolishness, and harmful effects, that are followed by death?</a:t>
            </a:r>
          </a:p>
          <a:p>
            <a:pPr rtl="0"/>
            <a:r>
              <a:rPr lang="en-US" sz="1200" b="0" i="1" u="none" strike="noStrike" kern="1200" baseline="0" dirty="0">
                <a:solidFill>
                  <a:schemeClr val="tx1"/>
                </a:solidFill>
                <a:latin typeface="+mn-lt"/>
                <a:ea typeface="+mn-ea"/>
                <a:cs typeface="+mn-cs"/>
              </a:rPr>
              <a:t>But those who desire to be rich fall into temptation and a snare, and into many foolish and harmful lusts which drown men in destruction and perdition. </a:t>
            </a:r>
            <a:r>
              <a:rPr lang="en-US" sz="1200" b="0" i="0" u="none" strike="noStrike" kern="1200" baseline="0" dirty="0">
                <a:solidFill>
                  <a:schemeClr val="tx1"/>
                </a:solidFill>
                <a:latin typeface="+mn-lt"/>
                <a:ea typeface="+mn-ea"/>
                <a:cs typeface="+mn-cs"/>
              </a:rPr>
              <a:t>(</a:t>
            </a:r>
            <a:r>
              <a:rPr lang="en-US" sz="1200" b="1" i="0" u="none" strike="noStrike" kern="1200" baseline="0" dirty="0">
                <a:solidFill>
                  <a:schemeClr val="tx1"/>
                </a:solidFill>
                <a:latin typeface="+mn-lt"/>
                <a:ea typeface="+mn-ea"/>
                <a:cs typeface="+mn-cs"/>
              </a:rPr>
              <a:t>1 Timothy 6:9</a:t>
            </a:r>
            <a:r>
              <a:rPr lang="en-US" sz="1200" b="0" i="0" u="none" strike="noStrike" kern="1200" baseline="0" dirty="0">
                <a:solidFill>
                  <a:schemeClr val="tx1"/>
                </a:solidFill>
                <a:latin typeface="+mn-lt"/>
                <a:ea typeface="+mn-ea"/>
                <a:cs typeface="+mn-cs"/>
              </a:rPr>
              <a:t>)</a:t>
            </a:r>
          </a:p>
          <a:p>
            <a:pPr rtl="0"/>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b="0" i="0"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D0EBD42-C6A1-4AE2-A795-A022E18F24D2}" type="slidenum">
              <a:rPr lang="en-US" smtClean="0"/>
              <a:t>10</a:t>
            </a:fld>
            <a:endParaRPr lang="en-US"/>
          </a:p>
        </p:txBody>
      </p:sp>
    </p:spTree>
    <p:extLst>
      <p:ext uri="{BB962C8B-B14F-4D97-AF65-F5344CB8AC3E}">
        <p14:creationId xmlns:p14="http://schemas.microsoft.com/office/powerpoint/2010/main" val="35764962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1. </a:t>
            </a:r>
            <a:r>
              <a:rPr lang="en-US" altLang="en-US" sz="1200" b="0" dirty="0">
                <a:solidFill>
                  <a:schemeClr val="bg1"/>
                </a:solidFill>
                <a:latin typeface="Times New Roman" panose="02020603050405020304" pitchFamily="18" charset="0"/>
                <a:cs typeface="Times New Roman" panose="02020603050405020304" pitchFamily="18" charset="0"/>
              </a:rPr>
              <a:t>“While the end result - of our daily trials - should be personal growth, the end result of evil temptation - is surely death.”</a:t>
            </a:r>
          </a:p>
          <a:p>
            <a:pPr rtl="0"/>
            <a:r>
              <a:rPr lang="en-US" sz="1200" b="0" i="1" u="none" strike="noStrike" kern="1200" baseline="0" dirty="0">
                <a:solidFill>
                  <a:schemeClr val="tx1"/>
                </a:solidFill>
                <a:latin typeface="+mn-lt"/>
                <a:ea typeface="+mn-ea"/>
                <a:cs typeface="+mn-cs"/>
              </a:rPr>
              <a:t>For the wages of sin is death, but the gift of God is eternal life in Christ Jesus our Lord. </a:t>
            </a:r>
            <a:r>
              <a:rPr lang="en-US" sz="1200" b="0" i="0" u="none" strike="noStrike" kern="1200" baseline="0" dirty="0">
                <a:solidFill>
                  <a:schemeClr val="tx1"/>
                </a:solidFill>
                <a:latin typeface="+mn-lt"/>
                <a:ea typeface="+mn-ea"/>
                <a:cs typeface="+mn-cs"/>
              </a:rPr>
              <a:t>(</a:t>
            </a:r>
            <a:r>
              <a:rPr lang="en-US" sz="1200" b="1" i="0" u="none" strike="noStrike" kern="1200" baseline="0" dirty="0">
                <a:solidFill>
                  <a:schemeClr val="tx1"/>
                </a:solidFill>
                <a:latin typeface="+mn-lt"/>
                <a:ea typeface="+mn-ea"/>
                <a:cs typeface="+mn-cs"/>
              </a:rPr>
              <a:t>Romans 6:23</a:t>
            </a:r>
            <a:r>
              <a:rPr lang="en-US" sz="1200" b="0" i="0" u="none" strike="noStrike" kern="1200" baseline="0" dirty="0">
                <a:solidFill>
                  <a:schemeClr val="tx1"/>
                </a:solidFill>
                <a:latin typeface="+mn-lt"/>
                <a:ea typeface="+mn-ea"/>
                <a:cs typeface="+mn-cs"/>
              </a:rPr>
              <a:t>)</a:t>
            </a:r>
          </a:p>
          <a:p>
            <a:pPr rtl="0"/>
            <a:r>
              <a:rPr lang="en-US" sz="1200" b="0" i="0" u="none" strike="noStrike" kern="1200" baseline="0" dirty="0">
                <a:solidFill>
                  <a:schemeClr val="tx1"/>
                </a:solidFill>
                <a:latin typeface="+mn-lt"/>
                <a:ea typeface="+mn-ea"/>
                <a:cs typeface="+mn-cs"/>
              </a:rPr>
              <a:t>    2. The temptations of this world are designed to distract you from following Christ into eternal life.</a:t>
            </a:r>
          </a:p>
          <a:p>
            <a:pPr rtl="0"/>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D0EBD42-C6A1-4AE2-A795-A022E18F24D2}" type="slidenum">
              <a:rPr lang="en-US" smtClean="0"/>
              <a:t>11</a:t>
            </a:fld>
            <a:endParaRPr lang="en-US"/>
          </a:p>
        </p:txBody>
      </p:sp>
    </p:spTree>
    <p:extLst>
      <p:ext uri="{BB962C8B-B14F-4D97-AF65-F5344CB8AC3E}">
        <p14:creationId xmlns:p14="http://schemas.microsoft.com/office/powerpoint/2010/main" val="36889630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2CF9A93F-9E9A-495C-9CFE-2E7D2C71A69B}" type="slidenum">
              <a:rPr lang="en-US" altLang="en-US" smtClean="0"/>
              <a:pPr/>
              <a:t>‹#›</a:t>
            </a:fld>
            <a:endParaRPr lang="en-US" altLang="en-US"/>
          </a:p>
        </p:txBody>
      </p:sp>
    </p:spTree>
    <p:extLst>
      <p:ext uri="{BB962C8B-B14F-4D97-AF65-F5344CB8AC3E}">
        <p14:creationId xmlns:p14="http://schemas.microsoft.com/office/powerpoint/2010/main" val="368352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BC231C8B-314F-4B03-BEDF-62EA2382DED0}" type="slidenum">
              <a:rPr lang="en-US" altLang="en-US" smtClean="0"/>
              <a:pPr/>
              <a:t>‹#›</a:t>
            </a:fld>
            <a:endParaRPr lang="en-US" altLang="en-US"/>
          </a:p>
        </p:txBody>
      </p:sp>
    </p:spTree>
    <p:extLst>
      <p:ext uri="{BB962C8B-B14F-4D97-AF65-F5344CB8AC3E}">
        <p14:creationId xmlns:p14="http://schemas.microsoft.com/office/powerpoint/2010/main" val="1240823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541304AD-2AB1-4485-B740-B7217655B86C}" type="slidenum">
              <a:rPr lang="en-US" altLang="en-US" smtClean="0"/>
              <a:pPr/>
              <a:t>‹#›</a:t>
            </a:fld>
            <a:endParaRPr lang="en-US" altLang="en-US"/>
          </a:p>
        </p:txBody>
      </p:sp>
    </p:spTree>
    <p:extLst>
      <p:ext uri="{BB962C8B-B14F-4D97-AF65-F5344CB8AC3E}">
        <p14:creationId xmlns:p14="http://schemas.microsoft.com/office/powerpoint/2010/main" val="2102053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E31F19C3-A52E-444B-A988-91807497A57F}" type="slidenum">
              <a:rPr lang="en-US" altLang="en-US" smtClean="0"/>
              <a:pPr/>
              <a:t>‹#›</a:t>
            </a:fld>
            <a:endParaRPr lang="en-US" altLang="en-US"/>
          </a:p>
        </p:txBody>
      </p:sp>
    </p:spTree>
    <p:extLst>
      <p:ext uri="{BB962C8B-B14F-4D97-AF65-F5344CB8AC3E}">
        <p14:creationId xmlns:p14="http://schemas.microsoft.com/office/powerpoint/2010/main" val="13771344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501694E5-6450-4263-B2F3-EE208CE3B600}" type="slidenum">
              <a:rPr lang="en-US" altLang="en-US" smtClean="0"/>
              <a:pPr/>
              <a:t>‹#›</a:t>
            </a:fld>
            <a:endParaRPr lang="en-US" altLang="en-US"/>
          </a:p>
        </p:txBody>
      </p:sp>
    </p:spTree>
    <p:extLst>
      <p:ext uri="{BB962C8B-B14F-4D97-AF65-F5344CB8AC3E}">
        <p14:creationId xmlns:p14="http://schemas.microsoft.com/office/powerpoint/2010/main" val="2105304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4933206F-9CC6-4323-9A9D-62D39220EFC2}" type="slidenum">
              <a:rPr lang="en-US" altLang="en-US" smtClean="0"/>
              <a:pPr/>
              <a:t>‹#›</a:t>
            </a:fld>
            <a:endParaRPr lang="en-US" altLang="en-US"/>
          </a:p>
        </p:txBody>
      </p:sp>
    </p:spTree>
    <p:extLst>
      <p:ext uri="{BB962C8B-B14F-4D97-AF65-F5344CB8AC3E}">
        <p14:creationId xmlns:p14="http://schemas.microsoft.com/office/powerpoint/2010/main" val="5526197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5DEB5E72-DFEB-41DF-BB03-0EDE0226AC74}" type="slidenum">
              <a:rPr lang="en-US" altLang="en-US" smtClean="0"/>
              <a:pPr/>
              <a:t>‹#›</a:t>
            </a:fld>
            <a:endParaRPr lang="en-US" altLang="en-US"/>
          </a:p>
        </p:txBody>
      </p:sp>
    </p:spTree>
    <p:extLst>
      <p:ext uri="{BB962C8B-B14F-4D97-AF65-F5344CB8AC3E}">
        <p14:creationId xmlns:p14="http://schemas.microsoft.com/office/powerpoint/2010/main" val="3587967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endParaRPr lang="en-US" altLang="en-US"/>
          </a:p>
        </p:txBody>
      </p:sp>
      <p:sp>
        <p:nvSpPr>
          <p:cNvPr id="5" name="Slide Number Placeholder 4"/>
          <p:cNvSpPr>
            <a:spLocks noGrp="1"/>
          </p:cNvSpPr>
          <p:nvPr>
            <p:ph type="sldNum" sz="quarter" idx="12"/>
          </p:nvPr>
        </p:nvSpPr>
        <p:spPr/>
        <p:txBody>
          <a:bodyPr/>
          <a:lstStyle/>
          <a:p>
            <a:fld id="{23C6FD3C-FB93-49FB-A131-70EE3A994F55}" type="slidenum">
              <a:rPr lang="en-US" altLang="en-US" smtClean="0"/>
              <a:pPr/>
              <a:t>‹#›</a:t>
            </a:fld>
            <a:endParaRPr lang="en-US" altLang="en-US"/>
          </a:p>
        </p:txBody>
      </p:sp>
    </p:spTree>
    <p:extLst>
      <p:ext uri="{BB962C8B-B14F-4D97-AF65-F5344CB8AC3E}">
        <p14:creationId xmlns:p14="http://schemas.microsoft.com/office/powerpoint/2010/main" val="3885060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p>
        </p:txBody>
      </p:sp>
      <p:sp>
        <p:nvSpPr>
          <p:cNvPr id="3" name="Footer Placeholder 2"/>
          <p:cNvSpPr>
            <a:spLocks noGrp="1"/>
          </p:cNvSpPr>
          <p:nvPr>
            <p:ph type="ftr" sz="quarter" idx="11"/>
          </p:nvPr>
        </p:nvSpPr>
        <p:spPr/>
        <p:txBody>
          <a:bodyPr/>
          <a:lstStyle/>
          <a:p>
            <a:endParaRPr lang="en-US" altLang="en-US"/>
          </a:p>
        </p:txBody>
      </p:sp>
      <p:sp>
        <p:nvSpPr>
          <p:cNvPr id="4" name="Slide Number Placeholder 3"/>
          <p:cNvSpPr>
            <a:spLocks noGrp="1"/>
          </p:cNvSpPr>
          <p:nvPr>
            <p:ph type="sldNum" sz="quarter" idx="12"/>
          </p:nvPr>
        </p:nvSpPr>
        <p:spPr/>
        <p:txBody>
          <a:bodyPr/>
          <a:lstStyle/>
          <a:p>
            <a:fld id="{E3766C4B-1BA1-4FF1-B58C-EA37242D6C5D}" type="slidenum">
              <a:rPr lang="en-US" altLang="en-US" smtClean="0"/>
              <a:pPr/>
              <a:t>‹#›</a:t>
            </a:fld>
            <a:endParaRPr lang="en-US" altLang="en-US"/>
          </a:p>
        </p:txBody>
      </p:sp>
    </p:spTree>
    <p:extLst>
      <p:ext uri="{BB962C8B-B14F-4D97-AF65-F5344CB8AC3E}">
        <p14:creationId xmlns:p14="http://schemas.microsoft.com/office/powerpoint/2010/main" val="252206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77C505A4-3745-4A8A-B886-64D540B28077}" type="slidenum">
              <a:rPr lang="en-US" altLang="en-US" smtClean="0"/>
              <a:pPr/>
              <a:t>‹#›</a:t>
            </a:fld>
            <a:endParaRPr lang="en-US" altLang="en-US"/>
          </a:p>
        </p:txBody>
      </p:sp>
    </p:spTree>
    <p:extLst>
      <p:ext uri="{BB962C8B-B14F-4D97-AF65-F5344CB8AC3E}">
        <p14:creationId xmlns:p14="http://schemas.microsoft.com/office/powerpoint/2010/main" val="37410497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FBAACCF6-73FC-4ED8-AE82-ABEEF78E5D3A}" type="slidenum">
              <a:rPr lang="en-US" altLang="en-US" smtClean="0"/>
              <a:pPr/>
              <a:t>‹#›</a:t>
            </a:fld>
            <a:endParaRPr lang="en-US" altLang="en-US"/>
          </a:p>
        </p:txBody>
      </p:sp>
    </p:spTree>
    <p:extLst>
      <p:ext uri="{BB962C8B-B14F-4D97-AF65-F5344CB8AC3E}">
        <p14:creationId xmlns:p14="http://schemas.microsoft.com/office/powerpoint/2010/main" val="3482385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9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E9F632-5478-4CC9-856A-4B578749D200}" type="slidenum">
              <a:rPr lang="en-US" altLang="en-US" smtClean="0"/>
              <a:pPr/>
              <a:t>‹#›</a:t>
            </a:fld>
            <a:endParaRPr lang="en-US" altLang="en-US"/>
          </a:p>
        </p:txBody>
      </p:sp>
    </p:spTree>
    <p:extLst>
      <p:ext uri="{BB962C8B-B14F-4D97-AF65-F5344CB8AC3E}">
        <p14:creationId xmlns:p14="http://schemas.microsoft.com/office/powerpoint/2010/main" val="16067839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interruptingthesilence.com/2013/02/18/temptation-is-the-way-to-salvation-luke-41-13/" TargetMode="External"/><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microsoft.com/office/2007/relationships/hdphoto" Target="../media/hdphoto3.wdp"/></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microsoft.com/office/2007/relationships/hdphoto" Target="../media/hdphoto3.wdp"/></Relationships>
</file>

<file path=ppt/slides/_rels/slide3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floor, sitting, indoor&#10;&#10;Description generated with very high confidence">
            <a:extLst>
              <a:ext uri="{FF2B5EF4-FFF2-40B4-BE49-F238E27FC236}">
                <a16:creationId xmlns:a16="http://schemas.microsoft.com/office/drawing/2014/main" id="{125DF9E4-A599-4BD1-ACBD-57244B73D7D5}"/>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884" b="23333"/>
          <a:stretch/>
        </p:blipFill>
        <p:spPr>
          <a:xfrm>
            <a:off x="0" y="0"/>
            <a:ext cx="12192000" cy="6858000"/>
          </a:xfrm>
          <a:prstGeom prst="rect">
            <a:avLst/>
          </a:prstGeom>
        </p:spPr>
      </p:pic>
      <p:sp>
        <p:nvSpPr>
          <p:cNvPr id="5" name="TextBox 4">
            <a:extLst>
              <a:ext uri="{FF2B5EF4-FFF2-40B4-BE49-F238E27FC236}">
                <a16:creationId xmlns:a16="http://schemas.microsoft.com/office/drawing/2014/main" id="{A348B415-57E1-42CA-8BB3-2093CC2E5724}"/>
              </a:ext>
            </a:extLst>
          </p:cNvPr>
          <p:cNvSpPr txBox="1"/>
          <p:nvPr/>
        </p:nvSpPr>
        <p:spPr>
          <a:xfrm>
            <a:off x="381000" y="304800"/>
            <a:ext cx="5466433" cy="830997"/>
          </a:xfrm>
          <a:prstGeom prst="rect">
            <a:avLst/>
          </a:prstGeom>
          <a:noFill/>
        </p:spPr>
        <p:txBody>
          <a:bodyPr wrap="none" rtlCol="0">
            <a:spAutoFit/>
          </a:bodyPr>
          <a:lstStyle/>
          <a:p>
            <a:r>
              <a:rPr lang="en-US" sz="4800" dirty="0">
                <a:solidFill>
                  <a:schemeClr val="bg1"/>
                </a:solidFill>
              </a:rPr>
              <a:t>Welcome To Worship</a:t>
            </a:r>
          </a:p>
        </p:txBody>
      </p:sp>
      <p:sp>
        <p:nvSpPr>
          <p:cNvPr id="6" name="TextBox 5">
            <a:extLst>
              <a:ext uri="{FF2B5EF4-FFF2-40B4-BE49-F238E27FC236}">
                <a16:creationId xmlns:a16="http://schemas.microsoft.com/office/drawing/2014/main" id="{AFB09B74-523A-4FA9-824E-233A747095EC}"/>
              </a:ext>
            </a:extLst>
          </p:cNvPr>
          <p:cNvSpPr txBox="1"/>
          <p:nvPr/>
        </p:nvSpPr>
        <p:spPr>
          <a:xfrm>
            <a:off x="8915400" y="5638800"/>
            <a:ext cx="3131691" cy="738664"/>
          </a:xfrm>
          <a:prstGeom prst="rect">
            <a:avLst/>
          </a:prstGeom>
          <a:noFill/>
        </p:spPr>
        <p:txBody>
          <a:bodyPr wrap="none" rtlCol="0">
            <a:spAutoFit/>
          </a:bodyPr>
          <a:lstStyle/>
          <a:p>
            <a:r>
              <a:rPr lang="en-US" sz="2400" dirty="0">
                <a:solidFill>
                  <a:schemeClr val="bg1"/>
                </a:solidFill>
              </a:rPr>
              <a:t>Ranger Church of Christ</a:t>
            </a:r>
          </a:p>
          <a:p>
            <a:pPr algn="ctr"/>
            <a:r>
              <a:rPr lang="en-US" dirty="0">
                <a:solidFill>
                  <a:schemeClr val="bg1"/>
                </a:solidFill>
              </a:rPr>
              <a:t>Mesquite and Rusk St.</a:t>
            </a:r>
          </a:p>
        </p:txBody>
      </p:sp>
    </p:spTree>
    <p:extLst>
      <p:ext uri="{BB962C8B-B14F-4D97-AF65-F5344CB8AC3E}">
        <p14:creationId xmlns:p14="http://schemas.microsoft.com/office/powerpoint/2010/main" val="33088029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dictionary reading">
            <a:extLst>
              <a:ext uri="{FF2B5EF4-FFF2-40B4-BE49-F238E27FC236}">
                <a16:creationId xmlns:a16="http://schemas.microsoft.com/office/drawing/2014/main" id="{D250C7F0-57FE-4FD6-854F-898CBC96328A}"/>
              </a:ext>
            </a:extLst>
          </p:cNvPr>
          <p:cNvPicPr>
            <a:picLocks noChangeAspect="1" noChangeArrowheads="1"/>
          </p:cNvPicPr>
          <p:nvPr/>
        </p:nvPicPr>
        <p:blipFill>
          <a:blip r:embed="rId3">
            <a:lum bright="-18000" contrast="-18000"/>
            <a:extLst>
              <a:ext uri="{28A0092B-C50C-407E-A947-70E740481C1C}">
                <a14:useLocalDpi xmlns:a14="http://schemas.microsoft.com/office/drawing/2010/main" val="0"/>
              </a:ext>
            </a:extLst>
          </a:blip>
          <a:srcRect r="22826"/>
          <a:stretch>
            <a:fillRect/>
          </a:stretch>
        </p:blipFill>
        <p:spPr bwMode="auto">
          <a:xfrm>
            <a:off x="0" y="0"/>
            <a:ext cx="6115878" cy="6858000"/>
          </a:xfrm>
          <a:prstGeom prst="rect">
            <a:avLst/>
          </a:prstGeom>
          <a:noFill/>
          <a:extLst>
            <a:ext uri="{909E8E84-426E-40DD-AFC4-6F175D3DCCD1}">
              <a14:hiddenFill xmlns:a14="http://schemas.microsoft.com/office/drawing/2010/main">
                <a:solidFill>
                  <a:srgbClr val="FFFFFF"/>
                </a:solidFill>
              </a14:hiddenFill>
            </a:ext>
          </a:extLst>
        </p:spPr>
      </p:pic>
      <p:sp>
        <p:nvSpPr>
          <p:cNvPr id="16387" name="Text Box 3">
            <a:extLst>
              <a:ext uri="{FF2B5EF4-FFF2-40B4-BE49-F238E27FC236}">
                <a16:creationId xmlns:a16="http://schemas.microsoft.com/office/drawing/2014/main" id="{3640CACD-39EB-4126-AEE2-B16FE78CC82E}"/>
              </a:ext>
            </a:extLst>
          </p:cNvPr>
          <p:cNvSpPr txBox="1">
            <a:spLocks noChangeArrowheads="1"/>
          </p:cNvSpPr>
          <p:nvPr/>
        </p:nvSpPr>
        <p:spPr bwMode="auto">
          <a:xfrm>
            <a:off x="6705601" y="680149"/>
            <a:ext cx="5181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4800" b="1" dirty="0">
                <a:latin typeface="Times New Roman" panose="02020603050405020304" pitchFamily="18" charset="0"/>
                <a:cs typeface="Times New Roman" panose="02020603050405020304" pitchFamily="18" charset="0"/>
              </a:rPr>
              <a:t>Temptations</a:t>
            </a:r>
          </a:p>
        </p:txBody>
      </p:sp>
      <p:sp>
        <p:nvSpPr>
          <p:cNvPr id="16388" name="Text Box 4">
            <a:extLst>
              <a:ext uri="{FF2B5EF4-FFF2-40B4-BE49-F238E27FC236}">
                <a16:creationId xmlns:a16="http://schemas.microsoft.com/office/drawing/2014/main" id="{2E6F3CD3-E7BE-4902-A68A-CFA1E3CA5657}"/>
              </a:ext>
            </a:extLst>
          </p:cNvPr>
          <p:cNvSpPr txBox="1">
            <a:spLocks noChangeArrowheads="1"/>
          </p:cNvSpPr>
          <p:nvPr/>
        </p:nvSpPr>
        <p:spPr bwMode="auto">
          <a:xfrm>
            <a:off x="6705601" y="1778308"/>
            <a:ext cx="4876799"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Aft>
                <a:spcPct val="20000"/>
              </a:spcAft>
            </a:pPr>
            <a:r>
              <a:rPr lang="en-US" altLang="en-US" sz="4800" b="1" i="1" dirty="0">
                <a:latin typeface="Times New Roman" panose="02020603050405020304" pitchFamily="18" charset="0"/>
                <a:cs typeface="Times New Roman" panose="02020603050405020304" pitchFamily="18" charset="0"/>
              </a:rPr>
              <a:t>Tempt – “To entice to do wrong by promise of pleasure or gain…”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387"/>
                                        </p:tgtEl>
                                        <p:attrNameLst>
                                          <p:attrName>style.visibility</p:attrName>
                                        </p:attrNameLst>
                                      </p:cBhvr>
                                      <p:to>
                                        <p:strVal val="visible"/>
                                      </p:to>
                                    </p:set>
                                    <p:animEffect transition="in" filter="fade">
                                      <p:cBhvr>
                                        <p:cTn id="7" dur="2000"/>
                                        <p:tgtEl>
                                          <p:spTgt spid="163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388"/>
                                        </p:tgtEl>
                                        <p:attrNameLst>
                                          <p:attrName>style.visibility</p:attrName>
                                        </p:attrNameLst>
                                      </p:cBhvr>
                                      <p:to>
                                        <p:strVal val="visible"/>
                                      </p:to>
                                    </p:set>
                                    <p:animEffect transition="in" filter="fade">
                                      <p:cBhvr>
                                        <p:cTn id="12" dur="2000"/>
                                        <p:tgtEl>
                                          <p:spTgt spid="16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p:bldP spid="1638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Bible open with ribbon green spotlite">
            <a:extLst>
              <a:ext uri="{FF2B5EF4-FFF2-40B4-BE49-F238E27FC236}">
                <a16:creationId xmlns:a16="http://schemas.microsoft.com/office/drawing/2014/main" id="{CF3E4A0C-B4D1-4A3F-897F-B39B94E7EDF1}"/>
              </a:ext>
            </a:extLst>
          </p:cNvPr>
          <p:cNvPicPr>
            <a:picLocks noChangeAspect="1" noChangeArrowheads="1"/>
          </p:cNvPicPr>
          <p:nvPr/>
        </p:nvPicPr>
        <p:blipFill>
          <a:blip r:embed="rId3">
            <a:lum bright="-18000"/>
            <a:extLst>
              <a:ext uri="{28A0092B-C50C-407E-A947-70E740481C1C}">
                <a14:useLocalDpi xmlns:a14="http://schemas.microsoft.com/office/drawing/2010/main" val="0"/>
              </a:ext>
            </a:extLst>
          </a:blip>
          <a:srcRect l="14166" r="17500" b="28889"/>
          <a:stretch>
            <a:fillRect/>
          </a:stretch>
        </p:blipFill>
        <p:spPr bwMode="auto">
          <a:xfrm>
            <a:off x="0" y="-152400"/>
            <a:ext cx="12192000" cy="7010400"/>
          </a:xfrm>
          <a:prstGeom prst="rect">
            <a:avLst/>
          </a:prstGeom>
          <a:noFill/>
          <a:extLst>
            <a:ext uri="{909E8E84-426E-40DD-AFC4-6F175D3DCCD1}">
              <a14:hiddenFill xmlns:a14="http://schemas.microsoft.com/office/drawing/2010/main">
                <a:solidFill>
                  <a:srgbClr val="FFFFFF"/>
                </a:solidFill>
              </a14:hiddenFill>
            </a:ext>
          </a:extLst>
        </p:spPr>
      </p:pic>
      <p:sp>
        <p:nvSpPr>
          <p:cNvPr id="18435" name="Text Box 3">
            <a:extLst>
              <a:ext uri="{FF2B5EF4-FFF2-40B4-BE49-F238E27FC236}">
                <a16:creationId xmlns:a16="http://schemas.microsoft.com/office/drawing/2014/main" id="{50C14D9E-13DF-4088-9F50-A650FD4FB522}"/>
              </a:ext>
            </a:extLst>
          </p:cNvPr>
          <p:cNvSpPr txBox="1">
            <a:spLocks noChangeArrowheads="1"/>
          </p:cNvSpPr>
          <p:nvPr/>
        </p:nvSpPr>
        <p:spPr bwMode="auto">
          <a:xfrm>
            <a:off x="609600" y="2263676"/>
            <a:ext cx="10972800" cy="2308324"/>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spcBef>
                <a:spcPct val="50000"/>
              </a:spcBef>
            </a:pPr>
            <a:r>
              <a:rPr lang="en-US" altLang="en-US" sz="4800" b="1" dirty="0">
                <a:solidFill>
                  <a:schemeClr val="bg1"/>
                </a:solidFill>
                <a:latin typeface="Times New Roman" panose="02020603050405020304" pitchFamily="18" charset="0"/>
                <a:cs typeface="Times New Roman" panose="02020603050405020304" pitchFamily="18" charset="0"/>
              </a:rPr>
              <a:t>“While the end result of daily trials should be personal growth, the end result of evil temptation is surely death.”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435"/>
                                        </p:tgtEl>
                                        <p:attrNameLst>
                                          <p:attrName>style.visibility</p:attrName>
                                        </p:attrNameLst>
                                      </p:cBhvr>
                                      <p:to>
                                        <p:strVal val="visible"/>
                                      </p:to>
                                    </p:set>
                                    <p:animEffect transition="in" filter="fade">
                                      <p:cBhvr>
                                        <p:cTn id="7" dur="1000"/>
                                        <p:tgtEl>
                                          <p:spTgt spid="18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descr="Bills Apple Slide">
            <a:extLst>
              <a:ext uri="{FF2B5EF4-FFF2-40B4-BE49-F238E27FC236}">
                <a16:creationId xmlns:a16="http://schemas.microsoft.com/office/drawing/2014/main" id="{E709569B-AED5-48F3-841C-180990880A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344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7413" name="Text Box 5">
            <a:extLst>
              <a:ext uri="{FF2B5EF4-FFF2-40B4-BE49-F238E27FC236}">
                <a16:creationId xmlns:a16="http://schemas.microsoft.com/office/drawing/2014/main" id="{AC3BBACB-2953-47FE-B31F-C92B538EC466}"/>
              </a:ext>
            </a:extLst>
          </p:cNvPr>
          <p:cNvSpPr txBox="1">
            <a:spLocks noChangeArrowheads="1"/>
          </p:cNvSpPr>
          <p:nvPr/>
        </p:nvSpPr>
        <p:spPr bwMode="auto">
          <a:xfrm>
            <a:off x="5257800" y="1447800"/>
            <a:ext cx="6629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Aft>
                <a:spcPct val="40000"/>
              </a:spcAft>
            </a:pPr>
            <a:r>
              <a:rPr lang="en-US" altLang="en-US" sz="4800" b="1" dirty="0">
                <a:solidFill>
                  <a:schemeClr val="bg1"/>
                </a:solidFill>
                <a:latin typeface="Times New Roman" panose="02020603050405020304" pitchFamily="18" charset="0"/>
                <a:cs typeface="Times New Roman" panose="02020603050405020304" pitchFamily="18" charset="0"/>
              </a:rPr>
              <a:t>Temptation Principles...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withEffect">
                                  <p:stCondLst>
                                    <p:cond delay="0"/>
                                  </p:stCondLst>
                                  <p:childTnLst>
                                    <p:set>
                                      <p:cBhvr>
                                        <p:cTn id="6" dur="1" fill="hold">
                                          <p:stCondLst>
                                            <p:cond delay="0"/>
                                          </p:stCondLst>
                                        </p:cTn>
                                        <p:tgtEl>
                                          <p:spTgt spid="17413"/>
                                        </p:tgtEl>
                                        <p:attrNameLst>
                                          <p:attrName>style.visibility</p:attrName>
                                        </p:attrNameLst>
                                      </p:cBhvr>
                                      <p:to>
                                        <p:strVal val="visible"/>
                                      </p:to>
                                    </p:set>
                                    <p:anim calcmode="lin" valueType="num">
                                      <p:cBhvr additive="base">
                                        <p:cTn id="7" dur="3000" fill="hold"/>
                                        <p:tgtEl>
                                          <p:spTgt spid="17413"/>
                                        </p:tgtEl>
                                        <p:attrNameLst>
                                          <p:attrName>ppt_x</p:attrName>
                                        </p:attrNameLst>
                                      </p:cBhvr>
                                      <p:tavLst>
                                        <p:tav tm="0">
                                          <p:val>
                                            <p:strVal val="#ppt_x"/>
                                          </p:val>
                                        </p:tav>
                                        <p:tav tm="100000">
                                          <p:val>
                                            <p:strVal val="#ppt_x"/>
                                          </p:val>
                                        </p:tav>
                                      </p:tavLst>
                                    </p:anim>
                                    <p:anim calcmode="lin" valueType="num">
                                      <p:cBhvr additive="base">
                                        <p:cTn id="8" dur="3000" fill="hold"/>
                                        <p:tgtEl>
                                          <p:spTgt spid="174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apple3">
            <a:extLst>
              <a:ext uri="{FF2B5EF4-FFF2-40B4-BE49-F238E27FC236}">
                <a16:creationId xmlns:a16="http://schemas.microsoft.com/office/drawing/2014/main" id="{34064D9B-EBDF-4175-90DD-0C185AA78E1B}"/>
              </a:ext>
            </a:extLst>
          </p:cNvPr>
          <p:cNvPicPr>
            <a:picLocks noChangeAspect="1" noChangeArrowheads="1"/>
          </p:cNvPicPr>
          <p:nvPr/>
        </p:nvPicPr>
        <p:blipFill rotWithShape="1">
          <a:blip r:embed="rId3">
            <a:lum bright="-12000"/>
            <a:extLst>
              <a:ext uri="{28A0092B-C50C-407E-A947-70E740481C1C}">
                <a14:useLocalDpi xmlns:a14="http://schemas.microsoft.com/office/drawing/2010/main" val="0"/>
              </a:ext>
            </a:extLst>
          </a:blip>
          <a:srcRect t="19643"/>
          <a:stretch/>
        </p:blipFill>
        <p:spPr bwMode="auto">
          <a:xfrm>
            <a:off x="6096000" y="0"/>
            <a:ext cx="609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2531" name="Text Box 3">
            <a:extLst>
              <a:ext uri="{FF2B5EF4-FFF2-40B4-BE49-F238E27FC236}">
                <a16:creationId xmlns:a16="http://schemas.microsoft.com/office/drawing/2014/main" id="{FE259B22-B731-4D1F-9BD8-45FE3E6FE9BB}"/>
              </a:ext>
            </a:extLst>
          </p:cNvPr>
          <p:cNvSpPr txBox="1">
            <a:spLocks noChangeArrowheads="1"/>
          </p:cNvSpPr>
          <p:nvPr/>
        </p:nvSpPr>
        <p:spPr bwMode="auto">
          <a:xfrm>
            <a:off x="685800" y="2644170"/>
            <a:ext cx="4572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685800" indent="-685800" algn="ctr">
              <a:buFont typeface="Wingdings" panose="05000000000000000000" pitchFamily="2" charset="2"/>
              <a:buChar char="v"/>
            </a:pPr>
            <a:r>
              <a:rPr lang="en-US" altLang="en-US" sz="4800" b="1" dirty="0">
                <a:latin typeface="Times New Roman" panose="02020603050405020304" pitchFamily="18" charset="0"/>
                <a:cs typeface="Times New Roman" panose="02020603050405020304" pitchFamily="18" charset="0"/>
              </a:rPr>
              <a:t>Temptation is Inevitable.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531"/>
                                        </p:tgtEl>
                                        <p:attrNameLst>
                                          <p:attrName>style.visibility</p:attrName>
                                        </p:attrNameLst>
                                      </p:cBhvr>
                                      <p:to>
                                        <p:strVal val="visible"/>
                                      </p:to>
                                    </p:set>
                                    <p:animEffect transition="in" filter="fade">
                                      <p:cBhvr>
                                        <p:cTn id="7" dur="2000"/>
                                        <p:tgtEl>
                                          <p:spTgt spid="225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Open Bible with Specs red spot">
            <a:extLst>
              <a:ext uri="{FF2B5EF4-FFF2-40B4-BE49-F238E27FC236}">
                <a16:creationId xmlns:a16="http://schemas.microsoft.com/office/drawing/2014/main" id="{8B65735E-8C9C-4A6A-AD6B-77353B0229D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66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749752" y="3240761"/>
            <a:ext cx="3832648" cy="3160039"/>
          </a:xfrm>
          <a:prstGeom prst="rect">
            <a:avLst/>
          </a:prstGeom>
          <a:noFill/>
          <a:extLst>
            <a:ext uri="{909E8E84-426E-40DD-AFC4-6F175D3DCCD1}">
              <a14:hiddenFill xmlns:a14="http://schemas.microsoft.com/office/drawing/2010/main">
                <a:solidFill>
                  <a:srgbClr val="FFFFFF"/>
                </a:solidFill>
              </a14:hiddenFill>
            </a:ext>
          </a:extLst>
        </p:spPr>
      </p:pic>
      <p:sp>
        <p:nvSpPr>
          <p:cNvPr id="23555" name="Text Box 3">
            <a:extLst>
              <a:ext uri="{FF2B5EF4-FFF2-40B4-BE49-F238E27FC236}">
                <a16:creationId xmlns:a16="http://schemas.microsoft.com/office/drawing/2014/main" id="{0DE0DC84-8235-4932-BA63-C08D56253E0C}"/>
              </a:ext>
            </a:extLst>
          </p:cNvPr>
          <p:cNvSpPr txBox="1">
            <a:spLocks noChangeArrowheads="1"/>
          </p:cNvSpPr>
          <p:nvPr/>
        </p:nvSpPr>
        <p:spPr bwMode="auto">
          <a:xfrm>
            <a:off x="609600" y="2030611"/>
            <a:ext cx="10972800" cy="2769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spcBef>
                <a:spcPct val="50000"/>
              </a:spcBef>
            </a:pPr>
            <a:r>
              <a:rPr lang="en-US" altLang="en-US" sz="4800" i="1" dirty="0">
                <a:latin typeface="Times New Roman" panose="02020603050405020304" pitchFamily="18" charset="0"/>
                <a:cs typeface="Times New Roman" panose="02020603050405020304" pitchFamily="18" charset="0"/>
              </a:rPr>
              <a:t>Let no one say when he is tempted...</a:t>
            </a:r>
          </a:p>
          <a:p>
            <a:pPr>
              <a:spcBef>
                <a:spcPct val="50000"/>
              </a:spcBef>
            </a:pPr>
            <a:r>
              <a:rPr lang="en-US" altLang="en-US" sz="4800" b="1" dirty="0">
                <a:latin typeface="Times New Roman" panose="02020603050405020304" pitchFamily="18" charset="0"/>
                <a:cs typeface="Times New Roman" panose="02020603050405020304" pitchFamily="18" charset="0"/>
              </a:rPr>
              <a:t>James 1:13</a:t>
            </a:r>
          </a:p>
          <a:p>
            <a:pPr>
              <a:spcBef>
                <a:spcPct val="50000"/>
              </a:spcBef>
            </a:pPr>
            <a:endParaRPr lang="en-US" altLang="en-US" sz="3600" b="1" dirty="0">
              <a:solidFill>
                <a:schemeClr val="bg1"/>
              </a:solidFill>
              <a:latin typeface="Bradley Hand ITC" panose="03070402050302030203"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555"/>
                                        </p:tgtEl>
                                        <p:attrNameLst>
                                          <p:attrName>style.visibility</p:attrName>
                                        </p:attrNameLst>
                                      </p:cBhvr>
                                      <p:to>
                                        <p:strVal val="visible"/>
                                      </p:to>
                                    </p:set>
                                    <p:animEffect transition="in" filter="fade">
                                      <p:cBhvr>
                                        <p:cTn id="7" dur="500"/>
                                        <p:tgtEl>
                                          <p:spTgt spid="23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apple3">
            <a:extLst>
              <a:ext uri="{FF2B5EF4-FFF2-40B4-BE49-F238E27FC236}">
                <a16:creationId xmlns:a16="http://schemas.microsoft.com/office/drawing/2014/main" id="{BC30EF52-2CB9-4819-8D1A-8F1E7AE1B8A0}"/>
              </a:ext>
            </a:extLst>
          </p:cNvPr>
          <p:cNvPicPr>
            <a:picLocks noChangeAspect="1" noChangeArrowheads="1"/>
          </p:cNvPicPr>
          <p:nvPr/>
        </p:nvPicPr>
        <p:blipFill rotWithShape="1">
          <a:blip r:embed="rId3">
            <a:lum bright="-12000"/>
            <a:extLst>
              <a:ext uri="{28A0092B-C50C-407E-A947-70E740481C1C}">
                <a14:useLocalDpi xmlns:a14="http://schemas.microsoft.com/office/drawing/2010/main" val="0"/>
              </a:ext>
            </a:extLst>
          </a:blip>
          <a:srcRect t="19643"/>
          <a:stretch/>
        </p:blipFill>
        <p:spPr bwMode="auto">
          <a:xfrm>
            <a:off x="6096000" y="0"/>
            <a:ext cx="609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4579" name="Text Box 3">
            <a:extLst>
              <a:ext uri="{FF2B5EF4-FFF2-40B4-BE49-F238E27FC236}">
                <a16:creationId xmlns:a16="http://schemas.microsoft.com/office/drawing/2014/main" id="{F4CCBF87-912D-4284-9426-858864A21CD8}"/>
              </a:ext>
            </a:extLst>
          </p:cNvPr>
          <p:cNvSpPr txBox="1">
            <a:spLocks noChangeArrowheads="1"/>
          </p:cNvSpPr>
          <p:nvPr/>
        </p:nvSpPr>
        <p:spPr bwMode="auto">
          <a:xfrm>
            <a:off x="381000" y="2697540"/>
            <a:ext cx="52578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685800" indent="-685800" algn="ctr">
              <a:buFont typeface="Wingdings" panose="05000000000000000000" pitchFamily="2" charset="2"/>
              <a:buChar char="v"/>
            </a:pPr>
            <a:r>
              <a:rPr lang="en-US" altLang="en-US" sz="4800" b="1" dirty="0">
                <a:latin typeface="Times New Roman" panose="02020603050405020304" pitchFamily="18" charset="0"/>
                <a:cs typeface="Times New Roman" panose="02020603050405020304" pitchFamily="18" charset="0"/>
              </a:rPr>
              <a:t>Temptation is never directed by God.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579"/>
                                        </p:tgtEl>
                                        <p:attrNameLst>
                                          <p:attrName>style.visibility</p:attrName>
                                        </p:attrNameLst>
                                      </p:cBhvr>
                                      <p:to>
                                        <p:strVal val="visible"/>
                                      </p:to>
                                    </p:set>
                                    <p:animEffect transition="in" filter="fade">
                                      <p:cBhvr>
                                        <p:cTn id="7" dur="2000"/>
                                        <p:tgtEl>
                                          <p:spTgt spid="245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Open Bible with Specs red spot">
            <a:extLst>
              <a:ext uri="{FF2B5EF4-FFF2-40B4-BE49-F238E27FC236}">
                <a16:creationId xmlns:a16="http://schemas.microsoft.com/office/drawing/2014/main" id="{6C4A739D-668E-4C98-9E31-1A11419F8E70}"/>
              </a:ext>
            </a:extLst>
          </p:cNvPr>
          <p:cNvPicPr>
            <a:picLocks noChangeAspect="1" noChangeArrowheads="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858000" y="3200400"/>
            <a:ext cx="3886200" cy="3204193"/>
          </a:xfrm>
          <a:prstGeom prst="rect">
            <a:avLst/>
          </a:prstGeom>
          <a:noFill/>
          <a:extLst>
            <a:ext uri="{909E8E84-426E-40DD-AFC4-6F175D3DCCD1}">
              <a14:hiddenFill xmlns:a14="http://schemas.microsoft.com/office/drawing/2010/main">
                <a:solidFill>
                  <a:srgbClr val="FFFFFF"/>
                </a:solidFill>
              </a14:hiddenFill>
            </a:ext>
          </a:extLst>
        </p:spPr>
      </p:pic>
      <p:sp>
        <p:nvSpPr>
          <p:cNvPr id="25603" name="Text Box 3">
            <a:extLst>
              <a:ext uri="{FF2B5EF4-FFF2-40B4-BE49-F238E27FC236}">
                <a16:creationId xmlns:a16="http://schemas.microsoft.com/office/drawing/2014/main" id="{C0352947-EE9B-4500-8A61-8D1374807FF1}"/>
              </a:ext>
            </a:extLst>
          </p:cNvPr>
          <p:cNvSpPr txBox="1">
            <a:spLocks noChangeArrowheads="1"/>
          </p:cNvSpPr>
          <p:nvPr/>
        </p:nvSpPr>
        <p:spPr bwMode="auto">
          <a:xfrm>
            <a:off x="609600" y="533400"/>
            <a:ext cx="10972800" cy="6093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spcBef>
                <a:spcPct val="50000"/>
              </a:spcBef>
            </a:pPr>
            <a:r>
              <a:rPr lang="en-US" altLang="en-US" sz="4800" i="1" dirty="0">
                <a:latin typeface="Times New Roman" panose="02020603050405020304" pitchFamily="18" charset="0"/>
                <a:cs typeface="Times New Roman" panose="02020603050405020304" pitchFamily="18" charset="0"/>
              </a:rPr>
              <a:t>Let no one say when he is tempted, "I am tempted by God''; for God cannot be tempted by evil, nor does He Himself tempt anyone.</a:t>
            </a:r>
          </a:p>
          <a:p>
            <a:pPr>
              <a:spcBef>
                <a:spcPct val="50000"/>
              </a:spcBef>
            </a:pPr>
            <a:endParaRPr lang="en-US" altLang="en-US" sz="4800" dirty="0">
              <a:solidFill>
                <a:schemeClr val="bg1"/>
              </a:solidFill>
            </a:endParaRPr>
          </a:p>
          <a:p>
            <a:pPr>
              <a:spcBef>
                <a:spcPct val="50000"/>
              </a:spcBef>
            </a:pPr>
            <a:r>
              <a:rPr lang="en-US" altLang="en-US" sz="4800" b="1" dirty="0">
                <a:latin typeface="Times New Roman" panose="02020603050405020304" pitchFamily="18" charset="0"/>
                <a:cs typeface="Times New Roman" panose="02020603050405020304" pitchFamily="18" charset="0"/>
              </a:rPr>
              <a:t>James 1:13</a:t>
            </a:r>
          </a:p>
          <a:p>
            <a:pPr>
              <a:spcBef>
                <a:spcPct val="50000"/>
              </a:spcBef>
            </a:pPr>
            <a:endParaRPr lang="en-US" altLang="en-US" sz="3600" b="1" dirty="0">
              <a:solidFill>
                <a:schemeClr val="bg1"/>
              </a:solidFill>
              <a:latin typeface="Bradley Hand ITC" panose="03070402050302030203"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603"/>
                                        </p:tgtEl>
                                        <p:attrNameLst>
                                          <p:attrName>style.visibility</p:attrName>
                                        </p:attrNameLst>
                                      </p:cBhvr>
                                      <p:to>
                                        <p:strVal val="visible"/>
                                      </p:to>
                                    </p:set>
                                    <p:animEffect transition="in" filter="fade">
                                      <p:cBhvr>
                                        <p:cTn id="7" dur="2000"/>
                                        <p:tgtEl>
                                          <p:spTgt spid="256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Open Bible with Specs red spot">
            <a:extLst>
              <a:ext uri="{FF2B5EF4-FFF2-40B4-BE49-F238E27FC236}">
                <a16:creationId xmlns:a16="http://schemas.microsoft.com/office/drawing/2014/main" id="{3576C980-6227-4F62-87DF-A4F57659C374}"/>
              </a:ext>
            </a:extLst>
          </p:cNvPr>
          <p:cNvPicPr>
            <a:picLocks noChangeAspect="1" noChangeArrowheads="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172200" y="3151188"/>
            <a:ext cx="4495800" cy="3706812"/>
          </a:xfrm>
          <a:prstGeom prst="rect">
            <a:avLst/>
          </a:prstGeom>
          <a:noFill/>
          <a:extLst>
            <a:ext uri="{909E8E84-426E-40DD-AFC4-6F175D3DCCD1}">
              <a14:hiddenFill xmlns:a14="http://schemas.microsoft.com/office/drawing/2010/main">
                <a:solidFill>
                  <a:srgbClr val="FFFFFF"/>
                </a:solidFill>
              </a14:hiddenFill>
            </a:ext>
          </a:extLst>
        </p:spPr>
      </p:pic>
      <p:sp>
        <p:nvSpPr>
          <p:cNvPr id="27651" name="Text Box 3">
            <a:extLst>
              <a:ext uri="{FF2B5EF4-FFF2-40B4-BE49-F238E27FC236}">
                <a16:creationId xmlns:a16="http://schemas.microsoft.com/office/drawing/2014/main" id="{95D90001-42DB-4980-9740-79FDC9D9277C}"/>
              </a:ext>
            </a:extLst>
          </p:cNvPr>
          <p:cNvSpPr txBox="1">
            <a:spLocks noChangeArrowheads="1"/>
          </p:cNvSpPr>
          <p:nvPr/>
        </p:nvSpPr>
        <p:spPr bwMode="auto">
          <a:xfrm>
            <a:off x="685800" y="740688"/>
            <a:ext cx="10896600"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spcBef>
                <a:spcPct val="50000"/>
              </a:spcBef>
            </a:pPr>
            <a:r>
              <a:rPr lang="en-US" altLang="en-US" sz="4800" b="1" i="1" dirty="0">
                <a:latin typeface="Times New Roman" panose="02020603050405020304" pitchFamily="18" charset="0"/>
                <a:cs typeface="Times New Roman" panose="02020603050405020304" pitchFamily="18" charset="0"/>
              </a:rPr>
              <a:t>Then the man said, "The woman whom You gave to be with me, she gave me of the tree, and I ate.''</a:t>
            </a:r>
            <a:r>
              <a:rPr lang="en-US" altLang="en-US" sz="4800" b="1" dirty="0">
                <a:latin typeface="Times New Roman" panose="02020603050405020304" pitchFamily="18" charset="0"/>
                <a:cs typeface="Times New Roman" panose="02020603050405020304" pitchFamily="18" charset="0"/>
              </a:rPr>
              <a:t> </a:t>
            </a:r>
          </a:p>
          <a:p>
            <a:pPr>
              <a:spcBef>
                <a:spcPct val="50000"/>
              </a:spcBef>
            </a:pPr>
            <a:r>
              <a:rPr lang="en-US" altLang="en-US" sz="4800" b="1" dirty="0">
                <a:latin typeface="Times New Roman" panose="02020603050405020304" pitchFamily="18" charset="0"/>
                <a:cs typeface="Times New Roman" panose="02020603050405020304" pitchFamily="18" charset="0"/>
              </a:rPr>
              <a:t>Genesis 3:12</a:t>
            </a:r>
          </a:p>
          <a:p>
            <a:pPr>
              <a:spcBef>
                <a:spcPct val="50000"/>
              </a:spcBef>
            </a:pPr>
            <a:endParaRPr lang="en-US" altLang="en-US" sz="3600" b="1" dirty="0">
              <a:solidFill>
                <a:schemeClr val="bg1"/>
              </a:solidFill>
              <a:latin typeface="Bradley Hand ITC" panose="03070402050302030203"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651"/>
                                        </p:tgtEl>
                                        <p:attrNameLst>
                                          <p:attrName>style.visibility</p:attrName>
                                        </p:attrNameLst>
                                      </p:cBhvr>
                                      <p:to>
                                        <p:strVal val="visible"/>
                                      </p:to>
                                    </p:set>
                                    <p:animEffect transition="in" filter="fade">
                                      <p:cBhvr>
                                        <p:cTn id="7" dur="500"/>
                                        <p:tgtEl>
                                          <p:spTgt spid="27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apple3">
            <a:extLst>
              <a:ext uri="{FF2B5EF4-FFF2-40B4-BE49-F238E27FC236}">
                <a16:creationId xmlns:a16="http://schemas.microsoft.com/office/drawing/2014/main" id="{73CE262E-45A0-44EE-8D61-F8A1950269A4}"/>
              </a:ext>
            </a:extLst>
          </p:cNvPr>
          <p:cNvPicPr>
            <a:picLocks noChangeAspect="1" noChangeArrowheads="1"/>
          </p:cNvPicPr>
          <p:nvPr/>
        </p:nvPicPr>
        <p:blipFill rotWithShape="1">
          <a:blip r:embed="rId3">
            <a:lum bright="-12000"/>
            <a:extLst>
              <a:ext uri="{28A0092B-C50C-407E-A947-70E740481C1C}">
                <a14:useLocalDpi xmlns:a14="http://schemas.microsoft.com/office/drawing/2010/main" val="0"/>
              </a:ext>
            </a:extLst>
          </a:blip>
          <a:srcRect t="16667"/>
          <a:stretch/>
        </p:blipFill>
        <p:spPr bwMode="auto">
          <a:xfrm>
            <a:off x="6096000" y="0"/>
            <a:ext cx="609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8675" name="Text Box 3">
            <a:extLst>
              <a:ext uri="{FF2B5EF4-FFF2-40B4-BE49-F238E27FC236}">
                <a16:creationId xmlns:a16="http://schemas.microsoft.com/office/drawing/2014/main" id="{3BFA2AFD-7B16-4920-BEDD-BB2195E5F2E8}"/>
              </a:ext>
            </a:extLst>
          </p:cNvPr>
          <p:cNvSpPr txBox="1">
            <a:spLocks noChangeArrowheads="1"/>
          </p:cNvSpPr>
          <p:nvPr/>
        </p:nvSpPr>
        <p:spPr bwMode="auto">
          <a:xfrm>
            <a:off x="609600" y="2286000"/>
            <a:ext cx="50292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685800" indent="-685800" algn="ctr">
              <a:buFont typeface="Wingdings" panose="05000000000000000000" pitchFamily="2" charset="2"/>
              <a:buChar char="v"/>
            </a:pPr>
            <a:r>
              <a:rPr lang="en-US" altLang="en-US" sz="4800" b="1" dirty="0">
                <a:latin typeface="Times New Roman" panose="02020603050405020304" pitchFamily="18" charset="0"/>
                <a:cs typeface="Times New Roman" panose="02020603050405020304" pitchFamily="18" charset="0"/>
              </a:rPr>
              <a:t>Temptation is an individual matter.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675"/>
                                        </p:tgtEl>
                                        <p:attrNameLst>
                                          <p:attrName>style.visibility</p:attrName>
                                        </p:attrNameLst>
                                      </p:cBhvr>
                                      <p:to>
                                        <p:strVal val="visible"/>
                                      </p:to>
                                    </p:set>
                                    <p:animEffect transition="in" filter="fade">
                                      <p:cBhvr>
                                        <p:cTn id="7" dur="500"/>
                                        <p:tgtEl>
                                          <p:spTgt spid="286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Open Bible with Specs red spot">
            <a:extLst>
              <a:ext uri="{FF2B5EF4-FFF2-40B4-BE49-F238E27FC236}">
                <a16:creationId xmlns:a16="http://schemas.microsoft.com/office/drawing/2014/main" id="{F8186AC0-D647-47D9-B410-16CB6AD157B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162800" y="2941258"/>
            <a:ext cx="4038600" cy="3329848"/>
          </a:xfrm>
          <a:prstGeom prst="rect">
            <a:avLst/>
          </a:prstGeom>
          <a:noFill/>
          <a:extLst>
            <a:ext uri="{909E8E84-426E-40DD-AFC4-6F175D3DCCD1}">
              <a14:hiddenFill xmlns:a14="http://schemas.microsoft.com/office/drawing/2010/main">
                <a:solidFill>
                  <a:srgbClr val="FFFFFF"/>
                </a:solidFill>
              </a14:hiddenFill>
            </a:ext>
          </a:extLst>
        </p:spPr>
      </p:pic>
      <p:sp>
        <p:nvSpPr>
          <p:cNvPr id="29699" name="Text Box 3">
            <a:extLst>
              <a:ext uri="{FF2B5EF4-FFF2-40B4-BE49-F238E27FC236}">
                <a16:creationId xmlns:a16="http://schemas.microsoft.com/office/drawing/2014/main" id="{445439AB-7AB8-4A06-8F77-958F7117B941}"/>
              </a:ext>
            </a:extLst>
          </p:cNvPr>
          <p:cNvSpPr txBox="1">
            <a:spLocks noChangeArrowheads="1"/>
          </p:cNvSpPr>
          <p:nvPr/>
        </p:nvSpPr>
        <p:spPr bwMode="auto">
          <a:xfrm>
            <a:off x="533400" y="1139547"/>
            <a:ext cx="11125200" cy="3508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spcBef>
                <a:spcPct val="50000"/>
              </a:spcBef>
            </a:pPr>
            <a:r>
              <a:rPr lang="en-US" altLang="en-US" sz="4800" b="1" i="1" dirty="0">
                <a:latin typeface="Times New Roman" panose="02020603050405020304" pitchFamily="18" charset="0"/>
                <a:cs typeface="Times New Roman" panose="02020603050405020304" pitchFamily="18" charset="0"/>
              </a:rPr>
              <a:t>But each one is tempted when he is drawn away by his own desires and enticed.  </a:t>
            </a:r>
            <a:endParaRPr lang="en-US" altLang="en-US" sz="4800" i="1" dirty="0">
              <a:latin typeface="Times New Roman" panose="02020603050405020304" pitchFamily="18" charset="0"/>
              <a:cs typeface="Times New Roman" panose="02020603050405020304" pitchFamily="18" charset="0"/>
            </a:endParaRPr>
          </a:p>
          <a:p>
            <a:pPr>
              <a:spcBef>
                <a:spcPct val="50000"/>
              </a:spcBef>
            </a:pPr>
            <a:r>
              <a:rPr lang="en-US" altLang="en-US" sz="4800" b="1" dirty="0">
                <a:latin typeface="Times New Roman" panose="02020603050405020304" pitchFamily="18" charset="0"/>
                <a:cs typeface="Times New Roman" panose="02020603050405020304" pitchFamily="18" charset="0"/>
              </a:rPr>
              <a:t>James 1:14</a:t>
            </a:r>
          </a:p>
          <a:p>
            <a:pPr>
              <a:spcBef>
                <a:spcPct val="50000"/>
              </a:spcBef>
            </a:pPr>
            <a:endParaRPr lang="en-US" altLang="en-US" sz="3600" b="1" dirty="0">
              <a:solidFill>
                <a:schemeClr val="bg1"/>
              </a:solidFill>
              <a:latin typeface="Bradley Hand ITC" panose="03070402050302030203"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9699"/>
                                        </p:tgtEl>
                                        <p:attrNameLst>
                                          <p:attrName>style.visibility</p:attrName>
                                        </p:attrNameLst>
                                      </p:cBhvr>
                                      <p:to>
                                        <p:strVal val="visible"/>
                                      </p:to>
                                    </p:set>
                                    <p:animEffect transition="in" filter="fade">
                                      <p:cBhvr>
                                        <p:cTn id="7" dur="500"/>
                                        <p:tgtEl>
                                          <p:spTgt spid="296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37B3DAC-286B-4FA6-A468-96453CBE9B4B}"/>
              </a:ext>
            </a:extLst>
          </p:cNvPr>
          <p:cNvGraphicFramePr>
            <a:graphicFrameLocks noGrp="1"/>
          </p:cNvGraphicFramePr>
          <p:nvPr>
            <p:extLst>
              <p:ext uri="{D42A27DB-BD31-4B8C-83A1-F6EECF244321}">
                <p14:modId xmlns:p14="http://schemas.microsoft.com/office/powerpoint/2010/main" val="3070383562"/>
              </p:ext>
            </p:extLst>
          </p:nvPr>
        </p:nvGraphicFramePr>
        <p:xfrm>
          <a:off x="0" y="-1"/>
          <a:ext cx="12191999" cy="6858001"/>
        </p:xfrm>
        <a:graphic>
          <a:graphicData uri="http://schemas.openxmlformats.org/drawingml/2006/table">
            <a:tbl>
              <a:tblPr firstRow="1" bandRow="1">
                <a:tableStyleId>{5C22544A-7EE6-4342-B048-85BDC9FD1C3A}</a:tableStyleId>
              </a:tblPr>
              <a:tblGrid>
                <a:gridCol w="2974109">
                  <a:extLst>
                    <a:ext uri="{9D8B030D-6E8A-4147-A177-3AD203B41FA5}">
                      <a16:colId xmlns:a16="http://schemas.microsoft.com/office/drawing/2014/main" val="3075623131"/>
                    </a:ext>
                  </a:extLst>
                </a:gridCol>
                <a:gridCol w="1394691">
                  <a:extLst>
                    <a:ext uri="{9D8B030D-6E8A-4147-A177-3AD203B41FA5}">
                      <a16:colId xmlns:a16="http://schemas.microsoft.com/office/drawing/2014/main" val="1072192341"/>
                    </a:ext>
                  </a:extLst>
                </a:gridCol>
                <a:gridCol w="7823199">
                  <a:extLst>
                    <a:ext uri="{9D8B030D-6E8A-4147-A177-3AD203B41FA5}">
                      <a16:colId xmlns:a16="http://schemas.microsoft.com/office/drawing/2014/main" val="1528783703"/>
                    </a:ext>
                  </a:extLst>
                </a:gridCol>
              </a:tblGrid>
              <a:tr h="528095">
                <a:tc>
                  <a:txBody>
                    <a:bodyPr/>
                    <a:lstStyle/>
                    <a:p>
                      <a:pPr algn="ctr"/>
                      <a:r>
                        <a:rPr lang="en-US" sz="2800" dirty="0">
                          <a:effectLst>
                            <a:outerShdw blurRad="38100" dist="38100" dir="2700000" algn="tl">
                              <a:srgbClr val="000000">
                                <a:alpha val="43137"/>
                              </a:srgbClr>
                            </a:outerShdw>
                          </a:effectLst>
                        </a:rPr>
                        <a:t>Announcements</a:t>
                      </a:r>
                      <a:endParaRPr lang="en-US" sz="2800" b="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cell3D prstMaterial="dkEdge">
                      <a:bevel prst="artDeco"/>
                      <a:lightRig rig="flood" dir="t"/>
                    </a:cell3D>
                  </a:tcPr>
                </a:tc>
                <a:tc>
                  <a:txBody>
                    <a:bodyPr/>
                    <a:lstStyle/>
                    <a:p>
                      <a:pPr algn="ctr"/>
                      <a:r>
                        <a:rPr lang="en-US" sz="2800" dirty="0">
                          <a:effectLst>
                            <a:outerShdw blurRad="38100" dist="38100" dir="2700000" algn="tl">
                              <a:srgbClr val="000000">
                                <a:alpha val="43137"/>
                              </a:srgbClr>
                            </a:outerShdw>
                          </a:effectLst>
                        </a:rPr>
                        <a:t>Songs</a:t>
                      </a:r>
                      <a:endParaRPr lang="en-US" sz="2800" b="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cell3D prstMaterial="dkEdge">
                      <a:bevel prst="artDeco"/>
                      <a:lightRig rig="flood" dir="t"/>
                    </a:cell3D>
                  </a:tcPr>
                </a:tc>
                <a:tc>
                  <a:txBody>
                    <a:bodyPr/>
                    <a:lstStyle/>
                    <a:p>
                      <a:pPr algn="ctr"/>
                      <a:r>
                        <a:rPr lang="en-US" sz="2800" dirty="0">
                          <a:effectLst>
                            <a:outerShdw blurRad="38100" dist="38100" dir="2700000" algn="tl">
                              <a:srgbClr val="000000">
                                <a:alpha val="43137"/>
                              </a:srgbClr>
                            </a:outerShdw>
                          </a:effectLst>
                        </a:rPr>
                        <a:t>Title</a:t>
                      </a:r>
                      <a:endParaRPr lang="en-US" sz="2800" b="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cell3D prstMaterial="dkEdge">
                      <a:bevel prst="artDeco"/>
                      <a:lightRig rig="flood" dir="t"/>
                    </a:cell3D>
                  </a:tcPr>
                </a:tc>
                <a:extLst>
                  <a:ext uri="{0D108BD9-81ED-4DB2-BD59-A6C34878D82A}">
                    <a16:rowId xmlns:a16="http://schemas.microsoft.com/office/drawing/2014/main" val="3963852505"/>
                  </a:ext>
                </a:extLst>
              </a:tr>
              <a:tr h="528095">
                <a:tc>
                  <a:txBody>
                    <a:bodyPr/>
                    <a:lstStyle/>
                    <a:p>
                      <a:pPr algn="ctr"/>
                      <a:r>
                        <a:rPr lang="en-US" sz="2800" dirty="0">
                          <a:effectLst>
                            <a:outerShdw blurRad="38100" dist="38100" dir="2700000" algn="tl">
                              <a:srgbClr val="000000">
                                <a:alpha val="43137"/>
                              </a:srgbClr>
                            </a:outerShdw>
                          </a:effectLst>
                        </a:rPr>
                        <a:t>1</a:t>
                      </a:r>
                      <a:r>
                        <a:rPr lang="en-US" sz="2800" baseline="30000" dirty="0">
                          <a:effectLst>
                            <a:outerShdw blurRad="38100" dist="38100" dir="2700000" algn="tl">
                              <a:srgbClr val="000000">
                                <a:alpha val="43137"/>
                              </a:srgbClr>
                            </a:outerShdw>
                          </a:effectLst>
                        </a:rPr>
                        <a:t>st</a:t>
                      </a:r>
                      <a:r>
                        <a:rPr lang="en-US" sz="2800" dirty="0">
                          <a:effectLst>
                            <a:outerShdw blurRad="38100" dist="38100" dir="2700000" algn="tl">
                              <a:srgbClr val="000000">
                                <a:alpha val="43137"/>
                              </a:srgbClr>
                            </a:outerShdw>
                          </a:effectLst>
                        </a:rPr>
                        <a:t> Song</a:t>
                      </a:r>
                      <a:endParaRPr lang="en-US" sz="2800" b="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T="45706" marB="45706">
                    <a:cell3D prstMaterial="dkEdge">
                      <a:bevel prst="artDeco"/>
                      <a:lightRig rig="flood" dir="t"/>
                    </a:cell3D>
                  </a:tcPr>
                </a:tc>
                <a:tc>
                  <a:txBody>
                    <a:bodyPr/>
                    <a:lstStyle/>
                    <a:p>
                      <a:pPr algn="ctr"/>
                      <a:r>
                        <a:rPr lang="en-US" sz="2800" b="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542</a:t>
                      </a:r>
                    </a:p>
                  </a:txBody>
                  <a:tcPr>
                    <a:cell3D prstMaterial="dkEdge">
                      <a:bevel prst="artDeco"/>
                      <a:lightRig rig="flood" dir="t"/>
                    </a:cell3D>
                  </a:tcPr>
                </a:tc>
                <a:tc>
                  <a:txBody>
                    <a:bodyPr/>
                    <a:lstStyle/>
                    <a:p>
                      <a:pPr algn="ctr"/>
                      <a:r>
                        <a:rPr lang="en-US" sz="2800" b="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Worthy Art Thou</a:t>
                      </a:r>
                    </a:p>
                  </a:txBody>
                  <a:tcPr>
                    <a:cell3D prstMaterial="dkEdge">
                      <a:bevel prst="artDeco"/>
                      <a:lightRig rig="flood" dir="t"/>
                    </a:cell3D>
                  </a:tcPr>
                </a:tc>
                <a:extLst>
                  <a:ext uri="{0D108BD9-81ED-4DB2-BD59-A6C34878D82A}">
                    <a16:rowId xmlns:a16="http://schemas.microsoft.com/office/drawing/2014/main" val="1876410630"/>
                  </a:ext>
                </a:extLst>
              </a:tr>
              <a:tr h="528095">
                <a:tc>
                  <a:txBody>
                    <a:bodyPr/>
                    <a:lstStyle/>
                    <a:p>
                      <a:pPr algn="ctr"/>
                      <a:r>
                        <a:rPr lang="en-US" sz="2800" dirty="0">
                          <a:effectLst>
                            <a:outerShdw blurRad="38100" dist="38100" dir="2700000" algn="tl">
                              <a:srgbClr val="000000">
                                <a:alpha val="43137"/>
                              </a:srgbClr>
                            </a:outerShdw>
                          </a:effectLst>
                        </a:rPr>
                        <a:t>2</a:t>
                      </a:r>
                      <a:r>
                        <a:rPr lang="en-US" sz="2800" baseline="30000" dirty="0">
                          <a:effectLst>
                            <a:outerShdw blurRad="38100" dist="38100" dir="2700000" algn="tl">
                              <a:srgbClr val="000000">
                                <a:alpha val="43137"/>
                              </a:srgbClr>
                            </a:outerShdw>
                          </a:effectLst>
                        </a:rPr>
                        <a:t>nd</a:t>
                      </a:r>
                      <a:r>
                        <a:rPr lang="en-US" sz="2800" dirty="0">
                          <a:effectLst>
                            <a:outerShdw blurRad="38100" dist="38100" dir="2700000" algn="tl">
                              <a:srgbClr val="000000">
                                <a:alpha val="43137"/>
                              </a:srgbClr>
                            </a:outerShdw>
                          </a:effectLst>
                        </a:rPr>
                        <a:t> Song</a:t>
                      </a:r>
                      <a:endParaRPr lang="en-US" sz="2800" b="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T="45706" marB="45706">
                    <a:cell3D prstMaterial="dkEdge">
                      <a:bevel prst="artDeco"/>
                      <a:lightRig rig="flood" dir="t"/>
                    </a:cell3D>
                  </a:tcPr>
                </a:tc>
                <a:tc>
                  <a:txBody>
                    <a:bodyPr/>
                    <a:lstStyle/>
                    <a:p>
                      <a:pPr algn="ctr"/>
                      <a:r>
                        <a:rPr lang="en-US" sz="2800" b="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618</a:t>
                      </a:r>
                    </a:p>
                  </a:txBody>
                  <a:tcPr>
                    <a:cell3D prstMaterial="dkEdge">
                      <a:bevel prst="artDeco"/>
                      <a:lightRig rig="flood" dir="t"/>
                    </a:cell3D>
                  </a:tcPr>
                </a:tc>
                <a:tc>
                  <a:txBody>
                    <a:bodyPr/>
                    <a:lstStyle/>
                    <a:p>
                      <a:pPr algn="ctr"/>
                      <a:r>
                        <a:rPr lang="en-US" sz="2800" b="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On Zion’s Glorious Summit</a:t>
                      </a:r>
                    </a:p>
                  </a:txBody>
                  <a:tcPr>
                    <a:cell3D prstMaterial="dkEdge">
                      <a:bevel prst="artDeco"/>
                      <a:lightRig rig="flood" dir="t"/>
                    </a:cell3D>
                  </a:tcPr>
                </a:tc>
                <a:extLst>
                  <a:ext uri="{0D108BD9-81ED-4DB2-BD59-A6C34878D82A}">
                    <a16:rowId xmlns:a16="http://schemas.microsoft.com/office/drawing/2014/main" val="4260371380"/>
                  </a:ext>
                </a:extLst>
              </a:tr>
              <a:tr h="528095">
                <a:tc>
                  <a:txBody>
                    <a:bodyPr/>
                    <a:lstStyle/>
                    <a:p>
                      <a:pPr algn="ctr"/>
                      <a:r>
                        <a:rPr lang="en-US" sz="2800" dirty="0">
                          <a:effectLst>
                            <a:outerShdw blurRad="38100" dist="38100" dir="2700000" algn="tl">
                              <a:srgbClr val="000000">
                                <a:alpha val="43137"/>
                              </a:srgbClr>
                            </a:outerShdw>
                          </a:effectLst>
                        </a:rPr>
                        <a:t>Opening Prayer</a:t>
                      </a:r>
                      <a:endParaRPr lang="en-US" sz="2800" b="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T="45706" marB="45706">
                    <a:cell3D prstMaterial="dkEdge">
                      <a:bevel prst="artDeco"/>
                      <a:lightRig rig="flood" dir="t"/>
                    </a:cell3D>
                  </a:tcPr>
                </a:tc>
                <a:tc>
                  <a:txBody>
                    <a:bodyPr/>
                    <a:lstStyle/>
                    <a:p>
                      <a:pPr algn="ctr"/>
                      <a:endParaRPr lang="en-US" sz="2800" b="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cell3D prstMaterial="dkEdge">
                      <a:bevel prst="artDeco"/>
                      <a:lightRig rig="flood" dir="t"/>
                    </a:cell3D>
                  </a:tcPr>
                </a:tc>
                <a:tc>
                  <a:txBody>
                    <a:bodyPr/>
                    <a:lstStyle/>
                    <a:p>
                      <a:pPr algn="ctr"/>
                      <a:endParaRPr lang="en-US" sz="2800" b="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cell3D prstMaterial="dkEdge">
                      <a:bevel prst="artDeco"/>
                      <a:lightRig rig="flood" dir="t"/>
                    </a:cell3D>
                  </a:tcPr>
                </a:tc>
                <a:extLst>
                  <a:ext uri="{0D108BD9-81ED-4DB2-BD59-A6C34878D82A}">
                    <a16:rowId xmlns:a16="http://schemas.microsoft.com/office/drawing/2014/main" val="3573233100"/>
                  </a:ext>
                </a:extLst>
              </a:tr>
              <a:tr h="528095">
                <a:tc>
                  <a:txBody>
                    <a:bodyPr/>
                    <a:lstStyle/>
                    <a:p>
                      <a:pPr algn="ctr"/>
                      <a:r>
                        <a:rPr lang="en-US" sz="2800" dirty="0">
                          <a:effectLst>
                            <a:outerShdw blurRad="38100" dist="38100" dir="2700000" algn="tl">
                              <a:srgbClr val="000000">
                                <a:alpha val="43137"/>
                              </a:srgbClr>
                            </a:outerShdw>
                          </a:effectLst>
                        </a:rPr>
                        <a:t>3</a:t>
                      </a:r>
                      <a:r>
                        <a:rPr lang="en-US" sz="2800" baseline="30000" dirty="0">
                          <a:effectLst>
                            <a:outerShdw blurRad="38100" dist="38100" dir="2700000" algn="tl">
                              <a:srgbClr val="000000">
                                <a:alpha val="43137"/>
                              </a:srgbClr>
                            </a:outerShdw>
                          </a:effectLst>
                        </a:rPr>
                        <a:t>rd</a:t>
                      </a:r>
                      <a:r>
                        <a:rPr lang="en-US" sz="2800" dirty="0">
                          <a:effectLst>
                            <a:outerShdw blurRad="38100" dist="38100" dir="2700000" algn="tl">
                              <a:srgbClr val="000000">
                                <a:alpha val="43137"/>
                              </a:srgbClr>
                            </a:outerShdw>
                          </a:effectLst>
                        </a:rPr>
                        <a:t> Song</a:t>
                      </a:r>
                      <a:endParaRPr lang="en-US" sz="2800" b="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T="45706" marB="45706">
                    <a:cell3D prstMaterial="dkEdge">
                      <a:bevel prst="artDeco"/>
                      <a:lightRig rig="flood" dir="t"/>
                    </a:cell3D>
                  </a:tcPr>
                </a:tc>
                <a:tc>
                  <a:txBody>
                    <a:bodyPr/>
                    <a:lstStyle/>
                    <a:p>
                      <a:pPr algn="ctr"/>
                      <a:r>
                        <a:rPr lang="en-US" sz="2800" b="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526</a:t>
                      </a:r>
                    </a:p>
                  </a:txBody>
                  <a:tcPr>
                    <a:cell3D prstMaterial="dkEdge">
                      <a:bevel prst="artDeco"/>
                      <a:lightRig rig="flood" dir="t"/>
                    </a:cell3D>
                  </a:tcPr>
                </a:tc>
                <a:tc>
                  <a:txBody>
                    <a:bodyPr/>
                    <a:lstStyle/>
                    <a:p>
                      <a:pPr algn="ctr"/>
                      <a:r>
                        <a:rPr lang="en-US" sz="2800" b="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This World is Not My Home</a:t>
                      </a:r>
                    </a:p>
                  </a:txBody>
                  <a:tcPr>
                    <a:cell3D prstMaterial="dkEdge">
                      <a:bevel prst="artDeco"/>
                      <a:lightRig rig="flood" dir="t"/>
                    </a:cell3D>
                  </a:tcPr>
                </a:tc>
                <a:extLst>
                  <a:ext uri="{0D108BD9-81ED-4DB2-BD59-A6C34878D82A}">
                    <a16:rowId xmlns:a16="http://schemas.microsoft.com/office/drawing/2014/main" val="2263439723"/>
                  </a:ext>
                </a:extLst>
              </a:tr>
              <a:tr h="528095">
                <a:tc>
                  <a:txBody>
                    <a:bodyPr/>
                    <a:lstStyle/>
                    <a:p>
                      <a:pPr algn="ctr"/>
                      <a:r>
                        <a:rPr lang="en-US" sz="2800" dirty="0">
                          <a:effectLst>
                            <a:outerShdw blurRad="38100" dist="38100" dir="2700000" algn="tl">
                              <a:srgbClr val="000000">
                                <a:alpha val="43137"/>
                              </a:srgbClr>
                            </a:outerShdw>
                          </a:effectLst>
                        </a:rPr>
                        <a:t>4</a:t>
                      </a:r>
                      <a:r>
                        <a:rPr lang="en-US" sz="2800" baseline="30000" dirty="0">
                          <a:effectLst>
                            <a:outerShdw blurRad="38100" dist="38100" dir="2700000" algn="tl">
                              <a:srgbClr val="000000">
                                <a:alpha val="43137"/>
                              </a:srgbClr>
                            </a:outerShdw>
                          </a:effectLst>
                        </a:rPr>
                        <a:t>th</a:t>
                      </a:r>
                      <a:r>
                        <a:rPr lang="en-US" sz="2800" dirty="0">
                          <a:effectLst>
                            <a:outerShdw blurRad="38100" dist="38100" dir="2700000" algn="tl">
                              <a:srgbClr val="000000">
                                <a:alpha val="43137"/>
                              </a:srgbClr>
                            </a:outerShdw>
                          </a:effectLst>
                        </a:rPr>
                        <a:t> Song</a:t>
                      </a:r>
                      <a:endParaRPr lang="en-US" sz="2800" b="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T="45706" marB="45706">
                    <a:cell3D prstMaterial="dkEdge">
                      <a:bevel prst="artDeco"/>
                      <a:lightRig rig="flood" dir="t"/>
                    </a:cell3D>
                  </a:tcPr>
                </a:tc>
                <a:tc>
                  <a:txBody>
                    <a:bodyPr/>
                    <a:lstStyle/>
                    <a:p>
                      <a:pPr algn="ctr"/>
                      <a:r>
                        <a:rPr lang="en-US" sz="2800" b="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713</a:t>
                      </a:r>
                    </a:p>
                  </a:txBody>
                  <a:tcPr>
                    <a:cell3D prstMaterial="dkEdge">
                      <a:bevel prst="artDeco"/>
                      <a:lightRig rig="flood" dir="t"/>
                    </a:cell3D>
                  </a:tcPr>
                </a:tc>
                <a:tc>
                  <a:txBody>
                    <a:bodyPr/>
                    <a:lstStyle/>
                    <a:p>
                      <a:pPr algn="ctr"/>
                      <a:r>
                        <a:rPr lang="en-US" sz="2800" b="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Night With Ebon Pinion</a:t>
                      </a:r>
                    </a:p>
                  </a:txBody>
                  <a:tcPr>
                    <a:cell3D prstMaterial="dkEdge">
                      <a:bevel prst="artDeco"/>
                      <a:lightRig rig="flood" dir="t"/>
                    </a:cell3D>
                  </a:tcPr>
                </a:tc>
                <a:extLst>
                  <a:ext uri="{0D108BD9-81ED-4DB2-BD59-A6C34878D82A}">
                    <a16:rowId xmlns:a16="http://schemas.microsoft.com/office/drawing/2014/main" val="793263568"/>
                  </a:ext>
                </a:extLst>
              </a:tr>
              <a:tr h="520861">
                <a:tc>
                  <a:txBody>
                    <a:bodyPr/>
                    <a:lstStyle/>
                    <a:p>
                      <a:pPr algn="ctr"/>
                      <a:r>
                        <a:rPr lang="en-US" sz="2800" dirty="0">
                          <a:effectLst>
                            <a:outerShdw blurRad="38100" dist="38100" dir="2700000" algn="tl">
                              <a:srgbClr val="000000">
                                <a:alpha val="43137"/>
                              </a:srgbClr>
                            </a:outerShdw>
                          </a:effectLst>
                        </a:rPr>
                        <a:t>Lords</a:t>
                      </a:r>
                      <a:r>
                        <a:rPr lang="en-US" sz="2800" baseline="0" dirty="0">
                          <a:effectLst>
                            <a:outerShdw blurRad="38100" dist="38100" dir="2700000" algn="tl">
                              <a:srgbClr val="000000">
                                <a:alpha val="43137"/>
                              </a:srgbClr>
                            </a:outerShdw>
                          </a:effectLst>
                        </a:rPr>
                        <a:t> Supper</a:t>
                      </a:r>
                      <a:endParaRPr lang="en-US" sz="2800" b="0" i="1" baseline="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T="45706" marB="45706">
                    <a:cell3D prstMaterial="dkEdge">
                      <a:bevel prst="artDeco"/>
                      <a:lightRig rig="flood" dir="t"/>
                    </a:cell3D>
                  </a:tcPr>
                </a:tc>
                <a:tc>
                  <a:txBody>
                    <a:bodyPr/>
                    <a:lstStyle/>
                    <a:p>
                      <a:pPr algn="ctr"/>
                      <a:endParaRPr lang="en-US" sz="2800" b="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cell3D prstMaterial="dkEdge">
                      <a:bevel prst="artDeco"/>
                      <a:lightRig rig="flood" dir="t"/>
                    </a:cell3D>
                  </a:tcPr>
                </a:tc>
                <a:tc>
                  <a:txBody>
                    <a:bodyPr/>
                    <a:lstStyle/>
                    <a:p>
                      <a:pPr algn="ctr"/>
                      <a:endParaRPr lang="en-US" sz="2800" b="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cell3D prstMaterial="dkEdge">
                      <a:bevel prst="artDeco"/>
                      <a:lightRig rig="flood" dir="t"/>
                    </a:cell3D>
                  </a:tcPr>
                </a:tc>
                <a:extLst>
                  <a:ext uri="{0D108BD9-81ED-4DB2-BD59-A6C34878D82A}">
                    <a16:rowId xmlns:a16="http://schemas.microsoft.com/office/drawing/2014/main" val="3423785344"/>
                  </a:ext>
                </a:extLst>
              </a:tr>
              <a:tr h="528095">
                <a:tc>
                  <a:txBody>
                    <a:bodyPr/>
                    <a:lstStyle/>
                    <a:p>
                      <a:pPr algn="ctr"/>
                      <a:r>
                        <a:rPr lang="en-US" sz="2800" dirty="0">
                          <a:effectLst>
                            <a:outerShdw blurRad="38100" dist="38100" dir="2700000" algn="tl">
                              <a:srgbClr val="000000">
                                <a:alpha val="43137"/>
                              </a:srgbClr>
                            </a:outerShdw>
                          </a:effectLst>
                        </a:rPr>
                        <a:t>Offering</a:t>
                      </a:r>
                      <a:endParaRPr lang="en-US" sz="2800" b="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T="45706" marB="45706">
                    <a:cell3D prstMaterial="dkEdge">
                      <a:bevel prst="artDeco"/>
                      <a:lightRig rig="flood" dir="t"/>
                    </a:cell3D>
                  </a:tcPr>
                </a:tc>
                <a:tc>
                  <a:txBody>
                    <a:bodyPr/>
                    <a:lstStyle/>
                    <a:p>
                      <a:pPr algn="ctr"/>
                      <a:endParaRPr lang="en-US" sz="2800" b="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cell3D prstMaterial="dkEdge">
                      <a:bevel prst="artDeco"/>
                      <a:lightRig rig="flood" dir="t"/>
                    </a:cell3D>
                  </a:tcPr>
                </a:tc>
                <a:tc>
                  <a:txBody>
                    <a:bodyPr/>
                    <a:lstStyle/>
                    <a:p>
                      <a:pPr algn="ctr"/>
                      <a:endParaRPr lang="en-US" sz="2800" b="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cell3D prstMaterial="dkEdge">
                      <a:bevel prst="artDeco"/>
                      <a:lightRig rig="flood" dir="t"/>
                    </a:cell3D>
                  </a:tcPr>
                </a:tc>
                <a:extLst>
                  <a:ext uri="{0D108BD9-81ED-4DB2-BD59-A6C34878D82A}">
                    <a16:rowId xmlns:a16="http://schemas.microsoft.com/office/drawing/2014/main" val="436199631"/>
                  </a:ext>
                </a:extLst>
              </a:tr>
              <a:tr h="528095">
                <a:tc>
                  <a:txBody>
                    <a:bodyPr/>
                    <a:lstStyle/>
                    <a:p>
                      <a:pPr algn="ctr"/>
                      <a:r>
                        <a:rPr lang="en-US" sz="2800" dirty="0">
                          <a:effectLst>
                            <a:outerShdw blurRad="38100" dist="38100" dir="2700000" algn="tl">
                              <a:srgbClr val="000000">
                                <a:alpha val="43137"/>
                              </a:srgbClr>
                            </a:outerShdw>
                          </a:effectLst>
                        </a:rPr>
                        <a:t>5</a:t>
                      </a:r>
                      <a:r>
                        <a:rPr lang="en-US" sz="2800" baseline="30000" dirty="0">
                          <a:effectLst>
                            <a:outerShdw blurRad="38100" dist="38100" dir="2700000" algn="tl">
                              <a:srgbClr val="000000">
                                <a:alpha val="43137"/>
                              </a:srgbClr>
                            </a:outerShdw>
                          </a:effectLst>
                        </a:rPr>
                        <a:t>th</a:t>
                      </a:r>
                      <a:r>
                        <a:rPr lang="en-US" sz="2800" dirty="0">
                          <a:effectLst>
                            <a:outerShdw blurRad="38100" dist="38100" dir="2700000" algn="tl">
                              <a:srgbClr val="000000">
                                <a:alpha val="43137"/>
                              </a:srgbClr>
                            </a:outerShdw>
                          </a:effectLst>
                        </a:rPr>
                        <a:t> Song</a:t>
                      </a:r>
                      <a:endParaRPr lang="en-US" sz="2800" b="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T="45706" marB="45706">
                    <a:cell3D prstMaterial="dkEdge">
                      <a:bevel prst="artDeco"/>
                      <a:lightRig rig="flood" dir="t"/>
                    </a:cell3D>
                  </a:tcPr>
                </a:tc>
                <a:tc>
                  <a:txBody>
                    <a:bodyPr/>
                    <a:lstStyle/>
                    <a:p>
                      <a:pPr algn="ctr"/>
                      <a:r>
                        <a:rPr lang="en-US" sz="2800" b="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621</a:t>
                      </a:r>
                    </a:p>
                  </a:txBody>
                  <a:tcPr>
                    <a:cell3D prstMaterial="dkEdge">
                      <a:bevel prst="artDeco"/>
                      <a:lightRig rig="flood" dir="t"/>
                    </a:cell3D>
                  </a:tcPr>
                </a:tc>
                <a:tc>
                  <a:txBody>
                    <a:bodyPr/>
                    <a:lstStyle/>
                    <a:p>
                      <a:pPr algn="ctr"/>
                      <a:r>
                        <a:rPr lang="en-US" sz="2800" b="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Rise Up, O Men of God</a:t>
                      </a:r>
                    </a:p>
                  </a:txBody>
                  <a:tcPr>
                    <a:cell3D prstMaterial="dkEdge">
                      <a:bevel prst="artDeco"/>
                      <a:lightRig rig="flood" dir="t"/>
                    </a:cell3D>
                  </a:tcPr>
                </a:tc>
                <a:extLst>
                  <a:ext uri="{0D108BD9-81ED-4DB2-BD59-A6C34878D82A}">
                    <a16:rowId xmlns:a16="http://schemas.microsoft.com/office/drawing/2014/main" val="3265395735"/>
                  </a:ext>
                </a:extLst>
              </a:tr>
              <a:tr h="528095">
                <a:tc>
                  <a:txBody>
                    <a:bodyPr/>
                    <a:lstStyle/>
                    <a:p>
                      <a:pPr algn="ctr"/>
                      <a:r>
                        <a:rPr lang="en-US" sz="2800" dirty="0">
                          <a:effectLst>
                            <a:outerShdw blurRad="38100" dist="38100" dir="2700000" algn="tl">
                              <a:srgbClr val="000000">
                                <a:alpha val="43137"/>
                              </a:srgbClr>
                            </a:outerShdw>
                          </a:effectLst>
                        </a:rPr>
                        <a:t>Sermon</a:t>
                      </a:r>
                      <a:endParaRPr lang="en-US" sz="2800" b="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T="45706" marB="45706">
                    <a:cell3D prstMaterial="dkEdge">
                      <a:bevel prst="artDeco"/>
                      <a:lightRig rig="flood" dir="t"/>
                    </a:cell3D>
                  </a:tcPr>
                </a:tc>
                <a:tc>
                  <a:txBody>
                    <a:bodyPr/>
                    <a:lstStyle/>
                    <a:p>
                      <a:pPr algn="ctr"/>
                      <a:endParaRPr lang="en-US" sz="2800" b="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cell3D prstMaterial="dkEdge">
                      <a:bevel prst="artDeco"/>
                      <a:lightRig rig="flood" dir="t"/>
                    </a:cell3D>
                  </a:tcPr>
                </a:tc>
                <a:tc>
                  <a:txBody>
                    <a:bodyPr/>
                    <a:lstStyle/>
                    <a:p>
                      <a:pPr algn="ctr"/>
                      <a:endParaRPr lang="en-US" sz="2800" b="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cell3D prstMaterial="dkEdge">
                      <a:bevel prst="artDeco"/>
                      <a:lightRig rig="flood" dir="t"/>
                    </a:cell3D>
                  </a:tcPr>
                </a:tc>
                <a:extLst>
                  <a:ext uri="{0D108BD9-81ED-4DB2-BD59-A6C34878D82A}">
                    <a16:rowId xmlns:a16="http://schemas.microsoft.com/office/drawing/2014/main" val="3425983565"/>
                  </a:ext>
                </a:extLst>
              </a:tr>
              <a:tr h="528095">
                <a:tc>
                  <a:txBody>
                    <a:bodyPr/>
                    <a:lstStyle/>
                    <a:p>
                      <a:pPr algn="ctr"/>
                      <a:r>
                        <a:rPr lang="en-US" sz="2800" dirty="0">
                          <a:effectLst>
                            <a:outerShdw blurRad="38100" dist="38100" dir="2700000" algn="tl">
                              <a:srgbClr val="000000">
                                <a:alpha val="43137"/>
                              </a:srgbClr>
                            </a:outerShdw>
                          </a:effectLst>
                        </a:rPr>
                        <a:t>Invitation Song</a:t>
                      </a:r>
                      <a:endParaRPr lang="en-US" sz="2800" b="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T="45706" marB="45706">
                    <a:cell3D prstMaterial="dkEdge">
                      <a:bevel prst="artDeco"/>
                      <a:lightRig rig="flood" dir="t"/>
                    </a:cell3D>
                  </a:tcPr>
                </a:tc>
                <a:tc>
                  <a:txBody>
                    <a:bodyPr/>
                    <a:lstStyle/>
                    <a:p>
                      <a:pPr algn="ctr"/>
                      <a:r>
                        <a:rPr lang="en-US" sz="2800" b="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119</a:t>
                      </a:r>
                    </a:p>
                  </a:txBody>
                  <a:tcPr>
                    <a:cell3D prstMaterial="dkEdge">
                      <a:bevel prst="artDeco"/>
                      <a:lightRig rig="flood" dir="t"/>
                    </a:cell3D>
                  </a:tcPr>
                </a:tc>
                <a:tc>
                  <a:txBody>
                    <a:bodyPr/>
                    <a:lstStyle/>
                    <a:p>
                      <a:pPr algn="ctr"/>
                      <a:r>
                        <a:rPr lang="en-US" sz="2800" b="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Just As I Am</a:t>
                      </a:r>
                    </a:p>
                  </a:txBody>
                  <a:tcPr>
                    <a:cell3D prstMaterial="dkEdge">
                      <a:bevel prst="artDeco"/>
                      <a:lightRig rig="flood" dir="t"/>
                    </a:cell3D>
                  </a:tcPr>
                </a:tc>
                <a:extLst>
                  <a:ext uri="{0D108BD9-81ED-4DB2-BD59-A6C34878D82A}">
                    <a16:rowId xmlns:a16="http://schemas.microsoft.com/office/drawing/2014/main" val="2061634061"/>
                  </a:ext>
                </a:extLst>
              </a:tr>
              <a:tr h="528095">
                <a:tc>
                  <a:txBody>
                    <a:bodyPr/>
                    <a:lstStyle/>
                    <a:p>
                      <a:pPr algn="ctr"/>
                      <a:r>
                        <a:rPr lang="en-US" sz="2800" dirty="0">
                          <a:effectLst>
                            <a:outerShdw blurRad="38100" dist="38100" dir="2700000" algn="tl">
                              <a:srgbClr val="000000">
                                <a:alpha val="43137"/>
                              </a:srgbClr>
                            </a:outerShdw>
                          </a:effectLst>
                        </a:rPr>
                        <a:t>Closing Song</a:t>
                      </a:r>
                      <a:endParaRPr lang="en-US" sz="2800" b="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T="45706" marB="45706">
                    <a:cell3D prstMaterial="dkEdge">
                      <a:bevel prst="artDeco"/>
                      <a:lightRig rig="flood" dir="t"/>
                    </a:cell3D>
                  </a:tcPr>
                </a:tc>
                <a:tc>
                  <a:txBody>
                    <a:bodyPr/>
                    <a:lstStyle/>
                    <a:p>
                      <a:pPr algn="ctr"/>
                      <a:r>
                        <a:rPr lang="en-US" sz="2800" b="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674</a:t>
                      </a:r>
                    </a:p>
                  </a:txBody>
                  <a:tcPr>
                    <a:cell3D prstMaterial="dkEdge">
                      <a:bevel prst="artDeco"/>
                      <a:lightRig rig="flood" dir="t"/>
                    </a:cell3D>
                  </a:tcPr>
                </a:tc>
                <a:tc>
                  <a:txBody>
                    <a:bodyPr/>
                    <a:lstStyle/>
                    <a:p>
                      <a:pPr algn="ctr"/>
                      <a:r>
                        <a:rPr lang="en-US" sz="2800" b="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 Praise the Lord</a:t>
                      </a:r>
                    </a:p>
                  </a:txBody>
                  <a:tcPr>
                    <a:cell3D prstMaterial="dkEdge">
                      <a:bevel prst="artDeco"/>
                      <a:lightRig rig="flood" dir="t"/>
                    </a:cell3D>
                  </a:tcPr>
                </a:tc>
                <a:extLst>
                  <a:ext uri="{0D108BD9-81ED-4DB2-BD59-A6C34878D82A}">
                    <a16:rowId xmlns:a16="http://schemas.microsoft.com/office/drawing/2014/main" val="2022436121"/>
                  </a:ext>
                </a:extLst>
              </a:tr>
              <a:tr h="528095">
                <a:tc>
                  <a:txBody>
                    <a:bodyPr/>
                    <a:lstStyle/>
                    <a:p>
                      <a:pPr algn="ctr"/>
                      <a:r>
                        <a:rPr lang="en-US" sz="2800" dirty="0">
                          <a:effectLst>
                            <a:outerShdw blurRad="38100" dist="38100" dir="2700000" algn="tl">
                              <a:srgbClr val="000000">
                                <a:alpha val="43137"/>
                              </a:srgbClr>
                            </a:outerShdw>
                          </a:effectLst>
                        </a:rPr>
                        <a:t>Closing Prayer</a:t>
                      </a:r>
                      <a:endParaRPr lang="en-US" sz="2800" b="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T="45706" marB="45706">
                    <a:cell3D prstMaterial="dkEdge">
                      <a:bevel prst="artDeco"/>
                      <a:lightRig rig="flood" dir="t"/>
                    </a:cell3D>
                  </a:tcPr>
                </a:tc>
                <a:tc>
                  <a:txBody>
                    <a:bodyPr/>
                    <a:lstStyle/>
                    <a:p>
                      <a:pPr algn="ctr"/>
                      <a:endParaRPr lang="en-US" sz="2800" b="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cell3D prstMaterial="dkEdge">
                      <a:bevel prst="artDeco"/>
                      <a:lightRig rig="flood" dir="t"/>
                    </a:cell3D>
                  </a:tcPr>
                </a:tc>
                <a:tc>
                  <a:txBody>
                    <a:bodyPr/>
                    <a:lstStyle/>
                    <a:p>
                      <a:pPr algn="ctr"/>
                      <a:endParaRPr lang="en-US" sz="2800" b="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cell3D prstMaterial="dkEdge">
                      <a:bevel prst="artDeco"/>
                      <a:lightRig rig="flood" dir="t"/>
                    </a:cell3D>
                  </a:tcPr>
                </a:tc>
                <a:extLst>
                  <a:ext uri="{0D108BD9-81ED-4DB2-BD59-A6C34878D82A}">
                    <a16:rowId xmlns:a16="http://schemas.microsoft.com/office/drawing/2014/main" val="2074338247"/>
                  </a:ext>
                </a:extLst>
              </a:tr>
            </a:tbl>
          </a:graphicData>
        </a:graphic>
      </p:graphicFrame>
    </p:spTree>
    <p:extLst>
      <p:ext uri="{BB962C8B-B14F-4D97-AF65-F5344CB8AC3E}">
        <p14:creationId xmlns:p14="http://schemas.microsoft.com/office/powerpoint/2010/main" val="18617923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5FDA34AB-EC5E-4F85-A66D-67575474A3CD}"/>
              </a:ext>
            </a:extLst>
          </p:cNvPr>
          <p:cNvGraphicFramePr>
            <a:graphicFrameLocks noGrp="1"/>
          </p:cNvGraphicFramePr>
          <p:nvPr>
            <p:extLst>
              <p:ext uri="{D42A27DB-BD31-4B8C-83A1-F6EECF244321}">
                <p14:modId xmlns:p14="http://schemas.microsoft.com/office/powerpoint/2010/main" val="1975370352"/>
              </p:ext>
            </p:extLst>
          </p:nvPr>
        </p:nvGraphicFramePr>
        <p:xfrm>
          <a:off x="1" y="5273715"/>
          <a:ext cx="12191999" cy="1584285"/>
        </p:xfrm>
        <a:graphic>
          <a:graphicData uri="http://schemas.openxmlformats.org/drawingml/2006/table">
            <a:tbl>
              <a:tblPr firstRow="1" bandRow="1">
                <a:tableStyleId>{5C22544A-7EE6-4342-B048-85BDC9FD1C3A}</a:tableStyleId>
              </a:tblPr>
              <a:tblGrid>
                <a:gridCol w="2974109">
                  <a:extLst>
                    <a:ext uri="{9D8B030D-6E8A-4147-A177-3AD203B41FA5}">
                      <a16:colId xmlns:a16="http://schemas.microsoft.com/office/drawing/2014/main" val="72210347"/>
                    </a:ext>
                  </a:extLst>
                </a:gridCol>
                <a:gridCol w="1394691">
                  <a:extLst>
                    <a:ext uri="{9D8B030D-6E8A-4147-A177-3AD203B41FA5}">
                      <a16:colId xmlns:a16="http://schemas.microsoft.com/office/drawing/2014/main" val="57140412"/>
                    </a:ext>
                  </a:extLst>
                </a:gridCol>
                <a:gridCol w="7823199">
                  <a:extLst>
                    <a:ext uri="{9D8B030D-6E8A-4147-A177-3AD203B41FA5}">
                      <a16:colId xmlns:a16="http://schemas.microsoft.com/office/drawing/2014/main" val="2670369060"/>
                    </a:ext>
                  </a:extLst>
                </a:gridCol>
              </a:tblGrid>
              <a:tr h="528095">
                <a:tc>
                  <a:txBody>
                    <a:bodyPr/>
                    <a:lstStyle/>
                    <a:p>
                      <a:pPr algn="ctr"/>
                      <a:r>
                        <a:rPr lang="en-US" sz="2800" dirty="0">
                          <a:effectLst>
                            <a:outerShdw blurRad="38100" dist="38100" dir="2700000" algn="tl">
                              <a:srgbClr val="000000">
                                <a:alpha val="43137"/>
                              </a:srgbClr>
                            </a:outerShdw>
                          </a:effectLst>
                        </a:rPr>
                        <a:t>Invitation Song</a:t>
                      </a:r>
                      <a:endParaRPr lang="en-US" sz="2800" b="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T="45706" marB="45706">
                    <a:cell3D prstMaterial="dkEdge">
                      <a:bevel prst="artDeco"/>
                      <a:lightRig rig="flood" dir="t"/>
                    </a:cell3D>
                  </a:tcPr>
                </a:tc>
                <a:tc>
                  <a:txBody>
                    <a:bodyPr/>
                    <a:lstStyle/>
                    <a:p>
                      <a:pPr algn="ctr"/>
                      <a:r>
                        <a:rPr lang="en-US" sz="2800" b="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119</a:t>
                      </a:r>
                    </a:p>
                  </a:txBody>
                  <a:tcPr>
                    <a:cell3D prstMaterial="dkEdge">
                      <a:bevel prst="artDeco"/>
                      <a:lightRig rig="flood" dir="t"/>
                    </a:cell3D>
                  </a:tcPr>
                </a:tc>
                <a:tc>
                  <a:txBody>
                    <a:bodyPr/>
                    <a:lstStyle/>
                    <a:p>
                      <a:pPr algn="ctr"/>
                      <a:r>
                        <a:rPr lang="en-US" sz="2800" b="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Just As I Am</a:t>
                      </a:r>
                    </a:p>
                  </a:txBody>
                  <a:tcPr>
                    <a:cell3D prstMaterial="dkEdge">
                      <a:bevel prst="artDeco"/>
                      <a:lightRig rig="flood" dir="t"/>
                    </a:cell3D>
                  </a:tcPr>
                </a:tc>
                <a:extLst>
                  <a:ext uri="{0D108BD9-81ED-4DB2-BD59-A6C34878D82A}">
                    <a16:rowId xmlns:a16="http://schemas.microsoft.com/office/drawing/2014/main" val="2819581899"/>
                  </a:ext>
                </a:extLst>
              </a:tr>
              <a:tr h="528095">
                <a:tc>
                  <a:txBody>
                    <a:bodyPr/>
                    <a:lstStyle/>
                    <a:p>
                      <a:pPr algn="ctr"/>
                      <a:r>
                        <a:rPr lang="en-US" sz="2800" dirty="0">
                          <a:effectLst>
                            <a:outerShdw blurRad="38100" dist="38100" dir="2700000" algn="tl">
                              <a:srgbClr val="000000">
                                <a:alpha val="43137"/>
                              </a:srgbClr>
                            </a:outerShdw>
                          </a:effectLst>
                        </a:rPr>
                        <a:t>Closing Song</a:t>
                      </a:r>
                      <a:endParaRPr lang="en-US" sz="2800" b="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T="45706" marB="45706">
                    <a:cell3D prstMaterial="dkEdge">
                      <a:bevel prst="artDeco"/>
                      <a:lightRig rig="flood" dir="t"/>
                    </a:cell3D>
                  </a:tcPr>
                </a:tc>
                <a:tc>
                  <a:txBody>
                    <a:bodyPr/>
                    <a:lstStyle/>
                    <a:p>
                      <a:pPr algn="ctr"/>
                      <a:r>
                        <a:rPr lang="en-US" sz="2800" b="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674</a:t>
                      </a:r>
                    </a:p>
                  </a:txBody>
                  <a:tcPr>
                    <a:cell3D prstMaterial="dkEdge">
                      <a:bevel prst="artDeco"/>
                      <a:lightRig rig="flood" dir="t"/>
                    </a:cell3D>
                  </a:tcPr>
                </a:tc>
                <a:tc>
                  <a:txBody>
                    <a:bodyPr/>
                    <a:lstStyle/>
                    <a:p>
                      <a:pPr algn="ctr"/>
                      <a:r>
                        <a:rPr lang="en-US" sz="2800" b="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 Praise the Lord</a:t>
                      </a:r>
                    </a:p>
                  </a:txBody>
                  <a:tcPr>
                    <a:cell3D prstMaterial="dkEdge">
                      <a:bevel prst="artDeco"/>
                      <a:lightRig rig="flood" dir="t"/>
                    </a:cell3D>
                  </a:tcPr>
                </a:tc>
                <a:extLst>
                  <a:ext uri="{0D108BD9-81ED-4DB2-BD59-A6C34878D82A}">
                    <a16:rowId xmlns:a16="http://schemas.microsoft.com/office/drawing/2014/main" val="3443408425"/>
                  </a:ext>
                </a:extLst>
              </a:tr>
              <a:tr h="528095">
                <a:tc>
                  <a:txBody>
                    <a:bodyPr/>
                    <a:lstStyle/>
                    <a:p>
                      <a:pPr algn="ctr"/>
                      <a:r>
                        <a:rPr lang="en-US" sz="2800" dirty="0">
                          <a:effectLst>
                            <a:outerShdw blurRad="38100" dist="38100" dir="2700000" algn="tl">
                              <a:srgbClr val="000000">
                                <a:alpha val="43137"/>
                              </a:srgbClr>
                            </a:outerShdw>
                          </a:effectLst>
                        </a:rPr>
                        <a:t>Closing Prayer</a:t>
                      </a:r>
                      <a:endParaRPr lang="en-US" sz="2800" b="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T="45706" marB="45706">
                    <a:cell3D prstMaterial="dkEdge">
                      <a:bevel prst="artDeco"/>
                      <a:lightRig rig="flood" dir="t"/>
                    </a:cell3D>
                  </a:tcPr>
                </a:tc>
                <a:tc>
                  <a:txBody>
                    <a:bodyPr/>
                    <a:lstStyle/>
                    <a:p>
                      <a:pPr algn="ctr"/>
                      <a:endParaRPr lang="en-US" sz="2800" b="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cell3D prstMaterial="dkEdge">
                      <a:bevel prst="artDeco"/>
                      <a:lightRig rig="flood" dir="t"/>
                    </a:cell3D>
                  </a:tcPr>
                </a:tc>
                <a:tc>
                  <a:txBody>
                    <a:bodyPr/>
                    <a:lstStyle/>
                    <a:p>
                      <a:pPr algn="ctr"/>
                      <a:endParaRPr lang="en-US" sz="2800" b="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cell3D prstMaterial="dkEdge">
                      <a:bevel prst="artDeco"/>
                      <a:lightRig rig="flood" dir="t"/>
                    </a:cell3D>
                  </a:tcPr>
                </a:tc>
                <a:extLst>
                  <a:ext uri="{0D108BD9-81ED-4DB2-BD59-A6C34878D82A}">
                    <a16:rowId xmlns:a16="http://schemas.microsoft.com/office/drawing/2014/main" val="200188754"/>
                  </a:ext>
                </a:extLst>
              </a:tr>
            </a:tbl>
          </a:graphicData>
        </a:graphic>
      </p:graphicFrame>
      <p:sp>
        <p:nvSpPr>
          <p:cNvPr id="4" name="TextBox 3">
            <a:extLst>
              <a:ext uri="{FF2B5EF4-FFF2-40B4-BE49-F238E27FC236}">
                <a16:creationId xmlns:a16="http://schemas.microsoft.com/office/drawing/2014/main" id="{9321458A-7A28-4B75-89B2-1D6932FEE374}"/>
              </a:ext>
            </a:extLst>
          </p:cNvPr>
          <p:cNvSpPr txBox="1"/>
          <p:nvPr/>
        </p:nvSpPr>
        <p:spPr>
          <a:xfrm>
            <a:off x="4036558" y="1066800"/>
            <a:ext cx="4695966" cy="2800767"/>
          </a:xfrm>
          <a:prstGeom prst="rect">
            <a:avLst/>
          </a:prstGeom>
          <a:noFill/>
        </p:spPr>
        <p:txBody>
          <a:bodyPr wrap="none" rtlCol="0">
            <a:spAutoFit/>
          </a:bodyPr>
          <a:lstStyle/>
          <a:p>
            <a:pPr marL="571500" indent="-571500">
              <a:buFont typeface="Wingdings" panose="05000000000000000000" pitchFamily="2" charset="2"/>
              <a:buChar char="ü"/>
            </a:pPr>
            <a:r>
              <a:rPr lang="en-US" sz="4400" dirty="0">
                <a:latin typeface="Times New Roman" panose="02020603050405020304" pitchFamily="18" charset="0"/>
                <a:cs typeface="Times New Roman" panose="02020603050405020304" pitchFamily="18" charset="0"/>
              </a:rPr>
              <a:t>Jesus preached</a:t>
            </a:r>
          </a:p>
          <a:p>
            <a:pPr marL="571500" indent="-571500">
              <a:buFont typeface="Wingdings" panose="05000000000000000000" pitchFamily="2" charset="2"/>
              <a:buChar char="ü"/>
            </a:pPr>
            <a:r>
              <a:rPr lang="en-US" sz="4400" dirty="0">
                <a:latin typeface="Times New Roman" panose="02020603050405020304" pitchFamily="18" charset="0"/>
                <a:cs typeface="Times New Roman" panose="02020603050405020304" pitchFamily="18" charset="0"/>
              </a:rPr>
              <a:t>Peter preached</a:t>
            </a:r>
          </a:p>
          <a:p>
            <a:pPr marL="571500" indent="-571500">
              <a:buFont typeface="Wingdings" panose="05000000000000000000" pitchFamily="2" charset="2"/>
              <a:buChar char="ü"/>
            </a:pPr>
            <a:r>
              <a:rPr lang="en-US" sz="4400" dirty="0">
                <a:latin typeface="Times New Roman" panose="02020603050405020304" pitchFamily="18" charset="0"/>
                <a:cs typeface="Times New Roman" panose="02020603050405020304" pitchFamily="18" charset="0"/>
              </a:rPr>
              <a:t>Hear the Word</a:t>
            </a:r>
          </a:p>
          <a:p>
            <a:pPr marL="571500" indent="-571500">
              <a:buFont typeface="Wingdings" panose="05000000000000000000" pitchFamily="2" charset="2"/>
              <a:buChar char="ü"/>
            </a:pPr>
            <a:r>
              <a:rPr lang="en-US" sz="4400" dirty="0">
                <a:latin typeface="Times New Roman" panose="02020603050405020304" pitchFamily="18" charset="0"/>
                <a:cs typeface="Times New Roman" panose="02020603050405020304" pitchFamily="18" charset="0"/>
              </a:rPr>
              <a:t>Now is the Time!</a:t>
            </a:r>
          </a:p>
        </p:txBody>
      </p:sp>
    </p:spTree>
    <p:extLst>
      <p:ext uri="{BB962C8B-B14F-4D97-AF65-F5344CB8AC3E}">
        <p14:creationId xmlns:p14="http://schemas.microsoft.com/office/powerpoint/2010/main" val="2779071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C8061A-A515-42C3-9CFE-39AED11B1CD9}"/>
              </a:ext>
            </a:extLst>
          </p:cNvPr>
          <p:cNvSpPr txBox="1"/>
          <p:nvPr/>
        </p:nvSpPr>
        <p:spPr>
          <a:xfrm>
            <a:off x="609600" y="685800"/>
            <a:ext cx="3197542" cy="1015663"/>
          </a:xfrm>
          <a:prstGeom prst="rect">
            <a:avLst/>
          </a:prstGeom>
          <a:noFill/>
        </p:spPr>
        <p:txBody>
          <a:bodyPr wrap="none" rtlCol="0">
            <a:spAutoFit/>
          </a:bodyPr>
          <a:lstStyle/>
          <a:p>
            <a:r>
              <a:rPr lang="en-US" sz="6000" dirty="0">
                <a:solidFill>
                  <a:schemeClr val="bg1"/>
                </a:solidFill>
                <a:latin typeface="Times New Roman" panose="02020603050405020304" pitchFamily="18" charset="0"/>
                <a:cs typeface="Times New Roman" panose="02020603050405020304" pitchFamily="18" charset="0"/>
              </a:rPr>
              <a:t>Yield Not</a:t>
            </a:r>
          </a:p>
        </p:txBody>
      </p:sp>
      <p:sp>
        <p:nvSpPr>
          <p:cNvPr id="3" name="TextBox 2">
            <a:extLst>
              <a:ext uri="{FF2B5EF4-FFF2-40B4-BE49-F238E27FC236}">
                <a16:creationId xmlns:a16="http://schemas.microsoft.com/office/drawing/2014/main" id="{B9FEA9EE-19E7-4E6E-994F-E62165EBB69C}"/>
              </a:ext>
            </a:extLst>
          </p:cNvPr>
          <p:cNvSpPr txBox="1"/>
          <p:nvPr/>
        </p:nvSpPr>
        <p:spPr>
          <a:xfrm>
            <a:off x="8686800" y="5867400"/>
            <a:ext cx="3235758" cy="707886"/>
          </a:xfrm>
          <a:prstGeom prst="rect">
            <a:avLst/>
          </a:prstGeom>
          <a:noFill/>
        </p:spPr>
        <p:txBody>
          <a:bodyPr wrap="none" rtlCol="0">
            <a:spAutoFit/>
          </a:bodyPr>
          <a:lstStyle/>
          <a:p>
            <a:r>
              <a:rPr lang="en-US" sz="4000" dirty="0">
                <a:solidFill>
                  <a:schemeClr val="bg1"/>
                </a:solidFill>
                <a:latin typeface="Times New Roman" panose="02020603050405020304" pitchFamily="18" charset="0"/>
                <a:cs typeface="Times New Roman" panose="02020603050405020304" pitchFamily="18" charset="0"/>
              </a:rPr>
              <a:t>Yielding is Sin</a:t>
            </a:r>
          </a:p>
        </p:txBody>
      </p:sp>
    </p:spTree>
    <p:extLst>
      <p:ext uri="{BB962C8B-B14F-4D97-AF65-F5344CB8AC3E}">
        <p14:creationId xmlns:p14="http://schemas.microsoft.com/office/powerpoint/2010/main" val="23881248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Bills Carrot Slide">
            <a:extLst>
              <a:ext uri="{FF2B5EF4-FFF2-40B4-BE49-F238E27FC236}">
                <a16:creationId xmlns:a16="http://schemas.microsoft.com/office/drawing/2014/main" id="{41961D8F-60A4-4C84-B1C9-56025821D42F}"/>
              </a:ext>
            </a:extLst>
          </p:cNvPr>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2773" name="Text Box 5">
            <a:extLst>
              <a:ext uri="{FF2B5EF4-FFF2-40B4-BE49-F238E27FC236}">
                <a16:creationId xmlns:a16="http://schemas.microsoft.com/office/drawing/2014/main" id="{1466D101-13CC-47BD-B7D6-7443F8BF10C9}"/>
              </a:ext>
            </a:extLst>
          </p:cNvPr>
          <p:cNvSpPr txBox="1">
            <a:spLocks noChangeArrowheads="1"/>
          </p:cNvSpPr>
          <p:nvPr/>
        </p:nvSpPr>
        <p:spPr bwMode="auto">
          <a:xfrm>
            <a:off x="533400" y="1683603"/>
            <a:ext cx="5029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4800" dirty="0">
                <a:solidFill>
                  <a:schemeClr val="bg1"/>
                </a:solidFill>
                <a:latin typeface="Times New Roman" panose="02020603050405020304" pitchFamily="18" charset="0"/>
                <a:cs typeface="Times New Roman" panose="02020603050405020304" pitchFamily="18" charset="0"/>
              </a:rPr>
              <a:t>What Tempts You?</a:t>
            </a:r>
          </a:p>
        </p:txBody>
      </p:sp>
      <p:sp>
        <p:nvSpPr>
          <p:cNvPr id="32774" name="Text Box 6">
            <a:extLst>
              <a:ext uri="{FF2B5EF4-FFF2-40B4-BE49-F238E27FC236}">
                <a16:creationId xmlns:a16="http://schemas.microsoft.com/office/drawing/2014/main" id="{CEBB5E84-60AF-4128-9DB4-98CE291026A7}"/>
              </a:ext>
            </a:extLst>
          </p:cNvPr>
          <p:cNvSpPr txBox="1">
            <a:spLocks noChangeArrowheads="1"/>
          </p:cNvSpPr>
          <p:nvPr/>
        </p:nvSpPr>
        <p:spPr bwMode="auto">
          <a:xfrm>
            <a:off x="7832728" y="1600203"/>
            <a:ext cx="9302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p:txBody>
      </p:sp>
      <p:sp>
        <p:nvSpPr>
          <p:cNvPr id="32775" name="Text Box 7">
            <a:extLst>
              <a:ext uri="{FF2B5EF4-FFF2-40B4-BE49-F238E27FC236}">
                <a16:creationId xmlns:a16="http://schemas.microsoft.com/office/drawing/2014/main" id="{FB49CC3F-3441-4D78-8469-C9FDD93DAD1F}"/>
              </a:ext>
            </a:extLst>
          </p:cNvPr>
          <p:cNvSpPr txBox="1">
            <a:spLocks noChangeArrowheads="1"/>
          </p:cNvSpPr>
          <p:nvPr/>
        </p:nvSpPr>
        <p:spPr bwMode="auto">
          <a:xfrm>
            <a:off x="7924800" y="1905003"/>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a:p>
        </p:txBody>
      </p:sp>
      <p:sp>
        <p:nvSpPr>
          <p:cNvPr id="32776" name="Rectangle 8">
            <a:extLst>
              <a:ext uri="{FF2B5EF4-FFF2-40B4-BE49-F238E27FC236}">
                <a16:creationId xmlns:a16="http://schemas.microsoft.com/office/drawing/2014/main" id="{521C22A9-794F-4CD6-9E0D-C5CEC972DC1D}"/>
              </a:ext>
            </a:extLst>
          </p:cNvPr>
          <p:cNvSpPr>
            <a:spLocks noChangeArrowheads="1"/>
          </p:cNvSpPr>
          <p:nvPr/>
        </p:nvSpPr>
        <p:spPr bwMode="auto">
          <a:xfrm>
            <a:off x="7101366" y="616089"/>
            <a:ext cx="4481034" cy="5632311"/>
          </a:xfrm>
          <a:prstGeom prst="rect">
            <a:avLst/>
          </a:prstGeom>
          <a:noFill/>
          <a:ln w="9525">
            <a:noFill/>
            <a:miter lim="800000"/>
            <a:headEnd/>
            <a:tailEnd/>
          </a:ln>
          <a:effectLst/>
          <a:extLst/>
        </p:spPr>
        <p:txBody>
          <a:bodyPr wrap="none" anchor="ctr">
            <a:spAutoFit/>
          </a:bodyPr>
          <a:lstStyle/>
          <a:p>
            <a:pPr algn="ctr"/>
            <a:r>
              <a:rPr lang="en-US" altLang="en-US" sz="4000" dirty="0">
                <a:solidFill>
                  <a:schemeClr val="bg1"/>
                </a:solidFill>
                <a:latin typeface="Times New Roman" panose="02020603050405020304" pitchFamily="18" charset="0"/>
                <a:cs typeface="Times New Roman" panose="02020603050405020304" pitchFamily="18" charset="0"/>
              </a:rPr>
              <a:t>1. </a:t>
            </a:r>
            <a:r>
              <a:rPr lang="en-US" altLang="en-US" sz="4000" b="1" dirty="0">
                <a:solidFill>
                  <a:schemeClr val="bg1"/>
                </a:solidFill>
                <a:latin typeface="Times New Roman" panose="02020603050405020304" pitchFamily="18" charset="0"/>
                <a:cs typeface="Times New Roman" panose="02020603050405020304" pitchFamily="18" charset="0"/>
              </a:rPr>
              <a:t>Materialism</a:t>
            </a:r>
          </a:p>
          <a:p>
            <a:pPr algn="ctr"/>
            <a:r>
              <a:rPr lang="en-US" altLang="en-US" sz="4000" b="1" dirty="0">
                <a:solidFill>
                  <a:schemeClr val="bg1"/>
                </a:solidFill>
                <a:latin typeface="Times New Roman" panose="02020603050405020304" pitchFamily="18" charset="0"/>
                <a:cs typeface="Times New Roman" panose="02020603050405020304" pitchFamily="18" charset="0"/>
              </a:rPr>
              <a:t>2. Pride</a:t>
            </a:r>
          </a:p>
          <a:p>
            <a:pPr algn="ctr"/>
            <a:r>
              <a:rPr lang="en-US" altLang="en-US" sz="4000" b="1" dirty="0">
                <a:solidFill>
                  <a:schemeClr val="bg1"/>
                </a:solidFill>
                <a:latin typeface="Times New Roman" panose="02020603050405020304" pitchFamily="18" charset="0"/>
                <a:cs typeface="Times New Roman" panose="02020603050405020304" pitchFamily="18" charset="0"/>
              </a:rPr>
              <a:t>3. Self-centeredness</a:t>
            </a:r>
          </a:p>
          <a:p>
            <a:pPr algn="ctr"/>
            <a:r>
              <a:rPr lang="en-US" altLang="en-US" sz="4000" b="1" dirty="0">
                <a:solidFill>
                  <a:schemeClr val="bg1"/>
                </a:solidFill>
                <a:latin typeface="Times New Roman" panose="02020603050405020304" pitchFamily="18" charset="0"/>
                <a:cs typeface="Times New Roman" panose="02020603050405020304" pitchFamily="18" charset="0"/>
              </a:rPr>
              <a:t>4. Laziness</a:t>
            </a:r>
          </a:p>
          <a:p>
            <a:pPr algn="ctr"/>
            <a:r>
              <a:rPr lang="en-US" altLang="en-US" sz="4000" b="1" dirty="0">
                <a:solidFill>
                  <a:schemeClr val="bg1"/>
                </a:solidFill>
                <a:latin typeface="Times New Roman" panose="02020603050405020304" pitchFamily="18" charset="0"/>
                <a:cs typeface="Times New Roman" panose="02020603050405020304" pitchFamily="18" charset="0"/>
              </a:rPr>
              <a:t>5. Anger/Bitterness</a:t>
            </a:r>
          </a:p>
          <a:p>
            <a:pPr algn="ctr"/>
            <a:r>
              <a:rPr lang="en-US" altLang="en-US" sz="4000" b="1" dirty="0">
                <a:solidFill>
                  <a:schemeClr val="bg1"/>
                </a:solidFill>
                <a:latin typeface="Times New Roman" panose="02020603050405020304" pitchFamily="18" charset="0"/>
                <a:cs typeface="Times New Roman" panose="02020603050405020304" pitchFamily="18" charset="0"/>
              </a:rPr>
              <a:t>6. Sexual lust</a:t>
            </a:r>
          </a:p>
          <a:p>
            <a:pPr algn="ctr"/>
            <a:r>
              <a:rPr lang="en-US" altLang="en-US" sz="4000" b="1" dirty="0">
                <a:solidFill>
                  <a:schemeClr val="bg1"/>
                </a:solidFill>
                <a:latin typeface="Times New Roman" panose="02020603050405020304" pitchFamily="18" charset="0"/>
                <a:cs typeface="Times New Roman" panose="02020603050405020304" pitchFamily="18" charset="0"/>
              </a:rPr>
              <a:t>7. Envy</a:t>
            </a:r>
          </a:p>
          <a:p>
            <a:pPr algn="ctr"/>
            <a:r>
              <a:rPr lang="en-US" altLang="en-US" sz="4000" b="1" dirty="0">
                <a:solidFill>
                  <a:schemeClr val="bg1"/>
                </a:solidFill>
                <a:latin typeface="Times New Roman" panose="02020603050405020304" pitchFamily="18" charset="0"/>
                <a:cs typeface="Times New Roman" panose="02020603050405020304" pitchFamily="18" charset="0"/>
              </a:rPr>
              <a:t>8. Gluttony</a:t>
            </a:r>
          </a:p>
          <a:p>
            <a:pPr algn="ctr"/>
            <a:r>
              <a:rPr lang="en-US" altLang="en-US" sz="4000" b="1" dirty="0">
                <a:solidFill>
                  <a:schemeClr val="bg1"/>
                </a:solidFill>
                <a:latin typeface="Times New Roman" panose="02020603050405020304" pitchFamily="18" charset="0"/>
                <a:cs typeface="Times New Roman" panose="02020603050405020304" pitchFamily="18" charset="0"/>
              </a:rPr>
              <a:t>9. Lying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2773"/>
                                        </p:tgtEl>
                                        <p:attrNameLst>
                                          <p:attrName>style.visibility</p:attrName>
                                        </p:attrNameLst>
                                      </p:cBhvr>
                                      <p:to>
                                        <p:strVal val="visible"/>
                                      </p:to>
                                    </p:set>
                                    <p:anim calcmode="lin" valueType="num">
                                      <p:cBhvr additive="base">
                                        <p:cTn id="7" dur="1000" fill="hold"/>
                                        <p:tgtEl>
                                          <p:spTgt spid="32773"/>
                                        </p:tgtEl>
                                        <p:attrNameLst>
                                          <p:attrName>ppt_x</p:attrName>
                                        </p:attrNameLst>
                                      </p:cBhvr>
                                      <p:tavLst>
                                        <p:tav tm="0">
                                          <p:val>
                                            <p:strVal val="0-#ppt_w/2"/>
                                          </p:val>
                                        </p:tav>
                                        <p:tav tm="100000">
                                          <p:val>
                                            <p:strVal val="#ppt_x"/>
                                          </p:val>
                                        </p:tav>
                                      </p:tavLst>
                                    </p:anim>
                                    <p:anim calcmode="lin" valueType="num">
                                      <p:cBhvr additive="base">
                                        <p:cTn id="8" dur="1000" fill="hold"/>
                                        <p:tgtEl>
                                          <p:spTgt spid="3277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32776"/>
                                        </p:tgtEl>
                                        <p:attrNameLst>
                                          <p:attrName>style.visibility</p:attrName>
                                        </p:attrNameLst>
                                      </p:cBhvr>
                                      <p:to>
                                        <p:strVal val="visible"/>
                                      </p:to>
                                    </p:set>
                                    <p:animEffect transition="in" filter="wipe(up)">
                                      <p:cBhvr>
                                        <p:cTn id="13" dur="1000"/>
                                        <p:tgtEl>
                                          <p:spTgt spid="327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3" grpId="0"/>
      <p:bldP spid="3277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Old Bible with Greek NT close dark blue spotlite">
            <a:extLst>
              <a:ext uri="{FF2B5EF4-FFF2-40B4-BE49-F238E27FC236}">
                <a16:creationId xmlns:a16="http://schemas.microsoft.com/office/drawing/2014/main" id="{D75F9B81-32E8-4A9C-86C2-F0946BB37E1B}"/>
              </a:ext>
            </a:extLst>
          </p:cNvPr>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3795" name="Text Box 3">
            <a:extLst>
              <a:ext uri="{FF2B5EF4-FFF2-40B4-BE49-F238E27FC236}">
                <a16:creationId xmlns:a16="http://schemas.microsoft.com/office/drawing/2014/main" id="{3F78E17B-90BD-4F8C-BEA5-6463EB28619A}"/>
              </a:ext>
            </a:extLst>
          </p:cNvPr>
          <p:cNvSpPr txBox="1">
            <a:spLocks noChangeArrowheads="1"/>
          </p:cNvSpPr>
          <p:nvPr/>
        </p:nvSpPr>
        <p:spPr bwMode="auto">
          <a:xfrm>
            <a:off x="609600" y="457200"/>
            <a:ext cx="10972800" cy="575542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spcBef>
                <a:spcPct val="50000"/>
              </a:spcBef>
            </a:pPr>
            <a:r>
              <a:rPr lang="en-US" altLang="en-US" sz="4000" b="1" dirty="0">
                <a:solidFill>
                  <a:schemeClr val="bg1"/>
                </a:solidFill>
                <a:latin typeface="Times New Roman" panose="02020603050405020304" pitchFamily="18" charset="0"/>
                <a:cs typeface="Times New Roman" panose="02020603050405020304" pitchFamily="18" charset="0"/>
              </a:rPr>
              <a:t>Survey respondents noted temptations are more potent when they had neglected their time with God (</a:t>
            </a:r>
            <a:r>
              <a:rPr lang="en-US" altLang="en-US" sz="4000" b="1" dirty="0">
                <a:solidFill>
                  <a:srgbClr val="FF0000"/>
                </a:solidFill>
                <a:latin typeface="Times New Roman" panose="02020603050405020304" pitchFamily="18" charset="0"/>
                <a:cs typeface="Times New Roman" panose="02020603050405020304" pitchFamily="18" charset="0"/>
              </a:rPr>
              <a:t>81 percent</a:t>
            </a:r>
            <a:r>
              <a:rPr lang="en-US" altLang="en-US" sz="4000" b="1" dirty="0">
                <a:solidFill>
                  <a:schemeClr val="bg1"/>
                </a:solidFill>
                <a:latin typeface="Times New Roman" panose="02020603050405020304" pitchFamily="18" charset="0"/>
                <a:cs typeface="Times New Roman" panose="02020603050405020304" pitchFamily="18" charset="0"/>
              </a:rPr>
              <a:t>) and when they were physically tired (</a:t>
            </a:r>
            <a:r>
              <a:rPr lang="en-US" altLang="en-US" sz="4000" b="1" dirty="0">
                <a:solidFill>
                  <a:srgbClr val="FF0000"/>
                </a:solidFill>
                <a:latin typeface="Times New Roman" panose="02020603050405020304" pitchFamily="18" charset="0"/>
                <a:cs typeface="Times New Roman" panose="02020603050405020304" pitchFamily="18" charset="0"/>
              </a:rPr>
              <a:t>57 percent</a:t>
            </a:r>
            <a:r>
              <a:rPr lang="en-US" altLang="en-US" sz="4000" b="1" dirty="0">
                <a:solidFill>
                  <a:schemeClr val="bg1"/>
                </a:solidFill>
                <a:latin typeface="Times New Roman" panose="02020603050405020304" pitchFamily="18" charset="0"/>
                <a:cs typeface="Times New Roman" panose="02020603050405020304" pitchFamily="18" charset="0"/>
              </a:rPr>
              <a:t>). Resisting temptation was accomplished by prayer (</a:t>
            </a:r>
            <a:r>
              <a:rPr lang="en-US" altLang="en-US" sz="4000" b="1" dirty="0">
                <a:solidFill>
                  <a:srgbClr val="FF0000"/>
                </a:solidFill>
                <a:latin typeface="Times New Roman" panose="02020603050405020304" pitchFamily="18" charset="0"/>
                <a:cs typeface="Times New Roman" panose="02020603050405020304" pitchFamily="18" charset="0"/>
              </a:rPr>
              <a:t>84 percent</a:t>
            </a:r>
            <a:r>
              <a:rPr lang="en-US" altLang="en-US" sz="4000" b="1" dirty="0">
                <a:solidFill>
                  <a:schemeClr val="bg1"/>
                </a:solidFill>
                <a:latin typeface="Times New Roman" panose="02020603050405020304" pitchFamily="18" charset="0"/>
                <a:cs typeface="Times New Roman" panose="02020603050405020304" pitchFamily="18" charset="0"/>
              </a:rPr>
              <a:t>), avoiding compromising situations (</a:t>
            </a:r>
            <a:r>
              <a:rPr lang="en-US" altLang="en-US" sz="4000" b="1" dirty="0">
                <a:solidFill>
                  <a:srgbClr val="FF0000"/>
                </a:solidFill>
                <a:latin typeface="Times New Roman" panose="02020603050405020304" pitchFamily="18" charset="0"/>
                <a:cs typeface="Times New Roman" panose="02020603050405020304" pitchFamily="18" charset="0"/>
              </a:rPr>
              <a:t>76 percent</a:t>
            </a:r>
            <a:r>
              <a:rPr lang="en-US" altLang="en-US" sz="4000" b="1" dirty="0">
                <a:solidFill>
                  <a:schemeClr val="bg1"/>
                </a:solidFill>
                <a:latin typeface="Times New Roman" panose="02020603050405020304" pitchFamily="18" charset="0"/>
                <a:cs typeface="Times New Roman" panose="02020603050405020304" pitchFamily="18" charset="0"/>
              </a:rPr>
              <a:t>), Bible study (</a:t>
            </a:r>
            <a:r>
              <a:rPr lang="en-US" altLang="en-US" sz="4000" b="1" dirty="0">
                <a:solidFill>
                  <a:srgbClr val="FF0000"/>
                </a:solidFill>
                <a:latin typeface="Times New Roman" panose="02020603050405020304" pitchFamily="18" charset="0"/>
                <a:cs typeface="Times New Roman" panose="02020603050405020304" pitchFamily="18" charset="0"/>
              </a:rPr>
              <a:t>66 percent</a:t>
            </a:r>
            <a:r>
              <a:rPr lang="en-US" altLang="en-US" sz="4000" b="1" dirty="0">
                <a:solidFill>
                  <a:schemeClr val="bg1"/>
                </a:solidFill>
                <a:latin typeface="Times New Roman" panose="02020603050405020304" pitchFamily="18" charset="0"/>
                <a:cs typeface="Times New Roman" panose="02020603050405020304" pitchFamily="18" charset="0"/>
              </a:rPr>
              <a:t>), and being accountable to someone (</a:t>
            </a:r>
            <a:r>
              <a:rPr lang="en-US" altLang="en-US" sz="4000" b="1" dirty="0">
                <a:solidFill>
                  <a:srgbClr val="FF0000"/>
                </a:solidFill>
                <a:latin typeface="Times New Roman" panose="02020603050405020304" pitchFamily="18" charset="0"/>
                <a:cs typeface="Times New Roman" panose="02020603050405020304" pitchFamily="18" charset="0"/>
              </a:rPr>
              <a:t>52 percent</a:t>
            </a:r>
            <a:r>
              <a:rPr lang="en-US" altLang="en-US" sz="4000" b="1" dirty="0">
                <a:solidFill>
                  <a:schemeClr val="bg1"/>
                </a:solidFill>
                <a:latin typeface="Times New Roman" panose="02020603050405020304" pitchFamily="18" charset="0"/>
                <a:cs typeface="Times New Roman" panose="02020603050405020304" pitchFamily="18" charset="0"/>
              </a:rPr>
              <a:t>).</a:t>
            </a:r>
          </a:p>
          <a:p>
            <a:pPr>
              <a:spcBef>
                <a:spcPct val="50000"/>
              </a:spcBef>
            </a:pPr>
            <a:r>
              <a:rPr lang="en-US" altLang="en-US" sz="3200" b="1" dirty="0">
                <a:solidFill>
                  <a:schemeClr val="bg1"/>
                </a:solidFill>
                <a:latin typeface="Times New Roman" panose="02020603050405020304" pitchFamily="18" charset="0"/>
                <a:cs typeface="Times New Roman" panose="02020603050405020304" pitchFamily="18" charset="0"/>
              </a:rPr>
              <a:t>Discipleship Journal, November / December, 1992.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3795"/>
                                        </p:tgtEl>
                                        <p:attrNameLst>
                                          <p:attrName>style.visibility</p:attrName>
                                        </p:attrNameLst>
                                      </p:cBhvr>
                                      <p:to>
                                        <p:strVal val="visible"/>
                                      </p:to>
                                    </p:set>
                                    <p:animEffect transition="in" filter="fade">
                                      <p:cBhvr>
                                        <p:cTn id="7" dur="2000"/>
                                        <p:tgtEl>
                                          <p:spTgt spid="337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apple3">
            <a:extLst>
              <a:ext uri="{FF2B5EF4-FFF2-40B4-BE49-F238E27FC236}">
                <a16:creationId xmlns:a16="http://schemas.microsoft.com/office/drawing/2014/main" id="{129C9BE5-9DAE-4B1F-86B9-6120847D86C8}"/>
              </a:ext>
            </a:extLst>
          </p:cNvPr>
          <p:cNvPicPr>
            <a:picLocks noChangeAspect="1" noChangeArrowheads="1"/>
          </p:cNvPicPr>
          <p:nvPr/>
        </p:nvPicPr>
        <p:blipFill rotWithShape="1">
          <a:blip r:embed="rId3">
            <a:lum bright="-12000"/>
            <a:extLst>
              <a:ext uri="{28A0092B-C50C-407E-A947-70E740481C1C}">
                <a14:useLocalDpi xmlns:a14="http://schemas.microsoft.com/office/drawing/2010/main" val="0"/>
              </a:ext>
            </a:extLst>
          </a:blip>
          <a:srcRect t="18919"/>
          <a:stretch/>
        </p:blipFill>
        <p:spPr bwMode="auto">
          <a:xfrm>
            <a:off x="6096000" y="0"/>
            <a:ext cx="609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4819" name="Text Box 3">
            <a:extLst>
              <a:ext uri="{FF2B5EF4-FFF2-40B4-BE49-F238E27FC236}">
                <a16:creationId xmlns:a16="http://schemas.microsoft.com/office/drawing/2014/main" id="{8E136D6F-B77C-4DB9-AA53-BC6882CBA5CB}"/>
              </a:ext>
            </a:extLst>
          </p:cNvPr>
          <p:cNvSpPr txBox="1">
            <a:spLocks noChangeArrowheads="1"/>
          </p:cNvSpPr>
          <p:nvPr/>
        </p:nvSpPr>
        <p:spPr bwMode="auto">
          <a:xfrm>
            <a:off x="533400" y="2621340"/>
            <a:ext cx="53340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685800" indent="-685800" algn="ctr">
              <a:buFont typeface="Wingdings" panose="05000000000000000000" pitchFamily="2" charset="2"/>
              <a:buChar char="v"/>
            </a:pPr>
            <a:r>
              <a:rPr lang="en-US" altLang="en-US" sz="4800" b="1" dirty="0">
                <a:latin typeface="Times New Roman" panose="02020603050405020304" pitchFamily="18" charset="0"/>
                <a:cs typeface="Times New Roman" panose="02020603050405020304" pitchFamily="18" charset="0"/>
              </a:rPr>
              <a:t>Temptation follows the same course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4819"/>
                                        </p:tgtEl>
                                        <p:attrNameLst>
                                          <p:attrName>style.visibility</p:attrName>
                                        </p:attrNameLst>
                                      </p:cBhvr>
                                      <p:to>
                                        <p:strVal val="visible"/>
                                      </p:to>
                                    </p:set>
                                    <p:animEffect transition="in" filter="fade">
                                      <p:cBhvr>
                                        <p:cTn id="7" dur="2000"/>
                                        <p:tgtEl>
                                          <p:spTgt spid="348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Open Bible with Specs red spot">
            <a:extLst>
              <a:ext uri="{FF2B5EF4-FFF2-40B4-BE49-F238E27FC236}">
                <a16:creationId xmlns:a16="http://schemas.microsoft.com/office/drawing/2014/main" id="{4B6088CD-9B2A-47B9-937C-F562BFC69E1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8261595" y="3657600"/>
            <a:ext cx="3234666" cy="2667000"/>
          </a:xfrm>
          <a:prstGeom prst="rect">
            <a:avLst/>
          </a:prstGeom>
          <a:noFill/>
          <a:extLst>
            <a:ext uri="{909E8E84-426E-40DD-AFC4-6F175D3DCCD1}">
              <a14:hiddenFill xmlns:a14="http://schemas.microsoft.com/office/drawing/2010/main">
                <a:solidFill>
                  <a:srgbClr val="FFFFFF"/>
                </a:solidFill>
              </a14:hiddenFill>
            </a:ext>
          </a:extLst>
        </p:spPr>
      </p:pic>
      <p:sp>
        <p:nvSpPr>
          <p:cNvPr id="35843" name="Text Box 3">
            <a:extLst>
              <a:ext uri="{FF2B5EF4-FFF2-40B4-BE49-F238E27FC236}">
                <a16:creationId xmlns:a16="http://schemas.microsoft.com/office/drawing/2014/main" id="{219375FD-DAD5-4B99-8B82-A5ED3D360BD7}"/>
              </a:ext>
            </a:extLst>
          </p:cNvPr>
          <p:cNvSpPr txBox="1">
            <a:spLocks noChangeArrowheads="1"/>
          </p:cNvSpPr>
          <p:nvPr/>
        </p:nvSpPr>
        <p:spPr bwMode="auto">
          <a:xfrm>
            <a:off x="685800" y="838974"/>
            <a:ext cx="11353800" cy="4647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spcBef>
                <a:spcPct val="50000"/>
              </a:spcBef>
            </a:pPr>
            <a:r>
              <a:rPr lang="en-US" altLang="en-US" sz="4400" b="1" i="1" dirty="0">
                <a:latin typeface="Times New Roman" panose="02020603050405020304" pitchFamily="18" charset="0"/>
                <a:cs typeface="Times New Roman" panose="02020603050405020304" pitchFamily="18" charset="0"/>
              </a:rPr>
              <a:t>But each one is tempted when he is drawn away by his own desires and enticed. Then, when desire has conceived, it gives birth to sin; and sin, when it is full-grown, brings forth death.  </a:t>
            </a:r>
            <a:endParaRPr lang="en-US" altLang="en-US" sz="4400" i="1" dirty="0">
              <a:latin typeface="Times New Roman" panose="02020603050405020304" pitchFamily="18" charset="0"/>
              <a:cs typeface="Times New Roman" panose="02020603050405020304" pitchFamily="18" charset="0"/>
            </a:endParaRPr>
          </a:p>
          <a:p>
            <a:pPr>
              <a:spcBef>
                <a:spcPct val="50000"/>
              </a:spcBef>
            </a:pPr>
            <a:r>
              <a:rPr lang="en-US" altLang="en-US" sz="4400" b="1" dirty="0">
                <a:latin typeface="Times New Roman" panose="02020603050405020304" pitchFamily="18" charset="0"/>
                <a:cs typeface="Times New Roman" panose="02020603050405020304" pitchFamily="18" charset="0"/>
              </a:rPr>
              <a:t>James 1:14</a:t>
            </a:r>
          </a:p>
          <a:p>
            <a:pPr>
              <a:spcBef>
                <a:spcPct val="50000"/>
              </a:spcBef>
            </a:pPr>
            <a:endParaRPr lang="en-US" altLang="en-US" sz="3600" b="1" dirty="0">
              <a:solidFill>
                <a:schemeClr val="bg1"/>
              </a:solidFill>
              <a:latin typeface="Bradley Hand ITC" panose="03070402050302030203"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5843"/>
                                        </p:tgtEl>
                                        <p:attrNameLst>
                                          <p:attrName>style.visibility</p:attrName>
                                        </p:attrNameLst>
                                      </p:cBhvr>
                                      <p:to>
                                        <p:strVal val="visible"/>
                                      </p:to>
                                    </p:set>
                                    <p:animEffect transition="in" filter="fade">
                                      <p:cBhvr>
                                        <p:cTn id="7" dur="500"/>
                                        <p:tgtEl>
                                          <p:spTgt spid="35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Picture 4" descr="fishing lure">
            <a:extLst>
              <a:ext uri="{FF2B5EF4-FFF2-40B4-BE49-F238E27FC236}">
                <a16:creationId xmlns:a16="http://schemas.microsoft.com/office/drawing/2014/main" id="{36E59F4F-FD65-4002-922D-24D1540A17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29000"/>
            <a:ext cx="6096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31749" name="Picture 5" descr="fishing lure2">
            <a:extLst>
              <a:ext uri="{FF2B5EF4-FFF2-40B4-BE49-F238E27FC236}">
                <a16:creationId xmlns:a16="http://schemas.microsoft.com/office/drawing/2014/main" id="{364B7EAB-5490-4A69-9925-CF0E7470B7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096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31750" name="Text Box 6">
            <a:extLst>
              <a:ext uri="{FF2B5EF4-FFF2-40B4-BE49-F238E27FC236}">
                <a16:creationId xmlns:a16="http://schemas.microsoft.com/office/drawing/2014/main" id="{38610207-5F03-4DC8-914E-4DEF91AEA272}"/>
              </a:ext>
            </a:extLst>
          </p:cNvPr>
          <p:cNvSpPr txBox="1">
            <a:spLocks noChangeArrowheads="1"/>
          </p:cNvSpPr>
          <p:nvPr/>
        </p:nvSpPr>
        <p:spPr bwMode="auto">
          <a:xfrm>
            <a:off x="6934200" y="457201"/>
            <a:ext cx="3200400"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sz="4000" dirty="0">
              <a:solidFill>
                <a:srgbClr val="FF0000"/>
              </a:solidFill>
              <a:latin typeface="Times New Roman" panose="02020603050405020304" pitchFamily="18" charset="0"/>
              <a:cs typeface="Times New Roman" panose="02020603050405020304" pitchFamily="18" charset="0"/>
            </a:endParaRPr>
          </a:p>
          <a:p>
            <a:r>
              <a:rPr lang="en-US" altLang="en-US" sz="4800" b="1" dirty="0">
                <a:latin typeface="Times New Roman" panose="02020603050405020304" pitchFamily="18" charset="0"/>
                <a:cs typeface="Times New Roman" panose="02020603050405020304" pitchFamily="18" charset="0"/>
              </a:rPr>
              <a:t>The Bait</a:t>
            </a:r>
          </a:p>
          <a:p>
            <a:r>
              <a:rPr lang="en-US" altLang="en-US" sz="4800" b="1" dirty="0">
                <a:latin typeface="Times New Roman" panose="02020603050405020304" pitchFamily="18" charset="0"/>
                <a:cs typeface="Times New Roman" panose="02020603050405020304" pitchFamily="18" charset="0"/>
              </a:rPr>
              <a:t>Is Dropped</a:t>
            </a:r>
          </a:p>
          <a:p>
            <a:endParaRPr lang="en-US" altLang="en-US" sz="4000" b="1" dirty="0">
              <a:solidFill>
                <a:srgbClr val="FF0000"/>
              </a:solidFill>
              <a:latin typeface="Times New Roman" panose="02020603050405020304" pitchFamily="18" charset="0"/>
              <a:cs typeface="Times New Roman" panose="02020603050405020304" pitchFamily="18" charset="0"/>
            </a:endParaRPr>
          </a:p>
        </p:txBody>
      </p:sp>
      <p:sp>
        <p:nvSpPr>
          <p:cNvPr id="31751" name="Text Box 7">
            <a:extLst>
              <a:ext uri="{FF2B5EF4-FFF2-40B4-BE49-F238E27FC236}">
                <a16:creationId xmlns:a16="http://schemas.microsoft.com/office/drawing/2014/main" id="{51C3A654-6385-40C4-AFC3-BBD5F1FBEB08}"/>
              </a:ext>
            </a:extLst>
          </p:cNvPr>
          <p:cNvSpPr txBox="1">
            <a:spLocks noChangeArrowheads="1"/>
          </p:cNvSpPr>
          <p:nvPr/>
        </p:nvSpPr>
        <p:spPr bwMode="auto">
          <a:xfrm>
            <a:off x="7086603" y="3657602"/>
            <a:ext cx="2820131"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4800" b="1" dirty="0">
                <a:latin typeface="Times New Roman" panose="02020603050405020304" pitchFamily="18" charset="0"/>
                <a:cs typeface="Times New Roman" panose="02020603050405020304" pitchFamily="18" charset="0"/>
              </a:rPr>
              <a:t>The Bait </a:t>
            </a:r>
          </a:p>
          <a:p>
            <a:r>
              <a:rPr lang="en-US" altLang="en-US" sz="4800" b="1" dirty="0">
                <a:latin typeface="Times New Roman" panose="02020603050405020304" pitchFamily="18" charset="0"/>
                <a:cs typeface="Times New Roman" panose="02020603050405020304" pitchFamily="18" charset="0"/>
              </a:rPr>
              <a:t>Is Desired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1749"/>
                                        </p:tgtEl>
                                        <p:attrNameLst>
                                          <p:attrName>style.visibility</p:attrName>
                                        </p:attrNameLst>
                                      </p:cBhvr>
                                      <p:to>
                                        <p:strVal val="visible"/>
                                      </p:to>
                                    </p:set>
                                    <p:animEffect transition="in" filter="fade">
                                      <p:cBhvr>
                                        <p:cTn id="7" dur="2000"/>
                                        <p:tgtEl>
                                          <p:spTgt spid="3174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31750"/>
                                        </p:tgtEl>
                                        <p:attrNameLst>
                                          <p:attrName>style.visibility</p:attrName>
                                        </p:attrNameLst>
                                      </p:cBhvr>
                                      <p:to>
                                        <p:strVal val="visible"/>
                                      </p:to>
                                    </p:set>
                                    <p:anim calcmode="lin" valueType="num">
                                      <p:cBhvr additive="base">
                                        <p:cTn id="12" dur="2000" fill="hold"/>
                                        <p:tgtEl>
                                          <p:spTgt spid="31750"/>
                                        </p:tgtEl>
                                        <p:attrNameLst>
                                          <p:attrName>ppt_x</p:attrName>
                                        </p:attrNameLst>
                                      </p:cBhvr>
                                      <p:tavLst>
                                        <p:tav tm="0">
                                          <p:val>
                                            <p:strVal val="#ppt_x"/>
                                          </p:val>
                                        </p:tav>
                                        <p:tav tm="100000">
                                          <p:val>
                                            <p:strVal val="#ppt_x"/>
                                          </p:val>
                                        </p:tav>
                                      </p:tavLst>
                                    </p:anim>
                                    <p:anim calcmode="lin" valueType="num">
                                      <p:cBhvr additive="base">
                                        <p:cTn id="13" dur="2000" fill="hold"/>
                                        <p:tgtEl>
                                          <p:spTgt spid="31750"/>
                                        </p:tgtEl>
                                        <p:attrNameLst>
                                          <p:attrName>ppt_y</p:attrName>
                                        </p:attrNameLst>
                                      </p:cBhvr>
                                      <p:tavLst>
                                        <p:tav tm="0">
                                          <p:val>
                                            <p:strVal val="0-#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31748"/>
                                        </p:tgtEl>
                                        <p:attrNameLst>
                                          <p:attrName>style.visibility</p:attrName>
                                        </p:attrNameLst>
                                      </p:cBhvr>
                                      <p:to>
                                        <p:strVal val="visible"/>
                                      </p:to>
                                    </p:set>
                                    <p:animEffect transition="in" filter="fade">
                                      <p:cBhvr>
                                        <p:cTn id="18" dur="2000"/>
                                        <p:tgtEl>
                                          <p:spTgt spid="3174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1751"/>
                                        </p:tgtEl>
                                        <p:attrNameLst>
                                          <p:attrName>style.visibility</p:attrName>
                                        </p:attrNameLst>
                                      </p:cBhvr>
                                      <p:to>
                                        <p:strVal val="visible"/>
                                      </p:to>
                                    </p:set>
                                    <p:anim calcmode="lin" valueType="num">
                                      <p:cBhvr additive="base">
                                        <p:cTn id="23" dur="2000" fill="hold"/>
                                        <p:tgtEl>
                                          <p:spTgt spid="31751"/>
                                        </p:tgtEl>
                                        <p:attrNameLst>
                                          <p:attrName>ppt_x</p:attrName>
                                        </p:attrNameLst>
                                      </p:cBhvr>
                                      <p:tavLst>
                                        <p:tav tm="0">
                                          <p:val>
                                            <p:strVal val="#ppt_x"/>
                                          </p:val>
                                        </p:tav>
                                        <p:tav tm="100000">
                                          <p:val>
                                            <p:strVal val="#ppt_x"/>
                                          </p:val>
                                        </p:tav>
                                      </p:tavLst>
                                    </p:anim>
                                    <p:anim calcmode="lin" valueType="num">
                                      <p:cBhvr additive="base">
                                        <p:cTn id="24" dur="2000" fill="hold"/>
                                        <p:tgtEl>
                                          <p:spTgt spid="317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0" grpId="0"/>
      <p:bldP spid="3175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9" name="Picture 5" descr="BassLargemouthJumpingMountHaffnermcd36">
            <a:extLst>
              <a:ext uri="{FF2B5EF4-FFF2-40B4-BE49-F238E27FC236}">
                <a16:creationId xmlns:a16="http://schemas.microsoft.com/office/drawing/2014/main" id="{06C19F51-A310-4037-A318-D9EEC86715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355" b="8064"/>
          <a:stretch/>
        </p:blipFill>
        <p:spPr bwMode="auto">
          <a:xfrm>
            <a:off x="1" y="0"/>
            <a:ext cx="6107116" cy="6858000"/>
          </a:xfrm>
          <a:prstGeom prst="rect">
            <a:avLst/>
          </a:prstGeom>
          <a:noFill/>
          <a:extLst>
            <a:ext uri="{909E8E84-426E-40DD-AFC4-6F175D3DCCD1}">
              <a14:hiddenFill xmlns:a14="http://schemas.microsoft.com/office/drawing/2010/main">
                <a:solidFill>
                  <a:srgbClr val="FFFFFF"/>
                </a:solidFill>
              </a14:hiddenFill>
            </a:ext>
          </a:extLst>
        </p:spPr>
      </p:pic>
      <p:sp>
        <p:nvSpPr>
          <p:cNvPr id="36870" name="Text Box 6">
            <a:extLst>
              <a:ext uri="{FF2B5EF4-FFF2-40B4-BE49-F238E27FC236}">
                <a16:creationId xmlns:a16="http://schemas.microsoft.com/office/drawing/2014/main" id="{806176F9-2E7B-4C21-BD13-E338EC68F567}"/>
              </a:ext>
            </a:extLst>
          </p:cNvPr>
          <p:cNvSpPr txBox="1">
            <a:spLocks noChangeArrowheads="1"/>
          </p:cNvSpPr>
          <p:nvPr/>
        </p:nvSpPr>
        <p:spPr bwMode="auto">
          <a:xfrm>
            <a:off x="7680325" y="1484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a:p>
        </p:txBody>
      </p:sp>
      <p:sp>
        <p:nvSpPr>
          <p:cNvPr id="36871" name="Text Box 7">
            <a:extLst>
              <a:ext uri="{FF2B5EF4-FFF2-40B4-BE49-F238E27FC236}">
                <a16:creationId xmlns:a16="http://schemas.microsoft.com/office/drawing/2014/main" id="{A4E6C1AC-8190-4E4B-B17E-CE0C5B0F0C7E}"/>
              </a:ext>
            </a:extLst>
          </p:cNvPr>
          <p:cNvSpPr txBox="1">
            <a:spLocks noChangeArrowheads="1"/>
          </p:cNvSpPr>
          <p:nvPr/>
        </p:nvSpPr>
        <p:spPr bwMode="auto">
          <a:xfrm>
            <a:off x="6324600" y="3055203"/>
            <a:ext cx="5562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4800" b="1" dirty="0">
                <a:latin typeface="Times New Roman" panose="02020603050405020304" pitchFamily="18" charset="0"/>
                <a:cs typeface="Times New Roman" panose="02020603050405020304" pitchFamily="18" charset="0"/>
              </a:rPr>
              <a:t>The Bait is Taken.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6869"/>
                                        </p:tgtEl>
                                        <p:attrNameLst>
                                          <p:attrName>style.visibility</p:attrName>
                                        </p:attrNameLst>
                                      </p:cBhvr>
                                      <p:to>
                                        <p:strVal val="visible"/>
                                      </p:to>
                                    </p:set>
                                    <p:animEffect transition="in" filter="fade">
                                      <p:cBhvr>
                                        <p:cTn id="7" dur="500"/>
                                        <p:tgtEl>
                                          <p:spTgt spid="3686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36871"/>
                                        </p:tgtEl>
                                        <p:attrNameLst>
                                          <p:attrName>style.visibility</p:attrName>
                                        </p:attrNameLst>
                                      </p:cBhvr>
                                      <p:to>
                                        <p:strVal val="visible"/>
                                      </p:to>
                                    </p:set>
                                    <p:anim calcmode="lin" valueType="num">
                                      <p:cBhvr additive="base">
                                        <p:cTn id="12" dur="500" fill="hold"/>
                                        <p:tgtEl>
                                          <p:spTgt spid="36871"/>
                                        </p:tgtEl>
                                        <p:attrNameLst>
                                          <p:attrName>ppt_x</p:attrName>
                                        </p:attrNameLst>
                                      </p:cBhvr>
                                      <p:tavLst>
                                        <p:tav tm="0">
                                          <p:val>
                                            <p:strVal val="#ppt_x"/>
                                          </p:val>
                                        </p:tav>
                                        <p:tav tm="100000">
                                          <p:val>
                                            <p:strVal val="#ppt_x"/>
                                          </p:val>
                                        </p:tav>
                                      </p:tavLst>
                                    </p:anim>
                                    <p:anim calcmode="lin" valueType="num">
                                      <p:cBhvr additive="base">
                                        <p:cTn id="13" dur="500" fill="hold"/>
                                        <p:tgtEl>
                                          <p:spTgt spid="3687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3" name="Picture 5" descr="fish on plate">
            <a:extLst>
              <a:ext uri="{FF2B5EF4-FFF2-40B4-BE49-F238E27FC236}">
                <a16:creationId xmlns:a16="http://schemas.microsoft.com/office/drawing/2014/main" id="{825915B1-D573-4066-8C08-1536A39A8A5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28572" y="0"/>
            <a:ext cx="6219828" cy="6858000"/>
          </a:xfrm>
          <a:prstGeom prst="rect">
            <a:avLst/>
          </a:prstGeom>
          <a:noFill/>
          <a:extLst>
            <a:ext uri="{909E8E84-426E-40DD-AFC4-6F175D3DCCD1}">
              <a14:hiddenFill xmlns:a14="http://schemas.microsoft.com/office/drawing/2010/main">
                <a:solidFill>
                  <a:srgbClr val="FFFFFF"/>
                </a:solidFill>
              </a14:hiddenFill>
            </a:ext>
          </a:extLst>
        </p:spPr>
      </p:pic>
      <p:sp>
        <p:nvSpPr>
          <p:cNvPr id="37894" name="Text Box 6">
            <a:extLst>
              <a:ext uri="{FF2B5EF4-FFF2-40B4-BE49-F238E27FC236}">
                <a16:creationId xmlns:a16="http://schemas.microsoft.com/office/drawing/2014/main" id="{6BE3EC68-5738-40C0-881D-34BE04AD4A9C}"/>
              </a:ext>
            </a:extLst>
          </p:cNvPr>
          <p:cNvSpPr txBox="1">
            <a:spLocks noChangeArrowheads="1"/>
          </p:cNvSpPr>
          <p:nvPr/>
        </p:nvSpPr>
        <p:spPr bwMode="auto">
          <a:xfrm>
            <a:off x="6629400" y="2514600"/>
            <a:ext cx="50292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685800" indent="-685800" algn="ctr">
              <a:buFont typeface="Wingdings" panose="05000000000000000000" pitchFamily="2" charset="2"/>
              <a:buChar char="v"/>
            </a:pPr>
            <a:r>
              <a:rPr lang="en-US" altLang="en-US" sz="4800" b="1" dirty="0">
                <a:latin typeface="Times New Roman" panose="02020603050405020304" pitchFamily="18" charset="0"/>
                <a:cs typeface="Times New Roman" panose="02020603050405020304" pitchFamily="18" charset="0"/>
              </a:rPr>
              <a:t>The Results are Hot &amp;Tragic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7893"/>
                                        </p:tgtEl>
                                        <p:attrNameLst>
                                          <p:attrName>style.visibility</p:attrName>
                                        </p:attrNameLst>
                                      </p:cBhvr>
                                      <p:to>
                                        <p:strVal val="visible"/>
                                      </p:to>
                                    </p:set>
                                    <p:animEffect transition="in" filter="fade">
                                      <p:cBhvr>
                                        <p:cTn id="7" dur="2000"/>
                                        <p:tgtEl>
                                          <p:spTgt spid="378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37894"/>
                                        </p:tgtEl>
                                        <p:attrNameLst>
                                          <p:attrName>style.visibility</p:attrName>
                                        </p:attrNameLst>
                                      </p:cBhvr>
                                      <p:to>
                                        <p:strVal val="visible"/>
                                      </p:to>
                                    </p:set>
                                    <p:anim calcmode="lin" valueType="num">
                                      <p:cBhvr additive="base">
                                        <p:cTn id="12" dur="2000" fill="hold"/>
                                        <p:tgtEl>
                                          <p:spTgt spid="37894"/>
                                        </p:tgtEl>
                                        <p:attrNameLst>
                                          <p:attrName>ppt_x</p:attrName>
                                        </p:attrNameLst>
                                      </p:cBhvr>
                                      <p:tavLst>
                                        <p:tav tm="0">
                                          <p:val>
                                            <p:strVal val="#ppt_x"/>
                                          </p:val>
                                        </p:tav>
                                        <p:tav tm="100000">
                                          <p:val>
                                            <p:strVal val="#ppt_x"/>
                                          </p:val>
                                        </p:tav>
                                      </p:tavLst>
                                    </p:anim>
                                    <p:anim calcmode="lin" valueType="num">
                                      <p:cBhvr additive="base">
                                        <p:cTn id="13" dur="2000" fill="hold"/>
                                        <p:tgtEl>
                                          <p:spTgt spid="3789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0" name="Picture 4" descr="Bills Apple Slide">
            <a:extLst>
              <a:ext uri="{FF2B5EF4-FFF2-40B4-BE49-F238E27FC236}">
                <a16:creationId xmlns:a16="http://schemas.microsoft.com/office/drawing/2014/main" id="{5786D5CC-4B97-411C-811B-948BBB38D9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41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9941" name="Text Box 5">
            <a:extLst>
              <a:ext uri="{FF2B5EF4-FFF2-40B4-BE49-F238E27FC236}">
                <a16:creationId xmlns:a16="http://schemas.microsoft.com/office/drawing/2014/main" id="{C3D47505-432F-4A92-B6A3-5B78AF30AA71}"/>
              </a:ext>
            </a:extLst>
          </p:cNvPr>
          <p:cNvSpPr txBox="1">
            <a:spLocks noChangeArrowheads="1"/>
          </p:cNvSpPr>
          <p:nvPr/>
        </p:nvSpPr>
        <p:spPr bwMode="auto">
          <a:xfrm>
            <a:off x="6781800" y="944940"/>
            <a:ext cx="477837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Aft>
                <a:spcPct val="40000"/>
              </a:spcAft>
            </a:pPr>
            <a:r>
              <a:rPr lang="en-US" altLang="en-US" sz="4800" b="1" dirty="0">
                <a:solidFill>
                  <a:schemeClr val="bg1"/>
                </a:solidFill>
                <a:latin typeface="Times New Roman" panose="02020603050405020304" pitchFamily="18" charset="0"/>
                <a:cs typeface="Times New Roman" panose="02020603050405020304" pitchFamily="18" charset="0"/>
              </a:rPr>
              <a:t>Practical Suggestions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withEffect">
                                  <p:stCondLst>
                                    <p:cond delay="0"/>
                                  </p:stCondLst>
                                  <p:childTnLst>
                                    <p:set>
                                      <p:cBhvr>
                                        <p:cTn id="6" dur="1" fill="hold">
                                          <p:stCondLst>
                                            <p:cond delay="0"/>
                                          </p:stCondLst>
                                        </p:cTn>
                                        <p:tgtEl>
                                          <p:spTgt spid="39941"/>
                                        </p:tgtEl>
                                        <p:attrNameLst>
                                          <p:attrName>style.visibility</p:attrName>
                                        </p:attrNameLst>
                                      </p:cBhvr>
                                      <p:to>
                                        <p:strVal val="visible"/>
                                      </p:to>
                                    </p:set>
                                    <p:anim calcmode="lin" valueType="num">
                                      <p:cBhvr additive="base">
                                        <p:cTn id="7" dur="3000" fill="hold"/>
                                        <p:tgtEl>
                                          <p:spTgt spid="39941"/>
                                        </p:tgtEl>
                                        <p:attrNameLst>
                                          <p:attrName>ppt_x</p:attrName>
                                        </p:attrNameLst>
                                      </p:cBhvr>
                                      <p:tavLst>
                                        <p:tav tm="0">
                                          <p:val>
                                            <p:strVal val="#ppt_x"/>
                                          </p:val>
                                        </p:tav>
                                        <p:tav tm="100000">
                                          <p:val>
                                            <p:strVal val="#ppt_x"/>
                                          </p:val>
                                        </p:tav>
                                      </p:tavLst>
                                    </p:anim>
                                    <p:anim calcmode="lin" valueType="num">
                                      <p:cBhvr additive="base">
                                        <p:cTn id="8" dur="3000" fill="hold"/>
                                        <p:tgtEl>
                                          <p:spTgt spid="3994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pple3">
            <a:extLst>
              <a:ext uri="{FF2B5EF4-FFF2-40B4-BE49-F238E27FC236}">
                <a16:creationId xmlns:a16="http://schemas.microsoft.com/office/drawing/2014/main" id="{7D925EC3-CA4E-4729-9FF2-C3E79A6C137B}"/>
              </a:ext>
            </a:extLst>
          </p:cNvPr>
          <p:cNvPicPr>
            <a:picLocks noChangeAspect="1" noChangeArrowheads="1"/>
          </p:cNvPicPr>
          <p:nvPr/>
        </p:nvPicPr>
        <p:blipFill rotWithShape="1">
          <a:blip r:embed="rId3">
            <a:lum bright="-12000"/>
            <a:extLst>
              <a:ext uri="{28A0092B-C50C-407E-A947-70E740481C1C}">
                <a14:useLocalDpi xmlns:a14="http://schemas.microsoft.com/office/drawing/2010/main" val="0"/>
              </a:ext>
            </a:extLst>
          </a:blip>
          <a:srcRect t="20354"/>
          <a:stretch/>
        </p:blipFill>
        <p:spPr bwMode="auto">
          <a:xfrm>
            <a:off x="6096000" y="0"/>
            <a:ext cx="609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219" name="Text Box 3">
            <a:extLst>
              <a:ext uri="{FF2B5EF4-FFF2-40B4-BE49-F238E27FC236}">
                <a16:creationId xmlns:a16="http://schemas.microsoft.com/office/drawing/2014/main" id="{A10EFFFA-E4D4-4FD1-82F9-70BEFFC926CB}"/>
              </a:ext>
            </a:extLst>
          </p:cNvPr>
          <p:cNvSpPr txBox="1">
            <a:spLocks noChangeArrowheads="1"/>
          </p:cNvSpPr>
          <p:nvPr/>
        </p:nvSpPr>
        <p:spPr bwMode="auto">
          <a:xfrm>
            <a:off x="1066800" y="2286000"/>
            <a:ext cx="40386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4800" b="1" dirty="0">
                <a:latin typeface="Times New Roman" panose="02020603050405020304" pitchFamily="18" charset="0"/>
                <a:cs typeface="Times New Roman" panose="02020603050405020304" pitchFamily="18" charset="0"/>
              </a:rPr>
              <a:t>The Problem </a:t>
            </a:r>
          </a:p>
          <a:p>
            <a:r>
              <a:rPr lang="en-US" altLang="en-US" sz="4800" b="1" dirty="0">
                <a:latin typeface="Times New Roman" panose="02020603050405020304" pitchFamily="18" charset="0"/>
                <a:cs typeface="Times New Roman" panose="02020603050405020304" pitchFamily="18" charset="0"/>
              </a:rPr>
              <a:t>of Temptation </a:t>
            </a:r>
          </a:p>
          <a:p>
            <a:r>
              <a:rPr lang="en-US" altLang="en-US" sz="4800" b="1" dirty="0">
                <a:latin typeface="Times New Roman" panose="02020603050405020304" pitchFamily="18" charset="0"/>
                <a:cs typeface="Times New Roman" panose="02020603050405020304" pitchFamily="18" charset="0"/>
              </a:rPr>
              <a:t>(Jas. 1:13-15)</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Picture 4" descr="temptation3">
            <a:extLst>
              <a:ext uri="{FF2B5EF4-FFF2-40B4-BE49-F238E27FC236}">
                <a16:creationId xmlns:a16="http://schemas.microsoft.com/office/drawing/2014/main" id="{3276894A-111C-4A87-B6F0-3DC1B993C998}"/>
              </a:ext>
            </a:extLst>
          </p:cNvPr>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0" y="0"/>
            <a:ext cx="6089650" cy="6858000"/>
          </a:xfrm>
          <a:prstGeom prst="rect">
            <a:avLst/>
          </a:prstGeom>
          <a:noFill/>
          <a:extLst>
            <a:ext uri="{909E8E84-426E-40DD-AFC4-6F175D3DCCD1}">
              <a14:hiddenFill xmlns:a14="http://schemas.microsoft.com/office/drawing/2010/main">
                <a:solidFill>
                  <a:srgbClr val="FFFFFF"/>
                </a:solidFill>
              </a14:hiddenFill>
            </a:ext>
          </a:extLst>
        </p:spPr>
      </p:pic>
      <p:sp>
        <p:nvSpPr>
          <p:cNvPr id="38917" name="Text Box 5">
            <a:extLst>
              <a:ext uri="{FF2B5EF4-FFF2-40B4-BE49-F238E27FC236}">
                <a16:creationId xmlns:a16="http://schemas.microsoft.com/office/drawing/2014/main" id="{ABCEC318-4D89-4801-BDB2-59C8CA0F1090}"/>
              </a:ext>
            </a:extLst>
          </p:cNvPr>
          <p:cNvSpPr txBox="1">
            <a:spLocks noChangeArrowheads="1"/>
          </p:cNvSpPr>
          <p:nvPr/>
        </p:nvSpPr>
        <p:spPr bwMode="auto">
          <a:xfrm>
            <a:off x="6781800" y="2286000"/>
            <a:ext cx="5029200" cy="2308324"/>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marL="685800" indent="-685800">
              <a:buFont typeface="Wingdings" panose="05000000000000000000" pitchFamily="2" charset="2"/>
              <a:buChar char="Ø"/>
            </a:pPr>
            <a:r>
              <a:rPr lang="en-US" altLang="en-US" sz="4800" b="1" dirty="0">
                <a:latin typeface="Times New Roman" panose="02020603050405020304" pitchFamily="18" charset="0"/>
                <a:cs typeface="Times New Roman" panose="02020603050405020304" pitchFamily="18" charset="0"/>
              </a:rPr>
              <a:t>Counteraction! Not Toleration (Pro. 6:27)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8916"/>
                                        </p:tgtEl>
                                        <p:attrNameLst>
                                          <p:attrName>style.visibility</p:attrName>
                                        </p:attrNameLst>
                                      </p:cBhvr>
                                      <p:to>
                                        <p:strVal val="visible"/>
                                      </p:to>
                                    </p:set>
                                    <p:animEffect transition="in" filter="fade">
                                      <p:cBhvr>
                                        <p:cTn id="7" dur="2000"/>
                                        <p:tgtEl>
                                          <p:spTgt spid="389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38917"/>
                                        </p:tgtEl>
                                        <p:attrNameLst>
                                          <p:attrName>style.visibility</p:attrName>
                                        </p:attrNameLst>
                                      </p:cBhvr>
                                      <p:to>
                                        <p:strVal val="visible"/>
                                      </p:to>
                                    </p:set>
                                    <p:anim calcmode="lin" valueType="num">
                                      <p:cBhvr additive="base">
                                        <p:cTn id="12" dur="2000" fill="hold"/>
                                        <p:tgtEl>
                                          <p:spTgt spid="38917"/>
                                        </p:tgtEl>
                                        <p:attrNameLst>
                                          <p:attrName>ppt_x</p:attrName>
                                        </p:attrNameLst>
                                      </p:cBhvr>
                                      <p:tavLst>
                                        <p:tav tm="0">
                                          <p:val>
                                            <p:strVal val="#ppt_x"/>
                                          </p:val>
                                        </p:tav>
                                        <p:tav tm="100000">
                                          <p:val>
                                            <p:strVal val="#ppt_x"/>
                                          </p:val>
                                        </p:tav>
                                      </p:tavLst>
                                    </p:anim>
                                    <p:anim calcmode="lin" valueType="num">
                                      <p:cBhvr additive="base">
                                        <p:cTn id="13" dur="2000" fill="hold"/>
                                        <p:tgtEl>
                                          <p:spTgt spid="389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Old Bible with Greek NT close dark blue spotlite">
            <a:extLst>
              <a:ext uri="{FF2B5EF4-FFF2-40B4-BE49-F238E27FC236}">
                <a16:creationId xmlns:a16="http://schemas.microsoft.com/office/drawing/2014/main" id="{81C853C2-2D12-4DF1-A596-7358091E756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76200" y="-76200"/>
            <a:ext cx="12268200" cy="6934200"/>
          </a:xfrm>
          <a:prstGeom prst="rect">
            <a:avLst/>
          </a:prstGeom>
          <a:noFill/>
          <a:extLst>
            <a:ext uri="{909E8E84-426E-40DD-AFC4-6F175D3DCCD1}">
              <a14:hiddenFill xmlns:a14="http://schemas.microsoft.com/office/drawing/2010/main">
                <a:solidFill>
                  <a:srgbClr val="FFFFFF"/>
                </a:solidFill>
              </a14:hiddenFill>
            </a:ext>
          </a:extLst>
        </p:spPr>
      </p:pic>
      <p:sp>
        <p:nvSpPr>
          <p:cNvPr id="45059" name="Text Box 3">
            <a:extLst>
              <a:ext uri="{FF2B5EF4-FFF2-40B4-BE49-F238E27FC236}">
                <a16:creationId xmlns:a16="http://schemas.microsoft.com/office/drawing/2014/main" id="{AD6056B3-EE85-465A-B190-E10B85ACBAFA}"/>
              </a:ext>
            </a:extLst>
          </p:cNvPr>
          <p:cNvSpPr txBox="1">
            <a:spLocks noChangeArrowheads="1"/>
          </p:cNvSpPr>
          <p:nvPr/>
        </p:nvSpPr>
        <p:spPr bwMode="auto">
          <a:xfrm>
            <a:off x="1981200" y="457200"/>
            <a:ext cx="8458200" cy="6413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endParaRPr lang="en-US" altLang="en-US" sz="3600" b="1">
              <a:solidFill>
                <a:schemeClr val="bg1"/>
              </a:solidFill>
              <a:latin typeface="Bergell LET" pitchFamily="2" charset="0"/>
            </a:endParaRPr>
          </a:p>
        </p:txBody>
      </p:sp>
      <p:sp>
        <p:nvSpPr>
          <p:cNvPr id="45060" name="Text Box 4">
            <a:extLst>
              <a:ext uri="{FF2B5EF4-FFF2-40B4-BE49-F238E27FC236}">
                <a16:creationId xmlns:a16="http://schemas.microsoft.com/office/drawing/2014/main" id="{BC985DE7-15B1-46C6-A373-624B91C36A30}"/>
              </a:ext>
            </a:extLst>
          </p:cNvPr>
          <p:cNvSpPr txBox="1">
            <a:spLocks noChangeArrowheads="1"/>
          </p:cNvSpPr>
          <p:nvPr/>
        </p:nvSpPr>
        <p:spPr bwMode="auto">
          <a:xfrm>
            <a:off x="2574925" y="13319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a:p>
        </p:txBody>
      </p:sp>
      <p:sp>
        <p:nvSpPr>
          <p:cNvPr id="45063" name="Text Box 7">
            <a:extLst>
              <a:ext uri="{FF2B5EF4-FFF2-40B4-BE49-F238E27FC236}">
                <a16:creationId xmlns:a16="http://schemas.microsoft.com/office/drawing/2014/main" id="{73D8C220-E4A2-4FA9-9624-EF84A7E5B352}"/>
              </a:ext>
            </a:extLst>
          </p:cNvPr>
          <p:cNvSpPr txBox="1">
            <a:spLocks noChangeArrowheads="1"/>
          </p:cNvSpPr>
          <p:nvPr/>
        </p:nvSpPr>
        <p:spPr bwMode="auto">
          <a:xfrm>
            <a:off x="609600" y="1703725"/>
            <a:ext cx="10972800" cy="3908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4800" b="1" dirty="0">
                <a:solidFill>
                  <a:schemeClr val="bg1"/>
                </a:solidFill>
                <a:latin typeface="Times New Roman" panose="02020603050405020304" pitchFamily="18" charset="0"/>
                <a:cs typeface="Times New Roman" panose="02020603050405020304" pitchFamily="18" charset="0"/>
              </a:rPr>
              <a:t>“To pray against temptations, and yet to rush into occasion, is to thrust your fingers into the fire, and then pray they might not be burnt.” </a:t>
            </a:r>
            <a:endParaRPr lang="en-US" altLang="en-US" sz="4000" b="1" dirty="0">
              <a:solidFill>
                <a:schemeClr val="bg1"/>
              </a:solidFill>
              <a:latin typeface="Myriad Condensed" pitchFamily="34" charset="0"/>
            </a:endParaRPr>
          </a:p>
          <a:p>
            <a:endParaRPr lang="en-US" altLang="en-US" sz="2800" b="1" dirty="0">
              <a:solidFill>
                <a:schemeClr val="bg1"/>
              </a:solidFill>
              <a:latin typeface="Times New Roman" panose="02020603050405020304" pitchFamily="18" charset="0"/>
              <a:cs typeface="Times New Roman" panose="02020603050405020304" pitchFamily="18" charset="0"/>
            </a:endParaRPr>
          </a:p>
          <a:p>
            <a:r>
              <a:rPr lang="en-US" altLang="en-US" sz="2800" b="1" dirty="0">
                <a:solidFill>
                  <a:schemeClr val="bg1"/>
                </a:solidFill>
                <a:latin typeface="Times New Roman" panose="02020603050405020304" pitchFamily="18" charset="0"/>
                <a:cs typeface="Times New Roman" panose="02020603050405020304" pitchFamily="18" charset="0"/>
              </a:rPr>
              <a:t>Thomas Secker (</a:t>
            </a:r>
            <a:r>
              <a:rPr lang="en-US" altLang="en-US" sz="2800" b="1" i="1" dirty="0">
                <a:solidFill>
                  <a:schemeClr val="bg1"/>
                </a:solidFill>
                <a:latin typeface="Times New Roman" panose="02020603050405020304" pitchFamily="18" charset="0"/>
                <a:cs typeface="Times New Roman" panose="02020603050405020304" pitchFamily="18" charset="0"/>
              </a:rPr>
              <a:t>The New Dictionary of Thoughts)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063"/>
                                        </p:tgtEl>
                                        <p:attrNameLst>
                                          <p:attrName>style.visibility</p:attrName>
                                        </p:attrNameLst>
                                      </p:cBhvr>
                                      <p:to>
                                        <p:strVal val="visible"/>
                                      </p:to>
                                    </p:set>
                                    <p:animEffect transition="in" filter="fade">
                                      <p:cBhvr>
                                        <p:cTn id="7" dur="2000"/>
                                        <p:tgtEl>
                                          <p:spTgt spid="450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Old Bible with Greek NT close dark blue spotlite">
            <a:extLst>
              <a:ext uri="{FF2B5EF4-FFF2-40B4-BE49-F238E27FC236}">
                <a16:creationId xmlns:a16="http://schemas.microsoft.com/office/drawing/2014/main" id="{C1205CF9-0F30-444B-804C-61A15DF4588F}"/>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3011" name="Text Box 3">
            <a:extLst>
              <a:ext uri="{FF2B5EF4-FFF2-40B4-BE49-F238E27FC236}">
                <a16:creationId xmlns:a16="http://schemas.microsoft.com/office/drawing/2014/main" id="{4B0256B0-B147-44C9-946E-0EBFD75A42C8}"/>
              </a:ext>
            </a:extLst>
          </p:cNvPr>
          <p:cNvSpPr txBox="1">
            <a:spLocks noChangeArrowheads="1"/>
          </p:cNvSpPr>
          <p:nvPr/>
        </p:nvSpPr>
        <p:spPr bwMode="auto">
          <a:xfrm>
            <a:off x="1866900" y="304800"/>
            <a:ext cx="8458200" cy="6413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endParaRPr lang="en-US" altLang="en-US" sz="3600" b="1">
              <a:solidFill>
                <a:schemeClr val="bg1"/>
              </a:solidFill>
              <a:latin typeface="Bergell LET" pitchFamily="2" charset="0"/>
            </a:endParaRPr>
          </a:p>
        </p:txBody>
      </p:sp>
      <p:sp>
        <p:nvSpPr>
          <p:cNvPr id="43014" name="Rectangle 6">
            <a:extLst>
              <a:ext uri="{FF2B5EF4-FFF2-40B4-BE49-F238E27FC236}">
                <a16:creationId xmlns:a16="http://schemas.microsoft.com/office/drawing/2014/main" id="{5CDC02E6-3CBF-451D-A67B-C297EE4578C7}"/>
              </a:ext>
            </a:extLst>
          </p:cNvPr>
          <p:cNvSpPr>
            <a:spLocks noChangeArrowheads="1"/>
          </p:cNvSpPr>
          <p:nvPr/>
        </p:nvSpPr>
        <p:spPr bwMode="auto">
          <a:xfrm>
            <a:off x="609600" y="1905000"/>
            <a:ext cx="10972800"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4800" dirty="0">
                <a:solidFill>
                  <a:schemeClr val="bg1"/>
                </a:solidFill>
                <a:latin typeface="Times New Roman" panose="02020603050405020304" pitchFamily="18" charset="0"/>
                <a:cs typeface="Times New Roman" panose="02020603050405020304" pitchFamily="18" charset="0"/>
              </a:rPr>
              <a:t>Can a man take fire to his bosom, And his clothes not be burned? Can one walk on hot coals, And his feet not be seared? </a:t>
            </a:r>
          </a:p>
          <a:p>
            <a:r>
              <a:rPr lang="en-US" sz="4800" dirty="0">
                <a:solidFill>
                  <a:schemeClr val="bg1"/>
                </a:solidFill>
                <a:latin typeface="Times New Roman" panose="02020603050405020304" pitchFamily="18" charset="0"/>
                <a:cs typeface="Times New Roman" panose="02020603050405020304" pitchFamily="18" charset="0"/>
              </a:rPr>
              <a:t>(Proverbs 6:27-28)</a:t>
            </a:r>
            <a:endParaRPr lang="en-US" altLang="en-US" sz="48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014"/>
                                        </p:tgtEl>
                                        <p:attrNameLst>
                                          <p:attrName>style.visibility</p:attrName>
                                        </p:attrNameLst>
                                      </p:cBhvr>
                                      <p:to>
                                        <p:strVal val="visible"/>
                                      </p:to>
                                    </p:set>
                                    <p:animEffect transition="in" filter="fade">
                                      <p:cBhvr>
                                        <p:cTn id="7" dur="2000"/>
                                        <p:tgtEl>
                                          <p:spTgt spid="430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temptation3">
            <a:extLst>
              <a:ext uri="{FF2B5EF4-FFF2-40B4-BE49-F238E27FC236}">
                <a16:creationId xmlns:a16="http://schemas.microsoft.com/office/drawing/2014/main" id="{5F03D1D2-8D8E-4C82-ABDC-0B5E1D72FCB7}"/>
              </a:ext>
            </a:extLst>
          </p:cNvPr>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0" y="0"/>
            <a:ext cx="6089650" cy="6858000"/>
          </a:xfrm>
          <a:prstGeom prst="rect">
            <a:avLst/>
          </a:prstGeom>
          <a:noFill/>
          <a:extLst>
            <a:ext uri="{909E8E84-426E-40DD-AFC4-6F175D3DCCD1}">
              <a14:hiddenFill xmlns:a14="http://schemas.microsoft.com/office/drawing/2010/main">
                <a:solidFill>
                  <a:srgbClr val="FFFFFF"/>
                </a:solidFill>
              </a14:hiddenFill>
            </a:ext>
          </a:extLst>
        </p:spPr>
      </p:pic>
      <p:sp>
        <p:nvSpPr>
          <p:cNvPr id="41987" name="Text Box 3">
            <a:extLst>
              <a:ext uri="{FF2B5EF4-FFF2-40B4-BE49-F238E27FC236}">
                <a16:creationId xmlns:a16="http://schemas.microsoft.com/office/drawing/2014/main" id="{6397AFA3-3AE7-4A23-82CA-4B942311E96E}"/>
              </a:ext>
            </a:extLst>
          </p:cNvPr>
          <p:cNvSpPr txBox="1">
            <a:spLocks noChangeArrowheads="1"/>
          </p:cNvSpPr>
          <p:nvPr/>
        </p:nvSpPr>
        <p:spPr bwMode="auto">
          <a:xfrm>
            <a:off x="7010400" y="2644170"/>
            <a:ext cx="44196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685800" indent="-685800" algn="ctr">
              <a:buFont typeface="Wingdings" panose="05000000000000000000" pitchFamily="2" charset="2"/>
              <a:buChar char="Ø"/>
            </a:pPr>
            <a:r>
              <a:rPr lang="en-US" altLang="en-US" sz="4800" b="1" dirty="0">
                <a:latin typeface="Times New Roman" panose="02020603050405020304" pitchFamily="18" charset="0"/>
                <a:cs typeface="Times New Roman" panose="02020603050405020304" pitchFamily="18" charset="0"/>
              </a:rPr>
              <a:t>Use the Right Resistance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41986"/>
                                        </p:tgtEl>
                                        <p:attrNameLst>
                                          <p:attrName>style.visibility</p:attrName>
                                        </p:attrNameLst>
                                      </p:cBhvr>
                                      <p:to>
                                        <p:strVal val="visible"/>
                                      </p:to>
                                    </p:set>
                                    <p:animEffect transition="in" filter="fade">
                                      <p:cBhvr>
                                        <p:cTn id="7" dur="2000"/>
                                        <p:tgtEl>
                                          <p:spTgt spid="419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41987"/>
                                        </p:tgtEl>
                                        <p:attrNameLst>
                                          <p:attrName>style.visibility</p:attrName>
                                        </p:attrNameLst>
                                      </p:cBhvr>
                                      <p:to>
                                        <p:strVal val="visible"/>
                                      </p:to>
                                    </p:set>
                                    <p:anim calcmode="lin" valueType="num">
                                      <p:cBhvr additive="base">
                                        <p:cTn id="12" dur="1000" fill="hold"/>
                                        <p:tgtEl>
                                          <p:spTgt spid="41987"/>
                                        </p:tgtEl>
                                        <p:attrNameLst>
                                          <p:attrName>ppt_x</p:attrName>
                                        </p:attrNameLst>
                                      </p:cBhvr>
                                      <p:tavLst>
                                        <p:tav tm="0">
                                          <p:val>
                                            <p:strVal val="#ppt_x"/>
                                          </p:val>
                                        </p:tav>
                                        <p:tav tm="100000">
                                          <p:val>
                                            <p:strVal val="#ppt_x"/>
                                          </p:val>
                                        </p:tav>
                                      </p:tavLst>
                                    </p:anim>
                                    <p:anim calcmode="lin" valueType="num">
                                      <p:cBhvr additive="base">
                                        <p:cTn id="13" dur="1000" fill="hold"/>
                                        <p:tgtEl>
                                          <p:spTgt spid="4198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Old Bible with Greek NT close dark blue spotlite">
            <a:extLst>
              <a:ext uri="{FF2B5EF4-FFF2-40B4-BE49-F238E27FC236}">
                <a16:creationId xmlns:a16="http://schemas.microsoft.com/office/drawing/2014/main" id="{0C8AF986-1FEB-497E-B458-56A1DA8949CF}"/>
              </a:ext>
            </a:extLst>
          </p:cNvPr>
          <p:cNvPicPr>
            <a:picLocks noChangeAspect="1" noChangeArrowheads="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8131" name="Text Box 3">
            <a:extLst>
              <a:ext uri="{FF2B5EF4-FFF2-40B4-BE49-F238E27FC236}">
                <a16:creationId xmlns:a16="http://schemas.microsoft.com/office/drawing/2014/main" id="{372CBAAD-B2D6-4D53-B4AE-D17E5A494DB5}"/>
              </a:ext>
            </a:extLst>
          </p:cNvPr>
          <p:cNvSpPr txBox="1">
            <a:spLocks noChangeArrowheads="1"/>
          </p:cNvSpPr>
          <p:nvPr/>
        </p:nvSpPr>
        <p:spPr bwMode="auto">
          <a:xfrm>
            <a:off x="838200" y="1219200"/>
            <a:ext cx="10744200"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spcBef>
                <a:spcPct val="50000"/>
              </a:spcBef>
            </a:pPr>
            <a:r>
              <a:rPr lang="en-US" altLang="en-US" sz="4800" b="1" dirty="0">
                <a:solidFill>
                  <a:schemeClr val="bg1"/>
                </a:solidFill>
                <a:latin typeface="Times New Roman" panose="02020603050405020304" pitchFamily="18" charset="0"/>
                <a:cs typeface="Times New Roman" panose="02020603050405020304" pitchFamily="18" charset="0"/>
              </a:rPr>
              <a:t>Sexual Sin (Gen. 39:1-12)</a:t>
            </a:r>
          </a:p>
          <a:p>
            <a:pPr>
              <a:spcBef>
                <a:spcPct val="50000"/>
              </a:spcBef>
            </a:pPr>
            <a:r>
              <a:rPr lang="en-US" altLang="en-US" sz="4800" b="1" dirty="0">
                <a:solidFill>
                  <a:schemeClr val="bg1"/>
                </a:solidFill>
                <a:latin typeface="Times New Roman" panose="02020603050405020304" pitchFamily="18" charset="0"/>
                <a:cs typeface="Times New Roman" panose="02020603050405020304" pitchFamily="18" charset="0"/>
              </a:rPr>
              <a:t>Covetousness (1 Tim. 6:17-19)</a:t>
            </a:r>
          </a:p>
          <a:p>
            <a:pPr>
              <a:spcBef>
                <a:spcPct val="50000"/>
              </a:spcBef>
            </a:pPr>
            <a:r>
              <a:rPr lang="en-US" altLang="en-US" sz="4800" b="1" dirty="0">
                <a:solidFill>
                  <a:schemeClr val="bg1"/>
                </a:solidFill>
                <a:latin typeface="Times New Roman" panose="02020603050405020304" pitchFamily="18" charset="0"/>
                <a:cs typeface="Times New Roman" panose="02020603050405020304" pitchFamily="18" charset="0"/>
              </a:rPr>
              <a:t>Laziness (Col. 3:23)</a:t>
            </a:r>
          </a:p>
          <a:p>
            <a:pPr>
              <a:spcBef>
                <a:spcPct val="50000"/>
              </a:spcBef>
            </a:pPr>
            <a:r>
              <a:rPr lang="en-US" altLang="en-US" sz="4800" b="1" dirty="0">
                <a:solidFill>
                  <a:schemeClr val="bg1"/>
                </a:solidFill>
                <a:latin typeface="Times New Roman" panose="02020603050405020304" pitchFamily="18" charset="0"/>
                <a:cs typeface="Times New Roman" panose="02020603050405020304" pitchFamily="18" charset="0"/>
              </a:rPr>
              <a:t>Sinful Speech (Heb. 13:15)</a:t>
            </a:r>
            <a:endParaRPr lang="en-US" altLang="en-US" sz="3600" b="1" dirty="0">
              <a:solidFill>
                <a:schemeClr val="bg1"/>
              </a:solidFill>
              <a:latin typeface="Bergell LET"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8131">
                                            <p:txEl>
                                              <p:pRg st="0" end="0"/>
                                            </p:txEl>
                                          </p:spTgt>
                                        </p:tgtEl>
                                        <p:attrNameLst>
                                          <p:attrName>style.visibility</p:attrName>
                                        </p:attrNameLst>
                                      </p:cBhvr>
                                      <p:to>
                                        <p:strVal val="visible"/>
                                      </p:to>
                                    </p:set>
                                    <p:animEffect transition="in" filter="randombar(horizontal)">
                                      <p:cBhvr>
                                        <p:cTn id="7" dur="500"/>
                                        <p:tgtEl>
                                          <p:spTgt spid="481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8131">
                                            <p:txEl>
                                              <p:pRg st="1" end="1"/>
                                            </p:txEl>
                                          </p:spTgt>
                                        </p:tgtEl>
                                        <p:attrNameLst>
                                          <p:attrName>style.visibility</p:attrName>
                                        </p:attrNameLst>
                                      </p:cBhvr>
                                      <p:to>
                                        <p:strVal val="visible"/>
                                      </p:to>
                                    </p:set>
                                    <p:animEffect transition="in" filter="randombar(horizontal)">
                                      <p:cBhvr>
                                        <p:cTn id="12" dur="500"/>
                                        <p:tgtEl>
                                          <p:spTgt spid="481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8131">
                                            <p:txEl>
                                              <p:pRg st="2" end="2"/>
                                            </p:txEl>
                                          </p:spTgt>
                                        </p:tgtEl>
                                        <p:attrNameLst>
                                          <p:attrName>style.visibility</p:attrName>
                                        </p:attrNameLst>
                                      </p:cBhvr>
                                      <p:to>
                                        <p:strVal val="visible"/>
                                      </p:to>
                                    </p:set>
                                    <p:animEffect transition="in" filter="randombar(horizontal)">
                                      <p:cBhvr>
                                        <p:cTn id="17" dur="500"/>
                                        <p:tgtEl>
                                          <p:spTgt spid="4813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8131">
                                            <p:txEl>
                                              <p:pRg st="3" end="3"/>
                                            </p:txEl>
                                          </p:spTgt>
                                        </p:tgtEl>
                                        <p:attrNameLst>
                                          <p:attrName>style.visibility</p:attrName>
                                        </p:attrNameLst>
                                      </p:cBhvr>
                                      <p:to>
                                        <p:strVal val="visible"/>
                                      </p:to>
                                    </p:set>
                                    <p:animEffect transition="in" filter="randombar(horizontal)">
                                      <p:cBhvr>
                                        <p:cTn id="22" dur="500"/>
                                        <p:tgtEl>
                                          <p:spTgt spid="4813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temptation3">
            <a:extLst>
              <a:ext uri="{FF2B5EF4-FFF2-40B4-BE49-F238E27FC236}">
                <a16:creationId xmlns:a16="http://schemas.microsoft.com/office/drawing/2014/main" id="{C46C6BE7-4F07-4F3F-9C52-25BC634DAA8C}"/>
              </a:ext>
            </a:extLst>
          </p:cNvPr>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0" y="0"/>
            <a:ext cx="6089650" cy="6858000"/>
          </a:xfrm>
          <a:prstGeom prst="rect">
            <a:avLst/>
          </a:prstGeom>
          <a:noFill/>
          <a:extLst>
            <a:ext uri="{909E8E84-426E-40DD-AFC4-6F175D3DCCD1}">
              <a14:hiddenFill xmlns:a14="http://schemas.microsoft.com/office/drawing/2010/main">
                <a:solidFill>
                  <a:srgbClr val="FFFFFF"/>
                </a:solidFill>
              </a14:hiddenFill>
            </a:ext>
          </a:extLst>
        </p:spPr>
      </p:pic>
      <p:sp>
        <p:nvSpPr>
          <p:cNvPr id="49155" name="Text Box 3">
            <a:extLst>
              <a:ext uri="{FF2B5EF4-FFF2-40B4-BE49-F238E27FC236}">
                <a16:creationId xmlns:a16="http://schemas.microsoft.com/office/drawing/2014/main" id="{D56F0FBC-E9A7-4DA3-8A3E-E78AD2C74485}"/>
              </a:ext>
            </a:extLst>
          </p:cNvPr>
          <p:cNvSpPr txBox="1">
            <a:spLocks noChangeArrowheads="1"/>
          </p:cNvSpPr>
          <p:nvPr/>
        </p:nvSpPr>
        <p:spPr bwMode="auto">
          <a:xfrm>
            <a:off x="6705600" y="2274838"/>
            <a:ext cx="4953000"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685800" indent="-685800">
              <a:buFont typeface="Wingdings" panose="05000000000000000000" pitchFamily="2" charset="2"/>
              <a:buChar char="Ø"/>
            </a:pPr>
            <a:r>
              <a:rPr lang="en-US" altLang="en-US" sz="4800" b="1" dirty="0">
                <a:latin typeface="Times New Roman" panose="02020603050405020304" pitchFamily="18" charset="0"/>
                <a:cs typeface="Times New Roman" panose="02020603050405020304" pitchFamily="18" charset="0"/>
              </a:rPr>
              <a:t>Remember that the Pleasure is not worth the Pain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49154"/>
                                        </p:tgtEl>
                                        <p:attrNameLst>
                                          <p:attrName>style.visibility</p:attrName>
                                        </p:attrNameLst>
                                      </p:cBhvr>
                                      <p:to>
                                        <p:strVal val="visible"/>
                                      </p:to>
                                    </p:set>
                                    <p:animEffect transition="in" filter="fade">
                                      <p:cBhvr>
                                        <p:cTn id="7" dur="2000"/>
                                        <p:tgtEl>
                                          <p:spTgt spid="491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49155"/>
                                        </p:tgtEl>
                                        <p:attrNameLst>
                                          <p:attrName>style.visibility</p:attrName>
                                        </p:attrNameLst>
                                      </p:cBhvr>
                                      <p:to>
                                        <p:strVal val="visible"/>
                                      </p:to>
                                    </p:set>
                                    <p:anim calcmode="lin" valueType="num">
                                      <p:cBhvr additive="base">
                                        <p:cTn id="12" dur="2000" fill="hold"/>
                                        <p:tgtEl>
                                          <p:spTgt spid="49155"/>
                                        </p:tgtEl>
                                        <p:attrNameLst>
                                          <p:attrName>ppt_x</p:attrName>
                                        </p:attrNameLst>
                                      </p:cBhvr>
                                      <p:tavLst>
                                        <p:tav tm="0">
                                          <p:val>
                                            <p:strVal val="#ppt_x"/>
                                          </p:val>
                                        </p:tav>
                                        <p:tav tm="100000">
                                          <p:val>
                                            <p:strVal val="#ppt_x"/>
                                          </p:val>
                                        </p:tav>
                                      </p:tavLst>
                                    </p:anim>
                                    <p:anim calcmode="lin" valueType="num">
                                      <p:cBhvr additive="base">
                                        <p:cTn id="13" dur="2000" fill="hold"/>
                                        <p:tgtEl>
                                          <p:spTgt spid="4915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Old Bible with Greek NT close dark blue spotlite">
            <a:extLst>
              <a:ext uri="{FF2B5EF4-FFF2-40B4-BE49-F238E27FC236}">
                <a16:creationId xmlns:a16="http://schemas.microsoft.com/office/drawing/2014/main" id="{C68D0FD7-23C7-4362-9BDF-A2E196D02FDF}"/>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1203" name="Text Box 3">
            <a:extLst>
              <a:ext uri="{FF2B5EF4-FFF2-40B4-BE49-F238E27FC236}">
                <a16:creationId xmlns:a16="http://schemas.microsoft.com/office/drawing/2014/main" id="{6192F7B7-0CC7-4437-AD10-606C0E6640AE}"/>
              </a:ext>
            </a:extLst>
          </p:cNvPr>
          <p:cNvSpPr txBox="1">
            <a:spLocks noChangeArrowheads="1"/>
          </p:cNvSpPr>
          <p:nvPr/>
        </p:nvSpPr>
        <p:spPr bwMode="auto">
          <a:xfrm>
            <a:off x="609600" y="1126153"/>
            <a:ext cx="10972800" cy="489364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spcBef>
                <a:spcPct val="50000"/>
              </a:spcBef>
            </a:pPr>
            <a:r>
              <a:rPr lang="en-US" altLang="en-US" sz="4800" b="1" dirty="0">
                <a:solidFill>
                  <a:schemeClr val="bg1"/>
                </a:solidFill>
                <a:latin typeface="Times New Roman" panose="02020603050405020304" pitchFamily="18" charset="0"/>
                <a:cs typeface="Times New Roman" panose="02020603050405020304" pitchFamily="18" charset="0"/>
              </a:rPr>
              <a:t>By faith Moses, when he became of age, refused to be called the son of Pharaoh's daughter, choosing rather to suffer affliction with the people of God than to enjoy the passing pleasures of sin. </a:t>
            </a:r>
          </a:p>
          <a:p>
            <a:pPr>
              <a:spcBef>
                <a:spcPct val="50000"/>
              </a:spcBef>
            </a:pPr>
            <a:r>
              <a:rPr lang="en-US" altLang="en-US" sz="4800" b="1" dirty="0">
                <a:solidFill>
                  <a:schemeClr val="bg1"/>
                </a:solidFill>
                <a:latin typeface="Times New Roman" panose="02020603050405020304" pitchFamily="18" charset="0"/>
                <a:cs typeface="Times New Roman" panose="02020603050405020304" pitchFamily="18" charset="0"/>
              </a:rPr>
              <a:t>Hebrews 11:24-25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203"/>
                                        </p:tgtEl>
                                        <p:attrNameLst>
                                          <p:attrName>style.visibility</p:attrName>
                                        </p:attrNameLst>
                                      </p:cBhvr>
                                      <p:to>
                                        <p:strVal val="visible"/>
                                      </p:to>
                                    </p:set>
                                    <p:animEffect transition="in" filter="fade">
                                      <p:cBhvr>
                                        <p:cTn id="7" dur="2000"/>
                                        <p:tgtEl>
                                          <p:spTgt spid="51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temptation3">
            <a:extLst>
              <a:ext uri="{FF2B5EF4-FFF2-40B4-BE49-F238E27FC236}">
                <a16:creationId xmlns:a16="http://schemas.microsoft.com/office/drawing/2014/main" id="{AC570489-9DF2-4458-AC97-5FC11674BA30}"/>
              </a:ext>
            </a:extLst>
          </p:cNvPr>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0" y="0"/>
            <a:ext cx="6089650" cy="6858000"/>
          </a:xfrm>
          <a:prstGeom prst="rect">
            <a:avLst/>
          </a:prstGeom>
          <a:noFill/>
          <a:extLst>
            <a:ext uri="{909E8E84-426E-40DD-AFC4-6F175D3DCCD1}">
              <a14:hiddenFill xmlns:a14="http://schemas.microsoft.com/office/drawing/2010/main">
                <a:solidFill>
                  <a:srgbClr val="FFFFFF"/>
                </a:solidFill>
              </a14:hiddenFill>
            </a:ext>
          </a:extLst>
        </p:spPr>
      </p:pic>
      <p:sp>
        <p:nvSpPr>
          <p:cNvPr id="52227" name="Text Box 3">
            <a:extLst>
              <a:ext uri="{FF2B5EF4-FFF2-40B4-BE49-F238E27FC236}">
                <a16:creationId xmlns:a16="http://schemas.microsoft.com/office/drawing/2014/main" id="{81417A39-1F96-499F-AE94-DCB6332164AE}"/>
              </a:ext>
            </a:extLst>
          </p:cNvPr>
          <p:cNvSpPr txBox="1">
            <a:spLocks noChangeArrowheads="1"/>
          </p:cNvSpPr>
          <p:nvPr/>
        </p:nvSpPr>
        <p:spPr bwMode="auto">
          <a:xfrm>
            <a:off x="6324600" y="2286000"/>
            <a:ext cx="54102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685800" indent="-685800" algn="ctr">
              <a:buFont typeface="Wingdings" panose="05000000000000000000" pitchFamily="2" charset="2"/>
              <a:buChar char="Ø"/>
            </a:pPr>
            <a:r>
              <a:rPr lang="en-US" altLang="en-US" sz="4800" b="1" dirty="0">
                <a:latin typeface="Times New Roman" panose="02020603050405020304" pitchFamily="18" charset="0"/>
                <a:cs typeface="Times New Roman" panose="02020603050405020304" pitchFamily="18" charset="0"/>
              </a:rPr>
              <a:t>Choose Your Thoughts Carefully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2226"/>
                                        </p:tgtEl>
                                        <p:attrNameLst>
                                          <p:attrName>style.visibility</p:attrName>
                                        </p:attrNameLst>
                                      </p:cBhvr>
                                      <p:to>
                                        <p:strVal val="visible"/>
                                      </p:to>
                                    </p:set>
                                    <p:animEffect transition="in" filter="fade">
                                      <p:cBhvr>
                                        <p:cTn id="7" dur="2000"/>
                                        <p:tgtEl>
                                          <p:spTgt spid="522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52227"/>
                                        </p:tgtEl>
                                        <p:attrNameLst>
                                          <p:attrName>style.visibility</p:attrName>
                                        </p:attrNameLst>
                                      </p:cBhvr>
                                      <p:to>
                                        <p:strVal val="visible"/>
                                      </p:to>
                                    </p:set>
                                    <p:anim calcmode="lin" valueType="num">
                                      <p:cBhvr additive="base">
                                        <p:cTn id="12" dur="2000" fill="hold"/>
                                        <p:tgtEl>
                                          <p:spTgt spid="52227"/>
                                        </p:tgtEl>
                                        <p:attrNameLst>
                                          <p:attrName>ppt_x</p:attrName>
                                        </p:attrNameLst>
                                      </p:cBhvr>
                                      <p:tavLst>
                                        <p:tav tm="0">
                                          <p:val>
                                            <p:strVal val="#ppt_x"/>
                                          </p:val>
                                        </p:tav>
                                        <p:tav tm="100000">
                                          <p:val>
                                            <p:strVal val="#ppt_x"/>
                                          </p:val>
                                        </p:tav>
                                      </p:tavLst>
                                    </p:anim>
                                    <p:anim calcmode="lin" valueType="num">
                                      <p:cBhvr additive="base">
                                        <p:cTn id="13" dur="2000" fill="hold"/>
                                        <p:tgtEl>
                                          <p:spTgt spid="5222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Pile of Bibles PO">
            <a:extLst>
              <a:ext uri="{FF2B5EF4-FFF2-40B4-BE49-F238E27FC236}">
                <a16:creationId xmlns:a16="http://schemas.microsoft.com/office/drawing/2014/main" id="{09693034-7A4D-43C1-BDA7-0C6899F68DCF}"/>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5943600" y="4114800"/>
            <a:ext cx="5867400" cy="2586037"/>
          </a:xfrm>
          <a:prstGeom prst="rect">
            <a:avLst/>
          </a:prstGeom>
          <a:noFill/>
          <a:extLst>
            <a:ext uri="{909E8E84-426E-40DD-AFC4-6F175D3DCCD1}">
              <a14:hiddenFill xmlns:a14="http://schemas.microsoft.com/office/drawing/2010/main">
                <a:solidFill>
                  <a:srgbClr val="FFFFFF"/>
                </a:solidFill>
              </a14:hiddenFill>
            </a:ext>
          </a:extLst>
        </p:spPr>
      </p:pic>
      <p:sp>
        <p:nvSpPr>
          <p:cNvPr id="54275" name="Text Box 3">
            <a:extLst>
              <a:ext uri="{FF2B5EF4-FFF2-40B4-BE49-F238E27FC236}">
                <a16:creationId xmlns:a16="http://schemas.microsoft.com/office/drawing/2014/main" id="{EEFA3A28-7832-481A-91C5-F48BA1E57AED}"/>
              </a:ext>
            </a:extLst>
          </p:cNvPr>
          <p:cNvSpPr txBox="1">
            <a:spLocks noChangeArrowheads="1"/>
          </p:cNvSpPr>
          <p:nvPr/>
        </p:nvSpPr>
        <p:spPr bwMode="auto">
          <a:xfrm>
            <a:off x="609600" y="645616"/>
            <a:ext cx="10972800"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spcBef>
                <a:spcPct val="50000"/>
              </a:spcBef>
            </a:pPr>
            <a:r>
              <a:rPr lang="en-US" altLang="en-US" sz="4800" b="1" dirty="0">
                <a:latin typeface="Times New Roman" panose="02020603050405020304" pitchFamily="18" charset="0"/>
                <a:cs typeface="Times New Roman" panose="02020603050405020304" pitchFamily="18" charset="0"/>
              </a:rPr>
              <a:t>How can a young man cleanse his way? By taking heed according to Your word... Your word I have hidden in my heart, That I might not sin against You.</a:t>
            </a:r>
            <a:r>
              <a:rPr lang="en-US" altLang="en-US" sz="4800" dirty="0">
                <a:latin typeface="Times New Roman" panose="02020603050405020304" pitchFamily="18" charset="0"/>
                <a:cs typeface="Times New Roman" panose="02020603050405020304" pitchFamily="18" charset="0"/>
              </a:rPr>
              <a:t> </a:t>
            </a:r>
          </a:p>
          <a:p>
            <a:pPr>
              <a:spcBef>
                <a:spcPct val="50000"/>
              </a:spcBef>
            </a:pPr>
            <a:r>
              <a:rPr lang="en-US" altLang="en-US" sz="4800" b="1" dirty="0">
                <a:latin typeface="Times New Roman" panose="02020603050405020304" pitchFamily="18" charset="0"/>
                <a:cs typeface="Times New Roman" panose="02020603050405020304" pitchFamily="18" charset="0"/>
              </a:rPr>
              <a:t>Psalm 119:9,11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4275"/>
                                        </p:tgtEl>
                                        <p:attrNameLst>
                                          <p:attrName>style.visibility</p:attrName>
                                        </p:attrNameLst>
                                      </p:cBhvr>
                                      <p:to>
                                        <p:strVal val="visible"/>
                                      </p:to>
                                    </p:set>
                                    <p:animEffect transition="in" filter="fade">
                                      <p:cBhvr>
                                        <p:cTn id="7" dur="2000"/>
                                        <p:tgtEl>
                                          <p:spTgt spid="542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4" name="Picture 4" descr="Bills Apple Slide">
            <a:extLst>
              <a:ext uri="{FF2B5EF4-FFF2-40B4-BE49-F238E27FC236}">
                <a16:creationId xmlns:a16="http://schemas.microsoft.com/office/drawing/2014/main" id="{CBD3A1FF-1CC1-4C94-80D7-724C1F46CA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41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6325" name="Text Box 5">
            <a:extLst>
              <a:ext uri="{FF2B5EF4-FFF2-40B4-BE49-F238E27FC236}">
                <a16:creationId xmlns:a16="http://schemas.microsoft.com/office/drawing/2014/main" id="{C16F5F20-19F8-456B-B56B-B0F2E466A966}"/>
              </a:ext>
            </a:extLst>
          </p:cNvPr>
          <p:cNvSpPr txBox="1">
            <a:spLocks noChangeArrowheads="1"/>
          </p:cNvSpPr>
          <p:nvPr/>
        </p:nvSpPr>
        <p:spPr bwMode="auto">
          <a:xfrm>
            <a:off x="5638800" y="1600200"/>
            <a:ext cx="6172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Aft>
                <a:spcPct val="40000"/>
              </a:spcAft>
            </a:pPr>
            <a:r>
              <a:rPr lang="en-US" altLang="en-US" sz="4800" b="1" dirty="0">
                <a:solidFill>
                  <a:schemeClr val="bg1"/>
                </a:solidFill>
                <a:latin typeface="Times New Roman" panose="02020603050405020304" pitchFamily="18" charset="0"/>
                <a:cs typeface="Times New Roman" panose="02020603050405020304" pitchFamily="18" charset="0"/>
              </a:rPr>
              <a:t>The Battle Never Ends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withEffect">
                                  <p:stCondLst>
                                    <p:cond delay="0"/>
                                  </p:stCondLst>
                                  <p:childTnLst>
                                    <p:set>
                                      <p:cBhvr>
                                        <p:cTn id="6" dur="1" fill="hold">
                                          <p:stCondLst>
                                            <p:cond delay="0"/>
                                          </p:stCondLst>
                                        </p:cTn>
                                        <p:tgtEl>
                                          <p:spTgt spid="56325"/>
                                        </p:tgtEl>
                                        <p:attrNameLst>
                                          <p:attrName>style.visibility</p:attrName>
                                        </p:attrNameLst>
                                      </p:cBhvr>
                                      <p:to>
                                        <p:strVal val="visible"/>
                                      </p:to>
                                    </p:set>
                                    <p:anim calcmode="lin" valueType="num">
                                      <p:cBhvr additive="base">
                                        <p:cTn id="7" dur="3000" fill="hold"/>
                                        <p:tgtEl>
                                          <p:spTgt spid="56325"/>
                                        </p:tgtEl>
                                        <p:attrNameLst>
                                          <p:attrName>ppt_x</p:attrName>
                                        </p:attrNameLst>
                                      </p:cBhvr>
                                      <p:tavLst>
                                        <p:tav tm="0">
                                          <p:val>
                                            <p:strVal val="#ppt_x"/>
                                          </p:val>
                                        </p:tav>
                                        <p:tav tm="100000">
                                          <p:val>
                                            <p:strVal val="#ppt_x"/>
                                          </p:val>
                                        </p:tav>
                                      </p:tavLst>
                                    </p:anim>
                                    <p:anim calcmode="lin" valueType="num">
                                      <p:cBhvr additive="base">
                                        <p:cTn id="8" dur="3000" fill="hold"/>
                                        <p:tgtEl>
                                          <p:spTgt spid="5632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Bills Carrot Slide">
            <a:extLst>
              <a:ext uri="{FF2B5EF4-FFF2-40B4-BE49-F238E27FC236}">
                <a16:creationId xmlns:a16="http://schemas.microsoft.com/office/drawing/2014/main" id="{DB6D288B-9C84-4513-9B48-A6969E46D412}"/>
              </a:ext>
            </a:extLst>
          </p:cNvPr>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111" name="Rectangle 15">
            <a:extLst>
              <a:ext uri="{FF2B5EF4-FFF2-40B4-BE49-F238E27FC236}">
                <a16:creationId xmlns:a16="http://schemas.microsoft.com/office/drawing/2014/main" id="{4AB5BF85-FBFB-4686-9836-20BCF9382A29}"/>
              </a:ext>
            </a:extLst>
          </p:cNvPr>
          <p:cNvSpPr>
            <a:spLocks noGrp="1" noChangeArrowheads="1"/>
          </p:cNvSpPr>
          <p:nvPr>
            <p:ph type="body" sz="half" idx="4294967295"/>
          </p:nvPr>
        </p:nvSpPr>
        <p:spPr>
          <a:xfrm>
            <a:off x="609600" y="2057400"/>
            <a:ext cx="5105400" cy="2743200"/>
          </a:xfrm>
        </p:spPr>
        <p:txBody>
          <a:bodyPr>
            <a:normAutofit/>
          </a:bodyPr>
          <a:lstStyle/>
          <a:p>
            <a:pPr>
              <a:spcAft>
                <a:spcPct val="20000"/>
              </a:spcAft>
              <a:buFontTx/>
              <a:buNone/>
            </a:pPr>
            <a:r>
              <a:rPr lang="en-US" altLang="en-US" sz="4800" b="1" dirty="0">
                <a:solidFill>
                  <a:schemeClr val="bg1"/>
                </a:solidFill>
                <a:latin typeface="Times New Roman" panose="02020603050405020304" pitchFamily="18" charset="0"/>
                <a:cs typeface="Times New Roman" panose="02020603050405020304" pitchFamily="18" charset="0"/>
              </a:rPr>
              <a:t>Nowhere to Run…</a:t>
            </a:r>
          </a:p>
          <a:p>
            <a:pPr>
              <a:spcAft>
                <a:spcPct val="20000"/>
              </a:spcAft>
              <a:buFontTx/>
              <a:buNone/>
            </a:pPr>
            <a:r>
              <a:rPr lang="en-US" altLang="en-US" sz="4800" b="1" dirty="0">
                <a:solidFill>
                  <a:schemeClr val="bg1"/>
                </a:solidFill>
                <a:latin typeface="Times New Roman" panose="02020603050405020304" pitchFamily="18" charset="0"/>
                <a:cs typeface="Times New Roman" panose="02020603050405020304" pitchFamily="18" charset="0"/>
              </a:rPr>
              <a:t>Nowhere to Hide…</a:t>
            </a:r>
            <a:endParaRPr lang="en-US" altLang="en-US" sz="4800" b="1" dirty="0">
              <a:solidFill>
                <a:schemeClr val="bg1"/>
              </a:solidFill>
              <a:latin typeface="Myriad Condensed" pitchFamily="34" charset="0"/>
            </a:endParaRPr>
          </a:p>
        </p:txBody>
      </p:sp>
      <p:sp>
        <p:nvSpPr>
          <p:cNvPr id="4112" name="Rectangle 16">
            <a:extLst>
              <a:ext uri="{FF2B5EF4-FFF2-40B4-BE49-F238E27FC236}">
                <a16:creationId xmlns:a16="http://schemas.microsoft.com/office/drawing/2014/main" id="{43DEA192-CD64-4092-9BEA-A3E3A57FA52E}"/>
              </a:ext>
            </a:extLst>
          </p:cNvPr>
          <p:cNvSpPr>
            <a:spLocks noGrp="1" noChangeArrowheads="1"/>
          </p:cNvSpPr>
          <p:nvPr>
            <p:ph type="body" sz="half" idx="4294967295"/>
          </p:nvPr>
        </p:nvSpPr>
        <p:spPr>
          <a:xfrm>
            <a:off x="7696200" y="1295400"/>
            <a:ext cx="4038600" cy="4525963"/>
          </a:xfrm>
        </p:spPr>
        <p:txBody>
          <a:bodyPr>
            <a:normAutofit fontScale="92500" lnSpcReduction="10000"/>
          </a:bodyPr>
          <a:lstStyle/>
          <a:p>
            <a:pPr>
              <a:spcAft>
                <a:spcPct val="20000"/>
              </a:spcAft>
            </a:pPr>
            <a:r>
              <a:rPr lang="en-US" altLang="en-US" sz="4800" b="1" i="1" dirty="0">
                <a:solidFill>
                  <a:schemeClr val="bg1"/>
                </a:solidFill>
                <a:latin typeface="Times New Roman" panose="02020603050405020304" pitchFamily="18" charset="0"/>
                <a:cs typeface="Times New Roman" panose="02020603050405020304" pitchFamily="18" charset="0"/>
              </a:rPr>
              <a:t>The Work Place</a:t>
            </a:r>
          </a:p>
          <a:p>
            <a:pPr>
              <a:spcAft>
                <a:spcPct val="20000"/>
              </a:spcAft>
            </a:pPr>
            <a:r>
              <a:rPr lang="en-US" altLang="en-US" sz="4800" b="1" i="1" dirty="0">
                <a:solidFill>
                  <a:schemeClr val="bg1"/>
                </a:solidFill>
                <a:latin typeface="Times New Roman" panose="02020603050405020304" pitchFamily="18" charset="0"/>
                <a:cs typeface="Times New Roman" panose="02020603050405020304" pitchFamily="18" charset="0"/>
              </a:rPr>
              <a:t>The Home</a:t>
            </a:r>
          </a:p>
          <a:p>
            <a:pPr>
              <a:spcAft>
                <a:spcPct val="20000"/>
              </a:spcAft>
            </a:pPr>
            <a:r>
              <a:rPr lang="en-US" altLang="en-US" sz="4800" b="1" i="1" dirty="0">
                <a:solidFill>
                  <a:schemeClr val="bg1"/>
                </a:solidFill>
                <a:latin typeface="Times New Roman" panose="02020603050405020304" pitchFamily="18" charset="0"/>
                <a:cs typeface="Times New Roman" panose="02020603050405020304" pitchFamily="18" charset="0"/>
              </a:rPr>
              <a:t>The School</a:t>
            </a:r>
          </a:p>
          <a:p>
            <a:pPr>
              <a:spcAft>
                <a:spcPct val="20000"/>
              </a:spcAft>
            </a:pPr>
            <a:r>
              <a:rPr lang="en-US" altLang="en-US" sz="4800" b="1" i="1" dirty="0">
                <a:solidFill>
                  <a:schemeClr val="bg1"/>
                </a:solidFill>
                <a:latin typeface="Times New Roman" panose="02020603050405020304" pitchFamily="18" charset="0"/>
                <a:cs typeface="Times New Roman" panose="02020603050405020304" pitchFamily="18" charset="0"/>
              </a:rPr>
              <a:t>The Cities</a:t>
            </a:r>
          </a:p>
          <a:p>
            <a:pPr>
              <a:spcAft>
                <a:spcPct val="20000"/>
              </a:spcAft>
            </a:pPr>
            <a:r>
              <a:rPr lang="en-US" altLang="en-US" sz="4800" b="1" i="1" dirty="0">
                <a:solidFill>
                  <a:schemeClr val="bg1"/>
                </a:solidFill>
                <a:latin typeface="Times New Roman" panose="02020603050405020304" pitchFamily="18" charset="0"/>
                <a:cs typeface="Times New Roman" panose="02020603050405020304" pitchFamily="18" charset="0"/>
              </a:rPr>
              <a:t>The Suburbs </a:t>
            </a:r>
          </a:p>
          <a:p>
            <a:endParaRPr lang="en-US" altLang="en-US" sz="3600" i="1"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500"/>
                                        <p:tgtEl>
                                          <p:spTgt spid="410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4111">
                                            <p:txEl>
                                              <p:pRg st="0" end="0"/>
                                            </p:txEl>
                                          </p:spTgt>
                                        </p:tgtEl>
                                        <p:attrNameLst>
                                          <p:attrName>style.visibility</p:attrName>
                                        </p:attrNameLst>
                                      </p:cBhvr>
                                      <p:to>
                                        <p:strVal val="visible"/>
                                      </p:to>
                                    </p:set>
                                    <p:anim calcmode="lin" valueType="num">
                                      <p:cBhvr additive="base">
                                        <p:cTn id="12" dur="500" fill="hold"/>
                                        <p:tgtEl>
                                          <p:spTgt spid="4111">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41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4111">
                                            <p:txEl>
                                              <p:pRg st="1" end="1"/>
                                            </p:txEl>
                                          </p:spTgt>
                                        </p:tgtEl>
                                        <p:attrNameLst>
                                          <p:attrName>style.visibility</p:attrName>
                                        </p:attrNameLst>
                                      </p:cBhvr>
                                      <p:to>
                                        <p:strVal val="visible"/>
                                      </p:to>
                                    </p:set>
                                    <p:anim calcmode="lin" valueType="num">
                                      <p:cBhvr additive="base">
                                        <p:cTn id="18" dur="500" fill="hold"/>
                                        <p:tgtEl>
                                          <p:spTgt spid="4111">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411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112">
                                            <p:txEl>
                                              <p:pRg st="0" end="0"/>
                                            </p:txEl>
                                          </p:spTgt>
                                        </p:tgtEl>
                                        <p:attrNameLst>
                                          <p:attrName>style.visibility</p:attrName>
                                        </p:attrNameLst>
                                      </p:cBhvr>
                                      <p:to>
                                        <p:strVal val="visible"/>
                                      </p:to>
                                    </p:set>
                                    <p:animEffect transition="in" filter="fade">
                                      <p:cBhvr>
                                        <p:cTn id="24" dur="500"/>
                                        <p:tgtEl>
                                          <p:spTgt spid="4112">
                                            <p:txEl>
                                              <p:pRg st="0" end="0"/>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112">
                                            <p:txEl>
                                              <p:pRg st="1" end="1"/>
                                            </p:txEl>
                                          </p:spTgt>
                                        </p:tgtEl>
                                        <p:attrNameLst>
                                          <p:attrName>style.visibility</p:attrName>
                                        </p:attrNameLst>
                                      </p:cBhvr>
                                      <p:to>
                                        <p:strVal val="visible"/>
                                      </p:to>
                                    </p:set>
                                    <p:animEffect transition="in" filter="fade">
                                      <p:cBhvr>
                                        <p:cTn id="29" dur="500"/>
                                        <p:tgtEl>
                                          <p:spTgt spid="4112">
                                            <p:txEl>
                                              <p:pRg st="1" end="1"/>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112">
                                            <p:txEl>
                                              <p:pRg st="2" end="2"/>
                                            </p:txEl>
                                          </p:spTgt>
                                        </p:tgtEl>
                                        <p:attrNameLst>
                                          <p:attrName>style.visibility</p:attrName>
                                        </p:attrNameLst>
                                      </p:cBhvr>
                                      <p:to>
                                        <p:strVal val="visible"/>
                                      </p:to>
                                    </p:set>
                                    <p:animEffect transition="in" filter="fade">
                                      <p:cBhvr>
                                        <p:cTn id="34" dur="500"/>
                                        <p:tgtEl>
                                          <p:spTgt spid="4112">
                                            <p:txEl>
                                              <p:pRg st="2" end="2"/>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112">
                                            <p:txEl>
                                              <p:pRg st="3" end="3"/>
                                            </p:txEl>
                                          </p:spTgt>
                                        </p:tgtEl>
                                        <p:attrNameLst>
                                          <p:attrName>style.visibility</p:attrName>
                                        </p:attrNameLst>
                                      </p:cBhvr>
                                      <p:to>
                                        <p:strVal val="visible"/>
                                      </p:to>
                                    </p:set>
                                    <p:animEffect transition="in" filter="fade">
                                      <p:cBhvr>
                                        <p:cTn id="39" dur="500"/>
                                        <p:tgtEl>
                                          <p:spTgt spid="4112">
                                            <p:txEl>
                                              <p:pRg st="3" end="3"/>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4112">
                                            <p:txEl>
                                              <p:pRg st="4" end="4"/>
                                            </p:txEl>
                                          </p:spTgt>
                                        </p:tgtEl>
                                        <p:attrNameLst>
                                          <p:attrName>style.visibility</p:attrName>
                                        </p:attrNameLst>
                                      </p:cBhvr>
                                      <p:to>
                                        <p:strVal val="visible"/>
                                      </p:to>
                                    </p:set>
                                    <p:animEffect transition="in" filter="fade">
                                      <p:cBhvr>
                                        <p:cTn id="44" dur="500"/>
                                        <p:tgtEl>
                                          <p:spTgt spid="41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1" grpId="0" uiExpand="1" build="p"/>
      <p:bldP spid="4112"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apple3">
            <a:extLst>
              <a:ext uri="{FF2B5EF4-FFF2-40B4-BE49-F238E27FC236}">
                <a16:creationId xmlns:a16="http://schemas.microsoft.com/office/drawing/2014/main" id="{3D749ADA-BF95-48E3-9EE9-07BDC36FF225}"/>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7010400" y="0"/>
            <a:ext cx="5181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8371" name="Text Box 3">
            <a:extLst>
              <a:ext uri="{FF2B5EF4-FFF2-40B4-BE49-F238E27FC236}">
                <a16:creationId xmlns:a16="http://schemas.microsoft.com/office/drawing/2014/main" id="{D91098EE-126F-41ED-A580-DA3410A94124}"/>
              </a:ext>
            </a:extLst>
          </p:cNvPr>
          <p:cNvSpPr txBox="1">
            <a:spLocks noChangeArrowheads="1"/>
          </p:cNvSpPr>
          <p:nvPr/>
        </p:nvSpPr>
        <p:spPr bwMode="auto">
          <a:xfrm>
            <a:off x="533400" y="889843"/>
            <a:ext cx="6324600"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3600" b="1" i="1" dirty="0">
                <a:latin typeface="Times New Roman" panose="02020603050405020304" pitchFamily="18" charset="0"/>
                <a:cs typeface="Times New Roman" panose="02020603050405020304" pitchFamily="18" charset="0"/>
              </a:rPr>
              <a:t>No temptation has overtaken you except such as is common to man; but God is faithful, who will not allow you to be tempted beyond what you are able, but with the temptation will also make the way of escape, that you may be able to bear it.</a:t>
            </a:r>
            <a:r>
              <a:rPr lang="en-US" altLang="en-US" sz="3600" b="1" dirty="0">
                <a:latin typeface="Times New Roman" panose="02020603050405020304" pitchFamily="18" charset="0"/>
                <a:cs typeface="Times New Roman" panose="02020603050405020304" pitchFamily="18" charset="0"/>
              </a:rPr>
              <a:t> (1 Corinthians 10:13)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58371"/>
                                        </p:tgtEl>
                                        <p:attrNameLst>
                                          <p:attrName>style.visibility</p:attrName>
                                        </p:attrNameLst>
                                      </p:cBhvr>
                                      <p:to>
                                        <p:strVal val="visible"/>
                                      </p:to>
                                    </p:set>
                                    <p:animEffect transition="in" filter="fade">
                                      <p:cBhvr>
                                        <p:cTn id="7" dur="2000"/>
                                        <p:tgtEl>
                                          <p:spTgt spid="583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9000"/>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A58CB-C937-4D21-BA92-22F6A031CDC4}"/>
              </a:ext>
            </a:extLst>
          </p:cNvPr>
          <p:cNvSpPr txBox="1"/>
          <p:nvPr/>
        </p:nvSpPr>
        <p:spPr>
          <a:xfrm>
            <a:off x="1568137" y="228600"/>
            <a:ext cx="9099863" cy="769441"/>
          </a:xfrm>
          <a:prstGeom prst="rect">
            <a:avLst/>
          </a:prstGeom>
          <a:noFill/>
        </p:spPr>
        <p:txBody>
          <a:bodyPr wrap="none" rtlCol="0">
            <a:spAutoFit/>
          </a:bodyPr>
          <a:lstStyle/>
          <a:p>
            <a:r>
              <a:rPr lang="en-US" sz="4400" dirty="0">
                <a:solidFill>
                  <a:schemeClr val="bg1"/>
                </a:solidFill>
                <a:latin typeface="Times New Roman" panose="02020603050405020304" pitchFamily="18" charset="0"/>
                <a:cs typeface="Times New Roman" panose="02020603050405020304" pitchFamily="18" charset="0"/>
              </a:rPr>
              <a:t>Be Pro-Active Choose Life With Christ</a:t>
            </a:r>
          </a:p>
        </p:txBody>
      </p:sp>
    </p:spTree>
    <p:extLst>
      <p:ext uri="{BB962C8B-B14F-4D97-AF65-F5344CB8AC3E}">
        <p14:creationId xmlns:p14="http://schemas.microsoft.com/office/powerpoint/2010/main" val="52966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out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apple3">
            <a:extLst>
              <a:ext uri="{FF2B5EF4-FFF2-40B4-BE49-F238E27FC236}">
                <a16:creationId xmlns:a16="http://schemas.microsoft.com/office/drawing/2014/main" id="{34D87F94-9A97-47AA-918C-9A47C6C08946}"/>
              </a:ext>
            </a:extLst>
          </p:cNvPr>
          <p:cNvPicPr>
            <a:picLocks noChangeAspect="1" noChangeArrowheads="1"/>
          </p:cNvPicPr>
          <p:nvPr/>
        </p:nvPicPr>
        <p:blipFill rotWithShape="1">
          <a:blip r:embed="rId3">
            <a:lum bright="-12000"/>
            <a:extLst>
              <a:ext uri="{28A0092B-C50C-407E-A947-70E740481C1C}">
                <a14:useLocalDpi xmlns:a14="http://schemas.microsoft.com/office/drawing/2010/main" val="0"/>
              </a:ext>
            </a:extLst>
          </a:blip>
          <a:srcRect t="20354"/>
          <a:stretch/>
        </p:blipFill>
        <p:spPr bwMode="auto">
          <a:xfrm>
            <a:off x="6096000" y="0"/>
            <a:ext cx="609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173" name="Text Box 5">
            <a:extLst>
              <a:ext uri="{FF2B5EF4-FFF2-40B4-BE49-F238E27FC236}">
                <a16:creationId xmlns:a16="http://schemas.microsoft.com/office/drawing/2014/main" id="{3C9028CE-1A6A-4A8A-9BC4-0BAC2D23351B}"/>
              </a:ext>
            </a:extLst>
          </p:cNvPr>
          <p:cNvSpPr txBox="1">
            <a:spLocks noChangeArrowheads="1"/>
          </p:cNvSpPr>
          <p:nvPr/>
        </p:nvSpPr>
        <p:spPr bwMode="auto">
          <a:xfrm>
            <a:off x="609600" y="2286000"/>
            <a:ext cx="50292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4800" b="1" dirty="0">
                <a:latin typeface="Times New Roman" panose="02020603050405020304" pitchFamily="18" charset="0"/>
                <a:cs typeface="Times New Roman" panose="02020603050405020304" pitchFamily="18" charset="0"/>
              </a:rPr>
              <a:t>The Problem of </a:t>
            </a:r>
          </a:p>
          <a:p>
            <a:pPr algn="ctr"/>
            <a:r>
              <a:rPr lang="en-US" altLang="en-US" sz="4800" b="1" dirty="0">
                <a:latin typeface="Times New Roman" panose="02020603050405020304" pitchFamily="18" charset="0"/>
                <a:cs typeface="Times New Roman" panose="02020603050405020304" pitchFamily="18" charset="0"/>
              </a:rPr>
              <a:t>Temptation</a:t>
            </a:r>
          </a:p>
          <a:p>
            <a:pPr algn="ctr"/>
            <a:r>
              <a:rPr lang="en-US" altLang="en-US" sz="4800" b="1" dirty="0">
                <a:latin typeface="Times New Roman" panose="02020603050405020304" pitchFamily="18" charset="0"/>
                <a:cs typeface="Times New Roman" panose="02020603050405020304" pitchFamily="18" charset="0"/>
              </a:rPr>
              <a:t> (Jas. 1:13-15)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173"/>
                                        </p:tgtEl>
                                        <p:attrNameLst>
                                          <p:attrName>style.visibility</p:attrName>
                                        </p:attrNameLst>
                                      </p:cBhvr>
                                      <p:to>
                                        <p:strVal val="visible"/>
                                      </p:to>
                                    </p:set>
                                    <p:animEffect transition="in" filter="fade">
                                      <p:cBhvr>
                                        <p:cTn id="7" dur="2000"/>
                                        <p:tgtEl>
                                          <p:spTgt spid="7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Bills Apple Slide">
            <a:extLst>
              <a:ext uri="{FF2B5EF4-FFF2-40B4-BE49-F238E27FC236}">
                <a16:creationId xmlns:a16="http://schemas.microsoft.com/office/drawing/2014/main" id="{43300934-5F4D-41F9-94A5-1B47F2929D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245" name="Rectangle 5">
            <a:extLst>
              <a:ext uri="{FF2B5EF4-FFF2-40B4-BE49-F238E27FC236}">
                <a16:creationId xmlns:a16="http://schemas.microsoft.com/office/drawing/2014/main" id="{6E73836C-47F5-4251-AF9D-722FD5F2A8B2}"/>
              </a:ext>
            </a:extLst>
          </p:cNvPr>
          <p:cNvSpPr>
            <a:spLocks noGrp="1" noChangeArrowheads="1"/>
          </p:cNvSpPr>
          <p:nvPr>
            <p:ph type="title" idx="4294967295"/>
          </p:nvPr>
        </p:nvSpPr>
        <p:spPr>
          <a:xfrm>
            <a:off x="1981200" y="740466"/>
            <a:ext cx="8229600" cy="1143000"/>
          </a:xfrm>
        </p:spPr>
        <p:txBody>
          <a:bodyPr/>
          <a:lstStyle/>
          <a:p>
            <a:pPr algn="ctr"/>
            <a:r>
              <a:rPr lang="en-US" altLang="en-US" sz="4800" b="1" dirty="0">
                <a:solidFill>
                  <a:schemeClr val="bg1"/>
                </a:solidFill>
                <a:latin typeface="Times New Roman" panose="02020603050405020304" pitchFamily="18" charset="0"/>
                <a:cs typeface="Times New Roman" panose="02020603050405020304" pitchFamily="18" charset="0"/>
              </a:rPr>
              <a:t>Trials And Temptations</a:t>
            </a:r>
          </a:p>
        </p:txBody>
      </p:sp>
      <p:sp>
        <p:nvSpPr>
          <p:cNvPr id="10248" name="Text Box 8">
            <a:extLst>
              <a:ext uri="{FF2B5EF4-FFF2-40B4-BE49-F238E27FC236}">
                <a16:creationId xmlns:a16="http://schemas.microsoft.com/office/drawing/2014/main" id="{E037F112-C888-4F02-9B8B-AD6FFDE9C545}"/>
              </a:ext>
            </a:extLst>
          </p:cNvPr>
          <p:cNvSpPr txBox="1">
            <a:spLocks noChangeArrowheads="1"/>
          </p:cNvSpPr>
          <p:nvPr/>
        </p:nvSpPr>
        <p:spPr bwMode="auto">
          <a:xfrm>
            <a:off x="7924800" y="2709222"/>
            <a:ext cx="3179204" cy="2751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Aft>
                <a:spcPct val="30000"/>
              </a:spcAft>
            </a:pPr>
            <a:r>
              <a:rPr lang="en-US" altLang="en-US" sz="4800" b="1" i="1" dirty="0">
                <a:solidFill>
                  <a:schemeClr val="bg1"/>
                </a:solidFill>
                <a:latin typeface="Times New Roman" panose="02020603050405020304" pitchFamily="18" charset="0"/>
                <a:cs typeface="Times New Roman" panose="02020603050405020304" pitchFamily="18" charset="0"/>
              </a:rPr>
              <a:t>What’s</a:t>
            </a:r>
          </a:p>
          <a:p>
            <a:pPr>
              <a:spcAft>
                <a:spcPct val="30000"/>
              </a:spcAft>
            </a:pPr>
            <a:r>
              <a:rPr lang="en-US" altLang="en-US" sz="4800" b="1" i="1" dirty="0">
                <a:solidFill>
                  <a:schemeClr val="bg1"/>
                </a:solidFill>
                <a:latin typeface="Times New Roman" panose="02020603050405020304" pitchFamily="18" charset="0"/>
                <a:cs typeface="Times New Roman" panose="02020603050405020304" pitchFamily="18" charset="0"/>
              </a:rPr>
              <a:t>the </a:t>
            </a:r>
          </a:p>
          <a:p>
            <a:pPr>
              <a:spcAft>
                <a:spcPct val="30000"/>
              </a:spcAft>
            </a:pPr>
            <a:r>
              <a:rPr lang="en-US" altLang="en-US" sz="4800" b="1" i="1" dirty="0">
                <a:solidFill>
                  <a:schemeClr val="bg1"/>
                </a:solidFill>
                <a:latin typeface="Times New Roman" panose="02020603050405020304" pitchFamily="18" charset="0"/>
                <a:cs typeface="Times New Roman" panose="02020603050405020304" pitchFamily="18" charset="0"/>
              </a:rPr>
              <a:t>Difference?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245"/>
                                        </p:tgtEl>
                                        <p:attrNameLst>
                                          <p:attrName>style.visibility</p:attrName>
                                        </p:attrNameLst>
                                      </p:cBhvr>
                                      <p:to>
                                        <p:strVal val="visible"/>
                                      </p:to>
                                    </p:set>
                                    <p:animEffect transition="in" filter="fade">
                                      <p:cBhvr>
                                        <p:cTn id="7" dur="500"/>
                                        <p:tgtEl>
                                          <p:spTgt spid="1024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0248">
                                            <p:txEl>
                                              <p:pRg st="0" end="0"/>
                                            </p:txEl>
                                          </p:spTgt>
                                        </p:tgtEl>
                                        <p:attrNameLst>
                                          <p:attrName>style.visibility</p:attrName>
                                        </p:attrNameLst>
                                      </p:cBhvr>
                                      <p:to>
                                        <p:strVal val="visible"/>
                                      </p:to>
                                    </p:set>
                                    <p:animEffect transition="in" filter="fade">
                                      <p:cBhvr>
                                        <p:cTn id="12" dur="500"/>
                                        <p:tgtEl>
                                          <p:spTgt spid="10248">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0248">
                                            <p:txEl>
                                              <p:pRg st="1" end="1"/>
                                            </p:txEl>
                                          </p:spTgt>
                                        </p:tgtEl>
                                        <p:attrNameLst>
                                          <p:attrName>style.visibility</p:attrName>
                                        </p:attrNameLst>
                                      </p:cBhvr>
                                      <p:to>
                                        <p:strVal val="visible"/>
                                      </p:to>
                                    </p:set>
                                    <p:animEffect transition="in" filter="fade">
                                      <p:cBhvr>
                                        <p:cTn id="15" dur="500"/>
                                        <p:tgtEl>
                                          <p:spTgt spid="10248">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0248">
                                            <p:txEl>
                                              <p:pRg st="2" end="2"/>
                                            </p:txEl>
                                          </p:spTgt>
                                        </p:tgtEl>
                                        <p:attrNameLst>
                                          <p:attrName>style.visibility</p:attrName>
                                        </p:attrNameLst>
                                      </p:cBhvr>
                                      <p:to>
                                        <p:strVal val="visible"/>
                                      </p:to>
                                    </p:set>
                                    <p:animEffect transition="in" filter="fade">
                                      <p:cBhvr>
                                        <p:cTn id="18" dur="500"/>
                                        <p:tgtEl>
                                          <p:spTgt spid="1024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Scripture Slide Bible Illuminated under stained glass copy">
            <a:extLst>
              <a:ext uri="{FF2B5EF4-FFF2-40B4-BE49-F238E27FC236}">
                <a16:creationId xmlns:a16="http://schemas.microsoft.com/office/drawing/2014/main" id="{5740BB53-05DC-4344-AE38-2A521A28D727}"/>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315" name="Text Box 3">
            <a:extLst>
              <a:ext uri="{FF2B5EF4-FFF2-40B4-BE49-F238E27FC236}">
                <a16:creationId xmlns:a16="http://schemas.microsoft.com/office/drawing/2014/main" id="{45EF2DE7-7A3F-4A07-A1FF-1176ABD6B014}"/>
              </a:ext>
            </a:extLst>
          </p:cNvPr>
          <p:cNvSpPr txBox="1">
            <a:spLocks noChangeArrowheads="1"/>
          </p:cNvSpPr>
          <p:nvPr/>
        </p:nvSpPr>
        <p:spPr bwMode="auto">
          <a:xfrm>
            <a:off x="609600" y="1975211"/>
            <a:ext cx="10972800" cy="2825389"/>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spcBef>
                <a:spcPct val="50000"/>
              </a:spcBef>
              <a:spcAft>
                <a:spcPct val="20000"/>
              </a:spcAft>
            </a:pPr>
            <a:r>
              <a:rPr lang="en-US" altLang="en-US" sz="4800" b="1" dirty="0">
                <a:solidFill>
                  <a:schemeClr val="bg1"/>
                </a:solidFill>
                <a:latin typeface="Times New Roman" panose="02020603050405020304" pitchFamily="18" charset="0"/>
                <a:cs typeface="Times New Roman" panose="02020603050405020304" pitchFamily="18" charset="0"/>
              </a:rPr>
              <a:t>My brethren, count it all joy when you fall into various trials…</a:t>
            </a:r>
          </a:p>
          <a:p>
            <a:pPr>
              <a:spcBef>
                <a:spcPct val="50000"/>
              </a:spcBef>
              <a:spcAft>
                <a:spcPct val="20000"/>
              </a:spcAft>
            </a:pPr>
            <a:r>
              <a:rPr lang="en-US" altLang="en-US" sz="4800" b="1" dirty="0">
                <a:solidFill>
                  <a:schemeClr val="bg1"/>
                </a:solidFill>
                <a:latin typeface="Times New Roman" panose="02020603050405020304" pitchFamily="18" charset="0"/>
                <a:cs typeface="Times New Roman" panose="02020603050405020304" pitchFamily="18" charset="0"/>
              </a:rPr>
              <a:t>James 1:2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315"/>
                                        </p:tgtEl>
                                        <p:attrNameLst>
                                          <p:attrName>style.visibility</p:attrName>
                                        </p:attrNameLst>
                                      </p:cBhvr>
                                      <p:to>
                                        <p:strVal val="visible"/>
                                      </p:to>
                                    </p:set>
                                    <p:animEffect transition="in" filter="fade">
                                      <p:cBhvr>
                                        <p:cTn id="7" dur="2000"/>
                                        <p:tgtEl>
                                          <p:spTgt spid="13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3" name="Picture 5" descr="dictionary reading">
            <a:extLst>
              <a:ext uri="{FF2B5EF4-FFF2-40B4-BE49-F238E27FC236}">
                <a16:creationId xmlns:a16="http://schemas.microsoft.com/office/drawing/2014/main" id="{543E0019-2F69-4B55-ACBF-0C7DE2A8E644}"/>
              </a:ext>
            </a:extLst>
          </p:cNvPr>
          <p:cNvPicPr>
            <a:picLocks noChangeAspect="1" noChangeArrowheads="1"/>
          </p:cNvPicPr>
          <p:nvPr/>
        </p:nvPicPr>
        <p:blipFill>
          <a:blip r:embed="rId3">
            <a:lum bright="-18000" contrast="-18000"/>
            <a:extLst>
              <a:ext uri="{28A0092B-C50C-407E-A947-70E740481C1C}">
                <a14:useLocalDpi xmlns:a14="http://schemas.microsoft.com/office/drawing/2010/main" val="0"/>
              </a:ext>
            </a:extLst>
          </a:blip>
          <a:srcRect r="22826"/>
          <a:stretch>
            <a:fillRect/>
          </a:stretch>
        </p:blipFill>
        <p:spPr bwMode="auto">
          <a:xfrm>
            <a:off x="23190" y="0"/>
            <a:ext cx="6072809" cy="6858000"/>
          </a:xfrm>
          <a:prstGeom prst="rect">
            <a:avLst/>
          </a:prstGeom>
          <a:noFill/>
          <a:extLst>
            <a:ext uri="{909E8E84-426E-40DD-AFC4-6F175D3DCCD1}">
              <a14:hiddenFill xmlns:a14="http://schemas.microsoft.com/office/drawing/2010/main">
                <a:solidFill>
                  <a:srgbClr val="FFFFFF"/>
                </a:solidFill>
              </a14:hiddenFill>
            </a:ext>
          </a:extLst>
        </p:spPr>
      </p:pic>
      <p:sp>
        <p:nvSpPr>
          <p:cNvPr id="12294" name="Text Box 6">
            <a:extLst>
              <a:ext uri="{FF2B5EF4-FFF2-40B4-BE49-F238E27FC236}">
                <a16:creationId xmlns:a16="http://schemas.microsoft.com/office/drawing/2014/main" id="{835F95A0-6B05-4F0C-8B77-BE9354D38DDB}"/>
              </a:ext>
            </a:extLst>
          </p:cNvPr>
          <p:cNvSpPr txBox="1">
            <a:spLocks noChangeArrowheads="1"/>
          </p:cNvSpPr>
          <p:nvPr/>
        </p:nvSpPr>
        <p:spPr bwMode="auto">
          <a:xfrm>
            <a:off x="7848600" y="381577"/>
            <a:ext cx="2438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4800" b="1" dirty="0">
                <a:latin typeface="Times New Roman" panose="02020603050405020304" pitchFamily="18" charset="0"/>
                <a:cs typeface="Times New Roman" panose="02020603050405020304" pitchFamily="18" charset="0"/>
              </a:rPr>
              <a:t>Trials</a:t>
            </a:r>
          </a:p>
        </p:txBody>
      </p:sp>
      <p:sp>
        <p:nvSpPr>
          <p:cNvPr id="12295" name="Text Box 7">
            <a:extLst>
              <a:ext uri="{FF2B5EF4-FFF2-40B4-BE49-F238E27FC236}">
                <a16:creationId xmlns:a16="http://schemas.microsoft.com/office/drawing/2014/main" id="{95704598-0A4A-4208-B5FA-1832DDFE8289}"/>
              </a:ext>
            </a:extLst>
          </p:cNvPr>
          <p:cNvSpPr txBox="1">
            <a:spLocks noChangeArrowheads="1"/>
          </p:cNvSpPr>
          <p:nvPr/>
        </p:nvSpPr>
        <p:spPr bwMode="auto">
          <a:xfrm>
            <a:off x="6286499" y="1676400"/>
            <a:ext cx="5562601" cy="3933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Aft>
                <a:spcPct val="20000"/>
              </a:spcAft>
            </a:pPr>
            <a:r>
              <a:rPr lang="en-US" altLang="en-US" sz="4800" b="1" i="1" dirty="0">
                <a:latin typeface="Times New Roman" panose="02020603050405020304" pitchFamily="18" charset="0"/>
                <a:cs typeface="Times New Roman" panose="02020603050405020304" pitchFamily="18" charset="0"/>
              </a:rPr>
              <a:t>“Ordeals; Hardships, things that put </a:t>
            </a:r>
          </a:p>
          <a:p>
            <a:pPr algn="ctr">
              <a:spcAft>
                <a:spcPct val="20000"/>
              </a:spcAft>
            </a:pPr>
            <a:r>
              <a:rPr lang="en-US" altLang="en-US" sz="4800" b="1" i="1" dirty="0">
                <a:latin typeface="Times New Roman" panose="02020603050405020304" pitchFamily="18" charset="0"/>
                <a:cs typeface="Times New Roman" panose="02020603050405020304" pitchFamily="18" charset="0"/>
              </a:rPr>
              <a:t>our faith to the test…”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294"/>
                                        </p:tgtEl>
                                        <p:attrNameLst>
                                          <p:attrName>style.visibility</p:attrName>
                                        </p:attrNameLst>
                                      </p:cBhvr>
                                      <p:to>
                                        <p:strVal val="visible"/>
                                      </p:to>
                                    </p:set>
                                    <p:animEffect transition="in" filter="fade">
                                      <p:cBhvr>
                                        <p:cTn id="7" dur="2000"/>
                                        <p:tgtEl>
                                          <p:spTgt spid="122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295"/>
                                        </p:tgtEl>
                                        <p:attrNameLst>
                                          <p:attrName>style.visibility</p:attrName>
                                        </p:attrNameLst>
                                      </p:cBhvr>
                                      <p:to>
                                        <p:strVal val="visible"/>
                                      </p:to>
                                    </p:set>
                                    <p:animEffect transition="in" filter="fade">
                                      <p:cBhvr>
                                        <p:cTn id="12" dur="2000"/>
                                        <p:tgtEl>
                                          <p:spTgt spid="122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4" grpId="0"/>
      <p:bldP spid="1229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trouble">
            <a:extLst>
              <a:ext uri="{FF2B5EF4-FFF2-40B4-BE49-F238E27FC236}">
                <a16:creationId xmlns:a16="http://schemas.microsoft.com/office/drawing/2014/main" id="{1D08086A-F219-477A-A5BA-C906438355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273674" cy="6922601"/>
          </a:xfrm>
          <a:prstGeom prst="rect">
            <a:avLst/>
          </a:prstGeom>
          <a:noFill/>
          <a:extLst>
            <a:ext uri="{909E8E84-426E-40DD-AFC4-6F175D3DCCD1}">
              <a14:hiddenFill xmlns:a14="http://schemas.microsoft.com/office/drawing/2010/main">
                <a:solidFill>
                  <a:srgbClr val="FFFFFF"/>
                </a:solidFill>
              </a14:hiddenFill>
            </a:ext>
          </a:extLst>
        </p:spPr>
      </p:pic>
      <p:sp>
        <p:nvSpPr>
          <p:cNvPr id="14341" name="Text Box 5">
            <a:extLst>
              <a:ext uri="{FF2B5EF4-FFF2-40B4-BE49-F238E27FC236}">
                <a16:creationId xmlns:a16="http://schemas.microsoft.com/office/drawing/2014/main" id="{867BF9A8-CE51-4098-83DB-752A205DF696}"/>
              </a:ext>
            </a:extLst>
          </p:cNvPr>
          <p:cNvSpPr txBox="1">
            <a:spLocks noChangeArrowheads="1"/>
          </p:cNvSpPr>
          <p:nvPr/>
        </p:nvSpPr>
        <p:spPr bwMode="auto">
          <a:xfrm>
            <a:off x="5638800" y="481548"/>
            <a:ext cx="626876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4800" b="1" dirty="0">
                <a:latin typeface="Times New Roman" panose="02020603050405020304" pitchFamily="18" charset="0"/>
                <a:cs typeface="Times New Roman" panose="02020603050405020304" pitchFamily="18" charset="0"/>
              </a:rPr>
              <a:t>Troubles Are Universal</a:t>
            </a:r>
          </a:p>
        </p:txBody>
      </p:sp>
      <p:sp>
        <p:nvSpPr>
          <p:cNvPr id="14342" name="Text Box 6">
            <a:extLst>
              <a:ext uri="{FF2B5EF4-FFF2-40B4-BE49-F238E27FC236}">
                <a16:creationId xmlns:a16="http://schemas.microsoft.com/office/drawing/2014/main" id="{FFFF2DF5-CE39-431F-ADE4-69AFF73A25E5}"/>
              </a:ext>
            </a:extLst>
          </p:cNvPr>
          <p:cNvSpPr txBox="1">
            <a:spLocks noChangeArrowheads="1"/>
          </p:cNvSpPr>
          <p:nvPr/>
        </p:nvSpPr>
        <p:spPr bwMode="auto">
          <a:xfrm>
            <a:off x="7104204" y="1600200"/>
            <a:ext cx="356379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4800" b="1" dirty="0">
                <a:latin typeface="Bradley Hand ITC" panose="03070402050302030203" pitchFamily="66" charset="0"/>
              </a:rPr>
              <a:t>Not Sinful…</a:t>
            </a:r>
          </a:p>
        </p:txBody>
      </p:sp>
      <p:sp>
        <p:nvSpPr>
          <p:cNvPr id="14343" name="Text Box 7">
            <a:extLst>
              <a:ext uri="{FF2B5EF4-FFF2-40B4-BE49-F238E27FC236}">
                <a16:creationId xmlns:a16="http://schemas.microsoft.com/office/drawing/2014/main" id="{8E87329E-15B3-43DC-951E-48C8ACFF8268}"/>
              </a:ext>
            </a:extLst>
          </p:cNvPr>
          <p:cNvSpPr txBox="1">
            <a:spLocks noChangeArrowheads="1"/>
          </p:cNvSpPr>
          <p:nvPr/>
        </p:nvSpPr>
        <p:spPr bwMode="auto">
          <a:xfrm>
            <a:off x="6400800" y="2590800"/>
            <a:ext cx="4800600"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Aft>
                <a:spcPct val="50000"/>
              </a:spcAft>
            </a:pPr>
            <a:r>
              <a:rPr lang="en-US" altLang="en-US" sz="4800" b="1" dirty="0">
                <a:latin typeface="Times New Roman" panose="02020603050405020304" pitchFamily="18" charset="0"/>
                <a:cs typeface="Times New Roman" panose="02020603050405020304" pitchFamily="18" charset="0"/>
              </a:rPr>
              <a:t>Job (1-3)</a:t>
            </a:r>
          </a:p>
          <a:p>
            <a:pPr>
              <a:spcAft>
                <a:spcPct val="50000"/>
              </a:spcAft>
            </a:pPr>
            <a:r>
              <a:rPr lang="en-US" altLang="en-US" sz="4800" b="1" dirty="0">
                <a:latin typeface="Times New Roman" panose="02020603050405020304" pitchFamily="18" charset="0"/>
                <a:cs typeface="Times New Roman" panose="02020603050405020304" pitchFamily="18" charset="0"/>
              </a:rPr>
              <a:t>Elijah (1 Kings 19:1-4)</a:t>
            </a:r>
          </a:p>
          <a:p>
            <a:pPr>
              <a:spcAft>
                <a:spcPct val="50000"/>
              </a:spcAft>
            </a:pPr>
            <a:r>
              <a:rPr lang="en-US" altLang="en-US" sz="4800" b="1" dirty="0">
                <a:latin typeface="Times New Roman" panose="02020603050405020304" pitchFamily="18" charset="0"/>
                <a:cs typeface="Times New Roman" panose="02020603050405020304" pitchFamily="18" charset="0"/>
              </a:rPr>
              <a:t>John (Rev. 1:9)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341"/>
                                        </p:tgtEl>
                                        <p:attrNameLst>
                                          <p:attrName>style.visibility</p:attrName>
                                        </p:attrNameLst>
                                      </p:cBhvr>
                                      <p:to>
                                        <p:strVal val="visible"/>
                                      </p:to>
                                    </p:set>
                                    <p:animEffect transition="in" filter="fade">
                                      <p:cBhvr>
                                        <p:cTn id="7" dur="2000"/>
                                        <p:tgtEl>
                                          <p:spTgt spid="1434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4340"/>
                                        </p:tgtEl>
                                        <p:attrNameLst>
                                          <p:attrName>style.visibility</p:attrName>
                                        </p:attrNameLst>
                                      </p:cBhvr>
                                      <p:to>
                                        <p:strVal val="visible"/>
                                      </p:to>
                                    </p:set>
                                    <p:animEffect transition="in" filter="fade">
                                      <p:cBhvr>
                                        <p:cTn id="12" dur="2000"/>
                                        <p:tgtEl>
                                          <p:spTgt spid="1434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14342"/>
                                        </p:tgtEl>
                                        <p:attrNameLst>
                                          <p:attrName>style.visibility</p:attrName>
                                        </p:attrNameLst>
                                      </p:cBhvr>
                                      <p:to>
                                        <p:strVal val="visible"/>
                                      </p:to>
                                    </p:set>
                                    <p:anim calcmode="lin" valueType="num">
                                      <p:cBhvr additive="base">
                                        <p:cTn id="17" dur="1000" fill="hold"/>
                                        <p:tgtEl>
                                          <p:spTgt spid="14342"/>
                                        </p:tgtEl>
                                        <p:attrNameLst>
                                          <p:attrName>ppt_x</p:attrName>
                                        </p:attrNameLst>
                                      </p:cBhvr>
                                      <p:tavLst>
                                        <p:tav tm="0">
                                          <p:val>
                                            <p:strVal val="#ppt_x"/>
                                          </p:val>
                                        </p:tav>
                                        <p:tav tm="100000">
                                          <p:val>
                                            <p:strVal val="#ppt_x"/>
                                          </p:val>
                                        </p:tav>
                                      </p:tavLst>
                                    </p:anim>
                                    <p:anim calcmode="lin" valueType="num">
                                      <p:cBhvr additive="base">
                                        <p:cTn id="18" dur="1000" fill="hold"/>
                                        <p:tgtEl>
                                          <p:spTgt spid="14342"/>
                                        </p:tgtEl>
                                        <p:attrNameLst>
                                          <p:attrName>ppt_y</p:attrName>
                                        </p:attrNameLst>
                                      </p:cBhvr>
                                      <p:tavLst>
                                        <p:tav tm="0">
                                          <p:val>
                                            <p:strVal val="0-#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343">
                                            <p:txEl>
                                              <p:pRg st="0" end="0"/>
                                            </p:txEl>
                                          </p:spTgt>
                                        </p:tgtEl>
                                        <p:attrNameLst>
                                          <p:attrName>style.visibility</p:attrName>
                                        </p:attrNameLst>
                                      </p:cBhvr>
                                      <p:to>
                                        <p:strVal val="visible"/>
                                      </p:to>
                                    </p:set>
                                    <p:animEffect transition="in" filter="fade">
                                      <p:cBhvr>
                                        <p:cTn id="23" dur="2000"/>
                                        <p:tgtEl>
                                          <p:spTgt spid="14343">
                                            <p:txEl>
                                              <p:pRg st="0" end="0"/>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4343">
                                            <p:txEl>
                                              <p:pRg st="1" end="1"/>
                                            </p:txEl>
                                          </p:spTgt>
                                        </p:tgtEl>
                                        <p:attrNameLst>
                                          <p:attrName>style.visibility</p:attrName>
                                        </p:attrNameLst>
                                      </p:cBhvr>
                                      <p:to>
                                        <p:strVal val="visible"/>
                                      </p:to>
                                    </p:set>
                                    <p:animEffect transition="in" filter="fade">
                                      <p:cBhvr>
                                        <p:cTn id="28" dur="2000"/>
                                        <p:tgtEl>
                                          <p:spTgt spid="14343">
                                            <p:txEl>
                                              <p:pRg st="1" end="1"/>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4343">
                                            <p:txEl>
                                              <p:pRg st="2" end="2"/>
                                            </p:txEl>
                                          </p:spTgt>
                                        </p:tgtEl>
                                        <p:attrNameLst>
                                          <p:attrName>style.visibility</p:attrName>
                                        </p:attrNameLst>
                                      </p:cBhvr>
                                      <p:to>
                                        <p:strVal val="visible"/>
                                      </p:to>
                                    </p:set>
                                    <p:animEffect transition="in" filter="fade">
                                      <p:cBhvr>
                                        <p:cTn id="33" dur="2000"/>
                                        <p:tgtEl>
                                          <p:spTgt spid="1434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p:bldP spid="14342" grpId="0"/>
      <p:bldP spid="14343" grpId="0" uiExpand="1" build="p"/>
    </p:bldLst>
  </p:timing>
</p:sld>
</file>

<file path=ppt/theme/theme1.xml><?xml version="1.0" encoding="utf-8"?>
<a:theme xmlns:a="http://schemas.openxmlformats.org/drawingml/2006/main" name="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1098</TotalTime>
  <Words>4507</Words>
  <Application>Microsoft Office PowerPoint</Application>
  <PresentationFormat>Widescreen</PresentationFormat>
  <Paragraphs>371</Paragraphs>
  <Slides>41</Slides>
  <Notes>38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41</vt:i4>
      </vt:variant>
    </vt:vector>
  </HeadingPairs>
  <TitlesOfParts>
    <vt:vector size="50" baseType="lpstr">
      <vt:lpstr>Arial</vt:lpstr>
      <vt:lpstr>Bergell LET</vt:lpstr>
      <vt:lpstr>Bradley Hand ITC</vt:lpstr>
      <vt:lpstr>Calibri</vt:lpstr>
      <vt:lpstr>Calibri Light</vt:lpstr>
      <vt:lpstr>Myriad Condensed</vt:lpstr>
      <vt:lpstr>Times New Roman</vt:lpstr>
      <vt:lpstr>Wingdings</vt:lpstr>
      <vt:lpstr>Default Design</vt:lpstr>
      <vt:lpstr>PowerPoint Presentation</vt:lpstr>
      <vt:lpstr>PowerPoint Presentation</vt:lpstr>
      <vt:lpstr>PowerPoint Presentation</vt:lpstr>
      <vt:lpstr>PowerPoint Presentation</vt:lpstr>
      <vt:lpstr>PowerPoint Presentation</vt:lpstr>
      <vt:lpstr>Trials And Temptations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Bill</dc:creator>
  <cp:lastModifiedBy>Gary D. Murphy</cp:lastModifiedBy>
  <cp:revision>94</cp:revision>
  <dcterms:created xsi:type="dcterms:W3CDTF">2005-06-30T17:26:23Z</dcterms:created>
  <dcterms:modified xsi:type="dcterms:W3CDTF">2018-09-16T02:03:21Z</dcterms:modified>
</cp:coreProperties>
</file>